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7.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8.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19.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0.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5"/>
  </p:notesMasterIdLst>
  <p:handoutMasterIdLst>
    <p:handoutMasterId r:id="rId66"/>
  </p:handoutMasterIdLst>
  <p:sldIdLst>
    <p:sldId id="295" r:id="rId5"/>
    <p:sldId id="349" r:id="rId6"/>
    <p:sldId id="427" r:id="rId7"/>
    <p:sldId id="348" r:id="rId8"/>
    <p:sldId id="354" r:id="rId9"/>
    <p:sldId id="285" r:id="rId10"/>
    <p:sldId id="286" r:id="rId11"/>
    <p:sldId id="428" r:id="rId12"/>
    <p:sldId id="429" r:id="rId13"/>
    <p:sldId id="432" r:id="rId14"/>
    <p:sldId id="433" r:id="rId15"/>
    <p:sldId id="434" r:id="rId16"/>
    <p:sldId id="436" r:id="rId17"/>
    <p:sldId id="437" r:id="rId18"/>
    <p:sldId id="438" r:id="rId19"/>
    <p:sldId id="439" r:id="rId20"/>
    <p:sldId id="444" r:id="rId21"/>
    <p:sldId id="440" r:id="rId22"/>
    <p:sldId id="445" r:id="rId23"/>
    <p:sldId id="259" r:id="rId24"/>
    <p:sldId id="426" r:id="rId25"/>
    <p:sldId id="380" r:id="rId26"/>
    <p:sldId id="383" r:id="rId27"/>
    <p:sldId id="441" r:id="rId28"/>
    <p:sldId id="373" r:id="rId29"/>
    <p:sldId id="442" r:id="rId30"/>
    <p:sldId id="446" r:id="rId31"/>
    <p:sldId id="447" r:id="rId32"/>
    <p:sldId id="448" r:id="rId33"/>
    <p:sldId id="449" r:id="rId34"/>
    <p:sldId id="451" r:id="rId35"/>
    <p:sldId id="450" r:id="rId36"/>
    <p:sldId id="459" r:id="rId37"/>
    <p:sldId id="458" r:id="rId38"/>
    <p:sldId id="460" r:id="rId39"/>
    <p:sldId id="461" r:id="rId40"/>
    <p:sldId id="462" r:id="rId41"/>
    <p:sldId id="453" r:id="rId42"/>
    <p:sldId id="452" r:id="rId43"/>
    <p:sldId id="454" r:id="rId44"/>
    <p:sldId id="455" r:id="rId45"/>
    <p:sldId id="456" r:id="rId46"/>
    <p:sldId id="457" r:id="rId47"/>
    <p:sldId id="463" r:id="rId48"/>
    <p:sldId id="465" r:id="rId49"/>
    <p:sldId id="466" r:id="rId50"/>
    <p:sldId id="303" r:id="rId51"/>
    <p:sldId id="300" r:id="rId52"/>
    <p:sldId id="262" r:id="rId53"/>
    <p:sldId id="330" r:id="rId54"/>
    <p:sldId id="399" r:id="rId55"/>
    <p:sldId id="400" r:id="rId56"/>
    <p:sldId id="468" r:id="rId57"/>
    <p:sldId id="469" r:id="rId58"/>
    <p:sldId id="356" r:id="rId59"/>
    <p:sldId id="317" r:id="rId60"/>
    <p:sldId id="320" r:id="rId61"/>
    <p:sldId id="323" r:id="rId62"/>
    <p:sldId id="322" r:id="rId63"/>
    <p:sldId id="467" r:id="rId6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A7045B-9330-E3BB-AFF1-063E2F9A43E4}" name="Bakker, Gerben" initials="GB" userId="S::g.bakker@melanchthon.nl::2bff1ebc-3e72-461c-8f27-9c67a12c447d" providerId="AD"/>
  <p188:author id="{EE7F756F-3C9D-526D-05D4-CA1707E31922}" name="Bakker, Gerben" initials="GB" userId="S::g.bakker@cvo.nl::2bff1ebc-3e72-461c-8f27-9c67a12c447d" providerId="AD"/>
  <p188:author id="{8F348AB1-5BB8-8C66-1CD9-B36EC1D556F3}" name="Bakker, Gerben" initials="GB" userId="S::gbakker@melanchthon.nl::e17c491b-8cba-4be2-bcbc-19abf27eff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945EE8"/>
    <a:srgbClr val="1D91D0"/>
    <a:srgbClr val="4472C4"/>
    <a:srgbClr val="FFFFFF"/>
    <a:srgbClr val="46C0ED"/>
    <a:srgbClr val="3979A5"/>
    <a:srgbClr val="4A81A3"/>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autoAdjust="0"/>
    <p:restoredTop sz="86027"/>
  </p:normalViewPr>
  <p:slideViewPr>
    <p:cSldViewPr snapToGrid="0">
      <p:cViewPr varScale="1">
        <p:scale>
          <a:sx n="133" d="100"/>
          <a:sy n="133" d="100"/>
        </p:scale>
        <p:origin x="132" y="120"/>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10-5-2026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18:26:36.5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1 121,'78'2,"85"-4,-43-19,39 2,-124 17,-1-1,1-2,38-9,-47 9,0 1,0 1,49 1,15 0,-29-8,-44 6,1 1,27-1,62-6,5 0,-95 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09:59.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0,'1240'21'0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10:04.1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0,'8900'59'0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4:17.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62,'1061'0,"-1043"-1,0-1,26-5,35-4,762 12,-682-22,-50 23,83-3,-133-9,-41 6,0 1,26-1,897 5,-924-1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44:20.1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0 144 0,'2899'-144'0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4:23.4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0 121,'1'-1,"0"-1,0 1,0-1,0 1,0 0,1-1,-1 1,0 0,1 0,-1 0,1 0,-1 0,1 0,-1 0,1 1,-1-1,1 0,2 1,33-13,-7 8,1 1,-1 1,1 2,59 4,-6 0,-49-4,0-2,40-8,-49 7,50 1,-54 4,0-2,0-1,33-6,-31 4,0 0,33 0,30-4,-41 2,0 3,1 1,50 5,-38 0,66-6,-66-7,-41 6,0 1,26-1,16 4,-43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4:42.7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0,'541'0,"-382"21,-97-22,-21 0,1 2,74 11,-64-5,1-3,-1-1,64-6,-9 0,693 3,-783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4:45.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23,'99'-20,"319"17,-214 6,-124-3,-63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4:47.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41,'111'2,"119"-5,-166-6,-41 5,0 0,26 1,792 4,-682-21,1202 20,-1202 21,-61-11,4-1,99-9,-184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31:36.4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40 0,'2799'-40'0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31:44.5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0,'761'40'0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18:26:38.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13,'821'0,"-798"1,45 8,21 2,-56-11,0 2,1-3,-1 0,62-12,-75 9,-1 2,1 0,0 2,28 1,-30 1,-1-1,1-2,-1 1,1-2,31-7,-36 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31:49.8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0,'3400'-80'0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32:01.0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0,'160'21,"21"-1,-22 0,947-20,-511-1,-578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32:08.5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2,'124'-2,"133"5,-198 6,21 2,80 8,-103-15,-44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36:50.3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1 121,'139'-12,"-58"3,-16 0,-41 4,47 0,-8 6,-30 0,1 0,0-3,-1 0,39-9,-37 5,0 2,1 1,-1 2,49 4,3 0,30-13,-79 5,46 0,1336 6,-759-2,-643 0,0 0,26-7,35-3,19 1,4 0,179 11,-264-1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36:11.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0,'761'40'0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36:11.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2,'124'-2,"133"5,-198 6,21 2,80 8,-103-15,-44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0:10.91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21,'601'0,"-502"-10,-71 5,45-1,807 7,-721 20,-113-21,0 3,48 9,-53-7,0-2,71-4,-72 0,0 1,1 1,39 8,-26-2,0-3,0-1,57-7,-4 2,753 2,-701-20,1262 20,-1262 21,282-22,-424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0:27.75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25,'62'1,"-27"0,1-1,0-1,64-12,-67 8,-1 1,1 1,0 3,35 2,5 0,-56-2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36:12.5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0,'761'40'0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36:12.5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2,'124'-2,"133"5,-198 6,21 2,80 8,-103-15,-44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18:26:41.3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0 101,'27'-1,"45"-8,-46 4,49-1,-12 7,-29 1,1-2,0-1,67-12,1-2,-29 6,65-11,-82 14,0 3,78 6,-28-1,1733-2,-1774-10,-12 0,-38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0:54.23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21,'601'0,"-502"-10,-71 5,45-1,807 7,-721 20,-113-21,0 3,48 9,-53-7,0-2,71-4,-72 0,0 1,1 1,39 8,-26-2,0-3,0-1,57-7,-4 2,753 2,-701-20,1262 20,-1262 21,282-22,-424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40:54.232"/>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25,'62'1,"-27"0,1-1,0-1,64-12,-67 8,-1 1,1 1,0 3,35 2,5 0,-56-2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26.5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1 106,'941'0,"-923"-1,0-1,26-5,35-4,362 12,-282-22,-137 20,0-1,22-6,8-1,-1 2,-17 1,62-1,-43 7,94-15,-80 9,1 2,78 7,-27 0,441-3,-542 1,0 0,26 7,35 3,222-12,-284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52:47.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 0,'899'-120'0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52.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42,'3401'0,"-3242"-21,962 22,-1103-2,0-1,26-5,35-4,-39 11,-23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55.1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0 120,'160'-21,"341"22,-402-11,-71 5,45 0,-40 4,0-2,46-8,96-6,-129 11,0 3,1 1,50 5,-38 0,66-6,-66-7,-41 6,0 1,26-1,13 5,-28 0,1-1,0-2,53-9,-50 5,-17 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57.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1 121,'98'2,"105"-4,-144-8,-41 6,0 1,26-1,13 5,-27 0,-1-1,1-2,53-9,-62 7,0 1,37 0,-37 3,0-2,37-6,-20 2,1 1,-1 3,1 0,45 6,10-1,-43-4,-1-1,54-11,-51 8,0 1,90 6,-37 1,754-3,-842-1,0-1,26-5,35-4,382 12,-302-22,-119 21,-23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1 106,'941'0,"-923"-1,0-1,26-5,35-4,362 12,-282-22,-137 20,0-1,22-6,8-1,-1 2,-17 1,62-1,-43 7,94-15,-80 9,1 2,78 7,-27 0,441-3,-542 1,0 0,26 7,35 3,222-12,-284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56:44.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 0,'899'-120'0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42,'3401'0,"-3242"-21,962 22,-1103-2,0-1,26-5,35-4,-39 11,-23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9T18:26:46.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76,'46'1,"-15"0,0-1,0-2,59-10,-55 6,0 2,1 1,-1 2,50 4,3 0,-66-2,1 1,21 5,45 4,351-12,-422 0,0 0,26-7,35-3,1042 12,-962-22,-22 24,107-5,-185-8,-41 6,-1 1,28-1,2286 2,-1121 5,-1198-4,-1 0,0-1,22-6,-33 8,14-4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0 120,'160'-21,"341"22,-402-11,-71 5,45 0,-40 4,0-2,46-8,96-6,-129 11,0 3,1 1,50 5,-38 0,66-6,-66-7,-41 6,0 1,26-1,13 5,-28 0,1-1,0-2,53-9,-50 5,-17 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1 121,'98'2,"105"-4,-144-8,-41 6,0 1,26-1,13 5,-27 0,-1-1,1-2,53-9,-62 7,0 1,37 0,-37 3,0-2,37-6,-20 2,1 1,-1 3,1 0,45 6,10-1,-43-4,-1-1,54-11,-51 8,0 1,90 6,-37 1,754-3,-842-1,0-1,26-5,35-4,382 12,-302-22,-119 21,-23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11.2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62,'0'-1,"1"0,-1 0,1 0,0 0,-1 0,1 0,0 0,0 0,0 0,0 0,0 1,0-1,0 0,0 0,0 1,0-1,0 1,0-1,0 1,0-1,0 1,1 0,-1 0,0 0,0-1,0 1,2 0,41-3,-39 3,113-9,28-1,-110 8,47-7,-47 4,48 0,537 6,-603 0,0 0,26 7,35 3,-59-11,-3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12.9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41,'111'2,"119"-4,-171-8,-41 6,0 1,26-1,81-6,11 1,844 9,-821 20,-50-22,83 4,-133 8,21 1,-63-11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14.9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56,'54'1,"-21"0,0-1,-1-1,65-12,-73 8,0 2,42-1,32-4,-40 1,1 2,111 6,-57 2,447-3,-549-1,0 0,0-1,0 0,11-4,-20 6,11-4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16.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0,'72'10,"-4"0,15 2,-25-3,-11-3,9 1,61 0,-68-6,82 12,-89-9,65-1,-71-4,0 2,63 9,-72-6,0-1,28-1,-30-2,0 1,44 9,-46-6,0-1,-1-1,29-1,-29-2,1 2,-1 1,32 6,-18-2,-1-2,1-1,0-2,46-4,5 0,233 3,-303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19.5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1 107,'99'-20,"43"-1,17 2,-113 18,-1-2,50-8,-68 7,0 2,32 1,-35 2,0-2,0-1,34-6,-19 2,-1 2,1 1,0 2,44 5,11-2,1486-2,-1481 10,-71-5,45 1,267-7,-323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20.9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1,'1961'0,"-1944"0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23.3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0 139,'72'-10,"-4"0,9 0,6-1,-22 11,-17 1,-1-2,70-10,-59 4,0 3,1 2,55 5,-3-1,1553-2,-1637-1,44-8,23-2,19 13,82-4,-127-7,-41 5,0 1,26-1,7 5,-25 1,1-2,0-1,-1-2,36-7,34-5,-26 6,-60 7</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2:25.3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1 129,'241'4,"260"-9,-387-12,-73 10,0 1,45 0,74 10,174-7,-229-14,-74 10,1 2,47-3,238-26,-226 20,-68 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09:41.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 0,'1740'-121'0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5:01.5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21,'54'-1,"-21"0,-1 1,1 1,-1 2,33 7,-30-4,1-2,-1-1,0-2,49-4,3 0,37 1,132 5,-192 6,-41-5,0-1,26 1,892-5,-782-20,1 1,521 21,-582-11,-71 5,45-1,467 7,-381 20,-61-11,-69-6,45 2,366-7,-281 22,-72-23,67 3,-95 9,-41-6,-1-1,28 1,17-4,-18-1,-1 2,69 10,-82-7,0-1,60-3,20 1,-51 9,-41-6,0-1,26 1,-6-2,70 11,-55-8,1-1,88-6,-36-1,1334 3,-1341-10,-71 5,45 0,-30 4,-1-1,58-10,-58 6,1 3,76 4,-77 1,0-2,0-2,43-7,80-15,-111 18,0 3,86 5,-33 1,2153-3,-2242 1,0 1,26 5,35 4,1002-12,-1015-9,-12 0,-38 9</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5:03.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21,'1701'0,"-1683"-1,0 0,26-7,35-3,462 12,-523 0,0 1,26 5,35 4,42-12,-104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5:47.44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1,'1801'0,"-1778"1,45 8,21 2,1600-10,-798-3,-874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5:58.69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2,'99'20,"2"-11,60 2,1079-11,-1081-21,662 22,-803-2,0-1,26-5,35-4,1282 12,-1338 0,45 8,21 2,-1-13,64 4,-88 7,-41-5,0-1,26 1,832-5,-722-20,-59 22,-82-1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6:02.23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62,'1761'0,"-1743"-1,0-1,26-5,35-4,-31 10,90-12,-85 7,0 2,90 6,-37 1,594-3,-682-1,0-1,26-5,35-4,902 12,-963 0,0 0,26 7,35 3,1442-12,-1504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6:05.30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0,'4461'0,"-4444"0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6:10.435"/>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21,'47'0,"-15"-1,0 1,-1 2,56 9,-48-5,0-1,0-3,0-1,43-4,12 0,37 1,138 5,-205 6,-41-5,0-1,26 1,872-5,-762-20,642 22,-702-11,-71 5,45 0,1187 5,-1242-1,0 0,26-7,35-3,-62 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06:13.09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41,'761'0,"-602"-21,-7 24,117-5,-210-8,-41 6,0 1,26-1,497 5,-524-1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6:59.03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0,'212'18,"0"0,1111-19,-1146 19,757-18,-919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7:04.16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19,'1'-1,"-1"0,1 0,-1 0,1 0,0 0,-1 0,1 0,0 1,0-1,-1 0,1 1,0-1,0 0,0 1,0-1,0 1,0-1,0 1,0 0,0-1,0 1,0 0,0 0,0 0,0 0,0-1,2 2,35-4,-33 3,20-1,164 3,-128 6,-35-4,46 1,652-5,-584 18,1426-17,-751-2,-799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09:44.1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0,'1520'20'0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11:27:35.27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0 0,'2522'36'0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7:39.622"/>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18,'2012'0,"-1854"-18,-105 19,-38-1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7:49.98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1,'495'0,"-337"18,-120-18,-1 2,51 9,71 7,-105-13,0-2,82-5,-31-1,4 1,117 5,-166 5,-34-4,46 1,-32-4,-25 0,0 0,0-1,0-1,23-4,-26 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7:54.56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21,'1'-1,"-1"0,1 0,-1 0,1 0,0 0,-1 0,1 0,0 1,0-1,-1 0,1 1,0-1,0 0,0 1,0-1,0 1,0-1,0 1,0 0,0-1,0 1,0 0,0 0,0 0,0 0,0-1,2 2,35-4,-33 3,781-2,-387 4,165-2,-406 18,795-18,-938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8:03.290"/>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1,'1095'0,"-954"18,123-18,-249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8:07.201"/>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14,'81'-2,"86"4,-107 6,-34-4,46 2,1058-7,-954-17,301 19,-419-12,-57 11,11-3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8:13.65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1,'29'0,"30"-1,1 3,61 10,-71-6,-1-3,84-5,-33-1,252 3,-337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8:46.283"/>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0,'34'1,"1"2,41 7,-50-7,-1-1,32-1,-35-2,1 2,-1 0,36 7,-22-3,0-1,0-1,0-2,42-5,11 2,563 2,-511-18,-93 19,-33 0,0 0,1-1,-1-1,0 0,30-7,-34 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8:59.431"/>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41,'548'0,"-407"-19,-81 18,74-11,-67 6,0 3,70 6,-20-1,1383-2,-1360 18,-99-17,-1 1,43 9,-53-8,0 0,37-3,-37 0,-1 1,45 6,-22 0,0-3,1-2,55-5,-2 0,70 3,-161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29:03.04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22,'28'0,"32"1,0-3,62-10,-73 7,0 1,84 6,-33 1,1029-3,-989 18,-99-17,-1 1,43 8,-36-4,1-3,88-5,-36-1,623 3,-547 18,689-18,-725 18,742-18,-867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09:48.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1,'31'2,"1"1,54 12,-56-8,0-1,61 2,-61-7,43 8,25 0,-1 2,-68-7,45 2,-42-6,-5-1,0 1,0 1,48 10,-37-5,1-2,0-1,-1-2,46-5,10 2,786 2,-721-21,-130 20,-1-2,40-8,-53 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09:52.5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62,'38'0,"-7"-1,-1 1,0 2,50 9,-41-5,0-2,0-1,0-2,43-5,12 2,486 2,-481-10,-71 5,45-1,-40 5,1-1,44-10,61-8,1 0,-107 17,0 1,37 2,-31 1,-21-1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09:56.3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0,'1541'21'0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a:t>
            </a:fld>
            <a:endParaRPr lang="nl-NL"/>
          </a:p>
        </p:txBody>
      </p:sp>
    </p:spTree>
    <p:extLst>
      <p:ext uri="{BB962C8B-B14F-4D97-AF65-F5344CB8AC3E}">
        <p14:creationId xmlns:p14="http://schemas.microsoft.com/office/powerpoint/2010/main" val="67355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EB2C2-85FE-4D23-15E7-A0D94BAE90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1256A1-8C5B-0572-65F6-38EF2DDE47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128F6FF-001B-6558-35D8-2DF90B7CD27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BB44576-AA28-7520-DB1A-FCF2D73DEF10}"/>
              </a:ext>
            </a:extLst>
          </p:cNvPr>
          <p:cNvSpPr>
            <a:spLocks noGrp="1"/>
          </p:cNvSpPr>
          <p:nvPr>
            <p:ph type="sldNum" sz="quarter" idx="5"/>
          </p:nvPr>
        </p:nvSpPr>
        <p:spPr/>
        <p:txBody>
          <a:bodyPr/>
          <a:lstStyle/>
          <a:p>
            <a:fld id="{8E652D38-649F-2742-B8D4-CEFE19811428}" type="slidenum">
              <a:rPr lang="nl-NL" smtClean="0"/>
              <a:t>15</a:t>
            </a:fld>
            <a:endParaRPr lang="nl-NL"/>
          </a:p>
        </p:txBody>
      </p:sp>
    </p:spTree>
    <p:extLst>
      <p:ext uri="{BB962C8B-B14F-4D97-AF65-F5344CB8AC3E}">
        <p14:creationId xmlns:p14="http://schemas.microsoft.com/office/powerpoint/2010/main" val="223914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4D1A-E17B-BD34-9EF2-F7FF437A18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30245D-39C2-6AC6-062F-BC21CDBF01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3E8A63-CF0A-CF09-A021-60BE5A07499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CCEE2BF-F8AA-E187-F4E7-793F6BAD7DB4}"/>
              </a:ext>
            </a:extLst>
          </p:cNvPr>
          <p:cNvSpPr>
            <a:spLocks noGrp="1"/>
          </p:cNvSpPr>
          <p:nvPr>
            <p:ph type="sldNum" sz="quarter" idx="5"/>
          </p:nvPr>
        </p:nvSpPr>
        <p:spPr/>
        <p:txBody>
          <a:bodyPr/>
          <a:lstStyle/>
          <a:p>
            <a:fld id="{8E652D38-649F-2742-B8D4-CEFE19811428}" type="slidenum">
              <a:rPr lang="nl-NL" smtClean="0"/>
              <a:t>16</a:t>
            </a:fld>
            <a:endParaRPr lang="nl-NL"/>
          </a:p>
        </p:txBody>
      </p:sp>
    </p:spTree>
    <p:extLst>
      <p:ext uri="{BB962C8B-B14F-4D97-AF65-F5344CB8AC3E}">
        <p14:creationId xmlns:p14="http://schemas.microsoft.com/office/powerpoint/2010/main" val="3813444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40571-0887-158B-C31E-4350C49035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A69697-4913-AE66-37A0-63D28361B0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6B48426-7613-F10E-C2EB-13C03CD66DD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17FF9FE-C0D0-AA31-965C-5FD0189B0F72}"/>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313019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EBA8-A7EC-582B-010F-90000E9D7F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6BA569D-8FDD-6690-DF93-4912CBEA27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2455297-6A42-B5F9-9010-BF83A9E5366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8472F1F-00E2-2CBB-9FC6-E928F20BA905}"/>
              </a:ext>
            </a:extLst>
          </p:cNvPr>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1558122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B592B-04CD-4B6B-191A-A91140E9E2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2023D7-655B-65B8-D787-6EAD2B165A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0CA31A5-FB1C-837A-8B76-21D2F2992ED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0B12609-8460-109A-D102-6F13A74B42AE}"/>
              </a:ext>
            </a:extLst>
          </p:cNvPr>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3878022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DA23-3B97-F6A2-3A2A-43ECEE6F71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13B0E3-C2A6-5900-39DF-36C1B45832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1B6FE5-9DCF-F89E-0B7A-F3BDECB40DD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5E2C80A-AACF-75E1-7B4C-2A8FBDAF92A0}"/>
              </a:ext>
            </a:extLst>
          </p:cNvPr>
          <p:cNvSpPr>
            <a:spLocks noGrp="1"/>
          </p:cNvSpPr>
          <p:nvPr>
            <p:ph type="sldNum" sz="quarter" idx="5"/>
          </p:nvPr>
        </p:nvSpPr>
        <p:spPr/>
        <p:txBody>
          <a:bodyPr/>
          <a:lstStyle/>
          <a:p>
            <a:fld id="{959F58F2-EB05-4AD0-A3CD-84AD5FFF7AAB}" type="slidenum">
              <a:rPr lang="nl-NL" smtClean="0"/>
              <a:t>25</a:t>
            </a:fld>
            <a:endParaRPr lang="nl-NL"/>
          </a:p>
        </p:txBody>
      </p:sp>
    </p:spTree>
    <p:extLst>
      <p:ext uri="{BB962C8B-B14F-4D97-AF65-F5344CB8AC3E}">
        <p14:creationId xmlns:p14="http://schemas.microsoft.com/office/powerpoint/2010/main" val="286566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29</a:t>
            </a:fld>
            <a:endParaRPr lang="nl-NL"/>
          </a:p>
        </p:txBody>
      </p:sp>
    </p:spTree>
    <p:extLst>
      <p:ext uri="{BB962C8B-B14F-4D97-AF65-F5344CB8AC3E}">
        <p14:creationId xmlns:p14="http://schemas.microsoft.com/office/powerpoint/2010/main" val="1990960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116268,6494 Bq</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35</a:t>
            </a:fld>
            <a:endParaRPr lang="nl-NL"/>
          </a:p>
        </p:txBody>
      </p:sp>
    </p:spTree>
    <p:extLst>
      <p:ext uri="{BB962C8B-B14F-4D97-AF65-F5344CB8AC3E}">
        <p14:creationId xmlns:p14="http://schemas.microsoft.com/office/powerpoint/2010/main" val="203457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C5B2-8D73-AB8B-6D0F-0BB61CCF79D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A52F64-C0FF-2EFF-9EF0-C261B1550B5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A1006B-76D5-3004-963F-A3627C4F4233}"/>
              </a:ext>
            </a:extLst>
          </p:cNvPr>
          <p:cNvSpPr>
            <a:spLocks noGrp="1"/>
          </p:cNvSpPr>
          <p:nvPr>
            <p:ph type="body" idx="1"/>
          </p:nvPr>
        </p:nvSpPr>
        <p:spPr/>
        <p:txBody>
          <a:bodyPr/>
          <a:lstStyle/>
          <a:p>
            <a:r>
              <a:rPr lang="nl-NL" dirty="0"/>
              <a:t>116268,6494 Bq</a:t>
            </a:r>
          </a:p>
        </p:txBody>
      </p:sp>
      <p:sp>
        <p:nvSpPr>
          <p:cNvPr id="4" name="Tijdelijke aanduiding voor dianummer 3">
            <a:extLst>
              <a:ext uri="{FF2B5EF4-FFF2-40B4-BE49-F238E27FC236}">
                <a16:creationId xmlns:a16="http://schemas.microsoft.com/office/drawing/2014/main" id="{3531C0D4-C0CF-C0C9-4EF7-9C399AE4F969}"/>
              </a:ext>
            </a:extLst>
          </p:cNvPr>
          <p:cNvSpPr>
            <a:spLocks noGrp="1"/>
          </p:cNvSpPr>
          <p:nvPr>
            <p:ph type="sldNum" sz="quarter" idx="5"/>
          </p:nvPr>
        </p:nvSpPr>
        <p:spPr/>
        <p:txBody>
          <a:bodyPr/>
          <a:lstStyle/>
          <a:p>
            <a:fld id="{8E652D38-649F-2742-B8D4-CEFE19811428}" type="slidenum">
              <a:rPr lang="nl-NL" smtClean="0"/>
              <a:t>36</a:t>
            </a:fld>
            <a:endParaRPr lang="nl-NL"/>
          </a:p>
        </p:txBody>
      </p:sp>
    </p:spTree>
    <p:extLst>
      <p:ext uri="{BB962C8B-B14F-4D97-AF65-F5344CB8AC3E}">
        <p14:creationId xmlns:p14="http://schemas.microsoft.com/office/powerpoint/2010/main" val="146196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EFCB-9CDE-3764-316F-7BF3B1A157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F222020-6394-1A4C-8B9A-403DA8E76C7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345041-AB0D-BF90-F64D-8B28626C3FA9}"/>
              </a:ext>
            </a:extLst>
          </p:cNvPr>
          <p:cNvSpPr>
            <a:spLocks noGrp="1"/>
          </p:cNvSpPr>
          <p:nvPr>
            <p:ph type="body" idx="1"/>
          </p:nvPr>
        </p:nvSpPr>
        <p:spPr/>
        <p:txBody>
          <a:bodyPr/>
          <a:lstStyle/>
          <a:p>
            <a:r>
              <a:rPr lang="nl-NL" dirty="0"/>
              <a:t>116268,6494 Bq</a:t>
            </a:r>
          </a:p>
        </p:txBody>
      </p:sp>
      <p:sp>
        <p:nvSpPr>
          <p:cNvPr id="4" name="Tijdelijke aanduiding voor dianummer 3">
            <a:extLst>
              <a:ext uri="{FF2B5EF4-FFF2-40B4-BE49-F238E27FC236}">
                <a16:creationId xmlns:a16="http://schemas.microsoft.com/office/drawing/2014/main" id="{29E38787-F2C2-D5DB-9B71-2C01A708D733}"/>
              </a:ext>
            </a:extLst>
          </p:cNvPr>
          <p:cNvSpPr>
            <a:spLocks noGrp="1"/>
          </p:cNvSpPr>
          <p:nvPr>
            <p:ph type="sldNum" sz="quarter" idx="5"/>
          </p:nvPr>
        </p:nvSpPr>
        <p:spPr/>
        <p:txBody>
          <a:bodyPr/>
          <a:lstStyle/>
          <a:p>
            <a:fld id="{8E652D38-649F-2742-B8D4-CEFE19811428}" type="slidenum">
              <a:rPr lang="nl-NL" smtClean="0"/>
              <a:t>37</a:t>
            </a:fld>
            <a:endParaRPr lang="nl-NL"/>
          </a:p>
        </p:txBody>
      </p:sp>
    </p:spTree>
    <p:extLst>
      <p:ext uri="{BB962C8B-B14F-4D97-AF65-F5344CB8AC3E}">
        <p14:creationId xmlns:p14="http://schemas.microsoft.com/office/powerpoint/2010/main" val="53226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216744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45</a:t>
            </a:fld>
            <a:endParaRPr lang="nl-NL"/>
          </a:p>
        </p:txBody>
      </p:sp>
    </p:spTree>
    <p:extLst>
      <p:ext uri="{BB962C8B-B14F-4D97-AF65-F5344CB8AC3E}">
        <p14:creationId xmlns:p14="http://schemas.microsoft.com/office/powerpoint/2010/main" val="643408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4B5F3-82D0-8F9D-C15F-1887543380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0002C59-0CBB-128F-6B2A-E3F4652D8F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16F73EA-4097-A28A-33DD-A2FAF79FC25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496AD7C-FA9E-13C1-CE97-FD82E9CE9E97}"/>
              </a:ext>
            </a:extLst>
          </p:cNvPr>
          <p:cNvSpPr>
            <a:spLocks noGrp="1"/>
          </p:cNvSpPr>
          <p:nvPr>
            <p:ph type="sldNum" sz="quarter" idx="5"/>
          </p:nvPr>
        </p:nvSpPr>
        <p:spPr/>
        <p:txBody>
          <a:bodyPr/>
          <a:lstStyle/>
          <a:p>
            <a:fld id="{8E652D38-649F-2742-B8D4-CEFE19811428}" type="slidenum">
              <a:rPr lang="nl-NL" smtClean="0"/>
              <a:t>46</a:t>
            </a:fld>
            <a:endParaRPr lang="nl-NL"/>
          </a:p>
        </p:txBody>
      </p:sp>
    </p:spTree>
    <p:extLst>
      <p:ext uri="{BB962C8B-B14F-4D97-AF65-F5344CB8AC3E}">
        <p14:creationId xmlns:p14="http://schemas.microsoft.com/office/powerpoint/2010/main" val="2545374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53</a:t>
            </a:fld>
            <a:endParaRPr lang="nl-NL"/>
          </a:p>
        </p:txBody>
      </p:sp>
    </p:spTree>
    <p:extLst>
      <p:ext uri="{BB962C8B-B14F-4D97-AF65-F5344CB8AC3E}">
        <p14:creationId xmlns:p14="http://schemas.microsoft.com/office/powerpoint/2010/main" val="911133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23D7-DEBF-D969-C948-B49AE6800F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F27560-5C95-BB8E-2F9D-785CEADE28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3E9617-4D4D-E2C7-4199-BC0F8E3DCEA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E4A2FF6-95FB-8033-1A6D-720826880737}"/>
              </a:ext>
            </a:extLst>
          </p:cNvPr>
          <p:cNvSpPr>
            <a:spLocks noGrp="1"/>
          </p:cNvSpPr>
          <p:nvPr>
            <p:ph type="sldNum" sz="quarter" idx="5"/>
          </p:nvPr>
        </p:nvSpPr>
        <p:spPr/>
        <p:txBody>
          <a:bodyPr/>
          <a:lstStyle/>
          <a:p>
            <a:fld id="{8E652D38-649F-2742-B8D4-CEFE19811428}" type="slidenum">
              <a:rPr lang="nl-NL" smtClean="0"/>
              <a:t>54</a:t>
            </a:fld>
            <a:endParaRPr lang="nl-NL"/>
          </a:p>
        </p:txBody>
      </p:sp>
    </p:spTree>
    <p:extLst>
      <p:ext uri="{BB962C8B-B14F-4D97-AF65-F5344CB8AC3E}">
        <p14:creationId xmlns:p14="http://schemas.microsoft.com/office/powerpoint/2010/main" val="2999226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Opties:</a:t>
            </a:r>
          </a:p>
          <a:p>
            <a:pPr marL="171450" indent="-171450">
              <a:buFont typeface="Arial" panose="020B0604020202020204" pitchFamily="34" charset="0"/>
              <a:buChar char="•"/>
            </a:pPr>
            <a:r>
              <a:rPr lang="nl-NL" dirty="0"/>
              <a:t>Helemaal als wisselgeld</a:t>
            </a:r>
          </a:p>
          <a:p>
            <a:pPr marL="171450" indent="-171450">
              <a:buFont typeface="Arial" panose="020B0604020202020204" pitchFamily="34" charset="0"/>
              <a:buChar char="•"/>
            </a:pPr>
            <a:r>
              <a:rPr lang="nl-NL" dirty="0"/>
              <a:t>Geen voorbeeld</a:t>
            </a:r>
          </a:p>
          <a:p>
            <a:pPr marL="171450" indent="-171450">
              <a:buFont typeface="Arial" panose="020B0604020202020204" pitchFamily="34" charset="0"/>
              <a:buChar char="•"/>
            </a:pPr>
            <a:r>
              <a:rPr lang="nl-NL" dirty="0"/>
              <a:t>Makkelijker voorbeeld</a:t>
            </a:r>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55</a:t>
            </a:fld>
            <a:endParaRPr lang="nl-NL"/>
          </a:p>
        </p:txBody>
      </p:sp>
    </p:spTree>
    <p:extLst>
      <p:ext uri="{BB962C8B-B14F-4D97-AF65-F5344CB8AC3E}">
        <p14:creationId xmlns:p14="http://schemas.microsoft.com/office/powerpoint/2010/main" val="9256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59</a:t>
            </a:fld>
            <a:endParaRPr lang="nl-NL"/>
          </a:p>
        </p:txBody>
      </p:sp>
    </p:spTree>
    <p:extLst>
      <p:ext uri="{BB962C8B-B14F-4D97-AF65-F5344CB8AC3E}">
        <p14:creationId xmlns:p14="http://schemas.microsoft.com/office/powerpoint/2010/main" val="13179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743981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206832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DC5E1-572C-732F-B860-59599CB0A7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54CF87-7385-6832-057B-0D6E17903D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A40CD95-7F9C-AD84-EBA5-3B4E40A2EF19}"/>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A237984-E808-4AE4-BAA6-20219D8F1AE8}"/>
              </a:ext>
            </a:extLst>
          </p:cNvPr>
          <p:cNvSpPr>
            <a:spLocks noGrp="1"/>
          </p:cNvSpPr>
          <p:nvPr>
            <p:ph type="sldNum" sz="quarter" idx="5"/>
          </p:nvPr>
        </p:nvSpPr>
        <p:spPr/>
        <p:txBody>
          <a:bodyPr/>
          <a:lstStyle/>
          <a:p>
            <a:fld id="{8E652D38-649F-2742-B8D4-CEFE19811428}" type="slidenum">
              <a:rPr lang="nl-NL" smtClean="0"/>
              <a:t>10</a:t>
            </a:fld>
            <a:endParaRPr lang="nl-NL"/>
          </a:p>
        </p:txBody>
      </p:sp>
    </p:spTree>
    <p:extLst>
      <p:ext uri="{BB962C8B-B14F-4D97-AF65-F5344CB8AC3E}">
        <p14:creationId xmlns:p14="http://schemas.microsoft.com/office/powerpoint/2010/main" val="101968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D846B-815F-83FF-763A-5D76275E24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18DA69-323F-E47B-61F7-FE1E87CBDE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8F19A1-9784-99BC-47F8-07A2600AB34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7B8E651-9536-E3DB-B6A0-41E31D22F5A0}"/>
              </a:ext>
            </a:extLst>
          </p:cNvPr>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254322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2EAF1-14EB-6A61-26B9-1B626E3CB0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6779A6-09EE-7EB0-7C20-86F9447057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0E44AC-B3C0-869E-89EA-CF922DADC4C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72BDD40-003E-1797-6C42-355B6B61BCF9}"/>
              </a:ext>
            </a:extLst>
          </p:cNvPr>
          <p:cNvSpPr>
            <a:spLocks noGrp="1"/>
          </p:cNvSpPr>
          <p:nvPr>
            <p:ph type="sldNum" sz="quarter" idx="5"/>
          </p:nvPr>
        </p:nvSpPr>
        <p:spPr/>
        <p:txBody>
          <a:bodyPr/>
          <a:lstStyle/>
          <a:p>
            <a:fld id="{8E652D38-649F-2742-B8D4-CEFE19811428}" type="slidenum">
              <a:rPr lang="nl-NL" smtClean="0"/>
              <a:t>12</a:t>
            </a:fld>
            <a:endParaRPr lang="nl-NL"/>
          </a:p>
        </p:txBody>
      </p:sp>
    </p:spTree>
    <p:extLst>
      <p:ext uri="{BB962C8B-B14F-4D97-AF65-F5344CB8AC3E}">
        <p14:creationId xmlns:p14="http://schemas.microsoft.com/office/powerpoint/2010/main" val="121025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5AD46-F680-D086-3727-7593E72AFC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08DB88-52BA-D597-FA82-08B8A69C4B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E24DAA-371A-D78B-F35E-D80092B7A7E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4166EB8-548D-3D1B-1F7D-B6C210389859}"/>
              </a:ext>
            </a:extLst>
          </p:cNvPr>
          <p:cNvSpPr>
            <a:spLocks noGrp="1"/>
          </p:cNvSpPr>
          <p:nvPr>
            <p:ph type="sldNum" sz="quarter" idx="5"/>
          </p:nvPr>
        </p:nvSpPr>
        <p:spPr/>
        <p:txBody>
          <a:bodyPr/>
          <a:lstStyle/>
          <a:p>
            <a:fld id="{8E652D38-649F-2742-B8D4-CEFE19811428}" type="slidenum">
              <a:rPr lang="nl-NL" smtClean="0"/>
              <a:t>13</a:t>
            </a:fld>
            <a:endParaRPr lang="nl-NL"/>
          </a:p>
        </p:txBody>
      </p:sp>
    </p:spTree>
    <p:extLst>
      <p:ext uri="{BB962C8B-B14F-4D97-AF65-F5344CB8AC3E}">
        <p14:creationId xmlns:p14="http://schemas.microsoft.com/office/powerpoint/2010/main" val="241809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BDCD0-46E7-0F40-AD62-75B09AA84D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9BB8676-04C7-31CF-293D-7E7A6E5C5D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EAFA63-4B15-8FA7-69B9-91D3ABDC2BA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9D68F4D-480A-9F38-2CC3-29FCE61D1450}"/>
              </a:ext>
            </a:extLst>
          </p:cNvPr>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70524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leen kader cya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Afbeelding 6" descr="Afbeelding met schermopname, lijn, Kleurrijkheid, Graphics&#10;&#10;Automatisch gegenereerde beschrijving">
            <a:extLst>
              <a:ext uri="{FF2B5EF4-FFF2-40B4-BE49-F238E27FC236}">
                <a16:creationId xmlns:a16="http://schemas.microsoft.com/office/drawing/2014/main" id="{8DC2793F-E06F-885E-AA2D-92A13E31D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148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oot kader me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Afbeelding 6" descr="Afbeelding met schermopname, lijn, Kleurrijkheid, Graphics&#10;&#10;Automatisch gegenereerde beschrijving">
            <a:extLst>
              <a:ext uri="{FF2B5EF4-FFF2-40B4-BE49-F238E27FC236}">
                <a16:creationId xmlns:a16="http://schemas.microsoft.com/office/drawing/2014/main" id="{8DC2793F-E06F-885E-AA2D-92A13E31D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84F5C28-749D-4E94-F865-3A8857967DFF}"/>
              </a:ext>
            </a:extLst>
          </p:cNvPr>
          <p:cNvSpPr>
            <a:spLocks noGrp="1"/>
          </p:cNvSpPr>
          <p:nvPr>
            <p:ph type="title"/>
          </p:nvPr>
        </p:nvSpPr>
        <p:spPr>
          <a:xfrm>
            <a:off x="838200" y="853031"/>
            <a:ext cx="10728960" cy="760978"/>
          </a:xfr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E7C4A589-CE93-A763-384A-CC8A4C2F46AB}"/>
              </a:ext>
            </a:extLst>
          </p:cNvPr>
          <p:cNvSpPr>
            <a:spLocks noGrp="1"/>
          </p:cNvSpPr>
          <p:nvPr>
            <p:ph sz="half" idx="1"/>
          </p:nvPr>
        </p:nvSpPr>
        <p:spPr>
          <a:xfrm>
            <a:off x="838200" y="1719264"/>
            <a:ext cx="10728960" cy="44577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45457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Inhoud van twee">
    <p:spTree>
      <p:nvGrpSpPr>
        <p:cNvPr id="1" name=""/>
        <p:cNvGrpSpPr/>
        <p:nvPr/>
      </p:nvGrpSpPr>
      <p:grpSpPr>
        <a:xfrm>
          <a:off x="0" y="0"/>
          <a:ext cx="0" cy="0"/>
          <a:chOff x="0" y="0"/>
          <a:chExt cx="0" cy="0"/>
        </a:xfrm>
      </p:grpSpPr>
      <p:pic>
        <p:nvPicPr>
          <p:cNvPr id="9" name="Afbeelding 8" descr="Afbeelding met schermopname, lijn, Kleurrijkheid, Graphics&#10;&#10;Automatisch gegenereerde beschrijving">
            <a:extLst>
              <a:ext uri="{FF2B5EF4-FFF2-40B4-BE49-F238E27FC236}">
                <a16:creationId xmlns:a16="http://schemas.microsoft.com/office/drawing/2014/main" id="{511F1B3F-98FF-D4C5-F9F5-696D8E647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79E65A36-5321-569F-05DA-2029863270C7}"/>
              </a:ext>
            </a:extLst>
          </p:cNvPr>
          <p:cNvSpPr>
            <a:spLocks noGrp="1"/>
          </p:cNvSpPr>
          <p:nvPr>
            <p:ph type="title"/>
          </p:nvPr>
        </p:nvSpPr>
        <p:spPr>
          <a:xfrm>
            <a:off x="838200" y="853031"/>
            <a:ext cx="10728960" cy="760978"/>
          </a:xfrm>
        </p:spPr>
        <p:txBody>
          <a:bodyPr/>
          <a:lstStyle/>
          <a:p>
            <a:r>
              <a:rPr lang="nl-NL" dirty="0"/>
              <a:t>Klik om stijl te bewerken</a:t>
            </a:r>
          </a:p>
        </p:txBody>
      </p:sp>
      <p:sp>
        <p:nvSpPr>
          <p:cNvPr id="6" name="Tijdelijke aanduiding voor inhoud 2">
            <a:extLst>
              <a:ext uri="{FF2B5EF4-FFF2-40B4-BE49-F238E27FC236}">
                <a16:creationId xmlns:a16="http://schemas.microsoft.com/office/drawing/2014/main" id="{DCE172D7-E10F-EA72-601B-32F87044DFAD}"/>
              </a:ext>
            </a:extLst>
          </p:cNvPr>
          <p:cNvSpPr>
            <a:spLocks noGrp="1"/>
          </p:cNvSpPr>
          <p:nvPr>
            <p:ph sz="half" idx="10"/>
          </p:nvPr>
        </p:nvSpPr>
        <p:spPr>
          <a:xfrm>
            <a:off x="838201" y="1719264"/>
            <a:ext cx="5047098" cy="44577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inhoud 2">
            <a:extLst>
              <a:ext uri="{FF2B5EF4-FFF2-40B4-BE49-F238E27FC236}">
                <a16:creationId xmlns:a16="http://schemas.microsoft.com/office/drawing/2014/main" id="{2CE39351-771F-E6A2-FFC6-217E8F8F6BD2}"/>
              </a:ext>
            </a:extLst>
          </p:cNvPr>
          <p:cNvSpPr>
            <a:spLocks noGrp="1"/>
          </p:cNvSpPr>
          <p:nvPr>
            <p:ph sz="half" idx="11"/>
          </p:nvPr>
        </p:nvSpPr>
        <p:spPr>
          <a:xfrm>
            <a:off x="6306703" y="1719264"/>
            <a:ext cx="5260457" cy="44577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51493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10-5-2026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10-5-2026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19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21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07/relationships/hdphoto" Target="../media/hdphoto3.wdp"/><Relationship Id="rId7" Type="http://schemas.openxmlformats.org/officeDocument/2006/relationships/image" Target="../media/image14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290.png"/><Relationship Id="rId5" Type="http://schemas.openxmlformats.org/officeDocument/2006/relationships/image" Target="../media/image120.png"/><Relationship Id="rId10" Type="http://schemas.openxmlformats.org/officeDocument/2006/relationships/image" Target="../media/image170.png"/><Relationship Id="rId9" Type="http://schemas.openxmlformats.org/officeDocument/2006/relationships/image" Target="../media/image161.png"/></Relationships>
</file>

<file path=ppt/slides/_rels/slide22.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340.png"/><Relationship Id="rId18" Type="http://schemas.openxmlformats.org/officeDocument/2006/relationships/customXml" Target="../ink/ink11.xml"/><Relationship Id="rId3" Type="http://schemas.openxmlformats.org/officeDocument/2006/relationships/image" Target="../media/image140.png"/><Relationship Id="rId7" Type="http://schemas.openxmlformats.org/officeDocument/2006/relationships/image" Target="../media/image312.png"/><Relationship Id="rId12" Type="http://schemas.openxmlformats.org/officeDocument/2006/relationships/customXml" Target="../ink/ink8.xml"/><Relationship Id="rId17" Type="http://schemas.openxmlformats.org/officeDocument/2006/relationships/image" Target="../media/image360.png"/><Relationship Id="rId16" Type="http://schemas.openxmlformats.org/officeDocument/2006/relationships/customXml" Target="../ink/ink10.xml"/><Relationship Id="rId20"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customXml" Target="../ink/ink5.xml"/><Relationship Id="rId11" Type="http://schemas.openxmlformats.org/officeDocument/2006/relationships/image" Target="../media/image330.png"/><Relationship Id="rId5" Type="http://schemas.openxmlformats.org/officeDocument/2006/relationships/image" Target="../media/image36.png"/><Relationship Id="rId15" Type="http://schemas.openxmlformats.org/officeDocument/2006/relationships/image" Target="../media/image350.png"/><Relationship Id="rId10" Type="http://schemas.openxmlformats.org/officeDocument/2006/relationships/customXml" Target="../ink/ink7.xml"/><Relationship Id="rId19" Type="http://schemas.openxmlformats.org/officeDocument/2006/relationships/image" Target="../media/image37.png"/><Relationship Id="rId4" Type="http://schemas.openxmlformats.org/officeDocument/2006/relationships/image" Target="../media/image151.png"/><Relationship Id="rId9" Type="http://schemas.openxmlformats.org/officeDocument/2006/relationships/image" Target="../media/image321.png"/><Relationship Id="rId14" Type="http://schemas.openxmlformats.org/officeDocument/2006/relationships/customXml" Target="../ink/ink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500.png"/><Relationship Id="rId13" Type="http://schemas.openxmlformats.org/officeDocument/2006/relationships/image" Target="../media/image201.png"/><Relationship Id="rId18" Type="http://schemas.openxmlformats.org/officeDocument/2006/relationships/image" Target="../media/image250.png"/><Relationship Id="rId3" Type="http://schemas.openxmlformats.org/officeDocument/2006/relationships/image" Target="../media/image39.png"/><Relationship Id="rId21" Type="http://schemas.openxmlformats.org/officeDocument/2006/relationships/image" Target="../media/image281.png"/><Relationship Id="rId7" Type="http://schemas.openxmlformats.org/officeDocument/2006/relationships/image" Target="../media/image1400.png"/><Relationship Id="rId12" Type="http://schemas.openxmlformats.org/officeDocument/2006/relationships/image" Target="../media/image192.png"/><Relationship Id="rId17" Type="http://schemas.openxmlformats.org/officeDocument/2006/relationships/image" Target="../media/image241.png"/><Relationship Id="rId2" Type="http://schemas.openxmlformats.org/officeDocument/2006/relationships/notesSlide" Target="../notesSlides/notesSlide15.xml"/><Relationship Id="rId16" Type="http://schemas.openxmlformats.org/officeDocument/2006/relationships/image" Target="../media/image232.png"/><Relationship Id="rId20" Type="http://schemas.openxmlformats.org/officeDocument/2006/relationships/image" Target="../media/image270.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180.png"/><Relationship Id="rId24" Type="http://schemas.openxmlformats.org/officeDocument/2006/relationships/image" Target="../media/image43.png"/><Relationship Id="rId5" Type="http://schemas.microsoft.com/office/2007/relationships/hdphoto" Target="../media/hdphoto4.wdp"/><Relationship Id="rId15" Type="http://schemas.openxmlformats.org/officeDocument/2006/relationships/image" Target="../media/image220.png"/><Relationship Id="rId23" Type="http://schemas.microsoft.com/office/2007/relationships/hdphoto" Target="../media/hdphoto5.wdp"/><Relationship Id="rId10" Type="http://schemas.openxmlformats.org/officeDocument/2006/relationships/image" Target="../media/image171.png"/><Relationship Id="rId19" Type="http://schemas.openxmlformats.org/officeDocument/2006/relationships/image" Target="../media/image261.png"/><Relationship Id="rId4" Type="http://schemas.openxmlformats.org/officeDocument/2006/relationships/image" Target="../media/image40.png"/><Relationship Id="rId9" Type="http://schemas.openxmlformats.org/officeDocument/2006/relationships/image" Target="../media/image163.png"/><Relationship Id="rId14" Type="http://schemas.openxmlformats.org/officeDocument/2006/relationships/image" Target="../media/image212.png"/><Relationship Id="rId2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4.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551.png"/><Relationship Id="rId13" Type="http://schemas.openxmlformats.org/officeDocument/2006/relationships/customXml" Target="../ink/ink15.xml"/><Relationship Id="rId18" Type="http://schemas.openxmlformats.org/officeDocument/2006/relationships/image" Target="../media/image74.png"/><Relationship Id="rId3" Type="http://schemas.openxmlformats.org/officeDocument/2006/relationships/image" Target="../media/image563.png"/><Relationship Id="rId7" Type="http://schemas.openxmlformats.org/officeDocument/2006/relationships/customXml" Target="../ink/ink12.xml"/><Relationship Id="rId12" Type="http://schemas.openxmlformats.org/officeDocument/2006/relationships/image" Target="../media/image65.png"/><Relationship Id="rId17" Type="http://schemas.openxmlformats.org/officeDocument/2006/relationships/customXml" Target="../ink/ink17.xml"/><Relationship Id="rId2" Type="http://schemas.openxmlformats.org/officeDocument/2006/relationships/notesSlide" Target="../notesSlides/notesSlide16.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customXml" Target="../ink/ink14.xml"/><Relationship Id="rId5" Type="http://schemas.openxmlformats.org/officeDocument/2006/relationships/image" Target="../media/image75.png"/><Relationship Id="rId15" Type="http://schemas.openxmlformats.org/officeDocument/2006/relationships/customXml" Target="../ink/ink16.xml"/><Relationship Id="rId10" Type="http://schemas.openxmlformats.org/officeDocument/2006/relationships/image" Target="../media/image562.png"/><Relationship Id="rId19" Type="http://schemas.openxmlformats.org/officeDocument/2006/relationships/image" Target="../media/image45.png"/><Relationship Id="rId9" Type="http://schemas.openxmlformats.org/officeDocument/2006/relationships/customXml" Target="../ink/ink13.xml"/><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450.png"/><Relationship Id="rId2" Type="http://schemas.openxmlformats.org/officeDocument/2006/relationships/image" Target="../media/image561.png"/><Relationship Id="rId1" Type="http://schemas.openxmlformats.org/officeDocument/2006/relationships/slideLayout" Target="../slideLayouts/slideLayout7.xml"/><Relationship Id="rId6" Type="http://schemas.openxmlformats.org/officeDocument/2006/relationships/image" Target="../media/image442.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473.png"/><Relationship Id="rId13" Type="http://schemas.openxmlformats.org/officeDocument/2006/relationships/customXml" Target="../ink/ink22.xml"/><Relationship Id="rId3" Type="http://schemas.openxmlformats.org/officeDocument/2006/relationships/image" Target="../media/image8.png"/><Relationship Id="rId7" Type="http://schemas.openxmlformats.org/officeDocument/2006/relationships/customXml" Target="../ink/ink19.xml"/><Relationship Id="rId12" Type="http://schemas.openxmlformats.org/officeDocument/2006/relationships/image" Target="../media/image482.png"/><Relationship Id="rId2" Type="http://schemas.openxmlformats.org/officeDocument/2006/relationships/notesSlide" Target="../notesSlides/notesSlide17.xml"/><Relationship Id="rId16" Type="http://schemas.openxmlformats.org/officeDocument/2006/relationships/image" Target="../media/image501.png"/><Relationship Id="rId1" Type="http://schemas.openxmlformats.org/officeDocument/2006/relationships/slideLayout" Target="../slideLayouts/slideLayout4.xml"/><Relationship Id="rId6" Type="http://schemas.openxmlformats.org/officeDocument/2006/relationships/image" Target="../media/image452.png"/><Relationship Id="rId11" Type="http://schemas.openxmlformats.org/officeDocument/2006/relationships/customXml" Target="../ink/ink21.xml"/><Relationship Id="rId5" Type="http://schemas.openxmlformats.org/officeDocument/2006/relationships/customXml" Target="../ink/ink18.xml"/><Relationship Id="rId15" Type="http://schemas.openxmlformats.org/officeDocument/2006/relationships/customXml" Target="../ink/ink23.xml"/><Relationship Id="rId10" Type="http://schemas.openxmlformats.org/officeDocument/2006/relationships/image" Target="../media/image472.png"/><Relationship Id="rId4" Type="http://schemas.openxmlformats.org/officeDocument/2006/relationships/image" Target="../media/image441.png"/><Relationship Id="rId9" Type="http://schemas.openxmlformats.org/officeDocument/2006/relationships/customXml" Target="../ink/ink20.xml"/><Relationship Id="rId14" Type="http://schemas.openxmlformats.org/officeDocument/2006/relationships/image" Target="../media/image490.png"/></Relationships>
</file>

<file path=ppt/slides/_rels/slide36.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8.png"/><Relationship Id="rId7" Type="http://schemas.openxmlformats.org/officeDocument/2006/relationships/customXml" Target="../ink/ink25.xml"/><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3.png"/><Relationship Id="rId11" Type="http://schemas.openxmlformats.org/officeDocument/2006/relationships/customXml" Target="../ink/ink27.xml"/><Relationship Id="rId5" Type="http://schemas.openxmlformats.org/officeDocument/2006/relationships/customXml" Target="../ink/ink24.xml"/><Relationship Id="rId10" Type="http://schemas.openxmlformats.org/officeDocument/2006/relationships/image" Target="../media/image513.png"/><Relationship Id="rId4" Type="http://schemas.openxmlformats.org/officeDocument/2006/relationships/image" Target="../media/image512.png"/><Relationship Id="rId9" Type="http://schemas.openxmlformats.org/officeDocument/2006/relationships/customXml" Target="../ink/ink26.xml"/></Relationships>
</file>

<file path=ppt/slides/_rels/slide37.xml.rels><?xml version="1.0" encoding="UTF-8" standalone="yes"?>
<Relationships xmlns="http://schemas.openxmlformats.org/package/2006/relationships"><Relationship Id="rId8" Type="http://schemas.openxmlformats.org/officeDocument/2006/relationships/image" Target="../media/image473.png"/><Relationship Id="rId13" Type="http://schemas.openxmlformats.org/officeDocument/2006/relationships/customXml" Target="../ink/ink31.xml"/><Relationship Id="rId3" Type="http://schemas.openxmlformats.org/officeDocument/2006/relationships/image" Target="../media/image8.png"/><Relationship Id="rId7" Type="http://schemas.openxmlformats.org/officeDocument/2006/relationships/customXml" Target="../ink/ink28.xml"/><Relationship Id="rId12" Type="http://schemas.openxmlformats.org/officeDocument/2006/relationships/image" Target="../media/image51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customXml" Target="../ink/ink30.xml"/><Relationship Id="rId5" Type="http://schemas.openxmlformats.org/officeDocument/2006/relationships/image" Target="../media/image53.png"/><Relationship Id="rId15" Type="http://schemas.openxmlformats.org/officeDocument/2006/relationships/image" Target="../media/image54.png"/><Relationship Id="rId10" Type="http://schemas.openxmlformats.org/officeDocument/2006/relationships/image" Target="../media/image490.png"/><Relationship Id="rId9" Type="http://schemas.openxmlformats.org/officeDocument/2006/relationships/customXml" Target="../ink/ink29.xml"/><Relationship Id="rId14" Type="http://schemas.openxmlformats.org/officeDocument/2006/relationships/image" Target="../media/image5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71.png"/><Relationship Id="rId13" Type="http://schemas.openxmlformats.org/officeDocument/2006/relationships/image" Target="../media/image87.png"/><Relationship Id="rId18" Type="http://schemas.openxmlformats.org/officeDocument/2006/relationships/customXml" Target="../ink/ink36.xml"/><Relationship Id="rId3" Type="http://schemas.microsoft.com/office/2007/relationships/hdphoto" Target="../media/hdphoto6.wdp"/><Relationship Id="rId7" Type="http://schemas.openxmlformats.org/officeDocument/2006/relationships/image" Target="../media/image361.png"/><Relationship Id="rId12" Type="http://schemas.openxmlformats.org/officeDocument/2006/relationships/customXml" Target="../ink/ink33.xml"/><Relationship Id="rId17" Type="http://schemas.openxmlformats.org/officeDocument/2006/relationships/image" Target="../media/image89.png"/><Relationship Id="rId2" Type="http://schemas.openxmlformats.org/officeDocument/2006/relationships/image" Target="../media/image47.png"/><Relationship Id="rId16" Type="http://schemas.openxmlformats.org/officeDocument/2006/relationships/customXml" Target="../ink/ink35.xml"/><Relationship Id="rId1" Type="http://schemas.openxmlformats.org/officeDocument/2006/relationships/slideLayout" Target="../slideLayouts/slideLayout4.xml"/><Relationship Id="rId6" Type="http://schemas.openxmlformats.org/officeDocument/2006/relationships/image" Target="../media/image351.png"/><Relationship Id="rId11" Type="http://schemas.openxmlformats.org/officeDocument/2006/relationships/image" Target="../media/image86.png"/><Relationship Id="rId5" Type="http://schemas.openxmlformats.org/officeDocument/2006/relationships/image" Target="../media/image341.png"/><Relationship Id="rId15" Type="http://schemas.openxmlformats.org/officeDocument/2006/relationships/image" Target="../media/image88.png"/><Relationship Id="rId10" Type="http://schemas.openxmlformats.org/officeDocument/2006/relationships/customXml" Target="../ink/ink32.xml"/><Relationship Id="rId19"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380.png"/><Relationship Id="rId14" Type="http://schemas.openxmlformats.org/officeDocument/2006/relationships/customXml" Target="../ink/ink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customXml" Target="../ink/ink39.xml"/><Relationship Id="rId18" Type="http://schemas.openxmlformats.org/officeDocument/2006/relationships/image" Target="../media/image91.png"/><Relationship Id="rId3" Type="http://schemas.openxmlformats.org/officeDocument/2006/relationships/image" Target="../media/image341.png"/><Relationship Id="rId7" Type="http://schemas.openxmlformats.org/officeDocument/2006/relationships/image" Target="../media/image380.png"/><Relationship Id="rId12" Type="http://schemas.openxmlformats.org/officeDocument/2006/relationships/image" Target="../media/image87.png"/><Relationship Id="rId17" Type="http://schemas.openxmlformats.org/officeDocument/2006/relationships/customXml" Target="../ink/ink41.xml"/><Relationship Id="rId2" Type="http://schemas.openxmlformats.org/officeDocument/2006/relationships/image" Target="../media/image48.png"/><Relationship Id="rId16"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371.png"/><Relationship Id="rId11" Type="http://schemas.openxmlformats.org/officeDocument/2006/relationships/customXml" Target="../ink/ink38.xml"/><Relationship Id="rId5" Type="http://schemas.openxmlformats.org/officeDocument/2006/relationships/image" Target="../media/image361.png"/><Relationship Id="rId15" Type="http://schemas.openxmlformats.org/officeDocument/2006/relationships/customXml" Target="../ink/ink40.xml"/><Relationship Id="rId10" Type="http://schemas.openxmlformats.org/officeDocument/2006/relationships/image" Target="../media/image86.png"/><Relationship Id="rId4" Type="http://schemas.openxmlformats.org/officeDocument/2006/relationships/image" Target="../media/image351.png"/><Relationship Id="rId9" Type="http://schemas.openxmlformats.org/officeDocument/2006/relationships/customXml" Target="../ink/ink37.xml"/><Relationship Id="rId14" Type="http://schemas.openxmlformats.org/officeDocument/2006/relationships/image" Target="../media/image88.png"/></Relationships>
</file>

<file path=ppt/slides/_rels/slide41.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21.png"/><Relationship Id="rId7" Type="http://schemas.openxmlformats.org/officeDocument/2006/relationships/image" Target="../media/image371.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61.png"/><Relationship Id="rId5" Type="http://schemas.openxmlformats.org/officeDocument/2006/relationships/image" Target="../media/image351.png"/><Relationship Id="rId4" Type="http://schemas.openxmlformats.org/officeDocument/2006/relationships/image" Target="../media/image341.png"/><Relationship Id="rId9" Type="http://schemas.openxmlformats.org/officeDocument/2006/relationships/image" Target="../media/image401.png"/></Relationships>
</file>

<file path=ppt/slides/_rels/slide42.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21.png"/><Relationship Id="rId7" Type="http://schemas.openxmlformats.org/officeDocument/2006/relationships/image" Target="../media/image371.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61.png"/><Relationship Id="rId5" Type="http://schemas.openxmlformats.org/officeDocument/2006/relationships/image" Target="../media/image351.png"/><Relationship Id="rId10" Type="http://schemas.openxmlformats.org/officeDocument/2006/relationships/image" Target="../media/image431.png"/><Relationship Id="rId4" Type="http://schemas.openxmlformats.org/officeDocument/2006/relationships/image" Target="../media/image341.png"/><Relationship Id="rId9" Type="http://schemas.openxmlformats.org/officeDocument/2006/relationships/image" Target="../media/image401.png"/></Relationships>
</file>

<file path=ppt/slides/_rels/slide43.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91.png"/><Relationship Id="rId3" Type="http://schemas.openxmlformats.org/officeDocument/2006/relationships/image" Target="../media/image341.png"/><Relationship Id="rId7" Type="http://schemas.openxmlformats.org/officeDocument/2006/relationships/image" Target="../media/image380.png"/><Relationship Id="rId12" Type="http://schemas.openxmlformats.org/officeDocument/2006/relationships/image" Target="../media/image48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371.png"/><Relationship Id="rId11" Type="http://schemas.openxmlformats.org/officeDocument/2006/relationships/image" Target="../media/image471.png"/><Relationship Id="rId5" Type="http://schemas.openxmlformats.org/officeDocument/2006/relationships/image" Target="../media/image451.png"/><Relationship Id="rId10" Type="http://schemas.openxmlformats.org/officeDocument/2006/relationships/image" Target="../media/image460.png"/><Relationship Id="rId4" Type="http://schemas.openxmlformats.org/officeDocument/2006/relationships/image" Target="../media/image351.png"/><Relationship Id="rId9" Type="http://schemas.openxmlformats.org/officeDocument/2006/relationships/image" Target="../media/image4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6" Type="http://schemas.openxmlformats.org/officeDocument/2006/relationships/image" Target="../media/image106.png"/><Relationship Id="rId21" Type="http://schemas.openxmlformats.org/officeDocument/2006/relationships/customXml" Target="../ink/ink50.xml"/><Relationship Id="rId34" Type="http://schemas.openxmlformats.org/officeDocument/2006/relationships/image" Target="../media/image110.png"/><Relationship Id="rId42" Type="http://schemas.openxmlformats.org/officeDocument/2006/relationships/customXml" Target="../ink/ink58.xml"/><Relationship Id="rId47" Type="http://schemas.openxmlformats.org/officeDocument/2006/relationships/image" Target="../media/image119.png"/><Relationship Id="rId50" Type="http://schemas.openxmlformats.org/officeDocument/2006/relationships/customXml" Target="../ink/ink62.xml"/><Relationship Id="rId55" Type="http://schemas.openxmlformats.org/officeDocument/2006/relationships/image" Target="../media/image124.png"/><Relationship Id="rId63" Type="http://schemas.openxmlformats.org/officeDocument/2006/relationships/image" Target="../media/image84.png"/><Relationship Id="rId7" Type="http://schemas.openxmlformats.org/officeDocument/2006/relationships/customXml" Target="../ink/ink43.xml"/><Relationship Id="rId2" Type="http://schemas.openxmlformats.org/officeDocument/2006/relationships/notesSlide" Target="../notesSlides/notesSlide20.xml"/><Relationship Id="rId16" Type="http://schemas.openxmlformats.org/officeDocument/2006/relationships/image" Target="../media/image101.png"/><Relationship Id="rId29" Type="http://schemas.openxmlformats.org/officeDocument/2006/relationships/customXml" Target="../ink/ink54.xml"/><Relationship Id="rId11" Type="http://schemas.openxmlformats.org/officeDocument/2006/relationships/customXml" Target="../ink/ink45.xml"/><Relationship Id="rId24" Type="http://schemas.openxmlformats.org/officeDocument/2006/relationships/image" Target="../media/image105.png"/><Relationship Id="rId32" Type="http://schemas.openxmlformats.org/officeDocument/2006/relationships/image" Target="../media/image109.png"/><Relationship Id="rId37" Type="http://schemas.openxmlformats.org/officeDocument/2006/relationships/image" Target="../media/image112.png"/><Relationship Id="rId40" Type="http://schemas.openxmlformats.org/officeDocument/2006/relationships/image" Target="../media/image115.png"/><Relationship Id="rId45" Type="http://schemas.openxmlformats.org/officeDocument/2006/relationships/image" Target="../media/image118.png"/><Relationship Id="rId53" Type="http://schemas.openxmlformats.org/officeDocument/2006/relationships/image" Target="../media/image123.png"/><Relationship Id="rId58" Type="http://schemas.openxmlformats.org/officeDocument/2006/relationships/customXml" Target="../ink/ink66.xml"/><Relationship Id="rId5" Type="http://schemas.openxmlformats.org/officeDocument/2006/relationships/customXml" Target="../ink/ink42.xml"/><Relationship Id="rId61" Type="http://schemas.openxmlformats.org/officeDocument/2006/relationships/image" Target="../media/image127.png"/><Relationship Id="rId19" Type="http://schemas.openxmlformats.org/officeDocument/2006/relationships/customXml" Target="../ink/ink49.xml"/><Relationship Id="rId14" Type="http://schemas.openxmlformats.org/officeDocument/2006/relationships/image" Target="../media/image99.png"/><Relationship Id="rId22" Type="http://schemas.openxmlformats.org/officeDocument/2006/relationships/image" Target="../media/image104.png"/><Relationship Id="rId27" Type="http://schemas.openxmlformats.org/officeDocument/2006/relationships/customXml" Target="../ink/ink53.xml"/><Relationship Id="rId30" Type="http://schemas.openxmlformats.org/officeDocument/2006/relationships/image" Target="../media/image108.png"/><Relationship Id="rId35" Type="http://schemas.openxmlformats.org/officeDocument/2006/relationships/customXml" Target="../ink/ink57.xml"/><Relationship Id="rId43" Type="http://schemas.openxmlformats.org/officeDocument/2006/relationships/image" Target="../media/image117.png"/><Relationship Id="rId48" Type="http://schemas.openxmlformats.org/officeDocument/2006/relationships/customXml" Target="../ink/ink61.xml"/><Relationship Id="rId56" Type="http://schemas.openxmlformats.org/officeDocument/2006/relationships/customXml" Target="../ink/ink65.xml"/><Relationship Id="rId64" Type="http://schemas.openxmlformats.org/officeDocument/2006/relationships/customXml" Target="../ink/ink69.xml"/><Relationship Id="rId8" Type="http://schemas.openxmlformats.org/officeDocument/2006/relationships/image" Target="../media/image96.png"/><Relationship Id="rId51" Type="http://schemas.openxmlformats.org/officeDocument/2006/relationships/image" Target="../media/image122.png"/><Relationship Id="rId3" Type="http://schemas.openxmlformats.org/officeDocument/2006/relationships/image" Target="../media/image12.png"/><Relationship Id="rId12" Type="http://schemas.openxmlformats.org/officeDocument/2006/relationships/image" Target="../media/image98.png"/><Relationship Id="rId17" Type="http://schemas.openxmlformats.org/officeDocument/2006/relationships/customXml" Target="../ink/ink48.xml"/><Relationship Id="rId25" Type="http://schemas.openxmlformats.org/officeDocument/2006/relationships/customXml" Target="../ink/ink52.xml"/><Relationship Id="rId33" Type="http://schemas.openxmlformats.org/officeDocument/2006/relationships/customXml" Target="../ink/ink56.xml"/><Relationship Id="rId38" Type="http://schemas.openxmlformats.org/officeDocument/2006/relationships/image" Target="../media/image113.png"/><Relationship Id="rId46" Type="http://schemas.openxmlformats.org/officeDocument/2006/relationships/customXml" Target="../ink/ink60.xml"/><Relationship Id="rId59" Type="http://schemas.openxmlformats.org/officeDocument/2006/relationships/image" Target="../media/image126.png"/><Relationship Id="rId20" Type="http://schemas.openxmlformats.org/officeDocument/2006/relationships/image" Target="../media/image103.png"/><Relationship Id="rId41" Type="http://schemas.openxmlformats.org/officeDocument/2006/relationships/image" Target="../media/image116.png"/><Relationship Id="rId54" Type="http://schemas.openxmlformats.org/officeDocument/2006/relationships/customXml" Target="../ink/ink64.xml"/><Relationship Id="rId62" Type="http://schemas.openxmlformats.org/officeDocument/2006/relationships/customXml" Target="../ink/ink68.xml"/><Relationship Id="rId1" Type="http://schemas.openxmlformats.org/officeDocument/2006/relationships/slideLayout" Target="../slideLayouts/slideLayout4.xml"/><Relationship Id="rId6" Type="http://schemas.openxmlformats.org/officeDocument/2006/relationships/image" Target="../media/image95.png"/><Relationship Id="rId15" Type="http://schemas.openxmlformats.org/officeDocument/2006/relationships/customXml" Target="../ink/ink47.xml"/><Relationship Id="rId23" Type="http://schemas.openxmlformats.org/officeDocument/2006/relationships/customXml" Target="../ink/ink51.xml"/><Relationship Id="rId28" Type="http://schemas.openxmlformats.org/officeDocument/2006/relationships/image" Target="../media/image107.png"/><Relationship Id="rId36" Type="http://schemas.openxmlformats.org/officeDocument/2006/relationships/image" Target="../media/image111.png"/><Relationship Id="rId49" Type="http://schemas.openxmlformats.org/officeDocument/2006/relationships/image" Target="../media/image121.png"/><Relationship Id="rId57" Type="http://schemas.openxmlformats.org/officeDocument/2006/relationships/image" Target="../media/image125.png"/><Relationship Id="rId10" Type="http://schemas.openxmlformats.org/officeDocument/2006/relationships/image" Target="../media/image97.png"/><Relationship Id="rId31" Type="http://schemas.openxmlformats.org/officeDocument/2006/relationships/customXml" Target="../ink/ink55.xml"/><Relationship Id="rId44" Type="http://schemas.openxmlformats.org/officeDocument/2006/relationships/customXml" Target="../ink/ink59.xml"/><Relationship Id="rId52" Type="http://schemas.openxmlformats.org/officeDocument/2006/relationships/customXml" Target="../ink/ink63.xml"/><Relationship Id="rId60" Type="http://schemas.openxmlformats.org/officeDocument/2006/relationships/customXml" Target="../ink/ink67.xml"/><Relationship Id="rId65" Type="http://schemas.openxmlformats.org/officeDocument/2006/relationships/image" Target="../media/image129.png"/><Relationship Id="rId4" Type="http://schemas.openxmlformats.org/officeDocument/2006/relationships/image" Target="../media/image13.png"/><Relationship Id="rId9" Type="http://schemas.openxmlformats.org/officeDocument/2006/relationships/customXml" Target="../ink/ink44.xml"/><Relationship Id="rId13" Type="http://schemas.openxmlformats.org/officeDocument/2006/relationships/customXml" Target="../ink/ink46.xml"/><Relationship Id="rId18" Type="http://schemas.openxmlformats.org/officeDocument/2006/relationships/image" Target="../media/image102.png"/><Relationship Id="rId39"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3.png"/><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3.png"/><Relationship Id="rId10" Type="http://schemas.openxmlformats.org/officeDocument/2006/relationships/image" Target="../media/image116.png"/><Relationship Id="rId4" Type="http://schemas.openxmlformats.org/officeDocument/2006/relationships/image" Target="../media/image12.png"/><Relationship Id="rId9" Type="http://schemas.openxmlformats.org/officeDocument/2006/relationships/image" Target="../media/image1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3.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2.xml"/><Relationship Id="rId1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customXml" Target="../ink/ink4.xml"/><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8.jpeg"/><Relationship Id="rId11" Type="http://schemas.openxmlformats.org/officeDocument/2006/relationships/customXml" Target="../ink/ink1.xml"/><Relationship Id="rId5" Type="http://schemas.openxmlformats.org/officeDocument/2006/relationships/image" Target="../media/image17.png"/><Relationship Id="rId15" Type="http://schemas.openxmlformats.org/officeDocument/2006/relationships/customXml" Target="../ink/ink3.xml"/><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670.png"/><Relationship Id="rId4" Type="http://schemas.openxmlformats.org/officeDocument/2006/relationships/image" Target="../media/image660.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NUL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media/image81.png"/><Relationship Id="rId4" Type="http://schemas.openxmlformats.org/officeDocument/2006/relationships/image" Target="NULL"/></Relationships>
</file>

<file path=ppt/slides/_rels/slide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NULL"/><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NULL"/><Relationship Id="rId9"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Wat gaan we doen?</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896871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F74A-4F79-A828-D290-C683A8554F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518F15-62BD-0373-87B1-54ECEB77E4C0}"/>
              </a:ext>
            </a:extLst>
          </p:cNvPr>
          <p:cNvSpPr>
            <a:spLocks noGrp="1"/>
          </p:cNvSpPr>
          <p:nvPr>
            <p:ph type="title"/>
          </p:nvPr>
        </p:nvSpPr>
        <p:spPr/>
        <p:txBody>
          <a:bodyPr/>
          <a:lstStyle/>
          <a:p>
            <a:r>
              <a:rPr lang="nl-NL" dirty="0"/>
              <a:t>Rechterhandregel</a:t>
            </a:r>
          </a:p>
        </p:txBody>
      </p:sp>
      <p:sp>
        <p:nvSpPr>
          <p:cNvPr id="3" name="Tijdelijke aanduiding voor inhoud 2">
            <a:extLst>
              <a:ext uri="{FF2B5EF4-FFF2-40B4-BE49-F238E27FC236}">
                <a16:creationId xmlns:a16="http://schemas.microsoft.com/office/drawing/2014/main" id="{4DAF000D-95EE-37B8-1B1C-485576F23606}"/>
              </a:ext>
            </a:extLst>
          </p:cNvPr>
          <p:cNvSpPr>
            <a:spLocks noGrp="1"/>
          </p:cNvSpPr>
          <p:nvPr>
            <p:ph sz="half" idx="1"/>
          </p:nvPr>
        </p:nvSpPr>
        <p:spPr/>
        <p:txBody>
          <a:bodyPr/>
          <a:lstStyle/>
          <a:p>
            <a:pPr marL="0" indent="0">
              <a:buNone/>
            </a:pPr>
            <a:r>
              <a:rPr lang="nl-NL" dirty="0"/>
              <a:t>Bepalen van de richting van het magnetische veld om een </a:t>
            </a:r>
            <a:r>
              <a:rPr lang="nl-NL" dirty="0" err="1"/>
              <a:t>stroomvoerende</a:t>
            </a:r>
            <a:r>
              <a:rPr lang="nl-NL" dirty="0"/>
              <a:t> draad:</a:t>
            </a:r>
          </a:p>
          <a:p>
            <a:r>
              <a:rPr lang="nl-NL" dirty="0"/>
              <a:t>Duim rechterhand in de richting van de stroom.</a:t>
            </a:r>
          </a:p>
          <a:p>
            <a:r>
              <a:rPr lang="nl-NL" dirty="0"/>
              <a:t>Gekromde vingers geven de richting van het opgewekte magnetische veld.</a:t>
            </a:r>
          </a:p>
        </p:txBody>
      </p:sp>
      <p:grpSp>
        <p:nvGrpSpPr>
          <p:cNvPr id="7" name="Groep 6">
            <a:extLst>
              <a:ext uri="{FF2B5EF4-FFF2-40B4-BE49-F238E27FC236}">
                <a16:creationId xmlns:a16="http://schemas.microsoft.com/office/drawing/2014/main" id="{C67B1E00-2AA6-F5D7-301B-384BAB6737D4}"/>
              </a:ext>
            </a:extLst>
          </p:cNvPr>
          <p:cNvGrpSpPr/>
          <p:nvPr/>
        </p:nvGrpSpPr>
        <p:grpSpPr>
          <a:xfrm>
            <a:off x="6389086" y="1690688"/>
            <a:ext cx="5363276" cy="4351337"/>
            <a:chOff x="6389086" y="1690688"/>
            <a:chExt cx="5363276" cy="4351337"/>
          </a:xfrm>
        </p:grpSpPr>
        <p:pic>
          <p:nvPicPr>
            <p:cNvPr id="22" name="Afbeelding 21" descr="Afbeelding met cirkel&#10;&#10;Door AI gegenereerde inhoud is mogelijk onjuist.">
              <a:extLst>
                <a:ext uri="{FF2B5EF4-FFF2-40B4-BE49-F238E27FC236}">
                  <a16:creationId xmlns:a16="http://schemas.microsoft.com/office/drawing/2014/main" id="{B3AA010E-1960-6031-43A9-3351EBBA7352}"/>
                </a:ext>
              </a:extLst>
            </p:cNvPr>
            <p:cNvPicPr>
              <a:picLocks noChangeAspect="1"/>
            </p:cNvPicPr>
            <p:nvPr/>
          </p:nvPicPr>
          <p:blipFill>
            <a:blip r:embed="rId3"/>
            <a:stretch>
              <a:fillRect/>
            </a:stretch>
          </p:blipFill>
          <p:spPr>
            <a:xfrm>
              <a:off x="6389086" y="1690688"/>
              <a:ext cx="5363276" cy="4351337"/>
            </a:xfrm>
            <a:prstGeom prst="rect">
              <a:avLst/>
            </a:prstGeom>
          </p:spPr>
        </p:pic>
        <p:sp>
          <p:nvSpPr>
            <p:cNvPr id="6" name="Rechthoek 5">
              <a:extLst>
                <a:ext uri="{FF2B5EF4-FFF2-40B4-BE49-F238E27FC236}">
                  <a16:creationId xmlns:a16="http://schemas.microsoft.com/office/drawing/2014/main" id="{0B413927-9AEE-B47D-3E54-18F5986CB52C}"/>
                </a:ext>
              </a:extLst>
            </p:cNvPr>
            <p:cNvSpPr/>
            <p:nvPr/>
          </p:nvSpPr>
          <p:spPr>
            <a:xfrm>
              <a:off x="10899058" y="1924664"/>
              <a:ext cx="671628" cy="597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grpSp>
      <p:pic>
        <p:nvPicPr>
          <p:cNvPr id="4" name="Afbeelding 3" descr="Download Thumbs Up, Hand, Finger. Royalty-Free Stock Illustration Image -  Pixabay">
            <a:extLst>
              <a:ext uri="{FF2B5EF4-FFF2-40B4-BE49-F238E27FC236}">
                <a16:creationId xmlns:a16="http://schemas.microsoft.com/office/drawing/2014/main" id="{A4DF891E-088C-70E1-66F8-4EA6500ED6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500" l="273" r="89905">
                        <a14:foregroundMark x1="42838" y1="76250" x2="11323" y2="76667"/>
                        <a14:foregroundMark x1="29195" y1="70972" x2="16235" y2="75694"/>
                        <a14:foregroundMark x1="16235" y1="75694" x2="27558" y2="80972"/>
                        <a14:foregroundMark x1="32606" y1="69722" x2="11460" y2="82083"/>
                        <a14:foregroundMark x1="11460" y1="82083" x2="18827" y2="91944"/>
                        <a14:foregroundMark x1="24284" y1="66528" x2="6003" y2="83889"/>
                        <a14:foregroundMark x1="6003" y1="83889" x2="17599" y2="97500"/>
                        <a14:foregroundMark x1="17599" y1="97500" x2="20191" y2="96667"/>
                        <a14:foregroundMark x1="42428" y1="86528" x2="40382" y2="79861"/>
                        <a14:foregroundMark x1="2046" y1="89167" x2="273" y2="70972"/>
                      </a14:backgroundRemoval>
                    </a14:imgEffect>
                  </a14:imgLayer>
                </a14:imgProps>
              </a:ext>
            </a:extLst>
          </a:blip>
          <a:srcRect l="882" t="26809"/>
          <a:stretch>
            <a:fillRect/>
          </a:stretch>
        </p:blipFill>
        <p:spPr>
          <a:xfrm rot="18370932">
            <a:off x="5748353" y="2839596"/>
            <a:ext cx="5715330" cy="4145494"/>
          </a:xfrm>
          <a:prstGeom prst="rect">
            <a:avLst/>
          </a:prstGeom>
        </p:spPr>
      </p:pic>
    </p:spTree>
    <p:extLst>
      <p:ext uri="{BB962C8B-B14F-4D97-AF65-F5344CB8AC3E}">
        <p14:creationId xmlns:p14="http://schemas.microsoft.com/office/powerpoint/2010/main" val="15968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DA817-24A3-81CE-E0BE-C3BB4AFCB105}"/>
            </a:ext>
          </a:extLst>
        </p:cNvPr>
        <p:cNvGrpSpPr/>
        <p:nvPr/>
      </p:nvGrpSpPr>
      <p:grpSpPr>
        <a:xfrm>
          <a:off x="0" y="0"/>
          <a:ext cx="0" cy="0"/>
          <a:chOff x="0" y="0"/>
          <a:chExt cx="0" cy="0"/>
        </a:xfrm>
      </p:grpSpPr>
      <p:grpSp>
        <p:nvGrpSpPr>
          <p:cNvPr id="27" name="Groep 26">
            <a:extLst>
              <a:ext uri="{FF2B5EF4-FFF2-40B4-BE49-F238E27FC236}">
                <a16:creationId xmlns:a16="http://schemas.microsoft.com/office/drawing/2014/main" id="{AE1EDEA8-C921-44AD-9E50-5468AAA918C9}"/>
              </a:ext>
            </a:extLst>
          </p:cNvPr>
          <p:cNvGrpSpPr/>
          <p:nvPr/>
        </p:nvGrpSpPr>
        <p:grpSpPr>
          <a:xfrm>
            <a:off x="681726" y="1825625"/>
            <a:ext cx="5363276" cy="4351337"/>
            <a:chOff x="681726" y="1825625"/>
            <a:chExt cx="5363276" cy="4351337"/>
          </a:xfrm>
        </p:grpSpPr>
        <p:pic>
          <p:nvPicPr>
            <p:cNvPr id="10" name="Afbeelding 9" descr="Afbeelding met cirkel&#10;&#10;Door AI gegenereerde inhoud is mogelijk onjuist.">
              <a:extLst>
                <a:ext uri="{FF2B5EF4-FFF2-40B4-BE49-F238E27FC236}">
                  <a16:creationId xmlns:a16="http://schemas.microsoft.com/office/drawing/2014/main" id="{392CEF5B-F879-CDD9-1297-B6ECB29CCC3E}"/>
                </a:ext>
              </a:extLst>
            </p:cNvPr>
            <p:cNvPicPr>
              <a:picLocks noChangeAspect="1"/>
            </p:cNvPicPr>
            <p:nvPr/>
          </p:nvPicPr>
          <p:blipFill>
            <a:blip r:embed="rId3"/>
            <a:stretch>
              <a:fillRect/>
            </a:stretch>
          </p:blipFill>
          <p:spPr>
            <a:xfrm>
              <a:off x="681726" y="1825625"/>
              <a:ext cx="5363276" cy="4351337"/>
            </a:xfrm>
            <a:prstGeom prst="rect">
              <a:avLst/>
            </a:prstGeom>
          </p:spPr>
        </p:pic>
        <p:sp>
          <p:nvSpPr>
            <p:cNvPr id="26" name="Rechthoek 25">
              <a:extLst>
                <a:ext uri="{FF2B5EF4-FFF2-40B4-BE49-F238E27FC236}">
                  <a16:creationId xmlns:a16="http://schemas.microsoft.com/office/drawing/2014/main" id="{3EABE006-86C8-EB76-5217-34ED1524832B}"/>
                </a:ext>
              </a:extLst>
            </p:cNvPr>
            <p:cNvSpPr/>
            <p:nvPr/>
          </p:nvSpPr>
          <p:spPr>
            <a:xfrm>
              <a:off x="5232145" y="2092122"/>
              <a:ext cx="671628" cy="597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grpSp>
      <p:sp>
        <p:nvSpPr>
          <p:cNvPr id="2" name="Titel 1">
            <a:extLst>
              <a:ext uri="{FF2B5EF4-FFF2-40B4-BE49-F238E27FC236}">
                <a16:creationId xmlns:a16="http://schemas.microsoft.com/office/drawing/2014/main" id="{DD8DA642-28F3-DAC8-13DC-2DCBBEA4F283}"/>
              </a:ext>
            </a:extLst>
          </p:cNvPr>
          <p:cNvSpPr>
            <a:spLocks noGrp="1"/>
          </p:cNvSpPr>
          <p:nvPr>
            <p:ph type="title"/>
          </p:nvPr>
        </p:nvSpPr>
        <p:spPr/>
        <p:txBody>
          <a:bodyPr/>
          <a:lstStyle/>
          <a:p>
            <a:r>
              <a:rPr lang="nl-NL" dirty="0"/>
              <a:t>Rechterhandregel in 2D</a:t>
            </a:r>
          </a:p>
        </p:txBody>
      </p:sp>
      <p:sp>
        <p:nvSpPr>
          <p:cNvPr id="3" name="Tijdelijke aanduiding voor inhoud 2">
            <a:extLst>
              <a:ext uri="{FF2B5EF4-FFF2-40B4-BE49-F238E27FC236}">
                <a16:creationId xmlns:a16="http://schemas.microsoft.com/office/drawing/2014/main" id="{ABF8871C-BDFF-3452-309E-313FA7F07798}"/>
              </a:ext>
            </a:extLst>
          </p:cNvPr>
          <p:cNvSpPr>
            <a:spLocks noGrp="1"/>
          </p:cNvSpPr>
          <p:nvPr>
            <p:ph sz="half" idx="1"/>
          </p:nvPr>
        </p:nvSpPr>
        <p:spPr/>
        <p:txBody>
          <a:bodyPr/>
          <a:lstStyle/>
          <a:p>
            <a:pPr marL="0" indent="0">
              <a:buNone/>
            </a:pPr>
            <a:endParaRPr lang="nl-NL" dirty="0"/>
          </a:p>
        </p:txBody>
      </p:sp>
      <p:sp>
        <p:nvSpPr>
          <p:cNvPr id="4" name="Ovaal 3">
            <a:extLst>
              <a:ext uri="{FF2B5EF4-FFF2-40B4-BE49-F238E27FC236}">
                <a16:creationId xmlns:a16="http://schemas.microsoft.com/office/drawing/2014/main" id="{C7121247-3DB7-7987-1B7D-7E5B1B4BBD94}"/>
              </a:ext>
            </a:extLst>
          </p:cNvPr>
          <p:cNvSpPr/>
          <p:nvPr/>
        </p:nvSpPr>
        <p:spPr>
          <a:xfrm>
            <a:off x="9098659" y="4009399"/>
            <a:ext cx="228165" cy="228165"/>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Ovaal 5">
            <a:extLst>
              <a:ext uri="{FF2B5EF4-FFF2-40B4-BE49-F238E27FC236}">
                <a16:creationId xmlns:a16="http://schemas.microsoft.com/office/drawing/2014/main" id="{5DC17F22-073A-0218-8F9C-DFC7EDB463EA}"/>
              </a:ext>
            </a:extLst>
          </p:cNvPr>
          <p:cNvSpPr/>
          <p:nvPr/>
        </p:nvSpPr>
        <p:spPr>
          <a:xfrm>
            <a:off x="8984576" y="3895316"/>
            <a:ext cx="456329" cy="456329"/>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8164E870-5DB7-5CE7-1E5E-58F25C694402}"/>
              </a:ext>
            </a:extLst>
          </p:cNvPr>
          <p:cNvSpPr/>
          <p:nvPr/>
        </p:nvSpPr>
        <p:spPr>
          <a:xfrm>
            <a:off x="8492740" y="3403480"/>
            <a:ext cx="1440000" cy="1440000"/>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Ovaal 7">
            <a:extLst>
              <a:ext uri="{FF2B5EF4-FFF2-40B4-BE49-F238E27FC236}">
                <a16:creationId xmlns:a16="http://schemas.microsoft.com/office/drawing/2014/main" id="{14D4EA84-87BD-4FE1-B27C-25046C4090AB}"/>
              </a:ext>
            </a:extLst>
          </p:cNvPr>
          <p:cNvSpPr/>
          <p:nvPr/>
        </p:nvSpPr>
        <p:spPr>
          <a:xfrm>
            <a:off x="7159260" y="2070000"/>
            <a:ext cx="4106962" cy="4106962"/>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Ovaal 8">
            <a:extLst>
              <a:ext uri="{FF2B5EF4-FFF2-40B4-BE49-F238E27FC236}">
                <a16:creationId xmlns:a16="http://schemas.microsoft.com/office/drawing/2014/main" id="{E1AD7D2A-7D32-EAC0-608B-36E166C179E6}"/>
              </a:ext>
            </a:extLst>
          </p:cNvPr>
          <p:cNvSpPr/>
          <p:nvPr/>
        </p:nvSpPr>
        <p:spPr>
          <a:xfrm>
            <a:off x="8756412" y="3667152"/>
            <a:ext cx="912658" cy="912658"/>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Picture 2">
            <a:extLst>
              <a:ext uri="{FF2B5EF4-FFF2-40B4-BE49-F238E27FC236}">
                <a16:creationId xmlns:a16="http://schemas.microsoft.com/office/drawing/2014/main" id="{BC00DF06-2704-F713-1F70-2B156078FD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68" t="24652" r="8427" b="24653"/>
          <a:stretch>
            <a:fillRect/>
          </a:stretch>
        </p:blipFill>
        <p:spPr bwMode="auto">
          <a:xfrm rot="3506662">
            <a:off x="1445808" y="1407652"/>
            <a:ext cx="871945" cy="835947"/>
          </a:xfrm>
          <a:prstGeom prst="rect">
            <a:avLst/>
          </a:prstGeom>
          <a:noFill/>
          <a:extLst>
            <a:ext uri="{909E8E84-426E-40DD-AFC4-6F175D3DCCD1}">
              <a14:hiddenFill xmlns:a14="http://schemas.microsoft.com/office/drawing/2010/main">
                <a:solidFill>
                  <a:srgbClr val="FFFFFF"/>
                </a:solidFill>
              </a14:hiddenFill>
            </a:ext>
          </a:extLst>
        </p:spPr>
      </p:pic>
      <p:sp>
        <p:nvSpPr>
          <p:cNvPr id="13" name="Ovaal 12">
            <a:extLst>
              <a:ext uri="{FF2B5EF4-FFF2-40B4-BE49-F238E27FC236}">
                <a16:creationId xmlns:a16="http://schemas.microsoft.com/office/drawing/2014/main" id="{03DCEE59-C28C-FA5A-1AAC-AB5D62DC8A4B}"/>
              </a:ext>
            </a:extLst>
          </p:cNvPr>
          <p:cNvSpPr/>
          <p:nvPr/>
        </p:nvSpPr>
        <p:spPr>
          <a:xfrm>
            <a:off x="7952740" y="2863480"/>
            <a:ext cx="2520000" cy="2520000"/>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AEFB6412-2AD2-5B58-6E7E-8F8DE50ED5CB}"/>
              </a:ext>
            </a:extLst>
          </p:cNvPr>
          <p:cNvSpPr/>
          <p:nvPr/>
        </p:nvSpPr>
        <p:spPr>
          <a:xfrm>
            <a:off x="4908079" y="5589412"/>
            <a:ext cx="340360" cy="34676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4EA52BC5-119D-9217-D9D3-424C785CA16B}"/>
              </a:ext>
            </a:extLst>
          </p:cNvPr>
          <p:cNvSpPr/>
          <p:nvPr/>
        </p:nvSpPr>
        <p:spPr>
          <a:xfrm>
            <a:off x="5042259" y="5726792"/>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47B7432E-F310-B27A-8D67-9705CCEC50ED}"/>
              </a:ext>
            </a:extLst>
          </p:cNvPr>
          <p:cNvSpPr/>
          <p:nvPr/>
        </p:nvSpPr>
        <p:spPr>
          <a:xfrm>
            <a:off x="4908079" y="5086699"/>
            <a:ext cx="340360" cy="34676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18">
            <a:extLst>
              <a:ext uri="{FF2B5EF4-FFF2-40B4-BE49-F238E27FC236}">
                <a16:creationId xmlns:a16="http://schemas.microsoft.com/office/drawing/2014/main" id="{57E6EF56-D534-7975-F29F-2A8DD8F3511D}"/>
              </a:ext>
            </a:extLst>
          </p:cNvPr>
          <p:cNvCxnSpPr>
            <a:stCxn id="16" idx="1"/>
            <a:endCxn id="16" idx="5"/>
          </p:cNvCxnSpPr>
          <p:nvPr/>
        </p:nvCxnSpPr>
        <p:spPr>
          <a:xfrm>
            <a:off x="4957924" y="5137481"/>
            <a:ext cx="240670" cy="245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84824C1A-B8F6-61EE-A2EA-17480D2160FB}"/>
              </a:ext>
            </a:extLst>
          </p:cNvPr>
          <p:cNvCxnSpPr>
            <a:cxnSpLocks/>
            <a:stCxn id="16" idx="7"/>
            <a:endCxn id="16" idx="3"/>
          </p:cNvCxnSpPr>
          <p:nvPr/>
        </p:nvCxnSpPr>
        <p:spPr>
          <a:xfrm flipH="1">
            <a:off x="4957924" y="5137481"/>
            <a:ext cx="240670" cy="245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A1E0BCE3-8787-EA91-1A88-F6C5C8FCBB12}"/>
              </a:ext>
            </a:extLst>
          </p:cNvPr>
          <p:cNvSpPr txBox="1"/>
          <p:nvPr/>
        </p:nvSpPr>
        <p:spPr>
          <a:xfrm>
            <a:off x="5568555" y="5007341"/>
            <a:ext cx="3131006" cy="523220"/>
          </a:xfrm>
          <a:prstGeom prst="rect">
            <a:avLst/>
          </a:prstGeom>
          <a:noFill/>
        </p:spPr>
        <p:txBody>
          <a:bodyPr wrap="square" rtlCol="0">
            <a:spAutoFit/>
          </a:bodyPr>
          <a:lstStyle/>
          <a:p>
            <a:r>
              <a:rPr lang="nl-NL" sz="2800" dirty="0"/>
              <a:t>Van je af</a:t>
            </a:r>
          </a:p>
        </p:txBody>
      </p:sp>
      <p:sp>
        <p:nvSpPr>
          <p:cNvPr id="25" name="Tekstvak 24">
            <a:extLst>
              <a:ext uri="{FF2B5EF4-FFF2-40B4-BE49-F238E27FC236}">
                <a16:creationId xmlns:a16="http://schemas.microsoft.com/office/drawing/2014/main" id="{7C6084BA-78DE-3367-EE67-29D248AE21E7}"/>
              </a:ext>
            </a:extLst>
          </p:cNvPr>
          <p:cNvSpPr txBox="1"/>
          <p:nvPr/>
        </p:nvSpPr>
        <p:spPr>
          <a:xfrm>
            <a:off x="5568555" y="5501182"/>
            <a:ext cx="3131006" cy="523220"/>
          </a:xfrm>
          <a:prstGeom prst="rect">
            <a:avLst/>
          </a:prstGeom>
          <a:noFill/>
        </p:spPr>
        <p:txBody>
          <a:bodyPr wrap="square" rtlCol="0">
            <a:spAutoFit/>
          </a:bodyPr>
          <a:lstStyle/>
          <a:p>
            <a:r>
              <a:rPr lang="nl-NL" sz="2800" dirty="0"/>
              <a:t>Naar je toe</a:t>
            </a:r>
          </a:p>
        </p:txBody>
      </p:sp>
      <p:sp>
        <p:nvSpPr>
          <p:cNvPr id="28" name="Ovaal 27">
            <a:extLst>
              <a:ext uri="{FF2B5EF4-FFF2-40B4-BE49-F238E27FC236}">
                <a16:creationId xmlns:a16="http://schemas.microsoft.com/office/drawing/2014/main" id="{A066D472-EAF5-8702-7CA0-B4469F6037F7}"/>
              </a:ext>
            </a:extLst>
          </p:cNvPr>
          <p:cNvSpPr/>
          <p:nvPr/>
        </p:nvSpPr>
        <p:spPr>
          <a:xfrm>
            <a:off x="9176740" y="4087480"/>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29" name="Tekstvak 28">
                <a:extLst>
                  <a:ext uri="{FF2B5EF4-FFF2-40B4-BE49-F238E27FC236}">
                    <a16:creationId xmlns:a16="http://schemas.microsoft.com/office/drawing/2014/main" id="{C8C44C84-0AB4-1D2E-ADFB-B894526033C3}"/>
                  </a:ext>
                </a:extLst>
              </p:cNvPr>
              <p:cNvSpPr txBox="1"/>
              <p:nvPr/>
            </p:nvSpPr>
            <p:spPr>
              <a:xfrm>
                <a:off x="9319094" y="3519624"/>
                <a:ext cx="36487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dirty="0" smtClean="0">
                          <a:latin typeface="Cambria Math" panose="02040503050406030204" pitchFamily="18" charset="0"/>
                        </a:rPr>
                        <m:t>𝐼</m:t>
                      </m:r>
                    </m:oMath>
                  </m:oMathPara>
                </a14:m>
                <a:endParaRPr lang="nl-NL" sz="2800" dirty="0"/>
              </a:p>
            </p:txBody>
          </p:sp>
        </mc:Choice>
        <mc:Fallback xmlns="">
          <p:sp>
            <p:nvSpPr>
              <p:cNvPr id="29" name="Tekstvak 28">
                <a:extLst>
                  <a:ext uri="{FF2B5EF4-FFF2-40B4-BE49-F238E27FC236}">
                    <a16:creationId xmlns:a16="http://schemas.microsoft.com/office/drawing/2014/main" id="{C8C44C84-0AB4-1D2E-ADFB-B894526033C3}"/>
                  </a:ext>
                </a:extLst>
              </p:cNvPr>
              <p:cNvSpPr txBox="1">
                <a:spLocks noRot="1" noChangeAspect="1" noMove="1" noResize="1" noEditPoints="1" noAdjustHandles="1" noChangeArrowheads="1" noChangeShapeType="1" noTextEdit="1"/>
              </p:cNvSpPr>
              <p:nvPr/>
            </p:nvSpPr>
            <p:spPr>
              <a:xfrm>
                <a:off x="9319094" y="3519624"/>
                <a:ext cx="364870" cy="523220"/>
              </a:xfrm>
              <a:prstGeom prst="rect">
                <a:avLst/>
              </a:prstGeom>
              <a:blipFill>
                <a:blip r:embed="rId5"/>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199709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animEffect transition="in" filter="fade">
                                      <p:cBhvr>
                                        <p:cTn id="52" dur="500"/>
                                        <p:tgtEl>
                                          <p:spTgt spid="1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p:cTn id="89" dur="500" fill="hold"/>
                                        <p:tgtEl>
                                          <p:spTgt spid="29"/>
                                        </p:tgtEl>
                                        <p:attrNameLst>
                                          <p:attrName>ppt_w</p:attrName>
                                        </p:attrNameLst>
                                      </p:cBhvr>
                                      <p:tavLst>
                                        <p:tav tm="0">
                                          <p:val>
                                            <p:fltVal val="0"/>
                                          </p:val>
                                        </p:tav>
                                        <p:tav tm="100000">
                                          <p:val>
                                            <p:strVal val="#ppt_w"/>
                                          </p:val>
                                        </p:tav>
                                      </p:tavLst>
                                    </p:anim>
                                    <p:anim calcmode="lin" valueType="num">
                                      <p:cBhvr>
                                        <p:cTn id="90" dur="500" fill="hold"/>
                                        <p:tgtEl>
                                          <p:spTgt spid="29"/>
                                        </p:tgtEl>
                                        <p:attrNameLst>
                                          <p:attrName>ppt_h</p:attrName>
                                        </p:attrNameLst>
                                      </p:cBhvr>
                                      <p:tavLst>
                                        <p:tav tm="0">
                                          <p:val>
                                            <p:fltVal val="0"/>
                                          </p:val>
                                        </p:tav>
                                        <p:tav tm="100000">
                                          <p:val>
                                            <p:strVal val="#ppt_h"/>
                                          </p:val>
                                        </p:tav>
                                      </p:tavLst>
                                    </p:anim>
                                    <p:animEffect transition="in" filter="fade">
                                      <p:cBhvr>
                                        <p:cTn id="9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3" grpId="0" animBg="1"/>
      <p:bldP spid="14" grpId="0" animBg="1"/>
      <p:bldP spid="15" grpId="0" animBg="1"/>
      <p:bldP spid="16" grpId="0" animBg="1"/>
      <p:bldP spid="24" grpId="0"/>
      <p:bldP spid="25" grpId="0"/>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79E2-8CB6-6F23-2C91-1E00151F57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708BA9-5F53-7CA1-2A1A-2CDEFC9D7209}"/>
              </a:ext>
            </a:extLst>
          </p:cNvPr>
          <p:cNvSpPr>
            <a:spLocks noGrp="1"/>
          </p:cNvSpPr>
          <p:nvPr>
            <p:ph type="title"/>
          </p:nvPr>
        </p:nvSpPr>
        <p:spPr/>
        <p:txBody>
          <a:bodyPr/>
          <a:lstStyle/>
          <a:p>
            <a:r>
              <a:rPr lang="nl-NL" dirty="0"/>
              <a:t>Rechterhandregel in 2D</a:t>
            </a:r>
          </a:p>
        </p:txBody>
      </p:sp>
      <p:sp>
        <p:nvSpPr>
          <p:cNvPr id="3" name="Tijdelijke aanduiding voor inhoud 2">
            <a:extLst>
              <a:ext uri="{FF2B5EF4-FFF2-40B4-BE49-F238E27FC236}">
                <a16:creationId xmlns:a16="http://schemas.microsoft.com/office/drawing/2014/main" id="{62F98EEA-C350-9015-077C-BEED5E43D943}"/>
              </a:ext>
            </a:extLst>
          </p:cNvPr>
          <p:cNvSpPr>
            <a:spLocks noGrp="1"/>
          </p:cNvSpPr>
          <p:nvPr>
            <p:ph sz="half" idx="1"/>
          </p:nvPr>
        </p:nvSpPr>
        <p:spPr/>
        <p:txBody>
          <a:bodyPr/>
          <a:lstStyle/>
          <a:p>
            <a:pPr marL="0" indent="0">
              <a:buNone/>
            </a:pPr>
            <a:r>
              <a:rPr lang="nl-NL" dirty="0"/>
              <a:t>Bepalen van de richting van het magnetische veld om een </a:t>
            </a:r>
            <a:r>
              <a:rPr lang="nl-NL" dirty="0" err="1"/>
              <a:t>stroomvoerende</a:t>
            </a:r>
            <a:r>
              <a:rPr lang="nl-NL" dirty="0"/>
              <a:t> draad:</a:t>
            </a:r>
          </a:p>
          <a:p>
            <a:r>
              <a:rPr lang="nl-NL" dirty="0"/>
              <a:t>Duim rechterhand in de richting van de stroom.</a:t>
            </a:r>
          </a:p>
          <a:p>
            <a:r>
              <a:rPr lang="nl-NL" dirty="0"/>
              <a:t>Gekromde vingers geven de richting van het opgewekte magnetische veld.</a:t>
            </a:r>
          </a:p>
        </p:txBody>
      </p:sp>
      <p:sp>
        <p:nvSpPr>
          <p:cNvPr id="5" name="Ovaal 4">
            <a:extLst>
              <a:ext uri="{FF2B5EF4-FFF2-40B4-BE49-F238E27FC236}">
                <a16:creationId xmlns:a16="http://schemas.microsoft.com/office/drawing/2014/main" id="{D94E8FDE-7B73-3906-80A3-16C1B151C77D}"/>
              </a:ext>
            </a:extLst>
          </p:cNvPr>
          <p:cNvSpPr/>
          <p:nvPr/>
        </p:nvSpPr>
        <p:spPr>
          <a:xfrm>
            <a:off x="9098659" y="4009399"/>
            <a:ext cx="228165" cy="228165"/>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69FE0AB-A5EB-9851-DEB4-A414C6D199F5}"/>
              </a:ext>
            </a:extLst>
          </p:cNvPr>
          <p:cNvSpPr/>
          <p:nvPr/>
        </p:nvSpPr>
        <p:spPr>
          <a:xfrm>
            <a:off x="8984576" y="3895316"/>
            <a:ext cx="456329" cy="456329"/>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Ovaal 10">
            <a:extLst>
              <a:ext uri="{FF2B5EF4-FFF2-40B4-BE49-F238E27FC236}">
                <a16:creationId xmlns:a16="http://schemas.microsoft.com/office/drawing/2014/main" id="{127E6809-4D05-5E56-170F-7328807DA6A5}"/>
              </a:ext>
            </a:extLst>
          </p:cNvPr>
          <p:cNvSpPr/>
          <p:nvPr/>
        </p:nvSpPr>
        <p:spPr>
          <a:xfrm>
            <a:off x="8492740" y="3403480"/>
            <a:ext cx="1440000" cy="1440000"/>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Ovaal 11">
            <a:extLst>
              <a:ext uri="{FF2B5EF4-FFF2-40B4-BE49-F238E27FC236}">
                <a16:creationId xmlns:a16="http://schemas.microsoft.com/office/drawing/2014/main" id="{0A9CD168-497D-53B3-F57A-3F0F81C7D82C}"/>
              </a:ext>
            </a:extLst>
          </p:cNvPr>
          <p:cNvSpPr/>
          <p:nvPr/>
        </p:nvSpPr>
        <p:spPr>
          <a:xfrm>
            <a:off x="7159260" y="2070000"/>
            <a:ext cx="4106962" cy="4106962"/>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15C7A1C9-F7C0-D957-3965-51AE8DB24BBB}"/>
              </a:ext>
            </a:extLst>
          </p:cNvPr>
          <p:cNvSpPr/>
          <p:nvPr/>
        </p:nvSpPr>
        <p:spPr>
          <a:xfrm>
            <a:off x="8756412" y="3667152"/>
            <a:ext cx="912658" cy="912658"/>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Ovaal 13">
            <a:extLst>
              <a:ext uri="{FF2B5EF4-FFF2-40B4-BE49-F238E27FC236}">
                <a16:creationId xmlns:a16="http://schemas.microsoft.com/office/drawing/2014/main" id="{04EF1C99-C198-58BC-8894-3B14BC3D7286}"/>
              </a:ext>
            </a:extLst>
          </p:cNvPr>
          <p:cNvSpPr/>
          <p:nvPr/>
        </p:nvSpPr>
        <p:spPr>
          <a:xfrm>
            <a:off x="7952740" y="2863480"/>
            <a:ext cx="2520000" cy="2520000"/>
          </a:xfrm>
          <a:prstGeom prst="ellipse">
            <a:avLst/>
          </a:prstGeom>
          <a:noFill/>
          <a:ln w="28575">
            <a:solidFill>
              <a:srgbClr val="3979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Ovaal 14">
            <a:extLst>
              <a:ext uri="{FF2B5EF4-FFF2-40B4-BE49-F238E27FC236}">
                <a16:creationId xmlns:a16="http://schemas.microsoft.com/office/drawing/2014/main" id="{AA57B793-47D5-A472-8190-D47DF2832DCC}"/>
              </a:ext>
            </a:extLst>
          </p:cNvPr>
          <p:cNvSpPr/>
          <p:nvPr/>
        </p:nvSpPr>
        <p:spPr>
          <a:xfrm>
            <a:off x="4908079" y="5589412"/>
            <a:ext cx="340360" cy="34676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Ovaal 15">
            <a:extLst>
              <a:ext uri="{FF2B5EF4-FFF2-40B4-BE49-F238E27FC236}">
                <a16:creationId xmlns:a16="http://schemas.microsoft.com/office/drawing/2014/main" id="{A2BFAC53-70DC-AC64-801F-E5696225B0A4}"/>
              </a:ext>
            </a:extLst>
          </p:cNvPr>
          <p:cNvSpPr/>
          <p:nvPr/>
        </p:nvSpPr>
        <p:spPr>
          <a:xfrm>
            <a:off x="5042259" y="5726792"/>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Ovaal 16">
            <a:extLst>
              <a:ext uri="{FF2B5EF4-FFF2-40B4-BE49-F238E27FC236}">
                <a16:creationId xmlns:a16="http://schemas.microsoft.com/office/drawing/2014/main" id="{6BFFDB18-D16E-D51D-A535-EED8681AF710}"/>
              </a:ext>
            </a:extLst>
          </p:cNvPr>
          <p:cNvSpPr/>
          <p:nvPr/>
        </p:nvSpPr>
        <p:spPr>
          <a:xfrm>
            <a:off x="4908079" y="5086699"/>
            <a:ext cx="340360" cy="346760"/>
          </a:xfrm>
          <a:prstGeom prst="ellips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8" name="Rechte verbindingslijn 17">
            <a:extLst>
              <a:ext uri="{FF2B5EF4-FFF2-40B4-BE49-F238E27FC236}">
                <a16:creationId xmlns:a16="http://schemas.microsoft.com/office/drawing/2014/main" id="{25595BD3-D83C-6119-D4D0-0E2D0B9436E5}"/>
              </a:ext>
            </a:extLst>
          </p:cNvPr>
          <p:cNvCxnSpPr>
            <a:stCxn id="17" idx="1"/>
            <a:endCxn id="17" idx="5"/>
          </p:cNvCxnSpPr>
          <p:nvPr/>
        </p:nvCxnSpPr>
        <p:spPr>
          <a:xfrm>
            <a:off x="4957924" y="5137481"/>
            <a:ext cx="240670" cy="245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EFFA4215-B09E-A1BF-018D-C9719D79A467}"/>
              </a:ext>
            </a:extLst>
          </p:cNvPr>
          <p:cNvCxnSpPr>
            <a:cxnSpLocks/>
            <a:stCxn id="17" idx="7"/>
            <a:endCxn id="17" idx="3"/>
          </p:cNvCxnSpPr>
          <p:nvPr/>
        </p:nvCxnSpPr>
        <p:spPr>
          <a:xfrm flipH="1">
            <a:off x="4957924" y="5137481"/>
            <a:ext cx="240670" cy="245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CC5AB72A-3E9C-315A-8940-F8AF808F75C0}"/>
              </a:ext>
            </a:extLst>
          </p:cNvPr>
          <p:cNvSpPr txBox="1"/>
          <p:nvPr/>
        </p:nvSpPr>
        <p:spPr>
          <a:xfrm>
            <a:off x="5568555" y="5007341"/>
            <a:ext cx="3131006" cy="523220"/>
          </a:xfrm>
          <a:prstGeom prst="rect">
            <a:avLst/>
          </a:prstGeom>
          <a:noFill/>
        </p:spPr>
        <p:txBody>
          <a:bodyPr wrap="square" rtlCol="0">
            <a:spAutoFit/>
          </a:bodyPr>
          <a:lstStyle/>
          <a:p>
            <a:r>
              <a:rPr lang="nl-NL" sz="2800" dirty="0"/>
              <a:t>Van je af</a:t>
            </a:r>
          </a:p>
        </p:txBody>
      </p:sp>
      <p:sp>
        <p:nvSpPr>
          <p:cNvPr id="21" name="Tekstvak 20">
            <a:extLst>
              <a:ext uri="{FF2B5EF4-FFF2-40B4-BE49-F238E27FC236}">
                <a16:creationId xmlns:a16="http://schemas.microsoft.com/office/drawing/2014/main" id="{D8927B6F-37CC-3CCD-5732-ADC06A55E470}"/>
              </a:ext>
            </a:extLst>
          </p:cNvPr>
          <p:cNvSpPr txBox="1"/>
          <p:nvPr/>
        </p:nvSpPr>
        <p:spPr>
          <a:xfrm>
            <a:off x="5568555" y="5501182"/>
            <a:ext cx="3131006" cy="523220"/>
          </a:xfrm>
          <a:prstGeom prst="rect">
            <a:avLst/>
          </a:prstGeom>
          <a:noFill/>
        </p:spPr>
        <p:txBody>
          <a:bodyPr wrap="square" rtlCol="0">
            <a:spAutoFit/>
          </a:bodyPr>
          <a:lstStyle/>
          <a:p>
            <a:r>
              <a:rPr lang="nl-NL" sz="2800" dirty="0"/>
              <a:t>Naar je toe</a:t>
            </a:r>
          </a:p>
        </p:txBody>
      </p:sp>
      <p:sp>
        <p:nvSpPr>
          <p:cNvPr id="22" name="Ovaal 21">
            <a:extLst>
              <a:ext uri="{FF2B5EF4-FFF2-40B4-BE49-F238E27FC236}">
                <a16:creationId xmlns:a16="http://schemas.microsoft.com/office/drawing/2014/main" id="{8B8BB87D-F991-79AA-AFF0-CB610FF3EFFB}"/>
              </a:ext>
            </a:extLst>
          </p:cNvPr>
          <p:cNvSpPr/>
          <p:nvPr/>
        </p:nvSpPr>
        <p:spPr>
          <a:xfrm>
            <a:off x="9176740" y="4087480"/>
            <a:ext cx="72000" cy="720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B8B9B722-1052-CAD2-A296-52F4F3C3FED1}"/>
                  </a:ext>
                </a:extLst>
              </p:cNvPr>
              <p:cNvSpPr txBox="1"/>
              <p:nvPr/>
            </p:nvSpPr>
            <p:spPr>
              <a:xfrm>
                <a:off x="9319094" y="3519624"/>
                <a:ext cx="364870" cy="5232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800" b="0" i="1" dirty="0" smtClean="0">
                          <a:latin typeface="Cambria Math" panose="02040503050406030204" pitchFamily="18" charset="0"/>
                        </a:rPr>
                        <m:t>𝐼</m:t>
                      </m:r>
                    </m:oMath>
                  </m:oMathPara>
                </a14:m>
                <a:endParaRPr lang="nl-NL" sz="2800" dirty="0"/>
              </a:p>
            </p:txBody>
          </p:sp>
        </mc:Choice>
        <mc:Fallback xmlns="">
          <p:sp>
            <p:nvSpPr>
              <p:cNvPr id="23" name="Tekstvak 22">
                <a:extLst>
                  <a:ext uri="{FF2B5EF4-FFF2-40B4-BE49-F238E27FC236}">
                    <a16:creationId xmlns:a16="http://schemas.microsoft.com/office/drawing/2014/main" id="{B8B9B722-1052-CAD2-A296-52F4F3C3FED1}"/>
                  </a:ext>
                </a:extLst>
              </p:cNvPr>
              <p:cNvSpPr txBox="1">
                <a:spLocks noRot="1" noChangeAspect="1" noMove="1" noResize="1" noEditPoints="1" noAdjustHandles="1" noChangeArrowheads="1" noChangeShapeType="1" noTextEdit="1"/>
              </p:cNvSpPr>
              <p:nvPr/>
            </p:nvSpPr>
            <p:spPr>
              <a:xfrm>
                <a:off x="9319094" y="3519624"/>
                <a:ext cx="364870" cy="523220"/>
              </a:xfrm>
              <a:prstGeom prst="rect">
                <a:avLst/>
              </a:prstGeom>
              <a:blipFill>
                <a:blip r:embed="rId3"/>
                <a:stretch>
                  <a:fillRect/>
                </a:stretch>
              </a:blipFill>
            </p:spPr>
            <p:txBody>
              <a:bodyPr/>
              <a:lstStyle/>
              <a:p>
                <a:r>
                  <a:rPr lang="nl-NL">
                    <a:noFill/>
                  </a:rPr>
                  <a:t> </a:t>
                </a:r>
              </a:p>
            </p:txBody>
          </p:sp>
        </mc:Fallback>
      </mc:AlternateContent>
      <p:cxnSp>
        <p:nvCxnSpPr>
          <p:cNvPr id="25" name="Rechte verbindingslijn met pijl 24">
            <a:extLst>
              <a:ext uri="{FF2B5EF4-FFF2-40B4-BE49-F238E27FC236}">
                <a16:creationId xmlns:a16="http://schemas.microsoft.com/office/drawing/2014/main" id="{B4C5C9D5-CE91-ADCF-AEDD-102335A493A6}"/>
              </a:ext>
            </a:extLst>
          </p:cNvPr>
          <p:cNvCxnSpPr>
            <a:cxnSpLocks/>
          </p:cNvCxnSpPr>
          <p:nvPr/>
        </p:nvCxnSpPr>
        <p:spPr>
          <a:xfrm>
            <a:off x="7156800" y="4075468"/>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ECE30128-5362-3ABD-F95B-F0511A5C62B2}"/>
              </a:ext>
            </a:extLst>
          </p:cNvPr>
          <p:cNvCxnSpPr>
            <a:cxnSpLocks/>
          </p:cNvCxnSpPr>
          <p:nvPr/>
        </p:nvCxnSpPr>
        <p:spPr>
          <a:xfrm>
            <a:off x="7953940" y="4075468"/>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8D11457D-3CE8-5244-BB9B-6AEB8EF27B35}"/>
              </a:ext>
            </a:extLst>
          </p:cNvPr>
          <p:cNvCxnSpPr>
            <a:cxnSpLocks/>
          </p:cNvCxnSpPr>
          <p:nvPr/>
        </p:nvCxnSpPr>
        <p:spPr>
          <a:xfrm>
            <a:off x="8492740" y="4075468"/>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384A5FB9-4E82-81AF-A6B5-2672DFBFBE1A}"/>
              </a:ext>
            </a:extLst>
          </p:cNvPr>
          <p:cNvCxnSpPr>
            <a:cxnSpLocks/>
          </p:cNvCxnSpPr>
          <p:nvPr/>
        </p:nvCxnSpPr>
        <p:spPr>
          <a:xfrm>
            <a:off x="8756412" y="4075468"/>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F5AC9FC7-82FA-D903-2E79-B2848EF8307B}"/>
              </a:ext>
            </a:extLst>
          </p:cNvPr>
          <p:cNvCxnSpPr>
            <a:cxnSpLocks/>
          </p:cNvCxnSpPr>
          <p:nvPr/>
        </p:nvCxnSpPr>
        <p:spPr>
          <a:xfrm>
            <a:off x="9001388" y="4075468"/>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3E310B39-DC28-3612-89DC-AEDAD579C5B8}"/>
              </a:ext>
            </a:extLst>
          </p:cNvPr>
          <p:cNvCxnSpPr>
            <a:cxnSpLocks/>
          </p:cNvCxnSpPr>
          <p:nvPr/>
        </p:nvCxnSpPr>
        <p:spPr>
          <a:xfrm rot="10800000">
            <a:off x="11268682" y="4041524"/>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A3148881-3947-4E62-B710-B6E6A2E37D92}"/>
              </a:ext>
            </a:extLst>
          </p:cNvPr>
          <p:cNvCxnSpPr>
            <a:cxnSpLocks/>
          </p:cNvCxnSpPr>
          <p:nvPr/>
        </p:nvCxnSpPr>
        <p:spPr>
          <a:xfrm rot="10800000">
            <a:off x="10471542" y="4041524"/>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6176BD7A-E21A-189B-1DC0-E259DF1FED3D}"/>
              </a:ext>
            </a:extLst>
          </p:cNvPr>
          <p:cNvCxnSpPr>
            <a:cxnSpLocks/>
          </p:cNvCxnSpPr>
          <p:nvPr/>
        </p:nvCxnSpPr>
        <p:spPr>
          <a:xfrm rot="10800000">
            <a:off x="9932742" y="4041524"/>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D59F93C6-9F3C-BF4D-07C7-9A3A72B63531}"/>
              </a:ext>
            </a:extLst>
          </p:cNvPr>
          <p:cNvCxnSpPr>
            <a:cxnSpLocks/>
          </p:cNvCxnSpPr>
          <p:nvPr/>
        </p:nvCxnSpPr>
        <p:spPr>
          <a:xfrm rot="10800000">
            <a:off x="9669070" y="4041524"/>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F630A8C9-D679-BC25-8949-3A2BAB3C827E}"/>
              </a:ext>
            </a:extLst>
          </p:cNvPr>
          <p:cNvCxnSpPr>
            <a:cxnSpLocks/>
          </p:cNvCxnSpPr>
          <p:nvPr/>
        </p:nvCxnSpPr>
        <p:spPr>
          <a:xfrm rot="10800000">
            <a:off x="9424094" y="4041524"/>
            <a:ext cx="0" cy="148848"/>
          </a:xfrm>
          <a:prstGeom prst="straightConnector1">
            <a:avLst/>
          </a:prstGeom>
          <a:ln w="57150">
            <a:solidFill>
              <a:srgbClr val="3979A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90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3">
                                            <p:txEl>
                                              <p:pRg st="2" end="2"/>
                                            </p:txEl>
                                          </p:spTgt>
                                        </p:tgtEl>
                                        <p:attrNameLst>
                                          <p:attrName>r</p:attrName>
                                        </p:attrNameLst>
                                      </p:cBhvr>
                                    </p:animRot>
                                    <p:animRot by="-240000">
                                      <p:cBhvr>
                                        <p:cTn id="15" dur="200" fill="hold">
                                          <p:stCondLst>
                                            <p:cond delay="200"/>
                                          </p:stCondLst>
                                        </p:cTn>
                                        <p:tgtEl>
                                          <p:spTgt spid="3">
                                            <p:txEl>
                                              <p:pRg st="2" end="2"/>
                                            </p:txEl>
                                          </p:spTgt>
                                        </p:tgtEl>
                                        <p:attrNameLst>
                                          <p:attrName>r</p:attrName>
                                        </p:attrNameLst>
                                      </p:cBhvr>
                                    </p:animRot>
                                    <p:animRot by="240000">
                                      <p:cBhvr>
                                        <p:cTn id="16" dur="200" fill="hold">
                                          <p:stCondLst>
                                            <p:cond delay="400"/>
                                          </p:stCondLst>
                                        </p:cTn>
                                        <p:tgtEl>
                                          <p:spTgt spid="3">
                                            <p:txEl>
                                              <p:pRg st="2" end="2"/>
                                            </p:txEl>
                                          </p:spTgt>
                                        </p:tgtEl>
                                        <p:attrNameLst>
                                          <p:attrName>r</p:attrName>
                                        </p:attrNameLst>
                                      </p:cBhvr>
                                    </p:animRot>
                                    <p:animRot by="-240000">
                                      <p:cBhvr>
                                        <p:cTn id="17" dur="200" fill="hold">
                                          <p:stCondLst>
                                            <p:cond delay="600"/>
                                          </p:stCondLst>
                                        </p:cTn>
                                        <p:tgtEl>
                                          <p:spTgt spid="3">
                                            <p:txEl>
                                              <p:pRg st="2" end="2"/>
                                            </p:txEl>
                                          </p:spTgt>
                                        </p:tgtEl>
                                        <p:attrNameLst>
                                          <p:attrName>r</p:attrName>
                                        </p:attrNameLst>
                                      </p:cBhvr>
                                    </p:animRot>
                                    <p:animRot by="120000">
                                      <p:cBhvr>
                                        <p:cTn id="18" dur="200" fill="hold">
                                          <p:stCondLst>
                                            <p:cond delay="800"/>
                                          </p:stCondLst>
                                        </p:cTn>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par>
                                <p:cTn id="31" presetID="53" presetClass="entr" presetSubtype="16"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par>
                                <p:cTn id="36" presetID="53" presetClass="entr" presetSubtype="16"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par>
                                <p:cTn id="41" presetID="53" presetClass="entr" presetSubtype="16"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53" presetClass="entr" presetSubtype="16"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par>
                                <p:cTn id="51" presetID="53" presetClass="entr" presetSubtype="16"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childTnLst>
                                </p:cTn>
                              </p:par>
                              <p:par>
                                <p:cTn id="61" presetID="53" presetClass="entr" presetSubtype="16"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500" fill="hold"/>
                                        <p:tgtEl>
                                          <p:spTgt spid="35"/>
                                        </p:tgtEl>
                                        <p:attrNameLst>
                                          <p:attrName>ppt_w</p:attrName>
                                        </p:attrNameLst>
                                      </p:cBhvr>
                                      <p:tavLst>
                                        <p:tav tm="0">
                                          <p:val>
                                            <p:fltVal val="0"/>
                                          </p:val>
                                        </p:tav>
                                        <p:tav tm="100000">
                                          <p:val>
                                            <p:strVal val="#ppt_w"/>
                                          </p:val>
                                        </p:tav>
                                      </p:tavLst>
                                    </p:anim>
                                    <p:anim calcmode="lin" valueType="num">
                                      <p:cBhvr>
                                        <p:cTn id="64" dur="500" fill="hold"/>
                                        <p:tgtEl>
                                          <p:spTgt spid="35"/>
                                        </p:tgtEl>
                                        <p:attrNameLst>
                                          <p:attrName>ppt_h</p:attrName>
                                        </p:attrNameLst>
                                      </p:cBhvr>
                                      <p:tavLst>
                                        <p:tav tm="0">
                                          <p:val>
                                            <p:fltVal val="0"/>
                                          </p:val>
                                        </p:tav>
                                        <p:tav tm="100000">
                                          <p:val>
                                            <p:strVal val="#ppt_h"/>
                                          </p:val>
                                        </p:tav>
                                      </p:tavLst>
                                    </p:anim>
                                    <p:animEffect transition="in" filter="fade">
                                      <p:cBhvr>
                                        <p:cTn id="65" dur="500"/>
                                        <p:tgtEl>
                                          <p:spTgt spid="35"/>
                                        </p:tgtEl>
                                      </p:cBhvr>
                                    </p:animEffect>
                                  </p:childTnLst>
                                </p:cTn>
                              </p:par>
                              <p:par>
                                <p:cTn id="66" presetID="53" presetClass="entr" presetSubtype="16"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500" fill="hold"/>
                                        <p:tgtEl>
                                          <p:spTgt spid="36"/>
                                        </p:tgtEl>
                                        <p:attrNameLst>
                                          <p:attrName>ppt_w</p:attrName>
                                        </p:attrNameLst>
                                      </p:cBhvr>
                                      <p:tavLst>
                                        <p:tav tm="0">
                                          <p:val>
                                            <p:fltVal val="0"/>
                                          </p:val>
                                        </p:tav>
                                        <p:tav tm="100000">
                                          <p:val>
                                            <p:strVal val="#ppt_w"/>
                                          </p:val>
                                        </p:tav>
                                      </p:tavLst>
                                    </p:anim>
                                    <p:anim calcmode="lin" valueType="num">
                                      <p:cBhvr>
                                        <p:cTn id="69" dur="500" fill="hold"/>
                                        <p:tgtEl>
                                          <p:spTgt spid="36"/>
                                        </p:tgtEl>
                                        <p:attrNameLst>
                                          <p:attrName>ppt_h</p:attrName>
                                        </p:attrNameLst>
                                      </p:cBhvr>
                                      <p:tavLst>
                                        <p:tav tm="0">
                                          <p:val>
                                            <p:fltVal val="0"/>
                                          </p:val>
                                        </p:tav>
                                        <p:tav tm="100000">
                                          <p:val>
                                            <p:strVal val="#ppt_h"/>
                                          </p:val>
                                        </p:tav>
                                      </p:tavLst>
                                    </p:anim>
                                    <p:animEffect transition="in" filter="fade">
                                      <p:cBhvr>
                                        <p:cTn id="7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16B26-2276-7F56-F386-FEC014FEA5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229FB1-8BC4-ACDB-E897-E7A4B7DFC527}"/>
              </a:ext>
            </a:extLst>
          </p:cNvPr>
          <p:cNvSpPr>
            <a:spLocks noGrp="1"/>
          </p:cNvSpPr>
          <p:nvPr>
            <p:ph type="title"/>
          </p:nvPr>
        </p:nvSpPr>
        <p:spPr/>
        <p:txBody>
          <a:bodyPr/>
          <a:lstStyle/>
          <a:p>
            <a:r>
              <a:rPr lang="nl-NL" dirty="0"/>
              <a:t>Rechterhandregel bij een spoel</a:t>
            </a:r>
          </a:p>
        </p:txBody>
      </p:sp>
      <p:sp>
        <p:nvSpPr>
          <p:cNvPr id="3" name="Tijdelijke aanduiding voor inhoud 2">
            <a:extLst>
              <a:ext uri="{FF2B5EF4-FFF2-40B4-BE49-F238E27FC236}">
                <a16:creationId xmlns:a16="http://schemas.microsoft.com/office/drawing/2014/main" id="{86F741D9-24DF-0B11-3510-71CA4D0B2288}"/>
              </a:ext>
            </a:extLst>
          </p:cNvPr>
          <p:cNvSpPr>
            <a:spLocks noGrp="1"/>
          </p:cNvSpPr>
          <p:nvPr>
            <p:ph sz="half" idx="1"/>
          </p:nvPr>
        </p:nvSpPr>
        <p:spPr/>
        <p:txBody>
          <a:bodyPr/>
          <a:lstStyle/>
          <a:p>
            <a:pPr marL="0" indent="0">
              <a:buNone/>
            </a:pPr>
            <a:r>
              <a:rPr lang="nl-NL" dirty="0"/>
              <a:t>Bepalen van de richting van het magnetische veld om een </a:t>
            </a:r>
            <a:r>
              <a:rPr lang="nl-NL" dirty="0" err="1"/>
              <a:t>stroomvoerende</a:t>
            </a:r>
            <a:r>
              <a:rPr lang="nl-NL" dirty="0"/>
              <a:t> draad:</a:t>
            </a:r>
          </a:p>
          <a:p>
            <a:r>
              <a:rPr lang="nl-NL" dirty="0"/>
              <a:t>Duim rechterhand in de richting van de stroom.</a:t>
            </a:r>
          </a:p>
          <a:p>
            <a:r>
              <a:rPr lang="nl-NL" dirty="0"/>
              <a:t>Gekromde vingers geven de richting van het opgewekte magnetische veld.</a:t>
            </a:r>
          </a:p>
        </p:txBody>
      </p:sp>
      <p:grpSp>
        <p:nvGrpSpPr>
          <p:cNvPr id="27" name="Groep 26">
            <a:extLst>
              <a:ext uri="{FF2B5EF4-FFF2-40B4-BE49-F238E27FC236}">
                <a16:creationId xmlns:a16="http://schemas.microsoft.com/office/drawing/2014/main" id="{E8B7C754-FB62-E45C-B3E0-7F89C05B7F5A}"/>
              </a:ext>
            </a:extLst>
          </p:cNvPr>
          <p:cNvGrpSpPr/>
          <p:nvPr/>
        </p:nvGrpSpPr>
        <p:grpSpPr>
          <a:xfrm>
            <a:off x="6323006" y="1913837"/>
            <a:ext cx="3703644" cy="2746047"/>
            <a:chOff x="6323006" y="1913837"/>
            <a:chExt cx="3703644" cy="2746047"/>
          </a:xfrm>
        </p:grpSpPr>
        <p:pic>
          <p:nvPicPr>
            <p:cNvPr id="24" name="Afbeelding 23">
              <a:extLst>
                <a:ext uri="{FF2B5EF4-FFF2-40B4-BE49-F238E27FC236}">
                  <a16:creationId xmlns:a16="http://schemas.microsoft.com/office/drawing/2014/main" id="{F55CC8FA-A075-9A87-1D5D-50FC94817452}"/>
                </a:ext>
              </a:extLst>
            </p:cNvPr>
            <p:cNvPicPr>
              <a:picLocks noChangeAspect="1"/>
            </p:cNvPicPr>
            <p:nvPr/>
          </p:nvPicPr>
          <p:blipFill>
            <a:blip r:embed="rId3"/>
            <a:stretch>
              <a:fillRect/>
            </a:stretch>
          </p:blipFill>
          <p:spPr>
            <a:xfrm>
              <a:off x="6323006" y="1913837"/>
              <a:ext cx="3703644" cy="2746047"/>
            </a:xfrm>
            <a:prstGeom prst="rect">
              <a:avLst/>
            </a:prstGeom>
          </p:spPr>
        </p:pic>
        <p:cxnSp>
          <p:nvCxnSpPr>
            <p:cNvPr id="26" name="Rechte verbindingslijn met pijl 25">
              <a:extLst>
                <a:ext uri="{FF2B5EF4-FFF2-40B4-BE49-F238E27FC236}">
                  <a16:creationId xmlns:a16="http://schemas.microsoft.com/office/drawing/2014/main" id="{12A94FB1-0D65-FEE3-B4E0-B96C957C6048}"/>
                </a:ext>
              </a:extLst>
            </p:cNvPr>
            <p:cNvCxnSpPr/>
            <p:nvPr/>
          </p:nvCxnSpPr>
          <p:spPr>
            <a:xfrm>
              <a:off x="8039100" y="4610100"/>
              <a:ext cx="266700" cy="0"/>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Rechte verbindingslijn met pijl 27">
            <a:extLst>
              <a:ext uri="{FF2B5EF4-FFF2-40B4-BE49-F238E27FC236}">
                <a16:creationId xmlns:a16="http://schemas.microsoft.com/office/drawing/2014/main" id="{05031FA4-EC78-084C-78A3-C124C826018B}"/>
              </a:ext>
            </a:extLst>
          </p:cNvPr>
          <p:cNvCxnSpPr>
            <a:cxnSpLocks/>
          </p:cNvCxnSpPr>
          <p:nvPr/>
        </p:nvCxnSpPr>
        <p:spPr>
          <a:xfrm flipV="1">
            <a:off x="9331325" y="3045962"/>
            <a:ext cx="160338" cy="40136"/>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E6F3F5A2-8BC5-8462-990C-E373EF52F2C3}"/>
              </a:ext>
            </a:extLst>
          </p:cNvPr>
          <p:cNvCxnSpPr>
            <a:cxnSpLocks/>
          </p:cNvCxnSpPr>
          <p:nvPr/>
        </p:nvCxnSpPr>
        <p:spPr>
          <a:xfrm flipV="1">
            <a:off x="9291638" y="3181349"/>
            <a:ext cx="160338" cy="21431"/>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0C234EB4-4DFB-6B0D-105C-DDE18858608D}"/>
              </a:ext>
            </a:extLst>
          </p:cNvPr>
          <p:cNvCxnSpPr>
            <a:cxnSpLocks/>
          </p:cNvCxnSpPr>
          <p:nvPr/>
        </p:nvCxnSpPr>
        <p:spPr>
          <a:xfrm flipV="1">
            <a:off x="9371807" y="3298029"/>
            <a:ext cx="138906" cy="11218"/>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0D75DDD7-512A-9FFA-B8EE-D5ECC1B969C9}"/>
              </a:ext>
            </a:extLst>
          </p:cNvPr>
          <p:cNvCxnSpPr>
            <a:cxnSpLocks/>
          </p:cNvCxnSpPr>
          <p:nvPr/>
        </p:nvCxnSpPr>
        <p:spPr>
          <a:xfrm>
            <a:off x="9302750" y="3404499"/>
            <a:ext cx="160338" cy="0"/>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60" name="Rechte verbindingslijn met pijl 59">
            <a:extLst>
              <a:ext uri="{FF2B5EF4-FFF2-40B4-BE49-F238E27FC236}">
                <a16:creationId xmlns:a16="http://schemas.microsoft.com/office/drawing/2014/main" id="{F8DBF8EF-F121-D7EE-BE87-792373C0DD7D}"/>
              </a:ext>
            </a:extLst>
          </p:cNvPr>
          <p:cNvCxnSpPr>
            <a:cxnSpLocks/>
          </p:cNvCxnSpPr>
          <p:nvPr/>
        </p:nvCxnSpPr>
        <p:spPr>
          <a:xfrm>
            <a:off x="9371807" y="3499749"/>
            <a:ext cx="160338" cy="0"/>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63" name="Rechte verbindingslijn met pijl 62">
            <a:extLst>
              <a:ext uri="{FF2B5EF4-FFF2-40B4-BE49-F238E27FC236}">
                <a16:creationId xmlns:a16="http://schemas.microsoft.com/office/drawing/2014/main" id="{6B930426-1DA1-1E1B-B2D8-6F97686D13BB}"/>
              </a:ext>
            </a:extLst>
          </p:cNvPr>
          <p:cNvCxnSpPr>
            <a:cxnSpLocks/>
          </p:cNvCxnSpPr>
          <p:nvPr/>
        </p:nvCxnSpPr>
        <p:spPr>
          <a:xfrm>
            <a:off x="9331325" y="3606219"/>
            <a:ext cx="160338" cy="20425"/>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a:extLst>
              <a:ext uri="{FF2B5EF4-FFF2-40B4-BE49-F238E27FC236}">
                <a16:creationId xmlns:a16="http://schemas.microsoft.com/office/drawing/2014/main" id="{4837BE4D-7611-5754-4D3D-5CA8E9D994AE}"/>
              </a:ext>
            </a:extLst>
          </p:cNvPr>
          <p:cNvCxnSpPr>
            <a:cxnSpLocks/>
          </p:cNvCxnSpPr>
          <p:nvPr/>
        </p:nvCxnSpPr>
        <p:spPr>
          <a:xfrm>
            <a:off x="9371807" y="3733113"/>
            <a:ext cx="160338" cy="39521"/>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pic>
        <p:nvPicPr>
          <p:cNvPr id="5" name="Afbeelding 4" descr="Download Thumbs Up, Hand, Finger. Royalty-Free Stock Illustration Image -  Pixabay">
            <a:extLst>
              <a:ext uri="{FF2B5EF4-FFF2-40B4-BE49-F238E27FC236}">
                <a16:creationId xmlns:a16="http://schemas.microsoft.com/office/drawing/2014/main" id="{671ADC98-A067-F4F0-460A-B915FD391F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500" l="273" r="89905">
                        <a14:foregroundMark x1="42838" y1="76250" x2="11323" y2="76667"/>
                        <a14:foregroundMark x1="29195" y1="70972" x2="16235" y2="75694"/>
                        <a14:foregroundMark x1="16235" y1="75694" x2="27558" y2="80972"/>
                        <a14:foregroundMark x1="32606" y1="69722" x2="11460" y2="82083"/>
                        <a14:foregroundMark x1="11460" y1="82083" x2="18827" y2="91944"/>
                        <a14:foregroundMark x1="24284" y1="66528" x2="6003" y2="83889"/>
                        <a14:foregroundMark x1="6003" y1="83889" x2="17599" y2="97500"/>
                        <a14:foregroundMark x1="17599" y1="97500" x2="20191" y2="96667"/>
                        <a14:foregroundMark x1="42428" y1="86528" x2="40382" y2="79861"/>
                        <a14:foregroundMark x1="2046" y1="89167" x2="273" y2="70972"/>
                      </a14:backgroundRemoval>
                    </a14:imgEffect>
                  </a14:imgLayer>
                </a14:imgProps>
              </a:ext>
            </a:extLst>
          </a:blip>
          <a:srcRect l="45077" t="26809"/>
          <a:stretch>
            <a:fillRect/>
          </a:stretch>
        </p:blipFill>
        <p:spPr>
          <a:xfrm rot="9997016">
            <a:off x="6510859" y="2792453"/>
            <a:ext cx="944473" cy="1236290"/>
          </a:xfrm>
          <a:prstGeom prst="rect">
            <a:avLst/>
          </a:prstGeom>
        </p:spPr>
      </p:pic>
    </p:spTree>
    <p:extLst>
      <p:ext uri="{BB962C8B-B14F-4D97-AF65-F5344CB8AC3E}">
        <p14:creationId xmlns:p14="http://schemas.microsoft.com/office/powerpoint/2010/main" val="187967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3">
                                            <p:txEl>
                                              <p:pRg st="2" end="2"/>
                                            </p:txEl>
                                          </p:spTgt>
                                        </p:tgtEl>
                                        <p:attrNameLst>
                                          <p:attrName>r</p:attrName>
                                        </p:attrNameLst>
                                      </p:cBhvr>
                                    </p:animRot>
                                    <p:animRot by="-240000">
                                      <p:cBhvr>
                                        <p:cTn id="21" dur="200" fill="hold">
                                          <p:stCondLst>
                                            <p:cond delay="200"/>
                                          </p:stCondLst>
                                        </p:cTn>
                                        <p:tgtEl>
                                          <p:spTgt spid="3">
                                            <p:txEl>
                                              <p:pRg st="2" end="2"/>
                                            </p:txEl>
                                          </p:spTgt>
                                        </p:tgtEl>
                                        <p:attrNameLst>
                                          <p:attrName>r</p:attrName>
                                        </p:attrNameLst>
                                      </p:cBhvr>
                                    </p:animRot>
                                    <p:animRot by="240000">
                                      <p:cBhvr>
                                        <p:cTn id="22" dur="200" fill="hold">
                                          <p:stCondLst>
                                            <p:cond delay="400"/>
                                          </p:stCondLst>
                                        </p:cTn>
                                        <p:tgtEl>
                                          <p:spTgt spid="3">
                                            <p:txEl>
                                              <p:pRg st="2" end="2"/>
                                            </p:txEl>
                                          </p:spTgt>
                                        </p:tgtEl>
                                        <p:attrNameLst>
                                          <p:attrName>r</p:attrName>
                                        </p:attrNameLst>
                                      </p:cBhvr>
                                    </p:animRot>
                                    <p:animRot by="-240000">
                                      <p:cBhvr>
                                        <p:cTn id="23" dur="200" fill="hold">
                                          <p:stCondLst>
                                            <p:cond delay="600"/>
                                          </p:stCondLst>
                                        </p:cTn>
                                        <p:tgtEl>
                                          <p:spTgt spid="3">
                                            <p:txEl>
                                              <p:pRg st="2" end="2"/>
                                            </p:txEl>
                                          </p:spTgt>
                                        </p:tgtEl>
                                        <p:attrNameLst>
                                          <p:attrName>r</p:attrName>
                                        </p:attrNameLst>
                                      </p:cBhvr>
                                    </p:animRot>
                                    <p:animRot by="120000">
                                      <p:cBhvr>
                                        <p:cTn id="24" dur="200" fill="hold">
                                          <p:stCondLst>
                                            <p:cond delay="800"/>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04807-DBFF-723A-A758-1F7BA562E4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1ABA02-477D-C086-0CDA-4D4DE4746F89}"/>
              </a:ext>
            </a:extLst>
          </p:cNvPr>
          <p:cNvSpPr>
            <a:spLocks noGrp="1"/>
          </p:cNvSpPr>
          <p:nvPr>
            <p:ph type="title"/>
          </p:nvPr>
        </p:nvSpPr>
        <p:spPr/>
        <p:txBody>
          <a:bodyPr/>
          <a:lstStyle/>
          <a:p>
            <a:r>
              <a:rPr lang="nl-NL" dirty="0"/>
              <a:t>Rechterhandregel bij een spoel</a:t>
            </a:r>
          </a:p>
        </p:txBody>
      </p:sp>
      <p:sp>
        <p:nvSpPr>
          <p:cNvPr id="3" name="Tijdelijke aanduiding voor inhoud 2">
            <a:extLst>
              <a:ext uri="{FF2B5EF4-FFF2-40B4-BE49-F238E27FC236}">
                <a16:creationId xmlns:a16="http://schemas.microsoft.com/office/drawing/2014/main" id="{1EC05E17-8C1E-6148-A9BC-144F5C0465BF}"/>
              </a:ext>
            </a:extLst>
          </p:cNvPr>
          <p:cNvSpPr>
            <a:spLocks noGrp="1"/>
          </p:cNvSpPr>
          <p:nvPr>
            <p:ph sz="half" idx="1"/>
          </p:nvPr>
        </p:nvSpPr>
        <p:spPr/>
        <p:txBody>
          <a:bodyPr/>
          <a:lstStyle/>
          <a:p>
            <a:pPr marL="0" indent="0">
              <a:buNone/>
            </a:pPr>
            <a:r>
              <a:rPr lang="nl-NL" dirty="0"/>
              <a:t>Handiger bij een spoel:</a:t>
            </a:r>
          </a:p>
          <a:p>
            <a:r>
              <a:rPr lang="nl-NL" dirty="0"/>
              <a:t>Gekromde vingers in de richting van de stroom.</a:t>
            </a:r>
          </a:p>
          <a:p>
            <a:r>
              <a:rPr lang="nl-NL" dirty="0"/>
              <a:t>Duim geeft de richting van het veld de spoel uit.</a:t>
            </a:r>
          </a:p>
          <a:p>
            <a:endParaRPr lang="nl-NL" dirty="0"/>
          </a:p>
          <a:p>
            <a:r>
              <a:rPr lang="nl-NL" dirty="0"/>
              <a:t>Veldlijnen eruit: 	Noordpool</a:t>
            </a:r>
          </a:p>
          <a:p>
            <a:r>
              <a:rPr lang="nl-NL" dirty="0"/>
              <a:t>Veldlijnen erin: 	Zuidpool</a:t>
            </a:r>
          </a:p>
        </p:txBody>
      </p:sp>
      <p:grpSp>
        <p:nvGrpSpPr>
          <p:cNvPr id="27" name="Groep 26">
            <a:extLst>
              <a:ext uri="{FF2B5EF4-FFF2-40B4-BE49-F238E27FC236}">
                <a16:creationId xmlns:a16="http://schemas.microsoft.com/office/drawing/2014/main" id="{839A3C37-45A5-9B6B-E69E-4D39D33D2AAB}"/>
              </a:ext>
            </a:extLst>
          </p:cNvPr>
          <p:cNvGrpSpPr/>
          <p:nvPr/>
        </p:nvGrpSpPr>
        <p:grpSpPr>
          <a:xfrm>
            <a:off x="6323006" y="1913837"/>
            <a:ext cx="3703644" cy="2746047"/>
            <a:chOff x="6323006" y="1913837"/>
            <a:chExt cx="3703644" cy="2746047"/>
          </a:xfrm>
        </p:grpSpPr>
        <p:pic>
          <p:nvPicPr>
            <p:cNvPr id="24" name="Afbeelding 23">
              <a:extLst>
                <a:ext uri="{FF2B5EF4-FFF2-40B4-BE49-F238E27FC236}">
                  <a16:creationId xmlns:a16="http://schemas.microsoft.com/office/drawing/2014/main" id="{17D6935A-F5AF-598A-1C08-E5956F3B782A}"/>
                </a:ext>
              </a:extLst>
            </p:cNvPr>
            <p:cNvPicPr>
              <a:picLocks noChangeAspect="1"/>
            </p:cNvPicPr>
            <p:nvPr/>
          </p:nvPicPr>
          <p:blipFill>
            <a:blip r:embed="rId3"/>
            <a:stretch>
              <a:fillRect/>
            </a:stretch>
          </p:blipFill>
          <p:spPr>
            <a:xfrm>
              <a:off x="6323006" y="1913837"/>
              <a:ext cx="3703644" cy="2746047"/>
            </a:xfrm>
            <a:prstGeom prst="rect">
              <a:avLst/>
            </a:prstGeom>
          </p:spPr>
        </p:pic>
        <p:cxnSp>
          <p:nvCxnSpPr>
            <p:cNvPr id="26" name="Rechte verbindingslijn met pijl 25">
              <a:extLst>
                <a:ext uri="{FF2B5EF4-FFF2-40B4-BE49-F238E27FC236}">
                  <a16:creationId xmlns:a16="http://schemas.microsoft.com/office/drawing/2014/main" id="{A188250A-98C8-06F0-31C2-E8C7686C7952}"/>
                </a:ext>
              </a:extLst>
            </p:cNvPr>
            <p:cNvCxnSpPr/>
            <p:nvPr/>
          </p:nvCxnSpPr>
          <p:spPr>
            <a:xfrm>
              <a:off x="8039100" y="4610100"/>
              <a:ext cx="266700" cy="0"/>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Rechte verbindingslijn met pijl 27">
            <a:extLst>
              <a:ext uri="{FF2B5EF4-FFF2-40B4-BE49-F238E27FC236}">
                <a16:creationId xmlns:a16="http://schemas.microsoft.com/office/drawing/2014/main" id="{68DBE9BE-3D31-92C0-1FFF-3C8805C8D553}"/>
              </a:ext>
            </a:extLst>
          </p:cNvPr>
          <p:cNvCxnSpPr>
            <a:cxnSpLocks/>
          </p:cNvCxnSpPr>
          <p:nvPr/>
        </p:nvCxnSpPr>
        <p:spPr>
          <a:xfrm flipV="1">
            <a:off x="9331325" y="3045962"/>
            <a:ext cx="160338" cy="40136"/>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41AAECB8-2388-5C26-0689-963A264D00E2}"/>
              </a:ext>
            </a:extLst>
          </p:cNvPr>
          <p:cNvCxnSpPr>
            <a:cxnSpLocks/>
          </p:cNvCxnSpPr>
          <p:nvPr/>
        </p:nvCxnSpPr>
        <p:spPr>
          <a:xfrm flipV="1">
            <a:off x="9291638" y="3181349"/>
            <a:ext cx="160338" cy="21431"/>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A985A142-A161-AD92-36CA-C16D230FB136}"/>
              </a:ext>
            </a:extLst>
          </p:cNvPr>
          <p:cNvCxnSpPr>
            <a:cxnSpLocks/>
          </p:cNvCxnSpPr>
          <p:nvPr/>
        </p:nvCxnSpPr>
        <p:spPr>
          <a:xfrm flipV="1">
            <a:off x="9371807" y="3298029"/>
            <a:ext cx="138906" cy="11218"/>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22536053-671E-31ED-7E3E-4A49B456A913}"/>
              </a:ext>
            </a:extLst>
          </p:cNvPr>
          <p:cNvCxnSpPr>
            <a:cxnSpLocks/>
          </p:cNvCxnSpPr>
          <p:nvPr/>
        </p:nvCxnSpPr>
        <p:spPr>
          <a:xfrm>
            <a:off x="9302750" y="3404499"/>
            <a:ext cx="160338" cy="0"/>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60" name="Rechte verbindingslijn met pijl 59">
            <a:extLst>
              <a:ext uri="{FF2B5EF4-FFF2-40B4-BE49-F238E27FC236}">
                <a16:creationId xmlns:a16="http://schemas.microsoft.com/office/drawing/2014/main" id="{5B94E2CA-4795-A47D-508B-1B713E736260}"/>
              </a:ext>
            </a:extLst>
          </p:cNvPr>
          <p:cNvCxnSpPr>
            <a:cxnSpLocks/>
          </p:cNvCxnSpPr>
          <p:nvPr/>
        </p:nvCxnSpPr>
        <p:spPr>
          <a:xfrm>
            <a:off x="9371807" y="3499749"/>
            <a:ext cx="160338" cy="0"/>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63" name="Rechte verbindingslijn met pijl 62">
            <a:extLst>
              <a:ext uri="{FF2B5EF4-FFF2-40B4-BE49-F238E27FC236}">
                <a16:creationId xmlns:a16="http://schemas.microsoft.com/office/drawing/2014/main" id="{D91B5EBE-EFDB-42C3-AFD8-3B12D27B907F}"/>
              </a:ext>
            </a:extLst>
          </p:cNvPr>
          <p:cNvCxnSpPr>
            <a:cxnSpLocks/>
          </p:cNvCxnSpPr>
          <p:nvPr/>
        </p:nvCxnSpPr>
        <p:spPr>
          <a:xfrm>
            <a:off x="9331325" y="3606219"/>
            <a:ext cx="160338" cy="20425"/>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echte verbindingslijn met pijl 65">
            <a:extLst>
              <a:ext uri="{FF2B5EF4-FFF2-40B4-BE49-F238E27FC236}">
                <a16:creationId xmlns:a16="http://schemas.microsoft.com/office/drawing/2014/main" id="{43E53361-E162-06FA-A61C-818B8725AA52}"/>
              </a:ext>
            </a:extLst>
          </p:cNvPr>
          <p:cNvCxnSpPr>
            <a:cxnSpLocks/>
          </p:cNvCxnSpPr>
          <p:nvPr/>
        </p:nvCxnSpPr>
        <p:spPr>
          <a:xfrm>
            <a:off x="9371807" y="3733113"/>
            <a:ext cx="160338" cy="39521"/>
          </a:xfrm>
          <a:prstGeom prst="straightConnector1">
            <a:avLst/>
          </a:prstGeom>
          <a:ln w="38100">
            <a:solidFill>
              <a:srgbClr val="46C0ED"/>
            </a:solidFill>
            <a:tailEnd type="triangle"/>
          </a:ln>
        </p:spPr>
        <p:style>
          <a:lnRef idx="1">
            <a:schemeClr val="accent1"/>
          </a:lnRef>
          <a:fillRef idx="0">
            <a:schemeClr val="accent1"/>
          </a:fillRef>
          <a:effectRef idx="0">
            <a:schemeClr val="accent1"/>
          </a:effectRef>
          <a:fontRef idx="minor">
            <a:schemeClr val="tx1"/>
          </a:fontRef>
        </p:style>
      </p:cxnSp>
      <p:sp>
        <p:nvSpPr>
          <p:cNvPr id="4" name="Tekstvak 3">
            <a:extLst>
              <a:ext uri="{FF2B5EF4-FFF2-40B4-BE49-F238E27FC236}">
                <a16:creationId xmlns:a16="http://schemas.microsoft.com/office/drawing/2014/main" id="{99AC1C9A-67C5-0C5E-7F13-3097CE5867AC}"/>
              </a:ext>
            </a:extLst>
          </p:cNvPr>
          <p:cNvSpPr txBox="1"/>
          <p:nvPr/>
        </p:nvSpPr>
        <p:spPr>
          <a:xfrm>
            <a:off x="9713205" y="3053845"/>
            <a:ext cx="396817" cy="646331"/>
          </a:xfrm>
          <a:prstGeom prst="rect">
            <a:avLst/>
          </a:prstGeom>
          <a:noFill/>
        </p:spPr>
        <p:txBody>
          <a:bodyPr wrap="square" rtlCol="0">
            <a:spAutoFit/>
          </a:bodyPr>
          <a:lstStyle/>
          <a:p>
            <a:r>
              <a:rPr lang="nl-NL" sz="3600" dirty="0"/>
              <a:t>N</a:t>
            </a:r>
          </a:p>
        </p:txBody>
      </p:sp>
      <p:sp>
        <p:nvSpPr>
          <p:cNvPr id="5" name="Tekstvak 4">
            <a:extLst>
              <a:ext uri="{FF2B5EF4-FFF2-40B4-BE49-F238E27FC236}">
                <a16:creationId xmlns:a16="http://schemas.microsoft.com/office/drawing/2014/main" id="{A4C73913-1A1A-A778-4E5E-EA94DD5289F4}"/>
              </a:ext>
            </a:extLst>
          </p:cNvPr>
          <p:cNvSpPr txBox="1"/>
          <p:nvPr/>
        </p:nvSpPr>
        <p:spPr>
          <a:xfrm>
            <a:off x="5972995" y="3053845"/>
            <a:ext cx="396817" cy="646331"/>
          </a:xfrm>
          <a:prstGeom prst="rect">
            <a:avLst/>
          </a:prstGeom>
          <a:noFill/>
        </p:spPr>
        <p:txBody>
          <a:bodyPr wrap="square" rtlCol="0">
            <a:spAutoFit/>
          </a:bodyPr>
          <a:lstStyle/>
          <a:p>
            <a:r>
              <a:rPr lang="nl-NL" sz="3600" dirty="0"/>
              <a:t>Z</a:t>
            </a:r>
          </a:p>
        </p:txBody>
      </p:sp>
      <p:pic>
        <p:nvPicPr>
          <p:cNvPr id="6" name="Afbeelding 5" descr="Download Thumbs Up, Hand, Finger. Royalty-Free Stock Illustration Image -  Pixabay">
            <a:extLst>
              <a:ext uri="{FF2B5EF4-FFF2-40B4-BE49-F238E27FC236}">
                <a16:creationId xmlns:a16="http://schemas.microsoft.com/office/drawing/2014/main" id="{F5BBAE74-1FA8-D196-9396-1501C15C17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7500" l="273" r="89905">
                        <a14:foregroundMark x1="42838" y1="76250" x2="11323" y2="76667"/>
                        <a14:foregroundMark x1="29195" y1="70972" x2="16235" y2="75694"/>
                        <a14:foregroundMark x1="16235" y1="75694" x2="27558" y2="80972"/>
                        <a14:foregroundMark x1="32606" y1="69722" x2="11460" y2="82083"/>
                        <a14:foregroundMark x1="11460" y1="82083" x2="18827" y2="91944"/>
                        <a14:foregroundMark x1="24284" y1="66528" x2="6003" y2="83889"/>
                        <a14:foregroundMark x1="6003" y1="83889" x2="17599" y2="97500"/>
                        <a14:foregroundMark x1="17599" y1="97500" x2="20191" y2="96667"/>
                        <a14:foregroundMark x1="42428" y1="86528" x2="40382" y2="79861"/>
                        <a14:foregroundMark x1="2046" y1="89167" x2="273" y2="70972"/>
                      </a14:backgroundRemoval>
                    </a14:imgEffect>
                  </a14:imgLayer>
                </a14:imgProps>
              </a:ext>
            </a:extLst>
          </a:blip>
          <a:srcRect l="882" t="26809"/>
          <a:stretch>
            <a:fillRect/>
          </a:stretch>
        </p:blipFill>
        <p:spPr>
          <a:xfrm rot="4548873">
            <a:off x="5314785" y="103596"/>
            <a:ext cx="5715330" cy="4145494"/>
          </a:xfrm>
          <a:prstGeom prst="rect">
            <a:avLst/>
          </a:prstGeom>
        </p:spPr>
      </p:pic>
    </p:spTree>
    <p:extLst>
      <p:ext uri="{BB962C8B-B14F-4D97-AF65-F5344CB8AC3E}">
        <p14:creationId xmlns:p14="http://schemas.microsoft.com/office/powerpoint/2010/main" val="399496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FC53F-E4D3-7D8E-2355-34A2FF8B25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3FAA36-E36D-BB38-6A2E-A6C0FD0343C8}"/>
              </a:ext>
            </a:extLst>
          </p:cNvPr>
          <p:cNvSpPr>
            <a:spLocks noGrp="1"/>
          </p:cNvSpPr>
          <p:nvPr>
            <p:ph type="title"/>
          </p:nvPr>
        </p:nvSpPr>
        <p:spPr/>
        <p:txBody>
          <a:bodyPr/>
          <a:lstStyle/>
          <a:p>
            <a:r>
              <a:rPr lang="nl-NL" dirty="0"/>
              <a:t>Handregels</a:t>
            </a:r>
          </a:p>
        </p:txBody>
      </p:sp>
      <p:sp>
        <p:nvSpPr>
          <p:cNvPr id="4" name="Tijdelijke aanduiding voor tekst 3">
            <a:extLst>
              <a:ext uri="{FF2B5EF4-FFF2-40B4-BE49-F238E27FC236}">
                <a16:creationId xmlns:a16="http://schemas.microsoft.com/office/drawing/2014/main" id="{FB31D322-749B-7243-E6D2-60F51DED5E59}"/>
              </a:ext>
            </a:extLst>
          </p:cNvPr>
          <p:cNvSpPr>
            <a:spLocks noGrp="1"/>
          </p:cNvSpPr>
          <p:nvPr>
            <p:ph type="body" idx="1"/>
          </p:nvPr>
        </p:nvSpPr>
        <p:spPr>
          <a:xfrm>
            <a:off x="836612" y="1608082"/>
            <a:ext cx="5157787" cy="494561"/>
          </a:xfrm>
          <a:ln w="38100">
            <a:solidFill>
              <a:srgbClr val="945EE8"/>
            </a:solidFill>
          </a:ln>
        </p:spPr>
        <p:txBody>
          <a:bodyPr/>
          <a:lstStyle/>
          <a:p>
            <a:r>
              <a:rPr lang="nl-NL" dirty="0"/>
              <a:t>Rechterhandregel</a:t>
            </a:r>
          </a:p>
        </p:txBody>
      </p:sp>
      <p:sp>
        <p:nvSpPr>
          <p:cNvPr id="3" name="Tijdelijke aanduiding voor inhoud 2">
            <a:extLst>
              <a:ext uri="{FF2B5EF4-FFF2-40B4-BE49-F238E27FC236}">
                <a16:creationId xmlns:a16="http://schemas.microsoft.com/office/drawing/2014/main" id="{5EF1EA31-7620-CC8F-8424-38DA12C61A5B}"/>
              </a:ext>
            </a:extLst>
          </p:cNvPr>
          <p:cNvSpPr>
            <a:spLocks noGrp="1"/>
          </p:cNvSpPr>
          <p:nvPr>
            <p:ph sz="half" idx="2"/>
          </p:nvPr>
        </p:nvSpPr>
        <p:spPr>
          <a:xfrm>
            <a:off x="836612" y="2102644"/>
            <a:ext cx="5157787" cy="3684588"/>
          </a:xfrm>
          <a:ln w="38100">
            <a:solidFill>
              <a:srgbClr val="945EE8"/>
            </a:solidFill>
          </a:ln>
        </p:spPr>
        <p:txBody>
          <a:bodyPr/>
          <a:lstStyle/>
          <a:p>
            <a:pPr marL="0" indent="0">
              <a:buNone/>
            </a:pPr>
            <a:r>
              <a:rPr lang="nl-NL" dirty="0"/>
              <a:t>Gebruik je bij:</a:t>
            </a:r>
          </a:p>
          <a:p>
            <a:r>
              <a:rPr lang="nl-NL" dirty="0"/>
              <a:t>Magnetisch veld om een </a:t>
            </a:r>
            <a:r>
              <a:rPr lang="nl-NL" dirty="0" err="1"/>
              <a:t>stroomvoerende</a:t>
            </a:r>
            <a:r>
              <a:rPr lang="nl-NL" dirty="0"/>
              <a:t> draad.</a:t>
            </a:r>
            <a:br>
              <a:rPr lang="nl-NL" dirty="0"/>
            </a:br>
            <a:endParaRPr lang="nl-NL" dirty="0"/>
          </a:p>
          <a:p>
            <a:pPr marL="0" indent="0">
              <a:buNone/>
            </a:pPr>
            <a:r>
              <a:rPr lang="nl-NL" dirty="0"/>
              <a:t>Met als bijzonder voorbeeld:</a:t>
            </a:r>
          </a:p>
          <a:p>
            <a:r>
              <a:rPr lang="nl-NL" dirty="0"/>
              <a:t>Magnetisch veld in (en om) een spoel.</a:t>
            </a:r>
          </a:p>
          <a:p>
            <a:pPr lvl="1"/>
            <a:endParaRPr lang="nl-NL" dirty="0"/>
          </a:p>
        </p:txBody>
      </p:sp>
      <p:sp>
        <p:nvSpPr>
          <p:cNvPr id="5" name="Tijdelijke aanduiding voor tekst 4">
            <a:extLst>
              <a:ext uri="{FF2B5EF4-FFF2-40B4-BE49-F238E27FC236}">
                <a16:creationId xmlns:a16="http://schemas.microsoft.com/office/drawing/2014/main" id="{2C495691-EE62-B79F-FA1F-C72282824493}"/>
              </a:ext>
            </a:extLst>
          </p:cNvPr>
          <p:cNvSpPr>
            <a:spLocks noGrp="1"/>
          </p:cNvSpPr>
          <p:nvPr>
            <p:ph type="body" sz="quarter" idx="3"/>
          </p:nvPr>
        </p:nvSpPr>
        <p:spPr>
          <a:xfrm>
            <a:off x="6169024" y="1608082"/>
            <a:ext cx="5183188" cy="494562"/>
          </a:xfrm>
          <a:ln w="38100">
            <a:solidFill>
              <a:srgbClr val="945EE8"/>
            </a:solidFill>
          </a:ln>
        </p:spPr>
        <p:txBody>
          <a:bodyPr/>
          <a:lstStyle/>
          <a:p>
            <a:r>
              <a:rPr lang="nl-NL" dirty="0"/>
              <a:t>Linkerhandregel (?)</a:t>
            </a:r>
          </a:p>
        </p:txBody>
      </p:sp>
      <p:sp>
        <p:nvSpPr>
          <p:cNvPr id="6" name="Tijdelijke aanduiding voor inhoud 5">
            <a:extLst>
              <a:ext uri="{FF2B5EF4-FFF2-40B4-BE49-F238E27FC236}">
                <a16:creationId xmlns:a16="http://schemas.microsoft.com/office/drawing/2014/main" id="{C9D52F67-846E-86CA-A80B-C50A3CC669CA}"/>
              </a:ext>
            </a:extLst>
          </p:cNvPr>
          <p:cNvSpPr>
            <a:spLocks noGrp="1"/>
          </p:cNvSpPr>
          <p:nvPr>
            <p:ph sz="quarter" idx="4"/>
          </p:nvPr>
        </p:nvSpPr>
        <p:spPr>
          <a:xfrm>
            <a:off x="6169024" y="2102644"/>
            <a:ext cx="5183188" cy="3684588"/>
          </a:xfrm>
          <a:ln w="38100">
            <a:solidFill>
              <a:srgbClr val="945EE8"/>
            </a:solidFill>
          </a:ln>
        </p:spPr>
        <p:txBody>
          <a:bodyPr/>
          <a:lstStyle/>
          <a:p>
            <a:pPr marL="0" indent="0">
              <a:buNone/>
            </a:pPr>
            <a:r>
              <a:rPr lang="nl-NL" dirty="0"/>
              <a:t>Gebruik je bij:</a:t>
            </a:r>
          </a:p>
          <a:p>
            <a:r>
              <a:rPr lang="nl-NL" dirty="0"/>
              <a:t>Lorentzkracht op bewegende lading als gevolg van een </a:t>
            </a:r>
            <a:r>
              <a:rPr lang="nl-NL" b="1" dirty="0">
                <a:solidFill>
                  <a:srgbClr val="945EE8"/>
                </a:solidFill>
              </a:rPr>
              <a:t>extern</a:t>
            </a:r>
            <a:r>
              <a:rPr lang="nl-NL" dirty="0"/>
              <a:t> opgelegd magnetisch veld.</a:t>
            </a:r>
          </a:p>
          <a:p>
            <a:pPr marL="0" indent="0">
              <a:buNone/>
            </a:pPr>
            <a:r>
              <a:rPr lang="nl-NL" dirty="0"/>
              <a:t>Met als bijzonder voorbeeld:</a:t>
            </a:r>
          </a:p>
          <a:p>
            <a:r>
              <a:rPr lang="nl-NL" dirty="0"/>
              <a:t>Lorentzkracht op een </a:t>
            </a:r>
            <a:r>
              <a:rPr lang="nl-NL" dirty="0" err="1"/>
              <a:t>stroomvoerende</a:t>
            </a:r>
            <a:r>
              <a:rPr lang="nl-NL" dirty="0"/>
              <a:t> draad.</a:t>
            </a:r>
          </a:p>
        </p:txBody>
      </p:sp>
    </p:spTree>
    <p:extLst>
      <p:ext uri="{BB962C8B-B14F-4D97-AF65-F5344CB8AC3E}">
        <p14:creationId xmlns:p14="http://schemas.microsoft.com/office/powerpoint/2010/main" val="405725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0" end="0"/>
                                            </p:txEl>
                                          </p:spTgt>
                                        </p:tgtEl>
                                        <p:attrNameLst>
                                          <p:attrName>r</p:attrName>
                                        </p:attrNameLst>
                                      </p:cBhvr>
                                    </p:animRot>
                                    <p:animRot by="-240000">
                                      <p:cBhvr>
                                        <p:cTn id="7" dur="200" fill="hold">
                                          <p:stCondLst>
                                            <p:cond delay="200"/>
                                          </p:stCondLst>
                                        </p:cTn>
                                        <p:tgtEl>
                                          <p:spTgt spid="5">
                                            <p:txEl>
                                              <p:pRg st="0" end="0"/>
                                            </p:txEl>
                                          </p:spTgt>
                                        </p:tgtEl>
                                        <p:attrNameLst>
                                          <p:attrName>r</p:attrName>
                                        </p:attrNameLst>
                                      </p:cBhvr>
                                    </p:animRot>
                                    <p:animRot by="240000">
                                      <p:cBhvr>
                                        <p:cTn id="8" dur="200" fill="hold">
                                          <p:stCondLst>
                                            <p:cond delay="400"/>
                                          </p:stCondLst>
                                        </p:cTn>
                                        <p:tgtEl>
                                          <p:spTgt spid="5">
                                            <p:txEl>
                                              <p:pRg st="0" end="0"/>
                                            </p:txEl>
                                          </p:spTgt>
                                        </p:tgtEl>
                                        <p:attrNameLst>
                                          <p:attrName>r</p:attrName>
                                        </p:attrNameLst>
                                      </p:cBhvr>
                                    </p:animRot>
                                    <p:animRot by="-240000">
                                      <p:cBhvr>
                                        <p:cTn id="9" dur="200" fill="hold">
                                          <p:stCondLst>
                                            <p:cond delay="600"/>
                                          </p:stCondLst>
                                        </p:cTn>
                                        <p:tgtEl>
                                          <p:spTgt spid="5">
                                            <p:txEl>
                                              <p:pRg st="0" end="0"/>
                                            </p:txEl>
                                          </p:spTgt>
                                        </p:tgtEl>
                                        <p:attrNameLst>
                                          <p:attrName>r</p:attrName>
                                        </p:attrNameLst>
                                      </p:cBhvr>
                                    </p:animRot>
                                    <p:animRot by="120000">
                                      <p:cBhvr>
                                        <p:cTn id="10" dur="200" fill="hold">
                                          <p:stCondLst>
                                            <p:cond delay="800"/>
                                          </p:stCondLst>
                                        </p:cTn>
                                        <p:tgtEl>
                                          <p:spTgt spid="5">
                                            <p:txEl>
                                              <p:pRg st="0" end="0"/>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xEl>
                                              <p:pRg st="0" end="0"/>
                                            </p:txEl>
                                          </p:spTgt>
                                        </p:tgtEl>
                                        <p:attrNameLst>
                                          <p:attrName>r</p:attrName>
                                        </p:attrNameLst>
                                      </p:cBhvr>
                                    </p:animRot>
                                    <p:animRot by="-240000">
                                      <p:cBhvr>
                                        <p:cTn id="13" dur="200" fill="hold">
                                          <p:stCondLst>
                                            <p:cond delay="200"/>
                                          </p:stCondLst>
                                        </p:cTn>
                                        <p:tgtEl>
                                          <p:spTgt spid="6">
                                            <p:txEl>
                                              <p:pRg st="0" end="0"/>
                                            </p:txEl>
                                          </p:spTgt>
                                        </p:tgtEl>
                                        <p:attrNameLst>
                                          <p:attrName>r</p:attrName>
                                        </p:attrNameLst>
                                      </p:cBhvr>
                                    </p:animRot>
                                    <p:animRot by="240000">
                                      <p:cBhvr>
                                        <p:cTn id="14" dur="200" fill="hold">
                                          <p:stCondLst>
                                            <p:cond delay="400"/>
                                          </p:stCondLst>
                                        </p:cTn>
                                        <p:tgtEl>
                                          <p:spTgt spid="6">
                                            <p:txEl>
                                              <p:pRg st="0" end="0"/>
                                            </p:txEl>
                                          </p:spTgt>
                                        </p:tgtEl>
                                        <p:attrNameLst>
                                          <p:attrName>r</p:attrName>
                                        </p:attrNameLst>
                                      </p:cBhvr>
                                    </p:animRot>
                                    <p:animRot by="-240000">
                                      <p:cBhvr>
                                        <p:cTn id="15" dur="200" fill="hold">
                                          <p:stCondLst>
                                            <p:cond delay="600"/>
                                          </p:stCondLst>
                                        </p:cTn>
                                        <p:tgtEl>
                                          <p:spTgt spid="6">
                                            <p:txEl>
                                              <p:pRg st="0" end="0"/>
                                            </p:txEl>
                                          </p:spTgt>
                                        </p:tgtEl>
                                        <p:attrNameLst>
                                          <p:attrName>r</p:attrName>
                                        </p:attrNameLst>
                                      </p:cBhvr>
                                    </p:animRot>
                                    <p:animRot by="120000">
                                      <p:cBhvr>
                                        <p:cTn id="16" dur="200" fill="hold">
                                          <p:stCondLst>
                                            <p:cond delay="800"/>
                                          </p:stCondLst>
                                        </p:cTn>
                                        <p:tgtEl>
                                          <p:spTgt spid="6">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6">
                                            <p:txEl>
                                              <p:pRg st="1" end="1"/>
                                            </p:txEl>
                                          </p:spTgt>
                                        </p:tgtEl>
                                        <p:attrNameLst>
                                          <p:attrName>r</p:attrName>
                                        </p:attrNameLst>
                                      </p:cBhvr>
                                    </p:animRot>
                                    <p:animRot by="-240000">
                                      <p:cBhvr>
                                        <p:cTn id="19" dur="200" fill="hold">
                                          <p:stCondLst>
                                            <p:cond delay="200"/>
                                          </p:stCondLst>
                                        </p:cTn>
                                        <p:tgtEl>
                                          <p:spTgt spid="6">
                                            <p:txEl>
                                              <p:pRg st="1" end="1"/>
                                            </p:txEl>
                                          </p:spTgt>
                                        </p:tgtEl>
                                        <p:attrNameLst>
                                          <p:attrName>r</p:attrName>
                                        </p:attrNameLst>
                                      </p:cBhvr>
                                    </p:animRot>
                                    <p:animRot by="240000">
                                      <p:cBhvr>
                                        <p:cTn id="20" dur="200" fill="hold">
                                          <p:stCondLst>
                                            <p:cond delay="400"/>
                                          </p:stCondLst>
                                        </p:cTn>
                                        <p:tgtEl>
                                          <p:spTgt spid="6">
                                            <p:txEl>
                                              <p:pRg st="1" end="1"/>
                                            </p:txEl>
                                          </p:spTgt>
                                        </p:tgtEl>
                                        <p:attrNameLst>
                                          <p:attrName>r</p:attrName>
                                        </p:attrNameLst>
                                      </p:cBhvr>
                                    </p:animRot>
                                    <p:animRot by="-240000">
                                      <p:cBhvr>
                                        <p:cTn id="21" dur="200" fill="hold">
                                          <p:stCondLst>
                                            <p:cond delay="600"/>
                                          </p:stCondLst>
                                        </p:cTn>
                                        <p:tgtEl>
                                          <p:spTgt spid="6">
                                            <p:txEl>
                                              <p:pRg st="1" end="1"/>
                                            </p:txEl>
                                          </p:spTgt>
                                        </p:tgtEl>
                                        <p:attrNameLst>
                                          <p:attrName>r</p:attrName>
                                        </p:attrNameLst>
                                      </p:cBhvr>
                                    </p:animRot>
                                    <p:animRot by="120000">
                                      <p:cBhvr>
                                        <p:cTn id="22" dur="200" fill="hold">
                                          <p:stCondLst>
                                            <p:cond delay="800"/>
                                          </p:stCondLst>
                                        </p:cTn>
                                        <p:tgtEl>
                                          <p:spTgt spid="6">
                                            <p:txEl>
                                              <p:pRg st="1" end="1"/>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xEl>
                                              <p:pRg st="2" end="2"/>
                                            </p:txEl>
                                          </p:spTgt>
                                        </p:tgtEl>
                                        <p:attrNameLst>
                                          <p:attrName>r</p:attrName>
                                        </p:attrNameLst>
                                      </p:cBhvr>
                                    </p:animRot>
                                    <p:animRot by="-240000">
                                      <p:cBhvr>
                                        <p:cTn id="25" dur="200" fill="hold">
                                          <p:stCondLst>
                                            <p:cond delay="200"/>
                                          </p:stCondLst>
                                        </p:cTn>
                                        <p:tgtEl>
                                          <p:spTgt spid="6">
                                            <p:txEl>
                                              <p:pRg st="2" end="2"/>
                                            </p:txEl>
                                          </p:spTgt>
                                        </p:tgtEl>
                                        <p:attrNameLst>
                                          <p:attrName>r</p:attrName>
                                        </p:attrNameLst>
                                      </p:cBhvr>
                                    </p:animRot>
                                    <p:animRot by="240000">
                                      <p:cBhvr>
                                        <p:cTn id="26" dur="200" fill="hold">
                                          <p:stCondLst>
                                            <p:cond delay="400"/>
                                          </p:stCondLst>
                                        </p:cTn>
                                        <p:tgtEl>
                                          <p:spTgt spid="6">
                                            <p:txEl>
                                              <p:pRg st="2" end="2"/>
                                            </p:txEl>
                                          </p:spTgt>
                                        </p:tgtEl>
                                        <p:attrNameLst>
                                          <p:attrName>r</p:attrName>
                                        </p:attrNameLst>
                                      </p:cBhvr>
                                    </p:animRot>
                                    <p:animRot by="-240000">
                                      <p:cBhvr>
                                        <p:cTn id="27" dur="200" fill="hold">
                                          <p:stCondLst>
                                            <p:cond delay="600"/>
                                          </p:stCondLst>
                                        </p:cTn>
                                        <p:tgtEl>
                                          <p:spTgt spid="6">
                                            <p:txEl>
                                              <p:pRg st="2" end="2"/>
                                            </p:txEl>
                                          </p:spTgt>
                                        </p:tgtEl>
                                        <p:attrNameLst>
                                          <p:attrName>r</p:attrName>
                                        </p:attrNameLst>
                                      </p:cBhvr>
                                    </p:animRot>
                                    <p:animRot by="120000">
                                      <p:cBhvr>
                                        <p:cTn id="28" dur="200" fill="hold">
                                          <p:stCondLst>
                                            <p:cond delay="800"/>
                                          </p:stCondLst>
                                        </p:cTn>
                                        <p:tgtEl>
                                          <p:spTgt spid="6">
                                            <p:txEl>
                                              <p:pRg st="2" end="2"/>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6">
                                            <p:txEl>
                                              <p:pRg st="3" end="3"/>
                                            </p:txEl>
                                          </p:spTgt>
                                        </p:tgtEl>
                                        <p:attrNameLst>
                                          <p:attrName>r</p:attrName>
                                        </p:attrNameLst>
                                      </p:cBhvr>
                                    </p:animRot>
                                    <p:animRot by="-240000">
                                      <p:cBhvr>
                                        <p:cTn id="31" dur="200" fill="hold">
                                          <p:stCondLst>
                                            <p:cond delay="200"/>
                                          </p:stCondLst>
                                        </p:cTn>
                                        <p:tgtEl>
                                          <p:spTgt spid="6">
                                            <p:txEl>
                                              <p:pRg st="3" end="3"/>
                                            </p:txEl>
                                          </p:spTgt>
                                        </p:tgtEl>
                                        <p:attrNameLst>
                                          <p:attrName>r</p:attrName>
                                        </p:attrNameLst>
                                      </p:cBhvr>
                                    </p:animRot>
                                    <p:animRot by="240000">
                                      <p:cBhvr>
                                        <p:cTn id="32" dur="200" fill="hold">
                                          <p:stCondLst>
                                            <p:cond delay="400"/>
                                          </p:stCondLst>
                                        </p:cTn>
                                        <p:tgtEl>
                                          <p:spTgt spid="6">
                                            <p:txEl>
                                              <p:pRg st="3" end="3"/>
                                            </p:txEl>
                                          </p:spTgt>
                                        </p:tgtEl>
                                        <p:attrNameLst>
                                          <p:attrName>r</p:attrName>
                                        </p:attrNameLst>
                                      </p:cBhvr>
                                    </p:animRot>
                                    <p:animRot by="-240000">
                                      <p:cBhvr>
                                        <p:cTn id="33" dur="200" fill="hold">
                                          <p:stCondLst>
                                            <p:cond delay="600"/>
                                          </p:stCondLst>
                                        </p:cTn>
                                        <p:tgtEl>
                                          <p:spTgt spid="6">
                                            <p:txEl>
                                              <p:pRg st="3" end="3"/>
                                            </p:txEl>
                                          </p:spTgt>
                                        </p:tgtEl>
                                        <p:attrNameLst>
                                          <p:attrName>r</p:attrName>
                                        </p:attrNameLst>
                                      </p:cBhvr>
                                    </p:animRot>
                                    <p:animRot by="120000">
                                      <p:cBhvr>
                                        <p:cTn id="34" dur="200" fill="hold">
                                          <p:stCondLst>
                                            <p:cond delay="800"/>
                                          </p:stCondLst>
                                        </p:cTn>
                                        <p:tgtEl>
                                          <p:spTgt spid="6">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2920-D8DE-7208-ADF4-0965E9E4ACB7}"/>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B2C17889-70EF-B077-A004-48C6FCE99D83}"/>
              </a:ext>
            </a:extLst>
          </p:cNvPr>
          <p:cNvPicPr>
            <a:picLocks noChangeAspect="1"/>
          </p:cNvPicPr>
          <p:nvPr/>
        </p:nvPicPr>
        <p:blipFill>
          <a:blip r:embed="rId3"/>
          <a:stretch>
            <a:fillRect/>
          </a:stretch>
        </p:blipFill>
        <p:spPr>
          <a:xfrm>
            <a:off x="6869217" y="1496525"/>
            <a:ext cx="3894038" cy="4051056"/>
          </a:xfrm>
          <a:prstGeom prst="rect">
            <a:avLst/>
          </a:prstGeom>
        </p:spPr>
      </p:pic>
      <p:pic>
        <p:nvPicPr>
          <p:cNvPr id="11" name="Afbeelding 10">
            <a:extLst>
              <a:ext uri="{FF2B5EF4-FFF2-40B4-BE49-F238E27FC236}">
                <a16:creationId xmlns:a16="http://schemas.microsoft.com/office/drawing/2014/main" id="{F8899585-7C7F-3627-EA11-B96ACD6F46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64" b="89974" l="3054" r="93750">
                        <a14:foregroundMark x1="10014" y1="40495" x2="5114" y2="55599"/>
                        <a14:foregroundMark x1="5114" y1="55599" x2="8807" y2="67057"/>
                        <a14:foregroundMark x1="8807" y1="67057" x2="10440" y2="69141"/>
                        <a14:foregroundMark x1="3906" y1="66146" x2="3054" y2="40104"/>
                        <a14:foregroundMark x1="66832" y1="9375" x2="66903" y2="8464"/>
                        <a14:foregroundMark x1="32347" y1="40529" x2="25568" y2="39714"/>
                        <a14:foregroundMark x1="38565" y1="41276" x2="36013" y2="40969"/>
                        <a14:foregroundMark x1="30611" y1="39974" x2="24219" y2="38542"/>
                        <a14:foregroundMark x1="26918" y1="39323" x2="18395" y2="36068"/>
                        <a14:foregroundMark x1="30889" y1="38697" x2="13565" y2="35156"/>
                        <a14:foregroundMark x1="41051" y1="41406" x2="37997" y2="40885"/>
                        <a14:foregroundMark x1="43040" y1="41146" x2="39347" y2="40495"/>
                        <a14:foregroundMark x1="40483" y1="40625" x2="42188" y2="40625"/>
                        <a14:foregroundMark x1="36364" y1="39974" x2="35635" y2="39826"/>
                        <a14:foregroundMark x1="39773" y1="40495" x2="35696" y2="40010"/>
                        <a14:foregroundMark x1="31963" y1="39370" x2="31534" y2="39323"/>
                        <a14:foregroundMark x1="39844" y1="40234" x2="35617" y2="39771"/>
                        <a14:foregroundMark x1="39702" y1="40365" x2="49006" y2="40495"/>
                        <a14:foregroundMark x1="90412" y1="45703" x2="89418" y2="44401"/>
                        <a14:foregroundMark x1="93750" y1="52214" x2="90554" y2="52344"/>
                        <a14:backgroundMark x1="5185" y1="12370" x2="9730" y2="14323"/>
                        <a14:backgroundMark x1="74787" y1="47135" x2="74787" y2="47135"/>
                        <a14:backgroundMark x1="76207" y1="47005" x2="76207" y2="47005"/>
                        <a14:backgroundMark x1="77415" y1="47005" x2="77415" y2="47005"/>
                        <a14:backgroundMark x1="82457" y1="47005" x2="82457" y2="47005"/>
                        <a14:backgroundMark x1="83523" y1="47005" x2="82813" y2="46875"/>
                        <a14:backgroundMark x1="90128" y1="47786" x2="90128" y2="47786"/>
                        <a14:backgroundMark x1="32315" y1="37370" x2="25142" y2="35286"/>
                        <a14:backgroundMark x1="35511" y1="39453" x2="31818" y2="38932"/>
                      </a14:backgroundRemoval>
                    </a14:imgEffect>
                  </a14:imgLayer>
                </a14:imgProps>
              </a:ext>
              <a:ext uri="{28A0092B-C50C-407E-A947-70E740481C1C}">
                <a14:useLocalDpi xmlns:a14="http://schemas.microsoft.com/office/drawing/2010/main" val="0"/>
              </a:ext>
            </a:extLst>
          </a:blip>
          <a:srcRect l="44438" t="3928" r="4687" b="24105"/>
          <a:stretch>
            <a:fillRect/>
          </a:stretch>
        </p:blipFill>
        <p:spPr>
          <a:xfrm rot="16200000">
            <a:off x="5396687" y="2706194"/>
            <a:ext cx="3207705" cy="2475069"/>
          </a:xfrm>
          <a:prstGeom prst="rect">
            <a:avLst/>
          </a:prstGeom>
        </p:spPr>
      </p:pic>
      <p:sp>
        <p:nvSpPr>
          <p:cNvPr id="2" name="Titel 1">
            <a:extLst>
              <a:ext uri="{FF2B5EF4-FFF2-40B4-BE49-F238E27FC236}">
                <a16:creationId xmlns:a16="http://schemas.microsoft.com/office/drawing/2014/main" id="{947A283F-81A9-2573-D80D-6C609D5327E3}"/>
              </a:ext>
            </a:extLst>
          </p:cNvPr>
          <p:cNvSpPr>
            <a:spLocks noGrp="1"/>
          </p:cNvSpPr>
          <p:nvPr>
            <p:ph type="title"/>
          </p:nvPr>
        </p:nvSpPr>
        <p:spPr/>
        <p:txBody>
          <a:bodyPr/>
          <a:lstStyle/>
          <a:p>
            <a:r>
              <a:rPr lang="nl-NL" dirty="0"/>
              <a:t>Linkerhandregel</a:t>
            </a:r>
          </a:p>
        </p:txBody>
      </p:sp>
      <p:sp>
        <p:nvSpPr>
          <p:cNvPr id="3" name="Tijdelijke aanduiding voor inhoud 2">
            <a:extLst>
              <a:ext uri="{FF2B5EF4-FFF2-40B4-BE49-F238E27FC236}">
                <a16:creationId xmlns:a16="http://schemas.microsoft.com/office/drawing/2014/main" id="{D3601464-DCE8-3434-B40F-BC797E3B20F4}"/>
              </a:ext>
            </a:extLst>
          </p:cNvPr>
          <p:cNvSpPr>
            <a:spLocks noGrp="1"/>
          </p:cNvSpPr>
          <p:nvPr>
            <p:ph sz="half" idx="1"/>
          </p:nvPr>
        </p:nvSpPr>
        <p:spPr/>
        <p:txBody>
          <a:bodyPr/>
          <a:lstStyle/>
          <a:p>
            <a:pPr marL="0" indent="0">
              <a:buNone/>
            </a:pPr>
            <a:r>
              <a:rPr lang="nl-NL" dirty="0"/>
              <a:t>Bepalen van de richting van de lorentzkracht op bewegende lading:</a:t>
            </a:r>
          </a:p>
          <a:p>
            <a:r>
              <a:rPr lang="nl-NL" dirty="0"/>
              <a:t>Vang het magnetisch veld op met de palm van je hand.</a:t>
            </a:r>
          </a:p>
          <a:p>
            <a:r>
              <a:rPr lang="nl-NL" dirty="0"/>
              <a:t>Wijs met je wijsvinger in de richting van de stroom.</a:t>
            </a:r>
          </a:p>
          <a:p>
            <a:endParaRPr lang="nl-NL" dirty="0"/>
          </a:p>
        </p:txBody>
      </p:sp>
    </p:spTree>
    <p:extLst>
      <p:ext uri="{BB962C8B-B14F-4D97-AF65-F5344CB8AC3E}">
        <p14:creationId xmlns:p14="http://schemas.microsoft.com/office/powerpoint/2010/main" val="163450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7CB9E-6EF8-06D4-32B8-BC5CBD55B35A}"/>
            </a:ext>
          </a:extLst>
        </p:cNvPr>
        <p:cNvGrpSpPr/>
        <p:nvPr/>
      </p:nvGrpSpPr>
      <p:grpSpPr>
        <a:xfrm>
          <a:off x="0" y="0"/>
          <a:ext cx="0" cy="0"/>
          <a:chOff x="0" y="0"/>
          <a:chExt cx="0" cy="0"/>
        </a:xfrm>
      </p:grpSpPr>
      <p:pic>
        <p:nvPicPr>
          <p:cNvPr id="12" name="Afbeelding 11">
            <a:extLst>
              <a:ext uri="{FF2B5EF4-FFF2-40B4-BE49-F238E27FC236}">
                <a16:creationId xmlns:a16="http://schemas.microsoft.com/office/drawing/2014/main" id="{90131779-25F8-6DCE-0DBD-746CC371DA05}"/>
              </a:ext>
            </a:extLst>
          </p:cNvPr>
          <p:cNvPicPr>
            <a:picLocks noChangeAspect="1"/>
          </p:cNvPicPr>
          <p:nvPr/>
        </p:nvPicPr>
        <p:blipFill>
          <a:blip r:embed="rId3"/>
          <a:stretch>
            <a:fillRect/>
          </a:stretch>
        </p:blipFill>
        <p:spPr>
          <a:xfrm>
            <a:off x="6869217" y="1496525"/>
            <a:ext cx="3894038" cy="4051056"/>
          </a:xfrm>
          <a:prstGeom prst="rect">
            <a:avLst/>
          </a:prstGeom>
        </p:spPr>
      </p:pic>
      <p:sp>
        <p:nvSpPr>
          <p:cNvPr id="2" name="Titel 1">
            <a:extLst>
              <a:ext uri="{FF2B5EF4-FFF2-40B4-BE49-F238E27FC236}">
                <a16:creationId xmlns:a16="http://schemas.microsoft.com/office/drawing/2014/main" id="{3F8BB892-6094-E07C-5C61-4B7EC9259BE9}"/>
              </a:ext>
            </a:extLst>
          </p:cNvPr>
          <p:cNvSpPr>
            <a:spLocks noGrp="1"/>
          </p:cNvSpPr>
          <p:nvPr>
            <p:ph type="title"/>
          </p:nvPr>
        </p:nvSpPr>
        <p:spPr/>
        <p:txBody>
          <a:bodyPr/>
          <a:lstStyle/>
          <a:p>
            <a:r>
              <a:rPr lang="nl-NL" dirty="0"/>
              <a:t>Linkerhandregel</a:t>
            </a:r>
          </a:p>
        </p:txBody>
      </p:sp>
      <p:sp>
        <p:nvSpPr>
          <p:cNvPr id="3" name="Tijdelijke aanduiding voor inhoud 2">
            <a:extLst>
              <a:ext uri="{FF2B5EF4-FFF2-40B4-BE49-F238E27FC236}">
                <a16:creationId xmlns:a16="http://schemas.microsoft.com/office/drawing/2014/main" id="{934D1767-FA57-83EF-9D70-1ED3A246BE75}"/>
              </a:ext>
            </a:extLst>
          </p:cNvPr>
          <p:cNvSpPr>
            <a:spLocks noGrp="1"/>
          </p:cNvSpPr>
          <p:nvPr>
            <p:ph sz="half" idx="1"/>
          </p:nvPr>
        </p:nvSpPr>
        <p:spPr/>
        <p:txBody>
          <a:bodyPr/>
          <a:lstStyle/>
          <a:p>
            <a:pPr marL="0" indent="0">
              <a:buNone/>
            </a:pPr>
            <a:r>
              <a:rPr lang="nl-NL" dirty="0"/>
              <a:t>Bepalen van de richting van de lorentzkracht op bewegende lading:</a:t>
            </a:r>
          </a:p>
          <a:p>
            <a:r>
              <a:rPr lang="nl-NL" dirty="0"/>
              <a:t>Vang het magnetisch veld op met de palm van je hand.</a:t>
            </a:r>
          </a:p>
          <a:p>
            <a:r>
              <a:rPr lang="nl-NL" dirty="0"/>
              <a:t>Wijs met je wijsvinger in de richting van de stroom.</a:t>
            </a:r>
          </a:p>
          <a:p>
            <a:r>
              <a:rPr lang="nl-NL" dirty="0"/>
              <a:t>Je duim wijst de richting van de kracht aan.</a:t>
            </a:r>
          </a:p>
        </p:txBody>
      </p:sp>
      <p:cxnSp>
        <p:nvCxnSpPr>
          <p:cNvPr id="9" name="Rechte verbindingslijn met pijl 8">
            <a:extLst>
              <a:ext uri="{FF2B5EF4-FFF2-40B4-BE49-F238E27FC236}">
                <a16:creationId xmlns:a16="http://schemas.microsoft.com/office/drawing/2014/main" id="{95CB2B01-E2C6-AD8E-E142-CE572C82CCD8}"/>
              </a:ext>
            </a:extLst>
          </p:cNvPr>
          <p:cNvCxnSpPr/>
          <p:nvPr/>
        </p:nvCxnSpPr>
        <p:spPr>
          <a:xfrm flipV="1">
            <a:off x="8808862" y="2424155"/>
            <a:ext cx="1430215" cy="13078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45333298-9DF1-099E-C6E3-E3B797009241}"/>
                  </a:ext>
                </a:extLst>
              </p:cNvPr>
              <p:cNvSpPr txBox="1"/>
              <p:nvPr/>
            </p:nvSpPr>
            <p:spPr>
              <a:xfrm>
                <a:off x="10142355" y="2219649"/>
                <a:ext cx="707922"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4000" b="0" i="1" smtClean="0">
                              <a:solidFill>
                                <a:srgbClr val="FF0000"/>
                              </a:solidFill>
                              <a:latin typeface="Cambria Math" panose="02040503050406030204" pitchFamily="18" charset="0"/>
                            </a:rPr>
                          </m:ctrlPr>
                        </m:sSubPr>
                        <m:e>
                          <m:r>
                            <a:rPr lang="nl-NL" sz="4000" b="0" i="1" smtClean="0">
                              <a:solidFill>
                                <a:srgbClr val="FF0000"/>
                              </a:solidFill>
                              <a:latin typeface="Cambria Math" panose="02040503050406030204" pitchFamily="18" charset="0"/>
                            </a:rPr>
                            <m:t>𝐹</m:t>
                          </m:r>
                        </m:e>
                        <m:sub>
                          <m:r>
                            <m:rPr>
                              <m:sty m:val="p"/>
                            </m:rPr>
                            <a:rPr lang="nl-NL" sz="4000" b="0" i="0" smtClean="0">
                              <a:solidFill>
                                <a:srgbClr val="FF0000"/>
                              </a:solidFill>
                              <a:latin typeface="Cambria Math" panose="02040503050406030204" pitchFamily="18" charset="0"/>
                            </a:rPr>
                            <m:t>L</m:t>
                          </m:r>
                        </m:sub>
                      </m:sSub>
                    </m:oMath>
                  </m:oMathPara>
                </a14:m>
                <a:endParaRPr lang="nl-NL" sz="4000" dirty="0"/>
              </a:p>
            </p:txBody>
          </p:sp>
        </mc:Choice>
        <mc:Fallback xmlns="">
          <p:sp>
            <p:nvSpPr>
              <p:cNvPr id="10" name="Tekstvak 9">
                <a:extLst>
                  <a:ext uri="{FF2B5EF4-FFF2-40B4-BE49-F238E27FC236}">
                    <a16:creationId xmlns:a16="http://schemas.microsoft.com/office/drawing/2014/main" id="{C9CD3DCB-EF92-5A40-C9DF-3EB9024219A3}"/>
                  </a:ext>
                </a:extLst>
              </p:cNvPr>
              <p:cNvSpPr txBox="1">
                <a:spLocks noRot="1" noChangeAspect="1" noMove="1" noResize="1" noEditPoints="1" noAdjustHandles="1" noChangeArrowheads="1" noChangeShapeType="1" noTextEdit="1"/>
              </p:cNvSpPr>
              <p:nvPr/>
            </p:nvSpPr>
            <p:spPr>
              <a:xfrm>
                <a:off x="10142355" y="2219649"/>
                <a:ext cx="707922" cy="707886"/>
              </a:xfrm>
              <a:prstGeom prst="rect">
                <a:avLst/>
              </a:prstGeom>
              <a:blipFill>
                <a:blip r:embed="rId4"/>
                <a:stretch>
                  <a:fillRect/>
                </a:stretch>
              </a:blipFill>
            </p:spPr>
            <p:txBody>
              <a:bodyPr/>
              <a:lstStyle/>
              <a:p>
                <a:r>
                  <a:rPr lang="nl-NL">
                    <a:noFill/>
                  </a:rPr>
                  <a:t> </a:t>
                </a:r>
              </a:p>
            </p:txBody>
          </p:sp>
        </mc:Fallback>
      </mc:AlternateContent>
      <p:pic>
        <p:nvPicPr>
          <p:cNvPr id="7" name="Afbeelding 6">
            <a:extLst>
              <a:ext uri="{FF2B5EF4-FFF2-40B4-BE49-F238E27FC236}">
                <a16:creationId xmlns:a16="http://schemas.microsoft.com/office/drawing/2014/main" id="{7C43A7AD-2665-E452-6DF4-E42F507BEE1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64" b="89974" l="3054" r="93750">
                        <a14:foregroundMark x1="10014" y1="40495" x2="5114" y2="55599"/>
                        <a14:foregroundMark x1="5114" y1="55599" x2="8807" y2="67057"/>
                        <a14:foregroundMark x1="8807" y1="67057" x2="10440" y2="69141"/>
                        <a14:foregroundMark x1="3906" y1="66146" x2="3054" y2="40104"/>
                        <a14:foregroundMark x1="66832" y1="9375" x2="66903" y2="8464"/>
                        <a14:foregroundMark x1="32347" y1="40529" x2="25568" y2="39714"/>
                        <a14:foregroundMark x1="38565" y1="41276" x2="36013" y2="40969"/>
                        <a14:foregroundMark x1="30611" y1="39974" x2="24219" y2="38542"/>
                        <a14:foregroundMark x1="26918" y1="39323" x2="18395" y2="36068"/>
                        <a14:foregroundMark x1="30889" y1="38697" x2="13565" y2="35156"/>
                        <a14:foregroundMark x1="41051" y1="41406" x2="37997" y2="40885"/>
                        <a14:foregroundMark x1="43040" y1="41146" x2="39347" y2="40495"/>
                        <a14:foregroundMark x1="40483" y1="40625" x2="42188" y2="40625"/>
                        <a14:foregroundMark x1="36364" y1="39974" x2="35635" y2="39826"/>
                        <a14:foregroundMark x1="39773" y1="40495" x2="35696" y2="40010"/>
                        <a14:foregroundMark x1="31963" y1="39370" x2="31534" y2="39323"/>
                        <a14:foregroundMark x1="39844" y1="40234" x2="35617" y2="39771"/>
                        <a14:foregroundMark x1="39702" y1="40365" x2="49006" y2="40495"/>
                        <a14:foregroundMark x1="90412" y1="45703" x2="89418" y2="44401"/>
                        <a14:foregroundMark x1="93750" y1="52214" x2="90554" y2="52344"/>
                        <a14:backgroundMark x1="5185" y1="12370" x2="9730" y2="14323"/>
                        <a14:backgroundMark x1="74787" y1="47135" x2="74787" y2="47135"/>
                        <a14:backgroundMark x1="76207" y1="47005" x2="76207" y2="47005"/>
                        <a14:backgroundMark x1="77415" y1="47005" x2="77415" y2="47005"/>
                        <a14:backgroundMark x1="82457" y1="47005" x2="82457" y2="47005"/>
                        <a14:backgroundMark x1="83523" y1="47005" x2="82813" y2="46875"/>
                        <a14:backgroundMark x1="90128" y1="47786" x2="90128" y2="47786"/>
                        <a14:backgroundMark x1="32315" y1="37370" x2="25142" y2="35286"/>
                        <a14:backgroundMark x1="35511" y1="39453" x2="31818" y2="38932"/>
                      </a14:backgroundRemoval>
                    </a14:imgEffect>
                  </a14:imgLayer>
                </a14:imgProps>
              </a:ext>
              <a:ext uri="{28A0092B-C50C-407E-A947-70E740481C1C}">
                <a14:useLocalDpi xmlns:a14="http://schemas.microsoft.com/office/drawing/2010/main" val="0"/>
              </a:ext>
            </a:extLst>
          </a:blip>
          <a:srcRect l="44438" t="3928" r="4687" b="24105"/>
          <a:stretch>
            <a:fillRect/>
          </a:stretch>
        </p:blipFill>
        <p:spPr>
          <a:xfrm rot="2516969">
            <a:off x="6193064" y="2946896"/>
            <a:ext cx="3207705" cy="2475069"/>
          </a:xfrm>
          <a:prstGeom prst="rect">
            <a:avLst/>
          </a:prstGeom>
        </p:spPr>
      </p:pic>
    </p:spTree>
    <p:extLst>
      <p:ext uri="{BB962C8B-B14F-4D97-AF65-F5344CB8AC3E}">
        <p14:creationId xmlns:p14="http://schemas.microsoft.com/office/powerpoint/2010/main" val="305462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0D9EF-19DF-A6EA-22E9-BB42873913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6500B4-72C2-4C74-FF4A-D8A63308140E}"/>
              </a:ext>
            </a:extLst>
          </p:cNvPr>
          <p:cNvSpPr>
            <a:spLocks noGrp="1"/>
          </p:cNvSpPr>
          <p:nvPr>
            <p:ph type="title"/>
          </p:nvPr>
        </p:nvSpPr>
        <p:spPr/>
        <p:txBody>
          <a:bodyPr/>
          <a:lstStyle/>
          <a:p>
            <a:r>
              <a:rPr lang="nl-NL" dirty="0"/>
              <a:t>Linkerhandregel</a:t>
            </a:r>
          </a:p>
        </p:txBody>
      </p:sp>
      <p:sp>
        <p:nvSpPr>
          <p:cNvPr id="3" name="Tijdelijke aanduiding voor inhoud 2">
            <a:extLst>
              <a:ext uri="{FF2B5EF4-FFF2-40B4-BE49-F238E27FC236}">
                <a16:creationId xmlns:a16="http://schemas.microsoft.com/office/drawing/2014/main" id="{9037159D-1DF7-8AC6-BB50-6AE424810C9C}"/>
              </a:ext>
            </a:extLst>
          </p:cNvPr>
          <p:cNvSpPr>
            <a:spLocks noGrp="1"/>
          </p:cNvSpPr>
          <p:nvPr>
            <p:ph sz="half" idx="1"/>
          </p:nvPr>
        </p:nvSpPr>
        <p:spPr/>
        <p:txBody>
          <a:bodyPr/>
          <a:lstStyle/>
          <a:p>
            <a:pPr marL="0" indent="0">
              <a:buNone/>
            </a:pPr>
            <a:r>
              <a:rPr lang="nl-NL" dirty="0"/>
              <a:t>Bepalen van de richting van de lorentzkracht op bewegende lading:</a:t>
            </a:r>
          </a:p>
          <a:p>
            <a:r>
              <a:rPr lang="nl-NL" dirty="0"/>
              <a:t>Vang het magnetisch veld op met de palm van je hand.</a:t>
            </a:r>
          </a:p>
          <a:p>
            <a:r>
              <a:rPr lang="nl-NL" dirty="0"/>
              <a:t>Wijs met je wijsvinger in de richting van de stroom.</a:t>
            </a:r>
          </a:p>
          <a:p>
            <a:r>
              <a:rPr lang="nl-NL" dirty="0"/>
              <a:t>Je duim wijst de richting van de kracht aan.</a:t>
            </a:r>
          </a:p>
        </p:txBody>
      </p:sp>
      <p:pic>
        <p:nvPicPr>
          <p:cNvPr id="4" name="Afbeelding 3" descr="Afbeeldingsresultaat voor lorentz force">
            <a:extLst>
              <a:ext uri="{FF2B5EF4-FFF2-40B4-BE49-F238E27FC236}">
                <a16:creationId xmlns:a16="http://schemas.microsoft.com/office/drawing/2014/main" id="{F253F6F5-BF3E-3A14-FF0A-49ED83F08F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6490" y="1977690"/>
            <a:ext cx="4739909" cy="2740186"/>
          </a:xfrm>
          <a:prstGeom prst="rect">
            <a:avLst/>
          </a:prstGeom>
          <a:noFill/>
          <a:ln>
            <a:noFill/>
          </a:ln>
        </p:spPr>
      </p:pic>
      <p:sp>
        <p:nvSpPr>
          <p:cNvPr id="5" name="Tekstvak 4">
            <a:extLst>
              <a:ext uri="{FF2B5EF4-FFF2-40B4-BE49-F238E27FC236}">
                <a16:creationId xmlns:a16="http://schemas.microsoft.com/office/drawing/2014/main" id="{167527C4-4132-027F-60AF-0EF81C8D772A}"/>
              </a:ext>
            </a:extLst>
          </p:cNvPr>
          <p:cNvSpPr txBox="1"/>
          <p:nvPr/>
        </p:nvSpPr>
        <p:spPr>
          <a:xfrm>
            <a:off x="6715028" y="4965171"/>
            <a:ext cx="4282830" cy="954107"/>
          </a:xfrm>
          <a:prstGeom prst="rect">
            <a:avLst/>
          </a:prstGeom>
          <a:noFill/>
        </p:spPr>
        <p:txBody>
          <a:bodyPr wrap="square" rtlCol="0">
            <a:spAutoFit/>
          </a:bodyPr>
          <a:lstStyle/>
          <a:p>
            <a:pPr algn="ctr"/>
            <a:r>
              <a:rPr lang="nl-NL" sz="2800" dirty="0">
                <a:solidFill>
                  <a:srgbClr val="4472C4"/>
                </a:solidFill>
              </a:rPr>
              <a:t>Is het deeltje positief of negatief geladen?</a:t>
            </a:r>
          </a:p>
        </p:txBody>
      </p:sp>
      <p:sp>
        <p:nvSpPr>
          <p:cNvPr id="11" name="Ovaal 10">
            <a:extLst>
              <a:ext uri="{FF2B5EF4-FFF2-40B4-BE49-F238E27FC236}">
                <a16:creationId xmlns:a16="http://schemas.microsoft.com/office/drawing/2014/main" id="{E0BFF094-B635-1FE4-64FC-72352B1E1DBA}"/>
              </a:ext>
            </a:extLst>
          </p:cNvPr>
          <p:cNvSpPr/>
          <p:nvPr/>
        </p:nvSpPr>
        <p:spPr>
          <a:xfrm>
            <a:off x="8789784" y="3931200"/>
            <a:ext cx="244356" cy="237600"/>
          </a:xfrm>
          <a:prstGeom prst="ellipse">
            <a:avLst/>
          </a:prstGeom>
          <a:solidFill>
            <a:srgbClr val="1D9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70F3E696-A465-EB22-79B6-C6F698EAA563}"/>
              </a:ext>
            </a:extLst>
          </p:cNvPr>
          <p:cNvSpPr/>
          <p:nvPr/>
        </p:nvSpPr>
        <p:spPr>
          <a:xfrm>
            <a:off x="10115784" y="3110183"/>
            <a:ext cx="244356" cy="237600"/>
          </a:xfrm>
          <a:prstGeom prst="ellipse">
            <a:avLst/>
          </a:prstGeom>
          <a:solidFill>
            <a:srgbClr val="1D9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Completed Engagement Ring and Certified Emerald Lab Grown Diamond">
            <a:extLst>
              <a:ext uri="{FF2B5EF4-FFF2-40B4-BE49-F238E27FC236}">
                <a16:creationId xmlns:a16="http://schemas.microsoft.com/office/drawing/2014/main" id="{34BA59D1-0591-F9C3-0BB4-FFE3E3F319B6}"/>
              </a:ext>
            </a:extLst>
          </p:cNvPr>
          <p:cNvPicPr>
            <a:picLocks noChangeAspect="1"/>
          </p:cNvPicPr>
          <p:nvPr/>
        </p:nvPicPr>
        <p:blipFill>
          <a:blip r:embed="rId4"/>
          <a:stretch>
            <a:fillRect/>
          </a:stretch>
        </p:blipFill>
        <p:spPr>
          <a:xfrm>
            <a:off x="7913484" y="2859347"/>
            <a:ext cx="2202300" cy="2202300"/>
          </a:xfrm>
          <a:prstGeom prst="rect">
            <a:avLst/>
          </a:prstGeom>
        </p:spPr>
      </p:pic>
    </p:spTree>
    <p:extLst>
      <p:ext uri="{BB962C8B-B14F-4D97-AF65-F5344CB8AC3E}">
        <p14:creationId xmlns:p14="http://schemas.microsoft.com/office/powerpoint/2010/main" val="3233627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xEl>
                                              <p:pRg st="1" end="1"/>
                                            </p:txEl>
                                          </p:spTgt>
                                        </p:tgtEl>
                                        <p:attrNameLst>
                                          <p:attrName>r</p:attrName>
                                        </p:attrNameLst>
                                      </p:cBhvr>
                                    </p:animRot>
                                    <p:animRot by="-240000">
                                      <p:cBhvr>
                                        <p:cTn id="14" dur="200" fill="hold">
                                          <p:stCondLst>
                                            <p:cond delay="200"/>
                                          </p:stCondLst>
                                        </p:cTn>
                                        <p:tgtEl>
                                          <p:spTgt spid="3">
                                            <p:txEl>
                                              <p:pRg st="1" end="1"/>
                                            </p:txEl>
                                          </p:spTgt>
                                        </p:tgtEl>
                                        <p:attrNameLst>
                                          <p:attrName>r</p:attrName>
                                        </p:attrNameLst>
                                      </p:cBhvr>
                                    </p:animRot>
                                    <p:animRot by="240000">
                                      <p:cBhvr>
                                        <p:cTn id="15" dur="200" fill="hold">
                                          <p:stCondLst>
                                            <p:cond delay="400"/>
                                          </p:stCondLst>
                                        </p:cTn>
                                        <p:tgtEl>
                                          <p:spTgt spid="3">
                                            <p:txEl>
                                              <p:pRg st="1" end="1"/>
                                            </p:txEl>
                                          </p:spTgt>
                                        </p:tgtEl>
                                        <p:attrNameLst>
                                          <p:attrName>r</p:attrName>
                                        </p:attrNameLst>
                                      </p:cBhvr>
                                    </p:animRot>
                                    <p:animRot by="-240000">
                                      <p:cBhvr>
                                        <p:cTn id="16" dur="200" fill="hold">
                                          <p:stCondLst>
                                            <p:cond delay="600"/>
                                          </p:stCondLst>
                                        </p:cTn>
                                        <p:tgtEl>
                                          <p:spTgt spid="3">
                                            <p:txEl>
                                              <p:pRg st="1" end="1"/>
                                            </p:txEl>
                                          </p:spTgt>
                                        </p:tgtEl>
                                        <p:attrNameLst>
                                          <p:attrName>r</p:attrName>
                                        </p:attrNameLst>
                                      </p:cBhvr>
                                    </p:animRot>
                                    <p:animRot by="120000">
                                      <p:cBhvr>
                                        <p:cTn id="17" dur="200" fill="hold">
                                          <p:stCondLst>
                                            <p:cond delay="800"/>
                                          </p:stCondLst>
                                        </p:cTn>
                                        <p:tgtEl>
                                          <p:spTgt spid="3">
                                            <p:txEl>
                                              <p:pRg st="1" end="1"/>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3">
                                            <p:txEl>
                                              <p:pRg st="3" end="3"/>
                                            </p:txEl>
                                          </p:spTgt>
                                        </p:tgtEl>
                                        <p:attrNameLst>
                                          <p:attrName>r</p:attrName>
                                        </p:attrNameLst>
                                      </p:cBhvr>
                                    </p:animRot>
                                    <p:animRot by="-240000">
                                      <p:cBhvr>
                                        <p:cTn id="29" dur="200" fill="hold">
                                          <p:stCondLst>
                                            <p:cond delay="200"/>
                                          </p:stCondLst>
                                        </p:cTn>
                                        <p:tgtEl>
                                          <p:spTgt spid="3">
                                            <p:txEl>
                                              <p:pRg st="3" end="3"/>
                                            </p:txEl>
                                          </p:spTgt>
                                        </p:tgtEl>
                                        <p:attrNameLst>
                                          <p:attrName>r</p:attrName>
                                        </p:attrNameLst>
                                      </p:cBhvr>
                                    </p:animRot>
                                    <p:animRot by="240000">
                                      <p:cBhvr>
                                        <p:cTn id="30" dur="200" fill="hold">
                                          <p:stCondLst>
                                            <p:cond delay="400"/>
                                          </p:stCondLst>
                                        </p:cTn>
                                        <p:tgtEl>
                                          <p:spTgt spid="3">
                                            <p:txEl>
                                              <p:pRg st="3" end="3"/>
                                            </p:txEl>
                                          </p:spTgt>
                                        </p:tgtEl>
                                        <p:attrNameLst>
                                          <p:attrName>r</p:attrName>
                                        </p:attrNameLst>
                                      </p:cBhvr>
                                    </p:animRot>
                                    <p:animRot by="-240000">
                                      <p:cBhvr>
                                        <p:cTn id="31" dur="200" fill="hold">
                                          <p:stCondLst>
                                            <p:cond delay="600"/>
                                          </p:stCondLst>
                                        </p:cTn>
                                        <p:tgtEl>
                                          <p:spTgt spid="3">
                                            <p:txEl>
                                              <p:pRg st="3" end="3"/>
                                            </p:txEl>
                                          </p:spTgt>
                                        </p:tgtEl>
                                        <p:attrNameLst>
                                          <p:attrName>r</p:attrName>
                                        </p:attrNameLst>
                                      </p:cBhvr>
                                    </p:animRot>
                                    <p:animRot by="120000">
                                      <p:cBhvr>
                                        <p:cTn id="32" dur="200" fill="hold">
                                          <p:stCondLst>
                                            <p:cond delay="80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A687C-C75E-01B9-2047-F886CD8A3F78}"/>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0DE0F5D1-406A-86A2-E4DE-A4E4C7AAB85D}"/>
              </a:ext>
            </a:extLst>
          </p:cNvPr>
          <p:cNvSpPr txBox="1"/>
          <p:nvPr/>
        </p:nvSpPr>
        <p:spPr>
          <a:xfrm>
            <a:off x="6892725" y="4867285"/>
            <a:ext cx="4282830" cy="954107"/>
          </a:xfrm>
          <a:prstGeom prst="rect">
            <a:avLst/>
          </a:prstGeom>
          <a:noFill/>
        </p:spPr>
        <p:txBody>
          <a:bodyPr wrap="square" rtlCol="0">
            <a:spAutoFit/>
          </a:bodyPr>
          <a:lstStyle/>
          <a:p>
            <a:pPr algn="ctr"/>
            <a:r>
              <a:rPr lang="nl-NL" sz="2800" dirty="0">
                <a:solidFill>
                  <a:srgbClr val="4472C4"/>
                </a:solidFill>
              </a:rPr>
              <a:t>Het deeltje is </a:t>
            </a:r>
            <a:r>
              <a:rPr lang="nl-NL" sz="2800" b="1" dirty="0">
                <a:solidFill>
                  <a:srgbClr val="4472C4"/>
                </a:solidFill>
              </a:rPr>
              <a:t>negatief</a:t>
            </a:r>
            <a:r>
              <a:rPr lang="nl-NL" sz="2800" dirty="0">
                <a:solidFill>
                  <a:srgbClr val="4472C4"/>
                </a:solidFill>
              </a:rPr>
              <a:t> geladen,</a:t>
            </a:r>
          </a:p>
        </p:txBody>
      </p:sp>
      <p:sp>
        <p:nvSpPr>
          <p:cNvPr id="2" name="Titel 1">
            <a:extLst>
              <a:ext uri="{FF2B5EF4-FFF2-40B4-BE49-F238E27FC236}">
                <a16:creationId xmlns:a16="http://schemas.microsoft.com/office/drawing/2014/main" id="{03D0A1F1-B6A3-E67C-214B-58E2340EFD20}"/>
              </a:ext>
            </a:extLst>
          </p:cNvPr>
          <p:cNvSpPr>
            <a:spLocks noGrp="1"/>
          </p:cNvSpPr>
          <p:nvPr>
            <p:ph type="title"/>
          </p:nvPr>
        </p:nvSpPr>
        <p:spPr/>
        <p:txBody>
          <a:bodyPr/>
          <a:lstStyle/>
          <a:p>
            <a:r>
              <a:rPr lang="nl-NL" dirty="0"/>
              <a:t>Linkerhandregel</a:t>
            </a:r>
          </a:p>
        </p:txBody>
      </p:sp>
      <p:sp>
        <p:nvSpPr>
          <p:cNvPr id="3" name="Tijdelijke aanduiding voor inhoud 2">
            <a:extLst>
              <a:ext uri="{FF2B5EF4-FFF2-40B4-BE49-F238E27FC236}">
                <a16:creationId xmlns:a16="http://schemas.microsoft.com/office/drawing/2014/main" id="{E07EA95D-F7EB-DDCD-532F-364545890333}"/>
              </a:ext>
            </a:extLst>
          </p:cNvPr>
          <p:cNvSpPr>
            <a:spLocks noGrp="1"/>
          </p:cNvSpPr>
          <p:nvPr>
            <p:ph sz="half" idx="1"/>
          </p:nvPr>
        </p:nvSpPr>
        <p:spPr/>
        <p:txBody>
          <a:bodyPr/>
          <a:lstStyle/>
          <a:p>
            <a:pPr marL="0" indent="0">
              <a:buNone/>
            </a:pPr>
            <a:r>
              <a:rPr lang="nl-NL" dirty="0"/>
              <a:t>Bepalen van de richting van de lorentzkracht op bewegende lading:</a:t>
            </a:r>
          </a:p>
          <a:p>
            <a:r>
              <a:rPr lang="nl-NL" dirty="0"/>
              <a:t>Vang het magnetisch veld op met de palm van je hand.</a:t>
            </a:r>
          </a:p>
          <a:p>
            <a:r>
              <a:rPr lang="nl-NL" dirty="0"/>
              <a:t>Wijs met je wijsvinger in de richting van de stroom.</a:t>
            </a:r>
          </a:p>
          <a:p>
            <a:r>
              <a:rPr lang="nl-NL" dirty="0"/>
              <a:t>Je duim wijst de richting van de kracht aan.</a:t>
            </a:r>
          </a:p>
        </p:txBody>
      </p:sp>
      <p:pic>
        <p:nvPicPr>
          <p:cNvPr id="4" name="Afbeelding 3" descr="Afbeeldingsresultaat voor lorentz force">
            <a:extLst>
              <a:ext uri="{FF2B5EF4-FFF2-40B4-BE49-F238E27FC236}">
                <a16:creationId xmlns:a16="http://schemas.microsoft.com/office/drawing/2014/main" id="{0236D706-9868-7F75-62C6-253AAC745C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6490" y="1977690"/>
            <a:ext cx="4739909" cy="2740186"/>
          </a:xfrm>
          <a:prstGeom prst="rect">
            <a:avLst/>
          </a:prstGeom>
          <a:noFill/>
          <a:ln>
            <a:noFill/>
          </a:ln>
        </p:spPr>
      </p:pic>
      <p:sp>
        <p:nvSpPr>
          <p:cNvPr id="5" name="Tekstvak 4">
            <a:extLst>
              <a:ext uri="{FF2B5EF4-FFF2-40B4-BE49-F238E27FC236}">
                <a16:creationId xmlns:a16="http://schemas.microsoft.com/office/drawing/2014/main" id="{70C6D421-D94C-9666-1828-F28B1456EA68}"/>
              </a:ext>
            </a:extLst>
          </p:cNvPr>
          <p:cNvSpPr txBox="1"/>
          <p:nvPr/>
        </p:nvSpPr>
        <p:spPr>
          <a:xfrm>
            <a:off x="6715028" y="4965171"/>
            <a:ext cx="4282830" cy="954107"/>
          </a:xfrm>
          <a:prstGeom prst="rect">
            <a:avLst/>
          </a:prstGeom>
          <a:noFill/>
        </p:spPr>
        <p:txBody>
          <a:bodyPr wrap="square" rtlCol="0">
            <a:spAutoFit/>
          </a:bodyPr>
          <a:lstStyle/>
          <a:p>
            <a:pPr algn="ctr"/>
            <a:r>
              <a:rPr lang="nl-NL" sz="2800" dirty="0">
                <a:solidFill>
                  <a:srgbClr val="4472C4"/>
                </a:solidFill>
              </a:rPr>
              <a:t>Is het deeltje positief of negatief geladen?</a:t>
            </a:r>
          </a:p>
        </p:txBody>
      </p:sp>
      <p:sp>
        <p:nvSpPr>
          <p:cNvPr id="11" name="Ovaal 10">
            <a:extLst>
              <a:ext uri="{FF2B5EF4-FFF2-40B4-BE49-F238E27FC236}">
                <a16:creationId xmlns:a16="http://schemas.microsoft.com/office/drawing/2014/main" id="{691988F8-E17B-5130-0DD0-A9D1051704C4}"/>
              </a:ext>
            </a:extLst>
          </p:cNvPr>
          <p:cNvSpPr/>
          <p:nvPr/>
        </p:nvSpPr>
        <p:spPr>
          <a:xfrm>
            <a:off x="8789784" y="3931200"/>
            <a:ext cx="244356" cy="237600"/>
          </a:xfrm>
          <a:prstGeom prst="ellipse">
            <a:avLst/>
          </a:prstGeom>
          <a:solidFill>
            <a:srgbClr val="1D9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FB89654F-EF79-354F-36AB-A72487DD36A6}"/>
              </a:ext>
            </a:extLst>
          </p:cNvPr>
          <p:cNvSpPr/>
          <p:nvPr/>
        </p:nvSpPr>
        <p:spPr>
          <a:xfrm>
            <a:off x="10115784" y="3110183"/>
            <a:ext cx="244356" cy="237600"/>
          </a:xfrm>
          <a:prstGeom prst="ellipse">
            <a:avLst/>
          </a:prstGeom>
          <a:solidFill>
            <a:srgbClr val="1D91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D55B6906-3072-7B51-9619-CF5A6486D71F}"/>
              </a:ext>
            </a:extLst>
          </p:cNvPr>
          <p:cNvCxnSpPr>
            <a:cxnSpLocks/>
          </p:cNvCxnSpPr>
          <p:nvPr/>
        </p:nvCxnSpPr>
        <p:spPr>
          <a:xfrm flipH="1">
            <a:off x="6385337" y="4025389"/>
            <a:ext cx="2526625" cy="3522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AA0E02B2-2214-6957-5252-B522D1CB22E3}"/>
                  </a:ext>
                </a:extLst>
              </p:cNvPr>
              <p:cNvSpPr txBox="1"/>
              <p:nvPr/>
            </p:nvSpPr>
            <p:spPr>
              <a:xfrm>
                <a:off x="6234959" y="3875980"/>
                <a:ext cx="475462"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sz="2800" i="1" dirty="0" smtClean="0">
                          <a:solidFill>
                            <a:schemeClr val="tx1"/>
                          </a:solidFill>
                          <a:latin typeface="Cambria Math" panose="02040503050406030204" pitchFamily="18" charset="0"/>
                        </a:rPr>
                        <m:t>𝐼</m:t>
                      </m:r>
                    </m:oMath>
                  </m:oMathPara>
                </a14:m>
                <a:endParaRPr/>
              </a:p>
            </p:txBody>
          </p:sp>
        </mc:Choice>
        <mc:Fallback xmlns="">
          <p:sp>
            <p:nvSpPr>
              <p:cNvPr id="15" name="Tekstvak 14">
                <a:extLst>
                  <a:ext uri="{FF2B5EF4-FFF2-40B4-BE49-F238E27FC236}">
                    <a16:creationId xmlns:a16="http://schemas.microsoft.com/office/drawing/2014/main" id="{9469BE20-B2BE-F565-BF19-CA673C555BAC}"/>
                  </a:ext>
                </a:extLst>
              </p:cNvPr>
              <p:cNvSpPr txBox="1">
                <a:spLocks noRot="1" noChangeAspect="1" noMove="1" noResize="1" noEditPoints="1" noAdjustHandles="1" noChangeArrowheads="1" noChangeShapeType="1" noTextEdit="1"/>
              </p:cNvSpPr>
              <p:nvPr/>
            </p:nvSpPr>
            <p:spPr>
              <a:xfrm>
                <a:off x="6234959" y="3875980"/>
                <a:ext cx="475462" cy="523220"/>
              </a:xfrm>
              <a:prstGeom prst="rect">
                <a:avLst/>
              </a:prstGeom>
              <a:blipFill>
                <a:blip r:embed="rId4"/>
                <a:stretch>
                  <a:fillRect/>
                </a:stretch>
              </a:blipFill>
            </p:spPr>
            <p:txBody>
              <a:bodyPr/>
              <a:lstStyle/>
              <a:p>
                <a:r>
                  <a:rPr lang="nl-NL">
                    <a:noFill/>
                  </a:rPr>
                  <a:t> </a:t>
                </a:r>
              </a:p>
            </p:txBody>
          </p:sp>
        </mc:Fallback>
      </mc:AlternateContent>
      <p:sp>
        <p:nvSpPr>
          <p:cNvPr id="16" name="Tekstvak 15">
            <a:extLst>
              <a:ext uri="{FF2B5EF4-FFF2-40B4-BE49-F238E27FC236}">
                <a16:creationId xmlns:a16="http://schemas.microsoft.com/office/drawing/2014/main" id="{CBD071D1-7D75-B1C7-C7B7-E729215E0267}"/>
              </a:ext>
            </a:extLst>
          </p:cNvPr>
          <p:cNvSpPr txBox="1"/>
          <p:nvPr/>
        </p:nvSpPr>
        <p:spPr>
          <a:xfrm>
            <a:off x="6089209" y="5739445"/>
            <a:ext cx="5534469" cy="954107"/>
          </a:xfrm>
          <a:prstGeom prst="rect">
            <a:avLst/>
          </a:prstGeom>
          <a:noFill/>
        </p:spPr>
        <p:txBody>
          <a:bodyPr wrap="square" rtlCol="0">
            <a:spAutoFit/>
          </a:bodyPr>
          <a:lstStyle/>
          <a:p>
            <a:pPr algn="ctr"/>
            <a:r>
              <a:rPr lang="nl-NL" sz="2800" dirty="0">
                <a:solidFill>
                  <a:srgbClr val="4472C4"/>
                </a:solidFill>
              </a:rPr>
              <a:t>want de snelheid is </a:t>
            </a:r>
            <a:r>
              <a:rPr lang="nl-NL" sz="2800" b="1" dirty="0">
                <a:solidFill>
                  <a:srgbClr val="4472C4"/>
                </a:solidFill>
              </a:rPr>
              <a:t>tegengesteld</a:t>
            </a:r>
            <a:r>
              <a:rPr lang="nl-NL" sz="2800" dirty="0">
                <a:solidFill>
                  <a:srgbClr val="4472C4"/>
                </a:solidFill>
              </a:rPr>
              <a:t> aan de stroomrichting</a:t>
            </a:r>
          </a:p>
        </p:txBody>
      </p:sp>
      <p:pic>
        <p:nvPicPr>
          <p:cNvPr id="7" name="Afbeelding 6" descr="Completed Engagement Ring and Certified Emerald Lab Grown Diamond">
            <a:extLst>
              <a:ext uri="{FF2B5EF4-FFF2-40B4-BE49-F238E27FC236}">
                <a16:creationId xmlns:a16="http://schemas.microsoft.com/office/drawing/2014/main" id="{F65788A1-6A65-946F-593F-223FA0365DF8}"/>
              </a:ext>
            </a:extLst>
          </p:cNvPr>
          <p:cNvPicPr>
            <a:picLocks noChangeAspect="1"/>
          </p:cNvPicPr>
          <p:nvPr/>
        </p:nvPicPr>
        <p:blipFill>
          <a:blip r:embed="rId5"/>
          <a:stretch>
            <a:fillRect/>
          </a:stretch>
        </p:blipFill>
        <p:spPr>
          <a:xfrm rot="15214434">
            <a:off x="7891401" y="3036440"/>
            <a:ext cx="2202300" cy="2202300"/>
          </a:xfrm>
          <a:prstGeom prst="rect">
            <a:avLst/>
          </a:prstGeom>
        </p:spPr>
      </p:pic>
    </p:spTree>
    <p:extLst>
      <p:ext uri="{BB962C8B-B14F-4D97-AF65-F5344CB8AC3E}">
        <p14:creationId xmlns:p14="http://schemas.microsoft.com/office/powerpoint/2010/main" val="79099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2" end="2"/>
                                            </p:txEl>
                                          </p:spTgt>
                                        </p:tgtEl>
                                        <p:attrNameLst>
                                          <p:attrName>r</p:attrName>
                                        </p:attrNameLst>
                                      </p:cBhvr>
                                    </p:animRot>
                                    <p:animRot by="-240000">
                                      <p:cBhvr>
                                        <p:cTn id="7" dur="200" fill="hold">
                                          <p:stCondLst>
                                            <p:cond delay="200"/>
                                          </p:stCondLst>
                                        </p:cTn>
                                        <p:tgtEl>
                                          <p:spTgt spid="3">
                                            <p:txEl>
                                              <p:pRg st="2" end="2"/>
                                            </p:txEl>
                                          </p:spTgt>
                                        </p:tgtEl>
                                        <p:attrNameLst>
                                          <p:attrName>r</p:attrName>
                                        </p:attrNameLst>
                                      </p:cBhvr>
                                    </p:animRot>
                                    <p:animRot by="240000">
                                      <p:cBhvr>
                                        <p:cTn id="8" dur="200" fill="hold">
                                          <p:stCondLst>
                                            <p:cond delay="400"/>
                                          </p:stCondLst>
                                        </p:cTn>
                                        <p:tgtEl>
                                          <p:spTgt spid="3">
                                            <p:txEl>
                                              <p:pRg st="2" end="2"/>
                                            </p:txEl>
                                          </p:spTgt>
                                        </p:tgtEl>
                                        <p:attrNameLst>
                                          <p:attrName>r</p:attrName>
                                        </p:attrNameLst>
                                      </p:cBhvr>
                                    </p:animRot>
                                    <p:animRot by="-240000">
                                      <p:cBhvr>
                                        <p:cTn id="9" dur="200" fill="hold">
                                          <p:stCondLst>
                                            <p:cond delay="600"/>
                                          </p:stCondLst>
                                        </p:cTn>
                                        <p:tgtEl>
                                          <p:spTgt spid="3">
                                            <p:txEl>
                                              <p:pRg st="2" end="2"/>
                                            </p:txEl>
                                          </p:spTgt>
                                        </p:tgtEl>
                                        <p:attrNameLst>
                                          <p:attrName>r</p:attrName>
                                        </p:attrNameLst>
                                      </p:cBhvr>
                                    </p:animRot>
                                    <p:animRot by="120000">
                                      <p:cBhvr>
                                        <p:cTn id="10" dur="200" fill="hold">
                                          <p:stCondLst>
                                            <p:cond delay="800"/>
                                          </p:stCondLst>
                                        </p:cTn>
                                        <p:tgtEl>
                                          <p:spTgt spid="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2" presetClass="entr" presetSubtype="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mj-lt"/>
              </a:rPr>
              <a:t>Vragenuur</a:t>
            </a:r>
            <a:r>
              <a:rPr lang="en-US" sz="5400" dirty="0">
                <a:latin typeface="+mj-lt"/>
              </a:rPr>
              <a:t> 2026</a:t>
            </a: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mn-lt"/>
              </a:rPr>
              <a:t>De matrix</a:t>
            </a:r>
          </a:p>
          <a:p>
            <a:endParaRPr lang="en-US" sz="1700" dirty="0">
              <a:latin typeface="+mn-lt"/>
            </a:endParaRPr>
          </a:p>
        </p:txBody>
      </p:sp>
      <p:pic>
        <p:nvPicPr>
          <p:cNvPr id="1026" name="Picture 2" descr="Afbeelding met Menselijk gezicht, persoon, boom, person&#10;&#10;Automatisch gegenereerde beschrijving">
            <a:extLst>
              <a:ext uri="{FF2B5EF4-FFF2-40B4-BE49-F238E27FC236}">
                <a16:creationId xmlns:a16="http://schemas.microsoft.com/office/drawing/2014/main" id="{4C34D584-08DA-4DEC-0BCE-9C3EC75EC49E}"/>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9BAC9-F449-12F4-1583-FCED63D637A5}"/>
              </a:ext>
            </a:extLst>
          </p:cNvPr>
          <p:cNvSpPr>
            <a:spLocks noGrp="1"/>
          </p:cNvSpPr>
          <p:nvPr>
            <p:ph type="title"/>
          </p:nvPr>
        </p:nvSpPr>
        <p:spPr/>
        <p:txBody>
          <a:bodyPr/>
          <a:lstStyle/>
          <a:p>
            <a:r>
              <a:rPr lang="nl-NL" dirty="0"/>
              <a:t>Hoe werkt het met arbeid en kinetische energie?</a:t>
            </a:r>
          </a:p>
        </p:txBody>
      </p:sp>
      <p:sp>
        <p:nvSpPr>
          <p:cNvPr id="3" name="Tijdelijke aanduiding voor tekst 2">
            <a:extLst>
              <a:ext uri="{FF2B5EF4-FFF2-40B4-BE49-F238E27FC236}">
                <a16:creationId xmlns:a16="http://schemas.microsoft.com/office/drawing/2014/main" id="{8E8AB38E-7334-538F-2F24-0E73876ADCC9}"/>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09109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D7D5-1171-139D-38BB-B8663AFA8140}"/>
            </a:ext>
          </a:extLst>
        </p:cNvPr>
        <p:cNvGrpSpPr/>
        <p:nvPr/>
      </p:nvGrpSpPr>
      <p:grpSpPr>
        <a:xfrm>
          <a:off x="0" y="0"/>
          <a:ext cx="0" cy="0"/>
          <a:chOff x="0" y="0"/>
          <a:chExt cx="0" cy="0"/>
        </a:xfrm>
      </p:grpSpPr>
      <p:sp>
        <p:nvSpPr>
          <p:cNvPr id="32" name="Punthaak 31">
            <a:extLst>
              <a:ext uri="{FF2B5EF4-FFF2-40B4-BE49-F238E27FC236}">
                <a16:creationId xmlns:a16="http://schemas.microsoft.com/office/drawing/2014/main" id="{A7C9A30E-E518-8587-EC00-E77E466FE180}"/>
              </a:ext>
            </a:extLst>
          </p:cNvPr>
          <p:cNvSpPr/>
          <p:nvPr/>
        </p:nvSpPr>
        <p:spPr>
          <a:xfrm>
            <a:off x="463079" y="5699072"/>
            <a:ext cx="3307977" cy="576687"/>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600" dirty="0">
                <a:solidFill>
                  <a:schemeClr val="tx1"/>
                </a:solidFill>
              </a:rPr>
              <a:t>Chemische energie</a:t>
            </a:r>
          </a:p>
        </p:txBody>
      </p:sp>
      <p:sp>
        <p:nvSpPr>
          <p:cNvPr id="31" name="Punthaak 30">
            <a:extLst>
              <a:ext uri="{FF2B5EF4-FFF2-40B4-BE49-F238E27FC236}">
                <a16:creationId xmlns:a16="http://schemas.microsoft.com/office/drawing/2014/main" id="{47DCDF68-D8B1-3024-5986-FF075ECC73B9}"/>
              </a:ext>
            </a:extLst>
          </p:cNvPr>
          <p:cNvSpPr/>
          <p:nvPr/>
        </p:nvSpPr>
        <p:spPr>
          <a:xfrm>
            <a:off x="3218048" y="5018115"/>
            <a:ext cx="3272730" cy="672331"/>
          </a:xfrm>
          <a:prstGeom prst="chevron">
            <a:avLst>
              <a:gd name="adj" fmla="val 56656"/>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1600" dirty="0">
                <a:solidFill>
                  <a:schemeClr val="tx1"/>
                </a:solidFill>
              </a:rPr>
              <a:t>Kinetische energie</a:t>
            </a:r>
          </a:p>
        </p:txBody>
      </p:sp>
      <p:sp>
        <p:nvSpPr>
          <p:cNvPr id="2" name="Titel 1">
            <a:extLst>
              <a:ext uri="{FF2B5EF4-FFF2-40B4-BE49-F238E27FC236}">
                <a16:creationId xmlns:a16="http://schemas.microsoft.com/office/drawing/2014/main" id="{B7549743-93AB-8D3A-B0A9-C9026EC56730}"/>
              </a:ext>
            </a:extLst>
          </p:cNvPr>
          <p:cNvSpPr>
            <a:spLocks noGrp="1"/>
          </p:cNvSpPr>
          <p:nvPr>
            <p:ph type="title"/>
          </p:nvPr>
        </p:nvSpPr>
        <p:spPr/>
        <p:txBody>
          <a:bodyPr/>
          <a:lstStyle/>
          <a:p>
            <a:r>
              <a:rPr lang="nl-NL" dirty="0"/>
              <a:t>Arbeid en kinetische energie</a:t>
            </a:r>
          </a:p>
        </p:txBody>
      </p:sp>
      <p:pic>
        <p:nvPicPr>
          <p:cNvPr id="4" name="Afbeelding 3">
            <a:extLst>
              <a:ext uri="{FF2B5EF4-FFF2-40B4-BE49-F238E27FC236}">
                <a16:creationId xmlns:a16="http://schemas.microsoft.com/office/drawing/2014/main" id="{17A0B9FA-C05C-4FA5-8BC3-BF1ED0F985E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52" b="93907" l="6429" r="91504">
                        <a14:foregroundMark x1="8266" y1="74194" x2="15614" y2="56631"/>
                        <a14:foregroundMark x1="15614" y1="56631" x2="43972" y2="72401"/>
                        <a14:foregroundMark x1="43972" y1="72401" x2="83467" y2="41219"/>
                        <a14:foregroundMark x1="7807" y1="58423" x2="14696" y2="41935"/>
                        <a14:foregroundMark x1="14696" y1="41935" x2="23766" y2="41935"/>
                        <a14:foregroundMark x1="23766" y1="41935" x2="31458" y2="27240"/>
                        <a14:foregroundMark x1="31458" y1="27240" x2="54191" y2="22222"/>
                        <a14:foregroundMark x1="54191" y1="22222" x2="63146" y2="22939"/>
                        <a14:foregroundMark x1="63146" y1="22939" x2="66705" y2="32616"/>
                        <a14:foregroundMark x1="26177" y1="47670" x2="49828" y2="53405"/>
                        <a14:foregroundMark x1="49828" y1="53405" x2="53846" y2="50896"/>
                        <a14:foregroundMark x1="63949" y1="67384" x2="67164" y2="78136"/>
                        <a14:foregroundMark x1="78416" y1="75627" x2="87026" y2="74194"/>
                        <a14:foregroundMark x1="89437" y1="65591" x2="90126" y2="54839"/>
                        <a14:foregroundMark x1="89782" y1="51613" x2="90241" y2="51613"/>
                        <a14:foregroundMark x1="85878" y1="49821" x2="90930" y2="51613"/>
                        <a14:foregroundMark x1="48220" y1="27240" x2="40873" y2="14337"/>
                        <a14:foregroundMark x1="36739" y1="24373" x2="44546" y2="12545"/>
                        <a14:foregroundMark x1="44546" y1="12545" x2="47876" y2="11111"/>
                        <a14:foregroundMark x1="55339" y1="17204" x2="56028" y2="6452"/>
                        <a14:foregroundMark x1="39724" y1="15771" x2="38347" y2="17204"/>
                        <a14:foregroundMark x1="63261" y1="18638" x2="67509" y2="16129"/>
                        <a14:foregroundMark x1="19173" y1="87455" x2="19059" y2="92832"/>
                        <a14:foregroundMark x1="76005" y1="89964" x2="76119" y2="94265"/>
                        <a14:foregroundMark x1="28932" y1="31541" x2="31688" y2="24731"/>
                        <a14:foregroundMark x1="16073" y1="84229" x2="18714" y2="94265"/>
                        <a14:foregroundMark x1="6544" y1="68100" x2="6659" y2="62007"/>
                        <a14:foregroundMark x1="87371" y1="51613" x2="91504" y2="48029"/>
                      </a14:backgroundRemoval>
                    </a14:imgEffect>
                  </a14:imgLayer>
                </a14:imgProps>
              </a:ext>
            </a:extLst>
          </a:blip>
          <a:stretch>
            <a:fillRect/>
          </a:stretch>
        </p:blipFill>
        <p:spPr>
          <a:xfrm>
            <a:off x="8388225" y="1678027"/>
            <a:ext cx="3371850" cy="1077442"/>
          </a:xfrm>
          <a:prstGeom prst="rect">
            <a:avLst/>
          </a:prstGeom>
        </p:spPr>
      </p:pic>
      <p:cxnSp>
        <p:nvCxnSpPr>
          <p:cNvPr id="5" name="Rechte verbindingslijn met pijl 4">
            <a:extLst>
              <a:ext uri="{FF2B5EF4-FFF2-40B4-BE49-F238E27FC236}">
                <a16:creationId xmlns:a16="http://schemas.microsoft.com/office/drawing/2014/main" id="{A9872DBA-A103-28D0-416F-5EF0D4BAE052}"/>
              </a:ext>
            </a:extLst>
          </p:cNvPr>
          <p:cNvCxnSpPr>
            <a:cxnSpLocks/>
          </p:cNvCxnSpPr>
          <p:nvPr/>
        </p:nvCxnSpPr>
        <p:spPr>
          <a:xfrm flipH="1">
            <a:off x="6909029" y="2729395"/>
            <a:ext cx="2160000" cy="0"/>
          </a:xfrm>
          <a:prstGeom prst="straightConnector1">
            <a:avLst/>
          </a:prstGeom>
          <a:ln w="28575">
            <a:solidFill>
              <a:srgbClr val="945DE8"/>
            </a:solidFill>
            <a:tailEnd type="triangle"/>
          </a:ln>
        </p:spPr>
        <p:style>
          <a:lnRef idx="2">
            <a:schemeClr val="accent1"/>
          </a:lnRef>
          <a:fillRef idx="0">
            <a:schemeClr val="accent1"/>
          </a:fillRef>
          <a:effectRef idx="1">
            <a:schemeClr val="accent1"/>
          </a:effectRef>
          <a:fontRef idx="minor">
            <a:schemeClr val="tx1"/>
          </a:fontRef>
        </p:style>
      </p:cxnSp>
      <p:cxnSp>
        <p:nvCxnSpPr>
          <p:cNvPr id="6" name="Rechte verbindingslijn met pijl 5">
            <a:extLst>
              <a:ext uri="{FF2B5EF4-FFF2-40B4-BE49-F238E27FC236}">
                <a16:creationId xmlns:a16="http://schemas.microsoft.com/office/drawing/2014/main" id="{BA51E86F-478D-6F10-875B-AB09A2F9B35E}"/>
              </a:ext>
            </a:extLst>
          </p:cNvPr>
          <p:cNvCxnSpPr>
            <a:cxnSpLocks/>
          </p:cNvCxnSpPr>
          <p:nvPr/>
        </p:nvCxnSpPr>
        <p:spPr>
          <a:xfrm flipH="1">
            <a:off x="8025986" y="2125263"/>
            <a:ext cx="1308658" cy="0"/>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A399E8BB-A1B1-AE47-B1C8-59359AE1A2D5}"/>
                  </a:ext>
                </a:extLst>
              </p:cNvPr>
              <p:cNvSpPr txBox="1"/>
              <p:nvPr/>
            </p:nvSpPr>
            <p:spPr>
              <a:xfrm>
                <a:off x="6978440" y="2386137"/>
                <a:ext cx="3497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𝑠</m:t>
                      </m:r>
                    </m:oMath>
                  </m:oMathPara>
                </a14:m>
                <a:endParaRPr lang="nl-NL" dirty="0">
                  <a:solidFill>
                    <a:schemeClr val="tx1"/>
                  </a:solidFill>
                </a:endParaRPr>
              </a:p>
            </p:txBody>
          </p:sp>
        </mc:Choice>
        <mc:Fallback xmlns="">
          <p:sp>
            <p:nvSpPr>
              <p:cNvPr id="7" name="Tekstvak 6">
                <a:extLst>
                  <a:ext uri="{FF2B5EF4-FFF2-40B4-BE49-F238E27FC236}">
                    <a16:creationId xmlns:a16="http://schemas.microsoft.com/office/drawing/2014/main" id="{A399E8BB-A1B1-AE47-B1C8-59359AE1A2D5}"/>
                  </a:ext>
                </a:extLst>
              </p:cNvPr>
              <p:cNvSpPr txBox="1">
                <a:spLocks noRot="1" noChangeAspect="1" noMove="1" noResize="1" noEditPoints="1" noAdjustHandles="1" noChangeArrowheads="1" noChangeShapeType="1" noTextEdit="1"/>
              </p:cNvSpPr>
              <p:nvPr/>
            </p:nvSpPr>
            <p:spPr>
              <a:xfrm>
                <a:off x="6978440" y="2386137"/>
                <a:ext cx="349711" cy="369332"/>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2B33C73E-2CF8-EBDF-6C2E-B2C8F9BA3367}"/>
                  </a:ext>
                </a:extLst>
              </p:cNvPr>
              <p:cNvSpPr txBox="1"/>
              <p:nvPr/>
            </p:nvSpPr>
            <p:spPr>
              <a:xfrm>
                <a:off x="8006830" y="1750549"/>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𝐹</m:t>
                      </m:r>
                    </m:oMath>
                  </m:oMathPara>
                </a14:m>
                <a:endParaRPr lang="nl-NL" dirty="0">
                  <a:solidFill>
                    <a:schemeClr val="tx1"/>
                  </a:solidFill>
                </a:endParaRPr>
              </a:p>
            </p:txBody>
          </p:sp>
        </mc:Choice>
        <mc:Fallback xmlns="">
          <p:sp>
            <p:nvSpPr>
              <p:cNvPr id="8" name="Tekstvak 7">
                <a:extLst>
                  <a:ext uri="{FF2B5EF4-FFF2-40B4-BE49-F238E27FC236}">
                    <a16:creationId xmlns:a16="http://schemas.microsoft.com/office/drawing/2014/main" id="{2B33C73E-2CF8-EBDF-6C2E-B2C8F9BA3367}"/>
                  </a:ext>
                </a:extLst>
              </p:cNvPr>
              <p:cNvSpPr txBox="1">
                <a:spLocks noRot="1" noChangeAspect="1" noMove="1" noResize="1" noEditPoints="1" noAdjustHandles="1" noChangeArrowheads="1" noChangeShapeType="1" noTextEdit="1"/>
              </p:cNvSpPr>
              <p:nvPr/>
            </p:nvSpPr>
            <p:spPr>
              <a:xfrm>
                <a:off x="8006830" y="1750549"/>
                <a:ext cx="387670" cy="369332"/>
              </a:xfrm>
              <a:prstGeom prst="rect">
                <a:avLst/>
              </a:prstGeom>
              <a:blipFill>
                <a:blip r:embed="rId6"/>
                <a:stretch>
                  <a:fillRect/>
                </a:stretch>
              </a:blipFill>
            </p:spPr>
            <p:txBody>
              <a:bodyPr/>
              <a:lstStyle/>
              <a:p>
                <a:r>
                  <a:rPr lang="nl-NL">
                    <a:noFill/>
                  </a:rPr>
                  <a:t> </a:t>
                </a:r>
              </a:p>
            </p:txBody>
          </p:sp>
        </mc:Fallback>
      </mc:AlternateContent>
      <p:sp>
        <p:nvSpPr>
          <p:cNvPr id="10" name="Punthaak 9">
            <a:extLst>
              <a:ext uri="{FF2B5EF4-FFF2-40B4-BE49-F238E27FC236}">
                <a16:creationId xmlns:a16="http://schemas.microsoft.com/office/drawing/2014/main" id="{1450388D-2F04-E8E1-7386-3A4B318E9B51}"/>
              </a:ext>
            </a:extLst>
          </p:cNvPr>
          <p:cNvSpPr/>
          <p:nvPr/>
        </p:nvSpPr>
        <p:spPr>
          <a:xfrm>
            <a:off x="410428" y="1467647"/>
            <a:ext cx="3307977" cy="1250548"/>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000" dirty="0">
                <a:solidFill>
                  <a:schemeClr val="tx1"/>
                </a:solidFill>
              </a:rPr>
              <a:t>Chemische energie</a:t>
            </a:r>
          </a:p>
        </p:txBody>
      </p:sp>
      <p:sp>
        <p:nvSpPr>
          <p:cNvPr id="11" name="Punthaak 10">
            <a:extLst>
              <a:ext uri="{FF2B5EF4-FFF2-40B4-BE49-F238E27FC236}">
                <a16:creationId xmlns:a16="http://schemas.microsoft.com/office/drawing/2014/main" id="{D1E624AC-5AFD-710E-8A75-DF1FA4BF8856}"/>
              </a:ext>
            </a:extLst>
          </p:cNvPr>
          <p:cNvSpPr/>
          <p:nvPr/>
        </p:nvSpPr>
        <p:spPr>
          <a:xfrm>
            <a:off x="3165395" y="1467647"/>
            <a:ext cx="3272730" cy="1250548"/>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2000" dirty="0">
                <a:solidFill>
                  <a:schemeClr val="tx1"/>
                </a:solidFill>
              </a:rPr>
              <a:t>Kinetische energie</a:t>
            </a:r>
          </a:p>
        </p:txBody>
      </p:sp>
      <p:sp>
        <p:nvSpPr>
          <p:cNvPr id="12" name="Rechthoek 11">
            <a:extLst>
              <a:ext uri="{FF2B5EF4-FFF2-40B4-BE49-F238E27FC236}">
                <a16:creationId xmlns:a16="http://schemas.microsoft.com/office/drawing/2014/main" id="{168FBB22-96AB-D716-65F6-C4D0B85B921B}"/>
              </a:ext>
            </a:extLst>
          </p:cNvPr>
          <p:cNvSpPr/>
          <p:nvPr/>
        </p:nvSpPr>
        <p:spPr>
          <a:xfrm>
            <a:off x="2514726" y="1373228"/>
            <a:ext cx="1791935"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Voorwaartse kracht verricht arbeid</a:t>
            </a:r>
          </a:p>
        </p:txBody>
      </p:sp>
      <p:pic>
        <p:nvPicPr>
          <p:cNvPr id="13" name="Afbeelding 12">
            <a:extLst>
              <a:ext uri="{FF2B5EF4-FFF2-40B4-BE49-F238E27FC236}">
                <a16:creationId xmlns:a16="http://schemas.microsoft.com/office/drawing/2014/main" id="{796A4153-887E-033E-D643-7704F78B55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52" b="93907" l="6429" r="91504">
                        <a14:foregroundMark x1="8266" y1="74194" x2="15614" y2="56631"/>
                        <a14:foregroundMark x1="15614" y1="56631" x2="43972" y2="72401"/>
                        <a14:foregroundMark x1="43972" y1="72401" x2="83467" y2="41219"/>
                        <a14:foregroundMark x1="7807" y1="58423" x2="14696" y2="41935"/>
                        <a14:foregroundMark x1="14696" y1="41935" x2="23766" y2="41935"/>
                        <a14:foregroundMark x1="23766" y1="41935" x2="31458" y2="27240"/>
                        <a14:foregroundMark x1="31458" y1="27240" x2="54191" y2="22222"/>
                        <a14:foregroundMark x1="54191" y1="22222" x2="63146" y2="22939"/>
                        <a14:foregroundMark x1="63146" y1="22939" x2="66705" y2="32616"/>
                        <a14:foregroundMark x1="26177" y1="47670" x2="49828" y2="53405"/>
                        <a14:foregroundMark x1="49828" y1="53405" x2="53846" y2="50896"/>
                        <a14:foregroundMark x1="63949" y1="67384" x2="67164" y2="78136"/>
                        <a14:foregroundMark x1="78416" y1="75627" x2="87026" y2="74194"/>
                        <a14:foregroundMark x1="89437" y1="65591" x2="90126" y2="54839"/>
                        <a14:foregroundMark x1="89782" y1="51613" x2="90241" y2="51613"/>
                        <a14:foregroundMark x1="85878" y1="49821" x2="90930" y2="51613"/>
                        <a14:foregroundMark x1="48220" y1="27240" x2="40873" y2="14337"/>
                        <a14:foregroundMark x1="36739" y1="24373" x2="44546" y2="12545"/>
                        <a14:foregroundMark x1="44546" y1="12545" x2="47876" y2="11111"/>
                        <a14:foregroundMark x1="55339" y1="17204" x2="56028" y2="6452"/>
                        <a14:foregroundMark x1="39724" y1="15771" x2="38347" y2="17204"/>
                        <a14:foregroundMark x1="63261" y1="18638" x2="67509" y2="16129"/>
                        <a14:foregroundMark x1="19173" y1="87455" x2="19059" y2="92832"/>
                        <a14:foregroundMark x1="76005" y1="89964" x2="76119" y2="94265"/>
                        <a14:foregroundMark x1="28932" y1="31541" x2="31688" y2="24731"/>
                        <a14:foregroundMark x1="16073" y1="84229" x2="18714" y2="94265"/>
                        <a14:foregroundMark x1="6544" y1="68100" x2="6659" y2="62007"/>
                        <a14:foregroundMark x1="87371" y1="51613" x2="91504" y2="48029"/>
                      </a14:backgroundRemoval>
                    </a14:imgEffect>
                  </a14:imgLayer>
                </a14:imgProps>
              </a:ext>
            </a:extLst>
          </a:blip>
          <a:stretch>
            <a:fillRect/>
          </a:stretch>
        </p:blipFill>
        <p:spPr>
          <a:xfrm>
            <a:off x="8388225" y="3323286"/>
            <a:ext cx="3371850" cy="1077442"/>
          </a:xfrm>
          <a:prstGeom prst="rect">
            <a:avLst/>
          </a:prstGeom>
        </p:spPr>
      </p:pic>
      <p:cxnSp>
        <p:nvCxnSpPr>
          <p:cNvPr id="14" name="Rechte verbindingslijn met pijl 13">
            <a:extLst>
              <a:ext uri="{FF2B5EF4-FFF2-40B4-BE49-F238E27FC236}">
                <a16:creationId xmlns:a16="http://schemas.microsoft.com/office/drawing/2014/main" id="{10217106-F74C-ECA2-07B4-4A945C6795DB}"/>
              </a:ext>
            </a:extLst>
          </p:cNvPr>
          <p:cNvCxnSpPr>
            <a:cxnSpLocks/>
          </p:cNvCxnSpPr>
          <p:nvPr/>
        </p:nvCxnSpPr>
        <p:spPr>
          <a:xfrm flipH="1">
            <a:off x="10632140" y="3569276"/>
            <a:ext cx="1308658" cy="0"/>
          </a:xfrm>
          <a:prstGeom prst="straightConnector1">
            <a:avLst/>
          </a:prstGeom>
          <a:ln w="28575">
            <a:solidFill>
              <a:srgbClr val="FF00FF"/>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15E330CF-F4C8-CCC3-EAE6-7065769F09F7}"/>
                  </a:ext>
                </a:extLst>
              </p:cNvPr>
              <p:cNvSpPr txBox="1"/>
              <p:nvPr/>
            </p:nvSpPr>
            <p:spPr>
              <a:xfrm>
                <a:off x="11566240" y="3252224"/>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𝐹</m:t>
                      </m:r>
                    </m:oMath>
                  </m:oMathPara>
                </a14:m>
                <a:endParaRPr lang="nl-NL" dirty="0">
                  <a:solidFill>
                    <a:schemeClr val="tx1"/>
                  </a:solidFill>
                </a:endParaRPr>
              </a:p>
            </p:txBody>
          </p:sp>
        </mc:Choice>
        <mc:Fallback xmlns="">
          <p:sp>
            <p:nvSpPr>
              <p:cNvPr id="15" name="Tekstvak 14">
                <a:extLst>
                  <a:ext uri="{FF2B5EF4-FFF2-40B4-BE49-F238E27FC236}">
                    <a16:creationId xmlns:a16="http://schemas.microsoft.com/office/drawing/2014/main" id="{15E330CF-F4C8-CCC3-EAE6-7065769F09F7}"/>
                  </a:ext>
                </a:extLst>
              </p:cNvPr>
              <p:cNvSpPr txBox="1">
                <a:spLocks noRot="1" noChangeAspect="1" noMove="1" noResize="1" noEditPoints="1" noAdjustHandles="1" noChangeArrowheads="1" noChangeShapeType="1" noTextEdit="1"/>
              </p:cNvSpPr>
              <p:nvPr/>
            </p:nvSpPr>
            <p:spPr>
              <a:xfrm>
                <a:off x="11566240" y="3252224"/>
                <a:ext cx="387670" cy="369332"/>
              </a:xfrm>
              <a:prstGeom prst="rect">
                <a:avLst/>
              </a:prstGeom>
              <a:blipFill>
                <a:blip r:embed="rId7"/>
                <a:stretch>
                  <a:fillRect/>
                </a:stretch>
              </a:blipFill>
            </p:spPr>
            <p:txBody>
              <a:bodyPr/>
              <a:lstStyle/>
              <a:p>
                <a:r>
                  <a:rPr lang="nl-NL">
                    <a:noFill/>
                  </a:rPr>
                  <a:t> </a:t>
                </a:r>
              </a:p>
            </p:txBody>
          </p:sp>
        </mc:Fallback>
      </mc:AlternateContent>
      <p:cxnSp>
        <p:nvCxnSpPr>
          <p:cNvPr id="16" name="Rechte verbindingslijn met pijl 15">
            <a:extLst>
              <a:ext uri="{FF2B5EF4-FFF2-40B4-BE49-F238E27FC236}">
                <a16:creationId xmlns:a16="http://schemas.microsoft.com/office/drawing/2014/main" id="{4C097D87-3F3D-C8F5-5800-60A8EE090907}"/>
              </a:ext>
            </a:extLst>
          </p:cNvPr>
          <p:cNvCxnSpPr>
            <a:cxnSpLocks/>
          </p:cNvCxnSpPr>
          <p:nvPr/>
        </p:nvCxnSpPr>
        <p:spPr>
          <a:xfrm flipH="1">
            <a:off x="6909029" y="4379790"/>
            <a:ext cx="2160000" cy="0"/>
          </a:xfrm>
          <a:prstGeom prst="straightConnector1">
            <a:avLst/>
          </a:prstGeom>
          <a:ln w="28575">
            <a:solidFill>
              <a:srgbClr val="945DE8"/>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kstvak 16">
                <a:extLst>
                  <a:ext uri="{FF2B5EF4-FFF2-40B4-BE49-F238E27FC236}">
                    <a16:creationId xmlns:a16="http://schemas.microsoft.com/office/drawing/2014/main" id="{73A60DAE-DF84-32D8-8113-795D94FCDB80}"/>
                  </a:ext>
                </a:extLst>
              </p:cNvPr>
              <p:cNvSpPr txBox="1"/>
              <p:nvPr/>
            </p:nvSpPr>
            <p:spPr>
              <a:xfrm>
                <a:off x="6978440" y="4025115"/>
                <a:ext cx="3497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𝑠</m:t>
                      </m:r>
                    </m:oMath>
                  </m:oMathPara>
                </a14:m>
                <a:endParaRPr lang="nl-NL" dirty="0">
                  <a:solidFill>
                    <a:schemeClr val="tx1"/>
                  </a:solidFill>
                </a:endParaRPr>
              </a:p>
            </p:txBody>
          </p:sp>
        </mc:Choice>
        <mc:Fallback xmlns="">
          <p:sp>
            <p:nvSpPr>
              <p:cNvPr id="17" name="Tekstvak 16">
                <a:extLst>
                  <a:ext uri="{FF2B5EF4-FFF2-40B4-BE49-F238E27FC236}">
                    <a16:creationId xmlns:a16="http://schemas.microsoft.com/office/drawing/2014/main" id="{73A60DAE-DF84-32D8-8113-795D94FCDB80}"/>
                  </a:ext>
                </a:extLst>
              </p:cNvPr>
              <p:cNvSpPr txBox="1">
                <a:spLocks noRot="1" noChangeAspect="1" noMove="1" noResize="1" noEditPoints="1" noAdjustHandles="1" noChangeArrowheads="1" noChangeShapeType="1" noTextEdit="1"/>
              </p:cNvSpPr>
              <p:nvPr/>
            </p:nvSpPr>
            <p:spPr>
              <a:xfrm>
                <a:off x="6978440" y="4025115"/>
                <a:ext cx="349711" cy="369332"/>
              </a:xfrm>
              <a:prstGeom prst="rect">
                <a:avLst/>
              </a:prstGeom>
              <a:blipFill>
                <a:blip r:embed="rId8"/>
                <a:stretch>
                  <a:fillRect/>
                </a:stretch>
              </a:blipFill>
            </p:spPr>
            <p:txBody>
              <a:bodyPr/>
              <a:lstStyle/>
              <a:p>
                <a:r>
                  <a:rPr lang="nl-NL">
                    <a:noFill/>
                  </a:rPr>
                  <a:t> </a:t>
                </a:r>
              </a:p>
            </p:txBody>
          </p:sp>
        </mc:Fallback>
      </mc:AlternateContent>
      <p:sp>
        <p:nvSpPr>
          <p:cNvPr id="18" name="Punthaak 17">
            <a:extLst>
              <a:ext uri="{FF2B5EF4-FFF2-40B4-BE49-F238E27FC236}">
                <a16:creationId xmlns:a16="http://schemas.microsoft.com/office/drawing/2014/main" id="{B9E12AAB-F706-3A96-3229-A6AC9B7175EF}"/>
              </a:ext>
            </a:extLst>
          </p:cNvPr>
          <p:cNvSpPr/>
          <p:nvPr/>
        </p:nvSpPr>
        <p:spPr>
          <a:xfrm>
            <a:off x="463080" y="3213712"/>
            <a:ext cx="3307977" cy="1250548"/>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000" dirty="0">
                <a:solidFill>
                  <a:schemeClr val="tx1"/>
                </a:solidFill>
              </a:rPr>
              <a:t>Kinetische energie</a:t>
            </a:r>
          </a:p>
        </p:txBody>
      </p:sp>
      <p:sp>
        <p:nvSpPr>
          <p:cNvPr id="19" name="Punthaak 18">
            <a:extLst>
              <a:ext uri="{FF2B5EF4-FFF2-40B4-BE49-F238E27FC236}">
                <a16:creationId xmlns:a16="http://schemas.microsoft.com/office/drawing/2014/main" id="{81EAF9D0-0500-4D7F-DD62-CD2B505BA92D}"/>
              </a:ext>
            </a:extLst>
          </p:cNvPr>
          <p:cNvSpPr/>
          <p:nvPr/>
        </p:nvSpPr>
        <p:spPr>
          <a:xfrm>
            <a:off x="3218047" y="3213712"/>
            <a:ext cx="3272730" cy="1250548"/>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2000" dirty="0">
                <a:solidFill>
                  <a:schemeClr val="tx1"/>
                </a:solidFill>
              </a:rPr>
              <a:t>Warmte</a:t>
            </a:r>
          </a:p>
        </p:txBody>
      </p:sp>
      <p:sp>
        <p:nvSpPr>
          <p:cNvPr id="20" name="Rechthoek 19">
            <a:extLst>
              <a:ext uri="{FF2B5EF4-FFF2-40B4-BE49-F238E27FC236}">
                <a16:creationId xmlns:a16="http://schemas.microsoft.com/office/drawing/2014/main" id="{FDF731CF-AE14-8B5B-1557-8DF81A7278E4}"/>
              </a:ext>
            </a:extLst>
          </p:cNvPr>
          <p:cNvSpPr/>
          <p:nvPr/>
        </p:nvSpPr>
        <p:spPr>
          <a:xfrm>
            <a:off x="2567378" y="3119293"/>
            <a:ext cx="1791935"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tegenwerkende kracht verricht arbeid</a:t>
            </a:r>
          </a:p>
        </p:txBody>
      </p:sp>
      <p:pic>
        <p:nvPicPr>
          <p:cNvPr id="21" name="Afbeelding 20">
            <a:extLst>
              <a:ext uri="{FF2B5EF4-FFF2-40B4-BE49-F238E27FC236}">
                <a16:creationId xmlns:a16="http://schemas.microsoft.com/office/drawing/2014/main" id="{1E54190E-B2CD-8A5B-E2BD-875DAF4358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52" b="93907" l="6429" r="91504">
                        <a14:foregroundMark x1="8266" y1="74194" x2="15614" y2="56631"/>
                        <a14:foregroundMark x1="15614" y1="56631" x2="43972" y2="72401"/>
                        <a14:foregroundMark x1="43972" y1="72401" x2="83467" y2="41219"/>
                        <a14:foregroundMark x1="7807" y1="58423" x2="14696" y2="41935"/>
                        <a14:foregroundMark x1="14696" y1="41935" x2="23766" y2="41935"/>
                        <a14:foregroundMark x1="23766" y1="41935" x2="31458" y2="27240"/>
                        <a14:foregroundMark x1="31458" y1="27240" x2="54191" y2="22222"/>
                        <a14:foregroundMark x1="54191" y1="22222" x2="63146" y2="22939"/>
                        <a14:foregroundMark x1="63146" y1="22939" x2="66705" y2="32616"/>
                        <a14:foregroundMark x1="26177" y1="47670" x2="49828" y2="53405"/>
                        <a14:foregroundMark x1="49828" y1="53405" x2="53846" y2="50896"/>
                        <a14:foregroundMark x1="63949" y1="67384" x2="67164" y2="78136"/>
                        <a14:foregroundMark x1="78416" y1="75627" x2="87026" y2="74194"/>
                        <a14:foregroundMark x1="89437" y1="65591" x2="90126" y2="54839"/>
                        <a14:foregroundMark x1="89782" y1="51613" x2="90241" y2="51613"/>
                        <a14:foregroundMark x1="85878" y1="49821" x2="90930" y2="51613"/>
                        <a14:foregroundMark x1="48220" y1="27240" x2="40873" y2="14337"/>
                        <a14:foregroundMark x1="36739" y1="24373" x2="44546" y2="12545"/>
                        <a14:foregroundMark x1="44546" y1="12545" x2="47876" y2="11111"/>
                        <a14:foregroundMark x1="55339" y1="17204" x2="56028" y2="6452"/>
                        <a14:foregroundMark x1="39724" y1="15771" x2="38347" y2="17204"/>
                        <a14:foregroundMark x1="63261" y1="18638" x2="67509" y2="16129"/>
                        <a14:foregroundMark x1="19173" y1="87455" x2="19059" y2="92832"/>
                        <a14:foregroundMark x1="76005" y1="89964" x2="76119" y2="94265"/>
                        <a14:foregroundMark x1="28932" y1="31541" x2="31688" y2="24731"/>
                        <a14:foregroundMark x1="16073" y1="84229" x2="18714" y2="94265"/>
                        <a14:foregroundMark x1="6544" y1="68100" x2="6659" y2="62007"/>
                        <a14:foregroundMark x1="87371" y1="51613" x2="91504" y2="48029"/>
                      </a14:backgroundRemoval>
                    </a14:imgEffect>
                  </a14:imgLayer>
                </a14:imgProps>
              </a:ext>
            </a:extLst>
          </a:blip>
          <a:stretch>
            <a:fillRect/>
          </a:stretch>
        </p:blipFill>
        <p:spPr>
          <a:xfrm>
            <a:off x="8388225" y="4968545"/>
            <a:ext cx="3371850" cy="1077442"/>
          </a:xfrm>
          <a:prstGeom prst="rect">
            <a:avLst/>
          </a:prstGeom>
        </p:spPr>
      </p:pic>
      <p:cxnSp>
        <p:nvCxnSpPr>
          <p:cNvPr id="22" name="Rechte verbindingslijn met pijl 21">
            <a:extLst>
              <a:ext uri="{FF2B5EF4-FFF2-40B4-BE49-F238E27FC236}">
                <a16:creationId xmlns:a16="http://schemas.microsoft.com/office/drawing/2014/main" id="{6489DEE2-1AF7-9AF9-0BE4-2EBA677F7B05}"/>
              </a:ext>
            </a:extLst>
          </p:cNvPr>
          <p:cNvCxnSpPr>
            <a:cxnSpLocks/>
          </p:cNvCxnSpPr>
          <p:nvPr/>
        </p:nvCxnSpPr>
        <p:spPr>
          <a:xfrm flipH="1">
            <a:off x="10632140" y="5229437"/>
            <a:ext cx="1308658" cy="0"/>
          </a:xfrm>
          <a:prstGeom prst="straightConnector1">
            <a:avLst/>
          </a:prstGeom>
          <a:ln w="28575">
            <a:solidFill>
              <a:srgbClr val="FF00FF"/>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F4707BE5-C46C-C8A5-05C4-F5DDBE6DB692}"/>
                  </a:ext>
                </a:extLst>
              </p:cNvPr>
              <p:cNvSpPr txBox="1"/>
              <p:nvPr/>
            </p:nvSpPr>
            <p:spPr>
              <a:xfrm>
                <a:off x="11566240" y="4907656"/>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𝐹</m:t>
                      </m:r>
                    </m:oMath>
                  </m:oMathPara>
                </a14:m>
                <a:endParaRPr lang="nl-NL" dirty="0">
                  <a:solidFill>
                    <a:schemeClr val="tx1"/>
                  </a:solidFill>
                </a:endParaRPr>
              </a:p>
            </p:txBody>
          </p:sp>
        </mc:Choice>
        <mc:Fallback xmlns="">
          <p:sp>
            <p:nvSpPr>
              <p:cNvPr id="23" name="Tekstvak 22">
                <a:extLst>
                  <a:ext uri="{FF2B5EF4-FFF2-40B4-BE49-F238E27FC236}">
                    <a16:creationId xmlns:a16="http://schemas.microsoft.com/office/drawing/2014/main" id="{F4707BE5-C46C-C8A5-05C4-F5DDBE6DB692}"/>
                  </a:ext>
                </a:extLst>
              </p:cNvPr>
              <p:cNvSpPr txBox="1">
                <a:spLocks noRot="1" noChangeAspect="1" noMove="1" noResize="1" noEditPoints="1" noAdjustHandles="1" noChangeArrowheads="1" noChangeShapeType="1" noTextEdit="1"/>
              </p:cNvSpPr>
              <p:nvPr/>
            </p:nvSpPr>
            <p:spPr>
              <a:xfrm>
                <a:off x="11566240" y="4907656"/>
                <a:ext cx="387670" cy="369332"/>
              </a:xfrm>
              <a:prstGeom prst="rect">
                <a:avLst/>
              </a:prstGeom>
              <a:blipFill>
                <a:blip r:embed="rId9"/>
                <a:stretch>
                  <a:fillRect/>
                </a:stretch>
              </a:blipFill>
            </p:spPr>
            <p:txBody>
              <a:bodyPr/>
              <a:lstStyle/>
              <a:p>
                <a:r>
                  <a:rPr lang="nl-NL">
                    <a:noFill/>
                  </a:rPr>
                  <a:t> </a:t>
                </a:r>
              </a:p>
            </p:txBody>
          </p:sp>
        </mc:Fallback>
      </mc:AlternateContent>
      <p:cxnSp>
        <p:nvCxnSpPr>
          <p:cNvPr id="24" name="Rechte verbindingslijn met pijl 23">
            <a:extLst>
              <a:ext uri="{FF2B5EF4-FFF2-40B4-BE49-F238E27FC236}">
                <a16:creationId xmlns:a16="http://schemas.microsoft.com/office/drawing/2014/main" id="{5FB6F169-7346-9737-16BF-0E3C1B01CA92}"/>
              </a:ext>
            </a:extLst>
          </p:cNvPr>
          <p:cNvCxnSpPr>
            <a:cxnSpLocks/>
          </p:cNvCxnSpPr>
          <p:nvPr/>
        </p:nvCxnSpPr>
        <p:spPr>
          <a:xfrm flipH="1">
            <a:off x="6909029" y="6017452"/>
            <a:ext cx="2160000" cy="0"/>
          </a:xfrm>
          <a:prstGeom prst="straightConnector1">
            <a:avLst/>
          </a:prstGeom>
          <a:ln w="28575">
            <a:solidFill>
              <a:srgbClr val="945DE8"/>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kstvak 24">
                <a:extLst>
                  <a:ext uri="{FF2B5EF4-FFF2-40B4-BE49-F238E27FC236}">
                    <a16:creationId xmlns:a16="http://schemas.microsoft.com/office/drawing/2014/main" id="{29203B8E-0C6D-0E46-9644-47CB52A74EB1}"/>
                  </a:ext>
                </a:extLst>
              </p:cNvPr>
              <p:cNvSpPr txBox="1"/>
              <p:nvPr/>
            </p:nvSpPr>
            <p:spPr>
              <a:xfrm>
                <a:off x="6978440" y="5676655"/>
                <a:ext cx="3497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𝑠</m:t>
                      </m:r>
                    </m:oMath>
                  </m:oMathPara>
                </a14:m>
                <a:endParaRPr lang="nl-NL" dirty="0">
                  <a:solidFill>
                    <a:schemeClr val="tx1"/>
                  </a:solidFill>
                </a:endParaRPr>
              </a:p>
            </p:txBody>
          </p:sp>
        </mc:Choice>
        <mc:Fallback xmlns="">
          <p:sp>
            <p:nvSpPr>
              <p:cNvPr id="25" name="Tekstvak 24">
                <a:extLst>
                  <a:ext uri="{FF2B5EF4-FFF2-40B4-BE49-F238E27FC236}">
                    <a16:creationId xmlns:a16="http://schemas.microsoft.com/office/drawing/2014/main" id="{29203B8E-0C6D-0E46-9644-47CB52A74EB1}"/>
                  </a:ext>
                </a:extLst>
              </p:cNvPr>
              <p:cNvSpPr txBox="1">
                <a:spLocks noRot="1" noChangeAspect="1" noMove="1" noResize="1" noEditPoints="1" noAdjustHandles="1" noChangeArrowheads="1" noChangeShapeType="1" noTextEdit="1"/>
              </p:cNvSpPr>
              <p:nvPr/>
            </p:nvSpPr>
            <p:spPr>
              <a:xfrm>
                <a:off x="6978440" y="5676655"/>
                <a:ext cx="349711" cy="369332"/>
              </a:xfrm>
              <a:prstGeom prst="rect">
                <a:avLst/>
              </a:prstGeom>
              <a:blipFill>
                <a:blip r:embed="rId10"/>
                <a:stretch>
                  <a:fillRect/>
                </a:stretch>
              </a:blipFill>
            </p:spPr>
            <p:txBody>
              <a:bodyPr/>
              <a:lstStyle/>
              <a:p>
                <a:r>
                  <a:rPr lang="nl-NL">
                    <a:noFill/>
                  </a:rPr>
                  <a:t> </a:t>
                </a:r>
              </a:p>
            </p:txBody>
          </p:sp>
        </mc:Fallback>
      </mc:AlternateContent>
      <p:cxnSp>
        <p:nvCxnSpPr>
          <p:cNvPr id="26" name="Rechte verbindingslijn met pijl 25">
            <a:extLst>
              <a:ext uri="{FF2B5EF4-FFF2-40B4-BE49-F238E27FC236}">
                <a16:creationId xmlns:a16="http://schemas.microsoft.com/office/drawing/2014/main" id="{E8583A73-DAD9-1B85-A7DD-E127733FC4F1}"/>
              </a:ext>
            </a:extLst>
          </p:cNvPr>
          <p:cNvCxnSpPr>
            <a:cxnSpLocks/>
          </p:cNvCxnSpPr>
          <p:nvPr/>
        </p:nvCxnSpPr>
        <p:spPr>
          <a:xfrm flipH="1">
            <a:off x="7929068" y="5414495"/>
            <a:ext cx="1310400" cy="0"/>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A931B495-D274-52CE-7F9F-390AB92C6629}"/>
                  </a:ext>
                </a:extLst>
              </p:cNvPr>
              <p:cNvSpPr txBox="1"/>
              <p:nvPr/>
            </p:nvSpPr>
            <p:spPr>
              <a:xfrm>
                <a:off x="7929068" y="5066963"/>
                <a:ext cx="387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𝐹</m:t>
                      </m:r>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A931B495-D274-52CE-7F9F-390AB92C6629}"/>
                  </a:ext>
                </a:extLst>
              </p:cNvPr>
              <p:cNvSpPr txBox="1">
                <a:spLocks noRot="1" noChangeAspect="1" noMove="1" noResize="1" noEditPoints="1" noAdjustHandles="1" noChangeArrowheads="1" noChangeShapeType="1" noTextEdit="1"/>
              </p:cNvSpPr>
              <p:nvPr/>
            </p:nvSpPr>
            <p:spPr>
              <a:xfrm>
                <a:off x="7929068" y="5066963"/>
                <a:ext cx="387670" cy="369332"/>
              </a:xfrm>
              <a:prstGeom prst="rect">
                <a:avLst/>
              </a:prstGeom>
              <a:blipFill>
                <a:blip r:embed="rId11"/>
                <a:stretch>
                  <a:fillRect/>
                </a:stretch>
              </a:blipFill>
            </p:spPr>
            <p:txBody>
              <a:bodyPr/>
              <a:lstStyle/>
              <a:p>
                <a:r>
                  <a:rPr lang="nl-NL">
                    <a:noFill/>
                  </a:rPr>
                  <a:t> </a:t>
                </a:r>
              </a:p>
            </p:txBody>
          </p:sp>
        </mc:Fallback>
      </mc:AlternateContent>
      <p:sp>
        <p:nvSpPr>
          <p:cNvPr id="28" name="Punthaak 27">
            <a:extLst>
              <a:ext uri="{FF2B5EF4-FFF2-40B4-BE49-F238E27FC236}">
                <a16:creationId xmlns:a16="http://schemas.microsoft.com/office/drawing/2014/main" id="{74144461-FF5B-FFFC-84C1-927ACBD32141}"/>
              </a:ext>
            </a:extLst>
          </p:cNvPr>
          <p:cNvSpPr/>
          <p:nvPr/>
        </p:nvSpPr>
        <p:spPr>
          <a:xfrm>
            <a:off x="463080" y="5021803"/>
            <a:ext cx="3307977" cy="673582"/>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600" dirty="0">
                <a:solidFill>
                  <a:schemeClr val="tx1"/>
                </a:solidFill>
              </a:rPr>
              <a:t>Kinetische energie</a:t>
            </a:r>
          </a:p>
        </p:txBody>
      </p:sp>
      <p:sp>
        <p:nvSpPr>
          <p:cNvPr id="29" name="Punthaak 28">
            <a:extLst>
              <a:ext uri="{FF2B5EF4-FFF2-40B4-BE49-F238E27FC236}">
                <a16:creationId xmlns:a16="http://schemas.microsoft.com/office/drawing/2014/main" id="{2F6D14F1-103C-0A83-1A6E-972A68238CD4}"/>
              </a:ext>
            </a:extLst>
          </p:cNvPr>
          <p:cNvSpPr/>
          <p:nvPr/>
        </p:nvSpPr>
        <p:spPr>
          <a:xfrm>
            <a:off x="3218047" y="5695385"/>
            <a:ext cx="3272730" cy="576966"/>
          </a:xfrm>
          <a:prstGeom prst="chevron">
            <a:avLst>
              <a:gd name="adj" fmla="val 62479"/>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nl-NL" sz="2000" dirty="0">
                <a:solidFill>
                  <a:schemeClr val="tx1"/>
                </a:solidFill>
              </a:rPr>
              <a:t>Warmte</a:t>
            </a:r>
          </a:p>
        </p:txBody>
      </p:sp>
      <p:sp>
        <p:nvSpPr>
          <p:cNvPr id="30" name="Rechthoek 29">
            <a:extLst>
              <a:ext uri="{FF2B5EF4-FFF2-40B4-BE49-F238E27FC236}">
                <a16:creationId xmlns:a16="http://schemas.microsoft.com/office/drawing/2014/main" id="{11A02544-3948-F653-5987-C1F22CF29BC8}"/>
              </a:ext>
            </a:extLst>
          </p:cNvPr>
          <p:cNvSpPr/>
          <p:nvPr/>
        </p:nvSpPr>
        <p:spPr>
          <a:xfrm>
            <a:off x="2567378" y="4927384"/>
            <a:ext cx="1791935"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Voorwaartse- en tegenwerkende  krachten verrichten arbeid</a:t>
            </a:r>
          </a:p>
        </p:txBody>
      </p:sp>
    </p:spTree>
    <p:extLst>
      <p:ext uri="{BB962C8B-B14F-4D97-AF65-F5344CB8AC3E}">
        <p14:creationId xmlns:p14="http://schemas.microsoft.com/office/powerpoint/2010/main" val="3166510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ppt_x</p:attrName>
                                        </p:attrNameLst>
                                      </p:cBhvr>
                                      <p:tavLst>
                                        <p:tav tm="0">
                                          <p:val>
                                            <p:strVal val="#ppt_x+#ppt_w*1.125000"/>
                                          </p:val>
                                        </p:tav>
                                        <p:tav tm="100000">
                                          <p:val>
                                            <p:strVal val="#ppt_x"/>
                                          </p:val>
                                        </p:tav>
                                      </p:tavLst>
                                    </p:anim>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2"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5"/>
                                        </p:tgtEl>
                                        <p:attrNameLst>
                                          <p:attrName>ppt_y</p:attrName>
                                        </p:attrNameLst>
                                      </p:cBhvr>
                                      <p:tavLst>
                                        <p:tav tm="0">
                                          <p:val>
                                            <p:strVal val="#ppt_y"/>
                                          </p:val>
                                        </p:tav>
                                        <p:tav tm="100000">
                                          <p:val>
                                            <p:strVal val="#ppt_y"/>
                                          </p:val>
                                        </p:tav>
                                      </p:tavLst>
                                    </p:anim>
                                    <p:anim calcmode="lin" valueType="num">
                                      <p:cBhvr>
                                        <p:cTn id="3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5"/>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7"/>
                                        </p:tgtEl>
                                        <p:attrNameLst>
                                          <p:attrName>ppt_y</p:attrName>
                                        </p:attrNameLst>
                                      </p:cBhvr>
                                      <p:tavLst>
                                        <p:tav tm="0">
                                          <p:val>
                                            <p:strVal val="#ppt_y"/>
                                          </p:val>
                                        </p:tav>
                                        <p:tav tm="100000">
                                          <p:val>
                                            <p:strVal val="#ppt_y"/>
                                          </p:val>
                                        </p:tav>
                                      </p:tavLst>
                                    </p:anim>
                                    <p:anim calcmode="lin" valueType="num">
                                      <p:cBhvr>
                                        <p:cTn id="46"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7"/>
                                        </p:tgtEl>
                                      </p:cBhvr>
                                    </p:animEffect>
                                  </p:childTnLst>
                                </p:cTn>
                              </p:par>
                            </p:childTnLst>
                          </p:cTn>
                        </p:par>
                        <p:par>
                          <p:cTn id="49" fill="hold">
                            <p:stCondLst>
                              <p:cond delay="500"/>
                            </p:stCondLst>
                            <p:childTnLst>
                              <p:par>
                                <p:cTn id="50" presetID="30"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800" decel="100000"/>
                                        <p:tgtEl>
                                          <p:spTgt spid="20"/>
                                        </p:tgtEl>
                                      </p:cBhvr>
                                    </p:animEffect>
                                    <p:anim calcmode="lin" valueType="num">
                                      <p:cBhvr>
                                        <p:cTn id="53" dur="800" decel="100000" fill="hold"/>
                                        <p:tgtEl>
                                          <p:spTgt spid="20"/>
                                        </p:tgtEl>
                                        <p:attrNameLst>
                                          <p:attrName>style.rotation</p:attrName>
                                        </p:attrNameLst>
                                      </p:cBhvr>
                                      <p:tavLst>
                                        <p:tav tm="0">
                                          <p:val>
                                            <p:fltVal val="-90"/>
                                          </p:val>
                                        </p:tav>
                                        <p:tav tm="100000">
                                          <p:val>
                                            <p:fltVal val="0"/>
                                          </p:val>
                                        </p:tav>
                                      </p:tavLst>
                                    </p:anim>
                                    <p:anim calcmode="lin" valueType="num">
                                      <p:cBhvr>
                                        <p:cTn id="54" dur="800" decel="100000" fill="hold"/>
                                        <p:tgtEl>
                                          <p:spTgt spid="20"/>
                                        </p:tgtEl>
                                        <p:attrNameLst>
                                          <p:attrName>ppt_x</p:attrName>
                                        </p:attrNameLst>
                                      </p:cBhvr>
                                      <p:tavLst>
                                        <p:tav tm="0">
                                          <p:val>
                                            <p:strVal val="#ppt_x+0.4"/>
                                          </p:val>
                                        </p:tav>
                                        <p:tav tm="100000">
                                          <p:val>
                                            <p:strVal val="#ppt_x-0.05"/>
                                          </p:val>
                                        </p:tav>
                                      </p:tavLst>
                                    </p:anim>
                                    <p:anim calcmode="lin" valueType="num">
                                      <p:cBhvr>
                                        <p:cTn id="55" dur="800" decel="100000" fill="hold"/>
                                        <p:tgtEl>
                                          <p:spTgt spid="20"/>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2"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p:tgtEl>
                                          <p:spTgt spid="21"/>
                                        </p:tgtEl>
                                        <p:attrNameLst>
                                          <p:attrName>ppt_x</p:attrName>
                                        </p:attrNameLst>
                                      </p:cBhvr>
                                      <p:tavLst>
                                        <p:tav tm="0">
                                          <p:val>
                                            <p:strVal val="#ppt_x+#ppt_w*1.125000"/>
                                          </p:val>
                                        </p:tav>
                                        <p:tav tm="100000">
                                          <p:val>
                                            <p:strVal val="#ppt_x"/>
                                          </p:val>
                                        </p:tav>
                                      </p:tavLst>
                                    </p:anim>
                                    <p:animEffect transition="in" filter="wipe(left)">
                                      <p:cBhvr>
                                        <p:cTn id="73" dur="500"/>
                                        <p:tgtEl>
                                          <p:spTgt spid="21"/>
                                        </p:tgtEl>
                                      </p:cBhvr>
                                    </p:animEffect>
                                  </p:childTnLst>
                                </p:cTn>
                              </p:par>
                              <p:par>
                                <p:cTn id="74" presetID="22" presetClass="entr" presetSubtype="2"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right)">
                                      <p:cBhvr>
                                        <p:cTn id="76" dur="500"/>
                                        <p:tgtEl>
                                          <p:spTgt spid="26"/>
                                        </p:tgtEl>
                                      </p:cBhvr>
                                    </p:animEffect>
                                  </p:childTnLst>
                                </p:cTn>
                              </p:par>
                              <p:par>
                                <p:cTn id="77" presetID="22" presetClass="entr" presetSubtype="8"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par>
                                <p:cTn id="80" presetID="22" presetClass="entr" presetSubtype="2"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right)">
                                      <p:cBhvr>
                                        <p:cTn id="82" dur="500"/>
                                        <p:tgtEl>
                                          <p:spTgt spid="24"/>
                                        </p:tgtEl>
                                      </p:cBhvr>
                                    </p:animEffect>
                                  </p:childTnLst>
                                </p:cTn>
                              </p:par>
                              <p:par>
                                <p:cTn id="83" presetID="41" presetClass="entr" presetSubtype="0" fill="hold" grpId="0" nodeType="withEffect">
                                  <p:stCondLst>
                                    <p:cond delay="0"/>
                                  </p:stCondLst>
                                  <p:iterate type="lt">
                                    <p:tmPct val="10000"/>
                                  </p:iterate>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6" dur="500" fill="hold"/>
                                        <p:tgtEl>
                                          <p:spTgt spid="27"/>
                                        </p:tgtEl>
                                        <p:attrNameLst>
                                          <p:attrName>ppt_y</p:attrName>
                                        </p:attrNameLst>
                                      </p:cBhvr>
                                      <p:tavLst>
                                        <p:tav tm="0">
                                          <p:val>
                                            <p:strVal val="#ppt_y"/>
                                          </p:val>
                                        </p:tav>
                                        <p:tav tm="100000">
                                          <p:val>
                                            <p:strVal val="#ppt_y"/>
                                          </p:val>
                                        </p:tav>
                                      </p:tavLst>
                                    </p:anim>
                                    <p:anim calcmode="lin" valueType="num">
                                      <p:cBhvr>
                                        <p:cTn id="87"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88"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89" dur="500" tmFilter="0,0; .5, 1; 1, 1"/>
                                        <p:tgtEl>
                                          <p:spTgt spid="27"/>
                                        </p:tgtEl>
                                      </p:cBhvr>
                                    </p:animEffect>
                                  </p:childTnLst>
                                </p:cTn>
                              </p:par>
                              <p:par>
                                <p:cTn id="90" presetID="41" presetClass="entr" presetSubtype="0" fill="hold" grpId="0" nodeType="withEffect">
                                  <p:stCondLst>
                                    <p:cond delay="0"/>
                                  </p:stCondLst>
                                  <p:iterate type="lt">
                                    <p:tmPct val="10000"/>
                                  </p:iterate>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93" dur="500" fill="hold"/>
                                        <p:tgtEl>
                                          <p:spTgt spid="23"/>
                                        </p:tgtEl>
                                        <p:attrNameLst>
                                          <p:attrName>ppt_y</p:attrName>
                                        </p:attrNameLst>
                                      </p:cBhvr>
                                      <p:tavLst>
                                        <p:tav tm="0">
                                          <p:val>
                                            <p:strVal val="#ppt_y"/>
                                          </p:val>
                                        </p:tav>
                                        <p:tav tm="100000">
                                          <p:val>
                                            <p:strVal val="#ppt_y"/>
                                          </p:val>
                                        </p:tav>
                                      </p:tavLst>
                                    </p:anim>
                                    <p:anim calcmode="lin" valueType="num">
                                      <p:cBhvr>
                                        <p:cTn id="94"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95"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96" dur="500" tmFilter="0,0; .5, 1; 1, 1"/>
                                        <p:tgtEl>
                                          <p:spTgt spid="23"/>
                                        </p:tgtEl>
                                      </p:cBhvr>
                                    </p:animEffect>
                                  </p:childTnLst>
                                </p:cTn>
                              </p:par>
                              <p:par>
                                <p:cTn id="97" presetID="41" presetClass="entr" presetSubtype="0" fill="hold" grpId="0" nodeType="withEffect">
                                  <p:stCondLst>
                                    <p:cond delay="0"/>
                                  </p:stCondLst>
                                  <p:iterate type="lt">
                                    <p:tmPct val="10000"/>
                                  </p:iterate>
                                  <p:childTnLst>
                                    <p:set>
                                      <p:cBhvr>
                                        <p:cTn id="98" dur="1" fill="hold">
                                          <p:stCondLst>
                                            <p:cond delay="0"/>
                                          </p:stCondLst>
                                        </p:cTn>
                                        <p:tgtEl>
                                          <p:spTgt spid="25"/>
                                        </p:tgtEl>
                                        <p:attrNameLst>
                                          <p:attrName>style.visibility</p:attrName>
                                        </p:attrNameLst>
                                      </p:cBhvr>
                                      <p:to>
                                        <p:strVal val="visible"/>
                                      </p:to>
                                    </p:set>
                                    <p:anim calcmode="lin" valueType="num">
                                      <p:cBhvr>
                                        <p:cTn id="99"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00" dur="500" fill="hold"/>
                                        <p:tgtEl>
                                          <p:spTgt spid="25"/>
                                        </p:tgtEl>
                                        <p:attrNameLst>
                                          <p:attrName>ppt_y</p:attrName>
                                        </p:attrNameLst>
                                      </p:cBhvr>
                                      <p:tavLst>
                                        <p:tav tm="0">
                                          <p:val>
                                            <p:strVal val="#ppt_y"/>
                                          </p:val>
                                        </p:tav>
                                        <p:tav tm="100000">
                                          <p:val>
                                            <p:strVal val="#ppt_y"/>
                                          </p:val>
                                        </p:tav>
                                      </p:tavLst>
                                    </p:anim>
                                    <p:anim calcmode="lin" valueType="num">
                                      <p:cBhvr>
                                        <p:cTn id="101"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2"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500" tmFilter="0,0; .5, 1; 1, 1"/>
                                        <p:tgtEl>
                                          <p:spTgt spid="25"/>
                                        </p:tgtEl>
                                      </p:cBhvr>
                                    </p:animEffect>
                                  </p:childTnLst>
                                </p:cTn>
                              </p:par>
                            </p:childTnLst>
                          </p:cTn>
                        </p:par>
                        <p:par>
                          <p:cTn id="104" fill="hold">
                            <p:stCondLst>
                              <p:cond delay="500"/>
                            </p:stCondLst>
                            <p:childTnLst>
                              <p:par>
                                <p:cTn id="105" presetID="30"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800" decel="100000"/>
                                        <p:tgtEl>
                                          <p:spTgt spid="30"/>
                                        </p:tgtEl>
                                      </p:cBhvr>
                                    </p:animEffect>
                                    <p:anim calcmode="lin" valueType="num">
                                      <p:cBhvr>
                                        <p:cTn id="108" dur="800" decel="100000" fill="hold"/>
                                        <p:tgtEl>
                                          <p:spTgt spid="30"/>
                                        </p:tgtEl>
                                        <p:attrNameLst>
                                          <p:attrName>style.rotation</p:attrName>
                                        </p:attrNameLst>
                                      </p:cBhvr>
                                      <p:tavLst>
                                        <p:tav tm="0">
                                          <p:val>
                                            <p:fltVal val="-90"/>
                                          </p:val>
                                        </p:tav>
                                        <p:tav tm="100000">
                                          <p:val>
                                            <p:fltVal val="0"/>
                                          </p:val>
                                        </p:tav>
                                      </p:tavLst>
                                    </p:anim>
                                    <p:anim calcmode="lin" valueType="num">
                                      <p:cBhvr>
                                        <p:cTn id="109" dur="800" decel="100000" fill="hold"/>
                                        <p:tgtEl>
                                          <p:spTgt spid="30"/>
                                        </p:tgtEl>
                                        <p:attrNameLst>
                                          <p:attrName>ppt_x</p:attrName>
                                        </p:attrNameLst>
                                      </p:cBhvr>
                                      <p:tavLst>
                                        <p:tav tm="0">
                                          <p:val>
                                            <p:strVal val="#ppt_x+0.4"/>
                                          </p:val>
                                        </p:tav>
                                        <p:tav tm="100000">
                                          <p:val>
                                            <p:strVal val="#ppt_x-0.05"/>
                                          </p:val>
                                        </p:tav>
                                      </p:tavLst>
                                    </p:anim>
                                    <p:anim calcmode="lin" valueType="num">
                                      <p:cBhvr>
                                        <p:cTn id="110" dur="800" decel="100000" fill="hold"/>
                                        <p:tgtEl>
                                          <p:spTgt spid="30"/>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left)">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9"/>
                                        </p:tgtEl>
                                        <p:attrNameLst>
                                          <p:attrName>style.visibility</p:attrName>
                                        </p:attrNameLst>
                                      </p:cBhvr>
                                      <p:to>
                                        <p:strVal val="visible"/>
                                      </p:to>
                                    </p:set>
                                    <p:animEffect transition="in" filter="wipe(left)">
                                      <p:cBhvr>
                                        <p:cTn id="122" dur="500"/>
                                        <p:tgtEl>
                                          <p:spTgt spid="2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wipe(left)">
                                      <p:cBhvr>
                                        <p:cTn id="127" dur="500"/>
                                        <p:tgtEl>
                                          <p:spTgt spid="3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wipe(left)">
                                      <p:cBhvr>
                                        <p:cTn id="1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10" grpId="0" animBg="1"/>
      <p:bldP spid="11" grpId="0" animBg="1"/>
      <p:bldP spid="12" grpId="0" animBg="1"/>
      <p:bldP spid="15" grpId="0"/>
      <p:bldP spid="17" grpId="0"/>
      <p:bldP spid="18" grpId="0" animBg="1"/>
      <p:bldP spid="19" grpId="0" animBg="1"/>
      <p:bldP spid="20" grpId="0" animBg="1"/>
      <p:bldP spid="23" grpId="0"/>
      <p:bldP spid="25" grpId="0"/>
      <p:bldP spid="27" grpId="0"/>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CB4F4-13C8-CB9A-9C0F-31F2780A860D}"/>
              </a:ext>
            </a:extLst>
          </p:cNvPr>
          <p:cNvSpPr>
            <a:spLocks noGrp="1"/>
          </p:cNvSpPr>
          <p:nvPr>
            <p:ph type="title"/>
          </p:nvPr>
        </p:nvSpPr>
        <p:spPr/>
        <p:txBody>
          <a:bodyPr/>
          <a:lstStyle/>
          <a:p>
            <a:r>
              <a:rPr lang="nl-NL" dirty="0"/>
              <a:t>Arbeid en kinetische energie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A1881FA0-BCF9-2080-3291-03A1715EEA20}"/>
                  </a:ext>
                </a:extLst>
              </p:cNvPr>
              <p:cNvSpPr>
                <a:spLocks noGrp="1"/>
              </p:cNvSpPr>
              <p:nvPr>
                <p:ph idx="1"/>
              </p:nvPr>
            </p:nvSpPr>
            <p:spPr/>
            <p:txBody>
              <a:bodyPr/>
              <a:lstStyle/>
              <a:p>
                <a:r>
                  <a:rPr lang="nl-NL" dirty="0"/>
                  <a:t>Positieve arbeid: kinetische energie neemt toe.</a:t>
                </a:r>
              </a:p>
              <a:p>
                <a:r>
                  <a:rPr lang="nl-NL" dirty="0"/>
                  <a:t>Negatieve arbeid: kinetische energie neemt af.</a:t>
                </a:r>
              </a:p>
              <a:p>
                <a:r>
                  <a:rPr lang="nl-NL" dirty="0"/>
                  <a:t>Geen arbeid: kinetische energie blijft gelijk.</a:t>
                </a:r>
              </a:p>
              <a:p>
                <a:r>
                  <a:rPr lang="nl-NL" dirty="0"/>
                  <a:t>De optelsom van alle arbeid noemen we </a:t>
                </a:r>
                <a:r>
                  <a:rPr lang="nl-NL" dirty="0">
                    <a:solidFill>
                      <a:srgbClr val="945DE8"/>
                    </a:solidFill>
                  </a:rPr>
                  <a:t>totale arbeid</a:t>
                </a:r>
                <a:r>
                  <a:rPr lang="nl-NL" dirty="0"/>
                  <a:t>.</a:t>
                </a:r>
              </a:p>
              <a:p>
                <a:r>
                  <a:rPr lang="nl-NL" dirty="0"/>
                  <a:t>Deze totale arbeid bepaalt hoeveel de </a:t>
                </a:r>
                <a:r>
                  <a:rPr lang="nl-NL" dirty="0">
                    <a:solidFill>
                      <a:srgbClr val="945DE8"/>
                    </a:solidFill>
                  </a:rPr>
                  <a:t>kinetische energie verandert</a:t>
                </a:r>
                <a:r>
                  <a:rPr lang="nl-NL" dirty="0"/>
                  <a:t>.</a:t>
                </a:r>
              </a:p>
              <a:p>
                <a:r>
                  <a:rPr lang="nl-NL" dirty="0"/>
                  <a:t>Er geldt: </a:t>
                </a:r>
                <a14:m>
                  <m:oMath xmlns:m="http://schemas.openxmlformats.org/officeDocument/2006/math">
                    <m:sSub>
                      <m:sSubPr>
                        <m:ctrlPr>
                          <a:rPr lang="nl-NL" b="0" i="1" smtClean="0">
                            <a:solidFill>
                              <a:srgbClr val="945DE8"/>
                            </a:solidFill>
                            <a:latin typeface="Cambria Math" panose="02040503050406030204" pitchFamily="18" charset="0"/>
                          </a:rPr>
                        </m:ctrlPr>
                      </m:sSubPr>
                      <m:e>
                        <m:r>
                          <a:rPr lang="nl-NL" b="0" i="1" smtClean="0">
                            <a:solidFill>
                              <a:srgbClr val="945DE8"/>
                            </a:solidFill>
                            <a:latin typeface="Cambria Math" panose="02040503050406030204" pitchFamily="18" charset="0"/>
                          </a:rPr>
                          <m:t>𝑊</m:t>
                        </m:r>
                      </m:e>
                      <m:sub>
                        <m:r>
                          <m:rPr>
                            <m:sty m:val="p"/>
                          </m:rPr>
                          <a:rPr lang="nl-NL" b="0" i="0" smtClean="0">
                            <a:solidFill>
                              <a:srgbClr val="945DE8"/>
                            </a:solidFill>
                            <a:latin typeface="Cambria Math" panose="02040503050406030204" pitchFamily="18" charset="0"/>
                          </a:rPr>
                          <m:t>totaal</m:t>
                        </m:r>
                      </m:sub>
                    </m:sSub>
                    <m:r>
                      <a:rPr lang="nl-NL" b="0" i="0" smtClean="0">
                        <a:solidFill>
                          <a:srgbClr val="945DE8"/>
                        </a:solidFill>
                        <a:latin typeface="Cambria Math" panose="02040503050406030204" pitchFamily="18" charset="0"/>
                      </a:rPr>
                      <m:t>=</m:t>
                    </m:r>
                    <m:r>
                      <m:rPr>
                        <m:sty m:val="p"/>
                      </m:rPr>
                      <a:rPr lang="el-GR" b="0" i="1" smtClean="0">
                        <a:solidFill>
                          <a:srgbClr val="945DE8"/>
                        </a:solidFill>
                        <a:latin typeface="Cambria Math" panose="02040503050406030204" pitchFamily="18" charset="0"/>
                        <a:ea typeface="Cambria Math" panose="02040503050406030204" pitchFamily="18" charset="0"/>
                      </a:rPr>
                      <m:t>Δ</m:t>
                    </m:r>
                    <m:sSub>
                      <m:sSubPr>
                        <m:ctrlPr>
                          <a:rPr lang="nl-NL" b="0" i="1" smtClean="0">
                            <a:solidFill>
                              <a:srgbClr val="945DE8"/>
                            </a:solidFill>
                            <a:latin typeface="Cambria Math" panose="02040503050406030204" pitchFamily="18" charset="0"/>
                            <a:ea typeface="Cambria Math" panose="02040503050406030204" pitchFamily="18" charset="0"/>
                          </a:rPr>
                        </m:ctrlPr>
                      </m:sSubPr>
                      <m:e>
                        <m:r>
                          <a:rPr lang="nl-NL" b="0" i="1" smtClean="0">
                            <a:solidFill>
                              <a:srgbClr val="945DE8"/>
                            </a:solidFill>
                            <a:latin typeface="Cambria Math" panose="02040503050406030204" pitchFamily="18" charset="0"/>
                            <a:ea typeface="Cambria Math" panose="02040503050406030204" pitchFamily="18" charset="0"/>
                          </a:rPr>
                          <m:t>𝐸</m:t>
                        </m:r>
                      </m:e>
                      <m:sub>
                        <m:r>
                          <m:rPr>
                            <m:sty m:val="p"/>
                          </m:rPr>
                          <a:rPr lang="nl-NL" b="0" i="0" smtClean="0">
                            <a:solidFill>
                              <a:srgbClr val="945DE8"/>
                            </a:solidFill>
                            <a:latin typeface="Cambria Math" panose="02040503050406030204" pitchFamily="18" charset="0"/>
                            <a:ea typeface="Cambria Math" panose="02040503050406030204" pitchFamily="18" charset="0"/>
                          </a:rPr>
                          <m:t>k</m:t>
                        </m:r>
                      </m:sub>
                    </m:sSub>
                  </m:oMath>
                </a14:m>
                <a:r>
                  <a:rPr lang="nl-NL" dirty="0"/>
                  <a:t>.</a:t>
                </a:r>
              </a:p>
              <a:p>
                <a:pPr marL="0" indent="0">
                  <a:buNone/>
                </a:pPr>
                <a:r>
                  <a:rPr lang="nl-NL" dirty="0"/>
                  <a:t> </a:t>
                </a:r>
              </a:p>
            </p:txBody>
          </p:sp>
        </mc:Choice>
        <mc:Fallback xmlns="">
          <p:sp>
            <p:nvSpPr>
              <p:cNvPr id="3" name="Tijdelijke aanduiding voor inhoud 2">
                <a:extLst>
                  <a:ext uri="{FF2B5EF4-FFF2-40B4-BE49-F238E27FC236}">
                    <a16:creationId xmlns:a16="http://schemas.microsoft.com/office/drawing/2014/main" id="{A1881FA0-BCF9-2080-3291-03A1715EEA20}"/>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nl-NL">
                    <a:noFill/>
                  </a:rPr>
                  <a:t> </a:t>
                </a:r>
              </a:p>
            </p:txBody>
          </p:sp>
        </mc:Fallback>
      </mc:AlternateContent>
    </p:spTree>
    <p:extLst>
      <p:ext uri="{BB962C8B-B14F-4D97-AF65-F5344CB8AC3E}">
        <p14:creationId xmlns:p14="http://schemas.microsoft.com/office/powerpoint/2010/main" val="93370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7B6B-1DA1-36BD-C34E-FE1E5BA7B0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811807-5542-6C97-8A26-29FDEF77870C}"/>
              </a:ext>
            </a:extLst>
          </p:cNvPr>
          <p:cNvSpPr>
            <a:spLocks noGrp="1"/>
          </p:cNvSpPr>
          <p:nvPr>
            <p:ph type="title"/>
          </p:nvPr>
        </p:nvSpPr>
        <p:spPr/>
        <p:txBody>
          <a:bodyPr/>
          <a:lstStyle/>
          <a:p>
            <a:r>
              <a:rPr lang="nl-NL" dirty="0"/>
              <a:t>Examenopgave</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62976B3C-EC67-543C-26C9-E75C7FD45B91}"/>
                  </a:ext>
                </a:extLst>
              </p:cNvPr>
              <p:cNvSpPr>
                <a:spLocks noGrp="1"/>
              </p:cNvSpPr>
              <p:nvPr>
                <p:ph sz="half" idx="1"/>
              </p:nvPr>
            </p:nvSpPr>
            <p:spPr>
              <a:xfrm>
                <a:off x="838200" y="3016382"/>
                <a:ext cx="4797056" cy="3476493"/>
              </a:xfrm>
            </p:spPr>
            <p:txBody>
              <a:bodyPr>
                <a:normAutofit fontScale="70000" lnSpcReduction="20000"/>
              </a:bodyPr>
              <a:lstStyle/>
              <a:p>
                <a:pPr marL="0" indent="0">
                  <a:buNone/>
                </a:pPr>
                <a:r>
                  <a:rPr lang="nl-NL" dirty="0"/>
                  <a:t>Gegevens:</a:t>
                </a:r>
              </a:p>
              <a:p>
                <a14:m>
                  <m:oMath xmlns:m="http://schemas.openxmlformats.org/officeDocument/2006/math">
                    <m:r>
                      <a:rPr lang="nl-NL" b="0" i="1" smtClean="0">
                        <a:latin typeface="Cambria Math" panose="02040503050406030204" pitchFamily="18" charset="0"/>
                      </a:rPr>
                      <m:t>𝑠</m:t>
                    </m:r>
                    <m:r>
                      <a:rPr lang="nl-NL" b="0" i="1" smtClean="0">
                        <a:latin typeface="Cambria Math" panose="02040503050406030204" pitchFamily="18" charset="0"/>
                      </a:rPr>
                      <m:t>=1,5 </m:t>
                    </m:r>
                    <m:r>
                      <m:rPr>
                        <m:sty m:val="p"/>
                      </m:rPr>
                      <a:rPr lang="nl-NL" b="0" i="0" smtClean="0">
                        <a:latin typeface="Cambria Math" panose="02040503050406030204" pitchFamily="18" charset="0"/>
                      </a:rPr>
                      <m:t>km</m:t>
                    </m:r>
                    <m:r>
                      <a:rPr lang="nl-NL" b="0" i="0" smtClean="0">
                        <a:latin typeface="Cambria Math" panose="02040503050406030204" pitchFamily="18" charset="0"/>
                      </a:rPr>
                      <m:t>=1500 </m:t>
                    </m:r>
                    <m:r>
                      <m:rPr>
                        <m:sty m:val="p"/>
                      </m:rPr>
                      <a:rPr lang="nl-NL" b="0" i="0" smtClean="0">
                        <a:latin typeface="Cambria Math" panose="02040503050406030204" pitchFamily="18" charset="0"/>
                      </a:rPr>
                      <m:t>m</m:t>
                    </m:r>
                  </m:oMath>
                </a14:m>
                <a:endParaRPr lang="nl-NL" b="0"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begin</m:t>
                        </m:r>
                      </m:sub>
                    </m:sSub>
                    <m:r>
                      <a:rPr lang="nl-NL" b="0" i="0" smtClean="0">
                        <a:latin typeface="Cambria Math" panose="02040503050406030204" pitchFamily="18" charset="0"/>
                      </a:rPr>
                      <m:t>=82,2 </m:t>
                    </m:r>
                    <m:r>
                      <m:rPr>
                        <m:sty m:val="p"/>
                      </m:rPr>
                      <a:rPr lang="nl-NL" b="0" i="0" smtClean="0">
                        <a:latin typeface="Cambria Math" panose="02040503050406030204" pitchFamily="18" charset="0"/>
                      </a:rPr>
                      <m:t>m</m:t>
                    </m:r>
                    <m:r>
                      <a:rPr lang="nl-NL" b="0" i="0" smtClean="0">
                        <a:latin typeface="Cambria Math" panose="02040503050406030204" pitchFamily="18" charset="0"/>
                      </a:rPr>
                      <m:t>/</m:t>
                    </m:r>
                    <m:r>
                      <m:rPr>
                        <m:sty m:val="p"/>
                      </m:rPr>
                      <a:rPr lang="nl-NL" b="0" i="0" smtClean="0">
                        <a:latin typeface="Cambria Math" panose="02040503050406030204" pitchFamily="18" charset="0"/>
                      </a:rPr>
                      <m:t>s</m:t>
                    </m:r>
                  </m:oMath>
                </a14:m>
                <a:endParaRPr lang="nl-NL"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eind</m:t>
                        </m:r>
                      </m:sub>
                    </m:sSub>
                    <m:r>
                      <a:rPr lang="nl-NL" b="0" i="0" smtClean="0">
                        <a:latin typeface="Cambria Math" panose="02040503050406030204" pitchFamily="18" charset="0"/>
                      </a:rPr>
                      <m:t>=50 </m:t>
                    </m:r>
                    <m:r>
                      <m:rPr>
                        <m:sty m:val="p"/>
                      </m:rPr>
                      <a:rPr lang="nl-NL" b="0" i="0" smtClean="0">
                        <a:latin typeface="Cambria Math" panose="02040503050406030204" pitchFamily="18" charset="0"/>
                      </a:rPr>
                      <m:t>m</m:t>
                    </m:r>
                    <m:r>
                      <a:rPr lang="nl-NL" b="0" i="0" smtClean="0">
                        <a:latin typeface="Cambria Math" panose="02040503050406030204" pitchFamily="18" charset="0"/>
                      </a:rPr>
                      <m:t>/</m:t>
                    </m:r>
                    <m:r>
                      <m:rPr>
                        <m:sty m:val="p"/>
                      </m:rPr>
                      <a:rPr lang="nl-NL" b="0" i="0" smtClean="0">
                        <a:latin typeface="Cambria Math" panose="02040503050406030204" pitchFamily="18" charset="0"/>
                      </a:rPr>
                      <m:t>s</m:t>
                    </m:r>
                  </m:oMath>
                </a14:m>
                <a:endParaRPr lang="nl-NL" dirty="0"/>
              </a:p>
              <a:p>
                <a14:m>
                  <m:oMath xmlns:m="http://schemas.openxmlformats.org/officeDocument/2006/math">
                    <m:r>
                      <a:rPr lang="nl-NL" b="0" i="1" smtClean="0">
                        <a:latin typeface="Cambria Math" panose="02040503050406030204" pitchFamily="18" charset="0"/>
                      </a:rPr>
                      <m:t>𝑚</m:t>
                    </m:r>
                    <m:r>
                      <a:rPr lang="nl-NL" b="0" i="1" smtClean="0">
                        <a:latin typeface="Cambria Math" panose="02040503050406030204" pitchFamily="18" charset="0"/>
                      </a:rPr>
                      <m:t>=71 </m:t>
                    </m:r>
                    <m:r>
                      <m:rPr>
                        <m:sty m:val="p"/>
                      </m:rPr>
                      <a:rPr lang="nl-NL" b="0" i="0" smtClean="0">
                        <a:latin typeface="Cambria Math" panose="02040503050406030204" pitchFamily="18" charset="0"/>
                      </a:rPr>
                      <m:t>kg</m:t>
                    </m:r>
                  </m:oMath>
                </a14:m>
                <a:endParaRPr lang="nl-NL" dirty="0"/>
              </a:p>
              <a:p>
                <a:pPr marL="0" indent="0">
                  <a:buNone/>
                </a:pPr>
                <a:r>
                  <a:rPr lang="nl-NL" dirty="0"/>
                  <a:t>Formule:</a:t>
                </a: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𝑊</m:t>
                        </m:r>
                      </m:e>
                      <m:sub>
                        <m:r>
                          <m:rPr>
                            <m:sty m:val="p"/>
                          </m:rPr>
                          <a:rPr lang="nl-NL" b="0" i="0" smtClean="0">
                            <a:latin typeface="Cambria Math" panose="02040503050406030204" pitchFamily="18" charset="0"/>
                          </a:rPr>
                          <m:t>tot</m:t>
                        </m:r>
                      </m:sub>
                    </m:sSub>
                    <m:r>
                      <a:rPr lang="nl-NL" b="0" i="0"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k</m:t>
                        </m:r>
                      </m:sub>
                    </m:sSub>
                  </m:oMath>
                </a14:m>
                <a:endParaRPr lang="nl-NL" dirty="0"/>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res</m:t>
                        </m:r>
                      </m:sub>
                    </m:sSub>
                    <m:r>
                      <a:rPr lang="nl-NL">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𝑠</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𝑚</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eind</m:t>
                        </m:r>
                      </m:sub>
                      <m:sup>
                        <m:r>
                          <a:rPr lang="nl-NL" b="0" i="0" smtClean="0">
                            <a:latin typeface="Cambria Math" panose="02040503050406030204" pitchFamily="18" charset="0"/>
                            <a:ea typeface="Cambria Math" panose="02040503050406030204" pitchFamily="18" charset="0"/>
                          </a:rPr>
                          <m:t>2</m:t>
                        </m:r>
                      </m:sup>
                    </m:sSubSup>
                    <m:r>
                      <a:rPr lang="nl-NL" b="0" i="0"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0" smtClean="0">
                            <a:latin typeface="Cambria Math" panose="02040503050406030204" pitchFamily="18" charset="0"/>
                            <a:ea typeface="Cambria Math" panose="02040503050406030204" pitchFamily="18" charset="0"/>
                          </a:rPr>
                          <m:t>1</m:t>
                        </m:r>
                      </m:num>
                      <m:den>
                        <m:r>
                          <a:rPr lang="nl-NL" b="0" i="0"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𝑚</m:t>
                    </m:r>
                    <m:sSubSup>
                      <m:sSubSupPr>
                        <m:ctrlPr>
                          <a:rPr lang="nl-NL" b="0" i="1" smtClean="0">
                            <a:latin typeface="Cambria Math" panose="02040503050406030204" pitchFamily="18" charset="0"/>
                            <a:ea typeface="Cambria Math" panose="02040503050406030204" pitchFamily="18" charset="0"/>
                          </a:rPr>
                        </m:ctrlPr>
                      </m:sSubSupPr>
                      <m:e>
                        <m:r>
                          <a:rPr lang="nl-NL" b="0" i="1" smtClean="0">
                            <a:latin typeface="Cambria Math" panose="02040503050406030204" pitchFamily="18" charset="0"/>
                            <a:ea typeface="Cambria Math" panose="02040503050406030204" pitchFamily="18" charset="0"/>
                          </a:rPr>
                          <m:t>𝑣</m:t>
                        </m:r>
                      </m:e>
                      <m:sub>
                        <m:r>
                          <m:rPr>
                            <m:sty m:val="p"/>
                          </m:rPr>
                          <a:rPr lang="nl-NL" b="0" i="0" smtClean="0">
                            <a:latin typeface="Cambria Math" panose="02040503050406030204" pitchFamily="18" charset="0"/>
                            <a:ea typeface="Cambria Math" panose="02040503050406030204" pitchFamily="18" charset="0"/>
                          </a:rPr>
                          <m:t>begin</m:t>
                        </m:r>
                      </m:sub>
                      <m:sup>
                        <m:r>
                          <a:rPr lang="nl-NL" b="0" i="0" smtClean="0">
                            <a:latin typeface="Cambria Math" panose="02040503050406030204" pitchFamily="18" charset="0"/>
                            <a:ea typeface="Cambria Math" panose="02040503050406030204" pitchFamily="18" charset="0"/>
                          </a:rPr>
                          <m:t>2</m:t>
                        </m:r>
                      </m:sup>
                    </m:sSubSup>
                  </m:oMath>
                </a14:m>
                <a:endParaRPr lang="nl-NL" dirty="0"/>
              </a:p>
            </p:txBody>
          </p:sp>
        </mc:Choice>
        <mc:Fallback xmlns="">
          <p:sp>
            <p:nvSpPr>
              <p:cNvPr id="4" name="Tijdelijke aanduiding voor inhoud 3">
                <a:extLst>
                  <a:ext uri="{FF2B5EF4-FFF2-40B4-BE49-F238E27FC236}">
                    <a16:creationId xmlns:a16="http://schemas.microsoft.com/office/drawing/2014/main" id="{62976B3C-EC67-543C-26C9-E75C7FD45B91}"/>
                  </a:ext>
                </a:extLst>
              </p:cNvPr>
              <p:cNvSpPr>
                <a:spLocks noGrp="1" noRot="1" noChangeAspect="1" noMove="1" noResize="1" noEditPoints="1" noAdjustHandles="1" noChangeArrowheads="1" noChangeShapeType="1" noTextEdit="1"/>
              </p:cNvSpPr>
              <p:nvPr>
                <p:ph sz="half" idx="1"/>
              </p:nvPr>
            </p:nvSpPr>
            <p:spPr>
              <a:xfrm>
                <a:off x="838200" y="3016382"/>
                <a:ext cx="4797056" cy="3476493"/>
              </a:xfrm>
              <a:blipFill>
                <a:blip r:embed="rId3"/>
                <a:stretch>
                  <a:fillRect l="-1587" t="-3273"/>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82129308-6BE9-B093-BAFB-370A508C8D04}"/>
                  </a:ext>
                </a:extLst>
              </p:cNvPr>
              <p:cNvSpPr>
                <a:spLocks noGrp="1"/>
              </p:cNvSpPr>
              <p:nvPr>
                <p:ph sz="half" idx="2"/>
              </p:nvPr>
            </p:nvSpPr>
            <p:spPr>
              <a:xfrm>
                <a:off x="5635257" y="3016382"/>
                <a:ext cx="6273208" cy="3476493"/>
              </a:xfrm>
            </p:spPr>
            <p:txBody>
              <a:bodyPr>
                <a:normAutofit fontScale="70000" lnSpcReduction="20000"/>
              </a:bodyPr>
              <a:lstStyle/>
              <a:p>
                <a:pPr marL="0" indent="0">
                  <a:buNone/>
                </a:pPr>
                <a:r>
                  <a:rPr lang="nl-NL" dirty="0"/>
                  <a:t>Rekenen:</a:t>
                </a:r>
              </a:p>
              <a:p>
                <a14:m>
                  <m:oMath xmlns:m="http://schemas.openxmlformats.org/officeDocument/2006/math">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rPr>
                      <m:t>𝑚</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eind</m:t>
                        </m:r>
                      </m:sub>
                      <m:sup>
                        <m:r>
                          <a:rPr lang="nl-NL" b="0" i="0" smtClean="0">
                            <a:latin typeface="Cambria Math" panose="02040503050406030204" pitchFamily="18" charset="0"/>
                          </a:rPr>
                          <m:t>2</m:t>
                        </m:r>
                      </m:sup>
                    </m:sSubSup>
                    <m:r>
                      <a:rPr lang="nl-NL" b="0" i="0" smtClean="0">
                        <a:latin typeface="Cambria Math" panose="02040503050406030204" pitchFamily="18" charset="0"/>
                      </a:rPr>
                      <m:t>=</m:t>
                    </m:r>
                    <m:f>
                      <m:fPr>
                        <m:ctrlPr>
                          <a:rPr lang="nl-NL" b="0" i="1" smtClean="0">
                            <a:latin typeface="Cambria Math" panose="02040503050406030204" pitchFamily="18" charset="0"/>
                          </a:rPr>
                        </m:ctrlPr>
                      </m:fPr>
                      <m:num>
                        <m:r>
                          <a:rPr lang="nl-NL" b="0" i="0" smtClean="0">
                            <a:latin typeface="Cambria Math" panose="02040503050406030204" pitchFamily="18" charset="0"/>
                          </a:rPr>
                          <m:t>1</m:t>
                        </m:r>
                      </m:num>
                      <m:den>
                        <m:r>
                          <a:rPr lang="nl-NL" b="0" i="0" smtClean="0">
                            <a:latin typeface="Cambria Math" panose="02040503050406030204" pitchFamily="18" charset="0"/>
                          </a:rPr>
                          <m:t>2</m:t>
                        </m:r>
                      </m:den>
                    </m:f>
                    <m:r>
                      <a:rPr lang="nl-NL" b="0" i="0" smtClean="0">
                        <a:latin typeface="Cambria Math" panose="02040503050406030204" pitchFamily="18" charset="0"/>
                      </a:rPr>
                      <m:t> </m:t>
                    </m:r>
                    <m:r>
                      <a:rPr lang="nl-NL" b="0" i="1" smtClean="0">
                        <a:latin typeface="Cambria Math" panose="02040503050406030204" pitchFamily="18" charset="0"/>
                        <a:ea typeface="Cambria Math" panose="02040503050406030204" pitchFamily="18" charset="0"/>
                      </a:rPr>
                      <m:t>× 71× </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50</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m:t>
                    </m:r>
                    <m:r>
                      <a:rPr lang="nl-NL" b="0" i="1" smtClean="0">
                        <a:solidFill>
                          <a:srgbClr val="945DE8"/>
                        </a:solidFill>
                        <a:latin typeface="Cambria Math" panose="02040503050406030204" pitchFamily="18" charset="0"/>
                        <a:ea typeface="Cambria Math" panose="02040503050406030204" pitchFamily="18" charset="0"/>
                      </a:rPr>
                      <m:t>88 750 </m:t>
                    </m:r>
                    <m:r>
                      <m:rPr>
                        <m:sty m:val="p"/>
                      </m:rPr>
                      <a:rPr lang="nl-NL" b="0" i="0" smtClean="0">
                        <a:solidFill>
                          <a:srgbClr val="945DE8"/>
                        </a:solidFill>
                        <a:latin typeface="Cambria Math" panose="02040503050406030204" pitchFamily="18" charset="0"/>
                        <a:ea typeface="Cambria Math" panose="02040503050406030204" pitchFamily="18" charset="0"/>
                      </a:rPr>
                      <m:t>J</m:t>
                    </m:r>
                  </m:oMath>
                </a14:m>
                <a:endParaRPr lang="nl-NL" dirty="0"/>
              </a:p>
              <a:p>
                <a14:m>
                  <m:oMath xmlns:m="http://schemas.openxmlformats.org/officeDocument/2006/math">
                    <m:f>
                      <m:fPr>
                        <m:ctrlPr>
                          <a:rPr lang="nl-NL" i="1">
                            <a:latin typeface="Cambria Math" panose="02040503050406030204" pitchFamily="18" charset="0"/>
                          </a:rPr>
                        </m:ctrlPr>
                      </m:fPr>
                      <m:num>
                        <m:r>
                          <a:rPr lang="nl-NL" i="1">
                            <a:latin typeface="Cambria Math" panose="02040503050406030204" pitchFamily="18" charset="0"/>
                          </a:rPr>
                          <m:t>1</m:t>
                        </m:r>
                      </m:num>
                      <m:den>
                        <m:r>
                          <a:rPr lang="nl-NL" i="1">
                            <a:latin typeface="Cambria Math" panose="02040503050406030204" pitchFamily="18" charset="0"/>
                          </a:rPr>
                          <m:t>2</m:t>
                        </m:r>
                      </m:den>
                    </m:f>
                    <m:r>
                      <a:rPr lang="nl-NL" i="1">
                        <a:latin typeface="Cambria Math" panose="02040503050406030204" pitchFamily="18" charset="0"/>
                      </a:rPr>
                      <m:t>𝑚</m:t>
                    </m:r>
                    <m:sSubSup>
                      <m:sSubSupPr>
                        <m:ctrlPr>
                          <a:rPr lang="nl-NL" i="1">
                            <a:latin typeface="Cambria Math" panose="02040503050406030204" pitchFamily="18" charset="0"/>
                          </a:rPr>
                        </m:ctrlPr>
                      </m:sSubSupPr>
                      <m:e>
                        <m:r>
                          <a:rPr lang="nl-NL" i="1">
                            <a:latin typeface="Cambria Math" panose="02040503050406030204" pitchFamily="18" charset="0"/>
                          </a:rPr>
                          <m:t>𝑣</m:t>
                        </m:r>
                      </m:e>
                      <m:sub>
                        <m:r>
                          <m:rPr>
                            <m:sty m:val="p"/>
                          </m:rPr>
                          <a:rPr lang="nl-NL" b="0" i="0" smtClean="0">
                            <a:latin typeface="Cambria Math" panose="02040503050406030204" pitchFamily="18" charset="0"/>
                          </a:rPr>
                          <m:t>begin</m:t>
                        </m:r>
                      </m:sub>
                      <m:sup>
                        <m:r>
                          <a:rPr lang="nl-NL">
                            <a:latin typeface="Cambria Math" panose="02040503050406030204" pitchFamily="18" charset="0"/>
                          </a:rPr>
                          <m:t>2</m:t>
                        </m:r>
                      </m:sup>
                    </m:sSubSup>
                    <m:r>
                      <a:rPr lang="nl-NL">
                        <a:latin typeface="Cambria Math" panose="02040503050406030204" pitchFamily="18" charset="0"/>
                      </a:rPr>
                      <m:t>=</m:t>
                    </m:r>
                    <m:f>
                      <m:fPr>
                        <m:ctrlPr>
                          <a:rPr lang="nl-NL" i="1">
                            <a:latin typeface="Cambria Math" panose="02040503050406030204" pitchFamily="18" charset="0"/>
                          </a:rPr>
                        </m:ctrlPr>
                      </m:fPr>
                      <m:num>
                        <m:r>
                          <a:rPr lang="nl-NL">
                            <a:latin typeface="Cambria Math" panose="02040503050406030204" pitchFamily="18" charset="0"/>
                          </a:rPr>
                          <m:t>1</m:t>
                        </m:r>
                      </m:num>
                      <m:den>
                        <m:r>
                          <a:rPr lang="nl-NL">
                            <a:latin typeface="Cambria Math" panose="02040503050406030204" pitchFamily="18" charset="0"/>
                          </a:rPr>
                          <m:t>2</m:t>
                        </m:r>
                      </m:den>
                    </m:f>
                    <m:r>
                      <a:rPr lang="nl-NL">
                        <a:latin typeface="Cambria Math" panose="02040503050406030204" pitchFamily="18" charset="0"/>
                      </a:rPr>
                      <m:t> </m:t>
                    </m:r>
                    <m:r>
                      <a:rPr lang="nl-NL" i="1">
                        <a:latin typeface="Cambria Math" panose="02040503050406030204" pitchFamily="18" charset="0"/>
                        <a:ea typeface="Cambria Math" panose="02040503050406030204" pitchFamily="18" charset="0"/>
                      </a:rPr>
                      <m:t>×71× </m:t>
                    </m:r>
                    <m:sSup>
                      <m:sSupPr>
                        <m:ctrlPr>
                          <a:rPr lang="nl-NL" i="1">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82,2</m:t>
                        </m:r>
                      </m:e>
                      <m:sup>
                        <m:r>
                          <a:rPr lang="nl-NL" i="1">
                            <a:latin typeface="Cambria Math" panose="02040503050406030204" pitchFamily="18" charset="0"/>
                            <a:ea typeface="Cambria Math" panose="02040503050406030204" pitchFamily="18" charset="0"/>
                          </a:rPr>
                          <m:t>2</m:t>
                        </m:r>
                      </m:sup>
                    </m:sSup>
                    <m:r>
                      <a:rPr lang="nl-NL" i="1">
                        <a:latin typeface="Cambria Math" panose="02040503050406030204" pitchFamily="18" charset="0"/>
                        <a:ea typeface="Cambria Math" panose="02040503050406030204" pitchFamily="18" charset="0"/>
                      </a:rPr>
                      <m:t>=</m:t>
                    </m:r>
                    <m:r>
                      <a:rPr lang="nl-NL" b="0" i="1" smtClean="0">
                        <a:solidFill>
                          <a:srgbClr val="FFC000"/>
                        </a:solidFill>
                        <a:latin typeface="Cambria Math" panose="02040503050406030204" pitchFamily="18" charset="0"/>
                        <a:ea typeface="Cambria Math" panose="02040503050406030204" pitchFamily="18" charset="0"/>
                      </a:rPr>
                      <m:t>239 867 </m:t>
                    </m:r>
                    <m:r>
                      <m:rPr>
                        <m:sty m:val="p"/>
                      </m:rPr>
                      <a:rPr lang="nl-NL">
                        <a:solidFill>
                          <a:srgbClr val="FFC000"/>
                        </a:solidFill>
                        <a:latin typeface="Cambria Math" panose="02040503050406030204" pitchFamily="18" charset="0"/>
                        <a:ea typeface="Cambria Math" panose="02040503050406030204" pitchFamily="18" charset="0"/>
                      </a:rPr>
                      <m:t>J</m:t>
                    </m:r>
                  </m:oMath>
                </a14:m>
                <a:endParaRPr lang="nl-NL" dirty="0">
                  <a:ea typeface="Cambria Math" panose="02040503050406030204" pitchFamily="18" charset="0"/>
                </a:endParaRPr>
              </a:p>
              <a:p>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k</m:t>
                        </m:r>
                      </m:sub>
                    </m:sSub>
                    <m:r>
                      <a:rPr lang="nl-NL" b="0" i="0" smtClean="0">
                        <a:latin typeface="Cambria Math" panose="02040503050406030204" pitchFamily="18" charset="0"/>
                        <a:ea typeface="Cambria Math" panose="02040503050406030204" pitchFamily="18" charset="0"/>
                      </a:rPr>
                      <m:t>=</m:t>
                    </m:r>
                    <m:r>
                      <a:rPr lang="nl-NL" b="0" i="1" smtClean="0">
                        <a:solidFill>
                          <a:srgbClr val="945DE8"/>
                        </a:solidFill>
                        <a:latin typeface="Cambria Math" panose="02040503050406030204" pitchFamily="18" charset="0"/>
                        <a:ea typeface="Cambria Math" panose="02040503050406030204" pitchFamily="18" charset="0"/>
                      </a:rPr>
                      <m:t>88 750</m:t>
                    </m:r>
                    <m:r>
                      <a:rPr lang="nl-NL" b="0" i="1" smtClean="0">
                        <a:latin typeface="Cambria Math" panose="02040503050406030204" pitchFamily="18" charset="0"/>
                        <a:ea typeface="Cambria Math" panose="02040503050406030204" pitchFamily="18" charset="0"/>
                      </a:rPr>
                      <m:t>−</m:t>
                    </m:r>
                    <m:r>
                      <a:rPr lang="nl-NL" b="0" i="1" smtClean="0">
                        <a:solidFill>
                          <a:srgbClr val="FFC000"/>
                        </a:solidFill>
                        <a:latin typeface="Cambria Math" panose="02040503050406030204" pitchFamily="18" charset="0"/>
                        <a:ea typeface="Cambria Math" panose="02040503050406030204" pitchFamily="18" charset="0"/>
                      </a:rPr>
                      <m:t>239 867</m:t>
                    </m:r>
                    <m:r>
                      <a:rPr lang="nl-NL" b="0" i="1" smtClean="0">
                        <a:latin typeface="Cambria Math" panose="02040503050406030204" pitchFamily="18" charset="0"/>
                        <a:ea typeface="Cambria Math" panose="02040503050406030204" pitchFamily="18" charset="0"/>
                      </a:rPr>
                      <m:t>=−151 118 </m:t>
                    </m:r>
                    <m:r>
                      <m:rPr>
                        <m:sty m:val="p"/>
                      </m:rPr>
                      <a:rPr lang="nl-NL" b="0" i="0" smtClean="0">
                        <a:latin typeface="Cambria Math" panose="02040503050406030204" pitchFamily="18" charset="0"/>
                        <a:ea typeface="Cambria Math" panose="02040503050406030204" pitchFamily="18" charset="0"/>
                      </a:rPr>
                      <m:t>J</m:t>
                    </m:r>
                  </m:oMath>
                </a14:m>
                <a:endParaRPr lang="nl-NL" b="0" dirty="0">
                  <a:ea typeface="Cambria Math" panose="02040503050406030204" pitchFamily="18" charset="0"/>
                </a:endParaRP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res</m:t>
                        </m:r>
                      </m:sub>
                    </m:sSub>
                    <m:r>
                      <a:rPr lang="nl-NL">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𝑠</m:t>
                    </m:r>
                    <m:r>
                      <a:rPr lang="nl-NL"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b="0" i="0" smtClean="0">
                            <a:latin typeface="Cambria Math" panose="02040503050406030204" pitchFamily="18" charset="0"/>
                            <a:ea typeface="Cambria Math" panose="02040503050406030204" pitchFamily="18" charset="0"/>
                          </a:rPr>
                          <m:t>k</m:t>
                        </m:r>
                      </m:sub>
                    </m:sSub>
                    <m:r>
                      <a:rPr lang="nl-NL" b="0" i="0" smtClean="0">
                        <a:latin typeface="Cambria Math" panose="02040503050406030204" pitchFamily="18" charset="0"/>
                        <a:ea typeface="Cambria Math" panose="02040503050406030204" pitchFamily="18" charset="0"/>
                      </a:rPr>
                      <m:t>=−151 118 </m:t>
                    </m:r>
                    <m:r>
                      <m:rPr>
                        <m:sty m:val="p"/>
                      </m:rPr>
                      <a:rPr lang="nl-NL" b="0" i="0" smtClean="0">
                        <a:latin typeface="Cambria Math" panose="02040503050406030204" pitchFamily="18" charset="0"/>
                        <a:ea typeface="Cambria Math" panose="02040503050406030204" pitchFamily="18" charset="0"/>
                      </a:rPr>
                      <m:t>J</m:t>
                    </m:r>
                  </m:oMath>
                </a14:m>
                <a:endParaRPr lang="nl-NL" b="0" dirty="0">
                  <a:ea typeface="Cambria Math" panose="02040503050406030204" pitchFamily="18" charset="0"/>
                </a:endParaRP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res</m:t>
                        </m:r>
                      </m:sub>
                    </m:sSub>
                    <m:r>
                      <a:rPr lang="nl-NL" b="0" i="0" smtClean="0">
                        <a:latin typeface="Cambria Math" panose="02040503050406030204" pitchFamily="18" charset="0"/>
                      </a:rPr>
                      <m:t>=</m:t>
                    </m:r>
                    <m:f>
                      <m:fPr>
                        <m:ctrlPr>
                          <a:rPr lang="nl-NL" b="0" i="1" smtClean="0">
                            <a:latin typeface="Cambria Math" panose="02040503050406030204" pitchFamily="18" charset="0"/>
                          </a:rPr>
                        </m:ctrlPr>
                      </m:fPr>
                      <m:num>
                        <m:r>
                          <a:rPr lang="nl-NL" b="0" i="0" smtClean="0">
                            <a:latin typeface="Cambria Math" panose="02040503050406030204" pitchFamily="18" charset="0"/>
                          </a:rPr>
                          <m:t>−151118</m:t>
                        </m:r>
                      </m:num>
                      <m:den>
                        <m:r>
                          <a:rPr lang="nl-NL" b="0" i="1" smtClean="0">
                            <a:latin typeface="Cambria Math" panose="02040503050406030204" pitchFamily="18" charset="0"/>
                          </a:rPr>
                          <m:t>1500</m:t>
                        </m:r>
                      </m:den>
                    </m:f>
                    <m:r>
                      <a:rPr lang="nl-NL" b="0" i="1" smtClean="0">
                        <a:latin typeface="Cambria Math" panose="02040503050406030204" pitchFamily="18" charset="0"/>
                      </a:rPr>
                      <m:t>=−100,7 </m:t>
                    </m:r>
                    <m:r>
                      <m:rPr>
                        <m:sty m:val="p"/>
                      </m:rPr>
                      <a:rPr lang="nl-NL" b="0" i="0" smtClean="0">
                        <a:latin typeface="Cambria Math" panose="02040503050406030204" pitchFamily="18" charset="0"/>
                      </a:rPr>
                      <m:t>N</m:t>
                    </m:r>
                  </m:oMath>
                </a14:m>
                <a:endParaRPr lang="nl-NL" dirty="0"/>
              </a:p>
              <a:p>
                <a:pPr marL="0" indent="0">
                  <a:buNone/>
                </a:pPr>
                <a:endParaRPr lang="nl-NL" dirty="0"/>
              </a:p>
              <a:p>
                <a:pPr marL="0" indent="0">
                  <a:buNone/>
                </a:pPr>
                <a:r>
                  <a:rPr lang="nl-NL" dirty="0"/>
                  <a:t>Antwoord: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res</m:t>
                        </m:r>
                      </m:sub>
                    </m:sSub>
                    <m:r>
                      <a:rPr lang="nl-NL" b="0" i="0" smtClean="0">
                        <a:latin typeface="Cambria Math" panose="02040503050406030204" pitchFamily="18" charset="0"/>
                      </a:rPr>
                      <m:t>=−1,0</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N</m:t>
                    </m:r>
                  </m:oMath>
                </a14:m>
                <a:endParaRPr lang="nl-NL" dirty="0"/>
              </a:p>
            </p:txBody>
          </p:sp>
        </mc:Choice>
        <mc:Fallback xmlns="">
          <p:sp>
            <p:nvSpPr>
              <p:cNvPr id="7" name="Tijdelijke aanduiding voor inhoud 6">
                <a:extLst>
                  <a:ext uri="{FF2B5EF4-FFF2-40B4-BE49-F238E27FC236}">
                    <a16:creationId xmlns:a16="http://schemas.microsoft.com/office/drawing/2014/main" id="{82129308-6BE9-B093-BAFB-370A508C8D04}"/>
                  </a:ext>
                </a:extLst>
              </p:cNvPr>
              <p:cNvSpPr>
                <a:spLocks noGrp="1" noRot="1" noChangeAspect="1" noMove="1" noResize="1" noEditPoints="1" noAdjustHandles="1" noChangeArrowheads="1" noChangeShapeType="1" noTextEdit="1"/>
              </p:cNvSpPr>
              <p:nvPr>
                <p:ph sz="half" idx="2"/>
              </p:nvPr>
            </p:nvSpPr>
            <p:spPr>
              <a:xfrm>
                <a:off x="5635257" y="3016382"/>
                <a:ext cx="6273208" cy="3476493"/>
              </a:xfrm>
              <a:blipFill>
                <a:blip r:embed="rId4"/>
                <a:stretch>
                  <a:fillRect l="-1010" t="-3273"/>
                </a:stretch>
              </a:blipFill>
            </p:spPr>
            <p:txBody>
              <a:bodyPr/>
              <a:lstStyle/>
              <a:p>
                <a:r>
                  <a:rPr lang="nl-NL">
                    <a:noFill/>
                  </a:rPr>
                  <a:t> </a:t>
                </a:r>
              </a:p>
            </p:txBody>
          </p:sp>
        </mc:Fallback>
      </mc:AlternateContent>
      <p:pic>
        <p:nvPicPr>
          <p:cNvPr id="6" name="Afbeelding 5">
            <a:extLst>
              <a:ext uri="{FF2B5EF4-FFF2-40B4-BE49-F238E27FC236}">
                <a16:creationId xmlns:a16="http://schemas.microsoft.com/office/drawing/2014/main" id="{5BD9CB29-26EA-1DE5-8EC8-4964A0D3D1AA}"/>
              </a:ext>
            </a:extLst>
          </p:cNvPr>
          <p:cNvPicPr>
            <a:picLocks noChangeAspect="1"/>
          </p:cNvPicPr>
          <p:nvPr/>
        </p:nvPicPr>
        <p:blipFill>
          <a:blip r:embed="rId5"/>
          <a:stretch>
            <a:fillRect/>
          </a:stretch>
        </p:blipFill>
        <p:spPr>
          <a:xfrm>
            <a:off x="495300" y="1308163"/>
            <a:ext cx="7772400" cy="1708219"/>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t 4">
                <a:extLst>
                  <a:ext uri="{FF2B5EF4-FFF2-40B4-BE49-F238E27FC236}">
                    <a16:creationId xmlns:a16="http://schemas.microsoft.com/office/drawing/2014/main" id="{73B973A4-2E23-B6FA-22D5-27409399BE60}"/>
                  </a:ext>
                </a:extLst>
              </p14:cNvPr>
              <p14:cNvContentPartPr/>
              <p14:nvPr/>
            </p14:nvContentPartPr>
            <p14:xfrm>
              <a:off x="3355200" y="1979640"/>
              <a:ext cx="626760" cy="43920"/>
            </p14:xfrm>
          </p:contentPart>
        </mc:Choice>
        <mc:Fallback xmlns="">
          <p:pic>
            <p:nvPicPr>
              <p:cNvPr id="5" name="Inkt 4">
                <a:extLst>
                  <a:ext uri="{FF2B5EF4-FFF2-40B4-BE49-F238E27FC236}">
                    <a16:creationId xmlns:a16="http://schemas.microsoft.com/office/drawing/2014/main" id="{73B973A4-2E23-B6FA-22D5-27409399BE60}"/>
                  </a:ext>
                </a:extLst>
              </p:cNvPr>
              <p:cNvPicPr/>
              <p:nvPr/>
            </p:nvPicPr>
            <p:blipFill>
              <a:blip r:embed="rId7"/>
              <a:stretch>
                <a:fillRect/>
              </a:stretch>
            </p:blipFill>
            <p:spPr>
              <a:xfrm>
                <a:off x="3301200" y="1871640"/>
                <a:ext cx="7344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t 8">
                <a:extLst>
                  <a:ext uri="{FF2B5EF4-FFF2-40B4-BE49-F238E27FC236}">
                    <a16:creationId xmlns:a16="http://schemas.microsoft.com/office/drawing/2014/main" id="{E0F6F2FF-0477-6CC3-2470-BE1F5C6E93DD}"/>
                  </a:ext>
                </a:extLst>
              </p14:cNvPr>
              <p14:cNvContentPartPr/>
              <p14:nvPr/>
            </p14:nvContentPartPr>
            <p14:xfrm>
              <a:off x="4463640" y="2001600"/>
              <a:ext cx="547560" cy="7560"/>
            </p14:xfrm>
          </p:contentPart>
        </mc:Choice>
        <mc:Fallback xmlns="">
          <p:pic>
            <p:nvPicPr>
              <p:cNvPr id="9" name="Inkt 8">
                <a:extLst>
                  <a:ext uri="{FF2B5EF4-FFF2-40B4-BE49-F238E27FC236}">
                    <a16:creationId xmlns:a16="http://schemas.microsoft.com/office/drawing/2014/main" id="{E0F6F2FF-0477-6CC3-2470-BE1F5C6E93DD}"/>
                  </a:ext>
                </a:extLst>
              </p:cNvPr>
              <p:cNvPicPr/>
              <p:nvPr/>
            </p:nvPicPr>
            <p:blipFill>
              <a:blip r:embed="rId9"/>
              <a:stretch>
                <a:fillRect/>
              </a:stretch>
            </p:blipFill>
            <p:spPr>
              <a:xfrm>
                <a:off x="4409640" y="1893600"/>
                <a:ext cx="6552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t 9">
                <a:extLst>
                  <a:ext uri="{FF2B5EF4-FFF2-40B4-BE49-F238E27FC236}">
                    <a16:creationId xmlns:a16="http://schemas.microsoft.com/office/drawing/2014/main" id="{0E384A8F-A5FC-6138-3DD0-48CAD9D777B6}"/>
                  </a:ext>
                </a:extLst>
              </p14:cNvPr>
              <p14:cNvContentPartPr/>
              <p14:nvPr/>
            </p14:nvContentPartPr>
            <p14:xfrm>
              <a:off x="5760000" y="1994040"/>
              <a:ext cx="864000" cy="38520"/>
            </p14:xfrm>
          </p:contentPart>
        </mc:Choice>
        <mc:Fallback xmlns="">
          <p:pic>
            <p:nvPicPr>
              <p:cNvPr id="10" name="Inkt 9">
                <a:extLst>
                  <a:ext uri="{FF2B5EF4-FFF2-40B4-BE49-F238E27FC236}">
                    <a16:creationId xmlns:a16="http://schemas.microsoft.com/office/drawing/2014/main" id="{0E384A8F-A5FC-6138-3DD0-48CAD9D777B6}"/>
                  </a:ext>
                </a:extLst>
              </p:cNvPr>
              <p:cNvPicPr/>
              <p:nvPr/>
            </p:nvPicPr>
            <p:blipFill>
              <a:blip r:embed="rId11"/>
              <a:stretch>
                <a:fillRect/>
              </a:stretch>
            </p:blipFill>
            <p:spPr>
              <a:xfrm>
                <a:off x="5706000" y="1886400"/>
                <a:ext cx="9716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05152A67-CA32-F3CB-DAD8-C5894B9130BB}"/>
                  </a:ext>
                </a:extLst>
              </p14:cNvPr>
              <p14:cNvContentPartPr/>
              <p14:nvPr/>
            </p14:nvContentPartPr>
            <p14:xfrm>
              <a:off x="6990840" y="2000880"/>
              <a:ext cx="698040" cy="31680"/>
            </p14:xfrm>
          </p:contentPart>
        </mc:Choice>
        <mc:Fallback xmlns="">
          <p:pic>
            <p:nvPicPr>
              <p:cNvPr id="11" name="Inkt 10">
                <a:extLst>
                  <a:ext uri="{FF2B5EF4-FFF2-40B4-BE49-F238E27FC236}">
                    <a16:creationId xmlns:a16="http://schemas.microsoft.com/office/drawing/2014/main" id="{05152A67-CA32-F3CB-DAD8-C5894B9130BB}"/>
                  </a:ext>
                </a:extLst>
              </p:cNvPr>
              <p:cNvPicPr/>
              <p:nvPr/>
            </p:nvPicPr>
            <p:blipFill>
              <a:blip r:embed="rId13"/>
              <a:stretch>
                <a:fillRect/>
              </a:stretch>
            </p:blipFill>
            <p:spPr>
              <a:xfrm>
                <a:off x="6937200" y="1893240"/>
                <a:ext cx="8056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t 12">
                <a:extLst>
                  <a:ext uri="{FF2B5EF4-FFF2-40B4-BE49-F238E27FC236}">
                    <a16:creationId xmlns:a16="http://schemas.microsoft.com/office/drawing/2014/main" id="{1E4E75A3-BF82-D1E9-9570-D6859C00E42D}"/>
                  </a:ext>
                </a:extLst>
              </p14:cNvPr>
              <p14:cNvContentPartPr/>
              <p14:nvPr/>
            </p14:nvContentPartPr>
            <p14:xfrm>
              <a:off x="1446840" y="2246040"/>
              <a:ext cx="555120" cy="7920"/>
            </p14:xfrm>
          </p:contentPart>
        </mc:Choice>
        <mc:Fallback xmlns="">
          <p:pic>
            <p:nvPicPr>
              <p:cNvPr id="13" name="Inkt 12">
                <a:extLst>
                  <a:ext uri="{FF2B5EF4-FFF2-40B4-BE49-F238E27FC236}">
                    <a16:creationId xmlns:a16="http://schemas.microsoft.com/office/drawing/2014/main" id="{1E4E75A3-BF82-D1E9-9570-D6859C00E42D}"/>
                  </a:ext>
                </a:extLst>
              </p:cNvPr>
              <p:cNvPicPr/>
              <p:nvPr/>
            </p:nvPicPr>
            <p:blipFill>
              <a:blip r:embed="rId15"/>
              <a:stretch>
                <a:fillRect/>
              </a:stretch>
            </p:blipFill>
            <p:spPr>
              <a:xfrm>
                <a:off x="1392840" y="2138040"/>
                <a:ext cx="6627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t 14">
                <a:extLst>
                  <a:ext uri="{FF2B5EF4-FFF2-40B4-BE49-F238E27FC236}">
                    <a16:creationId xmlns:a16="http://schemas.microsoft.com/office/drawing/2014/main" id="{26D7198B-BB03-DE39-8C12-5CBF8439D688}"/>
                  </a:ext>
                </a:extLst>
              </p14:cNvPr>
              <p14:cNvContentPartPr/>
              <p14:nvPr/>
            </p14:nvContentPartPr>
            <p14:xfrm>
              <a:off x="5291640" y="2246040"/>
              <a:ext cx="446760" cy="7920"/>
            </p14:xfrm>
          </p:contentPart>
        </mc:Choice>
        <mc:Fallback xmlns="">
          <p:pic>
            <p:nvPicPr>
              <p:cNvPr id="15" name="Inkt 14">
                <a:extLst>
                  <a:ext uri="{FF2B5EF4-FFF2-40B4-BE49-F238E27FC236}">
                    <a16:creationId xmlns:a16="http://schemas.microsoft.com/office/drawing/2014/main" id="{26D7198B-BB03-DE39-8C12-5CBF8439D688}"/>
                  </a:ext>
                </a:extLst>
              </p:cNvPr>
              <p:cNvPicPr/>
              <p:nvPr/>
            </p:nvPicPr>
            <p:blipFill>
              <a:blip r:embed="rId17"/>
              <a:stretch>
                <a:fillRect/>
              </a:stretch>
            </p:blipFill>
            <p:spPr>
              <a:xfrm>
                <a:off x="5237640" y="2138040"/>
                <a:ext cx="5544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t 16">
                <a:extLst>
                  <a:ext uri="{FF2B5EF4-FFF2-40B4-BE49-F238E27FC236}">
                    <a16:creationId xmlns:a16="http://schemas.microsoft.com/office/drawing/2014/main" id="{A7F95DAD-9158-4DE1-5FCE-8DB09C4D660F}"/>
                  </a:ext>
                </a:extLst>
              </p14:cNvPr>
              <p14:cNvContentPartPr/>
              <p14:nvPr/>
            </p14:nvContentPartPr>
            <p14:xfrm>
              <a:off x="2520000" y="2527200"/>
              <a:ext cx="3204360" cy="21600"/>
            </p14:xfrm>
          </p:contentPart>
        </mc:Choice>
        <mc:Fallback xmlns="">
          <p:pic>
            <p:nvPicPr>
              <p:cNvPr id="17" name="Inkt 16">
                <a:extLst>
                  <a:ext uri="{FF2B5EF4-FFF2-40B4-BE49-F238E27FC236}">
                    <a16:creationId xmlns:a16="http://schemas.microsoft.com/office/drawing/2014/main" id="{A7F95DAD-9158-4DE1-5FCE-8DB09C4D660F}"/>
                  </a:ext>
                </a:extLst>
              </p:cNvPr>
              <p:cNvPicPr/>
              <p:nvPr/>
            </p:nvPicPr>
            <p:blipFill>
              <a:blip r:embed="rId19"/>
              <a:stretch>
                <a:fillRect/>
              </a:stretch>
            </p:blipFill>
            <p:spPr>
              <a:xfrm>
                <a:off x="2466000" y="2419200"/>
                <a:ext cx="3312000" cy="237240"/>
              </a:xfrm>
              <a:prstGeom prst="rect">
                <a:avLst/>
              </a:prstGeom>
            </p:spPr>
          </p:pic>
        </mc:Fallback>
      </mc:AlternateContent>
      <mc:AlternateContent xmlns:mc="http://schemas.openxmlformats.org/markup-compatibility/2006" xmlns:a14="http://schemas.microsoft.com/office/drawing/2010/main">
        <mc:Choice Requires="a14">
          <p:sp>
            <p:nvSpPr>
              <p:cNvPr id="18" name="Tijdelijke aanduiding voor inhoud 6">
                <a:extLst>
                  <a:ext uri="{FF2B5EF4-FFF2-40B4-BE49-F238E27FC236}">
                    <a16:creationId xmlns:a16="http://schemas.microsoft.com/office/drawing/2014/main" id="{4E2CABEB-A568-3BFD-1D5A-B8E4BAC1B306}"/>
                  </a:ext>
                </a:extLst>
              </p:cNvPr>
              <p:cNvSpPr txBox="1">
                <a:spLocks/>
              </p:cNvSpPr>
              <p:nvPr/>
            </p:nvSpPr>
            <p:spPr>
              <a:xfrm>
                <a:off x="5635256" y="4769028"/>
                <a:ext cx="4797057" cy="153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b="1" dirty="0">
                    <a:solidFill>
                      <a:srgbClr val="FF0000"/>
                    </a:solidFill>
                  </a:rPr>
                  <a:t>FOUT:</a:t>
                </a:r>
              </a:p>
              <a:p>
                <a14:m>
                  <m:oMath xmlns:m="http://schemas.openxmlformats.org/officeDocument/2006/math">
                    <m:r>
                      <m:rPr>
                        <m:sty m:val="p"/>
                      </m:rPr>
                      <a:rPr lang="el-GR" sz="2000" i="1">
                        <a:solidFill>
                          <a:srgbClr val="FF0000"/>
                        </a:solidFill>
                        <a:latin typeface="Cambria Math" panose="02040503050406030204" pitchFamily="18" charset="0"/>
                        <a:ea typeface="Cambria Math" panose="02040503050406030204" pitchFamily="18" charset="0"/>
                      </a:rPr>
                      <m:t>Δ</m:t>
                    </m:r>
                    <m:sSub>
                      <m:sSubPr>
                        <m:ctrlPr>
                          <a:rPr lang="nl-NL" sz="2000" i="1">
                            <a:solidFill>
                              <a:srgbClr val="FF0000"/>
                            </a:solidFill>
                            <a:latin typeface="Cambria Math" panose="02040503050406030204" pitchFamily="18" charset="0"/>
                            <a:ea typeface="Cambria Math" panose="02040503050406030204" pitchFamily="18" charset="0"/>
                          </a:rPr>
                        </m:ctrlPr>
                      </m:sSubPr>
                      <m:e>
                        <m:r>
                          <a:rPr lang="nl-NL" sz="2000" i="1">
                            <a:solidFill>
                              <a:srgbClr val="FF0000"/>
                            </a:solidFill>
                            <a:latin typeface="Cambria Math" panose="02040503050406030204" pitchFamily="18" charset="0"/>
                            <a:ea typeface="Cambria Math" panose="02040503050406030204" pitchFamily="18" charset="0"/>
                          </a:rPr>
                          <m:t>𝐸</m:t>
                        </m:r>
                      </m:e>
                      <m:sub>
                        <m:r>
                          <m:rPr>
                            <m:sty m:val="p"/>
                          </m:rPr>
                          <a:rPr lang="nl-NL" sz="2000">
                            <a:solidFill>
                              <a:srgbClr val="FF0000"/>
                            </a:solidFill>
                            <a:latin typeface="Cambria Math" panose="02040503050406030204" pitchFamily="18" charset="0"/>
                            <a:ea typeface="Cambria Math" panose="02040503050406030204" pitchFamily="18" charset="0"/>
                          </a:rPr>
                          <m:t>k</m:t>
                        </m:r>
                      </m:sub>
                    </m:sSub>
                    <m:r>
                      <a:rPr lang="nl-NL" sz="2000" b="0" i="1" smtClean="0">
                        <a:solidFill>
                          <a:srgbClr val="FF0000"/>
                        </a:solidFill>
                        <a:latin typeface="Cambria Math" panose="02040503050406030204" pitchFamily="18" charset="0"/>
                        <a:ea typeface="Cambria Math" panose="02040503050406030204" pitchFamily="18" charset="0"/>
                      </a:rPr>
                      <m:t>=</m:t>
                    </m:r>
                    <m:f>
                      <m:fPr>
                        <m:ctrlPr>
                          <a:rPr lang="nl-NL" sz="2000" i="1" smtClean="0">
                            <a:solidFill>
                              <a:srgbClr val="FF0000"/>
                            </a:solidFill>
                            <a:latin typeface="Cambria Math" panose="02040503050406030204" pitchFamily="18" charset="0"/>
                          </a:rPr>
                        </m:ctrlPr>
                      </m:fPr>
                      <m:num>
                        <m:r>
                          <a:rPr lang="nl-NL" sz="2000" i="1" smtClean="0">
                            <a:solidFill>
                              <a:srgbClr val="FF0000"/>
                            </a:solidFill>
                            <a:latin typeface="Cambria Math" panose="02040503050406030204" pitchFamily="18" charset="0"/>
                          </a:rPr>
                          <m:t>1</m:t>
                        </m:r>
                      </m:num>
                      <m:den>
                        <m:r>
                          <a:rPr lang="nl-NL" sz="2000" i="1" smtClean="0">
                            <a:solidFill>
                              <a:srgbClr val="FF0000"/>
                            </a:solidFill>
                            <a:latin typeface="Cambria Math" panose="02040503050406030204" pitchFamily="18" charset="0"/>
                          </a:rPr>
                          <m:t>2</m:t>
                        </m:r>
                      </m:den>
                    </m:f>
                    <m:r>
                      <a:rPr lang="nl-NL" sz="2000" i="1" smtClean="0">
                        <a:solidFill>
                          <a:srgbClr val="FF0000"/>
                        </a:solidFill>
                        <a:latin typeface="Cambria Math" panose="02040503050406030204" pitchFamily="18" charset="0"/>
                      </a:rPr>
                      <m:t>𝑚</m:t>
                    </m:r>
                    <m:sSup>
                      <m:sSupPr>
                        <m:ctrlPr>
                          <a:rPr lang="nl-NL" sz="2000" b="0" i="1" smtClean="0">
                            <a:solidFill>
                              <a:srgbClr val="FF0000"/>
                            </a:solidFill>
                            <a:latin typeface="Cambria Math" panose="02040503050406030204" pitchFamily="18" charset="0"/>
                          </a:rPr>
                        </m:ctrlPr>
                      </m:sSupPr>
                      <m:e>
                        <m:d>
                          <m:dPr>
                            <m:ctrlPr>
                              <a:rPr lang="nl-NL" sz="2000" b="0" i="1" smtClean="0">
                                <a:solidFill>
                                  <a:srgbClr val="FF0000"/>
                                </a:solidFill>
                                <a:latin typeface="Cambria Math" panose="02040503050406030204" pitchFamily="18" charset="0"/>
                              </a:rPr>
                            </m:ctrlPr>
                          </m:dPr>
                          <m:e>
                            <m:sSub>
                              <m:sSubPr>
                                <m:ctrlPr>
                                  <a:rPr lang="nl-NL" sz="2000" b="0" i="1" smtClean="0">
                                    <a:solidFill>
                                      <a:srgbClr val="FF0000"/>
                                    </a:solidFill>
                                    <a:latin typeface="Cambria Math" panose="02040503050406030204" pitchFamily="18" charset="0"/>
                                  </a:rPr>
                                </m:ctrlPr>
                              </m:sSubPr>
                              <m:e>
                                <m:r>
                                  <a:rPr lang="nl-NL" sz="2000" b="0" i="1" smtClean="0">
                                    <a:solidFill>
                                      <a:srgbClr val="FF0000"/>
                                    </a:solidFill>
                                    <a:latin typeface="Cambria Math" panose="02040503050406030204" pitchFamily="18" charset="0"/>
                                  </a:rPr>
                                  <m:t>𝑣</m:t>
                                </m:r>
                              </m:e>
                              <m:sub>
                                <m:r>
                                  <m:rPr>
                                    <m:sty m:val="p"/>
                                  </m:rPr>
                                  <a:rPr lang="nl-NL" sz="2000" b="0" i="0" smtClean="0">
                                    <a:solidFill>
                                      <a:srgbClr val="FF0000"/>
                                    </a:solidFill>
                                    <a:latin typeface="Cambria Math" panose="02040503050406030204" pitchFamily="18" charset="0"/>
                                  </a:rPr>
                                  <m:t>eind</m:t>
                                </m:r>
                              </m:sub>
                            </m:sSub>
                            <m:r>
                              <a:rPr lang="nl-NL" sz="2000" b="0" i="0" smtClean="0">
                                <a:solidFill>
                                  <a:srgbClr val="FF0000"/>
                                </a:solidFill>
                                <a:latin typeface="Cambria Math" panose="02040503050406030204" pitchFamily="18" charset="0"/>
                              </a:rPr>
                              <m:t>−</m:t>
                            </m:r>
                            <m:sSub>
                              <m:sSubPr>
                                <m:ctrlPr>
                                  <a:rPr lang="nl-NL" sz="2000" b="0" i="1" smtClean="0">
                                    <a:solidFill>
                                      <a:srgbClr val="FF0000"/>
                                    </a:solidFill>
                                    <a:latin typeface="Cambria Math" panose="02040503050406030204" pitchFamily="18" charset="0"/>
                                  </a:rPr>
                                </m:ctrlPr>
                              </m:sSubPr>
                              <m:e>
                                <m:r>
                                  <a:rPr lang="nl-NL" sz="2000" b="0" i="1" smtClean="0">
                                    <a:solidFill>
                                      <a:srgbClr val="FF0000"/>
                                    </a:solidFill>
                                    <a:latin typeface="Cambria Math" panose="02040503050406030204" pitchFamily="18" charset="0"/>
                                  </a:rPr>
                                  <m:t>𝑣</m:t>
                                </m:r>
                              </m:e>
                              <m:sub>
                                <m:r>
                                  <m:rPr>
                                    <m:sty m:val="p"/>
                                  </m:rPr>
                                  <a:rPr lang="nl-NL" sz="2000" b="0" i="0" smtClean="0">
                                    <a:solidFill>
                                      <a:srgbClr val="FF0000"/>
                                    </a:solidFill>
                                    <a:latin typeface="Cambria Math" panose="02040503050406030204" pitchFamily="18" charset="0"/>
                                  </a:rPr>
                                  <m:t>begin</m:t>
                                </m:r>
                              </m:sub>
                            </m:sSub>
                          </m:e>
                        </m:d>
                      </m:e>
                      <m:sup>
                        <m:r>
                          <a:rPr lang="nl-NL" sz="2000" b="0" i="1" smtClean="0">
                            <a:solidFill>
                              <a:srgbClr val="FF0000"/>
                            </a:solidFill>
                            <a:latin typeface="Cambria Math" panose="02040503050406030204" pitchFamily="18" charset="0"/>
                          </a:rPr>
                          <m:t>2</m:t>
                        </m:r>
                      </m:sup>
                    </m:sSup>
                  </m:oMath>
                </a14:m>
                <a:endParaRPr lang="nl-NL" sz="2000" b="0" i="1" dirty="0">
                  <a:solidFill>
                    <a:srgbClr val="FF0000"/>
                  </a:solidFill>
                  <a:latin typeface="Cambria Math" panose="02040503050406030204" pitchFamily="18" charset="0"/>
                </a:endParaRPr>
              </a:p>
              <a:p>
                <a14:m>
                  <m:oMath xmlns:m="http://schemas.openxmlformats.org/officeDocument/2006/math">
                    <m:r>
                      <m:rPr>
                        <m:sty m:val="p"/>
                      </m:rPr>
                      <a:rPr lang="el-GR" sz="2000" i="1">
                        <a:solidFill>
                          <a:srgbClr val="FF0000"/>
                        </a:solidFill>
                        <a:latin typeface="Cambria Math" panose="02040503050406030204" pitchFamily="18" charset="0"/>
                        <a:ea typeface="Cambria Math" panose="02040503050406030204" pitchFamily="18" charset="0"/>
                      </a:rPr>
                      <m:t>Δ</m:t>
                    </m:r>
                    <m:sSub>
                      <m:sSubPr>
                        <m:ctrlPr>
                          <a:rPr lang="nl-NL" sz="2000" i="1">
                            <a:solidFill>
                              <a:srgbClr val="FF0000"/>
                            </a:solidFill>
                            <a:latin typeface="Cambria Math" panose="02040503050406030204" pitchFamily="18" charset="0"/>
                            <a:ea typeface="Cambria Math" panose="02040503050406030204" pitchFamily="18" charset="0"/>
                          </a:rPr>
                        </m:ctrlPr>
                      </m:sSubPr>
                      <m:e>
                        <m:r>
                          <a:rPr lang="nl-NL" sz="2000" i="1">
                            <a:solidFill>
                              <a:srgbClr val="FF0000"/>
                            </a:solidFill>
                            <a:latin typeface="Cambria Math" panose="02040503050406030204" pitchFamily="18" charset="0"/>
                            <a:ea typeface="Cambria Math" panose="02040503050406030204" pitchFamily="18" charset="0"/>
                          </a:rPr>
                          <m:t>𝐸</m:t>
                        </m:r>
                      </m:e>
                      <m:sub>
                        <m:r>
                          <m:rPr>
                            <m:sty m:val="p"/>
                          </m:rPr>
                          <a:rPr lang="nl-NL" sz="2000">
                            <a:solidFill>
                              <a:srgbClr val="FF0000"/>
                            </a:solidFill>
                            <a:latin typeface="Cambria Math" panose="02040503050406030204" pitchFamily="18" charset="0"/>
                            <a:ea typeface="Cambria Math" panose="02040503050406030204" pitchFamily="18" charset="0"/>
                          </a:rPr>
                          <m:t>k</m:t>
                        </m:r>
                      </m:sub>
                    </m:sSub>
                    <m:r>
                      <a:rPr lang="nl-NL" sz="2000" i="1">
                        <a:solidFill>
                          <a:srgbClr val="FF0000"/>
                        </a:solidFill>
                        <a:latin typeface="Cambria Math" panose="02040503050406030204" pitchFamily="18" charset="0"/>
                        <a:ea typeface="Cambria Math" panose="02040503050406030204" pitchFamily="18" charset="0"/>
                      </a:rPr>
                      <m:t>=</m:t>
                    </m:r>
                    <m:f>
                      <m:fPr>
                        <m:ctrlPr>
                          <a:rPr lang="nl-NL" sz="2000" i="1">
                            <a:solidFill>
                              <a:srgbClr val="FF0000"/>
                            </a:solidFill>
                            <a:latin typeface="Cambria Math" panose="02040503050406030204" pitchFamily="18" charset="0"/>
                          </a:rPr>
                        </m:ctrlPr>
                      </m:fPr>
                      <m:num>
                        <m:r>
                          <a:rPr lang="nl-NL" sz="2000" i="1">
                            <a:solidFill>
                              <a:srgbClr val="FF0000"/>
                            </a:solidFill>
                            <a:latin typeface="Cambria Math" panose="02040503050406030204" pitchFamily="18" charset="0"/>
                          </a:rPr>
                          <m:t>1</m:t>
                        </m:r>
                      </m:num>
                      <m:den>
                        <m:r>
                          <a:rPr lang="nl-NL" sz="2000" i="1">
                            <a:solidFill>
                              <a:srgbClr val="FF0000"/>
                            </a:solidFill>
                            <a:latin typeface="Cambria Math" panose="02040503050406030204" pitchFamily="18" charset="0"/>
                          </a:rPr>
                          <m:t>2</m:t>
                        </m:r>
                      </m:den>
                    </m:f>
                    <m:r>
                      <a:rPr lang="nl-NL" sz="2000" b="0" i="1" smtClean="0">
                        <a:solidFill>
                          <a:srgbClr val="FF0000"/>
                        </a:solidFill>
                        <a:latin typeface="Cambria Math" panose="02040503050406030204" pitchFamily="18" charset="0"/>
                      </a:rPr>
                      <m:t>×71×</m:t>
                    </m:r>
                    <m:sSup>
                      <m:sSupPr>
                        <m:ctrlPr>
                          <a:rPr lang="nl-NL" sz="2000" b="0" i="1" smtClean="0">
                            <a:solidFill>
                              <a:srgbClr val="FF0000"/>
                            </a:solidFill>
                            <a:latin typeface="Cambria Math" panose="02040503050406030204" pitchFamily="18" charset="0"/>
                          </a:rPr>
                        </m:ctrlPr>
                      </m:sSupPr>
                      <m:e>
                        <m:d>
                          <m:dPr>
                            <m:ctrlPr>
                              <a:rPr lang="nl-NL" sz="2000" b="0" i="1" smtClean="0">
                                <a:solidFill>
                                  <a:srgbClr val="FF0000"/>
                                </a:solidFill>
                                <a:latin typeface="Cambria Math" panose="02040503050406030204" pitchFamily="18" charset="0"/>
                              </a:rPr>
                            </m:ctrlPr>
                          </m:dPr>
                          <m:e>
                            <m:r>
                              <a:rPr lang="nl-NL" sz="2000" b="0" i="0" smtClean="0">
                                <a:solidFill>
                                  <a:srgbClr val="FF0000"/>
                                </a:solidFill>
                                <a:latin typeface="Cambria Math" panose="02040503050406030204" pitchFamily="18" charset="0"/>
                              </a:rPr>
                              <m:t>50</m:t>
                            </m:r>
                            <m:r>
                              <a:rPr lang="nl-NL" sz="2000">
                                <a:solidFill>
                                  <a:srgbClr val="FF0000"/>
                                </a:solidFill>
                                <a:latin typeface="Cambria Math" panose="02040503050406030204" pitchFamily="18" charset="0"/>
                              </a:rPr>
                              <m:t>−</m:t>
                            </m:r>
                            <m:r>
                              <a:rPr lang="nl-NL" sz="2000" i="1">
                                <a:solidFill>
                                  <a:srgbClr val="FF0000"/>
                                </a:solidFill>
                                <a:latin typeface="Cambria Math" panose="02040503050406030204" pitchFamily="18" charset="0"/>
                              </a:rPr>
                              <m:t>82,2</m:t>
                            </m:r>
                          </m:e>
                        </m:d>
                      </m:e>
                      <m:sup>
                        <m:r>
                          <a:rPr lang="nl-NL" sz="2000" b="0" i="1" smtClean="0">
                            <a:solidFill>
                              <a:srgbClr val="FF0000"/>
                            </a:solidFill>
                            <a:latin typeface="Cambria Math" panose="02040503050406030204" pitchFamily="18" charset="0"/>
                          </a:rPr>
                          <m:t>2</m:t>
                        </m:r>
                      </m:sup>
                    </m:sSup>
                    <m:r>
                      <a:rPr lang="nl-NL" sz="2000" b="0" i="1" smtClean="0">
                        <a:solidFill>
                          <a:srgbClr val="FF0000"/>
                        </a:solidFill>
                        <a:latin typeface="Cambria Math" panose="02040503050406030204" pitchFamily="18" charset="0"/>
                      </a:rPr>
                      <m:t>=−26808 </m:t>
                    </m:r>
                    <m:r>
                      <m:rPr>
                        <m:sty m:val="p"/>
                      </m:rPr>
                      <a:rPr lang="nl-NL" sz="2000" b="0" i="0" smtClean="0">
                        <a:solidFill>
                          <a:srgbClr val="FF0000"/>
                        </a:solidFill>
                        <a:latin typeface="Cambria Math" panose="02040503050406030204" pitchFamily="18" charset="0"/>
                      </a:rPr>
                      <m:t>J</m:t>
                    </m:r>
                  </m:oMath>
                </a14:m>
                <a:endParaRPr lang="nl-NL" sz="2000" dirty="0">
                  <a:solidFill>
                    <a:srgbClr val="FF0000"/>
                  </a:solidFill>
                </a:endParaRPr>
              </a:p>
            </p:txBody>
          </p:sp>
        </mc:Choice>
        <mc:Fallback xmlns="">
          <p:sp>
            <p:nvSpPr>
              <p:cNvPr id="18" name="Tijdelijke aanduiding voor inhoud 6">
                <a:extLst>
                  <a:ext uri="{FF2B5EF4-FFF2-40B4-BE49-F238E27FC236}">
                    <a16:creationId xmlns:a16="http://schemas.microsoft.com/office/drawing/2014/main" id="{4E2CABEB-A568-3BFD-1D5A-B8E4BAC1B306}"/>
                  </a:ext>
                </a:extLst>
              </p:cNvPr>
              <p:cNvSpPr txBox="1">
                <a:spLocks noRot="1" noChangeAspect="1" noMove="1" noResize="1" noEditPoints="1" noAdjustHandles="1" noChangeArrowheads="1" noChangeShapeType="1" noTextEdit="1"/>
              </p:cNvSpPr>
              <p:nvPr/>
            </p:nvSpPr>
            <p:spPr>
              <a:xfrm>
                <a:off x="5635256" y="4769028"/>
                <a:ext cx="4797057" cy="1535125"/>
              </a:xfrm>
              <a:prstGeom prst="rect">
                <a:avLst/>
              </a:prstGeom>
              <a:blipFill>
                <a:blip r:embed="rId20"/>
                <a:stretch>
                  <a:fillRect l="-1319" t="-4098"/>
                </a:stretch>
              </a:blipFill>
            </p:spPr>
            <p:txBody>
              <a:bodyPr/>
              <a:lstStyle/>
              <a:p>
                <a:r>
                  <a:rPr lang="nl-NL">
                    <a:noFill/>
                  </a:rPr>
                  <a:t> </a:t>
                </a:r>
              </a:p>
            </p:txBody>
          </p:sp>
        </mc:Fallback>
      </mc:AlternateContent>
      <p:sp>
        <p:nvSpPr>
          <p:cNvPr id="19" name="Tekstvak 18">
            <a:extLst>
              <a:ext uri="{FF2B5EF4-FFF2-40B4-BE49-F238E27FC236}">
                <a16:creationId xmlns:a16="http://schemas.microsoft.com/office/drawing/2014/main" id="{18DFCF94-0A23-BD80-9AB0-FFBB5DF3E342}"/>
              </a:ext>
            </a:extLst>
          </p:cNvPr>
          <p:cNvSpPr txBox="1"/>
          <p:nvPr/>
        </p:nvSpPr>
        <p:spPr>
          <a:xfrm>
            <a:off x="82500" y="6492875"/>
            <a:ext cx="3272700" cy="261610"/>
          </a:xfrm>
          <a:prstGeom prst="rect">
            <a:avLst/>
          </a:prstGeom>
          <a:noFill/>
        </p:spPr>
        <p:txBody>
          <a:bodyPr wrap="square" rtlCol="0">
            <a:spAutoFit/>
          </a:bodyPr>
          <a:lstStyle/>
          <a:p>
            <a:r>
              <a:rPr lang="nl-NL" sz="1100" i="1" dirty="0">
                <a:solidFill>
                  <a:srgbClr val="945EE8"/>
                </a:solidFill>
              </a:rPr>
              <a:t>Uit examen vwo 2024, tijdvak 1</a:t>
            </a:r>
          </a:p>
        </p:txBody>
      </p:sp>
    </p:spTree>
    <p:extLst>
      <p:ext uri="{BB962C8B-B14F-4D97-AF65-F5344CB8AC3E}">
        <p14:creationId xmlns:p14="http://schemas.microsoft.com/office/powerpoint/2010/main" val="257454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wipe(down)">
                                      <p:cBhvr>
                                        <p:cTn id="40" dur="500"/>
                                        <p:tgtEl>
                                          <p:spTgt spid="4">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down)">
                                      <p:cBhvr>
                                        <p:cTn id="43" dur="500"/>
                                        <p:tgtEl>
                                          <p:spTgt spid="4">
                                            <p:txEl>
                                              <p:pRg st="1" end="1"/>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wipe(down)">
                                      <p:cBhvr>
                                        <p:cTn id="46" dur="500"/>
                                        <p:tgtEl>
                                          <p:spTgt spid="4">
                                            <p:txEl>
                                              <p:pRg st="2" end="2"/>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wipe(down)">
                                      <p:cBhvr>
                                        <p:cTn id="49" dur="500"/>
                                        <p:tgtEl>
                                          <p:spTgt spid="4">
                                            <p:txEl>
                                              <p:pRg st="3" end="3"/>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down)">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wipe(down)">
                                      <p:cBhvr>
                                        <p:cTn id="57" dur="500"/>
                                        <p:tgtEl>
                                          <p:spTgt spid="4">
                                            <p:txEl>
                                              <p:pRg st="5" end="5"/>
                                            </p:txEl>
                                          </p:spTgt>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wipe(down)">
                                      <p:cBhvr>
                                        <p:cTn id="61" dur="500"/>
                                        <p:tgtEl>
                                          <p:spTgt spid="4">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
                                            <p:txEl>
                                              <p:pRg st="7" end="7"/>
                                            </p:txEl>
                                          </p:spTgt>
                                        </p:tgtEl>
                                        <p:attrNameLst>
                                          <p:attrName>style.visibility</p:attrName>
                                        </p:attrNameLst>
                                      </p:cBhvr>
                                      <p:to>
                                        <p:strVal val="visible"/>
                                      </p:to>
                                    </p:set>
                                    <p:animEffect transition="in" filter="wipe(down)">
                                      <p:cBhvr>
                                        <p:cTn id="66" dur="500"/>
                                        <p:tgtEl>
                                          <p:spTgt spid="4">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xEl>
                                              <p:pRg st="0" end="0"/>
                                            </p:txEl>
                                          </p:spTgt>
                                        </p:tgtEl>
                                        <p:attrNameLst>
                                          <p:attrName>style.visibility</p:attrName>
                                        </p:attrNameLst>
                                      </p:cBhvr>
                                      <p:to>
                                        <p:strVal val="visible"/>
                                      </p:to>
                                    </p:set>
                                    <p:animEffect transition="in" filter="wipe(left)">
                                      <p:cBhvr>
                                        <p:cTn id="71" dur="500"/>
                                        <p:tgtEl>
                                          <p:spTgt spid="7">
                                            <p:txEl>
                                              <p:pRg st="0" end="0"/>
                                            </p:tx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7">
                                            <p:txEl>
                                              <p:pRg st="1" end="1"/>
                                            </p:txEl>
                                          </p:spTgt>
                                        </p:tgtEl>
                                        <p:attrNameLst>
                                          <p:attrName>style.visibility</p:attrName>
                                        </p:attrNameLst>
                                      </p:cBhvr>
                                      <p:to>
                                        <p:strVal val="visible"/>
                                      </p:to>
                                    </p:set>
                                    <p:animEffect transition="in" filter="wipe(left)">
                                      <p:cBhvr>
                                        <p:cTn id="75" dur="500"/>
                                        <p:tgtEl>
                                          <p:spTgt spid="7">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
                                            <p:txEl>
                                              <p:pRg st="2" end="2"/>
                                            </p:txEl>
                                          </p:spTgt>
                                        </p:tgtEl>
                                        <p:attrNameLst>
                                          <p:attrName>style.visibility</p:attrName>
                                        </p:attrNameLst>
                                      </p:cBhvr>
                                      <p:to>
                                        <p:strVal val="visible"/>
                                      </p:to>
                                    </p:set>
                                    <p:animEffect transition="in" filter="wipe(left)">
                                      <p:cBhvr>
                                        <p:cTn id="80" dur="500"/>
                                        <p:tgtEl>
                                          <p:spTgt spid="7">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7">
                                            <p:txEl>
                                              <p:pRg st="3" end="3"/>
                                            </p:txEl>
                                          </p:spTgt>
                                        </p:tgtEl>
                                        <p:attrNameLst>
                                          <p:attrName>style.visibility</p:attrName>
                                        </p:attrNameLst>
                                      </p:cBhvr>
                                      <p:to>
                                        <p:strVal val="visible"/>
                                      </p:to>
                                    </p:set>
                                    <p:animEffect transition="in" filter="wipe(left)">
                                      <p:cBhvr>
                                        <p:cTn id="85" dur="500"/>
                                        <p:tgtEl>
                                          <p:spTgt spid="7">
                                            <p:txEl>
                                              <p:pRg st="3" end="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8">
                                            <p:txEl>
                                              <p:pRg st="0" end="0"/>
                                            </p:txEl>
                                          </p:spTgt>
                                        </p:tgtEl>
                                        <p:attrNameLst>
                                          <p:attrName>style.visibility</p:attrName>
                                        </p:attrNameLst>
                                      </p:cBhvr>
                                      <p:to>
                                        <p:strVal val="visible"/>
                                      </p:to>
                                    </p:set>
                                    <p:anim calcmode="lin" valueType="num">
                                      <p:cBhvr additive="base">
                                        <p:cTn id="9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8">
                                            <p:txEl>
                                              <p:pRg st="1" end="1"/>
                                            </p:txEl>
                                          </p:spTgt>
                                        </p:tgtEl>
                                        <p:attrNameLst>
                                          <p:attrName>style.visibility</p:attrName>
                                        </p:attrNameLst>
                                      </p:cBhvr>
                                      <p:to>
                                        <p:strVal val="visible"/>
                                      </p:to>
                                    </p:set>
                                    <p:anim calcmode="lin" valueType="num">
                                      <p:cBhvr additive="base">
                                        <p:cTn id="96"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8">
                                            <p:txEl>
                                              <p:pRg st="2" end="2"/>
                                            </p:txEl>
                                          </p:spTgt>
                                        </p:tgtEl>
                                        <p:attrNameLst>
                                          <p:attrName>style.visibility</p:attrName>
                                        </p:attrNameLst>
                                      </p:cBhvr>
                                      <p:to>
                                        <p:strVal val="visible"/>
                                      </p:to>
                                    </p:set>
                                    <p:anim calcmode="lin" valueType="num">
                                      <p:cBhvr additive="base">
                                        <p:cTn id="10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7">
                                            <p:txEl>
                                              <p:pRg st="4" end="4"/>
                                            </p:txEl>
                                          </p:spTgt>
                                        </p:tgtEl>
                                        <p:attrNameLst>
                                          <p:attrName>style.visibility</p:attrName>
                                        </p:attrNameLst>
                                      </p:cBhvr>
                                      <p:to>
                                        <p:strVal val="visible"/>
                                      </p:to>
                                    </p:set>
                                    <p:animEffect transition="in" filter="wipe(left)">
                                      <p:cBhvr>
                                        <p:cTn id="108" dur="500"/>
                                        <p:tgtEl>
                                          <p:spTgt spid="7">
                                            <p:txEl>
                                              <p:pRg st="4" end="4"/>
                                            </p:txEl>
                                          </p:spTgt>
                                        </p:tgtEl>
                                      </p:cBhvr>
                                    </p:animEffect>
                                  </p:childTnLst>
                                </p:cTn>
                              </p:par>
                              <p:par>
                                <p:cTn id="109" presetID="10" presetClass="exit" presetSubtype="0" fill="hold" grpId="1" nodeType="withEffect">
                                  <p:stCondLst>
                                    <p:cond delay="0"/>
                                  </p:stCondLst>
                                  <p:childTnLst>
                                    <p:animEffect transition="out" filter="fade">
                                      <p:cBhvr>
                                        <p:cTn id="110" dur="500"/>
                                        <p:tgtEl>
                                          <p:spTgt spid="18">
                                            <p:txEl>
                                              <p:pRg st="0" end="0"/>
                                            </p:txEl>
                                          </p:spTgt>
                                        </p:tgtEl>
                                      </p:cBhvr>
                                    </p:animEffect>
                                    <p:set>
                                      <p:cBhvr>
                                        <p:cTn id="111" dur="1" fill="hold">
                                          <p:stCondLst>
                                            <p:cond delay="499"/>
                                          </p:stCondLst>
                                        </p:cTn>
                                        <p:tgtEl>
                                          <p:spTgt spid="18">
                                            <p:txEl>
                                              <p:pRg st="0" end="0"/>
                                            </p:txEl>
                                          </p:spTgt>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8">
                                            <p:txEl>
                                              <p:pRg st="1" end="1"/>
                                            </p:txEl>
                                          </p:spTgt>
                                        </p:tgtEl>
                                      </p:cBhvr>
                                    </p:animEffect>
                                    <p:set>
                                      <p:cBhvr>
                                        <p:cTn id="114" dur="1" fill="hold">
                                          <p:stCondLst>
                                            <p:cond delay="499"/>
                                          </p:stCondLst>
                                        </p:cTn>
                                        <p:tgtEl>
                                          <p:spTgt spid="18">
                                            <p:txEl>
                                              <p:pRg st="1" end="1"/>
                                            </p:txEl>
                                          </p:spTgt>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8">
                                            <p:txEl>
                                              <p:pRg st="2" end="2"/>
                                            </p:txEl>
                                          </p:spTgt>
                                        </p:tgtEl>
                                      </p:cBhvr>
                                    </p:animEffect>
                                    <p:set>
                                      <p:cBhvr>
                                        <p:cTn id="117" dur="1" fill="hold">
                                          <p:stCondLst>
                                            <p:cond delay="499"/>
                                          </p:stCondLst>
                                        </p:cTn>
                                        <p:tgtEl>
                                          <p:spTgt spid="18">
                                            <p:txEl>
                                              <p:pRg st="2" end="2"/>
                                            </p:txEl>
                                          </p:spTgt>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7">
                                            <p:txEl>
                                              <p:pRg st="5" end="5"/>
                                            </p:txEl>
                                          </p:spTgt>
                                        </p:tgtEl>
                                        <p:attrNameLst>
                                          <p:attrName>style.visibility</p:attrName>
                                        </p:attrNameLst>
                                      </p:cBhvr>
                                      <p:to>
                                        <p:strVal val="visible"/>
                                      </p:to>
                                    </p:set>
                                    <p:animEffect transition="in" filter="wipe(left)">
                                      <p:cBhvr>
                                        <p:cTn id="122" dur="500"/>
                                        <p:tgtEl>
                                          <p:spTgt spid="7">
                                            <p:txEl>
                                              <p:pRg st="5" end="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7">
                                            <p:txEl>
                                              <p:pRg st="7" end="7"/>
                                            </p:txEl>
                                          </p:spTgt>
                                        </p:tgtEl>
                                        <p:attrNameLst>
                                          <p:attrName>style.visibility</p:attrName>
                                        </p:attrNameLst>
                                      </p:cBhvr>
                                      <p:to>
                                        <p:strVal val="visible"/>
                                      </p:to>
                                    </p:set>
                                    <p:animEffect transition="in" filter="wipe(left)">
                                      <p:cBhvr>
                                        <p:cTn id="12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P spid="18" grpId="0" build="p" bldLvl="5"/>
      <p:bldP spid="18" grpI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D757D-1801-8711-D41E-CDB9A91FDB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1A46E6-6C66-9B6A-6802-79F75C26E7D2}"/>
              </a:ext>
            </a:extLst>
          </p:cNvPr>
          <p:cNvSpPr>
            <a:spLocks noGrp="1"/>
          </p:cNvSpPr>
          <p:nvPr>
            <p:ph type="title"/>
          </p:nvPr>
        </p:nvSpPr>
        <p:spPr/>
        <p:txBody>
          <a:bodyPr/>
          <a:lstStyle/>
          <a:p>
            <a:r>
              <a:rPr lang="nl-NL" dirty="0"/>
              <a:t>Wanneer gebruik je welke formule bij hemelmechanica?</a:t>
            </a:r>
          </a:p>
        </p:txBody>
      </p:sp>
      <p:sp>
        <p:nvSpPr>
          <p:cNvPr id="3" name="Tijdelijke aanduiding voor tekst 2">
            <a:extLst>
              <a:ext uri="{FF2B5EF4-FFF2-40B4-BE49-F238E27FC236}">
                <a16:creationId xmlns:a16="http://schemas.microsoft.com/office/drawing/2014/main" id="{5AAE9661-7E50-441C-7C97-E8210B26F640}"/>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86951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11ABF-A8A8-C8B5-46E8-37DA645B2D9E}"/>
            </a:ext>
          </a:extLst>
        </p:cNvPr>
        <p:cNvGrpSpPr/>
        <p:nvPr/>
      </p:nvGrpSpPr>
      <p:grpSpPr>
        <a:xfrm>
          <a:off x="0" y="0"/>
          <a:ext cx="0" cy="0"/>
          <a:chOff x="0" y="0"/>
          <a:chExt cx="0" cy="0"/>
        </a:xfrm>
      </p:grpSpPr>
      <p:grpSp>
        <p:nvGrpSpPr>
          <p:cNvPr id="15" name="Groep 14">
            <a:extLst>
              <a:ext uri="{FF2B5EF4-FFF2-40B4-BE49-F238E27FC236}">
                <a16:creationId xmlns:a16="http://schemas.microsoft.com/office/drawing/2014/main" id="{BB625D52-E73E-98B3-A9C3-1254A2A64DF5}"/>
              </a:ext>
            </a:extLst>
          </p:cNvPr>
          <p:cNvGrpSpPr/>
          <p:nvPr/>
        </p:nvGrpSpPr>
        <p:grpSpPr>
          <a:xfrm>
            <a:off x="7020498" y="17522"/>
            <a:ext cx="5178528" cy="6832292"/>
            <a:chOff x="7020498" y="17522"/>
            <a:chExt cx="5178528" cy="6832292"/>
          </a:xfrm>
        </p:grpSpPr>
        <p:pic>
          <p:nvPicPr>
            <p:cNvPr id="13" name="Picture 8">
              <a:extLst>
                <a:ext uri="{FF2B5EF4-FFF2-40B4-BE49-F238E27FC236}">
                  <a16:creationId xmlns:a16="http://schemas.microsoft.com/office/drawing/2014/main" id="{90CC6EF0-F36F-94E4-0871-8FC4127FFCCD}"/>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l="22727" t="2553" r="26849" b="14030"/>
            <a:stretch>
              <a:fillRect/>
            </a:stretch>
          </p:blipFill>
          <p:spPr bwMode="auto">
            <a:xfrm>
              <a:off x="7020498" y="17522"/>
              <a:ext cx="2574170" cy="3158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B424C1F-8A26-1BD6-F2CF-60A0BFBC256D}"/>
                </a:ext>
              </a:extLst>
            </p:cNvPr>
            <p:cNvPicPr>
              <a:picLocks noChangeAspect="1" noChangeArrowheads="1"/>
            </p:cNvPicPr>
            <p:nvPr/>
          </p:nvPicPr>
          <p:blipFill rotWithShape="1">
            <a:blip r:embed="rId3">
              <a:alphaModFix amt="21000"/>
              <a:extLst>
                <a:ext uri="{28A0092B-C50C-407E-A947-70E740481C1C}">
                  <a14:useLocalDpi xmlns:a14="http://schemas.microsoft.com/office/drawing/2010/main" val="0"/>
                </a:ext>
              </a:extLst>
            </a:blip>
            <a:srcRect l="-1" t="2796" r="1"/>
            <a:stretch>
              <a:fillRect/>
            </a:stretch>
          </p:blipFill>
          <p:spPr bwMode="auto">
            <a:xfrm>
              <a:off x="7020498" y="3178708"/>
              <a:ext cx="5178528" cy="3671106"/>
            </a:xfrm>
            <a:prstGeom prst="rect">
              <a:avLst/>
            </a:prstGeom>
            <a:noFill/>
            <a:extLst>
              <a:ext uri="{909E8E84-426E-40DD-AFC4-6F175D3DCCD1}">
                <a14:hiddenFill xmlns:a14="http://schemas.microsoft.com/office/drawing/2010/main">
                  <a:solidFill>
                    <a:srgbClr val="FFFFFF"/>
                  </a:solidFill>
                </a14:hiddenFill>
              </a:ext>
            </a:extLst>
          </p:spPr>
        </p:pic>
      </p:grpSp>
      <p:pic>
        <p:nvPicPr>
          <p:cNvPr id="287" name="Afbeelding 286">
            <a:extLst>
              <a:ext uri="{FF2B5EF4-FFF2-40B4-BE49-F238E27FC236}">
                <a16:creationId xmlns:a16="http://schemas.microsoft.com/office/drawing/2014/main" id="{456D84F4-6E2D-781A-ADAD-7B7AF432D0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7373" t="12325" r="3008" b="20313"/>
          <a:stretch>
            <a:fillRect/>
          </a:stretch>
        </p:blipFill>
        <p:spPr>
          <a:xfrm>
            <a:off x="0" y="6771"/>
            <a:ext cx="12191994" cy="6860695"/>
          </a:xfrm>
          <a:prstGeom prst="rect">
            <a:avLst/>
          </a:prstGeom>
        </p:spPr>
      </p:pic>
      <p:sp>
        <p:nvSpPr>
          <p:cNvPr id="284" name="Rechthoek 283">
            <a:extLst>
              <a:ext uri="{FF2B5EF4-FFF2-40B4-BE49-F238E27FC236}">
                <a16:creationId xmlns:a16="http://schemas.microsoft.com/office/drawing/2014/main" id="{9A622B9A-495F-EF4F-E1AD-FA2EA0378FA7}"/>
              </a:ext>
            </a:extLst>
          </p:cNvPr>
          <p:cNvSpPr/>
          <p:nvPr/>
        </p:nvSpPr>
        <p:spPr>
          <a:xfrm>
            <a:off x="9577177" y="3603"/>
            <a:ext cx="2614816" cy="3158698"/>
          </a:xfrm>
          <a:prstGeom prst="rect">
            <a:avLst/>
          </a:prstGeom>
          <a:solidFill>
            <a:srgbClr val="002060">
              <a:alpha val="3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Eenparige cirkelbeweging:</a:t>
            </a:r>
            <a:br>
              <a:rPr lang="nl-NL" dirty="0"/>
            </a:br>
            <a:r>
              <a:rPr lang="nl-NL" dirty="0"/>
              <a:t>Maakt niet uit welke</a:t>
            </a:r>
          </a:p>
        </p:txBody>
      </p:sp>
      <p:pic>
        <p:nvPicPr>
          <p:cNvPr id="23" name="Afbeelding 22">
            <a:extLst>
              <a:ext uri="{FF2B5EF4-FFF2-40B4-BE49-F238E27FC236}">
                <a16:creationId xmlns:a16="http://schemas.microsoft.com/office/drawing/2014/main" id="{74E4EC13-2A87-080D-E8E0-6045FE09AD87}"/>
              </a:ext>
            </a:extLst>
          </p:cNvPr>
          <p:cNvPicPr>
            <a:picLocks noChangeAspect="1"/>
          </p:cNvPicPr>
          <p:nvPr/>
        </p:nvPicPr>
        <p:blipFill>
          <a:blip r:embed="rId6">
            <a:alphaModFix amt="32000"/>
          </a:blip>
          <a:stretch>
            <a:fillRect/>
          </a:stretch>
        </p:blipFill>
        <p:spPr>
          <a:xfrm>
            <a:off x="9997960" y="264325"/>
            <a:ext cx="2177101" cy="2880324"/>
          </a:xfrm>
          <a:prstGeom prst="rect">
            <a:avLst/>
          </a:prstGeom>
        </p:spPr>
      </p:pic>
      <p:grpSp>
        <p:nvGrpSpPr>
          <p:cNvPr id="359" name="Groep 358">
            <a:extLst>
              <a:ext uri="{FF2B5EF4-FFF2-40B4-BE49-F238E27FC236}">
                <a16:creationId xmlns:a16="http://schemas.microsoft.com/office/drawing/2014/main" id="{F2B59394-FBF2-8A11-29E4-FB65AE67A5C1}"/>
              </a:ext>
            </a:extLst>
          </p:cNvPr>
          <p:cNvGrpSpPr/>
          <p:nvPr/>
        </p:nvGrpSpPr>
        <p:grpSpPr>
          <a:xfrm>
            <a:off x="7006913" y="-2996"/>
            <a:ext cx="5192225" cy="6851229"/>
            <a:chOff x="7006913" y="-2996"/>
            <a:chExt cx="5192225" cy="6851229"/>
          </a:xfrm>
        </p:grpSpPr>
        <p:sp>
          <p:nvSpPr>
            <p:cNvPr id="283" name="Rechthoek 282">
              <a:extLst>
                <a:ext uri="{FF2B5EF4-FFF2-40B4-BE49-F238E27FC236}">
                  <a16:creationId xmlns:a16="http://schemas.microsoft.com/office/drawing/2014/main" id="{21E97060-12E0-9CDC-34EF-A295CA196D3C}"/>
                </a:ext>
              </a:extLst>
            </p:cNvPr>
            <p:cNvSpPr/>
            <p:nvPr/>
          </p:nvSpPr>
          <p:spPr>
            <a:xfrm>
              <a:off x="9569046" y="3162301"/>
              <a:ext cx="2630092" cy="3685932"/>
            </a:xfrm>
            <a:prstGeom prst="rect">
              <a:avLst/>
            </a:prstGeom>
            <a:solidFill>
              <a:srgbClr val="FFFF00">
                <a:alpha val="1600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nl-NL" dirty="0"/>
            </a:p>
          </p:txBody>
        </p:sp>
        <p:sp>
          <p:nvSpPr>
            <p:cNvPr id="282" name="Rechthoek 281">
              <a:extLst>
                <a:ext uri="{FF2B5EF4-FFF2-40B4-BE49-F238E27FC236}">
                  <a16:creationId xmlns:a16="http://schemas.microsoft.com/office/drawing/2014/main" id="{96363386-70CD-9DC5-7D4E-9A3296241108}"/>
                </a:ext>
              </a:extLst>
            </p:cNvPr>
            <p:cNvSpPr/>
            <p:nvPr/>
          </p:nvSpPr>
          <p:spPr>
            <a:xfrm>
              <a:off x="7006913" y="-2996"/>
              <a:ext cx="2560949" cy="6851228"/>
            </a:xfrm>
            <a:prstGeom prst="rect">
              <a:avLst/>
            </a:prstGeom>
            <a:solidFill>
              <a:srgbClr val="FFFF00">
                <a:alpha val="1600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Eenparige cirkelbeweging:</a:t>
              </a:r>
            </a:p>
            <a:p>
              <a:pPr algn="ctr"/>
              <a:r>
                <a:rPr lang="nl-NL" dirty="0" err="1"/>
                <a:t>Hemelichaam</a:t>
              </a:r>
              <a:endParaRPr lang="nl-NL" dirty="0"/>
            </a:p>
            <a:p>
              <a:pPr algn="ctr"/>
              <a:endParaRPr lang="nl-NL" dirty="0"/>
            </a:p>
          </p:txBody>
        </p:sp>
      </p:grpSp>
      <p:sp>
        <p:nvSpPr>
          <p:cNvPr id="280" name="Rechthoek 279">
            <a:extLst>
              <a:ext uri="{FF2B5EF4-FFF2-40B4-BE49-F238E27FC236}">
                <a16:creationId xmlns:a16="http://schemas.microsoft.com/office/drawing/2014/main" id="{7B36D6EC-E79B-6819-37C2-4C54C54E7ED6}"/>
              </a:ext>
            </a:extLst>
          </p:cNvPr>
          <p:cNvSpPr/>
          <p:nvPr/>
        </p:nvSpPr>
        <p:spPr>
          <a:xfrm>
            <a:off x="0" y="6771"/>
            <a:ext cx="2490628" cy="6841461"/>
          </a:xfrm>
          <a:prstGeom prst="rect">
            <a:avLst/>
          </a:prstGeom>
          <a:solidFill>
            <a:srgbClr val="00F6F7">
              <a:alpha val="8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Lokaal:</a:t>
            </a:r>
            <a:br>
              <a:rPr lang="nl-NL" dirty="0"/>
            </a:br>
            <a:r>
              <a:rPr lang="nl-NL" dirty="0"/>
              <a:t>Dicht bij oppervlak</a:t>
            </a:r>
          </a:p>
          <a:p>
            <a:pPr algn="ctr"/>
            <a:endParaRPr lang="nl-NL" dirty="0"/>
          </a:p>
        </p:txBody>
      </p:sp>
      <p:sp>
        <p:nvSpPr>
          <p:cNvPr id="281" name="Rechthoek 280">
            <a:extLst>
              <a:ext uri="{FF2B5EF4-FFF2-40B4-BE49-F238E27FC236}">
                <a16:creationId xmlns:a16="http://schemas.microsoft.com/office/drawing/2014/main" id="{D3EC5B0C-C93B-FB07-CA67-18EE6E402C51}"/>
              </a:ext>
            </a:extLst>
          </p:cNvPr>
          <p:cNvSpPr/>
          <p:nvPr/>
        </p:nvSpPr>
        <p:spPr>
          <a:xfrm>
            <a:off x="2491812" y="6770"/>
            <a:ext cx="4515101" cy="6841461"/>
          </a:xfrm>
          <a:prstGeom prst="rect">
            <a:avLst/>
          </a:prstGeom>
          <a:solidFill>
            <a:srgbClr val="FF00FF">
              <a:alpha val="1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Universeel:</a:t>
            </a:r>
            <a:br>
              <a:rPr lang="nl-NL" dirty="0"/>
            </a:br>
            <a:r>
              <a:rPr lang="nl-NL" dirty="0"/>
              <a:t>Overal geldig</a:t>
            </a:r>
          </a:p>
          <a:p>
            <a:pPr algn="ctr"/>
            <a:endParaRPr lang="nl-NL" dirty="0"/>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D65A5B70-11C8-36C3-3E58-EBE5C0AB4309}"/>
                  </a:ext>
                </a:extLst>
              </p:cNvPr>
              <p:cNvSpPr txBox="1"/>
              <p:nvPr/>
            </p:nvSpPr>
            <p:spPr>
              <a:xfrm>
                <a:off x="136062" y="936437"/>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𝐹</m:t>
                          </m:r>
                        </m:e>
                        <m:sub>
                          <m:r>
                            <m:rPr>
                              <m:sty m:val="p"/>
                            </m:rPr>
                            <a:rPr lang="nl-NL" sz="1800" b="0" i="0" smtClean="0">
                              <a:solidFill>
                                <a:schemeClr val="bg1"/>
                              </a:solidFill>
                              <a:latin typeface="Cambria Math" panose="02040503050406030204" pitchFamily="18" charset="0"/>
                            </a:rPr>
                            <m:t>z</m:t>
                          </m:r>
                        </m:sub>
                      </m:sSub>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𝑚</m:t>
                      </m:r>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𝑔</m:t>
                      </m:r>
                    </m:oMath>
                  </m:oMathPara>
                </a14:m>
                <a:endParaRPr lang="nl-NL" sz="1800" dirty="0">
                  <a:solidFill>
                    <a:schemeClr val="bg1"/>
                  </a:solidFill>
                </a:endParaRPr>
              </a:p>
            </p:txBody>
          </p:sp>
        </mc:Choice>
        <mc:Fallback xmlns="">
          <p:sp>
            <p:nvSpPr>
              <p:cNvPr id="3" name="Tekstvak 2">
                <a:extLst>
                  <a:ext uri="{FF2B5EF4-FFF2-40B4-BE49-F238E27FC236}">
                    <a16:creationId xmlns:a16="http://schemas.microsoft.com/office/drawing/2014/main" id="{D65A5B70-11C8-36C3-3E58-EBE5C0AB4309}"/>
                  </a:ext>
                </a:extLst>
              </p:cNvPr>
              <p:cNvSpPr txBox="1">
                <a:spLocks noRot="1" noChangeAspect="1" noMove="1" noResize="1" noEditPoints="1" noAdjustHandles="1" noChangeArrowheads="1" noChangeShapeType="1" noTextEdit="1"/>
              </p:cNvSpPr>
              <p:nvPr/>
            </p:nvSpPr>
            <p:spPr>
              <a:xfrm>
                <a:off x="136062" y="936437"/>
                <a:ext cx="2160000" cy="947731"/>
              </a:xfrm>
              <a:prstGeom prst="rect">
                <a:avLst/>
              </a:prstGeom>
              <a:blipFill>
                <a:blip r:embed="rId7"/>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7A36F00A-3866-66B4-C505-99C5712241CF}"/>
                  </a:ext>
                </a:extLst>
              </p:cNvPr>
              <p:cNvSpPr txBox="1"/>
              <p:nvPr/>
            </p:nvSpPr>
            <p:spPr>
              <a:xfrm>
                <a:off x="4269450" y="936436"/>
                <a:ext cx="252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i="1" smtClean="0">
                              <a:solidFill>
                                <a:schemeClr val="bg1"/>
                              </a:solidFill>
                              <a:latin typeface="Cambria Math" panose="02040503050406030204" pitchFamily="18" charset="0"/>
                            </a:rPr>
                          </m:ctrlPr>
                        </m:sSubPr>
                        <m:e>
                          <m:r>
                            <a:rPr lang="nl-NL" i="1">
                              <a:solidFill>
                                <a:schemeClr val="bg1"/>
                              </a:solidFill>
                              <a:latin typeface="Cambria Math" panose="02040503050406030204" pitchFamily="18" charset="0"/>
                            </a:rPr>
                            <m:t>𝐹</m:t>
                          </m:r>
                        </m:e>
                        <m:sub>
                          <m:r>
                            <m:rPr>
                              <m:sty m:val="p"/>
                            </m:rPr>
                            <a:rPr lang="nl-NL">
                              <a:solidFill>
                                <a:schemeClr val="bg1"/>
                              </a:solidFill>
                              <a:latin typeface="Cambria Math" panose="02040503050406030204" pitchFamily="18" charset="0"/>
                            </a:rPr>
                            <m:t>g</m:t>
                          </m:r>
                        </m:sub>
                      </m:sSub>
                      <m:r>
                        <a:rPr lang="nl-NL" i="1">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𝐺</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𝑀</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𝑚</m:t>
                          </m:r>
                        </m:num>
                        <m:den>
                          <m:sSup>
                            <m:sSupPr>
                              <m:ctrlPr>
                                <a:rPr lang="nl-NL" i="1">
                                  <a:solidFill>
                                    <a:schemeClr val="bg1"/>
                                  </a:solidFill>
                                  <a:latin typeface="Cambria Math" panose="02040503050406030204" pitchFamily="18" charset="0"/>
                                </a:rPr>
                              </m:ctrlPr>
                            </m:sSupPr>
                            <m:e>
                              <m:r>
                                <a:rPr lang="nl-NL" i="1">
                                  <a:solidFill>
                                    <a:schemeClr val="bg1"/>
                                  </a:solidFill>
                                  <a:latin typeface="Cambria Math" panose="02040503050406030204" pitchFamily="18" charset="0"/>
                                </a:rPr>
                                <m:t>𝑟</m:t>
                              </m:r>
                            </m:e>
                            <m:sup>
                              <m:r>
                                <a:rPr lang="nl-NL" i="1">
                                  <a:solidFill>
                                    <a:schemeClr val="bg1"/>
                                  </a:solidFill>
                                  <a:latin typeface="Cambria Math" panose="02040503050406030204" pitchFamily="18" charset="0"/>
                                </a:rPr>
                                <m:t>2</m:t>
                              </m:r>
                            </m:sup>
                          </m:sSup>
                        </m:den>
                      </m:f>
                    </m:oMath>
                  </m:oMathPara>
                </a14:m>
                <a:endParaRPr lang="nl-NL" sz="1800" dirty="0">
                  <a:solidFill>
                    <a:schemeClr val="bg1"/>
                  </a:solidFill>
                </a:endParaRPr>
              </a:p>
            </p:txBody>
          </p:sp>
        </mc:Choice>
        <mc:Fallback xmlns="">
          <p:sp>
            <p:nvSpPr>
              <p:cNvPr id="4" name="Tekstvak 3">
                <a:extLst>
                  <a:ext uri="{FF2B5EF4-FFF2-40B4-BE49-F238E27FC236}">
                    <a16:creationId xmlns:a16="http://schemas.microsoft.com/office/drawing/2014/main" id="{7A36F00A-3866-66B4-C505-99C5712241CF}"/>
                  </a:ext>
                </a:extLst>
              </p:cNvPr>
              <p:cNvSpPr txBox="1">
                <a:spLocks noRot="1" noChangeAspect="1" noMove="1" noResize="1" noEditPoints="1" noAdjustHandles="1" noChangeArrowheads="1" noChangeShapeType="1" noTextEdit="1"/>
              </p:cNvSpPr>
              <p:nvPr/>
            </p:nvSpPr>
            <p:spPr>
              <a:xfrm>
                <a:off x="4269450" y="936436"/>
                <a:ext cx="2520000" cy="947731"/>
              </a:xfrm>
              <a:prstGeom prst="rect">
                <a:avLst/>
              </a:prstGeom>
              <a:blipFill>
                <a:blip r:embed="rId8"/>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EB8AE7E0-1DF6-04E1-0999-1B432F9C4567}"/>
                  </a:ext>
                </a:extLst>
              </p:cNvPr>
              <p:cNvSpPr txBox="1"/>
              <p:nvPr/>
            </p:nvSpPr>
            <p:spPr>
              <a:xfrm>
                <a:off x="2693479" y="3334573"/>
                <a:ext cx="1319613" cy="947731"/>
              </a:xfrm>
              <a:prstGeom prst="rect">
                <a:avLst/>
              </a:prstGeom>
              <a:noFill/>
              <a:ln>
                <a:solidFill>
                  <a:schemeClr val="bg1"/>
                </a:solidFill>
              </a:ln>
              <a:effectLst>
                <a:glow rad="38100">
                  <a:srgbClr val="00F6F7"/>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r>
                        <a:rPr lang="nl-NL" i="1" smtClean="0">
                          <a:solidFill>
                            <a:schemeClr val="bg1"/>
                          </a:solidFill>
                          <a:latin typeface="Cambria Math" panose="02040503050406030204" pitchFamily="18" charset="0"/>
                        </a:rPr>
                        <m:t>𝑔</m:t>
                      </m:r>
                      <m:r>
                        <a:rPr lang="nl-NL" i="1" smtClean="0">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𝐺</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𝑀</m:t>
                          </m:r>
                        </m:num>
                        <m:den>
                          <m:sSup>
                            <m:sSupPr>
                              <m:ctrlPr>
                                <a:rPr lang="nl-NL" b="0" i="1" smtClean="0">
                                  <a:solidFill>
                                    <a:schemeClr val="bg1"/>
                                  </a:solidFill>
                                  <a:latin typeface="Cambria Math" panose="02040503050406030204" pitchFamily="18" charset="0"/>
                                </a:rPr>
                              </m:ctrlPr>
                            </m:sSupPr>
                            <m:e>
                              <m:r>
                                <a:rPr lang="nl-NL" b="0" i="1" smtClean="0">
                                  <a:solidFill>
                                    <a:schemeClr val="bg1"/>
                                  </a:solidFill>
                                  <a:latin typeface="Cambria Math" panose="02040503050406030204" pitchFamily="18" charset="0"/>
                                </a:rPr>
                                <m:t>𝑟</m:t>
                              </m:r>
                            </m:e>
                            <m:sup>
                              <m:r>
                                <a:rPr lang="nl-NL" b="0" i="1" smtClean="0">
                                  <a:solidFill>
                                    <a:schemeClr val="bg1"/>
                                  </a:solidFill>
                                  <a:latin typeface="Cambria Math" panose="02040503050406030204" pitchFamily="18" charset="0"/>
                                </a:rPr>
                                <m:t>2</m:t>
                              </m:r>
                            </m:sup>
                          </m:sSup>
                        </m:den>
                      </m:f>
                    </m:oMath>
                  </m:oMathPara>
                </a14:m>
                <a:endParaRPr lang="nl-NL" dirty="0">
                  <a:solidFill>
                    <a:schemeClr val="bg1"/>
                  </a:solidFill>
                </a:endParaRPr>
              </a:p>
            </p:txBody>
          </p:sp>
        </mc:Choice>
        <mc:Fallback xmlns="">
          <p:sp>
            <p:nvSpPr>
              <p:cNvPr id="6" name="Tekstvak 5">
                <a:extLst>
                  <a:ext uri="{FF2B5EF4-FFF2-40B4-BE49-F238E27FC236}">
                    <a16:creationId xmlns:a16="http://schemas.microsoft.com/office/drawing/2014/main" id="{EB8AE7E0-1DF6-04E1-0999-1B432F9C4567}"/>
                  </a:ext>
                </a:extLst>
              </p:cNvPr>
              <p:cNvSpPr txBox="1">
                <a:spLocks noRot="1" noChangeAspect="1" noMove="1" noResize="1" noEditPoints="1" noAdjustHandles="1" noChangeArrowheads="1" noChangeShapeType="1" noTextEdit="1"/>
              </p:cNvSpPr>
              <p:nvPr/>
            </p:nvSpPr>
            <p:spPr>
              <a:xfrm>
                <a:off x="2693479" y="3334573"/>
                <a:ext cx="1319613" cy="947731"/>
              </a:xfrm>
              <a:prstGeom prst="rect">
                <a:avLst/>
              </a:prstGeom>
              <a:blipFill>
                <a:blip r:embed="rId9"/>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28407A40-E846-A116-B9ED-BDF7C664D6A6}"/>
                  </a:ext>
                </a:extLst>
              </p:cNvPr>
              <p:cNvSpPr txBox="1"/>
              <p:nvPr/>
            </p:nvSpPr>
            <p:spPr>
              <a:xfrm>
                <a:off x="9797652" y="2003562"/>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bg1"/>
                              </a:solidFill>
                              <a:latin typeface="Cambria Math" panose="02040503050406030204" pitchFamily="18" charset="0"/>
                            </a:rPr>
                          </m:ctrlPr>
                        </m:sSubPr>
                        <m:e>
                          <m:r>
                            <a:rPr lang="nl-NL" b="0" i="1" smtClean="0">
                              <a:solidFill>
                                <a:schemeClr val="bg1"/>
                              </a:solidFill>
                              <a:latin typeface="Cambria Math" panose="02040503050406030204" pitchFamily="18" charset="0"/>
                            </a:rPr>
                            <m:t>𝑣</m:t>
                          </m:r>
                        </m:e>
                        <m:sub>
                          <m:r>
                            <m:rPr>
                              <m:sty m:val="p"/>
                            </m:rPr>
                            <a:rPr lang="nl-NL" b="0" i="0" smtClean="0">
                              <a:solidFill>
                                <a:schemeClr val="bg1"/>
                              </a:solidFill>
                              <a:latin typeface="Cambria Math" panose="02040503050406030204" pitchFamily="18" charset="0"/>
                            </a:rPr>
                            <m:t>baan</m:t>
                          </m:r>
                        </m:sub>
                      </m:sSub>
                      <m:r>
                        <a:rPr lang="nl-NL" b="0" i="1" smtClean="0">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2∙</m:t>
                          </m:r>
                          <m:r>
                            <m:rPr>
                              <m:sty m:val="p"/>
                            </m:rPr>
                            <a:rPr lang="nl-NL" i="0">
                              <a:solidFill>
                                <a:schemeClr val="bg1"/>
                              </a:solidFill>
                              <a:latin typeface="Cambria Math" panose="02040503050406030204" pitchFamily="18" charset="0"/>
                            </a:rPr>
                            <m:t>π</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𝑟</m:t>
                          </m:r>
                        </m:num>
                        <m:den>
                          <m:r>
                            <a:rPr lang="nl-NL" i="1">
                              <a:solidFill>
                                <a:schemeClr val="bg1"/>
                              </a:solidFill>
                              <a:latin typeface="Cambria Math" panose="02040503050406030204" pitchFamily="18" charset="0"/>
                            </a:rPr>
                            <m:t>𝑇</m:t>
                          </m:r>
                        </m:den>
                      </m:f>
                    </m:oMath>
                  </m:oMathPara>
                </a14:m>
                <a:endParaRPr lang="nl-NL" dirty="0">
                  <a:solidFill>
                    <a:schemeClr val="bg1"/>
                  </a:solidFill>
                </a:endParaRPr>
              </a:p>
            </p:txBody>
          </p:sp>
        </mc:Choice>
        <mc:Fallback xmlns="">
          <p:sp>
            <p:nvSpPr>
              <p:cNvPr id="10" name="Tekstvak 9">
                <a:extLst>
                  <a:ext uri="{FF2B5EF4-FFF2-40B4-BE49-F238E27FC236}">
                    <a16:creationId xmlns:a16="http://schemas.microsoft.com/office/drawing/2014/main" id="{28407A40-E846-A116-B9ED-BDF7C664D6A6}"/>
                  </a:ext>
                </a:extLst>
              </p:cNvPr>
              <p:cNvSpPr txBox="1">
                <a:spLocks noRot="1" noChangeAspect="1" noMove="1" noResize="1" noEditPoints="1" noAdjustHandles="1" noChangeArrowheads="1" noChangeShapeType="1" noTextEdit="1"/>
              </p:cNvSpPr>
              <p:nvPr/>
            </p:nvSpPr>
            <p:spPr>
              <a:xfrm>
                <a:off x="9797652" y="2003562"/>
                <a:ext cx="2160000" cy="947731"/>
              </a:xfrm>
              <a:prstGeom prst="rect">
                <a:avLst/>
              </a:prstGeom>
              <a:blipFill>
                <a:blip r:embed="rId10"/>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4CC5CE03-A631-8B29-A450-B5C88C1D29E7}"/>
                  </a:ext>
                </a:extLst>
              </p:cNvPr>
              <p:cNvSpPr txBox="1"/>
              <p:nvPr/>
            </p:nvSpPr>
            <p:spPr>
              <a:xfrm>
                <a:off x="9797652" y="936436"/>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bg1"/>
                              </a:solidFill>
                              <a:latin typeface="Cambria Math" panose="02040503050406030204" pitchFamily="18" charset="0"/>
                            </a:rPr>
                          </m:ctrlPr>
                        </m:sSubPr>
                        <m:e>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𝐹</m:t>
                              </m:r>
                            </m:e>
                            <m:sub>
                              <m:r>
                                <m:rPr>
                                  <m:sty m:val="p"/>
                                </m:rPr>
                                <a:rPr lang="nl-NL" sz="1800" b="0" i="0" smtClean="0">
                                  <a:solidFill>
                                    <a:schemeClr val="bg1"/>
                                  </a:solidFill>
                                  <a:latin typeface="Cambria Math" panose="02040503050406030204" pitchFamily="18" charset="0"/>
                                </a:rPr>
                                <m:t>res</m:t>
                              </m:r>
                            </m:sub>
                          </m:sSub>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𝐹</m:t>
                          </m:r>
                        </m:e>
                        <m:sub>
                          <m:r>
                            <m:rPr>
                              <m:sty m:val="p"/>
                            </m:rPr>
                            <a:rPr lang="nl-NL" sz="1800" b="0" i="0" smtClean="0">
                              <a:solidFill>
                                <a:schemeClr val="bg1"/>
                              </a:solidFill>
                              <a:latin typeface="Cambria Math" panose="02040503050406030204" pitchFamily="18" charset="0"/>
                            </a:rPr>
                            <m:t>mpz</m:t>
                          </m:r>
                        </m:sub>
                      </m:sSub>
                      <m:r>
                        <a:rPr lang="nl-NL" sz="1800" b="0" i="1" smtClean="0">
                          <a:solidFill>
                            <a:schemeClr val="bg1"/>
                          </a:solidFill>
                          <a:latin typeface="Cambria Math" panose="02040503050406030204" pitchFamily="18" charset="0"/>
                        </a:rPr>
                        <m:t>=</m:t>
                      </m:r>
                      <m:f>
                        <m:fPr>
                          <m:ctrlPr>
                            <a:rPr lang="nl-NL" sz="1800" b="0" i="1" smtClean="0">
                              <a:solidFill>
                                <a:schemeClr val="bg1"/>
                              </a:solidFill>
                              <a:latin typeface="Cambria Math" panose="02040503050406030204" pitchFamily="18" charset="0"/>
                            </a:rPr>
                          </m:ctrlPr>
                        </m:fPr>
                        <m:num>
                          <m:r>
                            <a:rPr lang="nl-NL" sz="1800" b="0" i="1" smtClean="0">
                              <a:solidFill>
                                <a:schemeClr val="bg1"/>
                              </a:solidFill>
                              <a:latin typeface="Cambria Math" panose="02040503050406030204" pitchFamily="18" charset="0"/>
                            </a:rPr>
                            <m:t>𝑚</m:t>
                          </m:r>
                          <m:sSup>
                            <m:sSupPr>
                              <m:ctrlPr>
                                <a:rPr lang="nl-NL" sz="1800" b="0" i="1" smtClean="0">
                                  <a:solidFill>
                                    <a:schemeClr val="bg1"/>
                                  </a:solidFill>
                                  <a:latin typeface="Cambria Math" panose="02040503050406030204" pitchFamily="18" charset="0"/>
                                </a:rPr>
                              </m:ctrlPr>
                            </m:sSupPr>
                            <m:e>
                              <m:r>
                                <a:rPr lang="nl-NL" sz="1800" b="0" i="1" smtClean="0">
                                  <a:solidFill>
                                    <a:schemeClr val="bg1"/>
                                  </a:solidFill>
                                  <a:latin typeface="Cambria Math" panose="02040503050406030204" pitchFamily="18" charset="0"/>
                                </a:rPr>
                                <m:t>𝑣</m:t>
                              </m:r>
                            </m:e>
                            <m:sup>
                              <m:r>
                                <a:rPr lang="nl-NL" sz="1800" b="0" i="1" smtClean="0">
                                  <a:solidFill>
                                    <a:schemeClr val="bg1"/>
                                  </a:solidFill>
                                  <a:latin typeface="Cambria Math" panose="02040503050406030204" pitchFamily="18" charset="0"/>
                                </a:rPr>
                                <m:t>2</m:t>
                              </m:r>
                            </m:sup>
                          </m:sSup>
                        </m:num>
                        <m:den>
                          <m:r>
                            <a:rPr lang="nl-NL" sz="1800" b="0" i="1" smtClean="0">
                              <a:solidFill>
                                <a:schemeClr val="bg1"/>
                              </a:solidFill>
                              <a:latin typeface="Cambria Math" panose="02040503050406030204" pitchFamily="18" charset="0"/>
                            </a:rPr>
                            <m:t>𝑟</m:t>
                          </m:r>
                        </m:den>
                      </m:f>
                    </m:oMath>
                  </m:oMathPara>
                </a14:m>
                <a:endParaRPr lang="nl-NL" dirty="0">
                  <a:solidFill>
                    <a:schemeClr val="bg1"/>
                  </a:solidFill>
                </a:endParaRPr>
              </a:p>
            </p:txBody>
          </p:sp>
        </mc:Choice>
        <mc:Fallback xmlns="">
          <p:sp>
            <p:nvSpPr>
              <p:cNvPr id="12" name="Tekstvak 11">
                <a:extLst>
                  <a:ext uri="{FF2B5EF4-FFF2-40B4-BE49-F238E27FC236}">
                    <a16:creationId xmlns:a16="http://schemas.microsoft.com/office/drawing/2014/main" id="{4CC5CE03-A631-8B29-A450-B5C88C1D29E7}"/>
                  </a:ext>
                </a:extLst>
              </p:cNvPr>
              <p:cNvSpPr txBox="1">
                <a:spLocks noRot="1" noChangeAspect="1" noMove="1" noResize="1" noEditPoints="1" noAdjustHandles="1" noChangeArrowheads="1" noChangeShapeType="1" noTextEdit="1"/>
              </p:cNvSpPr>
              <p:nvPr/>
            </p:nvSpPr>
            <p:spPr>
              <a:xfrm>
                <a:off x="9797652" y="936436"/>
                <a:ext cx="2160000" cy="947731"/>
              </a:xfrm>
              <a:prstGeom prst="rect">
                <a:avLst/>
              </a:prstGeom>
              <a:blipFill>
                <a:blip r:embed="rId11"/>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4B288476-ED3B-9A75-12F0-91F26ECE3FF6}"/>
                  </a:ext>
                </a:extLst>
              </p:cNvPr>
              <p:cNvSpPr txBox="1"/>
              <p:nvPr/>
            </p:nvSpPr>
            <p:spPr>
              <a:xfrm>
                <a:off x="7207980" y="3334573"/>
                <a:ext cx="2160000" cy="945208"/>
              </a:xfrm>
              <a:prstGeom prst="rect">
                <a:avLst/>
              </a:prstGeom>
              <a:noFill/>
              <a:ln>
                <a:solidFill>
                  <a:schemeClr val="bg1"/>
                </a:solidFill>
              </a:ln>
              <a:effectLst>
                <a:glow rad="38100">
                  <a:srgbClr val="00F6F7"/>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r>
                        <a:rPr lang="nl-NL" sz="1400" b="0" i="1" smtClean="0">
                          <a:solidFill>
                            <a:schemeClr val="bg1"/>
                          </a:solidFill>
                          <a:latin typeface="Cambria Math" panose="02040503050406030204" pitchFamily="18" charset="0"/>
                        </a:rPr>
                        <m:t>𝑣</m:t>
                      </m:r>
                      <m:r>
                        <a:rPr lang="nl-NL" sz="1400" i="1">
                          <a:solidFill>
                            <a:schemeClr val="bg1"/>
                          </a:solidFill>
                          <a:latin typeface="Cambria Math" panose="02040503050406030204" pitchFamily="18" charset="0"/>
                        </a:rPr>
                        <m:t>=</m:t>
                      </m:r>
                      <m:rad>
                        <m:radPr>
                          <m:degHide m:val="on"/>
                          <m:ctrlPr>
                            <a:rPr lang="nl-NL" sz="1400" i="1" smtClean="0">
                              <a:solidFill>
                                <a:schemeClr val="bg1"/>
                              </a:solidFill>
                              <a:latin typeface="Cambria Math" panose="02040503050406030204" pitchFamily="18" charset="0"/>
                            </a:rPr>
                          </m:ctrlPr>
                        </m:radPr>
                        <m:deg/>
                        <m:e>
                          <m:f>
                            <m:fPr>
                              <m:ctrlPr>
                                <a:rPr lang="nl-NL" sz="1400" i="1">
                                  <a:solidFill>
                                    <a:schemeClr val="bg1"/>
                                  </a:solidFill>
                                  <a:latin typeface="Cambria Math" panose="02040503050406030204" pitchFamily="18" charset="0"/>
                                </a:rPr>
                              </m:ctrlPr>
                            </m:fPr>
                            <m:num>
                              <m:r>
                                <a:rPr lang="nl-NL" sz="1400" i="1">
                                  <a:solidFill>
                                    <a:schemeClr val="bg1"/>
                                  </a:solidFill>
                                  <a:latin typeface="Cambria Math" panose="02040503050406030204" pitchFamily="18" charset="0"/>
                                </a:rPr>
                                <m:t>𝐺</m:t>
                              </m:r>
                              <m:r>
                                <a:rPr lang="nl-NL" sz="1400" i="1">
                                  <a:solidFill>
                                    <a:schemeClr val="bg1"/>
                                  </a:solidFill>
                                  <a:latin typeface="Cambria Math" panose="02040503050406030204" pitchFamily="18" charset="0"/>
                                </a:rPr>
                                <m:t>∙</m:t>
                              </m:r>
                              <m:r>
                                <a:rPr lang="nl-NL" sz="1400" i="1">
                                  <a:solidFill>
                                    <a:schemeClr val="bg1"/>
                                  </a:solidFill>
                                  <a:latin typeface="Cambria Math" panose="02040503050406030204" pitchFamily="18" charset="0"/>
                                </a:rPr>
                                <m:t>𝑀</m:t>
                              </m:r>
                            </m:num>
                            <m:den>
                              <m:r>
                                <a:rPr lang="nl-NL" sz="1400" i="1">
                                  <a:solidFill>
                                    <a:schemeClr val="bg1"/>
                                  </a:solidFill>
                                  <a:latin typeface="Cambria Math" panose="02040503050406030204" pitchFamily="18" charset="0"/>
                                </a:rPr>
                                <m:t>𝑟</m:t>
                              </m:r>
                            </m:den>
                          </m:f>
                        </m:e>
                      </m:rad>
                    </m:oMath>
                  </m:oMathPara>
                </a14:m>
                <a:endParaRPr lang="nl-NL" sz="1400" dirty="0">
                  <a:solidFill>
                    <a:schemeClr val="bg1"/>
                  </a:solidFill>
                </a:endParaRPr>
              </a:p>
            </p:txBody>
          </p:sp>
        </mc:Choice>
        <mc:Fallback xmlns="">
          <p:sp>
            <p:nvSpPr>
              <p:cNvPr id="14" name="Tekstvak 13">
                <a:extLst>
                  <a:ext uri="{FF2B5EF4-FFF2-40B4-BE49-F238E27FC236}">
                    <a16:creationId xmlns:a16="http://schemas.microsoft.com/office/drawing/2014/main" id="{4B288476-ED3B-9A75-12F0-91F26ECE3FF6}"/>
                  </a:ext>
                </a:extLst>
              </p:cNvPr>
              <p:cNvSpPr txBox="1">
                <a:spLocks noRot="1" noChangeAspect="1" noMove="1" noResize="1" noEditPoints="1" noAdjustHandles="1" noChangeArrowheads="1" noChangeShapeType="1" noTextEdit="1"/>
              </p:cNvSpPr>
              <p:nvPr/>
            </p:nvSpPr>
            <p:spPr>
              <a:xfrm>
                <a:off x="7207980" y="3334573"/>
                <a:ext cx="2160000" cy="945208"/>
              </a:xfrm>
              <a:prstGeom prst="rect">
                <a:avLst/>
              </a:prstGeom>
              <a:blipFill>
                <a:blip r:embed="rId12"/>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DDDDFAF7-6008-FA6A-1033-2273D8002D5C}"/>
                  </a:ext>
                </a:extLst>
              </p:cNvPr>
              <p:cNvSpPr txBox="1"/>
              <p:nvPr/>
            </p:nvSpPr>
            <p:spPr>
              <a:xfrm>
                <a:off x="9804554" y="4577414"/>
                <a:ext cx="2160000" cy="947731"/>
              </a:xfrm>
              <a:prstGeom prst="rect">
                <a:avLst/>
              </a:prstGeom>
              <a:noFill/>
              <a:ln>
                <a:solidFill>
                  <a:schemeClr val="bg1"/>
                </a:solidFill>
              </a:ln>
              <a:effectLst>
                <a:glow rad="38100">
                  <a:srgbClr val="00F6F7"/>
                </a:glow>
              </a:effectLst>
            </p:spPr>
            <p:txBody>
              <a:bodyPr wrap="square" anchor="ctr" anchorCtr="0">
                <a:noAutofit/>
              </a:bodyPr>
              <a:lstStyle/>
              <a:p>
                <a:pPr algn="ctr"/>
                <a14:m>
                  <m:oMath xmlns:m="http://schemas.openxmlformats.org/officeDocument/2006/math">
                    <m:f>
                      <m:fPr>
                        <m:ctrlPr>
                          <a:rPr lang="nl-NL" sz="2400" i="1" smtClean="0">
                            <a:solidFill>
                              <a:schemeClr val="bg1"/>
                            </a:solidFill>
                            <a:latin typeface="Cambria Math" panose="02040503050406030204" pitchFamily="18" charset="0"/>
                          </a:rPr>
                        </m:ctrlPr>
                      </m:fPr>
                      <m:num>
                        <m:sSup>
                          <m:sSupPr>
                            <m:ctrlPr>
                              <a:rPr lang="en-GB" sz="2400" i="1" smtClean="0">
                                <a:solidFill>
                                  <a:schemeClr val="bg1"/>
                                </a:solidFill>
                                <a:latin typeface="Cambria Math" panose="02040503050406030204" pitchFamily="18" charset="0"/>
                              </a:rPr>
                            </m:ctrlPr>
                          </m:sSupPr>
                          <m:e>
                            <m:r>
                              <a:rPr lang="nl-NL" sz="2400" i="1">
                                <a:solidFill>
                                  <a:schemeClr val="bg1"/>
                                </a:solidFill>
                                <a:latin typeface="Cambria Math" panose="02040503050406030204" pitchFamily="18" charset="0"/>
                              </a:rPr>
                              <m:t>𝑟</m:t>
                            </m:r>
                          </m:e>
                          <m:sup>
                            <m:r>
                              <a:rPr lang="en-GB" sz="2400" b="0" i="1" smtClean="0">
                                <a:solidFill>
                                  <a:schemeClr val="bg1"/>
                                </a:solidFill>
                                <a:latin typeface="Cambria Math" panose="02040503050406030204" pitchFamily="18" charset="0"/>
                              </a:rPr>
                              <m:t>3</m:t>
                            </m:r>
                          </m:sup>
                        </m:sSup>
                      </m:num>
                      <m:den>
                        <m:sSup>
                          <m:sSupPr>
                            <m:ctrlPr>
                              <a:rPr lang="en-GB" sz="2400" i="1">
                                <a:solidFill>
                                  <a:schemeClr val="bg1"/>
                                </a:solidFill>
                                <a:latin typeface="Cambria Math" panose="02040503050406030204" pitchFamily="18" charset="0"/>
                              </a:rPr>
                            </m:ctrlPr>
                          </m:sSupPr>
                          <m:e>
                            <m:r>
                              <a:rPr lang="nl-NL" sz="2400" i="1">
                                <a:solidFill>
                                  <a:schemeClr val="bg1"/>
                                </a:solidFill>
                                <a:latin typeface="Cambria Math" panose="02040503050406030204" pitchFamily="18" charset="0"/>
                              </a:rPr>
                              <m:t>𝑇</m:t>
                            </m:r>
                          </m:e>
                          <m:sup>
                            <m:r>
                              <a:rPr lang="en-GB" sz="2400" i="1">
                                <a:solidFill>
                                  <a:schemeClr val="bg1"/>
                                </a:solidFill>
                                <a:latin typeface="Cambria Math" panose="02040503050406030204" pitchFamily="18" charset="0"/>
                              </a:rPr>
                              <m:t>2</m:t>
                            </m:r>
                          </m:sup>
                        </m:sSup>
                      </m:den>
                    </m:f>
                    <m:r>
                      <a:rPr lang="en-GB" sz="2400" i="1">
                        <a:solidFill>
                          <a:schemeClr val="bg1"/>
                        </a:solidFill>
                        <a:latin typeface="Cambria Math" panose="02040503050406030204" pitchFamily="18" charset="0"/>
                      </a:rPr>
                      <m:t>=</m:t>
                    </m:r>
                    <m:f>
                      <m:fPr>
                        <m:ctrlPr>
                          <a:rPr lang="en-GB" sz="2400" i="1">
                            <a:solidFill>
                              <a:schemeClr val="bg1"/>
                            </a:solidFill>
                            <a:latin typeface="Cambria Math" panose="02040503050406030204" pitchFamily="18" charset="0"/>
                          </a:rPr>
                        </m:ctrlPr>
                      </m:fPr>
                      <m:num>
                        <m:r>
                          <a:rPr lang="en-GB" sz="2400" i="1">
                            <a:solidFill>
                              <a:schemeClr val="bg1"/>
                            </a:solidFill>
                            <a:latin typeface="Cambria Math" panose="02040503050406030204" pitchFamily="18" charset="0"/>
                          </a:rPr>
                          <m:t>𝐺𝑀</m:t>
                        </m:r>
                      </m:num>
                      <m:den>
                        <m:r>
                          <a:rPr lang="en-GB" sz="2400" i="1">
                            <a:solidFill>
                              <a:schemeClr val="bg1"/>
                            </a:solidFill>
                            <a:latin typeface="Cambria Math" panose="02040503050406030204" pitchFamily="18" charset="0"/>
                          </a:rPr>
                          <m:t>4</m:t>
                        </m:r>
                        <m:r>
                          <a:rPr lang="nl-NL" sz="2400" i="1">
                            <a:solidFill>
                              <a:schemeClr val="bg1"/>
                            </a:solidFill>
                            <a:latin typeface="Cambria Math" panose="02040503050406030204" pitchFamily="18" charset="0"/>
                          </a:rPr>
                          <m:t>∙</m:t>
                        </m:r>
                        <m:sSup>
                          <m:sSupPr>
                            <m:ctrlPr>
                              <a:rPr lang="en-GB" sz="2400" i="1">
                                <a:solidFill>
                                  <a:schemeClr val="bg1"/>
                                </a:solidFill>
                                <a:latin typeface="Cambria Math" panose="02040503050406030204" pitchFamily="18" charset="0"/>
                              </a:rPr>
                            </m:ctrlPr>
                          </m:sSupPr>
                          <m:e>
                            <m:r>
                              <a:rPr lang="nl-NL" sz="2400" i="1">
                                <a:solidFill>
                                  <a:schemeClr val="bg1"/>
                                </a:solidFill>
                                <a:latin typeface="Cambria Math" panose="02040503050406030204" pitchFamily="18" charset="0"/>
                              </a:rPr>
                              <m:t>𝜋</m:t>
                            </m:r>
                          </m:e>
                          <m:sup>
                            <m:r>
                              <a:rPr lang="en-GB" sz="2400" i="1">
                                <a:solidFill>
                                  <a:schemeClr val="bg1"/>
                                </a:solidFill>
                                <a:latin typeface="Cambria Math" panose="02040503050406030204" pitchFamily="18" charset="0"/>
                              </a:rPr>
                              <m:t>2</m:t>
                            </m:r>
                          </m:sup>
                        </m:sSup>
                      </m:den>
                    </m:f>
                  </m:oMath>
                </a14:m>
                <a:r>
                  <a:rPr lang="nl-NL" sz="2400" dirty="0">
                    <a:solidFill>
                      <a:schemeClr val="bg1"/>
                    </a:solidFill>
                  </a:rPr>
                  <a:t> </a:t>
                </a:r>
              </a:p>
            </p:txBody>
          </p:sp>
        </mc:Choice>
        <mc:Fallback xmlns="">
          <p:sp>
            <p:nvSpPr>
              <p:cNvPr id="16" name="Tekstvak 15">
                <a:extLst>
                  <a:ext uri="{FF2B5EF4-FFF2-40B4-BE49-F238E27FC236}">
                    <a16:creationId xmlns:a16="http://schemas.microsoft.com/office/drawing/2014/main" id="{DDDDFAF7-6008-FA6A-1033-2273D8002D5C}"/>
                  </a:ext>
                </a:extLst>
              </p:cNvPr>
              <p:cNvSpPr txBox="1">
                <a:spLocks noRot="1" noChangeAspect="1" noMove="1" noResize="1" noEditPoints="1" noAdjustHandles="1" noChangeArrowheads="1" noChangeShapeType="1" noTextEdit="1"/>
              </p:cNvSpPr>
              <p:nvPr/>
            </p:nvSpPr>
            <p:spPr>
              <a:xfrm>
                <a:off x="9804554" y="4577414"/>
                <a:ext cx="2160000" cy="947731"/>
              </a:xfrm>
              <a:prstGeom prst="rect">
                <a:avLst/>
              </a:prstGeom>
              <a:blipFill>
                <a:blip r:embed="rId13"/>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A7911DF2-DD52-B055-5036-96AF91BCC218}"/>
                  </a:ext>
                </a:extLst>
              </p:cNvPr>
              <p:cNvSpPr txBox="1"/>
              <p:nvPr/>
            </p:nvSpPr>
            <p:spPr>
              <a:xfrm>
                <a:off x="133156" y="3327500"/>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bg1"/>
                              </a:solidFill>
                              <a:latin typeface="Cambria Math" panose="02040503050406030204" pitchFamily="18" charset="0"/>
                            </a:rPr>
                          </m:ctrlPr>
                        </m:sSubPr>
                        <m:e>
                          <m:r>
                            <a:rPr lang="nl-NL" b="0" i="1" smtClean="0">
                              <a:solidFill>
                                <a:schemeClr val="bg1"/>
                              </a:solidFill>
                              <a:latin typeface="Cambria Math" panose="02040503050406030204" pitchFamily="18" charset="0"/>
                            </a:rPr>
                            <m:t>𝐸</m:t>
                          </m:r>
                        </m:e>
                        <m:sub>
                          <m:r>
                            <m:rPr>
                              <m:sty m:val="p"/>
                            </m:rPr>
                            <a:rPr lang="nl-NL" b="0" i="0" smtClean="0">
                              <a:solidFill>
                                <a:schemeClr val="bg1"/>
                              </a:solidFill>
                              <a:latin typeface="Cambria Math" panose="02040503050406030204" pitchFamily="18" charset="0"/>
                            </a:rPr>
                            <m:t>z</m:t>
                          </m:r>
                        </m:sub>
                      </m:sSub>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𝑚</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𝑔</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h</m:t>
                      </m:r>
                    </m:oMath>
                  </m:oMathPara>
                </a14:m>
                <a:endParaRPr lang="nl-NL" dirty="0">
                  <a:solidFill>
                    <a:schemeClr val="bg1"/>
                  </a:solidFill>
                </a:endParaRPr>
              </a:p>
            </p:txBody>
          </p:sp>
        </mc:Choice>
        <mc:Fallback xmlns="">
          <p:sp>
            <p:nvSpPr>
              <p:cNvPr id="38" name="Tekstvak 37">
                <a:extLst>
                  <a:ext uri="{FF2B5EF4-FFF2-40B4-BE49-F238E27FC236}">
                    <a16:creationId xmlns:a16="http://schemas.microsoft.com/office/drawing/2014/main" id="{A7911DF2-DD52-B055-5036-96AF91BCC218}"/>
                  </a:ext>
                </a:extLst>
              </p:cNvPr>
              <p:cNvSpPr txBox="1">
                <a:spLocks noRot="1" noChangeAspect="1" noMove="1" noResize="1" noEditPoints="1" noAdjustHandles="1" noChangeArrowheads="1" noChangeShapeType="1" noTextEdit="1"/>
              </p:cNvSpPr>
              <p:nvPr/>
            </p:nvSpPr>
            <p:spPr>
              <a:xfrm>
                <a:off x="133156" y="3327500"/>
                <a:ext cx="2160000" cy="947731"/>
              </a:xfrm>
              <a:prstGeom prst="rect">
                <a:avLst/>
              </a:prstGeom>
              <a:blipFill>
                <a:blip r:embed="rId14"/>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2" name="Tekstvak 41">
                <a:extLst>
                  <a:ext uri="{FF2B5EF4-FFF2-40B4-BE49-F238E27FC236}">
                    <a16:creationId xmlns:a16="http://schemas.microsoft.com/office/drawing/2014/main" id="{094C6B82-C0FD-12D3-4AE7-16DB1EDB2F96}"/>
                  </a:ext>
                </a:extLst>
              </p:cNvPr>
              <p:cNvSpPr txBox="1"/>
              <p:nvPr/>
            </p:nvSpPr>
            <p:spPr>
              <a:xfrm>
                <a:off x="4269450" y="3334573"/>
                <a:ext cx="252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𝐸</m:t>
                          </m:r>
                        </m:e>
                        <m:sub>
                          <m:r>
                            <m:rPr>
                              <m:sty m:val="p"/>
                            </m:rPr>
                            <a:rPr lang="nl-NL" sz="1800" b="0" i="0" smtClean="0">
                              <a:solidFill>
                                <a:schemeClr val="bg1"/>
                              </a:solidFill>
                              <a:latin typeface="Cambria Math" panose="02040503050406030204" pitchFamily="18" charset="0"/>
                            </a:rPr>
                            <m:t>g</m:t>
                          </m:r>
                        </m:sub>
                      </m:sSub>
                      <m:r>
                        <a:rPr lang="nl-NL" sz="1800" b="0" i="1" smtClean="0">
                          <a:solidFill>
                            <a:schemeClr val="bg1"/>
                          </a:solidFill>
                          <a:latin typeface="Cambria Math" panose="02040503050406030204" pitchFamily="18" charset="0"/>
                        </a:rPr>
                        <m:t>=−</m:t>
                      </m:r>
                      <m:f>
                        <m:fPr>
                          <m:ctrlPr>
                            <a:rPr lang="nl-NL" sz="1800" b="0" i="1" smtClean="0">
                              <a:solidFill>
                                <a:schemeClr val="bg1"/>
                              </a:solidFill>
                              <a:latin typeface="Cambria Math" panose="02040503050406030204" pitchFamily="18" charset="0"/>
                            </a:rPr>
                          </m:ctrlPr>
                        </m:fPr>
                        <m:num>
                          <m:r>
                            <a:rPr lang="nl-NL" sz="1800" b="0" i="1" smtClean="0">
                              <a:solidFill>
                                <a:schemeClr val="bg1"/>
                              </a:solidFill>
                              <a:latin typeface="Cambria Math" panose="02040503050406030204" pitchFamily="18" charset="0"/>
                            </a:rPr>
                            <m:t>𝐺</m:t>
                          </m:r>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𝑀</m:t>
                          </m:r>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𝑚</m:t>
                          </m:r>
                        </m:num>
                        <m:den>
                          <m:r>
                            <a:rPr lang="nl-NL" sz="1800" b="0" i="1" smtClean="0">
                              <a:solidFill>
                                <a:schemeClr val="bg1"/>
                              </a:solidFill>
                              <a:latin typeface="Cambria Math" panose="02040503050406030204" pitchFamily="18" charset="0"/>
                            </a:rPr>
                            <m:t>𝑟</m:t>
                          </m:r>
                        </m:den>
                      </m:f>
                    </m:oMath>
                  </m:oMathPara>
                </a14:m>
                <a:endParaRPr lang="nl-NL" dirty="0">
                  <a:solidFill>
                    <a:schemeClr val="bg1"/>
                  </a:solidFill>
                </a:endParaRPr>
              </a:p>
            </p:txBody>
          </p:sp>
        </mc:Choice>
        <mc:Fallback xmlns="">
          <p:sp>
            <p:nvSpPr>
              <p:cNvPr id="42" name="Tekstvak 41">
                <a:extLst>
                  <a:ext uri="{FF2B5EF4-FFF2-40B4-BE49-F238E27FC236}">
                    <a16:creationId xmlns:a16="http://schemas.microsoft.com/office/drawing/2014/main" id="{094C6B82-C0FD-12D3-4AE7-16DB1EDB2F96}"/>
                  </a:ext>
                </a:extLst>
              </p:cNvPr>
              <p:cNvSpPr txBox="1">
                <a:spLocks noRot="1" noChangeAspect="1" noMove="1" noResize="1" noEditPoints="1" noAdjustHandles="1" noChangeArrowheads="1" noChangeShapeType="1" noTextEdit="1"/>
              </p:cNvSpPr>
              <p:nvPr/>
            </p:nvSpPr>
            <p:spPr>
              <a:xfrm>
                <a:off x="4269450" y="3334573"/>
                <a:ext cx="2520000" cy="947731"/>
              </a:xfrm>
              <a:prstGeom prst="rect">
                <a:avLst/>
              </a:prstGeom>
              <a:blipFill>
                <a:blip r:embed="rId15"/>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3" name="Tekstvak 42">
                <a:extLst>
                  <a:ext uri="{FF2B5EF4-FFF2-40B4-BE49-F238E27FC236}">
                    <a16:creationId xmlns:a16="http://schemas.microsoft.com/office/drawing/2014/main" id="{5FDEB532-D0CF-262C-6D5A-6A1ABC098466}"/>
                  </a:ext>
                </a:extLst>
              </p:cNvPr>
              <p:cNvSpPr txBox="1"/>
              <p:nvPr/>
            </p:nvSpPr>
            <p:spPr>
              <a:xfrm>
                <a:off x="4269450" y="5789847"/>
                <a:ext cx="252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bg1"/>
                              </a:solidFill>
                              <a:latin typeface="Cambria Math" panose="02040503050406030204" pitchFamily="18" charset="0"/>
                            </a:rPr>
                          </m:ctrlPr>
                        </m:sSubPr>
                        <m:e>
                          <m:r>
                            <a:rPr lang="nl-NL" b="0" i="1" smtClean="0">
                              <a:solidFill>
                                <a:schemeClr val="bg1"/>
                              </a:solidFill>
                              <a:latin typeface="Cambria Math" panose="02040503050406030204" pitchFamily="18" charset="0"/>
                            </a:rPr>
                            <m:t>𝐸</m:t>
                          </m:r>
                        </m:e>
                        <m:sub>
                          <m:r>
                            <m:rPr>
                              <m:sty m:val="p"/>
                            </m:rPr>
                            <a:rPr lang="nl-NL" b="0" i="0" smtClean="0">
                              <a:solidFill>
                                <a:schemeClr val="bg1"/>
                              </a:solidFill>
                              <a:latin typeface="Cambria Math" panose="02040503050406030204" pitchFamily="18" charset="0"/>
                            </a:rPr>
                            <m:t>k</m:t>
                          </m:r>
                        </m:sub>
                      </m:sSub>
                      <m:r>
                        <a:rPr lang="nl-NL" i="1">
                          <a:solidFill>
                            <a:schemeClr val="bg1"/>
                          </a:solidFill>
                          <a:latin typeface="Cambria Math" panose="02040503050406030204" pitchFamily="18" charset="0"/>
                        </a:rPr>
                        <m:t>=</m:t>
                      </m:r>
                      <m:f>
                        <m:fPr>
                          <m:ctrlPr>
                            <a:rPr lang="nl-NL" b="0" i="1" smtClean="0">
                              <a:solidFill>
                                <a:schemeClr val="bg1"/>
                              </a:solidFill>
                              <a:latin typeface="Cambria Math" panose="02040503050406030204" pitchFamily="18" charset="0"/>
                            </a:rPr>
                          </m:ctrlPr>
                        </m:fPr>
                        <m:num>
                          <m:r>
                            <a:rPr lang="nl-NL" b="0" i="1" smtClean="0">
                              <a:solidFill>
                                <a:schemeClr val="bg1"/>
                              </a:solidFill>
                              <a:latin typeface="Cambria Math" panose="02040503050406030204" pitchFamily="18" charset="0"/>
                            </a:rPr>
                            <m:t>1</m:t>
                          </m:r>
                        </m:num>
                        <m:den>
                          <m:r>
                            <a:rPr lang="nl-NL" b="0" i="1" smtClean="0">
                              <a:solidFill>
                                <a:schemeClr val="bg1"/>
                              </a:solidFill>
                              <a:latin typeface="Cambria Math" panose="02040503050406030204" pitchFamily="18" charset="0"/>
                            </a:rPr>
                            <m:t>2</m:t>
                          </m:r>
                        </m:den>
                      </m:f>
                      <m:r>
                        <a:rPr lang="nl-NL" b="0" i="1" smtClean="0">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𝑚</m:t>
                      </m:r>
                      <m:r>
                        <a:rPr lang="nl-NL" i="1">
                          <a:solidFill>
                            <a:schemeClr val="bg1"/>
                          </a:solidFill>
                          <a:latin typeface="Cambria Math" panose="02040503050406030204" pitchFamily="18" charset="0"/>
                        </a:rPr>
                        <m:t>∙</m:t>
                      </m:r>
                      <m:sSup>
                        <m:sSupPr>
                          <m:ctrlPr>
                            <a:rPr lang="nl-NL" b="0" i="1" smtClean="0">
                              <a:solidFill>
                                <a:schemeClr val="bg1"/>
                              </a:solidFill>
                              <a:latin typeface="Cambria Math" panose="02040503050406030204" pitchFamily="18" charset="0"/>
                            </a:rPr>
                          </m:ctrlPr>
                        </m:sSupPr>
                        <m:e>
                          <m:r>
                            <a:rPr lang="nl-NL" b="0" i="1" smtClean="0">
                              <a:solidFill>
                                <a:schemeClr val="bg1"/>
                              </a:solidFill>
                              <a:latin typeface="Cambria Math" panose="02040503050406030204" pitchFamily="18" charset="0"/>
                            </a:rPr>
                            <m:t>𝑣</m:t>
                          </m:r>
                        </m:e>
                        <m:sup>
                          <m:r>
                            <a:rPr lang="nl-NL" b="0" i="0" smtClean="0">
                              <a:solidFill>
                                <a:schemeClr val="bg1"/>
                              </a:solidFill>
                              <a:latin typeface="Cambria Math" panose="02040503050406030204" pitchFamily="18" charset="0"/>
                            </a:rPr>
                            <m:t>2</m:t>
                          </m:r>
                        </m:sup>
                      </m:sSup>
                    </m:oMath>
                  </m:oMathPara>
                </a14:m>
                <a:endParaRPr lang="nl-NL" dirty="0">
                  <a:solidFill>
                    <a:schemeClr val="bg1"/>
                  </a:solidFill>
                </a:endParaRPr>
              </a:p>
            </p:txBody>
          </p:sp>
        </mc:Choice>
        <mc:Fallback xmlns="">
          <p:sp>
            <p:nvSpPr>
              <p:cNvPr id="43" name="Tekstvak 42">
                <a:extLst>
                  <a:ext uri="{FF2B5EF4-FFF2-40B4-BE49-F238E27FC236}">
                    <a16:creationId xmlns:a16="http://schemas.microsoft.com/office/drawing/2014/main" id="{5FDEB532-D0CF-262C-6D5A-6A1ABC098466}"/>
                  </a:ext>
                </a:extLst>
              </p:cNvPr>
              <p:cNvSpPr txBox="1">
                <a:spLocks noRot="1" noChangeAspect="1" noMove="1" noResize="1" noEditPoints="1" noAdjustHandles="1" noChangeArrowheads="1" noChangeShapeType="1" noTextEdit="1"/>
              </p:cNvSpPr>
              <p:nvPr/>
            </p:nvSpPr>
            <p:spPr>
              <a:xfrm>
                <a:off x="4269450" y="5789847"/>
                <a:ext cx="2520000" cy="947731"/>
              </a:xfrm>
              <a:prstGeom prst="rect">
                <a:avLst/>
              </a:prstGeom>
              <a:blipFill>
                <a:blip r:embed="rId16"/>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4" name="Tekstvak 43">
                <a:extLst>
                  <a:ext uri="{FF2B5EF4-FFF2-40B4-BE49-F238E27FC236}">
                    <a16:creationId xmlns:a16="http://schemas.microsoft.com/office/drawing/2014/main" id="{82905419-25C8-208D-792B-9840EA7DA62A}"/>
                  </a:ext>
                </a:extLst>
              </p:cNvPr>
              <p:cNvSpPr txBox="1"/>
              <p:nvPr/>
            </p:nvSpPr>
            <p:spPr>
              <a:xfrm>
                <a:off x="7212474" y="4577414"/>
                <a:ext cx="2160000" cy="947731"/>
              </a:xfrm>
              <a:prstGeom prst="rect">
                <a:avLst/>
              </a:prstGeom>
              <a:noFill/>
              <a:ln>
                <a:solidFill>
                  <a:schemeClr val="bg1"/>
                </a:solidFill>
              </a:ln>
              <a:effectLst>
                <a:glow rad="38100">
                  <a:srgbClr val="00F6F7"/>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𝐸</m:t>
                          </m:r>
                        </m:e>
                        <m:sub>
                          <m:r>
                            <m:rPr>
                              <m:sty m:val="p"/>
                            </m:rPr>
                            <a:rPr lang="nl-NL" sz="1800" b="0" i="0" smtClean="0">
                              <a:solidFill>
                                <a:schemeClr val="bg1"/>
                              </a:solidFill>
                              <a:latin typeface="Cambria Math" panose="02040503050406030204" pitchFamily="18" charset="0"/>
                            </a:rPr>
                            <m:t>tot</m:t>
                          </m:r>
                        </m:sub>
                      </m:sSub>
                      <m:r>
                        <a:rPr lang="nl-NL" sz="1800" b="0" i="1" smtClean="0">
                          <a:solidFill>
                            <a:schemeClr val="bg1"/>
                          </a:solidFill>
                          <a:latin typeface="Cambria Math" panose="02040503050406030204" pitchFamily="18" charset="0"/>
                        </a:rPr>
                        <m:t>=−</m:t>
                      </m:r>
                      <m:f>
                        <m:fPr>
                          <m:ctrlPr>
                            <a:rPr lang="nl-NL" sz="1800" b="0" i="1" smtClean="0">
                              <a:solidFill>
                                <a:schemeClr val="bg1"/>
                              </a:solidFill>
                              <a:latin typeface="Cambria Math" panose="02040503050406030204" pitchFamily="18" charset="0"/>
                            </a:rPr>
                          </m:ctrlPr>
                        </m:fPr>
                        <m:num>
                          <m:r>
                            <a:rPr lang="nl-NL" sz="1800" b="0" i="1" smtClean="0">
                              <a:solidFill>
                                <a:schemeClr val="bg1"/>
                              </a:solidFill>
                              <a:latin typeface="Cambria Math" panose="02040503050406030204" pitchFamily="18" charset="0"/>
                            </a:rPr>
                            <m:t>𝐺</m:t>
                          </m:r>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𝑚</m:t>
                          </m:r>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𝑀</m:t>
                          </m:r>
                        </m:num>
                        <m:den>
                          <m:r>
                            <a:rPr lang="nl-NL" sz="1800" b="0" i="1" smtClean="0">
                              <a:solidFill>
                                <a:schemeClr val="bg1"/>
                              </a:solidFill>
                              <a:latin typeface="Cambria Math" panose="02040503050406030204" pitchFamily="18" charset="0"/>
                            </a:rPr>
                            <m:t>2</m:t>
                          </m:r>
                          <m:r>
                            <a:rPr lang="nl-NL" sz="1800" b="0" i="1" smtClean="0">
                              <a:solidFill>
                                <a:schemeClr val="bg1"/>
                              </a:solidFill>
                              <a:latin typeface="Cambria Math" panose="02040503050406030204" pitchFamily="18" charset="0"/>
                            </a:rPr>
                            <m:t>𝑟</m:t>
                          </m:r>
                        </m:den>
                      </m:f>
                    </m:oMath>
                  </m:oMathPara>
                </a14:m>
                <a:endParaRPr lang="nl-NL" dirty="0">
                  <a:solidFill>
                    <a:schemeClr val="bg1"/>
                  </a:solidFill>
                </a:endParaRPr>
              </a:p>
            </p:txBody>
          </p:sp>
        </mc:Choice>
        <mc:Fallback xmlns="">
          <p:sp>
            <p:nvSpPr>
              <p:cNvPr id="44" name="Tekstvak 43">
                <a:extLst>
                  <a:ext uri="{FF2B5EF4-FFF2-40B4-BE49-F238E27FC236}">
                    <a16:creationId xmlns:a16="http://schemas.microsoft.com/office/drawing/2014/main" id="{82905419-25C8-208D-792B-9840EA7DA62A}"/>
                  </a:ext>
                </a:extLst>
              </p:cNvPr>
              <p:cNvSpPr txBox="1">
                <a:spLocks noRot="1" noChangeAspect="1" noMove="1" noResize="1" noEditPoints="1" noAdjustHandles="1" noChangeArrowheads="1" noChangeShapeType="1" noTextEdit="1"/>
              </p:cNvSpPr>
              <p:nvPr/>
            </p:nvSpPr>
            <p:spPr>
              <a:xfrm>
                <a:off x="7212474" y="4577414"/>
                <a:ext cx="2160000" cy="947731"/>
              </a:xfrm>
              <a:prstGeom prst="rect">
                <a:avLst/>
              </a:prstGeom>
              <a:blipFill>
                <a:blip r:embed="rId17"/>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5" name="Tekstvak 44">
                <a:extLst>
                  <a:ext uri="{FF2B5EF4-FFF2-40B4-BE49-F238E27FC236}">
                    <a16:creationId xmlns:a16="http://schemas.microsoft.com/office/drawing/2014/main" id="{FD78DE3D-2A6C-D015-EE4E-26891449FE81}"/>
                  </a:ext>
                </a:extLst>
              </p:cNvPr>
              <p:cNvSpPr txBox="1"/>
              <p:nvPr/>
            </p:nvSpPr>
            <p:spPr>
              <a:xfrm>
                <a:off x="4269505" y="4578998"/>
                <a:ext cx="252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14:m>
                  <m:oMath xmlns:m="http://schemas.openxmlformats.org/officeDocument/2006/math">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𝐸</m:t>
                        </m:r>
                      </m:e>
                      <m:sub>
                        <m:r>
                          <m:rPr>
                            <m:sty m:val="p"/>
                          </m:rPr>
                          <a:rPr lang="nl-NL" sz="1800" b="0" i="0" smtClean="0">
                            <a:solidFill>
                              <a:schemeClr val="bg1"/>
                            </a:solidFill>
                            <a:latin typeface="Cambria Math" panose="02040503050406030204" pitchFamily="18" charset="0"/>
                          </a:rPr>
                          <m:t>tot</m:t>
                        </m:r>
                      </m:sub>
                    </m:sSub>
                    <m:r>
                      <a:rPr lang="nl-NL" sz="1800" b="0" i="1" smtClean="0">
                        <a:solidFill>
                          <a:schemeClr val="bg1"/>
                        </a:solidFill>
                        <a:latin typeface="Cambria Math" panose="02040503050406030204" pitchFamily="18" charset="0"/>
                      </a:rPr>
                      <m:t>=</m:t>
                    </m:r>
                  </m:oMath>
                </a14:m>
                <a:r>
                  <a:rPr lang="nl-NL" dirty="0">
                    <a:solidFill>
                      <a:schemeClr val="bg1"/>
                    </a:solidFill>
                  </a:rPr>
                  <a:t> </a:t>
                </a:r>
                <a14:m>
                  <m:oMath xmlns:m="http://schemas.openxmlformats.org/officeDocument/2006/math">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1</m:t>
                        </m:r>
                      </m:num>
                      <m:den>
                        <m:r>
                          <a:rPr lang="nl-NL" i="1">
                            <a:solidFill>
                              <a:schemeClr val="bg1"/>
                            </a:solidFill>
                            <a:latin typeface="Cambria Math" panose="02040503050406030204" pitchFamily="18" charset="0"/>
                          </a:rPr>
                          <m:t>2</m:t>
                        </m:r>
                      </m:den>
                    </m:f>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𝑚</m:t>
                    </m:r>
                    <m:r>
                      <a:rPr lang="nl-NL" i="1">
                        <a:solidFill>
                          <a:schemeClr val="bg1"/>
                        </a:solidFill>
                        <a:latin typeface="Cambria Math" panose="02040503050406030204" pitchFamily="18" charset="0"/>
                      </a:rPr>
                      <m:t>∙</m:t>
                    </m:r>
                    <m:sSup>
                      <m:sSupPr>
                        <m:ctrlPr>
                          <a:rPr lang="nl-NL" i="1">
                            <a:solidFill>
                              <a:schemeClr val="bg1"/>
                            </a:solidFill>
                            <a:latin typeface="Cambria Math" panose="02040503050406030204" pitchFamily="18" charset="0"/>
                          </a:rPr>
                        </m:ctrlPr>
                      </m:sSupPr>
                      <m:e>
                        <m:r>
                          <a:rPr lang="nl-NL" i="1">
                            <a:solidFill>
                              <a:schemeClr val="bg1"/>
                            </a:solidFill>
                            <a:latin typeface="Cambria Math" panose="02040503050406030204" pitchFamily="18" charset="0"/>
                          </a:rPr>
                          <m:t>𝑣</m:t>
                        </m:r>
                      </m:e>
                      <m:sup>
                        <m:r>
                          <a:rPr lang="nl-NL">
                            <a:solidFill>
                              <a:schemeClr val="bg1"/>
                            </a:solidFill>
                            <a:latin typeface="Cambria Math" panose="02040503050406030204" pitchFamily="18" charset="0"/>
                          </a:rPr>
                          <m:t>2</m:t>
                        </m:r>
                      </m:sup>
                    </m:sSup>
                  </m:oMath>
                </a14:m>
                <a:r>
                  <a:rPr lang="nl-NL" dirty="0">
                    <a:solidFill>
                      <a:schemeClr val="bg1"/>
                    </a:solidFill>
                  </a:rPr>
                  <a:t> </a:t>
                </a:r>
                <a14:m>
                  <m:oMath xmlns:m="http://schemas.openxmlformats.org/officeDocument/2006/math">
                    <m:r>
                      <a:rPr lang="nl-NL" i="1">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𝐺</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𝑀</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𝑚</m:t>
                        </m:r>
                      </m:num>
                      <m:den>
                        <m:r>
                          <a:rPr lang="nl-NL" i="1">
                            <a:solidFill>
                              <a:schemeClr val="bg1"/>
                            </a:solidFill>
                            <a:latin typeface="Cambria Math" panose="02040503050406030204" pitchFamily="18" charset="0"/>
                          </a:rPr>
                          <m:t>𝑟</m:t>
                        </m:r>
                      </m:den>
                    </m:f>
                  </m:oMath>
                </a14:m>
                <a:endParaRPr lang="nl-NL" dirty="0">
                  <a:solidFill>
                    <a:schemeClr val="bg1"/>
                  </a:solidFill>
                </a:endParaRPr>
              </a:p>
            </p:txBody>
          </p:sp>
        </mc:Choice>
        <mc:Fallback xmlns="">
          <p:sp>
            <p:nvSpPr>
              <p:cNvPr id="45" name="Tekstvak 44">
                <a:extLst>
                  <a:ext uri="{FF2B5EF4-FFF2-40B4-BE49-F238E27FC236}">
                    <a16:creationId xmlns:a16="http://schemas.microsoft.com/office/drawing/2014/main" id="{FD78DE3D-2A6C-D015-EE4E-26891449FE81}"/>
                  </a:ext>
                </a:extLst>
              </p:cNvPr>
              <p:cNvSpPr txBox="1">
                <a:spLocks noRot="1" noChangeAspect="1" noMove="1" noResize="1" noEditPoints="1" noAdjustHandles="1" noChangeArrowheads="1" noChangeShapeType="1" noTextEdit="1"/>
              </p:cNvSpPr>
              <p:nvPr/>
            </p:nvSpPr>
            <p:spPr>
              <a:xfrm>
                <a:off x="4269505" y="4578998"/>
                <a:ext cx="2520000" cy="947731"/>
              </a:xfrm>
              <a:prstGeom prst="rect">
                <a:avLst/>
              </a:prstGeom>
              <a:blipFill>
                <a:blip r:embed="rId18"/>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p:cxnSp>
        <p:nvCxnSpPr>
          <p:cNvPr id="46" name="Rechte verbindingslijn met pijl 45">
            <a:extLst>
              <a:ext uri="{FF2B5EF4-FFF2-40B4-BE49-F238E27FC236}">
                <a16:creationId xmlns:a16="http://schemas.microsoft.com/office/drawing/2014/main" id="{444D262C-A5CF-B3CA-21B7-1AED7C732915}"/>
              </a:ext>
            </a:extLst>
          </p:cNvPr>
          <p:cNvCxnSpPr>
            <a:cxnSpLocks/>
            <a:stCxn id="4" idx="2"/>
            <a:endCxn id="42" idx="0"/>
          </p:cNvCxnSpPr>
          <p:nvPr/>
        </p:nvCxnSpPr>
        <p:spPr>
          <a:xfrm>
            <a:off x="5529450" y="1884167"/>
            <a:ext cx="0" cy="1450406"/>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946B17A7-6AA8-6461-41BA-ECE5EDF2322B}"/>
              </a:ext>
            </a:extLst>
          </p:cNvPr>
          <p:cNvCxnSpPr>
            <a:cxnSpLocks/>
            <a:stCxn id="42" idx="2"/>
            <a:endCxn id="45" idx="0"/>
          </p:cNvCxnSpPr>
          <p:nvPr/>
        </p:nvCxnSpPr>
        <p:spPr>
          <a:xfrm>
            <a:off x="5529450" y="4282304"/>
            <a:ext cx="55" cy="296694"/>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61" name="Rechte verbindingslijn met pijl 60">
            <a:extLst>
              <a:ext uri="{FF2B5EF4-FFF2-40B4-BE49-F238E27FC236}">
                <a16:creationId xmlns:a16="http://schemas.microsoft.com/office/drawing/2014/main" id="{FAC40C04-8C7E-FFB6-F521-6D83AE0E1767}"/>
              </a:ext>
            </a:extLst>
          </p:cNvPr>
          <p:cNvCxnSpPr>
            <a:cxnSpLocks/>
            <a:stCxn id="43" idx="0"/>
            <a:endCxn id="45" idx="2"/>
          </p:cNvCxnSpPr>
          <p:nvPr/>
        </p:nvCxnSpPr>
        <p:spPr>
          <a:xfrm flipV="1">
            <a:off x="5529450" y="5526728"/>
            <a:ext cx="55" cy="263119"/>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9" name="Tekstvak 68">
                <a:extLst>
                  <a:ext uri="{FF2B5EF4-FFF2-40B4-BE49-F238E27FC236}">
                    <a16:creationId xmlns:a16="http://schemas.microsoft.com/office/drawing/2014/main" id="{58FA443A-D96C-BEBE-E247-1E184C334004}"/>
                  </a:ext>
                </a:extLst>
              </p:cNvPr>
              <p:cNvSpPr txBox="1"/>
              <p:nvPr/>
            </p:nvSpPr>
            <p:spPr>
              <a:xfrm>
                <a:off x="7640063" y="1153854"/>
                <a:ext cx="1285200" cy="512891"/>
              </a:xfrm>
              <a:prstGeom prst="rect">
                <a:avLst/>
              </a:prstGeom>
              <a:noFill/>
              <a:ln>
                <a:solidFill>
                  <a:schemeClr val="bg1"/>
                </a:solidFill>
              </a:ln>
              <a:effectLst>
                <a:glow rad="38100">
                  <a:srgbClr val="FF00FF"/>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i="1" smtClean="0">
                              <a:solidFill>
                                <a:srgbClr val="00F6F7"/>
                              </a:solidFill>
                              <a:latin typeface="Cambria Math" panose="02040503050406030204" pitchFamily="18" charset="0"/>
                            </a:rPr>
                          </m:ctrlPr>
                        </m:sSubPr>
                        <m:e>
                          <m:r>
                            <a:rPr lang="nl-NL" i="1">
                              <a:solidFill>
                                <a:srgbClr val="00F6F7"/>
                              </a:solidFill>
                              <a:latin typeface="Cambria Math" panose="02040503050406030204" pitchFamily="18" charset="0"/>
                            </a:rPr>
                            <m:t>𝐹</m:t>
                          </m:r>
                        </m:e>
                        <m:sub>
                          <m:r>
                            <m:rPr>
                              <m:sty m:val="p"/>
                            </m:rPr>
                            <a:rPr lang="nl-NL">
                              <a:solidFill>
                                <a:srgbClr val="00F6F7"/>
                              </a:solidFill>
                              <a:latin typeface="Cambria Math" panose="02040503050406030204" pitchFamily="18" charset="0"/>
                            </a:rPr>
                            <m:t>g</m:t>
                          </m:r>
                        </m:sub>
                      </m:sSub>
                      <m:r>
                        <a:rPr lang="nl-NL" i="1">
                          <a:solidFill>
                            <a:srgbClr val="00F6F7"/>
                          </a:solidFill>
                          <a:latin typeface="Cambria Math" panose="02040503050406030204" pitchFamily="18" charset="0"/>
                        </a:rPr>
                        <m:t>=</m:t>
                      </m:r>
                      <m:sSub>
                        <m:sSubPr>
                          <m:ctrlPr>
                            <a:rPr lang="nl-NL" b="0" i="1" smtClean="0">
                              <a:solidFill>
                                <a:srgbClr val="00F6F7"/>
                              </a:solidFill>
                              <a:latin typeface="Cambria Math" panose="02040503050406030204" pitchFamily="18" charset="0"/>
                            </a:rPr>
                          </m:ctrlPr>
                        </m:sSubPr>
                        <m:e>
                          <m:r>
                            <a:rPr lang="nl-NL" b="0" i="1" smtClean="0">
                              <a:solidFill>
                                <a:srgbClr val="00F6F7"/>
                              </a:solidFill>
                              <a:latin typeface="Cambria Math" panose="02040503050406030204" pitchFamily="18" charset="0"/>
                            </a:rPr>
                            <m:t>𝐹</m:t>
                          </m:r>
                        </m:e>
                        <m:sub>
                          <m:r>
                            <m:rPr>
                              <m:sty m:val="p"/>
                            </m:rPr>
                            <a:rPr lang="nl-NL" b="0" i="0" smtClean="0">
                              <a:solidFill>
                                <a:srgbClr val="00F6F7"/>
                              </a:solidFill>
                              <a:latin typeface="Cambria Math" panose="02040503050406030204" pitchFamily="18" charset="0"/>
                            </a:rPr>
                            <m:t>mpz</m:t>
                          </m:r>
                        </m:sub>
                      </m:sSub>
                    </m:oMath>
                  </m:oMathPara>
                </a14:m>
                <a:endParaRPr lang="nl-NL" sz="1800" dirty="0">
                  <a:solidFill>
                    <a:schemeClr val="bg1"/>
                  </a:solidFill>
                </a:endParaRPr>
              </a:p>
            </p:txBody>
          </p:sp>
        </mc:Choice>
        <mc:Fallback xmlns="">
          <p:sp>
            <p:nvSpPr>
              <p:cNvPr id="69" name="Tekstvak 68">
                <a:extLst>
                  <a:ext uri="{FF2B5EF4-FFF2-40B4-BE49-F238E27FC236}">
                    <a16:creationId xmlns:a16="http://schemas.microsoft.com/office/drawing/2014/main" id="{58FA443A-D96C-BEBE-E247-1E184C334004}"/>
                  </a:ext>
                </a:extLst>
              </p:cNvPr>
              <p:cNvSpPr txBox="1">
                <a:spLocks noRot="1" noChangeAspect="1" noMove="1" noResize="1" noEditPoints="1" noAdjustHandles="1" noChangeArrowheads="1" noChangeShapeType="1" noTextEdit="1"/>
              </p:cNvSpPr>
              <p:nvPr/>
            </p:nvSpPr>
            <p:spPr>
              <a:xfrm>
                <a:off x="7640063" y="1153854"/>
                <a:ext cx="1285200" cy="512891"/>
              </a:xfrm>
              <a:prstGeom prst="rect">
                <a:avLst/>
              </a:prstGeom>
              <a:blipFill>
                <a:blip r:embed="rId19"/>
                <a:stretch>
                  <a:fillRect/>
                </a:stretch>
              </a:blipFill>
              <a:ln>
                <a:solidFill>
                  <a:schemeClr val="bg1"/>
                </a:solidFill>
              </a:ln>
              <a:effectLst>
                <a:glow rad="38100">
                  <a:srgbClr val="FF00FF"/>
                </a:glow>
              </a:effectLst>
            </p:spPr>
            <p:txBody>
              <a:bodyPr/>
              <a:lstStyle/>
              <a:p>
                <a:r>
                  <a:rPr lang="nl-NL">
                    <a:noFill/>
                  </a:rPr>
                  <a:t> </a:t>
                </a:r>
              </a:p>
            </p:txBody>
          </p:sp>
        </mc:Fallback>
      </mc:AlternateContent>
      <p:cxnSp>
        <p:nvCxnSpPr>
          <p:cNvPr id="72" name="Rechte verbindingslijn met pijl 71">
            <a:extLst>
              <a:ext uri="{FF2B5EF4-FFF2-40B4-BE49-F238E27FC236}">
                <a16:creationId xmlns:a16="http://schemas.microsoft.com/office/drawing/2014/main" id="{D3DFF89E-DB1C-C330-0B79-CB0C68B5B036}"/>
              </a:ext>
            </a:extLst>
          </p:cNvPr>
          <p:cNvCxnSpPr>
            <a:cxnSpLocks/>
            <a:stCxn id="69" idx="2"/>
            <a:endCxn id="14" idx="0"/>
          </p:cNvCxnSpPr>
          <p:nvPr/>
        </p:nvCxnSpPr>
        <p:spPr>
          <a:xfrm>
            <a:off x="8282663" y="1666745"/>
            <a:ext cx="5317" cy="1667828"/>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1" name="Tekstvak 90">
                <a:extLst>
                  <a:ext uri="{FF2B5EF4-FFF2-40B4-BE49-F238E27FC236}">
                    <a16:creationId xmlns:a16="http://schemas.microsoft.com/office/drawing/2014/main" id="{4B3A555A-68A6-3E04-DB75-7F538E1F6976}"/>
                  </a:ext>
                </a:extLst>
              </p:cNvPr>
              <p:cNvSpPr txBox="1"/>
              <p:nvPr/>
            </p:nvSpPr>
            <p:spPr>
              <a:xfrm>
                <a:off x="10241129" y="3568955"/>
                <a:ext cx="1285925" cy="478965"/>
              </a:xfrm>
              <a:prstGeom prst="rect">
                <a:avLst/>
              </a:prstGeom>
              <a:noFill/>
              <a:ln>
                <a:solidFill>
                  <a:schemeClr val="bg1"/>
                </a:solidFill>
              </a:ln>
              <a:effectLst>
                <a:glow rad="38100">
                  <a:srgbClr val="FF00FF"/>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r>
                        <a:rPr lang="nl-NL" b="0" i="1" smtClean="0">
                          <a:solidFill>
                            <a:srgbClr val="00F6F7"/>
                          </a:solidFill>
                          <a:latin typeface="Cambria Math" panose="02040503050406030204" pitchFamily="18" charset="0"/>
                        </a:rPr>
                        <m:t>𝑣</m:t>
                      </m:r>
                      <m:r>
                        <a:rPr lang="nl-NL" i="1">
                          <a:solidFill>
                            <a:srgbClr val="00F6F7"/>
                          </a:solidFill>
                          <a:latin typeface="Cambria Math" panose="02040503050406030204" pitchFamily="18" charset="0"/>
                        </a:rPr>
                        <m:t>=</m:t>
                      </m:r>
                      <m:sSub>
                        <m:sSubPr>
                          <m:ctrlPr>
                            <a:rPr lang="nl-NL" b="0" i="1" smtClean="0">
                              <a:solidFill>
                                <a:srgbClr val="00F6F7"/>
                              </a:solidFill>
                              <a:latin typeface="Cambria Math" panose="02040503050406030204" pitchFamily="18" charset="0"/>
                            </a:rPr>
                          </m:ctrlPr>
                        </m:sSubPr>
                        <m:e>
                          <m:r>
                            <a:rPr lang="nl-NL" b="0" i="1" smtClean="0">
                              <a:solidFill>
                                <a:srgbClr val="00F6F7"/>
                              </a:solidFill>
                              <a:latin typeface="Cambria Math" panose="02040503050406030204" pitchFamily="18" charset="0"/>
                            </a:rPr>
                            <m:t>𝑣</m:t>
                          </m:r>
                        </m:e>
                        <m:sub>
                          <m:r>
                            <m:rPr>
                              <m:sty m:val="p"/>
                            </m:rPr>
                            <a:rPr lang="nl-NL" b="0" i="0" smtClean="0">
                              <a:solidFill>
                                <a:srgbClr val="00F6F7"/>
                              </a:solidFill>
                              <a:latin typeface="Cambria Math" panose="02040503050406030204" pitchFamily="18" charset="0"/>
                            </a:rPr>
                            <m:t>baan</m:t>
                          </m:r>
                        </m:sub>
                      </m:sSub>
                    </m:oMath>
                  </m:oMathPara>
                </a14:m>
                <a:endParaRPr lang="nl-NL" sz="1800" dirty="0">
                  <a:solidFill>
                    <a:schemeClr val="bg1"/>
                  </a:solidFill>
                </a:endParaRPr>
              </a:p>
            </p:txBody>
          </p:sp>
        </mc:Choice>
        <mc:Fallback xmlns="">
          <p:sp>
            <p:nvSpPr>
              <p:cNvPr id="91" name="Tekstvak 90">
                <a:extLst>
                  <a:ext uri="{FF2B5EF4-FFF2-40B4-BE49-F238E27FC236}">
                    <a16:creationId xmlns:a16="http://schemas.microsoft.com/office/drawing/2014/main" id="{4B3A555A-68A6-3E04-DB75-7F538E1F6976}"/>
                  </a:ext>
                </a:extLst>
              </p:cNvPr>
              <p:cNvSpPr txBox="1">
                <a:spLocks noRot="1" noChangeAspect="1" noMove="1" noResize="1" noEditPoints="1" noAdjustHandles="1" noChangeArrowheads="1" noChangeShapeType="1" noTextEdit="1"/>
              </p:cNvSpPr>
              <p:nvPr/>
            </p:nvSpPr>
            <p:spPr>
              <a:xfrm>
                <a:off x="10241129" y="3568955"/>
                <a:ext cx="1285925" cy="478965"/>
              </a:xfrm>
              <a:prstGeom prst="rect">
                <a:avLst/>
              </a:prstGeom>
              <a:blipFill>
                <a:blip r:embed="rId20"/>
                <a:stretch>
                  <a:fillRect/>
                </a:stretch>
              </a:blipFill>
              <a:ln>
                <a:solidFill>
                  <a:schemeClr val="bg1"/>
                </a:solidFill>
              </a:ln>
              <a:effectLst>
                <a:glow rad="38100">
                  <a:srgbClr val="FF00FF"/>
                </a:glow>
              </a:effectLst>
            </p:spPr>
            <p:txBody>
              <a:bodyPr/>
              <a:lstStyle/>
              <a:p>
                <a:r>
                  <a:rPr lang="nl-NL">
                    <a:noFill/>
                  </a:rPr>
                  <a:t> </a:t>
                </a:r>
              </a:p>
            </p:txBody>
          </p:sp>
        </mc:Fallback>
      </mc:AlternateContent>
      <p:cxnSp>
        <p:nvCxnSpPr>
          <p:cNvPr id="97" name="Rechte verbindingslijn met pijl 96">
            <a:extLst>
              <a:ext uri="{FF2B5EF4-FFF2-40B4-BE49-F238E27FC236}">
                <a16:creationId xmlns:a16="http://schemas.microsoft.com/office/drawing/2014/main" id="{36383E45-8AB3-8509-4131-5BE3690893C3}"/>
              </a:ext>
            </a:extLst>
          </p:cNvPr>
          <p:cNvCxnSpPr>
            <a:cxnSpLocks/>
            <a:stCxn id="91" idx="2"/>
            <a:endCxn id="16" idx="0"/>
          </p:cNvCxnSpPr>
          <p:nvPr/>
        </p:nvCxnSpPr>
        <p:spPr>
          <a:xfrm>
            <a:off x="10884092" y="4047920"/>
            <a:ext cx="462" cy="529494"/>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0" name="Tekstvak 99">
                <a:extLst>
                  <a:ext uri="{FF2B5EF4-FFF2-40B4-BE49-F238E27FC236}">
                    <a16:creationId xmlns:a16="http://schemas.microsoft.com/office/drawing/2014/main" id="{8AEB6122-5FF7-CFB1-F9C6-79CFF7F143FE}"/>
                  </a:ext>
                </a:extLst>
              </p:cNvPr>
              <p:cNvSpPr txBox="1"/>
              <p:nvPr/>
            </p:nvSpPr>
            <p:spPr>
              <a:xfrm>
                <a:off x="2698085" y="1153855"/>
                <a:ext cx="1285200" cy="512891"/>
              </a:xfrm>
              <a:prstGeom prst="rect">
                <a:avLst/>
              </a:prstGeom>
              <a:solidFill>
                <a:schemeClr val="accent4">
                  <a:alpha val="0"/>
                </a:schemeClr>
              </a:solidFill>
              <a:ln>
                <a:solidFill>
                  <a:schemeClr val="bg1"/>
                </a:solidFill>
              </a:ln>
              <a:effectLst>
                <a:glow rad="38100">
                  <a:srgbClr val="FF00FF"/>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i="1" smtClean="0">
                              <a:solidFill>
                                <a:srgbClr val="00F6F7"/>
                              </a:solidFill>
                              <a:latin typeface="Cambria Math" panose="02040503050406030204" pitchFamily="18" charset="0"/>
                            </a:rPr>
                          </m:ctrlPr>
                        </m:sSubPr>
                        <m:e>
                          <m:r>
                            <a:rPr lang="nl-NL" i="1">
                              <a:solidFill>
                                <a:srgbClr val="00F6F7"/>
                              </a:solidFill>
                              <a:latin typeface="Cambria Math" panose="02040503050406030204" pitchFamily="18" charset="0"/>
                            </a:rPr>
                            <m:t>𝐹</m:t>
                          </m:r>
                        </m:e>
                        <m:sub>
                          <m:r>
                            <m:rPr>
                              <m:sty m:val="p"/>
                            </m:rPr>
                            <a:rPr lang="nl-NL" b="0" i="0" smtClean="0">
                              <a:solidFill>
                                <a:srgbClr val="00F6F7"/>
                              </a:solidFill>
                              <a:latin typeface="Cambria Math" panose="02040503050406030204" pitchFamily="18" charset="0"/>
                            </a:rPr>
                            <m:t>z</m:t>
                          </m:r>
                        </m:sub>
                      </m:sSub>
                      <m:r>
                        <a:rPr lang="nl-NL" i="1">
                          <a:solidFill>
                            <a:srgbClr val="00F6F7"/>
                          </a:solidFill>
                          <a:latin typeface="Cambria Math" panose="02040503050406030204" pitchFamily="18" charset="0"/>
                        </a:rPr>
                        <m:t>=</m:t>
                      </m:r>
                      <m:sSub>
                        <m:sSubPr>
                          <m:ctrlPr>
                            <a:rPr lang="nl-NL" b="0" i="1" smtClean="0">
                              <a:solidFill>
                                <a:srgbClr val="00F6F7"/>
                              </a:solidFill>
                              <a:latin typeface="Cambria Math" panose="02040503050406030204" pitchFamily="18" charset="0"/>
                            </a:rPr>
                          </m:ctrlPr>
                        </m:sSubPr>
                        <m:e>
                          <m:r>
                            <a:rPr lang="nl-NL" b="0" i="1" smtClean="0">
                              <a:solidFill>
                                <a:srgbClr val="00F6F7"/>
                              </a:solidFill>
                              <a:latin typeface="Cambria Math" panose="02040503050406030204" pitchFamily="18" charset="0"/>
                            </a:rPr>
                            <m:t>𝐹</m:t>
                          </m:r>
                        </m:e>
                        <m:sub>
                          <m:r>
                            <m:rPr>
                              <m:sty m:val="p"/>
                            </m:rPr>
                            <a:rPr lang="nl-NL" b="0" i="0" smtClean="0">
                              <a:solidFill>
                                <a:srgbClr val="00F6F7"/>
                              </a:solidFill>
                              <a:latin typeface="Cambria Math" panose="02040503050406030204" pitchFamily="18" charset="0"/>
                            </a:rPr>
                            <m:t>g</m:t>
                          </m:r>
                        </m:sub>
                      </m:sSub>
                    </m:oMath>
                  </m:oMathPara>
                </a14:m>
                <a:endParaRPr lang="nl-NL" sz="1800" dirty="0">
                  <a:solidFill>
                    <a:schemeClr val="bg1"/>
                  </a:solidFill>
                </a:endParaRPr>
              </a:p>
            </p:txBody>
          </p:sp>
        </mc:Choice>
        <mc:Fallback xmlns="">
          <p:sp>
            <p:nvSpPr>
              <p:cNvPr id="100" name="Tekstvak 99">
                <a:extLst>
                  <a:ext uri="{FF2B5EF4-FFF2-40B4-BE49-F238E27FC236}">
                    <a16:creationId xmlns:a16="http://schemas.microsoft.com/office/drawing/2014/main" id="{8AEB6122-5FF7-CFB1-F9C6-79CFF7F143FE}"/>
                  </a:ext>
                </a:extLst>
              </p:cNvPr>
              <p:cNvSpPr txBox="1">
                <a:spLocks noRot="1" noChangeAspect="1" noMove="1" noResize="1" noEditPoints="1" noAdjustHandles="1" noChangeArrowheads="1" noChangeShapeType="1" noTextEdit="1"/>
              </p:cNvSpPr>
              <p:nvPr/>
            </p:nvSpPr>
            <p:spPr>
              <a:xfrm>
                <a:off x="2698085" y="1153855"/>
                <a:ext cx="1285200" cy="512891"/>
              </a:xfrm>
              <a:prstGeom prst="rect">
                <a:avLst/>
              </a:prstGeom>
              <a:blipFill>
                <a:blip r:embed="rId21"/>
                <a:stretch>
                  <a:fillRect/>
                </a:stretch>
              </a:blipFill>
              <a:ln>
                <a:solidFill>
                  <a:schemeClr val="bg1"/>
                </a:solidFill>
              </a:ln>
              <a:effectLst>
                <a:glow rad="38100">
                  <a:srgbClr val="FF00FF"/>
                </a:glow>
              </a:effectLst>
            </p:spPr>
            <p:txBody>
              <a:bodyPr/>
              <a:lstStyle/>
              <a:p>
                <a:r>
                  <a:rPr lang="nl-NL">
                    <a:noFill/>
                  </a:rPr>
                  <a:t> </a:t>
                </a:r>
              </a:p>
            </p:txBody>
          </p:sp>
        </mc:Fallback>
      </mc:AlternateContent>
      <p:cxnSp>
        <p:nvCxnSpPr>
          <p:cNvPr id="107" name="Rechte verbindingslijn met pijl 106">
            <a:extLst>
              <a:ext uri="{FF2B5EF4-FFF2-40B4-BE49-F238E27FC236}">
                <a16:creationId xmlns:a16="http://schemas.microsoft.com/office/drawing/2014/main" id="{1E6B07D1-037C-E286-DF44-A365319D3710}"/>
              </a:ext>
            </a:extLst>
          </p:cNvPr>
          <p:cNvCxnSpPr>
            <a:cxnSpLocks/>
            <a:stCxn id="100" idx="2"/>
            <a:endCxn id="6" idx="0"/>
          </p:cNvCxnSpPr>
          <p:nvPr/>
        </p:nvCxnSpPr>
        <p:spPr>
          <a:xfrm>
            <a:off x="3340685" y="1666746"/>
            <a:ext cx="12601" cy="1667827"/>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41" name="Rechte verbindingslijn met pijl 140">
            <a:extLst>
              <a:ext uri="{FF2B5EF4-FFF2-40B4-BE49-F238E27FC236}">
                <a16:creationId xmlns:a16="http://schemas.microsoft.com/office/drawing/2014/main" id="{6E88A4DB-060A-D841-2EBB-434B3B8A5346}"/>
              </a:ext>
            </a:extLst>
          </p:cNvPr>
          <p:cNvCxnSpPr>
            <a:cxnSpLocks/>
            <a:stCxn id="3" idx="2"/>
            <a:endCxn id="38" idx="0"/>
          </p:cNvCxnSpPr>
          <p:nvPr/>
        </p:nvCxnSpPr>
        <p:spPr>
          <a:xfrm flipH="1">
            <a:off x="1213156" y="1884168"/>
            <a:ext cx="2906" cy="144333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52" name="Rechte verbindingslijn met pijl 151">
            <a:extLst>
              <a:ext uri="{FF2B5EF4-FFF2-40B4-BE49-F238E27FC236}">
                <a16:creationId xmlns:a16="http://schemas.microsoft.com/office/drawing/2014/main" id="{B40BBCC7-9C78-0B72-D991-A46ACD8D993B}"/>
              </a:ext>
            </a:extLst>
          </p:cNvPr>
          <p:cNvCxnSpPr>
            <a:cxnSpLocks/>
            <a:stCxn id="14" idx="2"/>
            <a:endCxn id="44" idx="0"/>
          </p:cNvCxnSpPr>
          <p:nvPr/>
        </p:nvCxnSpPr>
        <p:spPr>
          <a:xfrm>
            <a:off x="8287980" y="4279781"/>
            <a:ext cx="4494" cy="297633"/>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55" name="Rechte verbindingslijn met pijl 154">
            <a:extLst>
              <a:ext uri="{FF2B5EF4-FFF2-40B4-BE49-F238E27FC236}">
                <a16:creationId xmlns:a16="http://schemas.microsoft.com/office/drawing/2014/main" id="{9ED05C89-C3E9-647B-6E70-5E1C06268DF7}"/>
              </a:ext>
            </a:extLst>
          </p:cNvPr>
          <p:cNvCxnSpPr>
            <a:cxnSpLocks/>
            <a:stCxn id="45" idx="3"/>
            <a:endCxn id="44" idx="1"/>
          </p:cNvCxnSpPr>
          <p:nvPr/>
        </p:nvCxnSpPr>
        <p:spPr>
          <a:xfrm flipV="1">
            <a:off x="6789505" y="5051281"/>
            <a:ext cx="422969" cy="1583"/>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A5571C9F-DA8F-4008-720D-DE8690BC6F47}"/>
              </a:ext>
            </a:extLst>
          </p:cNvPr>
          <p:cNvCxnSpPr>
            <a:cxnSpLocks/>
            <a:stCxn id="4" idx="3"/>
            <a:endCxn id="69" idx="1"/>
          </p:cNvCxnSpPr>
          <p:nvPr/>
        </p:nvCxnSpPr>
        <p:spPr>
          <a:xfrm flipV="1">
            <a:off x="6789450" y="1410300"/>
            <a:ext cx="850613" cy="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D09C8ED1-BC06-C336-52B1-1C97C3D7B235}"/>
              </a:ext>
            </a:extLst>
          </p:cNvPr>
          <p:cNvCxnSpPr>
            <a:cxnSpLocks/>
            <a:stCxn id="3" idx="3"/>
            <a:endCxn id="100" idx="1"/>
          </p:cNvCxnSpPr>
          <p:nvPr/>
        </p:nvCxnSpPr>
        <p:spPr>
          <a:xfrm flipV="1">
            <a:off x="2296062" y="1410301"/>
            <a:ext cx="402023" cy="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21E216E9-CF82-9A6F-DD23-DA61F522EDD6}"/>
              </a:ext>
            </a:extLst>
          </p:cNvPr>
          <p:cNvPicPr>
            <a:picLocks noChangeAspect="1" noChangeArrowheads="1"/>
          </p:cNvPicPr>
          <p:nvPr/>
        </p:nvPicPr>
        <p:blipFill rotWithShape="1">
          <a:blip r:embed="rId22">
            <a:alphaModFix amt="34000"/>
            <a:extLst>
              <a:ext uri="{BEBA8EAE-BF5A-486C-A8C5-ECC9F3942E4B}">
                <a14:imgProps xmlns:a14="http://schemas.microsoft.com/office/drawing/2010/main">
                  <a14:imgLayer r:embed="rId23">
                    <a14:imgEffect>
                      <a14:backgroundRemoval t="3125" b="97917" l="879" r="99805">
                        <a14:foregroundMark x1="5957" y1="19444" x2="5664" y2="63542"/>
                        <a14:foregroundMark x1="5664" y1="63542" x2="9570" y2="84201"/>
                        <a14:foregroundMark x1="9570" y1="84201" x2="44824" y2="97396"/>
                        <a14:foregroundMark x1="44824" y1="97396" x2="83789" y2="94444"/>
                        <a14:foregroundMark x1="83789" y1="94444" x2="91797" y2="75521"/>
                        <a14:foregroundMark x1="91797" y1="75521" x2="96973" y2="22917"/>
                        <a14:foregroundMark x1="96973" y1="22917" x2="59766" y2="12153"/>
                        <a14:foregroundMark x1="59766" y1="12153" x2="7227" y2="17708"/>
                        <a14:foregroundMark x1="7227" y1="17708" x2="3027" y2="21181"/>
                        <a14:foregroundMark x1="54492" y1="7639" x2="69336" y2="9549"/>
                        <a14:foregroundMark x1="54492" y1="5729" x2="55273" y2="5035"/>
                        <a14:foregroundMark x1="55957" y1="6944" x2="47772" y2="5992"/>
                        <a14:foregroundMark x1="60156" y1="5035" x2="65723" y2="6250"/>
                        <a14:foregroundMark x1="81445" y1="14063" x2="99902" y2="23090"/>
                        <a14:foregroundMark x1="95020" y1="33333" x2="93164" y2="65451"/>
                        <a14:foregroundMark x1="93164" y1="65451" x2="93164" y2="65451"/>
                        <a14:foregroundMark x1="93945" y1="93750" x2="17480" y2="91493"/>
                        <a14:foregroundMark x1="34473" y1="95313" x2="21289" y2="97917"/>
                        <a14:foregroundMark x1="90137" y1="14931" x2="83105" y2="12674"/>
                        <a14:foregroundMark x1="17090" y1="89931" x2="5762" y2="91146"/>
                        <a14:foregroundMark x1="60100" y1="4829" x2="78223" y2="10243"/>
                        <a14:foregroundMark x1="879" y1="18229" x2="50977" y2="5382"/>
                        <a14:foregroundMark x1="50977" y1="5382" x2="58887" y2="6076"/>
                        <a14:foregroundMark x1="38086" y1="6076" x2="38086" y2="6076"/>
                        <a14:foregroundMark x1="37891" y1="5382" x2="31543" y2="6944"/>
                        <a14:foregroundMark x1="42090" y1="4688" x2="38672" y2="5035"/>
                        <a14:foregroundMark x1="47852" y1="6597" x2="41699" y2="6250"/>
                        <a14:foregroundMark x1="47656" y1="6076" x2="42773" y2="5382"/>
                        <a14:foregroundMark x1="38086" y1="6597" x2="38672" y2="6597"/>
                        <a14:foregroundMark x1="32715" y1="8333" x2="16797" y2="11806"/>
                        <a14:foregroundMark x1="18555" y1="11458" x2="1563" y2="19097"/>
                        <a14:backgroundMark x1="46905" y1="3872" x2="54004" y2="2083"/>
                        <a14:backgroundMark x1="3711" y1="14757" x2="6591" y2="14031"/>
                        <a14:backgroundMark x1="54004" y1="2083" x2="63184" y2="2431"/>
                        <a14:backgroundMark x1="30811" y1="5079" x2="98" y2="13021"/>
                        <a14:backgroundMark x1="1074" y1="16319" x2="1074" y2="16319"/>
                        <a14:backgroundMark x1="1579" y1="16096" x2="879" y2="15972"/>
                        <a14:backgroundMark x1="4102" y1="14757" x2="1563" y2="15278"/>
                        <a14:backgroundMark x1="32745" y1="3993" x2="31543" y2="3993"/>
                      </a14:backgroundRemoval>
                    </a14:imgEffect>
                  </a14:imgLayer>
                </a14:imgProps>
              </a:ext>
              <a:ext uri="{28A0092B-C50C-407E-A947-70E740481C1C}">
                <a14:useLocalDpi xmlns:a14="http://schemas.microsoft.com/office/drawing/2010/main" val="0"/>
              </a:ext>
            </a:extLst>
          </a:blip>
          <a:srcRect l="20777" r="20521"/>
          <a:stretch>
            <a:fillRect/>
          </a:stretch>
        </p:blipFill>
        <p:spPr bwMode="auto">
          <a:xfrm>
            <a:off x="0" y="4474664"/>
            <a:ext cx="2475352" cy="237198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Rechte verbindingslijn met pijl 24">
            <a:extLst>
              <a:ext uri="{FF2B5EF4-FFF2-40B4-BE49-F238E27FC236}">
                <a16:creationId xmlns:a16="http://schemas.microsoft.com/office/drawing/2014/main" id="{0E751732-CA8D-C0C4-CDEE-0316975124C8}"/>
              </a:ext>
            </a:extLst>
          </p:cNvPr>
          <p:cNvCxnSpPr>
            <a:cxnSpLocks/>
            <a:stCxn id="4" idx="1"/>
            <a:endCxn id="100" idx="3"/>
          </p:cNvCxnSpPr>
          <p:nvPr/>
        </p:nvCxnSpPr>
        <p:spPr>
          <a:xfrm flipH="1" flipV="1">
            <a:off x="3983285" y="1410301"/>
            <a:ext cx="286165" cy="1"/>
          </a:xfrm>
          <a:prstGeom prst="straightConnector1">
            <a:avLst/>
          </a:prstGeom>
          <a:ln>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75F61B6E-536A-CB30-703B-C9DC98A10D10}"/>
              </a:ext>
            </a:extLst>
          </p:cNvPr>
          <p:cNvCxnSpPr>
            <a:cxnSpLocks/>
            <a:stCxn id="14" idx="3"/>
            <a:endCxn id="91" idx="1"/>
          </p:cNvCxnSpPr>
          <p:nvPr/>
        </p:nvCxnSpPr>
        <p:spPr>
          <a:xfrm>
            <a:off x="9367980" y="3807177"/>
            <a:ext cx="873149" cy="1261"/>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sp>
        <p:nvSpPr>
          <p:cNvPr id="62" name="Rechthoek 61">
            <a:extLst>
              <a:ext uri="{FF2B5EF4-FFF2-40B4-BE49-F238E27FC236}">
                <a16:creationId xmlns:a16="http://schemas.microsoft.com/office/drawing/2014/main" id="{D22776DB-C299-EFDD-E457-3CA02D4F5534}"/>
              </a:ext>
            </a:extLst>
          </p:cNvPr>
          <p:cNvSpPr/>
          <p:nvPr/>
        </p:nvSpPr>
        <p:spPr>
          <a:xfrm>
            <a:off x="7006913" y="5187"/>
            <a:ext cx="5184977" cy="684146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52E4DE42-9992-DE67-6FF5-04B53368C704}"/>
              </a:ext>
            </a:extLst>
          </p:cNvPr>
          <p:cNvSpPr/>
          <p:nvPr/>
        </p:nvSpPr>
        <p:spPr>
          <a:xfrm>
            <a:off x="9584322" y="6771"/>
            <a:ext cx="2614816" cy="31539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4" name="Rechte verbindingslijn met pijl 33">
            <a:extLst>
              <a:ext uri="{FF2B5EF4-FFF2-40B4-BE49-F238E27FC236}">
                <a16:creationId xmlns:a16="http://schemas.microsoft.com/office/drawing/2014/main" id="{4386AB6B-868D-E3A9-2A19-962B7EA5F589}"/>
              </a:ext>
            </a:extLst>
          </p:cNvPr>
          <p:cNvCxnSpPr>
            <a:cxnSpLocks/>
            <a:stCxn id="10" idx="2"/>
            <a:endCxn id="91" idx="0"/>
          </p:cNvCxnSpPr>
          <p:nvPr/>
        </p:nvCxnSpPr>
        <p:spPr>
          <a:xfrm>
            <a:off x="10877652" y="2951293"/>
            <a:ext cx="6440" cy="61766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E82B1425-7980-6D13-CC2E-E91FE02A69AA}"/>
              </a:ext>
            </a:extLst>
          </p:cNvPr>
          <p:cNvCxnSpPr>
            <a:cxnSpLocks/>
            <a:stCxn id="12" idx="1"/>
            <a:endCxn id="69" idx="3"/>
          </p:cNvCxnSpPr>
          <p:nvPr/>
        </p:nvCxnSpPr>
        <p:spPr>
          <a:xfrm flipH="1" flipV="1">
            <a:off x="8925263" y="1410300"/>
            <a:ext cx="872389" cy="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pic>
        <p:nvPicPr>
          <p:cNvPr id="7" name="Afbeelding 6">
            <a:extLst>
              <a:ext uri="{FF2B5EF4-FFF2-40B4-BE49-F238E27FC236}">
                <a16:creationId xmlns:a16="http://schemas.microsoft.com/office/drawing/2014/main" id="{8F90DD5B-3B1E-AA80-AB28-17AA44BA64DA}"/>
              </a:ext>
            </a:extLst>
          </p:cNvPr>
          <p:cNvPicPr>
            <a:picLocks noChangeAspect="1"/>
          </p:cNvPicPr>
          <p:nvPr/>
        </p:nvPicPr>
        <p:blipFill>
          <a:blip r:embed="rId24">
            <a:alphaModFix amt="28000"/>
            <a:extLst>
              <a:ext uri="{28A0092B-C50C-407E-A947-70E740481C1C}">
                <a14:useLocalDpi xmlns:a14="http://schemas.microsoft.com/office/drawing/2010/main" val="0"/>
              </a:ext>
            </a:extLst>
          </a:blip>
          <a:stretch>
            <a:fillRect/>
          </a:stretch>
        </p:blipFill>
        <p:spPr>
          <a:xfrm>
            <a:off x="11224526" y="5883358"/>
            <a:ext cx="1068002" cy="1068002"/>
          </a:xfrm>
          <a:prstGeom prst="rect">
            <a:avLst/>
          </a:prstGeom>
          <a:effectLst>
            <a:glow rad="12700">
              <a:srgbClr val="FF00FF">
                <a:alpha val="0"/>
              </a:srgbClr>
            </a:glow>
          </a:effectLst>
        </p:spPr>
      </p:pic>
    </p:spTree>
    <p:extLst>
      <p:ext uri="{BB962C8B-B14F-4D97-AF65-F5344CB8AC3E}">
        <p14:creationId xmlns:p14="http://schemas.microsoft.com/office/powerpoint/2010/main" val="3209902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fltVal val="0"/>
                                          </p:val>
                                        </p:tav>
                                        <p:tav tm="100000">
                                          <p:val>
                                            <p:strVal val="#ppt_w"/>
                                          </p:val>
                                        </p:tav>
                                      </p:tavLst>
                                    </p:anim>
                                    <p:anim calcmode="lin" valueType="num">
                                      <p:cBhvr>
                                        <p:cTn id="8" dur="500" fill="hold"/>
                                        <p:tgtEl>
                                          <p:spTgt spid="280"/>
                                        </p:tgtEl>
                                        <p:attrNameLst>
                                          <p:attrName>ppt_h</p:attrName>
                                        </p:attrNameLst>
                                      </p:cBhvr>
                                      <p:tavLst>
                                        <p:tav tm="0">
                                          <p:val>
                                            <p:fltVal val="0"/>
                                          </p:val>
                                        </p:tav>
                                        <p:tav tm="100000">
                                          <p:val>
                                            <p:strVal val="#ppt_h"/>
                                          </p:val>
                                        </p:tav>
                                      </p:tavLst>
                                    </p:anim>
                                    <p:animEffect transition="in" filter="fade">
                                      <p:cBhvr>
                                        <p:cTn id="9" dur="500"/>
                                        <p:tgtEl>
                                          <p:spTgt spid="280"/>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1"/>
                                        </p:tgtEl>
                                        <p:attrNameLst>
                                          <p:attrName>style.visibility</p:attrName>
                                        </p:attrNameLst>
                                      </p:cBhvr>
                                      <p:to>
                                        <p:strVal val="visible"/>
                                      </p:to>
                                    </p:set>
                                    <p:anim calcmode="lin" valueType="num">
                                      <p:cBhvr>
                                        <p:cTn id="19" dur="500" fill="hold"/>
                                        <p:tgtEl>
                                          <p:spTgt spid="281"/>
                                        </p:tgtEl>
                                        <p:attrNameLst>
                                          <p:attrName>ppt_w</p:attrName>
                                        </p:attrNameLst>
                                      </p:cBhvr>
                                      <p:tavLst>
                                        <p:tav tm="0">
                                          <p:val>
                                            <p:fltVal val="0"/>
                                          </p:val>
                                        </p:tav>
                                        <p:tav tm="100000">
                                          <p:val>
                                            <p:strVal val="#ppt_w"/>
                                          </p:val>
                                        </p:tav>
                                      </p:tavLst>
                                    </p:anim>
                                    <p:anim calcmode="lin" valueType="num">
                                      <p:cBhvr>
                                        <p:cTn id="20" dur="500" fill="hold"/>
                                        <p:tgtEl>
                                          <p:spTgt spid="281"/>
                                        </p:tgtEl>
                                        <p:attrNameLst>
                                          <p:attrName>ppt_h</p:attrName>
                                        </p:attrNameLst>
                                      </p:cBhvr>
                                      <p:tavLst>
                                        <p:tav tm="0">
                                          <p:val>
                                            <p:fltVal val="0"/>
                                          </p:val>
                                        </p:tav>
                                        <p:tav tm="100000">
                                          <p:val>
                                            <p:strVal val="#ppt_h"/>
                                          </p:val>
                                        </p:tav>
                                      </p:tavLst>
                                    </p:anim>
                                    <p:animEffect transition="in" filter="fade">
                                      <p:cBhvr>
                                        <p:cTn id="21" dur="500"/>
                                        <p:tgtEl>
                                          <p:spTgt spid="28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59"/>
                                        </p:tgtEl>
                                        <p:attrNameLst>
                                          <p:attrName>style.visibility</p:attrName>
                                        </p:attrNameLst>
                                      </p:cBhvr>
                                      <p:to>
                                        <p:strVal val="visible"/>
                                      </p:to>
                                    </p:set>
                                    <p:anim calcmode="lin" valueType="num">
                                      <p:cBhvr>
                                        <p:cTn id="26" dur="500" fill="hold"/>
                                        <p:tgtEl>
                                          <p:spTgt spid="359"/>
                                        </p:tgtEl>
                                        <p:attrNameLst>
                                          <p:attrName>ppt_w</p:attrName>
                                        </p:attrNameLst>
                                      </p:cBhvr>
                                      <p:tavLst>
                                        <p:tav tm="0">
                                          <p:val>
                                            <p:fltVal val="0"/>
                                          </p:val>
                                        </p:tav>
                                        <p:tav tm="100000">
                                          <p:val>
                                            <p:strVal val="#ppt_w"/>
                                          </p:val>
                                        </p:tav>
                                      </p:tavLst>
                                    </p:anim>
                                    <p:anim calcmode="lin" valueType="num">
                                      <p:cBhvr>
                                        <p:cTn id="27" dur="500" fill="hold"/>
                                        <p:tgtEl>
                                          <p:spTgt spid="359"/>
                                        </p:tgtEl>
                                        <p:attrNameLst>
                                          <p:attrName>ppt_h</p:attrName>
                                        </p:attrNameLst>
                                      </p:cBhvr>
                                      <p:tavLst>
                                        <p:tav tm="0">
                                          <p:val>
                                            <p:fltVal val="0"/>
                                          </p:val>
                                        </p:tav>
                                        <p:tav tm="100000">
                                          <p:val>
                                            <p:strVal val="#ppt_h"/>
                                          </p:val>
                                        </p:tav>
                                      </p:tavLst>
                                    </p:anim>
                                    <p:animEffect transition="in" filter="fade">
                                      <p:cBhvr>
                                        <p:cTn id="28" dur="500"/>
                                        <p:tgtEl>
                                          <p:spTgt spid="35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84"/>
                                        </p:tgtEl>
                                        <p:attrNameLst>
                                          <p:attrName>style.visibility</p:attrName>
                                        </p:attrNameLst>
                                      </p:cBhvr>
                                      <p:to>
                                        <p:strVal val="visible"/>
                                      </p:to>
                                    </p:set>
                                    <p:anim calcmode="lin" valueType="num">
                                      <p:cBhvr>
                                        <p:cTn id="48" dur="500" fill="hold"/>
                                        <p:tgtEl>
                                          <p:spTgt spid="284"/>
                                        </p:tgtEl>
                                        <p:attrNameLst>
                                          <p:attrName>ppt_w</p:attrName>
                                        </p:attrNameLst>
                                      </p:cBhvr>
                                      <p:tavLst>
                                        <p:tav tm="0">
                                          <p:val>
                                            <p:fltVal val="0"/>
                                          </p:val>
                                        </p:tav>
                                        <p:tav tm="100000">
                                          <p:val>
                                            <p:strVal val="#ppt_w"/>
                                          </p:val>
                                        </p:tav>
                                      </p:tavLst>
                                    </p:anim>
                                    <p:anim calcmode="lin" valueType="num">
                                      <p:cBhvr>
                                        <p:cTn id="49" dur="500" fill="hold"/>
                                        <p:tgtEl>
                                          <p:spTgt spid="284"/>
                                        </p:tgtEl>
                                        <p:attrNameLst>
                                          <p:attrName>ppt_h</p:attrName>
                                        </p:attrNameLst>
                                      </p:cBhvr>
                                      <p:tavLst>
                                        <p:tav tm="0">
                                          <p:val>
                                            <p:fltVal val="0"/>
                                          </p:val>
                                        </p:tav>
                                        <p:tav tm="100000">
                                          <p:val>
                                            <p:strVal val="#ppt_h"/>
                                          </p:val>
                                        </p:tav>
                                      </p:tavLst>
                                    </p:anim>
                                    <p:animEffect transition="in" filter="fade">
                                      <p:cBhvr>
                                        <p:cTn id="50" dur="500"/>
                                        <p:tgtEl>
                                          <p:spTgt spid="284"/>
                                        </p:tgtEl>
                                      </p:cBhvr>
                                    </p:animEffect>
                                  </p:childTnLst>
                                </p:cTn>
                              </p:par>
                              <p:par>
                                <p:cTn id="51" presetID="53"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2"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right)">
                                      <p:cBhvr>
                                        <p:cTn id="77" dur="500"/>
                                        <p:tgtEl>
                                          <p:spTgt spid="25"/>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100"/>
                                        </p:tgtEl>
                                        <p:attrNameLst>
                                          <p:attrName>style.visibility</p:attrName>
                                        </p:attrNameLst>
                                      </p:cBhvr>
                                      <p:to>
                                        <p:strVal val="visible"/>
                                      </p:to>
                                    </p:set>
                                    <p:anim calcmode="lin" valueType="num">
                                      <p:cBhvr>
                                        <p:cTn id="81" dur="500" fill="hold"/>
                                        <p:tgtEl>
                                          <p:spTgt spid="100"/>
                                        </p:tgtEl>
                                        <p:attrNameLst>
                                          <p:attrName>ppt_w</p:attrName>
                                        </p:attrNameLst>
                                      </p:cBhvr>
                                      <p:tavLst>
                                        <p:tav tm="0">
                                          <p:val>
                                            <p:fltVal val="0"/>
                                          </p:val>
                                        </p:tav>
                                        <p:tav tm="100000">
                                          <p:val>
                                            <p:strVal val="#ppt_w"/>
                                          </p:val>
                                        </p:tav>
                                      </p:tavLst>
                                    </p:anim>
                                    <p:anim calcmode="lin" valueType="num">
                                      <p:cBhvr>
                                        <p:cTn id="82" dur="500" fill="hold"/>
                                        <p:tgtEl>
                                          <p:spTgt spid="100"/>
                                        </p:tgtEl>
                                        <p:attrNameLst>
                                          <p:attrName>ppt_h</p:attrName>
                                        </p:attrNameLst>
                                      </p:cBhvr>
                                      <p:tavLst>
                                        <p:tav tm="0">
                                          <p:val>
                                            <p:fltVal val="0"/>
                                          </p:val>
                                        </p:tav>
                                        <p:tav tm="100000">
                                          <p:val>
                                            <p:strVal val="#ppt_h"/>
                                          </p:val>
                                        </p:tav>
                                      </p:tavLst>
                                    </p:anim>
                                    <p:animEffect transition="in" filter="fade">
                                      <p:cBhvr>
                                        <p:cTn id="83" dur="500"/>
                                        <p:tgtEl>
                                          <p:spTgt spid="10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wipe(up)">
                                      <p:cBhvr>
                                        <p:cTn id="88" dur="500"/>
                                        <p:tgtEl>
                                          <p:spTgt spid="107"/>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6"/>
                                        </p:tgtEl>
                                        <p:attrNameLst>
                                          <p:attrName>style.visibility</p:attrName>
                                        </p:attrNameLst>
                                      </p:cBhvr>
                                      <p:to>
                                        <p:strVal val="visible"/>
                                      </p:to>
                                    </p:set>
                                    <p:anim calcmode="lin" valueType="num">
                                      <p:cBhvr>
                                        <p:cTn id="92" dur="500" fill="hold"/>
                                        <p:tgtEl>
                                          <p:spTgt spid="6"/>
                                        </p:tgtEl>
                                        <p:attrNameLst>
                                          <p:attrName>ppt_w</p:attrName>
                                        </p:attrNameLst>
                                      </p:cBhvr>
                                      <p:tavLst>
                                        <p:tav tm="0">
                                          <p:val>
                                            <p:fltVal val="0"/>
                                          </p:val>
                                        </p:tav>
                                        <p:tav tm="100000">
                                          <p:val>
                                            <p:strVal val="#ppt_w"/>
                                          </p:val>
                                        </p:tav>
                                      </p:tavLst>
                                    </p:anim>
                                    <p:anim calcmode="lin" valueType="num">
                                      <p:cBhvr>
                                        <p:cTn id="93" dur="500" fill="hold"/>
                                        <p:tgtEl>
                                          <p:spTgt spid="6"/>
                                        </p:tgtEl>
                                        <p:attrNameLst>
                                          <p:attrName>ppt_h</p:attrName>
                                        </p:attrNameLst>
                                      </p:cBhvr>
                                      <p:tavLst>
                                        <p:tav tm="0">
                                          <p:val>
                                            <p:fltVal val="0"/>
                                          </p:val>
                                        </p:tav>
                                        <p:tav tm="100000">
                                          <p:val>
                                            <p:strVal val="#ppt_h"/>
                                          </p:val>
                                        </p:tav>
                                      </p:tavLst>
                                    </p:anim>
                                    <p:animEffect transition="in" filter="fade">
                                      <p:cBhvr>
                                        <p:cTn id="94" dur="500"/>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p:cTn id="106" dur="500" fill="hold"/>
                                        <p:tgtEl>
                                          <p:spTgt spid="10"/>
                                        </p:tgtEl>
                                        <p:attrNameLst>
                                          <p:attrName>ppt_w</p:attrName>
                                        </p:attrNameLst>
                                      </p:cBhvr>
                                      <p:tavLst>
                                        <p:tav tm="0">
                                          <p:val>
                                            <p:fltVal val="0"/>
                                          </p:val>
                                        </p:tav>
                                        <p:tav tm="100000">
                                          <p:val>
                                            <p:strVal val="#ppt_w"/>
                                          </p:val>
                                        </p:tav>
                                      </p:tavLst>
                                    </p:anim>
                                    <p:anim calcmode="lin" valueType="num">
                                      <p:cBhvr>
                                        <p:cTn id="107" dur="500" fill="hold"/>
                                        <p:tgtEl>
                                          <p:spTgt spid="10"/>
                                        </p:tgtEl>
                                        <p:attrNameLst>
                                          <p:attrName>ppt_h</p:attrName>
                                        </p:attrNameLst>
                                      </p:cBhvr>
                                      <p:tavLst>
                                        <p:tav tm="0">
                                          <p:val>
                                            <p:fltVal val="0"/>
                                          </p:val>
                                        </p:tav>
                                        <p:tav tm="100000">
                                          <p:val>
                                            <p:strVal val="#ppt_h"/>
                                          </p:val>
                                        </p:tav>
                                      </p:tavLst>
                                    </p:anim>
                                    <p:animEffect transition="in" filter="fade">
                                      <p:cBhvr>
                                        <p:cTn id="108" dur="500"/>
                                        <p:tgtEl>
                                          <p:spTgt spid="1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left)">
                                      <p:cBhvr>
                                        <p:cTn id="113" dur="500"/>
                                        <p:tgtEl>
                                          <p:spTgt spid="18"/>
                                        </p:tgtEl>
                                      </p:cBhvr>
                                    </p:animEffect>
                                  </p:childTnLst>
                                </p:cTn>
                              </p:par>
                              <p:par>
                                <p:cTn id="114" presetID="22" presetClass="entr" presetSubtype="2"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wipe(right)">
                                      <p:cBhvr>
                                        <p:cTn id="116" dur="500"/>
                                        <p:tgtEl>
                                          <p:spTgt spid="19"/>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69"/>
                                        </p:tgtEl>
                                        <p:attrNameLst>
                                          <p:attrName>style.visibility</p:attrName>
                                        </p:attrNameLst>
                                      </p:cBhvr>
                                      <p:to>
                                        <p:strVal val="visible"/>
                                      </p:to>
                                    </p:set>
                                    <p:anim calcmode="lin" valueType="num">
                                      <p:cBhvr>
                                        <p:cTn id="120" dur="500" fill="hold"/>
                                        <p:tgtEl>
                                          <p:spTgt spid="69"/>
                                        </p:tgtEl>
                                        <p:attrNameLst>
                                          <p:attrName>ppt_w</p:attrName>
                                        </p:attrNameLst>
                                      </p:cBhvr>
                                      <p:tavLst>
                                        <p:tav tm="0">
                                          <p:val>
                                            <p:fltVal val="0"/>
                                          </p:val>
                                        </p:tav>
                                        <p:tav tm="100000">
                                          <p:val>
                                            <p:strVal val="#ppt_w"/>
                                          </p:val>
                                        </p:tav>
                                      </p:tavLst>
                                    </p:anim>
                                    <p:anim calcmode="lin" valueType="num">
                                      <p:cBhvr>
                                        <p:cTn id="121" dur="500" fill="hold"/>
                                        <p:tgtEl>
                                          <p:spTgt spid="69"/>
                                        </p:tgtEl>
                                        <p:attrNameLst>
                                          <p:attrName>ppt_h</p:attrName>
                                        </p:attrNameLst>
                                      </p:cBhvr>
                                      <p:tavLst>
                                        <p:tav tm="0">
                                          <p:val>
                                            <p:fltVal val="0"/>
                                          </p:val>
                                        </p:tav>
                                        <p:tav tm="100000">
                                          <p:val>
                                            <p:strVal val="#ppt_h"/>
                                          </p:val>
                                        </p:tav>
                                      </p:tavLst>
                                    </p:anim>
                                    <p:animEffect transition="in" filter="fade">
                                      <p:cBhvr>
                                        <p:cTn id="122" dur="500"/>
                                        <p:tgtEl>
                                          <p:spTgt spid="6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wipe(up)">
                                      <p:cBhvr>
                                        <p:cTn id="127" dur="500"/>
                                        <p:tgtEl>
                                          <p:spTgt spid="72"/>
                                        </p:tgtEl>
                                      </p:cBhvr>
                                    </p:animEffect>
                                  </p:childTnLst>
                                </p:cTn>
                              </p:par>
                            </p:childTnLst>
                          </p:cTn>
                        </p:par>
                        <p:par>
                          <p:cTn id="128" fill="hold">
                            <p:stCondLst>
                              <p:cond delay="500"/>
                            </p:stCondLst>
                            <p:childTnLst>
                              <p:par>
                                <p:cTn id="129" presetID="53" presetClass="entr" presetSubtype="16" fill="hold" grpId="0" nodeType="afterEffect">
                                  <p:stCondLst>
                                    <p:cond delay="0"/>
                                  </p:stCondLst>
                                  <p:childTnLst>
                                    <p:set>
                                      <p:cBhvr>
                                        <p:cTn id="130" dur="1" fill="hold">
                                          <p:stCondLst>
                                            <p:cond delay="0"/>
                                          </p:stCondLst>
                                        </p:cTn>
                                        <p:tgtEl>
                                          <p:spTgt spid="14"/>
                                        </p:tgtEl>
                                        <p:attrNameLst>
                                          <p:attrName>style.visibility</p:attrName>
                                        </p:attrNameLst>
                                      </p:cBhvr>
                                      <p:to>
                                        <p:strVal val="visible"/>
                                      </p:to>
                                    </p:set>
                                    <p:anim calcmode="lin" valueType="num">
                                      <p:cBhvr>
                                        <p:cTn id="131" dur="500" fill="hold"/>
                                        <p:tgtEl>
                                          <p:spTgt spid="14"/>
                                        </p:tgtEl>
                                        <p:attrNameLst>
                                          <p:attrName>ppt_w</p:attrName>
                                        </p:attrNameLst>
                                      </p:cBhvr>
                                      <p:tavLst>
                                        <p:tav tm="0">
                                          <p:val>
                                            <p:fltVal val="0"/>
                                          </p:val>
                                        </p:tav>
                                        <p:tav tm="100000">
                                          <p:val>
                                            <p:strVal val="#ppt_w"/>
                                          </p:val>
                                        </p:tav>
                                      </p:tavLst>
                                    </p:anim>
                                    <p:anim calcmode="lin" valueType="num">
                                      <p:cBhvr>
                                        <p:cTn id="132" dur="500" fill="hold"/>
                                        <p:tgtEl>
                                          <p:spTgt spid="14"/>
                                        </p:tgtEl>
                                        <p:attrNameLst>
                                          <p:attrName>ppt_h</p:attrName>
                                        </p:attrNameLst>
                                      </p:cBhvr>
                                      <p:tavLst>
                                        <p:tav tm="0">
                                          <p:val>
                                            <p:fltVal val="0"/>
                                          </p:val>
                                        </p:tav>
                                        <p:tav tm="100000">
                                          <p:val>
                                            <p:strVal val="#ppt_h"/>
                                          </p:val>
                                        </p:tav>
                                      </p:tavLst>
                                    </p:anim>
                                    <p:animEffect transition="in" filter="fade">
                                      <p:cBhvr>
                                        <p:cTn id="133" dur="500"/>
                                        <p:tgtEl>
                                          <p:spTgt spid="14"/>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wipe(left)">
                                      <p:cBhvr>
                                        <p:cTn id="138" dur="500"/>
                                        <p:tgtEl>
                                          <p:spTgt spid="31"/>
                                        </p:tgtEl>
                                      </p:cBhvr>
                                    </p:animEffect>
                                  </p:childTnLst>
                                </p:cTn>
                              </p:par>
                              <p:par>
                                <p:cTn id="139" presetID="22" presetClass="entr" presetSubtype="1" fill="hold" nodeType="with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wipe(up)">
                                      <p:cBhvr>
                                        <p:cTn id="141" dur="500"/>
                                        <p:tgtEl>
                                          <p:spTgt spid="34"/>
                                        </p:tgtEl>
                                      </p:cBhvr>
                                    </p:animEffect>
                                  </p:childTnLst>
                                </p:cTn>
                              </p:par>
                            </p:childTnLst>
                          </p:cTn>
                        </p:par>
                        <p:par>
                          <p:cTn id="142" fill="hold">
                            <p:stCondLst>
                              <p:cond delay="500"/>
                            </p:stCondLst>
                            <p:childTnLst>
                              <p:par>
                                <p:cTn id="143" presetID="53" presetClass="entr" presetSubtype="16" fill="hold" grpId="0" nodeType="afterEffect">
                                  <p:stCondLst>
                                    <p:cond delay="0"/>
                                  </p:stCondLst>
                                  <p:childTnLst>
                                    <p:set>
                                      <p:cBhvr>
                                        <p:cTn id="144" dur="1" fill="hold">
                                          <p:stCondLst>
                                            <p:cond delay="0"/>
                                          </p:stCondLst>
                                        </p:cTn>
                                        <p:tgtEl>
                                          <p:spTgt spid="91"/>
                                        </p:tgtEl>
                                        <p:attrNameLst>
                                          <p:attrName>style.visibility</p:attrName>
                                        </p:attrNameLst>
                                      </p:cBhvr>
                                      <p:to>
                                        <p:strVal val="visible"/>
                                      </p:to>
                                    </p:set>
                                    <p:anim calcmode="lin" valueType="num">
                                      <p:cBhvr>
                                        <p:cTn id="145" dur="500" fill="hold"/>
                                        <p:tgtEl>
                                          <p:spTgt spid="91"/>
                                        </p:tgtEl>
                                        <p:attrNameLst>
                                          <p:attrName>ppt_w</p:attrName>
                                        </p:attrNameLst>
                                      </p:cBhvr>
                                      <p:tavLst>
                                        <p:tav tm="0">
                                          <p:val>
                                            <p:fltVal val="0"/>
                                          </p:val>
                                        </p:tav>
                                        <p:tav tm="100000">
                                          <p:val>
                                            <p:strVal val="#ppt_w"/>
                                          </p:val>
                                        </p:tav>
                                      </p:tavLst>
                                    </p:anim>
                                    <p:anim calcmode="lin" valueType="num">
                                      <p:cBhvr>
                                        <p:cTn id="146" dur="500" fill="hold"/>
                                        <p:tgtEl>
                                          <p:spTgt spid="91"/>
                                        </p:tgtEl>
                                        <p:attrNameLst>
                                          <p:attrName>ppt_h</p:attrName>
                                        </p:attrNameLst>
                                      </p:cBhvr>
                                      <p:tavLst>
                                        <p:tav tm="0">
                                          <p:val>
                                            <p:fltVal val="0"/>
                                          </p:val>
                                        </p:tav>
                                        <p:tav tm="100000">
                                          <p:val>
                                            <p:strVal val="#ppt_h"/>
                                          </p:val>
                                        </p:tav>
                                      </p:tavLst>
                                    </p:anim>
                                    <p:animEffect transition="in" filter="fade">
                                      <p:cBhvr>
                                        <p:cTn id="147" dur="500"/>
                                        <p:tgtEl>
                                          <p:spTgt spid="9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wipe(up)">
                                      <p:cBhvr>
                                        <p:cTn id="152" dur="500"/>
                                        <p:tgtEl>
                                          <p:spTgt spid="97"/>
                                        </p:tgtEl>
                                      </p:cBhvr>
                                    </p:animEffect>
                                  </p:childTnLst>
                                </p:cTn>
                              </p:par>
                            </p:childTnLst>
                          </p:cTn>
                        </p:par>
                        <p:par>
                          <p:cTn id="153" fill="hold">
                            <p:stCondLst>
                              <p:cond delay="500"/>
                            </p:stCondLst>
                            <p:childTnLst>
                              <p:par>
                                <p:cTn id="154" presetID="53" presetClass="entr" presetSubtype="16" fill="hold" grpId="0" nodeType="after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1" fill="hold" nodeType="clickEffect">
                                  <p:stCondLst>
                                    <p:cond delay="0"/>
                                  </p:stCondLst>
                                  <p:childTnLst>
                                    <p:set>
                                      <p:cBhvr>
                                        <p:cTn id="162" dur="1" fill="hold">
                                          <p:stCondLst>
                                            <p:cond delay="0"/>
                                          </p:stCondLst>
                                        </p:cTn>
                                        <p:tgtEl>
                                          <p:spTgt spid="141"/>
                                        </p:tgtEl>
                                        <p:attrNameLst>
                                          <p:attrName>style.visibility</p:attrName>
                                        </p:attrNameLst>
                                      </p:cBhvr>
                                      <p:to>
                                        <p:strVal val="visible"/>
                                      </p:to>
                                    </p:set>
                                    <p:animEffect transition="in" filter="wipe(up)">
                                      <p:cBhvr>
                                        <p:cTn id="163" dur="500"/>
                                        <p:tgtEl>
                                          <p:spTgt spid="141"/>
                                        </p:tgtEl>
                                      </p:cBhvr>
                                    </p:animEffect>
                                  </p:childTnLst>
                                </p:cTn>
                              </p:par>
                            </p:childTnLst>
                          </p:cTn>
                        </p:par>
                        <p:par>
                          <p:cTn id="164" fill="hold">
                            <p:stCondLst>
                              <p:cond delay="500"/>
                            </p:stCondLst>
                            <p:childTnLst>
                              <p:par>
                                <p:cTn id="165" presetID="53" presetClass="entr" presetSubtype="16" fill="hold" grpId="0" nodeType="afterEffect">
                                  <p:stCondLst>
                                    <p:cond delay="0"/>
                                  </p:stCondLst>
                                  <p:childTnLst>
                                    <p:set>
                                      <p:cBhvr>
                                        <p:cTn id="166" dur="1" fill="hold">
                                          <p:stCondLst>
                                            <p:cond delay="0"/>
                                          </p:stCondLst>
                                        </p:cTn>
                                        <p:tgtEl>
                                          <p:spTgt spid="38"/>
                                        </p:tgtEl>
                                        <p:attrNameLst>
                                          <p:attrName>style.visibility</p:attrName>
                                        </p:attrNameLst>
                                      </p:cBhvr>
                                      <p:to>
                                        <p:strVal val="visible"/>
                                      </p:to>
                                    </p:set>
                                    <p:anim calcmode="lin" valueType="num">
                                      <p:cBhvr>
                                        <p:cTn id="167" dur="500" fill="hold"/>
                                        <p:tgtEl>
                                          <p:spTgt spid="38"/>
                                        </p:tgtEl>
                                        <p:attrNameLst>
                                          <p:attrName>ppt_w</p:attrName>
                                        </p:attrNameLst>
                                      </p:cBhvr>
                                      <p:tavLst>
                                        <p:tav tm="0">
                                          <p:val>
                                            <p:fltVal val="0"/>
                                          </p:val>
                                        </p:tav>
                                        <p:tav tm="100000">
                                          <p:val>
                                            <p:strVal val="#ppt_w"/>
                                          </p:val>
                                        </p:tav>
                                      </p:tavLst>
                                    </p:anim>
                                    <p:anim calcmode="lin" valueType="num">
                                      <p:cBhvr>
                                        <p:cTn id="168" dur="500" fill="hold"/>
                                        <p:tgtEl>
                                          <p:spTgt spid="38"/>
                                        </p:tgtEl>
                                        <p:attrNameLst>
                                          <p:attrName>ppt_h</p:attrName>
                                        </p:attrNameLst>
                                      </p:cBhvr>
                                      <p:tavLst>
                                        <p:tav tm="0">
                                          <p:val>
                                            <p:fltVal val="0"/>
                                          </p:val>
                                        </p:tav>
                                        <p:tav tm="100000">
                                          <p:val>
                                            <p:strVal val="#ppt_h"/>
                                          </p:val>
                                        </p:tav>
                                      </p:tavLst>
                                    </p:anim>
                                    <p:animEffect transition="in" filter="fade">
                                      <p:cBhvr>
                                        <p:cTn id="169" dur="500"/>
                                        <p:tgtEl>
                                          <p:spTgt spid="38"/>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nodeType="clickEffect">
                                  <p:stCondLst>
                                    <p:cond delay="0"/>
                                  </p:stCondLst>
                                  <p:childTnLst>
                                    <p:set>
                                      <p:cBhvr>
                                        <p:cTn id="173" dur="1" fill="hold">
                                          <p:stCondLst>
                                            <p:cond delay="0"/>
                                          </p:stCondLst>
                                        </p:cTn>
                                        <p:tgtEl>
                                          <p:spTgt spid="46"/>
                                        </p:tgtEl>
                                        <p:attrNameLst>
                                          <p:attrName>style.visibility</p:attrName>
                                        </p:attrNameLst>
                                      </p:cBhvr>
                                      <p:to>
                                        <p:strVal val="visible"/>
                                      </p:to>
                                    </p:set>
                                    <p:animEffect transition="in" filter="wipe(up)">
                                      <p:cBhvr>
                                        <p:cTn id="174" dur="500"/>
                                        <p:tgtEl>
                                          <p:spTgt spid="46"/>
                                        </p:tgtEl>
                                      </p:cBhvr>
                                    </p:animEffect>
                                  </p:childTnLst>
                                </p:cTn>
                              </p:par>
                            </p:childTnLst>
                          </p:cTn>
                        </p:par>
                        <p:par>
                          <p:cTn id="175" fill="hold">
                            <p:stCondLst>
                              <p:cond delay="500"/>
                            </p:stCondLst>
                            <p:childTnLst>
                              <p:par>
                                <p:cTn id="176" presetID="53" presetClass="entr" presetSubtype="16" fill="hold" grpId="0" nodeType="afterEffect">
                                  <p:stCondLst>
                                    <p:cond delay="0"/>
                                  </p:stCondLst>
                                  <p:childTnLst>
                                    <p:set>
                                      <p:cBhvr>
                                        <p:cTn id="177" dur="1" fill="hold">
                                          <p:stCondLst>
                                            <p:cond delay="0"/>
                                          </p:stCondLst>
                                        </p:cTn>
                                        <p:tgtEl>
                                          <p:spTgt spid="42"/>
                                        </p:tgtEl>
                                        <p:attrNameLst>
                                          <p:attrName>style.visibility</p:attrName>
                                        </p:attrNameLst>
                                      </p:cBhvr>
                                      <p:to>
                                        <p:strVal val="visible"/>
                                      </p:to>
                                    </p:set>
                                    <p:anim calcmode="lin" valueType="num">
                                      <p:cBhvr>
                                        <p:cTn id="178" dur="500" fill="hold"/>
                                        <p:tgtEl>
                                          <p:spTgt spid="42"/>
                                        </p:tgtEl>
                                        <p:attrNameLst>
                                          <p:attrName>ppt_w</p:attrName>
                                        </p:attrNameLst>
                                      </p:cBhvr>
                                      <p:tavLst>
                                        <p:tav tm="0">
                                          <p:val>
                                            <p:fltVal val="0"/>
                                          </p:val>
                                        </p:tav>
                                        <p:tav tm="100000">
                                          <p:val>
                                            <p:strVal val="#ppt_w"/>
                                          </p:val>
                                        </p:tav>
                                      </p:tavLst>
                                    </p:anim>
                                    <p:anim calcmode="lin" valueType="num">
                                      <p:cBhvr>
                                        <p:cTn id="179" dur="500" fill="hold"/>
                                        <p:tgtEl>
                                          <p:spTgt spid="42"/>
                                        </p:tgtEl>
                                        <p:attrNameLst>
                                          <p:attrName>ppt_h</p:attrName>
                                        </p:attrNameLst>
                                      </p:cBhvr>
                                      <p:tavLst>
                                        <p:tav tm="0">
                                          <p:val>
                                            <p:fltVal val="0"/>
                                          </p:val>
                                        </p:tav>
                                        <p:tav tm="100000">
                                          <p:val>
                                            <p:strVal val="#ppt_h"/>
                                          </p:val>
                                        </p:tav>
                                      </p:tavLst>
                                    </p:anim>
                                    <p:animEffect transition="in" filter="fade">
                                      <p:cBhvr>
                                        <p:cTn id="180" dur="500"/>
                                        <p:tgtEl>
                                          <p:spTgt spid="42"/>
                                        </p:tgtEl>
                                      </p:cBhvr>
                                    </p:animEffec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43"/>
                                        </p:tgtEl>
                                        <p:attrNameLst>
                                          <p:attrName>style.visibility</p:attrName>
                                        </p:attrNameLst>
                                      </p:cBhvr>
                                      <p:to>
                                        <p:strVal val="visible"/>
                                      </p:to>
                                    </p:set>
                                    <p:anim calcmode="lin" valueType="num">
                                      <p:cBhvr>
                                        <p:cTn id="185" dur="500" fill="hold"/>
                                        <p:tgtEl>
                                          <p:spTgt spid="43"/>
                                        </p:tgtEl>
                                        <p:attrNameLst>
                                          <p:attrName>ppt_w</p:attrName>
                                        </p:attrNameLst>
                                      </p:cBhvr>
                                      <p:tavLst>
                                        <p:tav tm="0">
                                          <p:val>
                                            <p:fltVal val="0"/>
                                          </p:val>
                                        </p:tav>
                                        <p:tav tm="100000">
                                          <p:val>
                                            <p:strVal val="#ppt_w"/>
                                          </p:val>
                                        </p:tav>
                                      </p:tavLst>
                                    </p:anim>
                                    <p:anim calcmode="lin" valueType="num">
                                      <p:cBhvr>
                                        <p:cTn id="186" dur="500" fill="hold"/>
                                        <p:tgtEl>
                                          <p:spTgt spid="43"/>
                                        </p:tgtEl>
                                        <p:attrNameLst>
                                          <p:attrName>ppt_h</p:attrName>
                                        </p:attrNameLst>
                                      </p:cBhvr>
                                      <p:tavLst>
                                        <p:tav tm="0">
                                          <p:val>
                                            <p:fltVal val="0"/>
                                          </p:val>
                                        </p:tav>
                                        <p:tav tm="100000">
                                          <p:val>
                                            <p:strVal val="#ppt_h"/>
                                          </p:val>
                                        </p:tav>
                                      </p:tavLst>
                                    </p:anim>
                                    <p:animEffect transition="in" filter="fade">
                                      <p:cBhvr>
                                        <p:cTn id="187" dur="500"/>
                                        <p:tgtEl>
                                          <p:spTgt spid="43"/>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4" fill="hold" nodeType="clickEffect">
                                  <p:stCondLst>
                                    <p:cond delay="0"/>
                                  </p:stCondLst>
                                  <p:childTnLst>
                                    <p:set>
                                      <p:cBhvr>
                                        <p:cTn id="191" dur="1" fill="hold">
                                          <p:stCondLst>
                                            <p:cond delay="0"/>
                                          </p:stCondLst>
                                        </p:cTn>
                                        <p:tgtEl>
                                          <p:spTgt spid="61"/>
                                        </p:tgtEl>
                                        <p:attrNameLst>
                                          <p:attrName>style.visibility</p:attrName>
                                        </p:attrNameLst>
                                      </p:cBhvr>
                                      <p:to>
                                        <p:strVal val="visible"/>
                                      </p:to>
                                    </p:set>
                                    <p:animEffect transition="in" filter="wipe(down)">
                                      <p:cBhvr>
                                        <p:cTn id="192" dur="500"/>
                                        <p:tgtEl>
                                          <p:spTgt spid="61"/>
                                        </p:tgtEl>
                                      </p:cBhvr>
                                    </p:animEffect>
                                  </p:childTnLst>
                                </p:cTn>
                              </p:par>
                              <p:par>
                                <p:cTn id="193" presetID="22" presetClass="entr" presetSubtype="1" fill="hold" nodeType="withEffect">
                                  <p:stCondLst>
                                    <p:cond delay="0"/>
                                  </p:stCondLst>
                                  <p:childTnLst>
                                    <p:set>
                                      <p:cBhvr>
                                        <p:cTn id="194" dur="1" fill="hold">
                                          <p:stCondLst>
                                            <p:cond delay="0"/>
                                          </p:stCondLst>
                                        </p:cTn>
                                        <p:tgtEl>
                                          <p:spTgt spid="52"/>
                                        </p:tgtEl>
                                        <p:attrNameLst>
                                          <p:attrName>style.visibility</p:attrName>
                                        </p:attrNameLst>
                                      </p:cBhvr>
                                      <p:to>
                                        <p:strVal val="visible"/>
                                      </p:to>
                                    </p:set>
                                    <p:animEffect transition="in" filter="wipe(up)">
                                      <p:cBhvr>
                                        <p:cTn id="195" dur="500"/>
                                        <p:tgtEl>
                                          <p:spTgt spid="52"/>
                                        </p:tgtEl>
                                      </p:cBhvr>
                                    </p:animEffect>
                                  </p:childTnLst>
                                </p:cTn>
                              </p:par>
                            </p:childTnLst>
                          </p:cTn>
                        </p:par>
                        <p:par>
                          <p:cTn id="196" fill="hold">
                            <p:stCondLst>
                              <p:cond delay="500"/>
                            </p:stCondLst>
                            <p:childTnLst>
                              <p:par>
                                <p:cTn id="197" presetID="53" presetClass="entr" presetSubtype="16" fill="hold" grpId="0" nodeType="afterEffect">
                                  <p:stCondLst>
                                    <p:cond delay="0"/>
                                  </p:stCondLst>
                                  <p:childTnLst>
                                    <p:set>
                                      <p:cBhvr>
                                        <p:cTn id="198" dur="1" fill="hold">
                                          <p:stCondLst>
                                            <p:cond delay="0"/>
                                          </p:stCondLst>
                                        </p:cTn>
                                        <p:tgtEl>
                                          <p:spTgt spid="45"/>
                                        </p:tgtEl>
                                        <p:attrNameLst>
                                          <p:attrName>style.visibility</p:attrName>
                                        </p:attrNameLst>
                                      </p:cBhvr>
                                      <p:to>
                                        <p:strVal val="visible"/>
                                      </p:to>
                                    </p:set>
                                    <p:anim calcmode="lin" valueType="num">
                                      <p:cBhvr>
                                        <p:cTn id="199" dur="500" fill="hold"/>
                                        <p:tgtEl>
                                          <p:spTgt spid="45"/>
                                        </p:tgtEl>
                                        <p:attrNameLst>
                                          <p:attrName>ppt_w</p:attrName>
                                        </p:attrNameLst>
                                      </p:cBhvr>
                                      <p:tavLst>
                                        <p:tav tm="0">
                                          <p:val>
                                            <p:fltVal val="0"/>
                                          </p:val>
                                        </p:tav>
                                        <p:tav tm="100000">
                                          <p:val>
                                            <p:strVal val="#ppt_w"/>
                                          </p:val>
                                        </p:tav>
                                      </p:tavLst>
                                    </p:anim>
                                    <p:anim calcmode="lin" valueType="num">
                                      <p:cBhvr>
                                        <p:cTn id="200" dur="500" fill="hold"/>
                                        <p:tgtEl>
                                          <p:spTgt spid="45"/>
                                        </p:tgtEl>
                                        <p:attrNameLst>
                                          <p:attrName>ppt_h</p:attrName>
                                        </p:attrNameLst>
                                      </p:cBhvr>
                                      <p:tavLst>
                                        <p:tav tm="0">
                                          <p:val>
                                            <p:fltVal val="0"/>
                                          </p:val>
                                        </p:tav>
                                        <p:tav tm="100000">
                                          <p:val>
                                            <p:strVal val="#ppt_h"/>
                                          </p:val>
                                        </p:tav>
                                      </p:tavLst>
                                    </p:anim>
                                    <p:animEffect transition="in" filter="fade">
                                      <p:cBhvr>
                                        <p:cTn id="201" dur="500"/>
                                        <p:tgtEl>
                                          <p:spTgt spid="45"/>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8" fill="hold" nodeType="clickEffect">
                                  <p:stCondLst>
                                    <p:cond delay="0"/>
                                  </p:stCondLst>
                                  <p:childTnLst>
                                    <p:set>
                                      <p:cBhvr>
                                        <p:cTn id="205" dur="1" fill="hold">
                                          <p:stCondLst>
                                            <p:cond delay="0"/>
                                          </p:stCondLst>
                                        </p:cTn>
                                        <p:tgtEl>
                                          <p:spTgt spid="155"/>
                                        </p:tgtEl>
                                        <p:attrNameLst>
                                          <p:attrName>style.visibility</p:attrName>
                                        </p:attrNameLst>
                                      </p:cBhvr>
                                      <p:to>
                                        <p:strVal val="visible"/>
                                      </p:to>
                                    </p:set>
                                    <p:animEffect transition="in" filter="wipe(left)">
                                      <p:cBhvr>
                                        <p:cTn id="206" dur="500"/>
                                        <p:tgtEl>
                                          <p:spTgt spid="155"/>
                                        </p:tgtEl>
                                      </p:cBhvr>
                                    </p:animEffect>
                                  </p:childTnLst>
                                </p:cTn>
                              </p:par>
                              <p:par>
                                <p:cTn id="207" presetID="22" presetClass="entr" presetSubtype="1" fill="hold" nodeType="withEffect">
                                  <p:stCondLst>
                                    <p:cond delay="0"/>
                                  </p:stCondLst>
                                  <p:childTnLst>
                                    <p:set>
                                      <p:cBhvr>
                                        <p:cTn id="208" dur="1" fill="hold">
                                          <p:stCondLst>
                                            <p:cond delay="0"/>
                                          </p:stCondLst>
                                        </p:cTn>
                                        <p:tgtEl>
                                          <p:spTgt spid="152"/>
                                        </p:tgtEl>
                                        <p:attrNameLst>
                                          <p:attrName>style.visibility</p:attrName>
                                        </p:attrNameLst>
                                      </p:cBhvr>
                                      <p:to>
                                        <p:strVal val="visible"/>
                                      </p:to>
                                    </p:set>
                                    <p:animEffect transition="in" filter="wipe(up)">
                                      <p:cBhvr>
                                        <p:cTn id="209" dur="500"/>
                                        <p:tgtEl>
                                          <p:spTgt spid="152"/>
                                        </p:tgtEl>
                                      </p:cBhvr>
                                    </p:animEffect>
                                  </p:childTnLst>
                                </p:cTn>
                              </p:par>
                            </p:childTnLst>
                          </p:cTn>
                        </p:par>
                        <p:par>
                          <p:cTn id="210" fill="hold">
                            <p:stCondLst>
                              <p:cond delay="500"/>
                            </p:stCondLst>
                            <p:childTnLst>
                              <p:par>
                                <p:cTn id="211" presetID="53" presetClass="entr" presetSubtype="16" fill="hold" grpId="0" nodeType="afterEffect">
                                  <p:stCondLst>
                                    <p:cond delay="0"/>
                                  </p:stCondLst>
                                  <p:childTnLst>
                                    <p:set>
                                      <p:cBhvr>
                                        <p:cTn id="212" dur="1" fill="hold">
                                          <p:stCondLst>
                                            <p:cond delay="0"/>
                                          </p:stCondLst>
                                        </p:cTn>
                                        <p:tgtEl>
                                          <p:spTgt spid="44"/>
                                        </p:tgtEl>
                                        <p:attrNameLst>
                                          <p:attrName>style.visibility</p:attrName>
                                        </p:attrNameLst>
                                      </p:cBhvr>
                                      <p:to>
                                        <p:strVal val="visible"/>
                                      </p:to>
                                    </p:set>
                                    <p:anim calcmode="lin" valueType="num">
                                      <p:cBhvr>
                                        <p:cTn id="213" dur="500" fill="hold"/>
                                        <p:tgtEl>
                                          <p:spTgt spid="44"/>
                                        </p:tgtEl>
                                        <p:attrNameLst>
                                          <p:attrName>ppt_w</p:attrName>
                                        </p:attrNameLst>
                                      </p:cBhvr>
                                      <p:tavLst>
                                        <p:tav tm="0">
                                          <p:val>
                                            <p:fltVal val="0"/>
                                          </p:val>
                                        </p:tav>
                                        <p:tav tm="100000">
                                          <p:val>
                                            <p:strVal val="#ppt_w"/>
                                          </p:val>
                                        </p:tav>
                                      </p:tavLst>
                                    </p:anim>
                                    <p:anim calcmode="lin" valueType="num">
                                      <p:cBhvr>
                                        <p:cTn id="214" dur="500" fill="hold"/>
                                        <p:tgtEl>
                                          <p:spTgt spid="44"/>
                                        </p:tgtEl>
                                        <p:attrNameLst>
                                          <p:attrName>ppt_h</p:attrName>
                                        </p:attrNameLst>
                                      </p:cBhvr>
                                      <p:tavLst>
                                        <p:tav tm="0">
                                          <p:val>
                                            <p:fltVal val="0"/>
                                          </p:val>
                                        </p:tav>
                                        <p:tav tm="100000">
                                          <p:val>
                                            <p:strVal val="#ppt_h"/>
                                          </p:val>
                                        </p:tav>
                                      </p:tavLst>
                                    </p:anim>
                                    <p:animEffect transition="in" filter="fade">
                                      <p:cBhvr>
                                        <p:cTn id="2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0" grpId="0" animBg="1"/>
      <p:bldP spid="281" grpId="0" animBg="1"/>
      <p:bldP spid="3" grpId="0" animBg="1"/>
      <p:bldP spid="4" grpId="0" animBg="1"/>
      <p:bldP spid="6" grpId="0" animBg="1"/>
      <p:bldP spid="10" grpId="0" animBg="1"/>
      <p:bldP spid="12" grpId="0" animBg="1"/>
      <p:bldP spid="14" grpId="0" animBg="1"/>
      <p:bldP spid="16" grpId="0" animBg="1"/>
      <p:bldP spid="38" grpId="0" animBg="1"/>
      <p:bldP spid="42" grpId="0" animBg="1"/>
      <p:bldP spid="43" grpId="0" animBg="1"/>
      <p:bldP spid="44" grpId="0" animBg="1"/>
      <p:bldP spid="45" grpId="0" animBg="1"/>
      <p:bldP spid="69" grpId="0" animBg="1"/>
      <p:bldP spid="91" grpId="0" animBg="1"/>
      <p:bldP spid="100" grpId="0" animBg="1"/>
      <p:bldP spid="6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CF11-BFE6-194E-0EC7-B3FD59E301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34AEC5-91FB-A298-1C54-C0F5CA28AE98}"/>
              </a:ext>
            </a:extLst>
          </p:cNvPr>
          <p:cNvSpPr>
            <a:spLocks noGrp="1"/>
          </p:cNvSpPr>
          <p:nvPr>
            <p:ph type="title"/>
          </p:nvPr>
        </p:nvSpPr>
        <p:spPr/>
        <p:txBody>
          <a:bodyPr/>
          <a:lstStyle/>
          <a:p>
            <a:r>
              <a:rPr lang="nl-NL" dirty="0"/>
              <a:t>Hoe werkt het </a:t>
            </a:r>
            <a:r>
              <a:rPr lang="nl-NL" dirty="0" err="1"/>
              <a:t>Hertzsprung</a:t>
            </a:r>
            <a:r>
              <a:rPr lang="nl-NL" dirty="0"/>
              <a:t>-Russeldiagram?</a:t>
            </a:r>
          </a:p>
        </p:txBody>
      </p:sp>
      <p:sp>
        <p:nvSpPr>
          <p:cNvPr id="3" name="Tijdelijke aanduiding voor tekst 2">
            <a:extLst>
              <a:ext uri="{FF2B5EF4-FFF2-40B4-BE49-F238E27FC236}">
                <a16:creationId xmlns:a16="http://schemas.microsoft.com/office/drawing/2014/main" id="{2EF768C0-D553-5702-07F7-1C637970830E}"/>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58509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6A2445E-DB37-D927-7554-0C99A21EA286}"/>
              </a:ext>
            </a:extLst>
          </p:cNvPr>
          <p:cNvSpPr>
            <a:spLocks noGrp="1"/>
          </p:cNvSpPr>
          <p:nvPr>
            <p:ph type="title"/>
          </p:nvPr>
        </p:nvSpPr>
        <p:spPr/>
        <p:txBody>
          <a:bodyPr/>
          <a:lstStyle/>
          <a:p>
            <a:r>
              <a:rPr lang="nl-NL" dirty="0">
                <a:latin typeface="Effra" panose="02000506080000020004"/>
              </a:rPr>
              <a:t>Warmtestraling</a:t>
            </a:r>
          </a:p>
        </p:txBody>
      </p:sp>
      <p:sp>
        <p:nvSpPr>
          <p:cNvPr id="13" name="Tijdelijke aanduiding voor tekst 12">
            <a:extLst>
              <a:ext uri="{FF2B5EF4-FFF2-40B4-BE49-F238E27FC236}">
                <a16:creationId xmlns:a16="http://schemas.microsoft.com/office/drawing/2014/main" id="{CAFE15E0-10CC-E905-2EF4-567A98D38031}"/>
              </a:ext>
            </a:extLst>
          </p:cNvPr>
          <p:cNvSpPr>
            <a:spLocks noGrp="1"/>
          </p:cNvSpPr>
          <p:nvPr>
            <p:ph type="body" idx="1"/>
          </p:nvPr>
        </p:nvSpPr>
        <p:spPr>
          <a:xfrm>
            <a:off x="839788" y="1681163"/>
            <a:ext cx="5157787" cy="428991"/>
          </a:xfrm>
        </p:spPr>
        <p:txBody>
          <a:bodyPr/>
          <a:lstStyle/>
          <a:p>
            <a:r>
              <a:rPr lang="nl-NL" dirty="0"/>
              <a:t>Uitgesplitst in kleuren</a:t>
            </a:r>
          </a:p>
        </p:txBody>
      </p:sp>
      <p:pic>
        <p:nvPicPr>
          <p:cNvPr id="12" name="Tijdelijke aanduiding voor inhoud 11">
            <a:extLst>
              <a:ext uri="{FF2B5EF4-FFF2-40B4-BE49-F238E27FC236}">
                <a16:creationId xmlns:a16="http://schemas.microsoft.com/office/drawing/2014/main" id="{49795CC0-8B57-4B18-4323-9B9A549C99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86005" y="2539817"/>
            <a:ext cx="4568369" cy="3684588"/>
          </a:xfrm>
          <a:prstGeom prst="rect">
            <a:avLst/>
          </a:prstGeom>
        </p:spPr>
      </p:pic>
      <p:sp>
        <p:nvSpPr>
          <p:cNvPr id="14" name="Tijdelijke aanduiding voor tekst 13">
            <a:extLst>
              <a:ext uri="{FF2B5EF4-FFF2-40B4-BE49-F238E27FC236}">
                <a16:creationId xmlns:a16="http://schemas.microsoft.com/office/drawing/2014/main" id="{2CDCB387-105F-97BE-8869-2E06F8960A03}"/>
              </a:ext>
            </a:extLst>
          </p:cNvPr>
          <p:cNvSpPr>
            <a:spLocks noGrp="1"/>
          </p:cNvSpPr>
          <p:nvPr>
            <p:ph type="body" sz="quarter" idx="3"/>
          </p:nvPr>
        </p:nvSpPr>
        <p:spPr>
          <a:xfrm>
            <a:off x="6172200" y="1681163"/>
            <a:ext cx="5183188" cy="428991"/>
          </a:xfrm>
        </p:spPr>
        <p:txBody>
          <a:bodyPr/>
          <a:lstStyle/>
          <a:p>
            <a:r>
              <a:rPr lang="nl-NL" dirty="0"/>
              <a:t>Alles bij elkaar</a:t>
            </a:r>
          </a:p>
        </p:txBody>
      </p:sp>
      <mc:AlternateContent xmlns:mc="http://schemas.openxmlformats.org/markup-compatibility/2006" xmlns:a14="http://schemas.microsoft.com/office/drawing/2010/main">
        <mc:Choice Requires="a14">
          <p:sp>
            <p:nvSpPr>
              <p:cNvPr id="15" name="Tijdelijke aanduiding voor inhoud 14">
                <a:extLst>
                  <a:ext uri="{FF2B5EF4-FFF2-40B4-BE49-F238E27FC236}">
                    <a16:creationId xmlns:a16="http://schemas.microsoft.com/office/drawing/2014/main" id="{A6D585BA-69B7-DA60-A748-ABA05FE485F4}"/>
                  </a:ext>
                </a:extLst>
              </p:cNvPr>
              <p:cNvSpPr>
                <a:spLocks noGrp="1"/>
              </p:cNvSpPr>
              <p:nvPr>
                <p:ph sz="quarter" idx="4"/>
              </p:nvPr>
            </p:nvSpPr>
            <p:spPr>
              <a:xfrm>
                <a:off x="6172200" y="2253600"/>
                <a:ext cx="5183188" cy="4462018"/>
              </a:xfrm>
            </p:spPr>
            <p:txBody>
              <a:bodyPr>
                <a:normAutofit/>
              </a:bodyPr>
              <a:lstStyle/>
              <a:p>
                <a:pPr marL="0" indent="0">
                  <a:buNone/>
                </a:pPr>
                <a:r>
                  <a:rPr lang="nl-NL" sz="2000" dirty="0"/>
                  <a:t>Stefan-</a:t>
                </a:r>
                <a:r>
                  <a:rPr lang="nl-NL" sz="2000" dirty="0" err="1"/>
                  <a:t>Boltzmann</a:t>
                </a:r>
                <a:r>
                  <a:rPr lang="nl-NL" sz="2000" dirty="0"/>
                  <a:t>: </a:t>
                </a:r>
                <a:endParaRPr lang="nl-NL" sz="2000" b="0" i="1" dirty="0">
                  <a:latin typeface="Cambria Math" panose="02040503050406030204" pitchFamily="18" charset="0"/>
                </a:endParaRPr>
              </a:p>
              <a:p>
                <a14:m>
                  <m:oMath xmlns:m="http://schemas.openxmlformats.org/officeDocument/2006/math">
                    <m:r>
                      <a:rPr lang="nl-NL" sz="2000" b="0" i="1" smtClean="0">
                        <a:latin typeface="Cambria Math" panose="02040503050406030204" pitchFamily="18" charset="0"/>
                      </a:rPr>
                      <m:t>𝑃</m:t>
                    </m:r>
                    <m:r>
                      <a:rPr lang="nl-NL" sz="2000" b="0" i="1" smtClean="0">
                        <a:latin typeface="Cambria Math" panose="02040503050406030204" pitchFamily="18" charset="0"/>
                      </a:rPr>
                      <m:t>=</m:t>
                    </m:r>
                    <m:r>
                      <a:rPr lang="nl-NL" sz="2000" b="0" i="1" smtClean="0">
                        <a:latin typeface="Cambria Math" panose="02040503050406030204" pitchFamily="18" charset="0"/>
                      </a:rPr>
                      <m:t>𝜎</m:t>
                    </m:r>
                    <m:r>
                      <a:rPr lang="nl-NL" sz="2000" b="0" i="1" smtClean="0">
                        <a:latin typeface="Cambria Math" panose="02040503050406030204" pitchFamily="18" charset="0"/>
                      </a:rPr>
                      <m:t>∙</m:t>
                    </m:r>
                    <m:r>
                      <a:rPr lang="nl-NL" sz="2000" b="0" i="1" smtClean="0">
                        <a:latin typeface="Cambria Math" panose="02040503050406030204" pitchFamily="18" charset="0"/>
                      </a:rPr>
                      <m:t>𝐴</m:t>
                    </m:r>
                    <m:r>
                      <a:rPr lang="nl-NL" sz="2000" b="0" i="1" smtClean="0">
                        <a:latin typeface="Cambria Math" panose="02040503050406030204" pitchFamily="18" charset="0"/>
                      </a:rPr>
                      <m:t>∙</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𝑇</m:t>
                        </m:r>
                      </m:e>
                      <m:sup>
                        <m:r>
                          <a:rPr lang="nl-NL" sz="2000" b="0" i="1" smtClean="0">
                            <a:latin typeface="Cambria Math" panose="02040503050406030204" pitchFamily="18" charset="0"/>
                          </a:rPr>
                          <m:t>4</m:t>
                        </m:r>
                      </m:sup>
                    </m:sSup>
                  </m:oMath>
                </a14:m>
                <a:endParaRPr lang="nl-NL" sz="2000" dirty="0"/>
              </a:p>
              <a:p>
                <a14:m>
                  <m:oMath xmlns:m="http://schemas.openxmlformats.org/officeDocument/2006/math">
                    <m:r>
                      <a:rPr lang="nl-NL" sz="2000" i="1">
                        <a:latin typeface="Cambria Math" panose="02040503050406030204" pitchFamily="18" charset="0"/>
                      </a:rPr>
                      <m:t>𝑃</m:t>
                    </m:r>
                    <m:r>
                      <a:rPr lang="nl-NL" sz="2000" i="1">
                        <a:latin typeface="Cambria Math" panose="02040503050406030204" pitchFamily="18" charset="0"/>
                      </a:rPr>
                      <m:t>=</m:t>
                    </m:r>
                    <m:r>
                      <a:rPr lang="nl-NL" sz="2000" i="1">
                        <a:latin typeface="Cambria Math" panose="02040503050406030204" pitchFamily="18" charset="0"/>
                      </a:rPr>
                      <m:t>𝜎</m:t>
                    </m:r>
                    <m:r>
                      <a:rPr lang="nl-NL" sz="2000" i="1">
                        <a:latin typeface="Cambria Math" panose="02040503050406030204" pitchFamily="18" charset="0"/>
                      </a:rPr>
                      <m:t>∙4∙</m:t>
                    </m:r>
                    <m:r>
                      <a:rPr lang="nl-NL" sz="2000" b="0" i="1" smtClean="0">
                        <a:latin typeface="Cambria Math" panose="02040503050406030204" pitchFamily="18" charset="0"/>
                      </a:rPr>
                      <m:t>𝜋</m:t>
                    </m:r>
                    <m:r>
                      <a:rPr lang="nl-NL" sz="2000" b="0" i="1" smtClean="0">
                        <a:latin typeface="Cambria Math" panose="02040503050406030204" pitchFamily="18" charset="0"/>
                      </a:rPr>
                      <m:t>∙</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𝑅</m:t>
                        </m:r>
                      </m:e>
                      <m:sup>
                        <m:r>
                          <a:rPr lang="nl-NL" sz="2000" b="0" i="1" smtClean="0">
                            <a:latin typeface="Cambria Math" panose="02040503050406030204" pitchFamily="18" charset="0"/>
                          </a:rPr>
                          <m:t>2</m:t>
                        </m:r>
                      </m:sup>
                    </m:sSup>
                    <m:r>
                      <a:rPr lang="nl-NL" sz="2000" i="1">
                        <a:latin typeface="Cambria Math" panose="02040503050406030204" pitchFamily="18" charset="0"/>
                      </a:rPr>
                      <m:t>∙</m:t>
                    </m:r>
                    <m:sSup>
                      <m:sSupPr>
                        <m:ctrlPr>
                          <a:rPr lang="nl-NL" sz="2000" i="1">
                            <a:latin typeface="Cambria Math" panose="02040503050406030204" pitchFamily="18" charset="0"/>
                          </a:rPr>
                        </m:ctrlPr>
                      </m:sSupPr>
                      <m:e>
                        <m:r>
                          <a:rPr lang="nl-NL" sz="2000" i="1">
                            <a:latin typeface="Cambria Math" panose="02040503050406030204" pitchFamily="18" charset="0"/>
                          </a:rPr>
                          <m:t>𝑇</m:t>
                        </m:r>
                      </m:e>
                      <m:sup>
                        <m:r>
                          <a:rPr lang="nl-NL" sz="2000" i="1">
                            <a:latin typeface="Cambria Math" panose="02040503050406030204" pitchFamily="18" charset="0"/>
                          </a:rPr>
                          <m:t>4</m:t>
                        </m:r>
                      </m:sup>
                    </m:sSup>
                  </m:oMath>
                </a14:m>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endParaRPr lang="nl-NL" sz="2000" dirty="0"/>
              </a:p>
              <a:p>
                <a:pPr marL="0" indent="0">
                  <a:buNone/>
                </a:pPr>
                <a:r>
                  <a:rPr lang="nl-NL" sz="2000" dirty="0" err="1"/>
                  <a:t>Hertzsprung</a:t>
                </a:r>
                <a:r>
                  <a:rPr lang="nl-NL" sz="2000" dirty="0"/>
                  <a:t>-Russeldiagram</a:t>
                </a:r>
              </a:p>
            </p:txBody>
          </p:sp>
        </mc:Choice>
        <mc:Fallback xmlns="">
          <p:sp>
            <p:nvSpPr>
              <p:cNvPr id="15" name="Tijdelijke aanduiding voor inhoud 14">
                <a:extLst>
                  <a:ext uri="{FF2B5EF4-FFF2-40B4-BE49-F238E27FC236}">
                    <a16:creationId xmlns:a16="http://schemas.microsoft.com/office/drawing/2014/main" id="{A6D585BA-69B7-DA60-A748-ABA05FE485F4}"/>
                  </a:ext>
                </a:extLst>
              </p:cNvPr>
              <p:cNvSpPr>
                <a:spLocks noGrp="1" noRot="1" noChangeAspect="1" noMove="1" noResize="1" noEditPoints="1" noAdjustHandles="1" noChangeArrowheads="1" noChangeShapeType="1" noTextEdit="1"/>
              </p:cNvSpPr>
              <p:nvPr>
                <p:ph sz="quarter" idx="4"/>
              </p:nvPr>
            </p:nvSpPr>
            <p:spPr>
              <a:xfrm>
                <a:off x="6172200" y="2253600"/>
                <a:ext cx="5183188" cy="4462018"/>
              </a:xfrm>
              <a:blipFill>
                <a:blip r:embed="rId3"/>
                <a:stretch>
                  <a:fillRect l="-1294" t="-1503" b="-546"/>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E2AC168B-CF4C-2EE5-A381-5B52A0634A05}"/>
                  </a:ext>
                </a:extLst>
              </p:cNvPr>
              <p:cNvSpPr txBox="1"/>
              <p:nvPr/>
            </p:nvSpPr>
            <p:spPr>
              <a:xfrm>
                <a:off x="986005" y="6315508"/>
                <a:ext cx="4359718" cy="400110"/>
              </a:xfrm>
              <a:prstGeom prst="rect">
                <a:avLst/>
              </a:prstGeom>
              <a:noFill/>
            </p:spPr>
            <p:txBody>
              <a:bodyPr wrap="square" rtlCol="0">
                <a:spAutoFit/>
              </a:bodyPr>
              <a:lstStyle/>
              <a:p>
                <a:r>
                  <a:rPr lang="nl-NL" sz="2000" dirty="0"/>
                  <a:t>Wet van Wien: </a:t>
                </a:r>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𝜆</m:t>
                        </m:r>
                      </m:e>
                      <m:sub>
                        <m:r>
                          <m:rPr>
                            <m:sty m:val="p"/>
                          </m:rPr>
                          <a:rPr lang="nl-NL" sz="2000" b="0" i="0" smtClean="0">
                            <a:latin typeface="Cambria Math" panose="02040503050406030204" pitchFamily="18" charset="0"/>
                          </a:rPr>
                          <m:t>max</m:t>
                        </m:r>
                      </m:sub>
                    </m:sSub>
                    <m:r>
                      <a:rPr lang="nl-NL" sz="2000" b="0" i="1" smtClean="0">
                        <a:latin typeface="Cambria Math" panose="02040503050406030204" pitchFamily="18" charset="0"/>
                      </a:rPr>
                      <m:t>∙</m:t>
                    </m:r>
                    <m:r>
                      <a:rPr lang="nl-NL" sz="2000" b="0" i="1" smtClean="0">
                        <a:latin typeface="Cambria Math" panose="02040503050406030204" pitchFamily="18" charset="0"/>
                      </a:rPr>
                      <m:t>𝑇</m:t>
                    </m:r>
                    <m:r>
                      <a:rPr lang="nl-NL" sz="2000" b="0" i="1" smtClean="0">
                        <a:latin typeface="Cambria Math" panose="02040503050406030204" pitchFamily="18" charset="0"/>
                      </a:rPr>
                      <m:t>=</m:t>
                    </m:r>
                    <m:r>
                      <a:rPr lang="nl-NL" sz="2000" b="0" i="1" smtClean="0">
                        <a:latin typeface="Cambria Math" panose="02040503050406030204" pitchFamily="18" charset="0"/>
                      </a:rPr>
                      <m:t>𝑘</m:t>
                    </m:r>
                  </m:oMath>
                </a14:m>
                <a:endParaRPr lang="nl-NL" sz="2000" dirty="0"/>
              </a:p>
            </p:txBody>
          </p:sp>
        </mc:Choice>
        <mc:Fallback xmlns="">
          <p:sp>
            <p:nvSpPr>
              <p:cNvPr id="16" name="Tekstvak 15">
                <a:extLst>
                  <a:ext uri="{FF2B5EF4-FFF2-40B4-BE49-F238E27FC236}">
                    <a16:creationId xmlns:a16="http://schemas.microsoft.com/office/drawing/2014/main" id="{E2AC168B-CF4C-2EE5-A381-5B52A0634A05}"/>
                  </a:ext>
                </a:extLst>
              </p:cNvPr>
              <p:cNvSpPr txBox="1">
                <a:spLocks noRot="1" noChangeAspect="1" noMove="1" noResize="1" noEditPoints="1" noAdjustHandles="1" noChangeArrowheads="1" noChangeShapeType="1" noTextEdit="1"/>
              </p:cNvSpPr>
              <p:nvPr/>
            </p:nvSpPr>
            <p:spPr>
              <a:xfrm>
                <a:off x="986005" y="6315508"/>
                <a:ext cx="4359718" cy="400110"/>
              </a:xfrm>
              <a:prstGeom prst="rect">
                <a:avLst/>
              </a:prstGeom>
              <a:blipFill>
                <a:blip r:embed="rId4"/>
                <a:stretch>
                  <a:fillRect l="-1538" t="-7576" b="-25758"/>
                </a:stretch>
              </a:blipFill>
            </p:spPr>
            <p:txBody>
              <a:bodyPr/>
              <a:lstStyle/>
              <a:p>
                <a:r>
                  <a:rPr lang="nl-NL">
                    <a:noFill/>
                  </a:rPr>
                  <a:t> </a:t>
                </a:r>
              </a:p>
            </p:txBody>
          </p:sp>
        </mc:Fallback>
      </mc:AlternateContent>
      <p:sp>
        <p:nvSpPr>
          <p:cNvPr id="17" name="Tekstvak 16">
            <a:extLst>
              <a:ext uri="{FF2B5EF4-FFF2-40B4-BE49-F238E27FC236}">
                <a16:creationId xmlns:a16="http://schemas.microsoft.com/office/drawing/2014/main" id="{292B4A5A-EB69-1803-C543-47F620D94155}"/>
              </a:ext>
            </a:extLst>
          </p:cNvPr>
          <p:cNvSpPr txBox="1"/>
          <p:nvPr/>
        </p:nvSpPr>
        <p:spPr>
          <a:xfrm>
            <a:off x="986005" y="2148688"/>
            <a:ext cx="4359718" cy="400110"/>
          </a:xfrm>
          <a:prstGeom prst="rect">
            <a:avLst/>
          </a:prstGeom>
          <a:noFill/>
        </p:spPr>
        <p:txBody>
          <a:bodyPr wrap="square" rtlCol="0">
            <a:spAutoFit/>
          </a:bodyPr>
          <a:lstStyle/>
          <a:p>
            <a:r>
              <a:rPr lang="nl-NL" sz="2000" dirty="0"/>
              <a:t>Planckkrommen</a:t>
            </a:r>
          </a:p>
        </p:txBody>
      </p:sp>
      <p:pic>
        <p:nvPicPr>
          <p:cNvPr id="18" name="Afbeelding 17" descr="Natuurkunde.nl - Hertzsprung-Russelldiagram">
            <a:extLst>
              <a:ext uri="{FF2B5EF4-FFF2-40B4-BE49-F238E27FC236}">
                <a16:creationId xmlns:a16="http://schemas.microsoft.com/office/drawing/2014/main" id="{6B335616-EBB7-2D91-A7CA-D666357D27BB}"/>
              </a:ext>
            </a:extLst>
          </p:cNvPr>
          <p:cNvPicPr>
            <a:picLocks noChangeAspect="1"/>
          </p:cNvPicPr>
          <p:nvPr/>
        </p:nvPicPr>
        <p:blipFill>
          <a:blip r:embed="rId5"/>
          <a:srcRect l="7180" b="2997"/>
          <a:stretch>
            <a:fillRect/>
          </a:stretch>
        </p:blipFill>
        <p:spPr>
          <a:xfrm>
            <a:off x="6277498" y="3411792"/>
            <a:ext cx="2427302" cy="2910512"/>
          </a:xfrm>
          <a:prstGeom prst="rect">
            <a:avLst/>
          </a:prstGeom>
        </p:spPr>
      </p:pic>
    </p:spTree>
    <p:extLst>
      <p:ext uri="{BB962C8B-B14F-4D97-AF65-F5344CB8AC3E}">
        <p14:creationId xmlns:p14="http://schemas.microsoft.com/office/powerpoint/2010/main" val="226788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 calcmode="lin" valueType="num">
                                      <p:cBhvr additive="base">
                                        <p:cTn id="3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xEl>
                                              <p:pRg st="1" end="1"/>
                                            </p:txEl>
                                          </p:spTgt>
                                        </p:tgtEl>
                                        <p:attrNameLst>
                                          <p:attrName>style.visibility</p:attrName>
                                        </p:attrNameLst>
                                      </p:cBhvr>
                                      <p:to>
                                        <p:strVal val="visible"/>
                                      </p:to>
                                    </p:set>
                                    <p:anim calcmode="lin" valueType="num">
                                      <p:cBhvr additive="base">
                                        <p:cTn id="40"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5">
                                            <p:txEl>
                                              <p:pRg st="2" end="2"/>
                                            </p:txEl>
                                          </p:spTgt>
                                        </p:tgtEl>
                                        <p:attrNameLst>
                                          <p:attrName>style.visibility</p:attrName>
                                        </p:attrNameLst>
                                      </p:cBhvr>
                                      <p:to>
                                        <p:strVal val="visible"/>
                                      </p:to>
                                    </p:set>
                                    <p:anim calcmode="lin" valueType="num">
                                      <p:cBhvr additive="base">
                                        <p:cTn id="46"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xEl>
                                              <p:pRg st="10" end="10"/>
                                            </p:txEl>
                                          </p:spTgt>
                                        </p:tgtEl>
                                        <p:attrNameLst>
                                          <p:attrName>style.visibility</p:attrName>
                                        </p:attrNameLst>
                                      </p:cBhvr>
                                      <p:to>
                                        <p:strVal val="visible"/>
                                      </p:to>
                                    </p:set>
                                    <p:anim calcmode="lin" valueType="num">
                                      <p:cBhvr additive="base">
                                        <p:cTn id="52"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5">
                                            <p:txEl>
                                              <p:pRg st="10" end="10"/>
                                            </p:txEl>
                                          </p:spTgt>
                                        </p:tgtEl>
                                        <p:attrNameLst>
                                          <p:attrName>ppt_y</p:attrName>
                                        </p:attrNameLst>
                                      </p:cBhvr>
                                      <p:tavLst>
                                        <p:tav tm="0">
                                          <p:val>
                                            <p:strVal val="1+#ppt_h/2"/>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build="p"/>
      <p:bldP spid="15" grpId="0" build="p"/>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Natuurkunde.nl - Hertzsprung-Russelldiagram">
            <a:extLst>
              <a:ext uri="{FF2B5EF4-FFF2-40B4-BE49-F238E27FC236}">
                <a16:creationId xmlns:a16="http://schemas.microsoft.com/office/drawing/2014/main" id="{575A264D-4E1A-6A9F-0C2F-F8214E45EB91}"/>
              </a:ext>
            </a:extLst>
          </p:cNvPr>
          <p:cNvPicPr>
            <a:picLocks noChangeAspect="1"/>
          </p:cNvPicPr>
          <p:nvPr/>
        </p:nvPicPr>
        <p:blipFill>
          <a:blip r:embed="rId2"/>
          <a:srcRect l="7116" b="2691"/>
          <a:stretch>
            <a:fillRect/>
          </a:stretch>
        </p:blipFill>
        <p:spPr>
          <a:xfrm>
            <a:off x="6710400" y="166586"/>
            <a:ext cx="5263010" cy="6326290"/>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D720D9AC-4B62-9A89-D22F-20EAC93E488B}"/>
                  </a:ext>
                </a:extLst>
              </p:cNvPr>
              <p:cNvSpPr txBox="1"/>
              <p:nvPr/>
            </p:nvSpPr>
            <p:spPr>
              <a:xfrm rot="16200000">
                <a:off x="4593637" y="3050548"/>
                <a:ext cx="3657600" cy="575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nl-NL" sz="1500">
                          <a:latin typeface="Cambria Math" panose="02040503050406030204" pitchFamily="18" charset="0"/>
                        </a:rPr>
                        <m:t>log</m:t>
                      </m:r>
                      <m:r>
                        <a:rPr lang="nl-NL" sz="1500" i="1">
                          <a:latin typeface="Cambria Math" panose="02040503050406030204" pitchFamily="18" charset="0"/>
                        </a:rPr>
                        <m:t>⁡(</m:t>
                      </m:r>
                      <m:f>
                        <m:fPr>
                          <m:ctrlPr>
                            <a:rPr lang="nl-NL" sz="1500" i="1">
                              <a:latin typeface="Cambria Math" panose="02040503050406030204" pitchFamily="18" charset="0"/>
                            </a:rPr>
                          </m:ctrlPr>
                        </m:fPr>
                        <m:num>
                          <m:r>
                            <a:rPr lang="nl-NL" sz="1500" i="1">
                              <a:latin typeface="Cambria Math" panose="02040503050406030204" pitchFamily="18" charset="0"/>
                            </a:rPr>
                            <m:t>𝑃</m:t>
                          </m:r>
                        </m:num>
                        <m:den>
                          <m:sSub>
                            <m:sSubPr>
                              <m:ctrlPr>
                                <a:rPr lang="nl-NL" sz="1500" i="1">
                                  <a:latin typeface="Cambria Math" panose="02040503050406030204" pitchFamily="18" charset="0"/>
                                </a:rPr>
                              </m:ctrlPr>
                            </m:sSubPr>
                            <m:e>
                              <m:r>
                                <a:rPr lang="nl-NL" sz="1500" i="1">
                                  <a:latin typeface="Cambria Math" panose="02040503050406030204" pitchFamily="18" charset="0"/>
                                </a:rPr>
                                <m:t>𝑃</m:t>
                              </m:r>
                            </m:e>
                            <m:sub>
                              <m:r>
                                <a:rPr lang="nl-NL" sz="1500" i="1">
                                  <a:latin typeface="Cambria Math" panose="02040503050406030204" pitchFamily="18" charset="0"/>
                                  <a:ea typeface="Cambria Math" panose="02040503050406030204" pitchFamily="18" charset="0"/>
                                </a:rPr>
                                <m:t>⨀</m:t>
                              </m:r>
                            </m:sub>
                          </m:sSub>
                        </m:den>
                      </m:f>
                      <m:r>
                        <a:rPr lang="nl-NL" sz="1500" i="1">
                          <a:latin typeface="Cambria Math" panose="02040503050406030204" pitchFamily="18" charset="0"/>
                        </a:rPr>
                        <m:t>)</m:t>
                      </m:r>
                      <m:r>
                        <a:rPr lang="nl-NL" sz="1500" b="0" i="1" smtClean="0">
                          <a:latin typeface="Cambria Math" panose="02040503050406030204" pitchFamily="18" charset="0"/>
                        </a:rPr>
                        <m:t>→</m:t>
                      </m:r>
                    </m:oMath>
                  </m:oMathPara>
                </a14:m>
                <a:endParaRPr lang="nl-NL" sz="1500" dirty="0"/>
              </a:p>
            </p:txBody>
          </p:sp>
        </mc:Choice>
        <mc:Fallback xmlns="">
          <p:sp>
            <p:nvSpPr>
              <p:cNvPr id="7" name="Tekstvak 6">
                <a:extLst>
                  <a:ext uri="{FF2B5EF4-FFF2-40B4-BE49-F238E27FC236}">
                    <a16:creationId xmlns:a16="http://schemas.microsoft.com/office/drawing/2014/main" id="{D720D9AC-4B62-9A89-D22F-20EAC93E488B}"/>
                  </a:ext>
                </a:extLst>
              </p:cNvPr>
              <p:cNvSpPr txBox="1">
                <a:spLocks noRot="1" noChangeAspect="1" noMove="1" noResize="1" noEditPoints="1" noAdjustHandles="1" noChangeArrowheads="1" noChangeShapeType="1" noTextEdit="1"/>
              </p:cNvSpPr>
              <p:nvPr/>
            </p:nvSpPr>
            <p:spPr>
              <a:xfrm rot="16200000">
                <a:off x="4593637" y="3050548"/>
                <a:ext cx="3657600" cy="575927"/>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7259D759-6679-9DE1-74C1-0788C90CDE12}"/>
                  </a:ext>
                </a:extLst>
              </p:cNvPr>
              <p:cNvSpPr txBox="1"/>
              <p:nvPr/>
            </p:nvSpPr>
            <p:spPr>
              <a:xfrm>
                <a:off x="8534400" y="6327667"/>
                <a:ext cx="365760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500" i="1" smtClean="0">
                          <a:latin typeface="Cambria Math" panose="02040503050406030204" pitchFamily="18" charset="0"/>
                          <a:ea typeface="Cambria Math" panose="02040503050406030204" pitchFamily="18" charset="0"/>
                        </a:rPr>
                        <m:t>←</m:t>
                      </m:r>
                      <m:r>
                        <m:rPr>
                          <m:sty m:val="p"/>
                        </m:rPr>
                        <a:rPr lang="nl-NL" sz="1500" smtClean="0">
                          <a:latin typeface="Cambria Math" panose="02040503050406030204" pitchFamily="18" charset="0"/>
                        </a:rPr>
                        <m:t>log</m:t>
                      </m:r>
                      <m:r>
                        <a:rPr lang="nl-NL" sz="1500" i="1">
                          <a:latin typeface="Cambria Math" panose="02040503050406030204" pitchFamily="18" charset="0"/>
                        </a:rPr>
                        <m:t>⁡(</m:t>
                      </m:r>
                      <m:sSub>
                        <m:sSubPr>
                          <m:ctrlPr>
                            <a:rPr lang="nl-NL" sz="1500" b="0" i="1" smtClean="0">
                              <a:latin typeface="Cambria Math" panose="02040503050406030204" pitchFamily="18" charset="0"/>
                            </a:rPr>
                          </m:ctrlPr>
                        </m:sSubPr>
                        <m:e>
                          <m:r>
                            <a:rPr lang="nl-NL" sz="1500" b="0" i="1" smtClean="0">
                              <a:latin typeface="Cambria Math" panose="02040503050406030204" pitchFamily="18" charset="0"/>
                            </a:rPr>
                            <m:t>𝑇</m:t>
                          </m:r>
                        </m:e>
                        <m:sub>
                          <m:r>
                            <m:rPr>
                              <m:sty m:val="p"/>
                            </m:rPr>
                            <a:rPr lang="nl-NL" sz="1500" b="0" i="0" smtClean="0">
                              <a:latin typeface="Cambria Math" panose="02040503050406030204" pitchFamily="18" charset="0"/>
                            </a:rPr>
                            <m:t>eff</m:t>
                          </m:r>
                        </m:sub>
                      </m:sSub>
                      <m:r>
                        <a:rPr lang="nl-NL" sz="1500" b="0" i="1" smtClean="0">
                          <a:latin typeface="Cambria Math" panose="02040503050406030204" pitchFamily="18" charset="0"/>
                        </a:rPr>
                        <m:t>)</m:t>
                      </m:r>
                    </m:oMath>
                  </m:oMathPara>
                </a14:m>
                <a:endParaRPr lang="nl-NL" sz="1500" dirty="0"/>
              </a:p>
            </p:txBody>
          </p:sp>
        </mc:Choice>
        <mc:Fallback xmlns="">
          <p:sp>
            <p:nvSpPr>
              <p:cNvPr id="8" name="Tekstvak 7">
                <a:extLst>
                  <a:ext uri="{FF2B5EF4-FFF2-40B4-BE49-F238E27FC236}">
                    <a16:creationId xmlns:a16="http://schemas.microsoft.com/office/drawing/2014/main" id="{7259D759-6679-9DE1-74C1-0788C90CDE12}"/>
                  </a:ext>
                </a:extLst>
              </p:cNvPr>
              <p:cNvSpPr txBox="1">
                <a:spLocks noRot="1" noChangeAspect="1" noMove="1" noResize="1" noEditPoints="1" noAdjustHandles="1" noChangeArrowheads="1" noChangeShapeType="1" noTextEdit="1"/>
              </p:cNvSpPr>
              <p:nvPr/>
            </p:nvSpPr>
            <p:spPr>
              <a:xfrm>
                <a:off x="8534400" y="6327667"/>
                <a:ext cx="3657600" cy="323165"/>
              </a:xfrm>
              <a:prstGeom prst="rect">
                <a:avLst/>
              </a:prstGeom>
              <a:blipFill>
                <a:blip r:embed="rId4"/>
                <a:stretch>
                  <a:fillRect b="-11321"/>
                </a:stretch>
              </a:blipFill>
            </p:spPr>
            <p:txBody>
              <a:bodyPr/>
              <a:lstStyle/>
              <a:p>
                <a:r>
                  <a:rPr lang="nl-NL">
                    <a:noFill/>
                  </a:rPr>
                  <a:t> </a:t>
                </a:r>
              </a:p>
            </p:txBody>
          </p:sp>
        </mc:Fallback>
      </mc:AlternateContent>
      <p:pic>
        <p:nvPicPr>
          <p:cNvPr id="5" name="Afbeelding 4" descr="COSMOS The Hertzsprung-Russell diagram - CESAR - Cosmos">
            <a:extLst>
              <a:ext uri="{FF2B5EF4-FFF2-40B4-BE49-F238E27FC236}">
                <a16:creationId xmlns:a16="http://schemas.microsoft.com/office/drawing/2014/main" id="{34C773B4-8C0F-22FF-0A3E-DF83B840E5A7}"/>
              </a:ext>
            </a:extLst>
          </p:cNvPr>
          <p:cNvPicPr>
            <a:picLocks noChangeAspect="1"/>
          </p:cNvPicPr>
          <p:nvPr/>
        </p:nvPicPr>
        <p:blipFill>
          <a:blip r:embed="rId5"/>
          <a:stretch>
            <a:fillRect/>
          </a:stretch>
        </p:blipFill>
        <p:spPr>
          <a:xfrm>
            <a:off x="5880594" y="166585"/>
            <a:ext cx="6165965" cy="6524830"/>
          </a:xfrm>
          <a:prstGeom prst="rect">
            <a:avLst/>
          </a:prstGeom>
        </p:spPr>
      </p:pic>
      <p:sp>
        <p:nvSpPr>
          <p:cNvPr id="2" name="Titel 1">
            <a:extLst>
              <a:ext uri="{FF2B5EF4-FFF2-40B4-BE49-F238E27FC236}">
                <a16:creationId xmlns:a16="http://schemas.microsoft.com/office/drawing/2014/main" id="{C99D91D7-5BEA-2072-0516-908C1AF88264}"/>
              </a:ext>
            </a:extLst>
          </p:cNvPr>
          <p:cNvSpPr>
            <a:spLocks noGrp="1"/>
          </p:cNvSpPr>
          <p:nvPr>
            <p:ph type="title"/>
          </p:nvPr>
        </p:nvSpPr>
        <p:spPr/>
        <p:txBody>
          <a:bodyPr/>
          <a:lstStyle/>
          <a:p>
            <a:r>
              <a:rPr lang="nl-NL" dirty="0"/>
              <a:t>HR-diagram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75439658-7EC5-AE95-99D0-AA970B72CA92}"/>
                  </a:ext>
                </a:extLst>
              </p:cNvPr>
              <p:cNvSpPr>
                <a:spLocks noGrp="1"/>
              </p:cNvSpPr>
              <p:nvPr>
                <p:ph idx="1"/>
              </p:nvPr>
            </p:nvSpPr>
            <p:spPr/>
            <p:txBody>
              <a:bodyPr/>
              <a:lstStyle/>
              <a:p>
                <a:r>
                  <a:rPr lang="nl-NL" dirty="0"/>
                  <a:t>x-as: </a:t>
                </a:r>
                <a14:m>
                  <m:oMath xmlns:m="http://schemas.openxmlformats.org/officeDocument/2006/math">
                    <m:r>
                      <m:rPr>
                        <m:sty m:val="p"/>
                      </m:rPr>
                      <a:rPr lang="nl-NL" b="0" i="0" smtClean="0">
                        <a:latin typeface="Cambria Math" panose="02040503050406030204" pitchFamily="18" charset="0"/>
                      </a:rPr>
                      <m:t>log</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𝑇</m:t>
                        </m:r>
                      </m:e>
                      <m:sub>
                        <m:r>
                          <m:rPr>
                            <m:sty m:val="p"/>
                          </m:rPr>
                          <a:rPr lang="nl-NL" b="0" i="0" smtClean="0">
                            <a:latin typeface="Cambria Math" panose="02040503050406030204" pitchFamily="18" charset="0"/>
                          </a:rPr>
                          <m:t>eff</m:t>
                        </m:r>
                      </m:sub>
                    </m:sSub>
                    <m:r>
                      <a:rPr lang="nl-NL" b="0" i="1" smtClean="0">
                        <a:latin typeface="Cambria Math" panose="02040503050406030204" pitchFamily="18" charset="0"/>
                      </a:rPr>
                      <m:t>)</m:t>
                    </m:r>
                  </m:oMath>
                </a14:m>
                <a:r>
                  <a:rPr lang="nl-NL" dirty="0"/>
                  <a:t> omgekeerd (!)</a:t>
                </a:r>
              </a:p>
              <a:p>
                <a:r>
                  <a:rPr lang="nl-NL" dirty="0"/>
                  <a:t>y-as: </a:t>
                </a:r>
                <a14:m>
                  <m:oMath xmlns:m="http://schemas.openxmlformats.org/officeDocument/2006/math">
                    <m:r>
                      <m:rPr>
                        <m:sty m:val="p"/>
                      </m:rPr>
                      <a:rPr lang="nl-NL" b="0" i="0" smtClean="0">
                        <a:latin typeface="Cambria Math" panose="02040503050406030204" pitchFamily="18" charset="0"/>
                      </a:rPr>
                      <m:t>log</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𝑃</m:t>
                        </m:r>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𝑃</m:t>
                            </m:r>
                          </m:e>
                          <m:sub>
                            <m:r>
                              <a:rPr lang="nl-NL" b="0" i="1" smtClean="0">
                                <a:latin typeface="Cambria Math" panose="02040503050406030204" pitchFamily="18" charset="0"/>
                                <a:ea typeface="Cambria Math" panose="02040503050406030204" pitchFamily="18" charset="0"/>
                              </a:rPr>
                              <m:t>⨀</m:t>
                            </m:r>
                          </m:sub>
                        </m:sSub>
                      </m:den>
                    </m:f>
                    <m:r>
                      <a:rPr lang="nl-NL" b="0" i="1" smtClean="0">
                        <a:latin typeface="Cambria Math" panose="02040503050406030204" pitchFamily="18" charset="0"/>
                      </a:rPr>
                      <m:t>)</m:t>
                    </m:r>
                  </m:oMath>
                </a14:m>
                <a:endParaRPr lang="nl-NL" dirty="0"/>
              </a:p>
              <a:p>
                <a:endParaRPr lang="nl-NL" dirty="0"/>
              </a:p>
              <a:p>
                <a:pPr marL="0" indent="0">
                  <a:buNone/>
                </a:pPr>
                <a:r>
                  <a:rPr lang="nl-NL" dirty="0"/>
                  <a:t>En erachter zit:</a:t>
                </a:r>
              </a:p>
              <a:p>
                <a14:m>
                  <m:oMath xmlns:m="http://schemas.openxmlformats.org/officeDocument/2006/math">
                    <m:r>
                      <a:rPr lang="nl-NL" i="1">
                        <a:latin typeface="Cambria Math" panose="02040503050406030204" pitchFamily="18" charset="0"/>
                      </a:rPr>
                      <m:t>𝑃</m:t>
                    </m:r>
                    <m:r>
                      <a:rPr lang="nl-NL" i="1">
                        <a:latin typeface="Cambria Math" panose="02040503050406030204" pitchFamily="18" charset="0"/>
                      </a:rPr>
                      <m:t>=</m:t>
                    </m:r>
                    <m:r>
                      <a:rPr lang="nl-NL" i="1">
                        <a:latin typeface="Cambria Math" panose="02040503050406030204" pitchFamily="18" charset="0"/>
                      </a:rPr>
                      <m:t>𝜎</m:t>
                    </m:r>
                    <m:r>
                      <a:rPr lang="nl-NL" i="1">
                        <a:latin typeface="Cambria Math" panose="02040503050406030204" pitchFamily="18" charset="0"/>
                      </a:rPr>
                      <m:t>∙4∙</m:t>
                    </m:r>
                    <m:r>
                      <a:rPr lang="nl-NL" i="1">
                        <a:latin typeface="Cambria Math" panose="02040503050406030204" pitchFamily="18" charset="0"/>
                      </a:rPr>
                      <m:t>𝜋</m:t>
                    </m:r>
                    <m:r>
                      <a:rPr lang="nl-NL" i="1">
                        <a:latin typeface="Cambria Math" panose="02040503050406030204" pitchFamily="18" charset="0"/>
                      </a:rPr>
                      <m:t>∙</m:t>
                    </m:r>
                    <m:sSup>
                      <m:sSupPr>
                        <m:ctrlPr>
                          <a:rPr lang="nl-NL" i="1">
                            <a:latin typeface="Cambria Math" panose="02040503050406030204" pitchFamily="18" charset="0"/>
                          </a:rPr>
                        </m:ctrlPr>
                      </m:sSupPr>
                      <m:e>
                        <m:r>
                          <a:rPr lang="nl-NL" i="1">
                            <a:latin typeface="Cambria Math" panose="02040503050406030204" pitchFamily="18" charset="0"/>
                          </a:rPr>
                          <m:t>𝑅</m:t>
                        </m:r>
                      </m:e>
                      <m:sup>
                        <m:r>
                          <a:rPr lang="nl-NL" i="1">
                            <a:latin typeface="Cambria Math" panose="02040503050406030204" pitchFamily="18" charset="0"/>
                          </a:rPr>
                          <m:t>2</m:t>
                        </m:r>
                      </m:sup>
                    </m:sSup>
                    <m:r>
                      <a:rPr lang="nl-NL" i="1">
                        <a:latin typeface="Cambria Math" panose="02040503050406030204" pitchFamily="18" charset="0"/>
                      </a:rPr>
                      <m:t>∙</m:t>
                    </m:r>
                    <m:sSup>
                      <m:sSupPr>
                        <m:ctrlPr>
                          <a:rPr lang="nl-NL" i="1">
                            <a:latin typeface="Cambria Math" panose="02040503050406030204" pitchFamily="18" charset="0"/>
                          </a:rPr>
                        </m:ctrlPr>
                      </m:sSupPr>
                      <m:e>
                        <m:r>
                          <a:rPr lang="nl-NL" i="1">
                            <a:latin typeface="Cambria Math" panose="02040503050406030204" pitchFamily="18" charset="0"/>
                          </a:rPr>
                          <m:t>𝑇</m:t>
                        </m:r>
                      </m:e>
                      <m:sup>
                        <m:r>
                          <a:rPr lang="nl-NL" i="1">
                            <a:latin typeface="Cambria Math" panose="02040503050406030204" pitchFamily="18" charset="0"/>
                          </a:rPr>
                          <m:t>4</m:t>
                        </m:r>
                      </m:sup>
                    </m:sSup>
                  </m:oMath>
                </a14:m>
                <a:endParaRPr lang="nl-NL" dirty="0"/>
              </a:p>
            </p:txBody>
          </p:sp>
        </mc:Choice>
        <mc:Fallback xmlns="">
          <p:sp>
            <p:nvSpPr>
              <p:cNvPr id="3" name="Tijdelijke aanduiding voor inhoud 2">
                <a:extLst>
                  <a:ext uri="{FF2B5EF4-FFF2-40B4-BE49-F238E27FC236}">
                    <a16:creationId xmlns:a16="http://schemas.microsoft.com/office/drawing/2014/main" id="{75439658-7EC5-AE95-99D0-AA970B72CA92}"/>
                  </a:ext>
                </a:extLst>
              </p:cNvPr>
              <p:cNvSpPr>
                <a:spLocks noGrp="1" noRot="1" noChangeAspect="1" noMove="1" noResize="1" noEditPoints="1" noAdjustHandles="1" noChangeArrowheads="1" noChangeShapeType="1" noTextEdit="1"/>
              </p:cNvSpPr>
              <p:nvPr>
                <p:ph idx="1"/>
              </p:nvPr>
            </p:nvSpPr>
            <p:spPr>
              <a:blipFill>
                <a:blip r:embed="rId6"/>
                <a:stretch>
                  <a:fillRect l="-1217" t="-2241"/>
                </a:stretch>
              </a:blipFill>
            </p:spPr>
            <p:txBody>
              <a:bodyPr/>
              <a:lstStyle/>
              <a:p>
                <a:r>
                  <a:rPr lang="nl-NL">
                    <a:noFill/>
                  </a:rPr>
                  <a:t> </a:t>
                </a:r>
              </a:p>
            </p:txBody>
          </p:sp>
        </mc:Fallback>
      </mc:AlternateContent>
      <p:pic>
        <p:nvPicPr>
          <p:cNvPr id="4" name="Tijdelijke aanduiding voor inhoud 11">
            <a:extLst>
              <a:ext uri="{FF2B5EF4-FFF2-40B4-BE49-F238E27FC236}">
                <a16:creationId xmlns:a16="http://schemas.microsoft.com/office/drawing/2014/main" id="{C9511F4E-E0BE-5559-BF08-5CA664144B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85" y="1509711"/>
            <a:ext cx="5117568" cy="4127541"/>
          </a:xfrm>
          <a:prstGeom prst="rect">
            <a:avLst/>
          </a:prstGeom>
        </p:spPr>
      </p:pic>
    </p:spTree>
    <p:extLst>
      <p:ext uri="{BB962C8B-B14F-4D97-AF65-F5344CB8AC3E}">
        <p14:creationId xmlns:p14="http://schemas.microsoft.com/office/powerpoint/2010/main" val="418920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7167-AA44-D42C-18EF-26691DC4EF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2DFD51-607C-0668-5046-88D7E3D5ADC3}"/>
              </a:ext>
            </a:extLst>
          </p:cNvPr>
          <p:cNvSpPr>
            <a:spLocks noGrp="1"/>
          </p:cNvSpPr>
          <p:nvPr>
            <p:ph type="title"/>
          </p:nvPr>
        </p:nvSpPr>
        <p:spPr/>
        <p:txBody>
          <a:bodyPr/>
          <a:lstStyle/>
          <a:p>
            <a:r>
              <a:rPr lang="nl-NL" dirty="0"/>
              <a:t>HR-diagram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011A0583-4766-4527-91BA-F4CB6E969037}"/>
                  </a:ext>
                </a:extLst>
              </p:cNvPr>
              <p:cNvSpPr>
                <a:spLocks noGrp="1"/>
              </p:cNvSpPr>
              <p:nvPr>
                <p:ph idx="1"/>
              </p:nvPr>
            </p:nvSpPr>
            <p:spPr>
              <a:xfrm>
                <a:off x="838200" y="1382400"/>
                <a:ext cx="5252590" cy="4794563"/>
              </a:xfrm>
            </p:spPr>
            <p:txBody>
              <a:bodyPr>
                <a:normAutofit/>
              </a:bodyPr>
              <a:lstStyle/>
              <a:p>
                <a:pPr marL="0" indent="0">
                  <a:buNone/>
                </a:pPr>
                <a:r>
                  <a:rPr lang="nl-NL" sz="2000" dirty="0"/>
                  <a:t>Pollux heeft een temperatuur van </a:t>
                </a:r>
                <a14:m>
                  <m:oMath xmlns:m="http://schemas.openxmlformats.org/officeDocument/2006/math">
                    <m:r>
                      <a:rPr lang="nl-NL" sz="2000" b="0" i="1" smtClean="0">
                        <a:latin typeface="Cambria Math" panose="02040503050406030204" pitchFamily="18" charset="0"/>
                      </a:rPr>
                      <m:t>5,0∙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3</m:t>
                        </m:r>
                      </m:sup>
                    </m:sSup>
                    <m:r>
                      <a:rPr lang="nl-NL" sz="2000" b="0" i="0" smtClean="0">
                        <a:latin typeface="Cambria Math" panose="02040503050406030204" pitchFamily="18" charset="0"/>
                      </a:rPr>
                      <m:t> </m:t>
                    </m:r>
                    <m:r>
                      <m:rPr>
                        <m:sty m:val="p"/>
                      </m:rPr>
                      <a:rPr lang="nl-NL" sz="2000" b="0" i="0" smtClean="0">
                        <a:latin typeface="Cambria Math" panose="02040503050406030204" pitchFamily="18" charset="0"/>
                      </a:rPr>
                      <m:t>K</m:t>
                    </m:r>
                  </m:oMath>
                </a14:m>
                <a:r>
                  <a:rPr lang="nl-NL" sz="2000" dirty="0"/>
                  <a:t> en een straal die 8,3 keer zo groot is als die van de zon. Bereken de coördinaten van </a:t>
                </a:r>
                <a:r>
                  <a:rPr lang="nl-NL" sz="2000" dirty="0" err="1"/>
                  <a:t>Pollux</a:t>
                </a:r>
                <a:r>
                  <a:rPr lang="nl-NL" sz="2000" dirty="0"/>
                  <a:t> in het HR-diagram. </a:t>
                </a:r>
              </a:p>
              <a:p>
                <a:pPr marL="0" indent="0">
                  <a:buNone/>
                </a:pPr>
                <a:endParaRPr lang="nl-NL" sz="2000" dirty="0"/>
              </a:p>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𝑇</m:t>
                    </m:r>
                    <m:r>
                      <a:rPr lang="nl-NL" sz="2000" b="0" i="1" smtClean="0">
                        <a:latin typeface="Cambria Math" panose="02040503050406030204" pitchFamily="18" charset="0"/>
                      </a:rPr>
                      <m:t>=5,0∙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3</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K</m:t>
                    </m:r>
                  </m:oMath>
                </a14:m>
                <a:endParaRPr lang="nl-NL" sz="2000" dirty="0"/>
              </a:p>
              <a:p>
                <a14:m>
                  <m:oMath xmlns:m="http://schemas.openxmlformats.org/officeDocument/2006/math">
                    <m:r>
                      <a:rPr lang="nl-NL" sz="2000" b="0" i="1" smtClean="0">
                        <a:latin typeface="Cambria Math" panose="02040503050406030204" pitchFamily="18" charset="0"/>
                      </a:rPr>
                      <m:t>𝑅</m:t>
                    </m:r>
                    <m:r>
                      <a:rPr lang="nl-NL" sz="2000" b="0" i="1" smtClean="0">
                        <a:latin typeface="Cambria Math" panose="02040503050406030204" pitchFamily="18" charset="0"/>
                      </a:rPr>
                      <m:t>=8,3∙</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𝑅</m:t>
                        </m:r>
                      </m:e>
                      <m:sub>
                        <m:r>
                          <a:rPr lang="nl-NL" sz="2000" b="0" i="1" smtClean="0">
                            <a:latin typeface="Cambria Math" panose="02040503050406030204" pitchFamily="18" charset="0"/>
                            <a:ea typeface="Cambria Math" panose="02040503050406030204" pitchFamily="18" charset="0"/>
                          </a:rPr>
                          <m:t>⨀</m:t>
                        </m:r>
                      </m:sub>
                    </m:sSub>
                    <m:r>
                      <a:rPr lang="nl-NL" sz="2000" b="0" i="1" smtClean="0">
                        <a:latin typeface="Cambria Math" panose="02040503050406030204" pitchFamily="18" charset="0"/>
                      </a:rPr>
                      <m:t>=5,774∙</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9</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m</m:t>
                    </m:r>
                  </m:oMath>
                </a14:m>
                <a:r>
                  <a:rPr lang="nl-NL" sz="2000" dirty="0"/>
                  <a:t> (tabel 32C)</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𝑃</m:t>
                        </m:r>
                      </m:e>
                      <m:sub>
                        <m:r>
                          <a:rPr lang="nl-NL" sz="2000" b="0" i="1" smtClean="0">
                            <a:latin typeface="Cambria Math" panose="02040503050406030204" pitchFamily="18" charset="0"/>
                            <a:ea typeface="Cambria Math" panose="02040503050406030204" pitchFamily="18" charset="0"/>
                          </a:rPr>
                          <m:t>⨀</m:t>
                        </m:r>
                      </m:sub>
                    </m:sSub>
                    <m:r>
                      <a:rPr lang="nl-NL" sz="2000" b="0" i="1" smtClean="0">
                        <a:latin typeface="Cambria Math" panose="02040503050406030204" pitchFamily="18" charset="0"/>
                      </a:rPr>
                      <m:t>=</m:t>
                    </m:r>
                  </m:oMath>
                </a14:m>
                <a:r>
                  <a:rPr lang="nl-NL" sz="2000" dirty="0"/>
                  <a:t> </a:t>
                </a:r>
                <a14:m>
                  <m:oMath xmlns:m="http://schemas.openxmlformats.org/officeDocument/2006/math">
                    <m:r>
                      <a:rPr lang="nl-NL" sz="2000" i="1">
                        <a:latin typeface="Cambria Math" panose="02040503050406030204" pitchFamily="18" charset="0"/>
                      </a:rPr>
                      <m:t>3,828∙</m:t>
                    </m:r>
                    <m:sSup>
                      <m:sSupPr>
                        <m:ctrlPr>
                          <a:rPr lang="nl-NL" sz="2000" i="1">
                            <a:latin typeface="Cambria Math" panose="02040503050406030204" pitchFamily="18" charset="0"/>
                          </a:rPr>
                        </m:ctrlPr>
                      </m:sSupPr>
                      <m:e>
                        <m:r>
                          <a:rPr lang="nl-NL" sz="2000" i="1">
                            <a:latin typeface="Cambria Math" panose="02040503050406030204" pitchFamily="18" charset="0"/>
                          </a:rPr>
                          <m:t>10</m:t>
                        </m:r>
                      </m:e>
                      <m:sup>
                        <m:r>
                          <a:rPr lang="nl-NL" sz="2000" i="1">
                            <a:latin typeface="Cambria Math" panose="02040503050406030204" pitchFamily="18" charset="0"/>
                          </a:rPr>
                          <m:t>26</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W</m:t>
                    </m:r>
                  </m:oMath>
                </a14:m>
                <a:r>
                  <a:rPr lang="nl-NL" sz="2000" dirty="0"/>
                  <a:t> (tabel 32C)</a:t>
                </a:r>
              </a:p>
              <a:p>
                <a:pPr marL="0" indent="0">
                  <a:buNone/>
                </a:pPr>
                <a:r>
                  <a:rPr lang="nl-NL" sz="2000" dirty="0"/>
                  <a:t>Gevraagd:</a:t>
                </a:r>
              </a:p>
              <a:p>
                <a14:m>
                  <m:oMath xmlns:m="http://schemas.openxmlformats.org/officeDocument/2006/math">
                    <m:r>
                      <a:rPr lang="nl-NL" sz="2000" b="0" i="1" dirty="0" smtClean="0">
                        <a:latin typeface="Cambria Math" panose="02040503050406030204" pitchFamily="18" charset="0"/>
                      </a:rPr>
                      <m:t>𝑥</m:t>
                    </m:r>
                  </m:oMath>
                </a14:m>
                <a:r>
                  <a:rPr lang="nl-NL" sz="2000" dirty="0"/>
                  <a:t>- en </a:t>
                </a:r>
                <a14:m>
                  <m:oMath xmlns:m="http://schemas.openxmlformats.org/officeDocument/2006/math">
                    <m:r>
                      <a:rPr lang="nl-NL" sz="2000" i="1" dirty="0" smtClean="0">
                        <a:latin typeface="Cambria Math" panose="02040503050406030204" pitchFamily="18" charset="0"/>
                      </a:rPr>
                      <m:t>𝑦</m:t>
                    </m:r>
                  </m:oMath>
                </a14:m>
                <a:r>
                  <a:rPr lang="nl-NL" sz="2000" dirty="0"/>
                  <a:t>-coördinaat</a:t>
                </a:r>
              </a:p>
            </p:txBody>
          </p:sp>
        </mc:Choice>
        <mc:Fallback xmlns="">
          <p:sp>
            <p:nvSpPr>
              <p:cNvPr id="3" name="Tijdelijke aanduiding voor inhoud 2">
                <a:extLst>
                  <a:ext uri="{FF2B5EF4-FFF2-40B4-BE49-F238E27FC236}">
                    <a16:creationId xmlns:a16="http://schemas.microsoft.com/office/drawing/2014/main" id="{011A0583-4766-4527-91BA-F4CB6E969037}"/>
                  </a:ext>
                </a:extLst>
              </p:cNvPr>
              <p:cNvSpPr>
                <a:spLocks noGrp="1" noRot="1" noChangeAspect="1" noMove="1" noResize="1" noEditPoints="1" noAdjustHandles="1" noChangeArrowheads="1" noChangeShapeType="1" noTextEdit="1"/>
              </p:cNvSpPr>
              <p:nvPr>
                <p:ph idx="1"/>
              </p:nvPr>
            </p:nvSpPr>
            <p:spPr>
              <a:xfrm>
                <a:off x="838200" y="1382400"/>
                <a:ext cx="5252590" cy="4794563"/>
              </a:xfrm>
              <a:blipFill>
                <a:blip r:embed="rId3"/>
                <a:stretch>
                  <a:fillRect l="-1278" t="-1399" r="-581"/>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FE6FCFDD-CDCB-7782-5901-A86CF4516257}"/>
                  </a:ext>
                </a:extLst>
              </p:cNvPr>
              <p:cNvSpPr txBox="1"/>
              <p:nvPr/>
            </p:nvSpPr>
            <p:spPr>
              <a:xfrm rot="16200000">
                <a:off x="4593637" y="3050548"/>
                <a:ext cx="3657600" cy="575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nl-NL" sz="1500">
                          <a:latin typeface="Cambria Math" panose="02040503050406030204" pitchFamily="18" charset="0"/>
                        </a:rPr>
                        <m:t>log</m:t>
                      </m:r>
                      <m:r>
                        <a:rPr lang="nl-NL" sz="1500" i="1">
                          <a:latin typeface="Cambria Math" panose="02040503050406030204" pitchFamily="18" charset="0"/>
                        </a:rPr>
                        <m:t>⁡(</m:t>
                      </m:r>
                      <m:f>
                        <m:fPr>
                          <m:ctrlPr>
                            <a:rPr lang="nl-NL" sz="1500" i="1">
                              <a:latin typeface="Cambria Math" panose="02040503050406030204" pitchFamily="18" charset="0"/>
                            </a:rPr>
                          </m:ctrlPr>
                        </m:fPr>
                        <m:num>
                          <m:r>
                            <a:rPr lang="nl-NL" sz="1500" i="1">
                              <a:latin typeface="Cambria Math" panose="02040503050406030204" pitchFamily="18" charset="0"/>
                            </a:rPr>
                            <m:t>𝑃</m:t>
                          </m:r>
                        </m:num>
                        <m:den>
                          <m:sSub>
                            <m:sSubPr>
                              <m:ctrlPr>
                                <a:rPr lang="nl-NL" sz="1500" i="1">
                                  <a:latin typeface="Cambria Math" panose="02040503050406030204" pitchFamily="18" charset="0"/>
                                </a:rPr>
                              </m:ctrlPr>
                            </m:sSubPr>
                            <m:e>
                              <m:r>
                                <a:rPr lang="nl-NL" sz="1500" i="1">
                                  <a:latin typeface="Cambria Math" panose="02040503050406030204" pitchFamily="18" charset="0"/>
                                </a:rPr>
                                <m:t>𝑃</m:t>
                              </m:r>
                            </m:e>
                            <m:sub>
                              <m:r>
                                <a:rPr lang="nl-NL" sz="1500" i="1">
                                  <a:latin typeface="Cambria Math" panose="02040503050406030204" pitchFamily="18" charset="0"/>
                                  <a:ea typeface="Cambria Math" panose="02040503050406030204" pitchFamily="18" charset="0"/>
                                </a:rPr>
                                <m:t>⨀</m:t>
                              </m:r>
                            </m:sub>
                          </m:sSub>
                        </m:den>
                      </m:f>
                      <m:r>
                        <a:rPr lang="nl-NL" sz="1500" i="1">
                          <a:latin typeface="Cambria Math" panose="02040503050406030204" pitchFamily="18" charset="0"/>
                        </a:rPr>
                        <m:t>)</m:t>
                      </m:r>
                      <m:r>
                        <a:rPr lang="nl-NL" sz="1500" b="0" i="1" smtClean="0">
                          <a:latin typeface="Cambria Math" panose="02040503050406030204" pitchFamily="18" charset="0"/>
                        </a:rPr>
                        <m:t>→</m:t>
                      </m:r>
                    </m:oMath>
                  </m:oMathPara>
                </a14:m>
                <a:endParaRPr lang="nl-NL" sz="1500" dirty="0"/>
              </a:p>
            </p:txBody>
          </p:sp>
        </mc:Choice>
        <mc:Fallback xmlns="">
          <p:sp>
            <p:nvSpPr>
              <p:cNvPr id="7" name="Tekstvak 6">
                <a:extLst>
                  <a:ext uri="{FF2B5EF4-FFF2-40B4-BE49-F238E27FC236}">
                    <a16:creationId xmlns:a16="http://schemas.microsoft.com/office/drawing/2014/main" id="{FE6FCFDD-CDCB-7782-5901-A86CF4516257}"/>
                  </a:ext>
                </a:extLst>
              </p:cNvPr>
              <p:cNvSpPr txBox="1">
                <a:spLocks noRot="1" noChangeAspect="1" noMove="1" noResize="1" noEditPoints="1" noAdjustHandles="1" noChangeArrowheads="1" noChangeShapeType="1" noTextEdit="1"/>
              </p:cNvSpPr>
              <p:nvPr/>
            </p:nvSpPr>
            <p:spPr>
              <a:xfrm rot="16200000">
                <a:off x="4593637" y="3050548"/>
                <a:ext cx="3657600" cy="575927"/>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B92F571F-91A7-34C1-33F4-FE0792899527}"/>
                  </a:ext>
                </a:extLst>
              </p:cNvPr>
              <p:cNvSpPr txBox="1"/>
              <p:nvPr/>
            </p:nvSpPr>
            <p:spPr>
              <a:xfrm>
                <a:off x="8534400" y="6327667"/>
                <a:ext cx="365760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500" i="1" smtClean="0">
                          <a:latin typeface="Cambria Math" panose="02040503050406030204" pitchFamily="18" charset="0"/>
                          <a:ea typeface="Cambria Math" panose="02040503050406030204" pitchFamily="18" charset="0"/>
                        </a:rPr>
                        <m:t>←</m:t>
                      </m:r>
                      <m:r>
                        <m:rPr>
                          <m:sty m:val="p"/>
                        </m:rPr>
                        <a:rPr lang="nl-NL" sz="1500" smtClean="0">
                          <a:latin typeface="Cambria Math" panose="02040503050406030204" pitchFamily="18" charset="0"/>
                        </a:rPr>
                        <m:t>log</m:t>
                      </m:r>
                      <m:r>
                        <a:rPr lang="nl-NL" sz="1500" i="1">
                          <a:latin typeface="Cambria Math" panose="02040503050406030204" pitchFamily="18" charset="0"/>
                        </a:rPr>
                        <m:t>⁡(</m:t>
                      </m:r>
                      <m:sSub>
                        <m:sSubPr>
                          <m:ctrlPr>
                            <a:rPr lang="nl-NL" sz="1500" b="0" i="1" smtClean="0">
                              <a:latin typeface="Cambria Math" panose="02040503050406030204" pitchFamily="18" charset="0"/>
                            </a:rPr>
                          </m:ctrlPr>
                        </m:sSubPr>
                        <m:e>
                          <m:r>
                            <a:rPr lang="nl-NL" sz="1500" b="0" i="1" smtClean="0">
                              <a:latin typeface="Cambria Math" panose="02040503050406030204" pitchFamily="18" charset="0"/>
                            </a:rPr>
                            <m:t>𝑇</m:t>
                          </m:r>
                        </m:e>
                        <m:sub>
                          <m:r>
                            <m:rPr>
                              <m:sty m:val="p"/>
                            </m:rPr>
                            <a:rPr lang="nl-NL" sz="1500" b="0" i="0" smtClean="0">
                              <a:latin typeface="Cambria Math" panose="02040503050406030204" pitchFamily="18" charset="0"/>
                            </a:rPr>
                            <m:t>eff</m:t>
                          </m:r>
                        </m:sub>
                      </m:sSub>
                      <m:r>
                        <a:rPr lang="nl-NL" sz="1500" b="0" i="1" smtClean="0">
                          <a:latin typeface="Cambria Math" panose="02040503050406030204" pitchFamily="18" charset="0"/>
                        </a:rPr>
                        <m:t>)</m:t>
                      </m:r>
                    </m:oMath>
                  </m:oMathPara>
                </a14:m>
                <a:endParaRPr lang="nl-NL" sz="1500" dirty="0"/>
              </a:p>
            </p:txBody>
          </p:sp>
        </mc:Choice>
        <mc:Fallback xmlns="">
          <p:sp>
            <p:nvSpPr>
              <p:cNvPr id="8" name="Tekstvak 7">
                <a:extLst>
                  <a:ext uri="{FF2B5EF4-FFF2-40B4-BE49-F238E27FC236}">
                    <a16:creationId xmlns:a16="http://schemas.microsoft.com/office/drawing/2014/main" id="{B92F571F-91A7-34C1-33F4-FE0792899527}"/>
                  </a:ext>
                </a:extLst>
              </p:cNvPr>
              <p:cNvSpPr txBox="1">
                <a:spLocks noRot="1" noChangeAspect="1" noMove="1" noResize="1" noEditPoints="1" noAdjustHandles="1" noChangeArrowheads="1" noChangeShapeType="1" noTextEdit="1"/>
              </p:cNvSpPr>
              <p:nvPr/>
            </p:nvSpPr>
            <p:spPr>
              <a:xfrm>
                <a:off x="8534400" y="6327667"/>
                <a:ext cx="3657600" cy="323165"/>
              </a:xfrm>
              <a:prstGeom prst="rect">
                <a:avLst/>
              </a:prstGeom>
              <a:blipFill>
                <a:blip r:embed="rId6"/>
                <a:stretch>
                  <a:fillRect b="-11321"/>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5" name="Inkt 4">
                <a:extLst>
                  <a:ext uri="{FF2B5EF4-FFF2-40B4-BE49-F238E27FC236}">
                    <a16:creationId xmlns:a16="http://schemas.microsoft.com/office/drawing/2014/main" id="{A524A17A-7348-0CC9-2EDB-B812B1AB5E4D}"/>
                  </a:ext>
                </a:extLst>
              </p14:cNvPr>
              <p14:cNvContentPartPr/>
              <p14:nvPr/>
            </p14:nvContentPartPr>
            <p14:xfrm>
              <a:off x="2692440" y="1511280"/>
              <a:ext cx="1302840" cy="22320"/>
            </p14:xfrm>
          </p:contentPart>
        </mc:Choice>
        <mc:Fallback xmlns="">
          <p:pic>
            <p:nvPicPr>
              <p:cNvPr id="5" name="Inkt 4">
                <a:extLst>
                  <a:ext uri="{FF2B5EF4-FFF2-40B4-BE49-F238E27FC236}">
                    <a16:creationId xmlns:a16="http://schemas.microsoft.com/office/drawing/2014/main" id="{A524A17A-7348-0CC9-2EDB-B812B1AB5E4D}"/>
                  </a:ext>
                </a:extLst>
              </p:cNvPr>
              <p:cNvPicPr/>
              <p:nvPr/>
            </p:nvPicPr>
            <p:blipFill>
              <a:blip r:embed="rId8"/>
              <a:stretch>
                <a:fillRect/>
              </a:stretch>
            </p:blipFill>
            <p:spPr>
              <a:xfrm>
                <a:off x="2638800" y="1403640"/>
                <a:ext cx="14104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t 8">
                <a:extLst>
                  <a:ext uri="{FF2B5EF4-FFF2-40B4-BE49-F238E27FC236}">
                    <a16:creationId xmlns:a16="http://schemas.microsoft.com/office/drawing/2014/main" id="{5B05C8F6-388A-8B53-2A60-3A4D9BB06444}"/>
                  </a:ext>
                </a:extLst>
              </p14:cNvPr>
              <p14:cNvContentPartPr/>
              <p14:nvPr/>
            </p14:nvContentPartPr>
            <p14:xfrm>
              <a:off x="4470839" y="1511640"/>
              <a:ext cx="1044023" cy="52158"/>
            </p14:xfrm>
          </p:contentPart>
        </mc:Choice>
        <mc:Fallback xmlns="">
          <p:pic>
            <p:nvPicPr>
              <p:cNvPr id="9" name="Inkt 8">
                <a:extLst>
                  <a:ext uri="{FF2B5EF4-FFF2-40B4-BE49-F238E27FC236}">
                    <a16:creationId xmlns:a16="http://schemas.microsoft.com/office/drawing/2014/main" id="{5B05C8F6-388A-8B53-2A60-3A4D9BB06444}"/>
                  </a:ext>
                </a:extLst>
              </p:cNvPr>
              <p:cNvPicPr/>
              <p:nvPr/>
            </p:nvPicPr>
            <p:blipFill>
              <a:blip r:embed="rId10"/>
              <a:stretch>
                <a:fillRect/>
              </a:stretch>
            </p:blipFill>
            <p:spPr>
              <a:xfrm>
                <a:off x="4416838" y="1403727"/>
                <a:ext cx="1151665" cy="26762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t 9">
                <a:extLst>
                  <a:ext uri="{FF2B5EF4-FFF2-40B4-BE49-F238E27FC236}">
                    <a16:creationId xmlns:a16="http://schemas.microsoft.com/office/drawing/2014/main" id="{B61ED080-62E9-E42E-FF7F-BCC048A7F6DE}"/>
                  </a:ext>
                </a:extLst>
              </p14:cNvPr>
              <p14:cNvContentPartPr/>
              <p14:nvPr/>
            </p14:nvContentPartPr>
            <p14:xfrm>
              <a:off x="1425600" y="1806840"/>
              <a:ext cx="560880" cy="43920"/>
            </p14:xfrm>
          </p:contentPart>
        </mc:Choice>
        <mc:Fallback xmlns="">
          <p:pic>
            <p:nvPicPr>
              <p:cNvPr id="10" name="Inkt 9">
                <a:extLst>
                  <a:ext uri="{FF2B5EF4-FFF2-40B4-BE49-F238E27FC236}">
                    <a16:creationId xmlns:a16="http://schemas.microsoft.com/office/drawing/2014/main" id="{B61ED080-62E9-E42E-FF7F-BCC048A7F6DE}"/>
                  </a:ext>
                </a:extLst>
              </p:cNvPr>
              <p:cNvPicPr/>
              <p:nvPr/>
            </p:nvPicPr>
            <p:blipFill>
              <a:blip r:embed="rId12"/>
              <a:stretch>
                <a:fillRect/>
              </a:stretch>
            </p:blipFill>
            <p:spPr>
              <a:xfrm>
                <a:off x="1371600" y="1698840"/>
                <a:ext cx="6685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t 14">
                <a:extLst>
                  <a:ext uri="{FF2B5EF4-FFF2-40B4-BE49-F238E27FC236}">
                    <a16:creationId xmlns:a16="http://schemas.microsoft.com/office/drawing/2014/main" id="{29826C06-F1F0-8943-3F2B-73DD26F54DAA}"/>
                  </a:ext>
                </a:extLst>
              </p14:cNvPr>
              <p14:cNvContentPartPr/>
              <p14:nvPr/>
            </p14:nvContentPartPr>
            <p14:xfrm>
              <a:off x="2433600" y="1850400"/>
              <a:ext cx="777240" cy="16920"/>
            </p14:xfrm>
          </p:contentPart>
        </mc:Choice>
        <mc:Fallback xmlns="">
          <p:pic>
            <p:nvPicPr>
              <p:cNvPr id="15" name="Inkt 14">
                <a:extLst>
                  <a:ext uri="{FF2B5EF4-FFF2-40B4-BE49-F238E27FC236}">
                    <a16:creationId xmlns:a16="http://schemas.microsoft.com/office/drawing/2014/main" id="{29826C06-F1F0-8943-3F2B-73DD26F54DAA}"/>
                  </a:ext>
                </a:extLst>
              </p:cNvPr>
              <p:cNvPicPr/>
              <p:nvPr/>
            </p:nvPicPr>
            <p:blipFill>
              <a:blip r:embed="rId14"/>
              <a:stretch>
                <a:fillRect/>
              </a:stretch>
            </p:blipFill>
            <p:spPr>
              <a:xfrm>
                <a:off x="2379600" y="1742400"/>
                <a:ext cx="88488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t 15">
                <a:extLst>
                  <a:ext uri="{FF2B5EF4-FFF2-40B4-BE49-F238E27FC236}">
                    <a16:creationId xmlns:a16="http://schemas.microsoft.com/office/drawing/2014/main" id="{60F52606-7443-7953-D230-E3F0CB9C9EA5}"/>
                  </a:ext>
                </a:extLst>
              </p14:cNvPr>
              <p14:cNvContentPartPr/>
              <p14:nvPr/>
            </p14:nvContentPartPr>
            <p14:xfrm>
              <a:off x="943200" y="2122920"/>
              <a:ext cx="294840" cy="8640"/>
            </p14:xfrm>
          </p:contentPart>
        </mc:Choice>
        <mc:Fallback xmlns="">
          <p:pic>
            <p:nvPicPr>
              <p:cNvPr id="16" name="Inkt 15">
                <a:extLst>
                  <a:ext uri="{FF2B5EF4-FFF2-40B4-BE49-F238E27FC236}">
                    <a16:creationId xmlns:a16="http://schemas.microsoft.com/office/drawing/2014/main" id="{60F52606-7443-7953-D230-E3F0CB9C9EA5}"/>
                  </a:ext>
                </a:extLst>
              </p:cNvPr>
              <p:cNvPicPr/>
              <p:nvPr/>
            </p:nvPicPr>
            <p:blipFill>
              <a:blip r:embed="rId16"/>
              <a:stretch>
                <a:fillRect/>
              </a:stretch>
            </p:blipFill>
            <p:spPr>
              <a:xfrm>
                <a:off x="889200" y="2014920"/>
                <a:ext cx="4024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t 16">
                <a:extLst>
                  <a:ext uri="{FF2B5EF4-FFF2-40B4-BE49-F238E27FC236}">
                    <a16:creationId xmlns:a16="http://schemas.microsoft.com/office/drawing/2014/main" id="{27ED2C7F-1320-F834-6F5A-223A215C529A}"/>
                  </a:ext>
                </a:extLst>
              </p14:cNvPr>
              <p14:cNvContentPartPr/>
              <p14:nvPr/>
            </p14:nvContentPartPr>
            <p14:xfrm>
              <a:off x="2663640" y="2094840"/>
              <a:ext cx="1238040" cy="15480"/>
            </p14:xfrm>
          </p:contentPart>
        </mc:Choice>
        <mc:Fallback xmlns="">
          <p:pic>
            <p:nvPicPr>
              <p:cNvPr id="17" name="Inkt 16">
                <a:extLst>
                  <a:ext uri="{FF2B5EF4-FFF2-40B4-BE49-F238E27FC236}">
                    <a16:creationId xmlns:a16="http://schemas.microsoft.com/office/drawing/2014/main" id="{27ED2C7F-1320-F834-6F5A-223A215C529A}"/>
                  </a:ext>
                </a:extLst>
              </p:cNvPr>
              <p:cNvPicPr/>
              <p:nvPr/>
            </p:nvPicPr>
            <p:blipFill>
              <a:blip r:embed="rId18"/>
              <a:stretch>
                <a:fillRect/>
              </a:stretch>
            </p:blipFill>
            <p:spPr>
              <a:xfrm>
                <a:off x="2610000" y="1987200"/>
                <a:ext cx="1345680" cy="231120"/>
              </a:xfrm>
              <a:prstGeom prst="rect">
                <a:avLst/>
              </a:prstGeom>
            </p:spPr>
          </p:pic>
        </mc:Fallback>
      </mc:AlternateContent>
      <p:pic>
        <p:nvPicPr>
          <p:cNvPr id="11" name="Afbeelding 10" descr="Natuurkunde.nl - Hertzsprung-Russelldiagram">
            <a:extLst>
              <a:ext uri="{FF2B5EF4-FFF2-40B4-BE49-F238E27FC236}">
                <a16:creationId xmlns:a16="http://schemas.microsoft.com/office/drawing/2014/main" id="{ED616E7C-5018-F284-FBDB-B6CE20364E01}"/>
              </a:ext>
            </a:extLst>
          </p:cNvPr>
          <p:cNvPicPr>
            <a:picLocks noChangeAspect="1"/>
          </p:cNvPicPr>
          <p:nvPr/>
        </p:nvPicPr>
        <p:blipFill>
          <a:blip r:embed="rId19"/>
          <a:srcRect l="7116" b="2691"/>
          <a:stretch>
            <a:fillRect/>
          </a:stretch>
        </p:blipFill>
        <p:spPr>
          <a:xfrm>
            <a:off x="6710400" y="166586"/>
            <a:ext cx="5263010" cy="6326290"/>
          </a:xfrm>
          <a:prstGeom prst="rect">
            <a:avLst/>
          </a:prstGeom>
        </p:spPr>
      </p:pic>
    </p:spTree>
    <p:extLst>
      <p:ext uri="{BB962C8B-B14F-4D97-AF65-F5344CB8AC3E}">
        <p14:creationId xmlns:p14="http://schemas.microsoft.com/office/powerpoint/2010/main" val="32900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additive="base">
                                        <p:cTn id="4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additive="base">
                                        <p:cTn id="4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 calcmode="lin" valueType="num">
                                      <p:cBhvr additive="base">
                                        <p:cTn id="5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additive="base">
                                        <p:cTn id="6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additive="base">
                                        <p:cTn id="6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 calcmode="lin" valueType="num">
                                      <p:cBhvr additive="base">
                                        <p:cTn id="7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B89B-336E-171D-98E0-9136D3972B6E}"/>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9871E52-7511-D3AE-FB6F-ECA8D246846F}"/>
              </a:ext>
            </a:extLst>
          </p:cNvPr>
          <p:cNvSpPr>
            <a:spLocks noGrp="1"/>
          </p:cNvSpPr>
          <p:nvPr>
            <p:ph sz="half" idx="1"/>
          </p:nvPr>
        </p:nvSpPr>
        <p:spPr>
          <a:xfrm>
            <a:off x="644342" y="1446379"/>
            <a:ext cx="5922916" cy="5151931"/>
          </a:xfrm>
        </p:spPr>
        <p:txBody>
          <a:bodyPr vert="horz" lIns="91440" tIns="45720" rIns="91440" bIns="45720" rtlCol="0">
            <a:noAutofit/>
          </a:bodyPr>
          <a:lstStyle/>
          <a:p>
            <a:r>
              <a:rPr lang="en-US" sz="2000" dirty="0">
                <a:latin typeface="+mn-lt"/>
              </a:rPr>
              <a:t>De matrix</a:t>
            </a:r>
          </a:p>
          <a:p>
            <a:r>
              <a:rPr lang="nl-NL" sz="2000" noProof="0" dirty="0">
                <a:latin typeface="+mn-lt"/>
              </a:rPr>
              <a:t>Linker- en rechterhandregel</a:t>
            </a:r>
          </a:p>
          <a:p>
            <a:r>
              <a:rPr lang="nl-NL" sz="2000" noProof="0" dirty="0">
                <a:latin typeface="+mn-lt"/>
              </a:rPr>
              <a:t>Arbeid en kinetische energie</a:t>
            </a:r>
          </a:p>
          <a:p>
            <a:r>
              <a:rPr lang="nl-NL" sz="2000" dirty="0">
                <a:latin typeface="+mn-lt"/>
              </a:rPr>
              <a:t>Jij bepaalt (Poll 1):</a:t>
            </a:r>
            <a:endParaRPr lang="nl-NL" sz="2000" noProof="0" dirty="0">
              <a:latin typeface="+mn-lt"/>
            </a:endParaRPr>
          </a:p>
          <a:p>
            <a:pPr lvl="1"/>
            <a:r>
              <a:rPr lang="nl-NL" sz="2000" noProof="0" dirty="0">
                <a:latin typeface="+mn-lt"/>
              </a:rPr>
              <a:t>Wanneer welke formule bij hemelmechanica</a:t>
            </a:r>
            <a:r>
              <a:rPr lang="nl-NL" sz="2000" dirty="0">
                <a:latin typeface="+mn-lt"/>
              </a:rPr>
              <a:t>?</a:t>
            </a:r>
            <a:endParaRPr lang="nl-NL" sz="2000" noProof="0" dirty="0">
              <a:latin typeface="+mn-lt"/>
            </a:endParaRPr>
          </a:p>
          <a:p>
            <a:pPr lvl="1"/>
            <a:r>
              <a:rPr lang="nl-NL" sz="2000" dirty="0" err="1">
                <a:latin typeface="+mn-lt"/>
              </a:rPr>
              <a:t>Hertzsprung</a:t>
            </a:r>
            <a:r>
              <a:rPr lang="nl-NL" sz="2000" dirty="0">
                <a:latin typeface="+mn-lt"/>
              </a:rPr>
              <a:t>-Russelldiagram</a:t>
            </a:r>
          </a:p>
          <a:p>
            <a:r>
              <a:rPr lang="nl-NL" sz="2000" dirty="0">
                <a:latin typeface="+mn-lt"/>
              </a:rPr>
              <a:t>Jij bepaalt (Poll 2):</a:t>
            </a:r>
          </a:p>
          <a:p>
            <a:pPr lvl="1"/>
            <a:r>
              <a:rPr lang="nl-NL" sz="2000" noProof="0" dirty="0">
                <a:latin typeface="+mn-lt"/>
              </a:rPr>
              <a:t>Krachten ontbinden met helling</a:t>
            </a:r>
          </a:p>
          <a:p>
            <a:pPr lvl="1"/>
            <a:r>
              <a:rPr lang="nl-NL" sz="2000" dirty="0">
                <a:latin typeface="+mn-lt"/>
              </a:rPr>
              <a:t>Handig overzicht bij activiteit</a:t>
            </a:r>
            <a:endParaRPr lang="nl-NL" sz="2000" noProof="0" dirty="0">
              <a:latin typeface="+mn-lt"/>
            </a:endParaRPr>
          </a:p>
          <a:p>
            <a:r>
              <a:rPr lang="nl-NL" sz="2000" dirty="0">
                <a:latin typeface="+mn-lt"/>
              </a:rPr>
              <a:t>Jij bepaalt (Poll 3):</a:t>
            </a:r>
          </a:p>
          <a:p>
            <a:pPr lvl="1"/>
            <a:r>
              <a:rPr lang="nl-NL" sz="2000" noProof="0" dirty="0">
                <a:latin typeface="+mn-lt"/>
              </a:rPr>
              <a:t>Hoe pak je modelleren aan?</a:t>
            </a:r>
          </a:p>
          <a:p>
            <a:pPr lvl="1"/>
            <a:r>
              <a:rPr lang="nl-NL" sz="2000" noProof="0" dirty="0">
                <a:latin typeface="+mn-lt"/>
              </a:rPr>
              <a:t>Hoe zit het met tunnelen?</a:t>
            </a:r>
          </a:p>
          <a:p>
            <a:r>
              <a:rPr lang="nl-NL" sz="2000" noProof="0" dirty="0">
                <a:latin typeface="+mn-lt"/>
              </a:rPr>
              <a:t>En natuurlijk vragen uit de chat!</a:t>
            </a:r>
          </a:p>
          <a:p>
            <a:endParaRPr lang="en-US" sz="2000" dirty="0">
              <a:latin typeface="+mn-lt"/>
            </a:endParaRPr>
          </a:p>
        </p:txBody>
      </p:sp>
      <p:pic>
        <p:nvPicPr>
          <p:cNvPr id="10" name="Afbeelding 9" descr="COSMOS The Hertzsprung-Russell diagram - CESAR - Cosmos">
            <a:extLst>
              <a:ext uri="{FF2B5EF4-FFF2-40B4-BE49-F238E27FC236}">
                <a16:creationId xmlns:a16="http://schemas.microsoft.com/office/drawing/2014/main" id="{C228C80E-830B-4A9A-9C56-383351A371FD}"/>
              </a:ext>
            </a:extLst>
          </p:cNvPr>
          <p:cNvPicPr>
            <a:picLocks noChangeAspect="1"/>
          </p:cNvPicPr>
          <p:nvPr/>
        </p:nvPicPr>
        <p:blipFill>
          <a:blip r:embed="rId2"/>
          <a:stretch>
            <a:fillRect/>
          </a:stretch>
        </p:blipFill>
        <p:spPr>
          <a:xfrm>
            <a:off x="6621790" y="1241733"/>
            <a:ext cx="4919894" cy="5206236"/>
          </a:xfrm>
          <a:prstGeom prst="rect">
            <a:avLst/>
          </a:prstGeom>
        </p:spPr>
      </p:pic>
      <p:pic>
        <p:nvPicPr>
          <p:cNvPr id="13" name="Afbeelding 12">
            <a:extLst>
              <a:ext uri="{FF2B5EF4-FFF2-40B4-BE49-F238E27FC236}">
                <a16:creationId xmlns:a16="http://schemas.microsoft.com/office/drawing/2014/main" id="{FF39413D-E81D-6493-11A9-A2FA20CB3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805" y="1065295"/>
            <a:ext cx="3369065" cy="5359035"/>
          </a:xfrm>
          <a:prstGeom prst="rect">
            <a:avLst/>
          </a:prstGeom>
        </p:spPr>
      </p:pic>
      <p:pic>
        <p:nvPicPr>
          <p:cNvPr id="16" name="Afbeelding 15">
            <a:extLst>
              <a:ext uri="{FF2B5EF4-FFF2-40B4-BE49-F238E27FC236}">
                <a16:creationId xmlns:a16="http://schemas.microsoft.com/office/drawing/2014/main" id="{72D47C30-42F1-1AD3-BA19-E7A3855B6AC3}"/>
              </a:ext>
            </a:extLst>
          </p:cNvPr>
          <p:cNvPicPr>
            <a:picLocks noChangeAspect="1"/>
          </p:cNvPicPr>
          <p:nvPr/>
        </p:nvPicPr>
        <p:blipFill>
          <a:blip r:embed="rId4"/>
          <a:stretch>
            <a:fillRect/>
          </a:stretch>
        </p:blipFill>
        <p:spPr>
          <a:xfrm>
            <a:off x="5626203" y="2467147"/>
            <a:ext cx="6018268" cy="3460327"/>
          </a:xfrm>
          <a:prstGeom prst="rect">
            <a:avLst/>
          </a:prstGeom>
        </p:spPr>
      </p:pic>
      <p:pic>
        <p:nvPicPr>
          <p:cNvPr id="6" name="Afbeelding 5" descr="Athletes pushing sled in HYROX race">
            <a:extLst>
              <a:ext uri="{FF2B5EF4-FFF2-40B4-BE49-F238E27FC236}">
                <a16:creationId xmlns:a16="http://schemas.microsoft.com/office/drawing/2014/main" id="{739CEAB5-DFFA-0E91-D46B-C24D63C7D59D}"/>
              </a:ext>
            </a:extLst>
          </p:cNvPr>
          <p:cNvPicPr>
            <a:picLocks noChangeAspect="1"/>
          </p:cNvPicPr>
          <p:nvPr/>
        </p:nvPicPr>
        <p:blipFill>
          <a:blip r:embed="rId5"/>
          <a:stretch>
            <a:fillRect/>
          </a:stretch>
        </p:blipFill>
        <p:spPr>
          <a:xfrm>
            <a:off x="5862002" y="1522331"/>
            <a:ext cx="6101220" cy="4064938"/>
          </a:xfrm>
          <a:prstGeom prst="rect">
            <a:avLst/>
          </a:prstGeom>
        </p:spPr>
      </p:pic>
      <p:pic>
        <p:nvPicPr>
          <p:cNvPr id="17" name="Afbeelding 16">
            <a:extLst>
              <a:ext uri="{FF2B5EF4-FFF2-40B4-BE49-F238E27FC236}">
                <a16:creationId xmlns:a16="http://schemas.microsoft.com/office/drawing/2014/main" id="{D28910F7-CE12-1C88-34B5-2B94772D664D}"/>
              </a:ext>
            </a:extLst>
          </p:cNvPr>
          <p:cNvPicPr>
            <a:picLocks noChangeAspect="1"/>
          </p:cNvPicPr>
          <p:nvPr/>
        </p:nvPicPr>
        <p:blipFill>
          <a:blip r:embed="rId6"/>
          <a:stretch>
            <a:fillRect/>
          </a:stretch>
        </p:blipFill>
        <p:spPr>
          <a:xfrm>
            <a:off x="6192522" y="2041984"/>
            <a:ext cx="5533631" cy="3894496"/>
          </a:xfrm>
          <a:prstGeom prst="rect">
            <a:avLst/>
          </a:prstGeom>
        </p:spPr>
      </p:pic>
      <p:pic>
        <p:nvPicPr>
          <p:cNvPr id="4" name="Afbeelding 3" descr="Download Thumbs Up, Hand, Finger. Royalty-Free Stock Illustration Image -  Pixabay">
            <a:extLst>
              <a:ext uri="{FF2B5EF4-FFF2-40B4-BE49-F238E27FC236}">
                <a16:creationId xmlns:a16="http://schemas.microsoft.com/office/drawing/2014/main" id="{1C391417-8A7E-9684-1222-F270F225B8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7500" l="273" r="89905">
                        <a14:foregroundMark x1="42838" y1="76250" x2="11323" y2="76667"/>
                        <a14:foregroundMark x1="29195" y1="70972" x2="16235" y2="75694"/>
                        <a14:foregroundMark x1="16235" y1="75694" x2="27558" y2="80972"/>
                        <a14:foregroundMark x1="32606" y1="69722" x2="11460" y2="82083"/>
                        <a14:foregroundMark x1="11460" y1="82083" x2="18827" y2="91944"/>
                        <a14:foregroundMark x1="24284" y1="66528" x2="6003" y2="83889"/>
                        <a14:foregroundMark x1="6003" y1="83889" x2="17599" y2="97500"/>
                        <a14:foregroundMark x1="17599" y1="97500" x2="20191" y2="96667"/>
                        <a14:foregroundMark x1="42428" y1="86528" x2="40382" y2="79861"/>
                        <a14:foregroundMark x1="2046" y1="89167" x2="273" y2="70972"/>
                      </a14:backgroundRemoval>
                    </a14:imgEffect>
                  </a14:imgLayer>
                </a14:imgProps>
              </a:ext>
            </a:extLst>
          </a:blip>
          <a:srcRect l="882" t="26809"/>
          <a:stretch>
            <a:fillRect/>
          </a:stretch>
        </p:blipFill>
        <p:spPr>
          <a:xfrm rot="4548873">
            <a:off x="4735851" y="60396"/>
            <a:ext cx="5715330" cy="4145494"/>
          </a:xfrm>
          <a:prstGeom prst="rect">
            <a:avLst/>
          </a:prstGeom>
        </p:spPr>
      </p:pic>
      <p:pic>
        <p:nvPicPr>
          <p:cNvPr id="5" name="Afbeelding 4">
            <a:extLst>
              <a:ext uri="{FF2B5EF4-FFF2-40B4-BE49-F238E27FC236}">
                <a16:creationId xmlns:a16="http://schemas.microsoft.com/office/drawing/2014/main" id="{70ED7A26-37A8-1C98-7C8D-250C2EB872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464" b="89974" l="3054" r="93750">
                        <a14:foregroundMark x1="10014" y1="40495" x2="5114" y2="55599"/>
                        <a14:foregroundMark x1="5114" y1="55599" x2="8807" y2="67057"/>
                        <a14:foregroundMark x1="8807" y1="67057" x2="10440" y2="69141"/>
                        <a14:foregroundMark x1="3906" y1="66146" x2="3054" y2="40104"/>
                        <a14:foregroundMark x1="66832" y1="9375" x2="66903" y2="8464"/>
                        <a14:foregroundMark x1="32347" y1="40529" x2="25568" y2="39714"/>
                        <a14:foregroundMark x1="38565" y1="41276" x2="36013" y2="40969"/>
                        <a14:foregroundMark x1="30611" y1="39974" x2="24219" y2="38542"/>
                        <a14:foregroundMark x1="26918" y1="39323" x2="18395" y2="36068"/>
                        <a14:foregroundMark x1="30889" y1="38697" x2="13565" y2="35156"/>
                        <a14:foregroundMark x1="41051" y1="41406" x2="37997" y2="40885"/>
                        <a14:foregroundMark x1="43040" y1="41146" x2="39347" y2="40495"/>
                        <a14:foregroundMark x1="40483" y1="40625" x2="42188" y2="40625"/>
                        <a14:foregroundMark x1="36364" y1="39974" x2="35635" y2="39826"/>
                        <a14:foregroundMark x1="39773" y1="40495" x2="35696" y2="40010"/>
                        <a14:foregroundMark x1="31963" y1="39370" x2="31534" y2="39323"/>
                        <a14:foregroundMark x1="39844" y1="40234" x2="35617" y2="39771"/>
                        <a14:foregroundMark x1="39702" y1="40365" x2="49006" y2="40495"/>
                        <a14:foregroundMark x1="90412" y1="45703" x2="89418" y2="44401"/>
                        <a14:foregroundMark x1="93750" y1="52214" x2="90554" y2="52344"/>
                        <a14:backgroundMark x1="5185" y1="12370" x2="9730" y2="14323"/>
                        <a14:backgroundMark x1="74787" y1="47135" x2="74787" y2="47135"/>
                        <a14:backgroundMark x1="76207" y1="47005" x2="76207" y2="47005"/>
                        <a14:backgroundMark x1="77415" y1="47005" x2="77415" y2="47005"/>
                        <a14:backgroundMark x1="82457" y1="47005" x2="82457" y2="47005"/>
                        <a14:backgroundMark x1="83523" y1="47005" x2="82813" y2="46875"/>
                        <a14:backgroundMark x1="90128" y1="47786" x2="90128" y2="47786"/>
                        <a14:backgroundMark x1="32315" y1="37370" x2="25142" y2="35286"/>
                        <a14:backgroundMark x1="35511" y1="39453" x2="31818" y2="38932"/>
                      </a14:backgroundRemoval>
                    </a14:imgEffect>
                  </a14:imgLayer>
                </a14:imgProps>
              </a:ext>
              <a:ext uri="{28A0092B-C50C-407E-A947-70E740481C1C}">
                <a14:useLocalDpi xmlns:a14="http://schemas.microsoft.com/office/drawing/2010/main" val="0"/>
              </a:ext>
            </a:extLst>
          </a:blip>
          <a:srcRect l="44438" t="3928" r="4687" b="24105"/>
          <a:stretch>
            <a:fillRect/>
          </a:stretch>
        </p:blipFill>
        <p:spPr>
          <a:xfrm rot="16200000">
            <a:off x="8015467" y="2804763"/>
            <a:ext cx="4575790" cy="3530685"/>
          </a:xfrm>
          <a:prstGeom prst="rect">
            <a:avLst/>
          </a:prstGeom>
        </p:spPr>
      </p:pic>
      <p:pic>
        <p:nvPicPr>
          <p:cNvPr id="19" name="Afbeelding 18">
            <a:extLst>
              <a:ext uri="{FF2B5EF4-FFF2-40B4-BE49-F238E27FC236}">
                <a16:creationId xmlns:a16="http://schemas.microsoft.com/office/drawing/2014/main" id="{AEDC94F0-3CAE-C814-D6CD-B38EC7E000C2}"/>
              </a:ext>
            </a:extLst>
          </p:cNvPr>
          <p:cNvPicPr>
            <a:picLocks noChangeAspect="1"/>
          </p:cNvPicPr>
          <p:nvPr/>
        </p:nvPicPr>
        <p:blipFill>
          <a:blip r:embed="rId11"/>
          <a:stretch>
            <a:fillRect/>
          </a:stretch>
        </p:blipFill>
        <p:spPr>
          <a:xfrm>
            <a:off x="6228862" y="2240774"/>
            <a:ext cx="5446551" cy="3062754"/>
          </a:xfrm>
          <a:prstGeom prst="rect">
            <a:avLst/>
          </a:prstGeom>
        </p:spPr>
      </p:pic>
      <p:grpSp>
        <p:nvGrpSpPr>
          <p:cNvPr id="11" name="Groep 10">
            <a:extLst>
              <a:ext uri="{FF2B5EF4-FFF2-40B4-BE49-F238E27FC236}">
                <a16:creationId xmlns:a16="http://schemas.microsoft.com/office/drawing/2014/main" id="{A2307FCA-CA49-0F52-BDF1-C0088942720B}"/>
              </a:ext>
            </a:extLst>
          </p:cNvPr>
          <p:cNvGrpSpPr/>
          <p:nvPr/>
        </p:nvGrpSpPr>
        <p:grpSpPr>
          <a:xfrm>
            <a:off x="6370787" y="1118179"/>
            <a:ext cx="5263500" cy="5480131"/>
            <a:chOff x="348600" y="1238329"/>
            <a:chExt cx="5181600" cy="5254546"/>
          </a:xfrm>
        </p:grpSpPr>
        <p:pic>
          <p:nvPicPr>
            <p:cNvPr id="12" name="Tijdelijke aanduiding voor inhoud 17">
              <a:extLst>
                <a:ext uri="{FF2B5EF4-FFF2-40B4-BE49-F238E27FC236}">
                  <a16:creationId xmlns:a16="http://schemas.microsoft.com/office/drawing/2014/main" id="{ECDDA20F-7214-3F6E-6A4B-0550127EC15A}"/>
                </a:ext>
              </a:extLst>
            </p:cNvPr>
            <p:cNvPicPr>
              <a:picLocks noChangeAspect="1"/>
            </p:cNvPicPr>
            <p:nvPr/>
          </p:nvPicPr>
          <p:blipFill>
            <a:blip r:embed="rId12"/>
            <a:stretch>
              <a:fillRect/>
            </a:stretch>
          </p:blipFill>
          <p:spPr>
            <a:xfrm>
              <a:off x="348600" y="3640689"/>
              <a:ext cx="5181600" cy="2852186"/>
            </a:xfrm>
            <a:prstGeom prst="rect">
              <a:avLst/>
            </a:prstGeom>
          </p:spPr>
        </p:pic>
        <p:pic>
          <p:nvPicPr>
            <p:cNvPr id="14" name="Tijdelijke aanduiding voor inhoud 7">
              <a:extLst>
                <a:ext uri="{FF2B5EF4-FFF2-40B4-BE49-F238E27FC236}">
                  <a16:creationId xmlns:a16="http://schemas.microsoft.com/office/drawing/2014/main" id="{6787A5B6-48EC-4EB6-8B86-769FAD91A0BE}"/>
                </a:ext>
              </a:extLst>
            </p:cNvPr>
            <p:cNvPicPr>
              <a:picLocks noChangeAspect="1"/>
            </p:cNvPicPr>
            <p:nvPr/>
          </p:nvPicPr>
          <p:blipFill>
            <a:blip r:embed="rId13"/>
            <a:stretch>
              <a:fillRect/>
            </a:stretch>
          </p:blipFill>
          <p:spPr>
            <a:xfrm>
              <a:off x="348600" y="1238329"/>
              <a:ext cx="5181600" cy="2415530"/>
            </a:xfrm>
            <a:prstGeom prst="rect">
              <a:avLst/>
            </a:prstGeom>
          </p:spPr>
        </p:pic>
      </p:grpSp>
      <p:pic>
        <p:nvPicPr>
          <p:cNvPr id="8" name="Afbeelding 7">
            <a:extLst>
              <a:ext uri="{FF2B5EF4-FFF2-40B4-BE49-F238E27FC236}">
                <a16:creationId xmlns:a16="http://schemas.microsoft.com/office/drawing/2014/main" id="{0C48957F-39C2-B0D9-B35C-7D334FDB433A}"/>
              </a:ext>
            </a:extLst>
          </p:cNvPr>
          <p:cNvPicPr>
            <a:picLocks noChangeAspect="1"/>
          </p:cNvPicPr>
          <p:nvPr/>
        </p:nvPicPr>
        <p:blipFill>
          <a:blip r:embed="rId14"/>
          <a:stretch>
            <a:fillRect/>
          </a:stretch>
        </p:blipFill>
        <p:spPr>
          <a:xfrm>
            <a:off x="6301690" y="1944901"/>
            <a:ext cx="5444895" cy="3062754"/>
          </a:xfrm>
          <a:prstGeom prst="rect">
            <a:avLst/>
          </a:prstGeom>
        </p:spPr>
      </p:pic>
      <p:sp>
        <p:nvSpPr>
          <p:cNvPr id="2" name="Titel 1">
            <a:extLst>
              <a:ext uri="{FF2B5EF4-FFF2-40B4-BE49-F238E27FC236}">
                <a16:creationId xmlns:a16="http://schemas.microsoft.com/office/drawing/2014/main" id="{DE14634C-D070-16F9-7BE4-F8230D830622}"/>
              </a:ext>
            </a:extLst>
          </p:cNvPr>
          <p:cNvSpPr>
            <a:spLocks noGrp="1"/>
          </p:cNvSpPr>
          <p:nvPr>
            <p:ph type="title"/>
          </p:nvPr>
        </p:nvSpPr>
        <p:spPr>
          <a:xfrm>
            <a:off x="640080" y="325369"/>
            <a:ext cx="5315452" cy="1102999"/>
          </a:xfrm>
        </p:spPr>
        <p:txBody>
          <a:bodyPr vert="horz" lIns="91440" tIns="45720" rIns="91440" bIns="45720" rtlCol="0" anchor="b">
            <a:normAutofit/>
          </a:bodyPr>
          <a:lstStyle/>
          <a:p>
            <a:r>
              <a:rPr lang="en-US" sz="5400" dirty="0" err="1">
                <a:latin typeface="+mj-lt"/>
              </a:rPr>
              <a:t>Vragenuur</a:t>
            </a:r>
            <a:r>
              <a:rPr lang="en-US" sz="5400" dirty="0">
                <a:latin typeface="+mj-lt"/>
              </a:rPr>
              <a:t> 2026</a:t>
            </a:r>
          </a:p>
        </p:txBody>
      </p:sp>
    </p:spTree>
    <p:extLst>
      <p:ext uri="{BB962C8B-B14F-4D97-AF65-F5344CB8AC3E}">
        <p14:creationId xmlns:p14="http://schemas.microsoft.com/office/powerpoint/2010/main" val="261985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10" presetClass="exit" presetSubtype="0" fill="hold"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additive="base">
                                        <p:cTn id="5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5" end="5"/>
                                            </p:txEl>
                                          </p:spTgt>
                                        </p:tgtEl>
                                        <p:attrNameLst>
                                          <p:attrName>ppt_y</p:attrName>
                                        </p:attrNameLst>
                                      </p:cBhvr>
                                      <p:tavLst>
                                        <p:tav tm="0">
                                          <p:val>
                                            <p:strVal val="1+#ppt_h/2"/>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 calcmode="lin" valueType="num">
                                      <p:cBhvr additive="base">
                                        <p:cTn id="7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 calcmode="lin" valueType="num">
                                      <p:cBhvr additive="base">
                                        <p:cTn id="7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3">
                                            <p:txEl>
                                              <p:pRg st="7" end="7"/>
                                            </p:txEl>
                                          </p:spTgt>
                                        </p:tgtEl>
                                        <p:attrNameLst>
                                          <p:attrName>ppt_y</p:attrName>
                                        </p:attrNameLst>
                                      </p:cBhvr>
                                      <p:tavLst>
                                        <p:tav tm="0">
                                          <p:val>
                                            <p:strVal val="1+#ppt_h/2"/>
                                          </p:val>
                                        </p:tav>
                                        <p:tav tm="100000">
                                          <p:val>
                                            <p:strVal val="#ppt_y"/>
                                          </p:val>
                                        </p:tav>
                                      </p:tavLst>
                                    </p:anim>
                                  </p:childTnLst>
                                </p:cTn>
                              </p:par>
                              <p:par>
                                <p:cTn id="80" presetID="53" presetClass="entr" presetSubtype="16"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 calcmode="lin" valueType="num">
                                      <p:cBhvr>
                                        <p:cTn id="82" dur="500" fill="hold"/>
                                        <p:tgtEl>
                                          <p:spTgt spid="8"/>
                                        </p:tgtEl>
                                        <p:attrNameLst>
                                          <p:attrName>ppt_w</p:attrName>
                                        </p:attrNameLst>
                                      </p:cBhvr>
                                      <p:tavLst>
                                        <p:tav tm="0">
                                          <p:val>
                                            <p:fltVal val="0"/>
                                          </p:val>
                                        </p:tav>
                                        <p:tav tm="100000">
                                          <p:val>
                                            <p:strVal val="#ppt_w"/>
                                          </p:val>
                                        </p:tav>
                                      </p:tavLst>
                                    </p:anim>
                                    <p:anim calcmode="lin" valueType="num">
                                      <p:cBhvr>
                                        <p:cTn id="83" dur="500" fill="hold"/>
                                        <p:tgtEl>
                                          <p:spTgt spid="8"/>
                                        </p:tgtEl>
                                        <p:attrNameLst>
                                          <p:attrName>ppt_h</p:attrName>
                                        </p:attrNameLst>
                                      </p:cBhvr>
                                      <p:tavLst>
                                        <p:tav tm="0">
                                          <p:val>
                                            <p:fltVal val="0"/>
                                          </p:val>
                                        </p:tav>
                                        <p:tav tm="100000">
                                          <p:val>
                                            <p:strVal val="#ppt_h"/>
                                          </p:val>
                                        </p:tav>
                                      </p:tavLst>
                                    </p:anim>
                                    <p:animEffect transition="in" filter="fade">
                                      <p:cBhvr>
                                        <p:cTn id="84" dur="500"/>
                                        <p:tgtEl>
                                          <p:spTgt spid="8"/>
                                        </p:tgtEl>
                                      </p:cBhvr>
                                    </p:animEffect>
                                  </p:childTnLst>
                                </p:cTn>
                              </p:par>
                              <p:par>
                                <p:cTn id="85" presetID="10" presetClass="exit" presetSubtype="0" fill="hold"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 calcmode="lin" valueType="num">
                                      <p:cBhvr additive="base">
                                        <p:cTn id="9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4" presetID="53" presetClass="entr" presetSubtype="16" fill="hold" nodeType="with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fltVal val="0"/>
                                          </p:val>
                                        </p:tav>
                                        <p:tav tm="100000">
                                          <p:val>
                                            <p:strVal val="#ppt_h"/>
                                          </p:val>
                                        </p:tav>
                                      </p:tavLst>
                                    </p:anim>
                                    <p:animEffect transition="in" filter="fade">
                                      <p:cBhvr>
                                        <p:cTn id="98" dur="500"/>
                                        <p:tgtEl>
                                          <p:spTgt spid="17"/>
                                        </p:tgtEl>
                                      </p:cBhvr>
                                    </p:animEffect>
                                  </p:childTnLst>
                                </p:cTn>
                              </p:par>
                              <p:par>
                                <p:cTn id="99" presetID="10" presetClass="exit" presetSubtype="0" fill="hold" nodeType="withEffect">
                                  <p:stCondLst>
                                    <p:cond delay="0"/>
                                  </p:stCondLst>
                                  <p:childTnLst>
                                    <p:animEffect transition="out" filter="fade">
                                      <p:cBhvr>
                                        <p:cTn id="100" dur="500"/>
                                        <p:tgtEl>
                                          <p:spTgt spid="8"/>
                                        </p:tgtEl>
                                      </p:cBhvr>
                                    </p:animEffect>
                                    <p:set>
                                      <p:cBhvr>
                                        <p:cTn id="101" dur="1" fill="hold">
                                          <p:stCondLst>
                                            <p:cond delay="499"/>
                                          </p:stCondLst>
                                        </p:cTn>
                                        <p:tgtEl>
                                          <p:spTgt spid="8"/>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3">
                                            <p:txEl>
                                              <p:pRg st="9" end="9"/>
                                            </p:txEl>
                                          </p:spTgt>
                                        </p:tgtEl>
                                        <p:attrNameLst>
                                          <p:attrName>style.visibility</p:attrName>
                                        </p:attrNameLst>
                                      </p:cBhvr>
                                      <p:to>
                                        <p:strVal val="visible"/>
                                      </p:to>
                                    </p:set>
                                    <p:anim calcmode="lin" valueType="num">
                                      <p:cBhvr additive="base">
                                        <p:cTn id="10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3">
                                            <p:txEl>
                                              <p:pRg st="10" end="10"/>
                                            </p:txEl>
                                          </p:spTgt>
                                        </p:tgtEl>
                                        <p:attrNameLst>
                                          <p:attrName>style.visibility</p:attrName>
                                        </p:attrNameLst>
                                      </p:cBhvr>
                                      <p:to>
                                        <p:strVal val="visible"/>
                                      </p:to>
                                    </p:set>
                                    <p:anim calcmode="lin" valueType="num">
                                      <p:cBhvr additive="base">
                                        <p:cTn id="11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14" presetID="10" presetClass="exit" presetSubtype="0" fill="hold"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par>
                                <p:cTn id="117" presetID="53" presetClass="entr" presetSubtype="16"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anim calcmode="lin" valueType="num">
                                      <p:cBhvr>
                                        <p:cTn id="119" dur="500" fill="hold"/>
                                        <p:tgtEl>
                                          <p:spTgt spid="11"/>
                                        </p:tgtEl>
                                        <p:attrNameLst>
                                          <p:attrName>ppt_w</p:attrName>
                                        </p:attrNameLst>
                                      </p:cBhvr>
                                      <p:tavLst>
                                        <p:tav tm="0">
                                          <p:val>
                                            <p:fltVal val="0"/>
                                          </p:val>
                                        </p:tav>
                                        <p:tav tm="100000">
                                          <p:val>
                                            <p:strVal val="#ppt_w"/>
                                          </p:val>
                                        </p:tav>
                                      </p:tavLst>
                                    </p:anim>
                                    <p:anim calcmode="lin" valueType="num">
                                      <p:cBhvr>
                                        <p:cTn id="120" dur="500" fill="hold"/>
                                        <p:tgtEl>
                                          <p:spTgt spid="11"/>
                                        </p:tgtEl>
                                        <p:attrNameLst>
                                          <p:attrName>ppt_h</p:attrName>
                                        </p:attrNameLst>
                                      </p:cBhvr>
                                      <p:tavLst>
                                        <p:tav tm="0">
                                          <p:val>
                                            <p:fltVal val="0"/>
                                          </p:val>
                                        </p:tav>
                                        <p:tav tm="100000">
                                          <p:val>
                                            <p:strVal val="#ppt_h"/>
                                          </p:val>
                                        </p:tav>
                                      </p:tavLst>
                                    </p:anim>
                                    <p:animEffect transition="in" filter="fade">
                                      <p:cBhvr>
                                        <p:cTn id="121" dur="500"/>
                                        <p:tgtEl>
                                          <p:spTgt spid="11"/>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
                                            <p:txEl>
                                              <p:pRg st="11" end="11"/>
                                            </p:txEl>
                                          </p:spTgt>
                                        </p:tgtEl>
                                        <p:attrNameLst>
                                          <p:attrName>style.visibility</p:attrName>
                                        </p:attrNameLst>
                                      </p:cBhvr>
                                      <p:to>
                                        <p:strVal val="visible"/>
                                      </p:to>
                                    </p:set>
                                    <p:anim calcmode="lin" valueType="num">
                                      <p:cBhvr additive="base">
                                        <p:cTn id="12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28" presetID="10" presetClass="exit" presetSubtype="0" fill="hold" nodeType="withEffect">
                                  <p:stCondLst>
                                    <p:cond delay="0"/>
                                  </p:stCondLst>
                                  <p:childTnLst>
                                    <p:animEffect transition="out" filter="fade">
                                      <p:cBhvr>
                                        <p:cTn id="129" dur="500"/>
                                        <p:tgtEl>
                                          <p:spTgt spid="11"/>
                                        </p:tgtEl>
                                      </p:cBhvr>
                                    </p:animEffect>
                                    <p:set>
                                      <p:cBhvr>
                                        <p:cTn id="130" dur="1" fill="hold">
                                          <p:stCondLst>
                                            <p:cond delay="499"/>
                                          </p:stCondLst>
                                        </p:cTn>
                                        <p:tgtEl>
                                          <p:spTgt spid="11"/>
                                        </p:tgtEl>
                                        <p:attrNameLst>
                                          <p:attrName>style.visibility</p:attrName>
                                        </p:attrNameLst>
                                      </p:cBhvr>
                                      <p:to>
                                        <p:strVal val="hidden"/>
                                      </p:to>
                                    </p:set>
                                  </p:childTnLst>
                                </p:cTn>
                              </p:par>
                              <p:par>
                                <p:cTn id="131" presetID="53" presetClass="entr" presetSubtype="16"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500" fill="hold"/>
                                        <p:tgtEl>
                                          <p:spTgt spid="16"/>
                                        </p:tgtEl>
                                        <p:attrNameLst>
                                          <p:attrName>ppt_w</p:attrName>
                                        </p:attrNameLst>
                                      </p:cBhvr>
                                      <p:tavLst>
                                        <p:tav tm="0">
                                          <p:val>
                                            <p:fltVal val="0"/>
                                          </p:val>
                                        </p:tav>
                                        <p:tav tm="100000">
                                          <p:val>
                                            <p:strVal val="#ppt_w"/>
                                          </p:val>
                                        </p:tav>
                                      </p:tavLst>
                                    </p:anim>
                                    <p:anim calcmode="lin" valueType="num">
                                      <p:cBhvr>
                                        <p:cTn id="134" dur="500" fill="hold"/>
                                        <p:tgtEl>
                                          <p:spTgt spid="16"/>
                                        </p:tgtEl>
                                        <p:attrNameLst>
                                          <p:attrName>ppt_h</p:attrName>
                                        </p:attrNameLst>
                                      </p:cBhvr>
                                      <p:tavLst>
                                        <p:tav tm="0">
                                          <p:val>
                                            <p:fltVal val="0"/>
                                          </p:val>
                                        </p:tav>
                                        <p:tav tm="100000">
                                          <p:val>
                                            <p:strVal val="#ppt_h"/>
                                          </p:val>
                                        </p:tav>
                                      </p:tavLst>
                                    </p:anim>
                                    <p:animEffect transition="in" filter="fade">
                                      <p:cBhvr>
                                        <p:cTn id="135" dur="500"/>
                                        <p:tgtEl>
                                          <p:spTgt spid="16"/>
                                        </p:tgtEl>
                                      </p:cBhvr>
                                    </p:animEffect>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3">
                                            <p:txEl>
                                              <p:pRg st="12" end="12"/>
                                            </p:txEl>
                                          </p:spTgt>
                                        </p:tgtEl>
                                        <p:attrNameLst>
                                          <p:attrName>style.visibility</p:attrName>
                                        </p:attrNameLst>
                                      </p:cBhvr>
                                      <p:to>
                                        <p:strVal val="visible"/>
                                      </p:to>
                                    </p:set>
                                    <p:anim calcmode="lin" valueType="num">
                                      <p:cBhvr additive="base">
                                        <p:cTn id="140"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41"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42" presetID="53" presetClass="entr" presetSubtype="16" fill="hold" nodeType="withEffect">
                                  <p:stCondLst>
                                    <p:cond delay="0"/>
                                  </p:stCondLst>
                                  <p:childTnLst>
                                    <p:set>
                                      <p:cBhvr>
                                        <p:cTn id="143" dur="1" fill="hold">
                                          <p:stCondLst>
                                            <p:cond delay="0"/>
                                          </p:stCondLst>
                                        </p:cTn>
                                        <p:tgtEl>
                                          <p:spTgt spid="13"/>
                                        </p:tgtEl>
                                        <p:attrNameLst>
                                          <p:attrName>style.visibility</p:attrName>
                                        </p:attrNameLst>
                                      </p:cBhvr>
                                      <p:to>
                                        <p:strVal val="visible"/>
                                      </p:to>
                                    </p:set>
                                    <p:anim calcmode="lin" valueType="num">
                                      <p:cBhvr>
                                        <p:cTn id="144" dur="500" fill="hold"/>
                                        <p:tgtEl>
                                          <p:spTgt spid="13"/>
                                        </p:tgtEl>
                                        <p:attrNameLst>
                                          <p:attrName>ppt_w</p:attrName>
                                        </p:attrNameLst>
                                      </p:cBhvr>
                                      <p:tavLst>
                                        <p:tav tm="0">
                                          <p:val>
                                            <p:fltVal val="0"/>
                                          </p:val>
                                        </p:tav>
                                        <p:tav tm="100000">
                                          <p:val>
                                            <p:strVal val="#ppt_w"/>
                                          </p:val>
                                        </p:tav>
                                      </p:tavLst>
                                    </p:anim>
                                    <p:anim calcmode="lin" valueType="num">
                                      <p:cBhvr>
                                        <p:cTn id="145" dur="500" fill="hold"/>
                                        <p:tgtEl>
                                          <p:spTgt spid="13"/>
                                        </p:tgtEl>
                                        <p:attrNameLst>
                                          <p:attrName>ppt_h</p:attrName>
                                        </p:attrNameLst>
                                      </p:cBhvr>
                                      <p:tavLst>
                                        <p:tav tm="0">
                                          <p:val>
                                            <p:fltVal val="0"/>
                                          </p:val>
                                        </p:tav>
                                        <p:tav tm="100000">
                                          <p:val>
                                            <p:strVal val="#ppt_h"/>
                                          </p:val>
                                        </p:tav>
                                      </p:tavLst>
                                    </p:anim>
                                    <p:animEffect transition="in" filter="fade">
                                      <p:cBhvr>
                                        <p:cTn id="146" dur="500"/>
                                        <p:tgtEl>
                                          <p:spTgt spid="13"/>
                                        </p:tgtEl>
                                      </p:cBhvr>
                                    </p:animEffect>
                                  </p:childTnLst>
                                </p:cTn>
                              </p:par>
                              <p:par>
                                <p:cTn id="147" presetID="10" presetClass="exit" presetSubtype="0" fill="hold" nodeType="withEffect">
                                  <p:stCondLst>
                                    <p:cond delay="0"/>
                                  </p:stCondLst>
                                  <p:childTnLst>
                                    <p:animEffect transition="out" filter="fade">
                                      <p:cBhvr>
                                        <p:cTn id="148" dur="500"/>
                                        <p:tgtEl>
                                          <p:spTgt spid="16"/>
                                        </p:tgtEl>
                                      </p:cBhvr>
                                    </p:animEffect>
                                    <p:set>
                                      <p:cBhvr>
                                        <p:cTn id="149"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D8112-8D99-2FF9-16F8-51FD23AECC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AC0B9D-01F3-293C-B852-AAA5A89115FE}"/>
              </a:ext>
            </a:extLst>
          </p:cNvPr>
          <p:cNvSpPr>
            <a:spLocks noGrp="1"/>
          </p:cNvSpPr>
          <p:nvPr>
            <p:ph type="title"/>
          </p:nvPr>
        </p:nvSpPr>
        <p:spPr/>
        <p:txBody>
          <a:bodyPr/>
          <a:lstStyle/>
          <a:p>
            <a:r>
              <a:rPr lang="nl-NL" dirty="0"/>
              <a:t>HR-diagram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1610E08-35B6-0DB2-E8BB-74A77F0FADE3}"/>
                  </a:ext>
                </a:extLst>
              </p:cNvPr>
              <p:cNvSpPr>
                <a:spLocks noGrp="1"/>
              </p:cNvSpPr>
              <p:nvPr>
                <p:ph idx="1"/>
              </p:nvPr>
            </p:nvSpPr>
            <p:spPr>
              <a:xfrm>
                <a:off x="838200" y="1382400"/>
                <a:ext cx="6340200" cy="4794563"/>
              </a:xfrm>
            </p:spPr>
            <p:txBody>
              <a:bodyPr>
                <a:normAutofit/>
              </a:bodyPr>
              <a:lstStyle/>
              <a:p>
                <a:pPr marL="0" indent="0">
                  <a:buNone/>
                </a:pPr>
                <a:r>
                  <a:rPr lang="nl-NL" sz="1800" dirty="0"/>
                  <a:t>Gegeven:</a:t>
                </a:r>
              </a:p>
              <a:p>
                <a14:m>
                  <m:oMath xmlns:m="http://schemas.openxmlformats.org/officeDocument/2006/math">
                    <m:r>
                      <a:rPr lang="nl-NL" sz="1800" b="0" i="1" smtClean="0">
                        <a:latin typeface="Cambria Math" panose="02040503050406030204" pitchFamily="18" charset="0"/>
                      </a:rPr>
                      <m:t>𝑇</m:t>
                    </m:r>
                    <m:r>
                      <a:rPr lang="nl-NL" sz="1800" b="0" i="1" smtClean="0">
                        <a:latin typeface="Cambria Math" panose="02040503050406030204" pitchFamily="18" charset="0"/>
                      </a:rPr>
                      <m:t>=5,0∙</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3</m:t>
                        </m:r>
                      </m:sup>
                    </m:sSup>
                    <m:r>
                      <a:rPr lang="nl-NL" sz="1800" b="0" i="1" smtClean="0">
                        <a:latin typeface="Cambria Math" panose="02040503050406030204" pitchFamily="18" charset="0"/>
                      </a:rPr>
                      <m:t> </m:t>
                    </m:r>
                    <m:r>
                      <m:rPr>
                        <m:sty m:val="p"/>
                      </m:rPr>
                      <a:rPr lang="nl-NL" sz="1800" b="0" i="0" smtClean="0">
                        <a:latin typeface="Cambria Math" panose="02040503050406030204" pitchFamily="18" charset="0"/>
                      </a:rPr>
                      <m:t>K</m:t>
                    </m:r>
                  </m:oMath>
                </a14:m>
                <a:endParaRPr lang="nl-NL" sz="1800" dirty="0"/>
              </a:p>
              <a:p>
                <a14:m>
                  <m:oMath xmlns:m="http://schemas.openxmlformats.org/officeDocument/2006/math">
                    <m:r>
                      <a:rPr lang="nl-NL" sz="1800" i="1">
                        <a:latin typeface="Cambria Math" panose="02040503050406030204" pitchFamily="18" charset="0"/>
                      </a:rPr>
                      <m:t>𝑅</m:t>
                    </m:r>
                    <m:r>
                      <a:rPr lang="nl-NL" sz="1800" i="1">
                        <a:latin typeface="Cambria Math" panose="02040503050406030204" pitchFamily="18" charset="0"/>
                      </a:rPr>
                      <m:t>=8,3∙</m:t>
                    </m:r>
                    <m:sSub>
                      <m:sSubPr>
                        <m:ctrlPr>
                          <a:rPr lang="nl-NL" sz="1800" i="1">
                            <a:latin typeface="Cambria Math" panose="02040503050406030204" pitchFamily="18" charset="0"/>
                          </a:rPr>
                        </m:ctrlPr>
                      </m:sSubPr>
                      <m:e>
                        <m:r>
                          <a:rPr lang="nl-NL" sz="1800" i="1">
                            <a:latin typeface="Cambria Math" panose="02040503050406030204" pitchFamily="18" charset="0"/>
                          </a:rPr>
                          <m:t>𝑅</m:t>
                        </m:r>
                      </m:e>
                      <m:sub>
                        <m:r>
                          <a:rPr lang="nl-NL" sz="1800" i="1">
                            <a:latin typeface="Cambria Math" panose="02040503050406030204" pitchFamily="18" charset="0"/>
                            <a:ea typeface="Cambria Math" panose="02040503050406030204" pitchFamily="18" charset="0"/>
                          </a:rPr>
                          <m:t>⨀</m:t>
                        </m:r>
                      </m:sub>
                    </m:sSub>
                    <m:r>
                      <a:rPr lang="nl-NL" sz="1800" i="1">
                        <a:latin typeface="Cambria Math" panose="02040503050406030204" pitchFamily="18" charset="0"/>
                      </a:rPr>
                      <m:t>=5,774∙</m:t>
                    </m:r>
                    <m:sSup>
                      <m:sSupPr>
                        <m:ctrlPr>
                          <a:rPr lang="nl-NL" sz="1800" i="1">
                            <a:latin typeface="Cambria Math" panose="02040503050406030204" pitchFamily="18" charset="0"/>
                          </a:rPr>
                        </m:ctrlPr>
                      </m:sSupPr>
                      <m:e>
                        <m:r>
                          <a:rPr lang="nl-NL" sz="1800" i="1">
                            <a:latin typeface="Cambria Math" panose="02040503050406030204" pitchFamily="18" charset="0"/>
                          </a:rPr>
                          <m:t>10</m:t>
                        </m:r>
                      </m:e>
                      <m:sup>
                        <m:r>
                          <a:rPr lang="nl-NL" sz="1800" i="1">
                            <a:latin typeface="Cambria Math" panose="02040503050406030204" pitchFamily="18" charset="0"/>
                          </a:rPr>
                          <m:t>9</m:t>
                        </m:r>
                      </m:sup>
                    </m:sSup>
                    <m:r>
                      <a:rPr lang="nl-NL" sz="1800" i="1">
                        <a:latin typeface="Cambria Math" panose="02040503050406030204" pitchFamily="18" charset="0"/>
                      </a:rPr>
                      <m:t> </m:t>
                    </m:r>
                    <m:r>
                      <m:rPr>
                        <m:sty m:val="p"/>
                      </m:rPr>
                      <a:rPr lang="nl-NL" sz="1800">
                        <a:latin typeface="Cambria Math" panose="02040503050406030204" pitchFamily="18" charset="0"/>
                      </a:rPr>
                      <m:t>m</m:t>
                    </m:r>
                    <m:r>
                      <a:rPr lang="nl-NL" sz="1800" b="0" i="0" smtClean="0">
                        <a:latin typeface="Cambria Math" panose="02040503050406030204" pitchFamily="18" charset="0"/>
                      </a:rPr>
                      <m:t> (</m:t>
                    </m:r>
                    <m:r>
                      <m:rPr>
                        <m:sty m:val="p"/>
                      </m:rPr>
                      <a:rPr lang="nl-NL" sz="1800" b="0" i="0" smtClean="0">
                        <a:latin typeface="Cambria Math" panose="02040503050406030204" pitchFamily="18" charset="0"/>
                      </a:rPr>
                      <m:t>tabel</m:t>
                    </m:r>
                    <m:r>
                      <a:rPr lang="nl-NL" sz="1800" b="0" i="0" smtClean="0">
                        <a:latin typeface="Cambria Math" panose="02040503050406030204" pitchFamily="18" charset="0"/>
                      </a:rPr>
                      <m:t> 32</m:t>
                    </m:r>
                    <m:r>
                      <m:rPr>
                        <m:sty m:val="p"/>
                      </m:rPr>
                      <a:rPr lang="nl-NL" sz="1800" b="0" i="0" smtClean="0">
                        <a:latin typeface="Cambria Math" panose="02040503050406030204" pitchFamily="18" charset="0"/>
                      </a:rPr>
                      <m:t>C</m:t>
                    </m:r>
                    <m:r>
                      <a:rPr lang="nl-NL" sz="1800" b="0" i="0" smtClean="0">
                        <a:latin typeface="Cambria Math" panose="02040503050406030204" pitchFamily="18" charset="0"/>
                      </a:rPr>
                      <m:t>)</m:t>
                    </m:r>
                  </m:oMath>
                </a14:m>
                <a:endParaRPr lang="nl-NL" sz="1800" dirty="0"/>
              </a:p>
              <a:p>
                <a14:m>
                  <m:oMath xmlns:m="http://schemas.openxmlformats.org/officeDocument/2006/math">
                    <m:sSub>
                      <m:sSubPr>
                        <m:ctrlPr>
                          <a:rPr lang="nl-NL" sz="1800" i="1">
                            <a:latin typeface="Cambria Math" panose="02040503050406030204" pitchFamily="18" charset="0"/>
                          </a:rPr>
                        </m:ctrlPr>
                      </m:sSubPr>
                      <m:e>
                        <m:r>
                          <a:rPr lang="nl-NL" sz="1800" i="1">
                            <a:latin typeface="Cambria Math" panose="02040503050406030204" pitchFamily="18" charset="0"/>
                          </a:rPr>
                          <m:t>𝑃</m:t>
                        </m:r>
                      </m:e>
                      <m:sub>
                        <m:r>
                          <a:rPr lang="nl-NL" sz="1800" i="1">
                            <a:latin typeface="Cambria Math" panose="02040503050406030204" pitchFamily="18" charset="0"/>
                            <a:ea typeface="Cambria Math" panose="02040503050406030204" pitchFamily="18" charset="0"/>
                          </a:rPr>
                          <m:t>⨀</m:t>
                        </m:r>
                      </m:sub>
                    </m:sSub>
                    <m:r>
                      <a:rPr lang="nl-NL" sz="1800" i="1">
                        <a:latin typeface="Cambria Math" panose="02040503050406030204" pitchFamily="18" charset="0"/>
                      </a:rPr>
                      <m:t>=</m:t>
                    </m:r>
                  </m:oMath>
                </a14:m>
                <a:r>
                  <a:rPr lang="nl-NL" sz="1800" dirty="0"/>
                  <a:t> </a:t>
                </a:r>
                <a14:m>
                  <m:oMath xmlns:m="http://schemas.openxmlformats.org/officeDocument/2006/math">
                    <m:r>
                      <a:rPr lang="nl-NL" sz="1800" i="1">
                        <a:latin typeface="Cambria Math" panose="02040503050406030204" pitchFamily="18" charset="0"/>
                      </a:rPr>
                      <m:t>3,828∙</m:t>
                    </m:r>
                    <m:sSup>
                      <m:sSupPr>
                        <m:ctrlPr>
                          <a:rPr lang="nl-NL" sz="1800" i="1">
                            <a:latin typeface="Cambria Math" panose="02040503050406030204" pitchFamily="18" charset="0"/>
                          </a:rPr>
                        </m:ctrlPr>
                      </m:sSupPr>
                      <m:e>
                        <m:r>
                          <a:rPr lang="nl-NL" sz="1800" i="1">
                            <a:latin typeface="Cambria Math" panose="02040503050406030204" pitchFamily="18" charset="0"/>
                          </a:rPr>
                          <m:t>10</m:t>
                        </m:r>
                      </m:e>
                      <m:sup>
                        <m:r>
                          <a:rPr lang="nl-NL" sz="1800" i="1">
                            <a:latin typeface="Cambria Math" panose="02040503050406030204" pitchFamily="18" charset="0"/>
                          </a:rPr>
                          <m:t>26</m:t>
                        </m:r>
                      </m:sup>
                    </m:sSup>
                    <m:r>
                      <a:rPr lang="nl-NL" sz="1800" i="1">
                        <a:latin typeface="Cambria Math" panose="02040503050406030204" pitchFamily="18" charset="0"/>
                      </a:rPr>
                      <m:t> </m:t>
                    </m:r>
                    <m:r>
                      <m:rPr>
                        <m:sty m:val="p"/>
                      </m:rPr>
                      <a:rPr lang="nl-NL" sz="1800">
                        <a:latin typeface="Cambria Math" panose="02040503050406030204" pitchFamily="18" charset="0"/>
                      </a:rPr>
                      <m:t>W</m:t>
                    </m:r>
                  </m:oMath>
                </a14:m>
                <a:r>
                  <a:rPr lang="nl-NL" sz="1800" dirty="0"/>
                  <a:t> (tabel 32C)</a:t>
                </a:r>
              </a:p>
              <a:p>
                <a:pPr marL="0" indent="0">
                  <a:buNone/>
                </a:pPr>
                <a:r>
                  <a:rPr lang="nl-NL" sz="1800" dirty="0"/>
                  <a:t>Gevraagd:</a:t>
                </a:r>
              </a:p>
              <a:p>
                <a14:m>
                  <m:oMath xmlns:m="http://schemas.openxmlformats.org/officeDocument/2006/math">
                    <m:r>
                      <a:rPr lang="nl-NL" sz="1800" b="0" i="1" dirty="0" smtClean="0">
                        <a:latin typeface="Cambria Math" panose="02040503050406030204" pitchFamily="18" charset="0"/>
                      </a:rPr>
                      <m:t>𝑥</m:t>
                    </m:r>
                  </m:oMath>
                </a14:m>
                <a:r>
                  <a:rPr lang="nl-NL" sz="1800" dirty="0"/>
                  <a:t>- en </a:t>
                </a:r>
                <a14:m>
                  <m:oMath xmlns:m="http://schemas.openxmlformats.org/officeDocument/2006/math">
                    <m:r>
                      <a:rPr lang="nl-NL" sz="1800" i="1" dirty="0" smtClean="0">
                        <a:latin typeface="Cambria Math" panose="02040503050406030204" pitchFamily="18" charset="0"/>
                      </a:rPr>
                      <m:t>𝑦</m:t>
                    </m:r>
                  </m:oMath>
                </a14:m>
                <a:r>
                  <a:rPr lang="nl-NL" sz="1800" dirty="0"/>
                  <a:t>-coördinaat</a:t>
                </a:r>
              </a:p>
              <a:p>
                <a:pPr marL="0" indent="0">
                  <a:buNone/>
                </a:pPr>
                <a:r>
                  <a:rPr lang="nl-NL" sz="1800" dirty="0"/>
                  <a:t>Uitwerking </a:t>
                </a:r>
                <a14:m>
                  <m:oMath xmlns:m="http://schemas.openxmlformats.org/officeDocument/2006/math">
                    <m:r>
                      <a:rPr lang="nl-NL" sz="1800" b="0" i="1" smtClean="0">
                        <a:latin typeface="Cambria Math" panose="02040503050406030204" pitchFamily="18" charset="0"/>
                      </a:rPr>
                      <m:t>𝑥</m:t>
                    </m:r>
                  </m:oMath>
                </a14:m>
                <a:r>
                  <a:rPr lang="nl-NL" sz="1800" dirty="0"/>
                  <a:t>- coördinaat: </a:t>
                </a:r>
                <a:endParaRPr lang="nl-NL" sz="1800" b="0" i="1" dirty="0">
                  <a:latin typeface="Cambria Math" panose="02040503050406030204" pitchFamily="18" charset="0"/>
                </a:endParaRPr>
              </a:p>
              <a:p>
                <a14:m>
                  <m:oMath xmlns:m="http://schemas.openxmlformats.org/officeDocument/2006/math">
                    <m:func>
                      <m:funcPr>
                        <m:ctrlPr>
                          <a:rPr lang="nl-NL" sz="1800" i="1">
                            <a:latin typeface="Cambria Math" panose="02040503050406030204" pitchFamily="18" charset="0"/>
                          </a:rPr>
                        </m:ctrlPr>
                      </m:funcPr>
                      <m:fName>
                        <m:r>
                          <a:rPr lang="nl-NL" sz="1800" i="1">
                            <a:latin typeface="Cambria Math" panose="02040503050406030204" pitchFamily="18" charset="0"/>
                          </a:rPr>
                          <m:t>𝑥</m:t>
                        </m:r>
                        <m:r>
                          <a:rPr lang="nl-NL" sz="1800">
                            <a:latin typeface="Cambria Math" panose="02040503050406030204" pitchFamily="18" charset="0"/>
                          </a:rPr>
                          <m:t>=</m:t>
                        </m:r>
                        <m:r>
                          <m:rPr>
                            <m:sty m:val="p"/>
                          </m:rPr>
                          <a:rPr lang="nl-NL" sz="1800">
                            <a:latin typeface="Cambria Math" panose="02040503050406030204" pitchFamily="18" charset="0"/>
                          </a:rPr>
                          <m:t>log</m:t>
                        </m:r>
                      </m:fName>
                      <m:e>
                        <m:d>
                          <m:dPr>
                            <m:ctrlPr>
                              <a:rPr lang="nl-NL" sz="1800" i="1">
                                <a:latin typeface="Cambria Math" panose="02040503050406030204" pitchFamily="18" charset="0"/>
                              </a:rPr>
                            </m:ctrlPr>
                          </m:dPr>
                          <m:e>
                            <m:sSub>
                              <m:sSubPr>
                                <m:ctrlPr>
                                  <a:rPr lang="nl-NL" sz="1800" b="0" i="1" smtClean="0">
                                    <a:latin typeface="Cambria Math" panose="02040503050406030204" pitchFamily="18" charset="0"/>
                                  </a:rPr>
                                </m:ctrlPr>
                              </m:sSubPr>
                              <m:e>
                                <m:r>
                                  <a:rPr lang="nl-NL" sz="1800" b="0" i="1" smtClean="0">
                                    <a:latin typeface="Cambria Math" panose="02040503050406030204" pitchFamily="18" charset="0"/>
                                  </a:rPr>
                                  <m:t>𝑇</m:t>
                                </m:r>
                              </m:e>
                              <m:sub>
                                <m:r>
                                  <m:rPr>
                                    <m:sty m:val="p"/>
                                  </m:rPr>
                                  <a:rPr lang="nl-NL" sz="1800" b="0" i="0" smtClean="0">
                                    <a:latin typeface="Cambria Math" panose="02040503050406030204" pitchFamily="18" charset="0"/>
                                  </a:rPr>
                                  <m:t>eff</m:t>
                                </m:r>
                              </m:sub>
                            </m:sSub>
                          </m:e>
                        </m:d>
                      </m:e>
                    </m:func>
                  </m:oMath>
                </a14:m>
                <a:endParaRPr lang="nl-NL" sz="1800" b="0" i="1" dirty="0">
                  <a:latin typeface="Cambria Math" panose="02040503050406030204" pitchFamily="18" charset="0"/>
                </a:endParaRPr>
              </a:p>
              <a:p>
                <a14:m>
                  <m:oMath xmlns:m="http://schemas.openxmlformats.org/officeDocument/2006/math">
                    <m:func>
                      <m:funcPr>
                        <m:ctrlPr>
                          <a:rPr lang="nl-NL" sz="1800" b="0" i="1" smtClean="0">
                            <a:latin typeface="Cambria Math" panose="02040503050406030204" pitchFamily="18" charset="0"/>
                          </a:rPr>
                        </m:ctrlPr>
                      </m:funcPr>
                      <m:fName>
                        <m:r>
                          <a:rPr lang="nl-NL" sz="1800" b="0" i="1" smtClean="0">
                            <a:latin typeface="Cambria Math" panose="02040503050406030204" pitchFamily="18" charset="0"/>
                          </a:rPr>
                          <m:t>𝑥</m:t>
                        </m:r>
                        <m:r>
                          <a:rPr lang="nl-NL" sz="1800" b="0" i="0" smtClean="0">
                            <a:latin typeface="Cambria Math" panose="02040503050406030204" pitchFamily="18" charset="0"/>
                          </a:rPr>
                          <m:t>=</m:t>
                        </m:r>
                        <m:r>
                          <m:rPr>
                            <m:sty m:val="p"/>
                          </m:rPr>
                          <a:rPr lang="nl-NL" sz="1800" b="0" i="0" smtClean="0">
                            <a:latin typeface="Cambria Math" panose="02040503050406030204" pitchFamily="18" charset="0"/>
                          </a:rPr>
                          <m:t>log</m:t>
                        </m:r>
                      </m:fName>
                      <m:e>
                        <m:d>
                          <m:dPr>
                            <m:ctrlPr>
                              <a:rPr lang="nl-NL" sz="1800" b="0" i="1" smtClean="0">
                                <a:latin typeface="Cambria Math" panose="02040503050406030204" pitchFamily="18" charset="0"/>
                              </a:rPr>
                            </m:ctrlPr>
                          </m:dPr>
                          <m:e>
                            <m:r>
                              <a:rPr lang="nl-NL" sz="1800" b="0" i="1" smtClean="0">
                                <a:latin typeface="Cambria Math" panose="02040503050406030204" pitchFamily="18" charset="0"/>
                              </a:rPr>
                              <m:t>5,0∙</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3</m:t>
                                </m:r>
                              </m:sup>
                            </m:sSup>
                          </m:e>
                        </m:d>
                      </m:e>
                    </m:func>
                    <m:r>
                      <a:rPr lang="nl-NL" sz="1800" b="0" i="1" smtClean="0">
                        <a:latin typeface="Cambria Math" panose="02040503050406030204" pitchFamily="18" charset="0"/>
                        <a:ea typeface="Cambria Math" panose="02040503050406030204" pitchFamily="18" charset="0"/>
                      </a:rPr>
                      <m:t>≈</m:t>
                    </m:r>
                    <m:r>
                      <a:rPr lang="nl-NL" sz="1800" b="0" i="1" smtClean="0">
                        <a:latin typeface="Cambria Math" panose="02040503050406030204" pitchFamily="18" charset="0"/>
                      </a:rPr>
                      <m:t>3,7</m:t>
                    </m:r>
                  </m:oMath>
                </a14:m>
                <a:endParaRPr lang="nl-NL" sz="1800" dirty="0"/>
              </a:p>
              <a:p>
                <a:pPr marL="0" indent="0">
                  <a:buNone/>
                </a:pPr>
                <a:endParaRPr lang="nl-NL" sz="1800" dirty="0"/>
              </a:p>
            </p:txBody>
          </p:sp>
        </mc:Choice>
        <mc:Fallback xmlns="">
          <p:sp>
            <p:nvSpPr>
              <p:cNvPr id="3" name="Tijdelijke aanduiding voor inhoud 2">
                <a:extLst>
                  <a:ext uri="{FF2B5EF4-FFF2-40B4-BE49-F238E27FC236}">
                    <a16:creationId xmlns:a16="http://schemas.microsoft.com/office/drawing/2014/main" id="{C1610E08-35B6-0DB2-E8BB-74A77F0FADE3}"/>
                  </a:ext>
                </a:extLst>
              </p:cNvPr>
              <p:cNvSpPr>
                <a:spLocks noGrp="1" noRot="1" noChangeAspect="1" noMove="1" noResize="1" noEditPoints="1" noAdjustHandles="1" noChangeArrowheads="1" noChangeShapeType="1" noTextEdit="1"/>
              </p:cNvSpPr>
              <p:nvPr>
                <p:ph idx="1"/>
              </p:nvPr>
            </p:nvSpPr>
            <p:spPr>
              <a:xfrm>
                <a:off x="838200" y="1382400"/>
                <a:ext cx="6340200" cy="4794563"/>
              </a:xfrm>
              <a:blipFill>
                <a:blip r:embed="rId2"/>
                <a:stretch>
                  <a:fillRect l="-865" t="-1272"/>
                </a:stretch>
              </a:blipFill>
            </p:spPr>
            <p:txBody>
              <a:bodyPr/>
              <a:lstStyle/>
              <a:p>
                <a:r>
                  <a:rPr lang="nl-NL">
                    <a:noFill/>
                  </a:rPr>
                  <a:t> </a:t>
                </a:r>
              </a:p>
            </p:txBody>
          </p:sp>
        </mc:Fallback>
      </mc:AlternateContent>
      <p:pic>
        <p:nvPicPr>
          <p:cNvPr id="4" name="Afbeelding 3" descr="Natuurkunde.nl - Hertzsprung-Russelldiagram">
            <a:extLst>
              <a:ext uri="{FF2B5EF4-FFF2-40B4-BE49-F238E27FC236}">
                <a16:creationId xmlns:a16="http://schemas.microsoft.com/office/drawing/2014/main" id="{2C0C7C18-7B42-3064-7198-F23344726012}"/>
              </a:ext>
            </a:extLst>
          </p:cNvPr>
          <p:cNvPicPr>
            <a:picLocks noChangeAspect="1"/>
          </p:cNvPicPr>
          <p:nvPr/>
        </p:nvPicPr>
        <p:blipFill>
          <a:blip r:embed="rId3"/>
          <a:srcRect l="7116" b="2691"/>
          <a:stretch>
            <a:fillRect/>
          </a:stretch>
        </p:blipFill>
        <p:spPr>
          <a:xfrm>
            <a:off x="6710400" y="166586"/>
            <a:ext cx="5263010" cy="6326290"/>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467B0770-5137-B501-6B7E-8ED0EA442377}"/>
                  </a:ext>
                </a:extLst>
              </p:cNvPr>
              <p:cNvSpPr txBox="1"/>
              <p:nvPr/>
            </p:nvSpPr>
            <p:spPr>
              <a:xfrm rot="16200000">
                <a:off x="4593637" y="3050548"/>
                <a:ext cx="3657600" cy="575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nl-NL" sz="1500">
                          <a:latin typeface="Cambria Math" panose="02040503050406030204" pitchFamily="18" charset="0"/>
                        </a:rPr>
                        <m:t>log</m:t>
                      </m:r>
                      <m:r>
                        <a:rPr lang="nl-NL" sz="1500" i="1">
                          <a:latin typeface="Cambria Math" panose="02040503050406030204" pitchFamily="18" charset="0"/>
                        </a:rPr>
                        <m:t>⁡(</m:t>
                      </m:r>
                      <m:f>
                        <m:fPr>
                          <m:ctrlPr>
                            <a:rPr lang="nl-NL" sz="1500" i="1">
                              <a:latin typeface="Cambria Math" panose="02040503050406030204" pitchFamily="18" charset="0"/>
                            </a:rPr>
                          </m:ctrlPr>
                        </m:fPr>
                        <m:num>
                          <m:r>
                            <a:rPr lang="nl-NL" sz="1500" i="1">
                              <a:latin typeface="Cambria Math" panose="02040503050406030204" pitchFamily="18" charset="0"/>
                            </a:rPr>
                            <m:t>𝑃</m:t>
                          </m:r>
                        </m:num>
                        <m:den>
                          <m:sSub>
                            <m:sSubPr>
                              <m:ctrlPr>
                                <a:rPr lang="nl-NL" sz="1500" i="1">
                                  <a:latin typeface="Cambria Math" panose="02040503050406030204" pitchFamily="18" charset="0"/>
                                </a:rPr>
                              </m:ctrlPr>
                            </m:sSubPr>
                            <m:e>
                              <m:r>
                                <a:rPr lang="nl-NL" sz="1500" i="1">
                                  <a:latin typeface="Cambria Math" panose="02040503050406030204" pitchFamily="18" charset="0"/>
                                </a:rPr>
                                <m:t>𝑃</m:t>
                              </m:r>
                            </m:e>
                            <m:sub>
                              <m:r>
                                <a:rPr lang="nl-NL" sz="1500" i="1">
                                  <a:latin typeface="Cambria Math" panose="02040503050406030204" pitchFamily="18" charset="0"/>
                                  <a:ea typeface="Cambria Math" panose="02040503050406030204" pitchFamily="18" charset="0"/>
                                </a:rPr>
                                <m:t>⨀</m:t>
                              </m:r>
                            </m:sub>
                          </m:sSub>
                        </m:den>
                      </m:f>
                      <m:r>
                        <a:rPr lang="nl-NL" sz="1500" i="1">
                          <a:latin typeface="Cambria Math" panose="02040503050406030204" pitchFamily="18" charset="0"/>
                        </a:rPr>
                        <m:t>)</m:t>
                      </m:r>
                      <m:r>
                        <a:rPr lang="nl-NL" sz="1500" b="0" i="1" smtClean="0">
                          <a:latin typeface="Cambria Math" panose="02040503050406030204" pitchFamily="18" charset="0"/>
                        </a:rPr>
                        <m:t>→</m:t>
                      </m:r>
                    </m:oMath>
                  </m:oMathPara>
                </a14:m>
                <a:endParaRPr lang="nl-NL" sz="1500" dirty="0"/>
              </a:p>
            </p:txBody>
          </p:sp>
        </mc:Choice>
        <mc:Fallback xmlns="">
          <p:sp>
            <p:nvSpPr>
              <p:cNvPr id="7" name="Tekstvak 6">
                <a:extLst>
                  <a:ext uri="{FF2B5EF4-FFF2-40B4-BE49-F238E27FC236}">
                    <a16:creationId xmlns:a16="http://schemas.microsoft.com/office/drawing/2014/main" id="{467B0770-5137-B501-6B7E-8ED0EA442377}"/>
                  </a:ext>
                </a:extLst>
              </p:cNvPr>
              <p:cNvSpPr txBox="1">
                <a:spLocks noRot="1" noChangeAspect="1" noMove="1" noResize="1" noEditPoints="1" noAdjustHandles="1" noChangeArrowheads="1" noChangeShapeType="1" noTextEdit="1"/>
              </p:cNvSpPr>
              <p:nvPr/>
            </p:nvSpPr>
            <p:spPr>
              <a:xfrm rot="16200000">
                <a:off x="4593637" y="3050548"/>
                <a:ext cx="3657600" cy="575927"/>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82B7B5D2-FF2A-E91F-17AC-487E36C6479F}"/>
                  </a:ext>
                </a:extLst>
              </p:cNvPr>
              <p:cNvSpPr txBox="1"/>
              <p:nvPr/>
            </p:nvSpPr>
            <p:spPr>
              <a:xfrm>
                <a:off x="8534400" y="6327667"/>
                <a:ext cx="365760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500" i="1" smtClean="0">
                          <a:latin typeface="Cambria Math" panose="02040503050406030204" pitchFamily="18" charset="0"/>
                          <a:ea typeface="Cambria Math" panose="02040503050406030204" pitchFamily="18" charset="0"/>
                        </a:rPr>
                        <m:t>←</m:t>
                      </m:r>
                      <m:r>
                        <m:rPr>
                          <m:sty m:val="p"/>
                        </m:rPr>
                        <a:rPr lang="nl-NL" sz="1500" smtClean="0">
                          <a:latin typeface="Cambria Math" panose="02040503050406030204" pitchFamily="18" charset="0"/>
                        </a:rPr>
                        <m:t>log</m:t>
                      </m:r>
                      <m:r>
                        <a:rPr lang="nl-NL" sz="1500" i="1">
                          <a:latin typeface="Cambria Math" panose="02040503050406030204" pitchFamily="18" charset="0"/>
                        </a:rPr>
                        <m:t>⁡(</m:t>
                      </m:r>
                      <m:sSub>
                        <m:sSubPr>
                          <m:ctrlPr>
                            <a:rPr lang="nl-NL" sz="1500" b="0" i="1" smtClean="0">
                              <a:latin typeface="Cambria Math" panose="02040503050406030204" pitchFamily="18" charset="0"/>
                            </a:rPr>
                          </m:ctrlPr>
                        </m:sSubPr>
                        <m:e>
                          <m:r>
                            <a:rPr lang="nl-NL" sz="1500" b="0" i="1" smtClean="0">
                              <a:latin typeface="Cambria Math" panose="02040503050406030204" pitchFamily="18" charset="0"/>
                            </a:rPr>
                            <m:t>𝑇</m:t>
                          </m:r>
                        </m:e>
                        <m:sub>
                          <m:r>
                            <m:rPr>
                              <m:sty m:val="p"/>
                            </m:rPr>
                            <a:rPr lang="nl-NL" sz="1500" b="0" i="0" smtClean="0">
                              <a:latin typeface="Cambria Math" panose="02040503050406030204" pitchFamily="18" charset="0"/>
                            </a:rPr>
                            <m:t>eff</m:t>
                          </m:r>
                        </m:sub>
                      </m:sSub>
                      <m:r>
                        <a:rPr lang="nl-NL" sz="1500" b="0" i="1" smtClean="0">
                          <a:latin typeface="Cambria Math" panose="02040503050406030204" pitchFamily="18" charset="0"/>
                        </a:rPr>
                        <m:t>)</m:t>
                      </m:r>
                    </m:oMath>
                  </m:oMathPara>
                </a14:m>
                <a:endParaRPr lang="nl-NL" sz="1500" dirty="0"/>
              </a:p>
            </p:txBody>
          </p:sp>
        </mc:Choice>
        <mc:Fallback xmlns="">
          <p:sp>
            <p:nvSpPr>
              <p:cNvPr id="8" name="Tekstvak 7">
                <a:extLst>
                  <a:ext uri="{FF2B5EF4-FFF2-40B4-BE49-F238E27FC236}">
                    <a16:creationId xmlns:a16="http://schemas.microsoft.com/office/drawing/2014/main" id="{82B7B5D2-FF2A-E91F-17AC-487E36C6479F}"/>
                  </a:ext>
                </a:extLst>
              </p:cNvPr>
              <p:cNvSpPr txBox="1">
                <a:spLocks noRot="1" noChangeAspect="1" noMove="1" noResize="1" noEditPoints="1" noAdjustHandles="1" noChangeArrowheads="1" noChangeShapeType="1" noTextEdit="1"/>
              </p:cNvSpPr>
              <p:nvPr/>
            </p:nvSpPr>
            <p:spPr>
              <a:xfrm>
                <a:off x="8534400" y="6327667"/>
                <a:ext cx="3657600" cy="323165"/>
              </a:xfrm>
              <a:prstGeom prst="rect">
                <a:avLst/>
              </a:prstGeom>
              <a:blipFill>
                <a:blip r:embed="rId5"/>
                <a:stretch>
                  <a:fillRect b="-11321"/>
                </a:stretch>
              </a:blipFill>
            </p:spPr>
            <p:txBody>
              <a:bodyPr/>
              <a:lstStyle/>
              <a:p>
                <a:r>
                  <a:rPr lang="nl-NL">
                    <a:noFill/>
                  </a:rPr>
                  <a:t> </a:t>
                </a:r>
              </a:p>
            </p:txBody>
          </p:sp>
        </mc:Fallback>
      </mc:AlternateContent>
      <p:cxnSp>
        <p:nvCxnSpPr>
          <p:cNvPr id="6" name="Rechte verbindingslijn 5">
            <a:extLst>
              <a:ext uri="{FF2B5EF4-FFF2-40B4-BE49-F238E27FC236}">
                <a16:creationId xmlns:a16="http://schemas.microsoft.com/office/drawing/2014/main" id="{C736F639-BF41-FB57-1387-F3E1744E2152}"/>
              </a:ext>
            </a:extLst>
          </p:cNvPr>
          <p:cNvCxnSpPr/>
          <p:nvPr/>
        </p:nvCxnSpPr>
        <p:spPr>
          <a:xfrm flipV="1">
            <a:off x="10598400" y="517166"/>
            <a:ext cx="0" cy="57948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860990"/>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FAADF-DE19-362E-DD27-C805E7402F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FDA6A4-0F7F-6935-A994-3CDA27E25305}"/>
              </a:ext>
            </a:extLst>
          </p:cNvPr>
          <p:cNvSpPr>
            <a:spLocks noGrp="1"/>
          </p:cNvSpPr>
          <p:nvPr>
            <p:ph type="title"/>
          </p:nvPr>
        </p:nvSpPr>
        <p:spPr/>
        <p:txBody>
          <a:bodyPr/>
          <a:lstStyle/>
          <a:p>
            <a:r>
              <a:rPr lang="nl-NL" dirty="0"/>
              <a:t>HR-diagram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25B3E4C7-1437-5E9D-2B00-72A87FB6D2E6}"/>
                  </a:ext>
                </a:extLst>
              </p:cNvPr>
              <p:cNvSpPr>
                <a:spLocks noGrp="1"/>
              </p:cNvSpPr>
              <p:nvPr>
                <p:ph idx="1"/>
              </p:nvPr>
            </p:nvSpPr>
            <p:spPr>
              <a:xfrm>
                <a:off x="838200" y="1382400"/>
                <a:ext cx="6340200" cy="4794563"/>
              </a:xfrm>
            </p:spPr>
            <p:txBody>
              <a:bodyPr>
                <a:normAutofit/>
              </a:bodyPr>
              <a:lstStyle/>
              <a:p>
                <a:pPr marL="0" indent="0">
                  <a:buNone/>
                </a:pPr>
                <a:r>
                  <a:rPr lang="nl-NL" sz="1800" dirty="0"/>
                  <a:t>Gegeven:</a:t>
                </a:r>
              </a:p>
              <a:p>
                <a14:m>
                  <m:oMath xmlns:m="http://schemas.openxmlformats.org/officeDocument/2006/math">
                    <m:r>
                      <a:rPr lang="nl-NL" sz="1800" b="0" i="1" smtClean="0">
                        <a:latin typeface="Cambria Math" panose="02040503050406030204" pitchFamily="18" charset="0"/>
                      </a:rPr>
                      <m:t>𝑇</m:t>
                    </m:r>
                    <m:r>
                      <a:rPr lang="nl-NL" sz="1800" b="0" i="1" smtClean="0">
                        <a:latin typeface="Cambria Math" panose="02040503050406030204" pitchFamily="18" charset="0"/>
                      </a:rPr>
                      <m:t>=5,0∙</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3</m:t>
                        </m:r>
                      </m:sup>
                    </m:sSup>
                    <m:r>
                      <a:rPr lang="nl-NL" sz="1800" b="0" i="1" smtClean="0">
                        <a:latin typeface="Cambria Math" panose="02040503050406030204" pitchFamily="18" charset="0"/>
                      </a:rPr>
                      <m:t> </m:t>
                    </m:r>
                    <m:r>
                      <m:rPr>
                        <m:sty m:val="p"/>
                      </m:rPr>
                      <a:rPr lang="nl-NL" sz="1800" b="0" i="0" smtClean="0">
                        <a:latin typeface="Cambria Math" panose="02040503050406030204" pitchFamily="18" charset="0"/>
                      </a:rPr>
                      <m:t>K</m:t>
                    </m:r>
                  </m:oMath>
                </a14:m>
                <a:endParaRPr lang="nl-NL" sz="1800" dirty="0"/>
              </a:p>
              <a:p>
                <a14:m>
                  <m:oMath xmlns:m="http://schemas.openxmlformats.org/officeDocument/2006/math">
                    <m:r>
                      <a:rPr lang="nl-NL" sz="1800" i="1">
                        <a:latin typeface="Cambria Math" panose="02040503050406030204" pitchFamily="18" charset="0"/>
                      </a:rPr>
                      <m:t>𝑅</m:t>
                    </m:r>
                    <m:r>
                      <a:rPr lang="nl-NL" sz="1800" i="1">
                        <a:latin typeface="Cambria Math" panose="02040503050406030204" pitchFamily="18" charset="0"/>
                      </a:rPr>
                      <m:t>=8,3∙</m:t>
                    </m:r>
                    <m:sSub>
                      <m:sSubPr>
                        <m:ctrlPr>
                          <a:rPr lang="nl-NL" sz="1800" i="1">
                            <a:latin typeface="Cambria Math" panose="02040503050406030204" pitchFamily="18" charset="0"/>
                          </a:rPr>
                        </m:ctrlPr>
                      </m:sSubPr>
                      <m:e>
                        <m:r>
                          <a:rPr lang="nl-NL" sz="1800" i="1">
                            <a:latin typeface="Cambria Math" panose="02040503050406030204" pitchFamily="18" charset="0"/>
                          </a:rPr>
                          <m:t>𝑅</m:t>
                        </m:r>
                      </m:e>
                      <m:sub>
                        <m:r>
                          <a:rPr lang="nl-NL" sz="1800" i="1">
                            <a:latin typeface="Cambria Math" panose="02040503050406030204" pitchFamily="18" charset="0"/>
                            <a:ea typeface="Cambria Math" panose="02040503050406030204" pitchFamily="18" charset="0"/>
                          </a:rPr>
                          <m:t>⨀</m:t>
                        </m:r>
                      </m:sub>
                    </m:sSub>
                    <m:r>
                      <a:rPr lang="nl-NL" sz="1800" i="1">
                        <a:latin typeface="Cambria Math" panose="02040503050406030204" pitchFamily="18" charset="0"/>
                      </a:rPr>
                      <m:t>=5,774∙</m:t>
                    </m:r>
                    <m:sSup>
                      <m:sSupPr>
                        <m:ctrlPr>
                          <a:rPr lang="nl-NL" sz="1800" i="1">
                            <a:latin typeface="Cambria Math" panose="02040503050406030204" pitchFamily="18" charset="0"/>
                          </a:rPr>
                        </m:ctrlPr>
                      </m:sSupPr>
                      <m:e>
                        <m:r>
                          <a:rPr lang="nl-NL" sz="1800" i="1">
                            <a:latin typeface="Cambria Math" panose="02040503050406030204" pitchFamily="18" charset="0"/>
                          </a:rPr>
                          <m:t>10</m:t>
                        </m:r>
                      </m:e>
                      <m:sup>
                        <m:r>
                          <a:rPr lang="nl-NL" sz="1800" i="1">
                            <a:latin typeface="Cambria Math" panose="02040503050406030204" pitchFamily="18" charset="0"/>
                          </a:rPr>
                          <m:t>9</m:t>
                        </m:r>
                      </m:sup>
                    </m:sSup>
                    <m:r>
                      <a:rPr lang="nl-NL" sz="1800" i="1">
                        <a:latin typeface="Cambria Math" panose="02040503050406030204" pitchFamily="18" charset="0"/>
                      </a:rPr>
                      <m:t> </m:t>
                    </m:r>
                    <m:r>
                      <m:rPr>
                        <m:sty m:val="p"/>
                      </m:rPr>
                      <a:rPr lang="nl-NL" sz="1800">
                        <a:latin typeface="Cambria Math" panose="02040503050406030204" pitchFamily="18" charset="0"/>
                      </a:rPr>
                      <m:t>m</m:t>
                    </m:r>
                  </m:oMath>
                </a14:m>
                <a:endParaRPr lang="nl-NL" sz="1800" dirty="0"/>
              </a:p>
              <a:p>
                <a14:m>
                  <m:oMath xmlns:m="http://schemas.openxmlformats.org/officeDocument/2006/math">
                    <m:sSub>
                      <m:sSubPr>
                        <m:ctrlPr>
                          <a:rPr lang="nl-NL" sz="1800" i="1">
                            <a:latin typeface="Cambria Math" panose="02040503050406030204" pitchFamily="18" charset="0"/>
                          </a:rPr>
                        </m:ctrlPr>
                      </m:sSubPr>
                      <m:e>
                        <m:r>
                          <a:rPr lang="nl-NL" sz="1800" i="1">
                            <a:latin typeface="Cambria Math" panose="02040503050406030204" pitchFamily="18" charset="0"/>
                          </a:rPr>
                          <m:t>𝑃</m:t>
                        </m:r>
                      </m:e>
                      <m:sub>
                        <m:r>
                          <a:rPr lang="nl-NL" sz="1800" i="1">
                            <a:latin typeface="Cambria Math" panose="02040503050406030204" pitchFamily="18" charset="0"/>
                            <a:ea typeface="Cambria Math" panose="02040503050406030204" pitchFamily="18" charset="0"/>
                          </a:rPr>
                          <m:t>⨀</m:t>
                        </m:r>
                      </m:sub>
                    </m:sSub>
                    <m:r>
                      <a:rPr lang="nl-NL" sz="1800" i="1">
                        <a:latin typeface="Cambria Math" panose="02040503050406030204" pitchFamily="18" charset="0"/>
                      </a:rPr>
                      <m:t>=</m:t>
                    </m:r>
                  </m:oMath>
                </a14:m>
                <a:r>
                  <a:rPr lang="nl-NL" sz="1800" dirty="0"/>
                  <a:t> </a:t>
                </a:r>
                <a14:m>
                  <m:oMath xmlns:m="http://schemas.openxmlformats.org/officeDocument/2006/math">
                    <m:r>
                      <a:rPr lang="nl-NL" sz="1800" i="1">
                        <a:latin typeface="Cambria Math" panose="02040503050406030204" pitchFamily="18" charset="0"/>
                      </a:rPr>
                      <m:t>3,828∙</m:t>
                    </m:r>
                    <m:sSup>
                      <m:sSupPr>
                        <m:ctrlPr>
                          <a:rPr lang="nl-NL" sz="1800" i="1">
                            <a:latin typeface="Cambria Math" panose="02040503050406030204" pitchFamily="18" charset="0"/>
                          </a:rPr>
                        </m:ctrlPr>
                      </m:sSupPr>
                      <m:e>
                        <m:r>
                          <a:rPr lang="nl-NL" sz="1800" i="1">
                            <a:latin typeface="Cambria Math" panose="02040503050406030204" pitchFamily="18" charset="0"/>
                          </a:rPr>
                          <m:t>10</m:t>
                        </m:r>
                      </m:e>
                      <m:sup>
                        <m:r>
                          <a:rPr lang="nl-NL" sz="1800" i="1">
                            <a:latin typeface="Cambria Math" panose="02040503050406030204" pitchFamily="18" charset="0"/>
                          </a:rPr>
                          <m:t>26</m:t>
                        </m:r>
                      </m:sup>
                    </m:sSup>
                    <m:r>
                      <a:rPr lang="nl-NL" sz="1800" i="1">
                        <a:latin typeface="Cambria Math" panose="02040503050406030204" pitchFamily="18" charset="0"/>
                      </a:rPr>
                      <m:t> </m:t>
                    </m:r>
                    <m:r>
                      <m:rPr>
                        <m:sty m:val="p"/>
                      </m:rPr>
                      <a:rPr lang="nl-NL" sz="1800">
                        <a:latin typeface="Cambria Math" panose="02040503050406030204" pitchFamily="18" charset="0"/>
                      </a:rPr>
                      <m:t>W</m:t>
                    </m:r>
                  </m:oMath>
                </a14:m>
                <a:endParaRPr lang="nl-NL" sz="1800" dirty="0"/>
              </a:p>
              <a:p>
                <a:pPr marL="0" indent="0">
                  <a:buNone/>
                </a:pPr>
                <a:r>
                  <a:rPr lang="nl-NL" sz="1800" dirty="0"/>
                  <a:t>Gevraagd:</a:t>
                </a:r>
              </a:p>
              <a:p>
                <a14:m>
                  <m:oMath xmlns:m="http://schemas.openxmlformats.org/officeDocument/2006/math">
                    <m:r>
                      <a:rPr lang="nl-NL" sz="1800" b="0" i="1" dirty="0" smtClean="0">
                        <a:latin typeface="Cambria Math" panose="02040503050406030204" pitchFamily="18" charset="0"/>
                      </a:rPr>
                      <m:t>𝑥</m:t>
                    </m:r>
                  </m:oMath>
                </a14:m>
                <a:r>
                  <a:rPr lang="nl-NL" sz="1800" dirty="0"/>
                  <a:t>- en </a:t>
                </a:r>
                <a14:m>
                  <m:oMath xmlns:m="http://schemas.openxmlformats.org/officeDocument/2006/math">
                    <m:r>
                      <a:rPr lang="nl-NL" sz="1800" i="1" dirty="0" smtClean="0">
                        <a:latin typeface="Cambria Math" panose="02040503050406030204" pitchFamily="18" charset="0"/>
                      </a:rPr>
                      <m:t>𝑦</m:t>
                    </m:r>
                  </m:oMath>
                </a14:m>
                <a:r>
                  <a:rPr lang="nl-NL" sz="1800" dirty="0"/>
                  <a:t>-coördinaat</a:t>
                </a:r>
              </a:p>
              <a:p>
                <a:pPr marL="0" indent="0">
                  <a:buNone/>
                </a:pPr>
                <a:r>
                  <a:rPr lang="nl-NL" sz="1800" dirty="0"/>
                  <a:t>Uitwerking </a:t>
                </a:r>
                <a14:m>
                  <m:oMath xmlns:m="http://schemas.openxmlformats.org/officeDocument/2006/math">
                    <m:r>
                      <a:rPr lang="nl-NL" sz="1800" b="0" i="1" smtClean="0">
                        <a:latin typeface="Cambria Math" panose="02040503050406030204" pitchFamily="18" charset="0"/>
                      </a:rPr>
                      <m:t>𝑦</m:t>
                    </m:r>
                  </m:oMath>
                </a14:m>
                <a:r>
                  <a:rPr lang="nl-NL" sz="1800" dirty="0"/>
                  <a:t>- coördinaat MANIER 1: </a:t>
                </a:r>
                <a:endParaRPr lang="nl-NL" sz="1800" i="1" dirty="0">
                  <a:latin typeface="Cambria Math" panose="02040503050406030204" pitchFamily="18" charset="0"/>
                </a:endParaRPr>
              </a:p>
              <a:p>
                <a14:m>
                  <m:oMath xmlns:m="http://schemas.openxmlformats.org/officeDocument/2006/math">
                    <m:r>
                      <a:rPr lang="nl-NL" sz="1800" i="1">
                        <a:latin typeface="Cambria Math" panose="02040503050406030204" pitchFamily="18" charset="0"/>
                      </a:rPr>
                      <m:t>𝑃</m:t>
                    </m:r>
                    <m:r>
                      <a:rPr lang="nl-NL" sz="1800" i="1">
                        <a:latin typeface="Cambria Math" panose="02040503050406030204" pitchFamily="18" charset="0"/>
                      </a:rPr>
                      <m:t>=</m:t>
                    </m:r>
                    <m:r>
                      <a:rPr lang="nl-NL" sz="1800" i="1">
                        <a:latin typeface="Cambria Math" panose="02040503050406030204" pitchFamily="18" charset="0"/>
                      </a:rPr>
                      <m:t>𝜎</m:t>
                    </m:r>
                    <m:r>
                      <a:rPr lang="nl-NL" sz="1800" i="1">
                        <a:latin typeface="Cambria Math" panose="02040503050406030204" pitchFamily="18" charset="0"/>
                      </a:rPr>
                      <m:t>∙4∙</m:t>
                    </m:r>
                    <m:r>
                      <a:rPr lang="nl-NL" sz="1800" i="1">
                        <a:latin typeface="Cambria Math" panose="02040503050406030204" pitchFamily="18" charset="0"/>
                      </a:rPr>
                      <m:t>𝜋</m:t>
                    </m:r>
                    <m:r>
                      <a:rPr lang="nl-NL" sz="1800" i="1">
                        <a:latin typeface="Cambria Math" panose="02040503050406030204" pitchFamily="18" charset="0"/>
                      </a:rPr>
                      <m:t>∙</m:t>
                    </m:r>
                    <m:sSup>
                      <m:sSupPr>
                        <m:ctrlPr>
                          <a:rPr lang="nl-NL" sz="1800" i="1">
                            <a:latin typeface="Cambria Math" panose="02040503050406030204" pitchFamily="18" charset="0"/>
                          </a:rPr>
                        </m:ctrlPr>
                      </m:sSupPr>
                      <m:e>
                        <m:r>
                          <a:rPr lang="nl-NL" sz="1800" i="1">
                            <a:latin typeface="Cambria Math" panose="02040503050406030204" pitchFamily="18" charset="0"/>
                          </a:rPr>
                          <m:t>𝑅</m:t>
                        </m:r>
                      </m:e>
                      <m:sup>
                        <m:r>
                          <a:rPr lang="nl-NL" sz="1800" i="1">
                            <a:latin typeface="Cambria Math" panose="02040503050406030204" pitchFamily="18" charset="0"/>
                          </a:rPr>
                          <m:t>2</m:t>
                        </m:r>
                      </m:sup>
                    </m:sSup>
                    <m:r>
                      <a:rPr lang="nl-NL" sz="1800" i="1">
                        <a:latin typeface="Cambria Math" panose="02040503050406030204" pitchFamily="18" charset="0"/>
                      </a:rPr>
                      <m:t>∙</m:t>
                    </m:r>
                    <m:sSup>
                      <m:sSupPr>
                        <m:ctrlPr>
                          <a:rPr lang="nl-NL" sz="1800" i="1">
                            <a:latin typeface="Cambria Math" panose="02040503050406030204" pitchFamily="18" charset="0"/>
                          </a:rPr>
                        </m:ctrlPr>
                      </m:sSupPr>
                      <m:e>
                        <m:r>
                          <a:rPr lang="nl-NL" sz="1800" i="1">
                            <a:latin typeface="Cambria Math" panose="02040503050406030204" pitchFamily="18" charset="0"/>
                          </a:rPr>
                          <m:t>𝑇</m:t>
                        </m:r>
                      </m:e>
                      <m:sup>
                        <m:r>
                          <a:rPr lang="nl-NL" sz="1800" i="1">
                            <a:latin typeface="Cambria Math" panose="02040503050406030204" pitchFamily="18" charset="0"/>
                          </a:rPr>
                          <m:t>4</m:t>
                        </m:r>
                      </m:sup>
                    </m:sSup>
                  </m:oMath>
                </a14:m>
                <a:endParaRPr lang="nl-NL" sz="1800" dirty="0"/>
              </a:p>
              <a:p>
                <a14:m>
                  <m:oMath xmlns:m="http://schemas.openxmlformats.org/officeDocument/2006/math">
                    <m:r>
                      <a:rPr lang="nl-NL" sz="1800" i="1">
                        <a:latin typeface="Cambria Math" panose="02040503050406030204" pitchFamily="18" charset="0"/>
                      </a:rPr>
                      <m:t>𝑃</m:t>
                    </m:r>
                    <m:r>
                      <a:rPr lang="nl-NL" sz="1800" i="1">
                        <a:latin typeface="Cambria Math" panose="02040503050406030204" pitchFamily="18" charset="0"/>
                      </a:rPr>
                      <m:t>=5,670∙</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−8</m:t>
                        </m:r>
                      </m:sup>
                    </m:sSup>
                    <m:r>
                      <a:rPr lang="nl-NL" sz="1800" b="0" i="1" smtClean="0">
                        <a:latin typeface="Cambria Math" panose="02040503050406030204" pitchFamily="18" charset="0"/>
                      </a:rPr>
                      <m:t>×</m:t>
                    </m:r>
                    <m:r>
                      <a:rPr lang="nl-NL" sz="1800" i="1">
                        <a:latin typeface="Cambria Math" panose="02040503050406030204" pitchFamily="18" charset="0"/>
                      </a:rPr>
                      <m:t>4</m:t>
                    </m:r>
                    <m:r>
                      <a:rPr lang="nl-NL" sz="1800" b="0" i="1" smtClean="0">
                        <a:latin typeface="Cambria Math" panose="02040503050406030204" pitchFamily="18" charset="0"/>
                      </a:rPr>
                      <m:t>×</m:t>
                    </m:r>
                    <m:r>
                      <a:rPr lang="nl-NL" sz="1800" i="1">
                        <a:latin typeface="Cambria Math" panose="02040503050406030204" pitchFamily="18" charset="0"/>
                      </a:rPr>
                      <m:t>𝜋</m:t>
                    </m:r>
                    <m:r>
                      <a:rPr lang="nl-NL" sz="1800" b="0" i="1" smtClean="0">
                        <a:latin typeface="Cambria Math" panose="02040503050406030204" pitchFamily="18" charset="0"/>
                      </a:rPr>
                      <m:t>×</m:t>
                    </m:r>
                    <m:sSup>
                      <m:sSupPr>
                        <m:ctrlPr>
                          <a:rPr lang="nl-NL" sz="1800" i="1">
                            <a:latin typeface="Cambria Math" panose="02040503050406030204" pitchFamily="18" charset="0"/>
                          </a:rPr>
                        </m:ctrlPr>
                      </m:sSupPr>
                      <m:e>
                        <m:r>
                          <a:rPr lang="nl-NL" sz="1800" b="0" i="1" smtClean="0">
                            <a:latin typeface="Cambria Math" panose="02040503050406030204" pitchFamily="18" charset="0"/>
                          </a:rPr>
                          <m:t>(5,774∙</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9</m:t>
                            </m:r>
                          </m:sup>
                        </m:sSup>
                        <m:r>
                          <a:rPr lang="nl-NL" sz="1800" b="0" i="1" smtClean="0">
                            <a:latin typeface="Cambria Math" panose="02040503050406030204" pitchFamily="18" charset="0"/>
                          </a:rPr>
                          <m:t>)</m:t>
                        </m:r>
                      </m:e>
                      <m:sup>
                        <m:r>
                          <a:rPr lang="nl-NL" sz="1800" i="1">
                            <a:latin typeface="Cambria Math" panose="02040503050406030204" pitchFamily="18" charset="0"/>
                          </a:rPr>
                          <m:t>2</m:t>
                        </m:r>
                      </m:sup>
                    </m:sSup>
                    <m:r>
                      <a:rPr lang="nl-NL" sz="1800" b="0" i="1" smtClean="0">
                        <a:latin typeface="Cambria Math" panose="02040503050406030204" pitchFamily="18" charset="0"/>
                      </a:rPr>
                      <m:t>×</m:t>
                    </m:r>
                    <m:sSup>
                      <m:sSupPr>
                        <m:ctrlPr>
                          <a:rPr lang="nl-NL" sz="1800" i="1">
                            <a:latin typeface="Cambria Math" panose="02040503050406030204" pitchFamily="18" charset="0"/>
                          </a:rPr>
                        </m:ctrlPr>
                      </m:sSupPr>
                      <m:e>
                        <m:r>
                          <a:rPr lang="nl-NL" sz="1800" b="0" i="1" smtClean="0">
                            <a:latin typeface="Cambria Math" panose="02040503050406030204" pitchFamily="18" charset="0"/>
                          </a:rPr>
                          <m:t>(5,0∙</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3</m:t>
                            </m:r>
                          </m:sup>
                        </m:sSup>
                        <m:r>
                          <a:rPr lang="nl-NL" sz="1800" b="0" i="1" smtClean="0">
                            <a:latin typeface="Cambria Math" panose="02040503050406030204" pitchFamily="18" charset="0"/>
                          </a:rPr>
                          <m:t>)</m:t>
                        </m:r>
                      </m:e>
                      <m:sup>
                        <m:r>
                          <a:rPr lang="nl-NL" sz="1800" i="1">
                            <a:latin typeface="Cambria Math" panose="02040503050406030204" pitchFamily="18" charset="0"/>
                          </a:rPr>
                          <m:t>4</m:t>
                        </m:r>
                      </m:sup>
                    </m:sSup>
                  </m:oMath>
                </a14:m>
                <a:endParaRPr lang="nl-NL" sz="1800" dirty="0"/>
              </a:p>
              <a:p>
                <a14:m>
                  <m:oMath xmlns:m="http://schemas.openxmlformats.org/officeDocument/2006/math">
                    <m:r>
                      <a:rPr lang="nl-NL" sz="1800" b="0" i="1" smtClean="0">
                        <a:latin typeface="Cambria Math" panose="02040503050406030204" pitchFamily="18" charset="0"/>
                      </a:rPr>
                      <m:t>𝑃</m:t>
                    </m:r>
                    <m:r>
                      <a:rPr lang="nl-NL" sz="1800" b="0" i="1" smtClean="0">
                        <a:latin typeface="Cambria Math" panose="02040503050406030204" pitchFamily="18" charset="0"/>
                      </a:rPr>
                      <m:t>=1,485∙</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28</m:t>
                        </m:r>
                      </m:sup>
                    </m:sSup>
                  </m:oMath>
                </a14:m>
                <a:endParaRPr lang="nl-NL" sz="1800" dirty="0"/>
              </a:p>
              <a:p>
                <a14:m>
                  <m:oMath xmlns:m="http://schemas.openxmlformats.org/officeDocument/2006/math">
                    <m:r>
                      <m:rPr>
                        <m:sty m:val="p"/>
                      </m:rPr>
                      <a:rPr lang="nl-NL" sz="1800" b="0" i="0" smtClean="0">
                        <a:latin typeface="Cambria Math" panose="02040503050406030204" pitchFamily="18" charset="0"/>
                      </a:rPr>
                      <m:t>y</m:t>
                    </m:r>
                    <m:r>
                      <a:rPr lang="nl-NL" sz="1800" b="0" i="0" smtClean="0">
                        <a:latin typeface="Cambria Math" panose="02040503050406030204" pitchFamily="18" charset="0"/>
                      </a:rPr>
                      <m:t>=</m:t>
                    </m:r>
                    <m:func>
                      <m:funcPr>
                        <m:ctrlPr>
                          <a:rPr lang="nl-NL" sz="1800" b="0" i="1" smtClean="0">
                            <a:latin typeface="Cambria Math" panose="02040503050406030204" pitchFamily="18" charset="0"/>
                          </a:rPr>
                        </m:ctrlPr>
                      </m:funcPr>
                      <m:fName>
                        <m:r>
                          <m:rPr>
                            <m:sty m:val="p"/>
                          </m:rPr>
                          <a:rPr lang="nl-NL" sz="1800" b="0" i="0" smtClean="0">
                            <a:latin typeface="Cambria Math" panose="02040503050406030204" pitchFamily="18" charset="0"/>
                          </a:rPr>
                          <m:t>log</m:t>
                        </m:r>
                      </m:fName>
                      <m:e>
                        <m:d>
                          <m:dPr>
                            <m:ctrlPr>
                              <a:rPr lang="nl-NL" sz="1800" b="0" i="1" smtClean="0">
                                <a:latin typeface="Cambria Math" panose="02040503050406030204" pitchFamily="18" charset="0"/>
                              </a:rPr>
                            </m:ctrlPr>
                          </m:dPr>
                          <m:e>
                            <m:f>
                              <m:fPr>
                                <m:ctrlPr>
                                  <a:rPr lang="nl-NL" sz="1800" b="0" i="1" smtClean="0">
                                    <a:latin typeface="Cambria Math" panose="02040503050406030204" pitchFamily="18" charset="0"/>
                                  </a:rPr>
                                </m:ctrlPr>
                              </m:fPr>
                              <m:num>
                                <m:r>
                                  <a:rPr lang="nl-NL" sz="1800" i="1">
                                    <a:latin typeface="Cambria Math" panose="02040503050406030204" pitchFamily="18" charset="0"/>
                                  </a:rPr>
                                  <m:t>1,485∙</m:t>
                                </m:r>
                                <m:sSup>
                                  <m:sSupPr>
                                    <m:ctrlPr>
                                      <a:rPr lang="nl-NL" sz="1800" i="1">
                                        <a:latin typeface="Cambria Math" panose="02040503050406030204" pitchFamily="18" charset="0"/>
                                      </a:rPr>
                                    </m:ctrlPr>
                                  </m:sSupPr>
                                  <m:e>
                                    <m:r>
                                      <a:rPr lang="nl-NL" sz="1800" i="1">
                                        <a:latin typeface="Cambria Math" panose="02040503050406030204" pitchFamily="18" charset="0"/>
                                      </a:rPr>
                                      <m:t>10</m:t>
                                    </m:r>
                                  </m:e>
                                  <m:sup>
                                    <m:r>
                                      <a:rPr lang="nl-NL" sz="1800" i="1">
                                        <a:latin typeface="Cambria Math" panose="02040503050406030204" pitchFamily="18" charset="0"/>
                                      </a:rPr>
                                      <m:t>2</m:t>
                                    </m:r>
                                    <m:r>
                                      <a:rPr lang="nl-NL" sz="1800" b="0" i="1" smtClean="0">
                                        <a:latin typeface="Cambria Math" panose="02040503050406030204" pitchFamily="18" charset="0"/>
                                      </a:rPr>
                                      <m:t>8</m:t>
                                    </m:r>
                                  </m:sup>
                                </m:sSup>
                              </m:num>
                              <m:den>
                                <m:r>
                                  <a:rPr lang="nl-NL" sz="1800" b="0" i="1" smtClean="0">
                                    <a:latin typeface="Cambria Math" panose="02040503050406030204" pitchFamily="18" charset="0"/>
                                  </a:rPr>
                                  <m:t>3,828∙</m:t>
                                </m:r>
                                <m:sSup>
                                  <m:sSupPr>
                                    <m:ctrlPr>
                                      <a:rPr lang="nl-NL" sz="1800" b="0" i="1" smtClean="0">
                                        <a:latin typeface="Cambria Math" panose="02040503050406030204" pitchFamily="18" charset="0"/>
                                      </a:rPr>
                                    </m:ctrlPr>
                                  </m:sSupPr>
                                  <m:e>
                                    <m:r>
                                      <a:rPr lang="nl-NL" sz="1800" b="0" i="1" smtClean="0">
                                        <a:latin typeface="Cambria Math" panose="02040503050406030204" pitchFamily="18" charset="0"/>
                                      </a:rPr>
                                      <m:t>10</m:t>
                                    </m:r>
                                  </m:e>
                                  <m:sup>
                                    <m:r>
                                      <a:rPr lang="nl-NL" sz="1800" b="0" i="1" smtClean="0">
                                        <a:latin typeface="Cambria Math" panose="02040503050406030204" pitchFamily="18" charset="0"/>
                                      </a:rPr>
                                      <m:t>26</m:t>
                                    </m:r>
                                  </m:sup>
                                </m:sSup>
                              </m:den>
                            </m:f>
                          </m:e>
                        </m:d>
                      </m:e>
                    </m:func>
                    <m:r>
                      <a:rPr lang="nl-NL" sz="1800" b="0" i="1" smtClean="0">
                        <a:latin typeface="Cambria Math" panose="02040503050406030204" pitchFamily="18" charset="0"/>
                        <a:ea typeface="Cambria Math" panose="02040503050406030204" pitchFamily="18" charset="0"/>
                      </a:rPr>
                      <m:t>≈</m:t>
                    </m:r>
                    <m:r>
                      <a:rPr lang="nl-NL" sz="1800" b="0" i="1" smtClean="0">
                        <a:latin typeface="Cambria Math" panose="02040503050406030204" pitchFamily="18" charset="0"/>
                      </a:rPr>
                      <m:t>1,6</m:t>
                    </m:r>
                  </m:oMath>
                </a14:m>
                <a:endParaRPr lang="nl-NL" sz="1800" dirty="0"/>
              </a:p>
            </p:txBody>
          </p:sp>
        </mc:Choice>
        <mc:Fallback xmlns="">
          <p:sp>
            <p:nvSpPr>
              <p:cNvPr id="3" name="Tijdelijke aanduiding voor inhoud 2">
                <a:extLst>
                  <a:ext uri="{FF2B5EF4-FFF2-40B4-BE49-F238E27FC236}">
                    <a16:creationId xmlns:a16="http://schemas.microsoft.com/office/drawing/2014/main" id="{25B3E4C7-1437-5E9D-2B00-72A87FB6D2E6}"/>
                  </a:ext>
                </a:extLst>
              </p:cNvPr>
              <p:cNvSpPr>
                <a:spLocks noGrp="1" noRot="1" noChangeAspect="1" noMove="1" noResize="1" noEditPoints="1" noAdjustHandles="1" noChangeArrowheads="1" noChangeShapeType="1" noTextEdit="1"/>
              </p:cNvSpPr>
              <p:nvPr>
                <p:ph idx="1"/>
              </p:nvPr>
            </p:nvSpPr>
            <p:spPr>
              <a:xfrm>
                <a:off x="838200" y="1382400"/>
                <a:ext cx="6340200" cy="4794563"/>
              </a:xfrm>
              <a:blipFill>
                <a:blip r:embed="rId2"/>
                <a:stretch>
                  <a:fillRect l="-865" t="-1272"/>
                </a:stretch>
              </a:blipFill>
            </p:spPr>
            <p:txBody>
              <a:bodyPr/>
              <a:lstStyle/>
              <a:p>
                <a:r>
                  <a:rPr lang="nl-NL">
                    <a:noFill/>
                  </a:rPr>
                  <a:t> </a:t>
                </a:r>
              </a:p>
            </p:txBody>
          </p:sp>
        </mc:Fallback>
      </mc:AlternateContent>
      <p:pic>
        <p:nvPicPr>
          <p:cNvPr id="4" name="Afbeelding 3" descr="Natuurkunde.nl - Hertzsprung-Russelldiagram">
            <a:extLst>
              <a:ext uri="{FF2B5EF4-FFF2-40B4-BE49-F238E27FC236}">
                <a16:creationId xmlns:a16="http://schemas.microsoft.com/office/drawing/2014/main" id="{A6F1997D-D70D-717C-7F69-C71A6AE350CF}"/>
              </a:ext>
            </a:extLst>
          </p:cNvPr>
          <p:cNvPicPr>
            <a:picLocks noChangeAspect="1"/>
          </p:cNvPicPr>
          <p:nvPr/>
        </p:nvPicPr>
        <p:blipFill>
          <a:blip r:embed="rId3"/>
          <a:srcRect l="7116" b="2691"/>
          <a:stretch>
            <a:fillRect/>
          </a:stretch>
        </p:blipFill>
        <p:spPr>
          <a:xfrm>
            <a:off x="6710400" y="166586"/>
            <a:ext cx="5263010" cy="6326290"/>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A5CABF1C-EFAC-AD8A-6DD9-0D90C4065A96}"/>
                  </a:ext>
                </a:extLst>
              </p:cNvPr>
              <p:cNvSpPr txBox="1"/>
              <p:nvPr/>
            </p:nvSpPr>
            <p:spPr>
              <a:xfrm rot="16200000">
                <a:off x="4593637" y="3050548"/>
                <a:ext cx="3657600" cy="575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nl-NL" sz="1500">
                          <a:latin typeface="Cambria Math" panose="02040503050406030204" pitchFamily="18" charset="0"/>
                        </a:rPr>
                        <m:t>log</m:t>
                      </m:r>
                      <m:r>
                        <a:rPr lang="nl-NL" sz="1500" i="1">
                          <a:latin typeface="Cambria Math" panose="02040503050406030204" pitchFamily="18" charset="0"/>
                        </a:rPr>
                        <m:t>⁡(</m:t>
                      </m:r>
                      <m:f>
                        <m:fPr>
                          <m:ctrlPr>
                            <a:rPr lang="nl-NL" sz="1500" i="1">
                              <a:latin typeface="Cambria Math" panose="02040503050406030204" pitchFamily="18" charset="0"/>
                            </a:rPr>
                          </m:ctrlPr>
                        </m:fPr>
                        <m:num>
                          <m:r>
                            <a:rPr lang="nl-NL" sz="1500" i="1">
                              <a:latin typeface="Cambria Math" panose="02040503050406030204" pitchFamily="18" charset="0"/>
                            </a:rPr>
                            <m:t>𝑃</m:t>
                          </m:r>
                        </m:num>
                        <m:den>
                          <m:sSub>
                            <m:sSubPr>
                              <m:ctrlPr>
                                <a:rPr lang="nl-NL" sz="1500" i="1">
                                  <a:latin typeface="Cambria Math" panose="02040503050406030204" pitchFamily="18" charset="0"/>
                                </a:rPr>
                              </m:ctrlPr>
                            </m:sSubPr>
                            <m:e>
                              <m:r>
                                <a:rPr lang="nl-NL" sz="1500" i="1">
                                  <a:latin typeface="Cambria Math" panose="02040503050406030204" pitchFamily="18" charset="0"/>
                                </a:rPr>
                                <m:t>𝑃</m:t>
                              </m:r>
                            </m:e>
                            <m:sub>
                              <m:r>
                                <a:rPr lang="nl-NL" sz="1500" i="1">
                                  <a:latin typeface="Cambria Math" panose="02040503050406030204" pitchFamily="18" charset="0"/>
                                  <a:ea typeface="Cambria Math" panose="02040503050406030204" pitchFamily="18" charset="0"/>
                                </a:rPr>
                                <m:t>⨀</m:t>
                              </m:r>
                            </m:sub>
                          </m:sSub>
                        </m:den>
                      </m:f>
                      <m:r>
                        <a:rPr lang="nl-NL" sz="1500" i="1">
                          <a:latin typeface="Cambria Math" panose="02040503050406030204" pitchFamily="18" charset="0"/>
                        </a:rPr>
                        <m:t>)</m:t>
                      </m:r>
                      <m:r>
                        <a:rPr lang="nl-NL" sz="1500" b="0" i="1" smtClean="0">
                          <a:latin typeface="Cambria Math" panose="02040503050406030204" pitchFamily="18" charset="0"/>
                        </a:rPr>
                        <m:t>→</m:t>
                      </m:r>
                    </m:oMath>
                  </m:oMathPara>
                </a14:m>
                <a:endParaRPr lang="nl-NL" sz="1500" dirty="0"/>
              </a:p>
            </p:txBody>
          </p:sp>
        </mc:Choice>
        <mc:Fallback xmlns="">
          <p:sp>
            <p:nvSpPr>
              <p:cNvPr id="7" name="Tekstvak 6">
                <a:extLst>
                  <a:ext uri="{FF2B5EF4-FFF2-40B4-BE49-F238E27FC236}">
                    <a16:creationId xmlns:a16="http://schemas.microsoft.com/office/drawing/2014/main" id="{A5CABF1C-EFAC-AD8A-6DD9-0D90C4065A96}"/>
                  </a:ext>
                </a:extLst>
              </p:cNvPr>
              <p:cNvSpPr txBox="1">
                <a:spLocks noRot="1" noChangeAspect="1" noMove="1" noResize="1" noEditPoints="1" noAdjustHandles="1" noChangeArrowheads="1" noChangeShapeType="1" noTextEdit="1"/>
              </p:cNvSpPr>
              <p:nvPr/>
            </p:nvSpPr>
            <p:spPr>
              <a:xfrm rot="16200000">
                <a:off x="4593637" y="3050548"/>
                <a:ext cx="3657600" cy="575927"/>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15BFE193-3DDF-3C9B-28AA-2F9CB7629803}"/>
                  </a:ext>
                </a:extLst>
              </p:cNvPr>
              <p:cNvSpPr txBox="1"/>
              <p:nvPr/>
            </p:nvSpPr>
            <p:spPr>
              <a:xfrm>
                <a:off x="8534400" y="6327667"/>
                <a:ext cx="365760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500" i="1" smtClean="0">
                          <a:latin typeface="Cambria Math" panose="02040503050406030204" pitchFamily="18" charset="0"/>
                          <a:ea typeface="Cambria Math" panose="02040503050406030204" pitchFamily="18" charset="0"/>
                        </a:rPr>
                        <m:t>←</m:t>
                      </m:r>
                      <m:r>
                        <m:rPr>
                          <m:sty m:val="p"/>
                        </m:rPr>
                        <a:rPr lang="nl-NL" sz="1500" smtClean="0">
                          <a:latin typeface="Cambria Math" panose="02040503050406030204" pitchFamily="18" charset="0"/>
                        </a:rPr>
                        <m:t>log</m:t>
                      </m:r>
                      <m:r>
                        <a:rPr lang="nl-NL" sz="1500" i="1">
                          <a:latin typeface="Cambria Math" panose="02040503050406030204" pitchFamily="18" charset="0"/>
                        </a:rPr>
                        <m:t>⁡(</m:t>
                      </m:r>
                      <m:sSub>
                        <m:sSubPr>
                          <m:ctrlPr>
                            <a:rPr lang="nl-NL" sz="1500" b="0" i="1" smtClean="0">
                              <a:latin typeface="Cambria Math" panose="02040503050406030204" pitchFamily="18" charset="0"/>
                            </a:rPr>
                          </m:ctrlPr>
                        </m:sSubPr>
                        <m:e>
                          <m:r>
                            <a:rPr lang="nl-NL" sz="1500" b="0" i="1" smtClean="0">
                              <a:latin typeface="Cambria Math" panose="02040503050406030204" pitchFamily="18" charset="0"/>
                            </a:rPr>
                            <m:t>𝑇</m:t>
                          </m:r>
                        </m:e>
                        <m:sub>
                          <m:r>
                            <m:rPr>
                              <m:sty m:val="p"/>
                            </m:rPr>
                            <a:rPr lang="nl-NL" sz="1500" b="0" i="0" smtClean="0">
                              <a:latin typeface="Cambria Math" panose="02040503050406030204" pitchFamily="18" charset="0"/>
                            </a:rPr>
                            <m:t>eff</m:t>
                          </m:r>
                        </m:sub>
                      </m:sSub>
                      <m:r>
                        <a:rPr lang="nl-NL" sz="1500" b="0" i="1" smtClean="0">
                          <a:latin typeface="Cambria Math" panose="02040503050406030204" pitchFamily="18" charset="0"/>
                        </a:rPr>
                        <m:t>)</m:t>
                      </m:r>
                    </m:oMath>
                  </m:oMathPara>
                </a14:m>
                <a:endParaRPr lang="nl-NL" sz="1500" dirty="0"/>
              </a:p>
            </p:txBody>
          </p:sp>
        </mc:Choice>
        <mc:Fallback xmlns="">
          <p:sp>
            <p:nvSpPr>
              <p:cNvPr id="8" name="Tekstvak 7">
                <a:extLst>
                  <a:ext uri="{FF2B5EF4-FFF2-40B4-BE49-F238E27FC236}">
                    <a16:creationId xmlns:a16="http://schemas.microsoft.com/office/drawing/2014/main" id="{15BFE193-3DDF-3C9B-28AA-2F9CB7629803}"/>
                  </a:ext>
                </a:extLst>
              </p:cNvPr>
              <p:cNvSpPr txBox="1">
                <a:spLocks noRot="1" noChangeAspect="1" noMove="1" noResize="1" noEditPoints="1" noAdjustHandles="1" noChangeArrowheads="1" noChangeShapeType="1" noTextEdit="1"/>
              </p:cNvSpPr>
              <p:nvPr/>
            </p:nvSpPr>
            <p:spPr>
              <a:xfrm>
                <a:off x="8534400" y="6327667"/>
                <a:ext cx="3657600" cy="323165"/>
              </a:xfrm>
              <a:prstGeom prst="rect">
                <a:avLst/>
              </a:prstGeom>
              <a:blipFill>
                <a:blip r:embed="rId5"/>
                <a:stretch>
                  <a:fillRect b="-11321"/>
                </a:stretch>
              </a:blipFill>
            </p:spPr>
            <p:txBody>
              <a:bodyPr/>
              <a:lstStyle/>
              <a:p>
                <a:r>
                  <a:rPr lang="nl-NL">
                    <a:noFill/>
                  </a:rPr>
                  <a:t> </a:t>
                </a:r>
              </a:p>
            </p:txBody>
          </p:sp>
        </mc:Fallback>
      </mc:AlternateContent>
      <p:cxnSp>
        <p:nvCxnSpPr>
          <p:cNvPr id="5" name="Rechte verbindingslijn 4">
            <a:extLst>
              <a:ext uri="{FF2B5EF4-FFF2-40B4-BE49-F238E27FC236}">
                <a16:creationId xmlns:a16="http://schemas.microsoft.com/office/drawing/2014/main" id="{43706DA8-A634-4ACE-107B-05F2A14ACC4F}"/>
              </a:ext>
            </a:extLst>
          </p:cNvPr>
          <p:cNvCxnSpPr>
            <a:cxnSpLocks/>
          </p:cNvCxnSpPr>
          <p:nvPr/>
        </p:nvCxnSpPr>
        <p:spPr>
          <a:xfrm flipV="1">
            <a:off x="10591200" y="590400"/>
            <a:ext cx="0" cy="5721633"/>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0FF172C3-F1BC-72B7-46F3-0D672F0DB5D0}"/>
              </a:ext>
            </a:extLst>
          </p:cNvPr>
          <p:cNvCxnSpPr>
            <a:cxnSpLocks/>
          </p:cNvCxnSpPr>
          <p:nvPr/>
        </p:nvCxnSpPr>
        <p:spPr>
          <a:xfrm flipH="1">
            <a:off x="6760800" y="2979633"/>
            <a:ext cx="4996800"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2" name="Ovaal 11">
            <a:extLst>
              <a:ext uri="{FF2B5EF4-FFF2-40B4-BE49-F238E27FC236}">
                <a16:creationId xmlns:a16="http://schemas.microsoft.com/office/drawing/2014/main" id="{9BDC38AF-C830-99D2-B47E-7B9495CF4249}"/>
              </a:ext>
            </a:extLst>
          </p:cNvPr>
          <p:cNvSpPr/>
          <p:nvPr/>
        </p:nvSpPr>
        <p:spPr>
          <a:xfrm>
            <a:off x="10539539" y="2927356"/>
            <a:ext cx="108000" cy="108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0058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8849F-BE5C-C730-7CE8-AA45A5CA29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9D86FE-F37F-97B7-E6CC-4EA8AA7F67AF}"/>
              </a:ext>
            </a:extLst>
          </p:cNvPr>
          <p:cNvSpPr>
            <a:spLocks noGrp="1"/>
          </p:cNvSpPr>
          <p:nvPr>
            <p:ph type="title"/>
          </p:nvPr>
        </p:nvSpPr>
        <p:spPr/>
        <p:txBody>
          <a:bodyPr/>
          <a:lstStyle/>
          <a:p>
            <a:r>
              <a:rPr lang="nl-NL" dirty="0"/>
              <a:t>HR-diagram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2760618-1ADE-0663-19C1-67442D212BA8}"/>
                  </a:ext>
                </a:extLst>
              </p:cNvPr>
              <p:cNvSpPr>
                <a:spLocks noGrp="1"/>
              </p:cNvSpPr>
              <p:nvPr>
                <p:ph idx="1"/>
              </p:nvPr>
            </p:nvSpPr>
            <p:spPr>
              <a:xfrm>
                <a:off x="838200" y="1382400"/>
                <a:ext cx="6340200" cy="5475600"/>
              </a:xfrm>
            </p:spPr>
            <p:txBody>
              <a:bodyPr>
                <a:normAutofit/>
              </a:body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𝑇</m:t>
                    </m:r>
                    <m:r>
                      <a:rPr lang="nl-NL" sz="2000" b="0" i="1" smtClean="0">
                        <a:latin typeface="Cambria Math" panose="02040503050406030204" pitchFamily="18" charset="0"/>
                      </a:rPr>
                      <m:t>=5,0∙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3</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K</m:t>
                    </m:r>
                  </m:oMath>
                </a14:m>
                <a:endParaRPr lang="nl-NL" sz="2000" dirty="0"/>
              </a:p>
              <a:p>
                <a14:m>
                  <m:oMath xmlns:m="http://schemas.openxmlformats.org/officeDocument/2006/math">
                    <m:r>
                      <a:rPr lang="nl-NL" sz="2000" i="1">
                        <a:latin typeface="Cambria Math" panose="02040503050406030204" pitchFamily="18" charset="0"/>
                      </a:rPr>
                      <m:t>𝑅</m:t>
                    </m:r>
                    <m:r>
                      <a:rPr lang="nl-NL" sz="2000" i="1">
                        <a:latin typeface="Cambria Math" panose="02040503050406030204" pitchFamily="18" charset="0"/>
                      </a:rPr>
                      <m:t>=8,3∙</m:t>
                    </m:r>
                    <m:sSub>
                      <m:sSubPr>
                        <m:ctrlPr>
                          <a:rPr lang="nl-NL" sz="2000" i="1">
                            <a:latin typeface="Cambria Math" panose="02040503050406030204" pitchFamily="18" charset="0"/>
                          </a:rPr>
                        </m:ctrlPr>
                      </m:sSubPr>
                      <m:e>
                        <m:r>
                          <a:rPr lang="nl-NL" sz="2000" i="1">
                            <a:latin typeface="Cambria Math" panose="02040503050406030204" pitchFamily="18" charset="0"/>
                          </a:rPr>
                          <m:t>𝑅</m:t>
                        </m:r>
                      </m:e>
                      <m:sub>
                        <m:r>
                          <a:rPr lang="nl-NL" sz="2000" i="1">
                            <a:latin typeface="Cambria Math" panose="02040503050406030204" pitchFamily="18" charset="0"/>
                            <a:ea typeface="Cambria Math" panose="02040503050406030204" pitchFamily="18" charset="0"/>
                          </a:rPr>
                          <m:t>⨀</m:t>
                        </m:r>
                      </m:sub>
                    </m:sSub>
                    <m:r>
                      <a:rPr lang="nl-NL" sz="2000" i="1">
                        <a:latin typeface="Cambria Math" panose="02040503050406030204" pitchFamily="18" charset="0"/>
                      </a:rPr>
                      <m:t>=5,774∙</m:t>
                    </m:r>
                    <m:sSup>
                      <m:sSupPr>
                        <m:ctrlPr>
                          <a:rPr lang="nl-NL" sz="2000" i="1">
                            <a:latin typeface="Cambria Math" panose="02040503050406030204" pitchFamily="18" charset="0"/>
                          </a:rPr>
                        </m:ctrlPr>
                      </m:sSupPr>
                      <m:e>
                        <m:r>
                          <a:rPr lang="nl-NL" sz="2000" i="1">
                            <a:latin typeface="Cambria Math" panose="02040503050406030204" pitchFamily="18" charset="0"/>
                          </a:rPr>
                          <m:t>10</m:t>
                        </m:r>
                      </m:e>
                      <m:sup>
                        <m:r>
                          <a:rPr lang="nl-NL" sz="2000" i="1">
                            <a:latin typeface="Cambria Math" panose="02040503050406030204" pitchFamily="18" charset="0"/>
                          </a:rPr>
                          <m:t>9</m:t>
                        </m:r>
                      </m:sup>
                    </m:sSup>
                    <m:r>
                      <a:rPr lang="nl-NL" sz="2000" i="1">
                        <a:latin typeface="Cambria Math" panose="02040503050406030204" pitchFamily="18" charset="0"/>
                      </a:rPr>
                      <m:t> </m:t>
                    </m:r>
                    <m:r>
                      <m:rPr>
                        <m:sty m:val="p"/>
                      </m:rPr>
                      <a:rPr lang="nl-NL" sz="2000">
                        <a:latin typeface="Cambria Math" panose="02040503050406030204" pitchFamily="18" charset="0"/>
                      </a:rPr>
                      <m:t>m</m:t>
                    </m:r>
                  </m:oMath>
                </a14:m>
                <a:endParaRPr lang="nl-NL" sz="2000" dirty="0"/>
              </a:p>
              <a:p>
                <a:pPr marL="0" indent="0">
                  <a:buNone/>
                </a:pPr>
                <a:r>
                  <a:rPr lang="nl-NL" sz="2000" dirty="0"/>
                  <a:t>Gevraagd:</a:t>
                </a:r>
              </a:p>
              <a:p>
                <a14:m>
                  <m:oMath xmlns:m="http://schemas.openxmlformats.org/officeDocument/2006/math">
                    <m:r>
                      <a:rPr lang="nl-NL" sz="2000" b="0" i="1" dirty="0" smtClean="0">
                        <a:latin typeface="Cambria Math" panose="02040503050406030204" pitchFamily="18" charset="0"/>
                      </a:rPr>
                      <m:t>𝑥</m:t>
                    </m:r>
                  </m:oMath>
                </a14:m>
                <a:r>
                  <a:rPr lang="nl-NL" sz="2000" dirty="0"/>
                  <a:t>- en </a:t>
                </a:r>
                <a14:m>
                  <m:oMath xmlns:m="http://schemas.openxmlformats.org/officeDocument/2006/math">
                    <m:r>
                      <a:rPr lang="nl-NL" sz="2000" i="1" dirty="0" smtClean="0">
                        <a:latin typeface="Cambria Math" panose="02040503050406030204" pitchFamily="18" charset="0"/>
                      </a:rPr>
                      <m:t>𝑦</m:t>
                    </m:r>
                  </m:oMath>
                </a14:m>
                <a:r>
                  <a:rPr lang="nl-NL" sz="2000" dirty="0"/>
                  <a:t>-coördinaat</a:t>
                </a:r>
              </a:p>
              <a:p>
                <a:pPr marL="0" indent="0">
                  <a:buNone/>
                </a:pPr>
                <a:r>
                  <a:rPr lang="nl-NL" sz="2000" dirty="0"/>
                  <a:t>Uitwerking </a:t>
                </a:r>
                <a14:m>
                  <m:oMath xmlns:m="http://schemas.openxmlformats.org/officeDocument/2006/math">
                    <m:r>
                      <a:rPr lang="nl-NL" sz="2000" b="0" i="1" smtClean="0">
                        <a:latin typeface="Cambria Math" panose="02040503050406030204" pitchFamily="18" charset="0"/>
                      </a:rPr>
                      <m:t>𝑦</m:t>
                    </m:r>
                  </m:oMath>
                </a14:m>
                <a:r>
                  <a:rPr lang="nl-NL" sz="2000" dirty="0"/>
                  <a:t>- coördinaat Manier 2: </a:t>
                </a:r>
                <a:endParaRPr lang="nl-NL" sz="2000" i="1" dirty="0">
                  <a:latin typeface="Cambria Math" panose="02040503050406030204" pitchFamily="18" charset="0"/>
                </a:endParaRPr>
              </a:p>
              <a:p>
                <a14:m>
                  <m:oMath xmlns:m="http://schemas.openxmlformats.org/officeDocument/2006/math">
                    <m:f>
                      <m:fPr>
                        <m:ctrlPr>
                          <a:rPr lang="nl-NL" sz="2000" b="0" i="1" smtClean="0">
                            <a:latin typeface="Cambria Math" panose="02040503050406030204" pitchFamily="18" charset="0"/>
                          </a:rPr>
                        </m:ctrlPr>
                      </m:fPr>
                      <m:num>
                        <m:r>
                          <a:rPr lang="nl-NL" sz="2000" i="1">
                            <a:latin typeface="Cambria Math" panose="02040503050406030204" pitchFamily="18" charset="0"/>
                          </a:rPr>
                          <m:t>𝑃</m:t>
                        </m:r>
                      </m:num>
                      <m:den>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𝑃</m:t>
                            </m:r>
                          </m:e>
                          <m:sub>
                            <m:r>
                              <a:rPr lang="nl-NL" sz="2000" b="0" i="1" smtClean="0">
                                <a:latin typeface="Cambria Math" panose="02040503050406030204" pitchFamily="18" charset="0"/>
                                <a:ea typeface="Cambria Math" panose="02040503050406030204" pitchFamily="18" charset="0"/>
                              </a:rPr>
                              <m:t>⨀</m:t>
                            </m:r>
                          </m:sub>
                        </m:sSub>
                      </m:den>
                    </m:f>
                    <m:r>
                      <a:rPr lang="nl-NL" sz="2000" i="1">
                        <a:latin typeface="Cambria Math" panose="02040503050406030204" pitchFamily="18" charset="0"/>
                      </a:rPr>
                      <m:t>=</m:t>
                    </m:r>
                    <m:f>
                      <m:fPr>
                        <m:ctrlPr>
                          <a:rPr lang="nl-NL" sz="2000" b="0" i="1" smtClean="0">
                            <a:latin typeface="Cambria Math" panose="02040503050406030204" pitchFamily="18" charset="0"/>
                          </a:rPr>
                        </m:ctrlPr>
                      </m:fPr>
                      <m:num>
                        <m:r>
                          <a:rPr lang="nl-NL" sz="2000" i="1">
                            <a:latin typeface="Cambria Math" panose="02040503050406030204" pitchFamily="18" charset="0"/>
                          </a:rPr>
                          <m:t>𝜎</m:t>
                        </m:r>
                        <m:r>
                          <a:rPr lang="nl-NL" sz="2000" i="1">
                            <a:latin typeface="Cambria Math" panose="02040503050406030204" pitchFamily="18" charset="0"/>
                          </a:rPr>
                          <m:t>∙4∙</m:t>
                        </m:r>
                        <m:r>
                          <a:rPr lang="nl-NL" sz="2000" i="1">
                            <a:latin typeface="Cambria Math" panose="02040503050406030204" pitchFamily="18" charset="0"/>
                          </a:rPr>
                          <m:t>𝜋</m:t>
                        </m:r>
                        <m:r>
                          <a:rPr lang="nl-NL" sz="2000" i="1">
                            <a:latin typeface="Cambria Math" panose="02040503050406030204" pitchFamily="18" charset="0"/>
                          </a:rPr>
                          <m:t>∙</m:t>
                        </m:r>
                        <m:sSup>
                          <m:sSupPr>
                            <m:ctrlPr>
                              <a:rPr lang="nl-NL" sz="2000" i="1">
                                <a:latin typeface="Cambria Math" panose="02040503050406030204" pitchFamily="18" charset="0"/>
                              </a:rPr>
                            </m:ctrlPr>
                          </m:sSupPr>
                          <m:e>
                            <m:r>
                              <a:rPr lang="nl-NL" sz="2000" i="1">
                                <a:latin typeface="Cambria Math" panose="02040503050406030204" pitchFamily="18" charset="0"/>
                              </a:rPr>
                              <m:t>𝑅</m:t>
                            </m:r>
                          </m:e>
                          <m:sup>
                            <m:r>
                              <a:rPr lang="nl-NL" sz="2000" i="1">
                                <a:latin typeface="Cambria Math" panose="02040503050406030204" pitchFamily="18" charset="0"/>
                              </a:rPr>
                              <m:t>2</m:t>
                            </m:r>
                          </m:sup>
                        </m:sSup>
                        <m:r>
                          <a:rPr lang="nl-NL" sz="2000" i="1">
                            <a:latin typeface="Cambria Math" panose="02040503050406030204" pitchFamily="18" charset="0"/>
                          </a:rPr>
                          <m:t>∙</m:t>
                        </m:r>
                        <m:sSup>
                          <m:sSupPr>
                            <m:ctrlPr>
                              <a:rPr lang="nl-NL" sz="2000" i="1">
                                <a:latin typeface="Cambria Math" panose="02040503050406030204" pitchFamily="18" charset="0"/>
                              </a:rPr>
                            </m:ctrlPr>
                          </m:sSupPr>
                          <m:e>
                            <m:r>
                              <a:rPr lang="nl-NL" sz="2000" i="1">
                                <a:latin typeface="Cambria Math" panose="02040503050406030204" pitchFamily="18" charset="0"/>
                              </a:rPr>
                              <m:t>𝑇</m:t>
                            </m:r>
                          </m:e>
                          <m:sup>
                            <m:r>
                              <a:rPr lang="nl-NL" sz="2000" i="1">
                                <a:latin typeface="Cambria Math" panose="02040503050406030204" pitchFamily="18" charset="0"/>
                              </a:rPr>
                              <m:t>4</m:t>
                            </m:r>
                          </m:sup>
                        </m:sSup>
                      </m:num>
                      <m:den>
                        <m:r>
                          <a:rPr lang="nl-NL" sz="2000" i="1">
                            <a:latin typeface="Cambria Math" panose="02040503050406030204" pitchFamily="18" charset="0"/>
                          </a:rPr>
                          <m:t>𝜎</m:t>
                        </m:r>
                        <m:r>
                          <a:rPr lang="nl-NL" sz="2000" i="1">
                            <a:latin typeface="Cambria Math" panose="02040503050406030204" pitchFamily="18" charset="0"/>
                          </a:rPr>
                          <m:t>∙4∙</m:t>
                        </m:r>
                        <m:r>
                          <a:rPr lang="nl-NL" sz="2000" i="1">
                            <a:latin typeface="Cambria Math" panose="02040503050406030204" pitchFamily="18" charset="0"/>
                          </a:rPr>
                          <m:t>𝜋</m:t>
                        </m:r>
                        <m:r>
                          <a:rPr lang="nl-NL" sz="2000" i="1">
                            <a:latin typeface="Cambria Math" panose="02040503050406030204" pitchFamily="18" charset="0"/>
                          </a:rPr>
                          <m:t>∙</m:t>
                        </m:r>
                        <m:sSubSup>
                          <m:sSubSupPr>
                            <m:ctrlPr>
                              <a:rPr lang="nl-NL" sz="2000" b="0" i="1" smtClean="0">
                                <a:latin typeface="Cambria Math" panose="02040503050406030204" pitchFamily="18" charset="0"/>
                              </a:rPr>
                            </m:ctrlPr>
                          </m:sSubSupPr>
                          <m:e>
                            <m:r>
                              <a:rPr lang="nl-NL" sz="2000" i="1">
                                <a:latin typeface="Cambria Math" panose="02040503050406030204" pitchFamily="18" charset="0"/>
                              </a:rPr>
                              <m:t>𝑅</m:t>
                            </m:r>
                          </m:e>
                          <m:sub>
                            <m:r>
                              <a:rPr lang="nl-NL" sz="2000" i="1" smtClean="0">
                                <a:latin typeface="Cambria Math" panose="02040503050406030204" pitchFamily="18" charset="0"/>
                                <a:ea typeface="Cambria Math" panose="02040503050406030204" pitchFamily="18" charset="0"/>
                              </a:rPr>
                              <m:t>⨀</m:t>
                            </m:r>
                          </m:sub>
                          <m:sup>
                            <m:r>
                              <a:rPr lang="nl-NL" sz="2000" i="1">
                                <a:latin typeface="Cambria Math" panose="02040503050406030204" pitchFamily="18" charset="0"/>
                              </a:rPr>
                              <m:t>2</m:t>
                            </m:r>
                          </m:sup>
                        </m:sSubSup>
                        <m:r>
                          <a:rPr lang="nl-NL" sz="2000" i="1">
                            <a:latin typeface="Cambria Math" panose="02040503050406030204" pitchFamily="18" charset="0"/>
                          </a:rPr>
                          <m:t>∙</m:t>
                        </m:r>
                        <m:sSubSup>
                          <m:sSubSupPr>
                            <m:ctrlPr>
                              <a:rPr lang="nl-NL" sz="2000" b="0" i="1" smtClean="0">
                                <a:latin typeface="Cambria Math" panose="02040503050406030204" pitchFamily="18" charset="0"/>
                              </a:rPr>
                            </m:ctrlPr>
                          </m:sSubSupPr>
                          <m:e>
                            <m:r>
                              <a:rPr lang="nl-NL" sz="2000" i="1">
                                <a:latin typeface="Cambria Math" panose="02040503050406030204" pitchFamily="18" charset="0"/>
                              </a:rPr>
                              <m:t>𝑇</m:t>
                            </m:r>
                          </m:e>
                          <m:sub>
                            <m:r>
                              <a:rPr lang="nl-NL" sz="2000" i="1" smtClean="0">
                                <a:latin typeface="Cambria Math" panose="02040503050406030204" pitchFamily="18" charset="0"/>
                                <a:ea typeface="Cambria Math" panose="02040503050406030204" pitchFamily="18" charset="0"/>
                              </a:rPr>
                              <m:t>⨀</m:t>
                            </m:r>
                          </m:sub>
                          <m:sup>
                            <m:r>
                              <a:rPr lang="nl-NL" sz="2000" i="1">
                                <a:latin typeface="Cambria Math" panose="02040503050406030204" pitchFamily="18" charset="0"/>
                              </a:rPr>
                              <m:t>4</m:t>
                            </m:r>
                          </m:sup>
                        </m:sSubSup>
                      </m:den>
                    </m:f>
                  </m:oMath>
                </a14:m>
                <a:endParaRPr lang="nl-NL" sz="2000" dirty="0"/>
              </a:p>
              <a:p>
                <a14:m>
                  <m:oMath xmlns:m="http://schemas.openxmlformats.org/officeDocument/2006/math">
                    <m:f>
                      <m:fPr>
                        <m:ctrlPr>
                          <a:rPr lang="nl-NL" sz="2000" i="1">
                            <a:latin typeface="Cambria Math" panose="02040503050406030204" pitchFamily="18" charset="0"/>
                          </a:rPr>
                        </m:ctrlPr>
                      </m:fPr>
                      <m:num>
                        <m:r>
                          <a:rPr lang="nl-NL" sz="2000" i="1">
                            <a:latin typeface="Cambria Math" panose="02040503050406030204" pitchFamily="18" charset="0"/>
                          </a:rPr>
                          <m:t>𝑃</m:t>
                        </m:r>
                      </m:num>
                      <m:den>
                        <m:sSub>
                          <m:sSubPr>
                            <m:ctrlPr>
                              <a:rPr lang="nl-NL" sz="2000" i="1">
                                <a:latin typeface="Cambria Math" panose="02040503050406030204" pitchFamily="18" charset="0"/>
                              </a:rPr>
                            </m:ctrlPr>
                          </m:sSubPr>
                          <m:e>
                            <m:r>
                              <a:rPr lang="nl-NL" sz="2000" i="1">
                                <a:latin typeface="Cambria Math" panose="02040503050406030204" pitchFamily="18" charset="0"/>
                              </a:rPr>
                              <m:t>𝑃</m:t>
                            </m:r>
                          </m:e>
                          <m:sub>
                            <m:r>
                              <a:rPr lang="nl-NL" sz="2000" i="1">
                                <a:latin typeface="Cambria Math" panose="02040503050406030204" pitchFamily="18" charset="0"/>
                                <a:ea typeface="Cambria Math" panose="02040503050406030204" pitchFamily="18" charset="0"/>
                              </a:rPr>
                              <m:t>⨀</m:t>
                            </m:r>
                          </m:sub>
                        </m:sSub>
                      </m:den>
                    </m:f>
                    <m:r>
                      <a:rPr lang="nl-NL" sz="2000" i="1">
                        <a:latin typeface="Cambria Math" panose="02040503050406030204" pitchFamily="18" charset="0"/>
                      </a:rPr>
                      <m:t>=</m:t>
                    </m:r>
                    <m:f>
                      <m:fPr>
                        <m:ctrlPr>
                          <a:rPr lang="nl-NL" sz="2000" i="1">
                            <a:latin typeface="Cambria Math" panose="02040503050406030204" pitchFamily="18" charset="0"/>
                          </a:rPr>
                        </m:ctrlPr>
                      </m:fPr>
                      <m:num>
                        <m:sSup>
                          <m:sSupPr>
                            <m:ctrlPr>
                              <a:rPr lang="nl-NL" sz="2000" i="1">
                                <a:latin typeface="Cambria Math" panose="02040503050406030204" pitchFamily="18" charset="0"/>
                              </a:rPr>
                            </m:ctrlPr>
                          </m:sSupPr>
                          <m:e>
                            <m:r>
                              <a:rPr lang="nl-NL" sz="2000" i="1">
                                <a:latin typeface="Cambria Math" panose="02040503050406030204" pitchFamily="18" charset="0"/>
                              </a:rPr>
                              <m:t>𝑅</m:t>
                            </m:r>
                          </m:e>
                          <m:sup>
                            <m:r>
                              <a:rPr lang="nl-NL" sz="2000" i="1">
                                <a:latin typeface="Cambria Math" panose="02040503050406030204" pitchFamily="18" charset="0"/>
                              </a:rPr>
                              <m:t>2</m:t>
                            </m:r>
                          </m:sup>
                        </m:sSup>
                        <m:r>
                          <a:rPr lang="nl-NL" sz="2000" i="1">
                            <a:latin typeface="Cambria Math" panose="02040503050406030204" pitchFamily="18" charset="0"/>
                          </a:rPr>
                          <m:t>∙</m:t>
                        </m:r>
                        <m:sSup>
                          <m:sSupPr>
                            <m:ctrlPr>
                              <a:rPr lang="nl-NL" sz="2000" i="1">
                                <a:latin typeface="Cambria Math" panose="02040503050406030204" pitchFamily="18" charset="0"/>
                              </a:rPr>
                            </m:ctrlPr>
                          </m:sSupPr>
                          <m:e>
                            <m:r>
                              <a:rPr lang="nl-NL" sz="2000" i="1">
                                <a:latin typeface="Cambria Math" panose="02040503050406030204" pitchFamily="18" charset="0"/>
                              </a:rPr>
                              <m:t>𝑇</m:t>
                            </m:r>
                          </m:e>
                          <m:sup>
                            <m:r>
                              <a:rPr lang="nl-NL" sz="2000" i="1">
                                <a:latin typeface="Cambria Math" panose="02040503050406030204" pitchFamily="18" charset="0"/>
                              </a:rPr>
                              <m:t>4</m:t>
                            </m:r>
                          </m:sup>
                        </m:sSup>
                      </m:num>
                      <m:den>
                        <m:sSubSup>
                          <m:sSubSupPr>
                            <m:ctrlPr>
                              <a:rPr lang="nl-NL" sz="2000" i="1">
                                <a:latin typeface="Cambria Math" panose="02040503050406030204" pitchFamily="18" charset="0"/>
                              </a:rPr>
                            </m:ctrlPr>
                          </m:sSubSupPr>
                          <m:e>
                            <m:r>
                              <a:rPr lang="nl-NL" sz="2000" i="1">
                                <a:latin typeface="Cambria Math" panose="02040503050406030204" pitchFamily="18" charset="0"/>
                              </a:rPr>
                              <m:t>𝑅</m:t>
                            </m:r>
                          </m:e>
                          <m:sub>
                            <m:r>
                              <a:rPr lang="nl-NL" sz="2000" i="1">
                                <a:latin typeface="Cambria Math" panose="02040503050406030204" pitchFamily="18" charset="0"/>
                                <a:ea typeface="Cambria Math" panose="02040503050406030204" pitchFamily="18" charset="0"/>
                              </a:rPr>
                              <m:t>⨀</m:t>
                            </m:r>
                          </m:sub>
                          <m:sup>
                            <m:r>
                              <a:rPr lang="nl-NL" sz="2000" i="1">
                                <a:latin typeface="Cambria Math" panose="02040503050406030204" pitchFamily="18" charset="0"/>
                              </a:rPr>
                              <m:t>2</m:t>
                            </m:r>
                          </m:sup>
                        </m:sSubSup>
                        <m:r>
                          <a:rPr lang="nl-NL" sz="2000" i="1">
                            <a:latin typeface="Cambria Math" panose="02040503050406030204" pitchFamily="18" charset="0"/>
                          </a:rPr>
                          <m:t>∙</m:t>
                        </m:r>
                        <m:sSubSup>
                          <m:sSubSupPr>
                            <m:ctrlPr>
                              <a:rPr lang="nl-NL" sz="2000" i="1">
                                <a:latin typeface="Cambria Math" panose="02040503050406030204" pitchFamily="18" charset="0"/>
                              </a:rPr>
                            </m:ctrlPr>
                          </m:sSubSupPr>
                          <m:e>
                            <m:r>
                              <a:rPr lang="nl-NL" sz="2000" i="1">
                                <a:latin typeface="Cambria Math" panose="02040503050406030204" pitchFamily="18" charset="0"/>
                              </a:rPr>
                              <m:t>𝑇</m:t>
                            </m:r>
                          </m:e>
                          <m:sub>
                            <m:r>
                              <a:rPr lang="nl-NL" sz="2000" i="1">
                                <a:latin typeface="Cambria Math" panose="02040503050406030204" pitchFamily="18" charset="0"/>
                                <a:ea typeface="Cambria Math" panose="02040503050406030204" pitchFamily="18" charset="0"/>
                              </a:rPr>
                              <m:t>⨀</m:t>
                            </m:r>
                          </m:sub>
                          <m:sup>
                            <m:r>
                              <a:rPr lang="nl-NL" sz="2000" i="1">
                                <a:latin typeface="Cambria Math" panose="02040503050406030204" pitchFamily="18" charset="0"/>
                              </a:rPr>
                              <m:t>4</m:t>
                            </m:r>
                          </m:sup>
                        </m:sSubSup>
                      </m:den>
                    </m:f>
                    <m:r>
                      <a:rPr lang="nl-NL" sz="2000" b="0" i="1" smtClean="0">
                        <a:latin typeface="Cambria Math" panose="02040503050406030204" pitchFamily="18" charset="0"/>
                      </a:rPr>
                      <m:t>=</m:t>
                    </m:r>
                  </m:oMath>
                </a14:m>
                <a:r>
                  <a:rPr lang="nl-NL" sz="2000" dirty="0"/>
                  <a:t> </a:t>
                </a:r>
                <a14:m>
                  <m:oMath xmlns:m="http://schemas.openxmlformats.org/officeDocument/2006/math">
                    <m:f>
                      <m:fPr>
                        <m:ctrlPr>
                          <a:rPr lang="nl-NL" sz="2000" i="1">
                            <a:latin typeface="Cambria Math" panose="02040503050406030204" pitchFamily="18" charset="0"/>
                          </a:rPr>
                        </m:ctrlPr>
                      </m:fPr>
                      <m:num>
                        <m:sSup>
                          <m:sSupPr>
                            <m:ctrlPr>
                              <a:rPr lang="nl-NL" sz="2000" i="1">
                                <a:latin typeface="Cambria Math" panose="02040503050406030204" pitchFamily="18" charset="0"/>
                              </a:rPr>
                            </m:ctrlPr>
                          </m:sSupPr>
                          <m:e>
                            <m:r>
                              <a:rPr lang="nl-NL" sz="2000" i="1">
                                <a:latin typeface="Cambria Math" panose="02040503050406030204" pitchFamily="18" charset="0"/>
                              </a:rPr>
                              <m:t>𝑅</m:t>
                            </m:r>
                          </m:e>
                          <m:sup>
                            <m:r>
                              <a:rPr lang="nl-NL" sz="2000" i="1">
                                <a:latin typeface="Cambria Math" panose="02040503050406030204" pitchFamily="18" charset="0"/>
                              </a:rPr>
                              <m:t>2</m:t>
                            </m:r>
                          </m:sup>
                        </m:sSup>
                      </m:num>
                      <m:den>
                        <m:sSubSup>
                          <m:sSubSupPr>
                            <m:ctrlPr>
                              <a:rPr lang="nl-NL" sz="2000" i="1">
                                <a:latin typeface="Cambria Math" panose="02040503050406030204" pitchFamily="18" charset="0"/>
                              </a:rPr>
                            </m:ctrlPr>
                          </m:sSubSupPr>
                          <m:e>
                            <m:r>
                              <a:rPr lang="nl-NL" sz="2000" i="1">
                                <a:latin typeface="Cambria Math" panose="02040503050406030204" pitchFamily="18" charset="0"/>
                              </a:rPr>
                              <m:t>𝑅</m:t>
                            </m:r>
                          </m:e>
                          <m:sub>
                            <m:r>
                              <a:rPr lang="nl-NL" sz="2000" i="1">
                                <a:latin typeface="Cambria Math" panose="02040503050406030204" pitchFamily="18" charset="0"/>
                                <a:ea typeface="Cambria Math" panose="02040503050406030204" pitchFamily="18" charset="0"/>
                              </a:rPr>
                              <m:t>⨀</m:t>
                            </m:r>
                          </m:sub>
                          <m:sup>
                            <m:r>
                              <a:rPr lang="nl-NL" sz="2000" i="1">
                                <a:latin typeface="Cambria Math" panose="02040503050406030204" pitchFamily="18" charset="0"/>
                              </a:rPr>
                              <m:t>2</m:t>
                            </m:r>
                          </m:sup>
                        </m:sSubSup>
                      </m:den>
                    </m:f>
                    <m:r>
                      <a:rPr lang="nl-NL" sz="2000" b="0" i="1" smtClean="0">
                        <a:latin typeface="Cambria Math" panose="02040503050406030204" pitchFamily="18" charset="0"/>
                      </a:rPr>
                      <m:t>∙</m:t>
                    </m:r>
                    <m:f>
                      <m:fPr>
                        <m:ctrlPr>
                          <a:rPr lang="nl-NL" sz="2000" i="1">
                            <a:latin typeface="Cambria Math" panose="02040503050406030204" pitchFamily="18" charset="0"/>
                          </a:rPr>
                        </m:ctrlPr>
                      </m:fPr>
                      <m:num>
                        <m:sSup>
                          <m:sSupPr>
                            <m:ctrlPr>
                              <a:rPr lang="nl-NL" sz="2000" i="1">
                                <a:latin typeface="Cambria Math" panose="02040503050406030204" pitchFamily="18" charset="0"/>
                              </a:rPr>
                            </m:ctrlPr>
                          </m:sSupPr>
                          <m:e>
                            <m:r>
                              <a:rPr lang="nl-NL" sz="2000" i="1">
                                <a:latin typeface="Cambria Math" panose="02040503050406030204" pitchFamily="18" charset="0"/>
                              </a:rPr>
                              <m:t>𝑇</m:t>
                            </m:r>
                          </m:e>
                          <m:sup>
                            <m:r>
                              <a:rPr lang="nl-NL" sz="2000" i="1">
                                <a:latin typeface="Cambria Math" panose="02040503050406030204" pitchFamily="18" charset="0"/>
                              </a:rPr>
                              <m:t>4</m:t>
                            </m:r>
                          </m:sup>
                        </m:sSup>
                      </m:num>
                      <m:den>
                        <m:sSubSup>
                          <m:sSubSupPr>
                            <m:ctrlPr>
                              <a:rPr lang="nl-NL" sz="2000" i="1" smtClean="0">
                                <a:latin typeface="Cambria Math" panose="02040503050406030204" pitchFamily="18" charset="0"/>
                              </a:rPr>
                            </m:ctrlPr>
                          </m:sSubSupPr>
                          <m:e>
                            <m:r>
                              <a:rPr lang="nl-NL" sz="2000" i="1">
                                <a:latin typeface="Cambria Math" panose="02040503050406030204" pitchFamily="18" charset="0"/>
                              </a:rPr>
                              <m:t>𝑇</m:t>
                            </m:r>
                          </m:e>
                          <m:sub>
                            <m:r>
                              <a:rPr lang="nl-NL" sz="2000" i="1" smtClean="0">
                                <a:latin typeface="Cambria Math" panose="02040503050406030204" pitchFamily="18" charset="0"/>
                                <a:ea typeface="Cambria Math" panose="02040503050406030204" pitchFamily="18" charset="0"/>
                              </a:rPr>
                              <m:t>⨀</m:t>
                            </m:r>
                          </m:sub>
                          <m:sup>
                            <m:r>
                              <a:rPr lang="nl-NL" sz="2000" i="1">
                                <a:latin typeface="Cambria Math" panose="02040503050406030204" pitchFamily="18" charset="0"/>
                              </a:rPr>
                              <m:t>4</m:t>
                            </m:r>
                          </m:sup>
                        </m:sSubSup>
                      </m:den>
                    </m:f>
                  </m:oMath>
                </a14:m>
                <a:endParaRPr lang="nl-NL" sz="2000" dirty="0"/>
              </a:p>
              <a:p>
                <a14:m>
                  <m:oMath xmlns:m="http://schemas.openxmlformats.org/officeDocument/2006/math">
                    <m:f>
                      <m:fPr>
                        <m:ctrlPr>
                          <a:rPr lang="nl-NL" sz="2000" i="1">
                            <a:latin typeface="Cambria Math" panose="02040503050406030204" pitchFamily="18" charset="0"/>
                          </a:rPr>
                        </m:ctrlPr>
                      </m:fPr>
                      <m:num>
                        <m:r>
                          <a:rPr lang="nl-NL" sz="2000" i="1">
                            <a:latin typeface="Cambria Math" panose="02040503050406030204" pitchFamily="18" charset="0"/>
                          </a:rPr>
                          <m:t>𝑃</m:t>
                        </m:r>
                      </m:num>
                      <m:den>
                        <m:sSub>
                          <m:sSubPr>
                            <m:ctrlPr>
                              <a:rPr lang="nl-NL" sz="2000" i="1">
                                <a:latin typeface="Cambria Math" panose="02040503050406030204" pitchFamily="18" charset="0"/>
                              </a:rPr>
                            </m:ctrlPr>
                          </m:sSubPr>
                          <m:e>
                            <m:r>
                              <a:rPr lang="nl-NL" sz="2000" i="1">
                                <a:latin typeface="Cambria Math" panose="02040503050406030204" pitchFamily="18" charset="0"/>
                              </a:rPr>
                              <m:t>𝑃</m:t>
                            </m:r>
                          </m:e>
                          <m:sub>
                            <m:r>
                              <a:rPr lang="nl-NL" sz="2000" i="1">
                                <a:latin typeface="Cambria Math" panose="02040503050406030204" pitchFamily="18" charset="0"/>
                                <a:ea typeface="Cambria Math" panose="02040503050406030204" pitchFamily="18" charset="0"/>
                              </a:rPr>
                              <m:t>⨀</m:t>
                            </m:r>
                          </m:sub>
                        </m:sSub>
                      </m:den>
                    </m:f>
                    <m:r>
                      <a:rPr lang="nl-NL" sz="2000" i="1">
                        <a:latin typeface="Cambria Math" panose="02040503050406030204" pitchFamily="18" charset="0"/>
                      </a:rPr>
                      <m:t>=</m:t>
                    </m:r>
                    <m:sSup>
                      <m:sSupPr>
                        <m:ctrlPr>
                          <a:rPr lang="nl-NL" sz="2000" b="0" i="1" smtClean="0">
                            <a:latin typeface="Cambria Math" panose="02040503050406030204" pitchFamily="18" charset="0"/>
                          </a:rPr>
                        </m:ctrlPr>
                      </m:sSupPr>
                      <m:e>
                        <m:d>
                          <m:dPr>
                            <m:ctrlPr>
                              <a:rPr lang="nl-NL" sz="2000" b="0" i="1" smtClean="0">
                                <a:latin typeface="Cambria Math" panose="02040503050406030204" pitchFamily="18" charset="0"/>
                              </a:rPr>
                            </m:ctrlPr>
                          </m:dPr>
                          <m:e>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8,3</m:t>
                                </m:r>
                              </m:num>
                              <m:den>
                                <m:r>
                                  <a:rPr lang="nl-NL" sz="2000" b="0" i="1" smtClean="0">
                                    <a:latin typeface="Cambria Math" panose="02040503050406030204" pitchFamily="18" charset="0"/>
                                  </a:rPr>
                                  <m:t>1</m:t>
                                </m:r>
                              </m:den>
                            </m:f>
                          </m:e>
                        </m:d>
                      </m:e>
                      <m:sup>
                        <m:r>
                          <a:rPr lang="nl-NL" sz="2000" b="0" i="1" smtClean="0">
                            <a:latin typeface="Cambria Math" panose="02040503050406030204" pitchFamily="18" charset="0"/>
                          </a:rPr>
                          <m:t>2</m:t>
                        </m:r>
                      </m:sup>
                    </m:sSup>
                    <m:r>
                      <a:rPr lang="nl-NL" sz="2000" b="0" i="1" smtClean="0">
                        <a:latin typeface="Cambria Math" panose="02040503050406030204" pitchFamily="18" charset="0"/>
                      </a:rPr>
                      <m:t>×</m:t>
                    </m:r>
                    <m:sSup>
                      <m:sSupPr>
                        <m:ctrlPr>
                          <a:rPr lang="nl-NL" sz="2000" b="0" i="1" smtClean="0">
                            <a:latin typeface="Cambria Math" panose="02040503050406030204" pitchFamily="18" charset="0"/>
                          </a:rPr>
                        </m:ctrlPr>
                      </m:sSupPr>
                      <m:e>
                        <m:d>
                          <m:dPr>
                            <m:ctrlPr>
                              <a:rPr lang="nl-NL" sz="2000" b="0" i="1" smtClean="0">
                                <a:latin typeface="Cambria Math" panose="02040503050406030204" pitchFamily="18" charset="0"/>
                              </a:rPr>
                            </m:ctrlPr>
                          </m:dPr>
                          <m:e>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5,0∙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3</m:t>
                                    </m:r>
                                  </m:sup>
                                </m:sSup>
                              </m:num>
                              <m:den>
                                <m:r>
                                  <a:rPr lang="nl-NL" sz="2000" b="0" i="1" smtClean="0">
                                    <a:latin typeface="Cambria Math" panose="02040503050406030204" pitchFamily="18" charset="0"/>
                                  </a:rPr>
                                  <m:t>5,78∙</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3</m:t>
                                    </m:r>
                                  </m:sup>
                                </m:sSup>
                              </m:den>
                            </m:f>
                          </m:e>
                        </m:d>
                      </m:e>
                      <m:sup>
                        <m:r>
                          <a:rPr lang="nl-NL" sz="2000" b="0" i="1" smtClean="0">
                            <a:latin typeface="Cambria Math" panose="02040503050406030204" pitchFamily="18" charset="0"/>
                          </a:rPr>
                          <m:t>4</m:t>
                        </m:r>
                      </m:sup>
                    </m:sSup>
                    <m:r>
                      <a:rPr lang="nl-NL" sz="2000" b="0" i="1" smtClean="0">
                        <a:latin typeface="Cambria Math" panose="02040503050406030204" pitchFamily="18" charset="0"/>
                      </a:rPr>
                      <m:t>=38,58</m:t>
                    </m:r>
                  </m:oMath>
                </a14:m>
                <a:endParaRPr lang="nl-NL" sz="2000" b="0" dirty="0"/>
              </a:p>
              <a:p>
                <a14:m>
                  <m:oMath xmlns:m="http://schemas.openxmlformats.org/officeDocument/2006/math">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log</m:t>
                        </m:r>
                      </m:fName>
                      <m:e>
                        <m:d>
                          <m:dPr>
                            <m:ctrlPr>
                              <a:rPr lang="nl-NL" sz="2000" b="0" i="1" smtClean="0">
                                <a:latin typeface="Cambria Math" panose="02040503050406030204" pitchFamily="18" charset="0"/>
                              </a:rPr>
                            </m:ctrlPr>
                          </m:dPr>
                          <m:e>
                            <m:f>
                              <m:fPr>
                                <m:ctrlPr>
                                  <a:rPr lang="nl-NL" sz="2000" i="1">
                                    <a:latin typeface="Cambria Math" panose="02040503050406030204" pitchFamily="18" charset="0"/>
                                  </a:rPr>
                                </m:ctrlPr>
                              </m:fPr>
                              <m:num>
                                <m:r>
                                  <a:rPr lang="nl-NL" sz="2000" i="1">
                                    <a:latin typeface="Cambria Math" panose="02040503050406030204" pitchFamily="18" charset="0"/>
                                  </a:rPr>
                                  <m:t>𝑃</m:t>
                                </m:r>
                              </m:num>
                              <m:den>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𝑃</m:t>
                                    </m:r>
                                  </m:e>
                                  <m:sub>
                                    <m:r>
                                      <a:rPr lang="nl-NL" sz="2000" b="0" i="1" smtClean="0">
                                        <a:latin typeface="Cambria Math" panose="02040503050406030204" pitchFamily="18" charset="0"/>
                                        <a:ea typeface="Cambria Math" panose="02040503050406030204" pitchFamily="18" charset="0"/>
                                      </a:rPr>
                                      <m:t>⊙</m:t>
                                    </m:r>
                                  </m:sub>
                                </m:sSub>
                              </m:den>
                            </m:f>
                          </m:e>
                        </m:d>
                      </m:e>
                    </m:func>
                    <m:r>
                      <a:rPr lang="nl-NL" sz="2000" i="1">
                        <a:latin typeface="Cambria Math" panose="02040503050406030204" pitchFamily="18" charset="0"/>
                      </a:rPr>
                      <m:t>=</m:t>
                    </m:r>
                    <m:func>
                      <m:funcPr>
                        <m:ctrlPr>
                          <a:rPr lang="nl-NL" sz="2000" b="0" i="1" smtClean="0">
                            <a:latin typeface="Cambria Math" panose="02040503050406030204" pitchFamily="18" charset="0"/>
                            <a:ea typeface="Cambria Math" panose="02040503050406030204" pitchFamily="18" charset="0"/>
                          </a:rPr>
                        </m:ctrlPr>
                      </m:funcPr>
                      <m:fName>
                        <m:r>
                          <m:rPr>
                            <m:sty m:val="p"/>
                          </m:rPr>
                          <a:rPr lang="nl-NL" sz="2000" b="0" i="0" smtClean="0">
                            <a:latin typeface="Cambria Math" panose="02040503050406030204" pitchFamily="18" charset="0"/>
                          </a:rPr>
                          <m:t>log</m:t>
                        </m:r>
                      </m:fName>
                      <m:e>
                        <m:r>
                          <a:rPr lang="nl-NL" sz="2000" b="0" i="1" smtClean="0">
                            <a:latin typeface="Cambria Math" panose="02040503050406030204" pitchFamily="18" charset="0"/>
                          </a:rPr>
                          <m:t>(38,58)</m:t>
                        </m:r>
                      </m:e>
                    </m:func>
                    <m:r>
                      <a:rPr lang="nl-NL" sz="2000" b="0" i="1" smtClean="0">
                        <a:latin typeface="Cambria Math" panose="02040503050406030204" pitchFamily="18" charset="0"/>
                      </a:rPr>
                      <m:t>=1,6</m:t>
                    </m:r>
                  </m:oMath>
                </a14:m>
                <a:endParaRPr lang="nl-NL" sz="2000" dirty="0"/>
              </a:p>
            </p:txBody>
          </p:sp>
        </mc:Choice>
        <mc:Fallback xmlns="">
          <p:sp>
            <p:nvSpPr>
              <p:cNvPr id="3" name="Tijdelijke aanduiding voor inhoud 2">
                <a:extLst>
                  <a:ext uri="{FF2B5EF4-FFF2-40B4-BE49-F238E27FC236}">
                    <a16:creationId xmlns:a16="http://schemas.microsoft.com/office/drawing/2014/main" id="{C2760618-1ADE-0663-19C1-67442D212BA8}"/>
                  </a:ext>
                </a:extLst>
              </p:cNvPr>
              <p:cNvSpPr>
                <a:spLocks noGrp="1" noRot="1" noChangeAspect="1" noMove="1" noResize="1" noEditPoints="1" noAdjustHandles="1" noChangeArrowheads="1" noChangeShapeType="1" noTextEdit="1"/>
              </p:cNvSpPr>
              <p:nvPr>
                <p:ph idx="1"/>
              </p:nvPr>
            </p:nvSpPr>
            <p:spPr>
              <a:xfrm>
                <a:off x="838200" y="1382400"/>
                <a:ext cx="6340200" cy="5475600"/>
              </a:xfrm>
              <a:blipFill>
                <a:blip r:embed="rId2"/>
                <a:stretch>
                  <a:fillRect l="-1058" t="-1225"/>
                </a:stretch>
              </a:blipFill>
            </p:spPr>
            <p:txBody>
              <a:bodyPr/>
              <a:lstStyle/>
              <a:p>
                <a:r>
                  <a:rPr lang="nl-NL">
                    <a:noFill/>
                  </a:rPr>
                  <a:t> </a:t>
                </a:r>
              </a:p>
            </p:txBody>
          </p:sp>
        </mc:Fallback>
      </mc:AlternateContent>
      <p:pic>
        <p:nvPicPr>
          <p:cNvPr id="4" name="Afbeelding 3" descr="Natuurkunde.nl - Hertzsprung-Russelldiagram">
            <a:extLst>
              <a:ext uri="{FF2B5EF4-FFF2-40B4-BE49-F238E27FC236}">
                <a16:creationId xmlns:a16="http://schemas.microsoft.com/office/drawing/2014/main" id="{4230629B-F698-6B1D-6502-FD5F0FAF73CC}"/>
              </a:ext>
            </a:extLst>
          </p:cNvPr>
          <p:cNvPicPr>
            <a:picLocks noChangeAspect="1"/>
          </p:cNvPicPr>
          <p:nvPr/>
        </p:nvPicPr>
        <p:blipFill>
          <a:blip r:embed="rId3"/>
          <a:srcRect l="7116" b="2691"/>
          <a:stretch>
            <a:fillRect/>
          </a:stretch>
        </p:blipFill>
        <p:spPr>
          <a:xfrm>
            <a:off x="6710400" y="166586"/>
            <a:ext cx="5263010" cy="6326290"/>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46377028-FB3F-0D62-82A7-A13D33F087F7}"/>
                  </a:ext>
                </a:extLst>
              </p:cNvPr>
              <p:cNvSpPr txBox="1"/>
              <p:nvPr/>
            </p:nvSpPr>
            <p:spPr>
              <a:xfrm rot="16200000">
                <a:off x="4593637" y="3050548"/>
                <a:ext cx="3657600" cy="5759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nl-NL" sz="1500">
                          <a:latin typeface="Cambria Math" panose="02040503050406030204" pitchFamily="18" charset="0"/>
                        </a:rPr>
                        <m:t>log</m:t>
                      </m:r>
                      <m:r>
                        <a:rPr lang="nl-NL" sz="1500" i="1">
                          <a:latin typeface="Cambria Math" panose="02040503050406030204" pitchFamily="18" charset="0"/>
                        </a:rPr>
                        <m:t>⁡(</m:t>
                      </m:r>
                      <m:f>
                        <m:fPr>
                          <m:ctrlPr>
                            <a:rPr lang="nl-NL" sz="1500" i="1">
                              <a:latin typeface="Cambria Math" panose="02040503050406030204" pitchFamily="18" charset="0"/>
                            </a:rPr>
                          </m:ctrlPr>
                        </m:fPr>
                        <m:num>
                          <m:r>
                            <a:rPr lang="nl-NL" sz="1500" i="1">
                              <a:latin typeface="Cambria Math" panose="02040503050406030204" pitchFamily="18" charset="0"/>
                            </a:rPr>
                            <m:t>𝑃</m:t>
                          </m:r>
                        </m:num>
                        <m:den>
                          <m:sSub>
                            <m:sSubPr>
                              <m:ctrlPr>
                                <a:rPr lang="nl-NL" sz="1500" i="1">
                                  <a:latin typeface="Cambria Math" panose="02040503050406030204" pitchFamily="18" charset="0"/>
                                </a:rPr>
                              </m:ctrlPr>
                            </m:sSubPr>
                            <m:e>
                              <m:r>
                                <a:rPr lang="nl-NL" sz="1500" i="1">
                                  <a:latin typeface="Cambria Math" panose="02040503050406030204" pitchFamily="18" charset="0"/>
                                </a:rPr>
                                <m:t>𝑃</m:t>
                              </m:r>
                            </m:e>
                            <m:sub>
                              <m:r>
                                <a:rPr lang="nl-NL" sz="1500" i="1">
                                  <a:latin typeface="Cambria Math" panose="02040503050406030204" pitchFamily="18" charset="0"/>
                                  <a:ea typeface="Cambria Math" panose="02040503050406030204" pitchFamily="18" charset="0"/>
                                </a:rPr>
                                <m:t>⨀</m:t>
                              </m:r>
                            </m:sub>
                          </m:sSub>
                        </m:den>
                      </m:f>
                      <m:r>
                        <a:rPr lang="nl-NL" sz="1500" i="1">
                          <a:latin typeface="Cambria Math" panose="02040503050406030204" pitchFamily="18" charset="0"/>
                        </a:rPr>
                        <m:t>)</m:t>
                      </m:r>
                      <m:r>
                        <a:rPr lang="nl-NL" sz="1500" b="0" i="1" smtClean="0">
                          <a:latin typeface="Cambria Math" panose="02040503050406030204" pitchFamily="18" charset="0"/>
                        </a:rPr>
                        <m:t>→</m:t>
                      </m:r>
                    </m:oMath>
                  </m:oMathPara>
                </a14:m>
                <a:endParaRPr lang="nl-NL" sz="1500" dirty="0"/>
              </a:p>
            </p:txBody>
          </p:sp>
        </mc:Choice>
        <mc:Fallback xmlns="">
          <p:sp>
            <p:nvSpPr>
              <p:cNvPr id="7" name="Tekstvak 6">
                <a:extLst>
                  <a:ext uri="{FF2B5EF4-FFF2-40B4-BE49-F238E27FC236}">
                    <a16:creationId xmlns:a16="http://schemas.microsoft.com/office/drawing/2014/main" id="{46377028-FB3F-0D62-82A7-A13D33F087F7}"/>
                  </a:ext>
                </a:extLst>
              </p:cNvPr>
              <p:cNvSpPr txBox="1">
                <a:spLocks noRot="1" noChangeAspect="1" noMove="1" noResize="1" noEditPoints="1" noAdjustHandles="1" noChangeArrowheads="1" noChangeShapeType="1" noTextEdit="1"/>
              </p:cNvSpPr>
              <p:nvPr/>
            </p:nvSpPr>
            <p:spPr>
              <a:xfrm rot="16200000">
                <a:off x="4593637" y="3050548"/>
                <a:ext cx="3657600" cy="575927"/>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7AB47D87-CFCF-2F6F-3AF9-74C4C1CDFF04}"/>
                  </a:ext>
                </a:extLst>
              </p:cNvPr>
              <p:cNvSpPr txBox="1"/>
              <p:nvPr/>
            </p:nvSpPr>
            <p:spPr>
              <a:xfrm>
                <a:off x="8534400" y="6327667"/>
                <a:ext cx="3657600" cy="3231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1500" i="1" smtClean="0">
                          <a:latin typeface="Cambria Math" panose="02040503050406030204" pitchFamily="18" charset="0"/>
                          <a:ea typeface="Cambria Math" panose="02040503050406030204" pitchFamily="18" charset="0"/>
                        </a:rPr>
                        <m:t>←</m:t>
                      </m:r>
                      <m:r>
                        <m:rPr>
                          <m:sty m:val="p"/>
                        </m:rPr>
                        <a:rPr lang="nl-NL" sz="1500" smtClean="0">
                          <a:latin typeface="Cambria Math" panose="02040503050406030204" pitchFamily="18" charset="0"/>
                        </a:rPr>
                        <m:t>log</m:t>
                      </m:r>
                      <m:r>
                        <a:rPr lang="nl-NL" sz="1500" i="1">
                          <a:latin typeface="Cambria Math" panose="02040503050406030204" pitchFamily="18" charset="0"/>
                        </a:rPr>
                        <m:t>⁡(</m:t>
                      </m:r>
                      <m:sSub>
                        <m:sSubPr>
                          <m:ctrlPr>
                            <a:rPr lang="nl-NL" sz="1500" b="0" i="1" smtClean="0">
                              <a:latin typeface="Cambria Math" panose="02040503050406030204" pitchFamily="18" charset="0"/>
                            </a:rPr>
                          </m:ctrlPr>
                        </m:sSubPr>
                        <m:e>
                          <m:r>
                            <a:rPr lang="nl-NL" sz="1500" b="0" i="1" smtClean="0">
                              <a:latin typeface="Cambria Math" panose="02040503050406030204" pitchFamily="18" charset="0"/>
                            </a:rPr>
                            <m:t>𝑇</m:t>
                          </m:r>
                        </m:e>
                        <m:sub>
                          <m:r>
                            <m:rPr>
                              <m:sty m:val="p"/>
                            </m:rPr>
                            <a:rPr lang="nl-NL" sz="1500" b="0" i="0" smtClean="0">
                              <a:latin typeface="Cambria Math" panose="02040503050406030204" pitchFamily="18" charset="0"/>
                            </a:rPr>
                            <m:t>eff</m:t>
                          </m:r>
                        </m:sub>
                      </m:sSub>
                      <m:r>
                        <a:rPr lang="nl-NL" sz="1500" b="0" i="1" smtClean="0">
                          <a:latin typeface="Cambria Math" panose="02040503050406030204" pitchFamily="18" charset="0"/>
                        </a:rPr>
                        <m:t>)</m:t>
                      </m:r>
                    </m:oMath>
                  </m:oMathPara>
                </a14:m>
                <a:endParaRPr lang="nl-NL" sz="1500" dirty="0"/>
              </a:p>
            </p:txBody>
          </p:sp>
        </mc:Choice>
        <mc:Fallback xmlns="">
          <p:sp>
            <p:nvSpPr>
              <p:cNvPr id="8" name="Tekstvak 7">
                <a:extLst>
                  <a:ext uri="{FF2B5EF4-FFF2-40B4-BE49-F238E27FC236}">
                    <a16:creationId xmlns:a16="http://schemas.microsoft.com/office/drawing/2014/main" id="{7AB47D87-CFCF-2F6F-3AF9-74C4C1CDFF04}"/>
                  </a:ext>
                </a:extLst>
              </p:cNvPr>
              <p:cNvSpPr txBox="1">
                <a:spLocks noRot="1" noChangeAspect="1" noMove="1" noResize="1" noEditPoints="1" noAdjustHandles="1" noChangeArrowheads="1" noChangeShapeType="1" noTextEdit="1"/>
              </p:cNvSpPr>
              <p:nvPr/>
            </p:nvSpPr>
            <p:spPr>
              <a:xfrm>
                <a:off x="8534400" y="6327667"/>
                <a:ext cx="3657600" cy="323165"/>
              </a:xfrm>
              <a:prstGeom prst="rect">
                <a:avLst/>
              </a:prstGeom>
              <a:blipFill>
                <a:blip r:embed="rId5"/>
                <a:stretch>
                  <a:fillRect b="-11321"/>
                </a:stretch>
              </a:blipFill>
            </p:spPr>
            <p:txBody>
              <a:bodyPr/>
              <a:lstStyle/>
              <a:p>
                <a:r>
                  <a:rPr lang="nl-NL">
                    <a:noFill/>
                  </a:rPr>
                  <a:t> </a:t>
                </a:r>
              </a:p>
            </p:txBody>
          </p:sp>
        </mc:Fallback>
      </mc:AlternateContent>
      <p:cxnSp>
        <p:nvCxnSpPr>
          <p:cNvPr id="5" name="Rechte verbindingslijn 4">
            <a:extLst>
              <a:ext uri="{FF2B5EF4-FFF2-40B4-BE49-F238E27FC236}">
                <a16:creationId xmlns:a16="http://schemas.microsoft.com/office/drawing/2014/main" id="{3D1DD63B-F0CF-55B2-49E3-E7EC698C4BC4}"/>
              </a:ext>
            </a:extLst>
          </p:cNvPr>
          <p:cNvCxnSpPr/>
          <p:nvPr/>
        </p:nvCxnSpPr>
        <p:spPr>
          <a:xfrm flipV="1">
            <a:off x="10598400" y="517166"/>
            <a:ext cx="0" cy="5794867"/>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24E059A6-2C69-5386-56F8-87C7EBB231C4}"/>
              </a:ext>
            </a:extLst>
          </p:cNvPr>
          <p:cNvCxnSpPr>
            <a:cxnSpLocks/>
          </p:cNvCxnSpPr>
          <p:nvPr/>
        </p:nvCxnSpPr>
        <p:spPr>
          <a:xfrm flipH="1">
            <a:off x="6760800" y="2979633"/>
            <a:ext cx="4996800"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9" name="Ovaal 8">
            <a:extLst>
              <a:ext uri="{FF2B5EF4-FFF2-40B4-BE49-F238E27FC236}">
                <a16:creationId xmlns:a16="http://schemas.microsoft.com/office/drawing/2014/main" id="{55AAC4BE-5D3B-86B0-0BD6-6E7B4985D599}"/>
              </a:ext>
            </a:extLst>
          </p:cNvPr>
          <p:cNvSpPr/>
          <p:nvPr/>
        </p:nvSpPr>
        <p:spPr>
          <a:xfrm>
            <a:off x="10546739" y="2927356"/>
            <a:ext cx="108000" cy="108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103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CBB48-C414-B7ED-F98A-E2D05781C7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6B5670-65F3-0EDE-8B3E-542453E80B03}"/>
              </a:ext>
            </a:extLst>
          </p:cNvPr>
          <p:cNvSpPr>
            <a:spLocks noGrp="1"/>
          </p:cNvSpPr>
          <p:nvPr>
            <p:ph type="title"/>
          </p:nvPr>
        </p:nvSpPr>
        <p:spPr/>
        <p:txBody>
          <a:bodyPr/>
          <a:lstStyle/>
          <a:p>
            <a:r>
              <a:rPr lang="nl-NL" dirty="0"/>
              <a:t>Hoe bereken je hoe de activiteit verandert bij radioactiviteit?</a:t>
            </a:r>
          </a:p>
        </p:txBody>
      </p:sp>
      <p:sp>
        <p:nvSpPr>
          <p:cNvPr id="3" name="Tijdelijke aanduiding voor tekst 2">
            <a:extLst>
              <a:ext uri="{FF2B5EF4-FFF2-40B4-BE49-F238E27FC236}">
                <a16:creationId xmlns:a16="http://schemas.microsoft.com/office/drawing/2014/main" id="{10B90CCE-D0FC-A74C-C35A-06641C2E3628}"/>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518084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239FA5C4-787F-4835-48AE-34E7C628B42A}"/>
                  </a:ext>
                </a:extLst>
              </p:cNvPr>
              <p:cNvSpPr txBox="1"/>
              <p:nvPr/>
            </p:nvSpPr>
            <p:spPr>
              <a:xfrm>
                <a:off x="1835180" y="1685977"/>
                <a:ext cx="248093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3200" b="0" i="1" smtClean="0">
                              <a:solidFill>
                                <a:schemeClr val="tx1"/>
                              </a:solidFill>
                              <a:latin typeface="Cambria Math" panose="02040503050406030204" pitchFamily="18" charset="0"/>
                            </a:rPr>
                          </m:ctrlPr>
                        </m:sSubPr>
                        <m:e>
                          <m:r>
                            <a:rPr lang="nl-NL" sz="3200" b="0" i="1" smtClean="0">
                              <a:solidFill>
                                <a:schemeClr val="tx1"/>
                              </a:solidFill>
                              <a:latin typeface="Cambria Math" panose="02040503050406030204" pitchFamily="18" charset="0"/>
                            </a:rPr>
                            <m:t>𝑁</m:t>
                          </m:r>
                        </m:e>
                        <m:sub>
                          <m:r>
                            <a:rPr lang="nl-NL" sz="3200" b="0" i="1" smtClean="0">
                              <a:solidFill>
                                <a:schemeClr val="tx1"/>
                              </a:solidFill>
                              <a:latin typeface="Cambria Math" panose="02040503050406030204" pitchFamily="18" charset="0"/>
                            </a:rPr>
                            <m:t>0</m:t>
                          </m:r>
                        </m:sub>
                      </m:sSub>
                    </m:oMath>
                  </m:oMathPara>
                </a14:m>
                <a:endParaRPr lang="nl-NL" sz="3200" dirty="0">
                  <a:solidFill>
                    <a:schemeClr val="tx1"/>
                  </a:solidFill>
                </a:endParaRPr>
              </a:p>
            </p:txBody>
          </p:sp>
        </mc:Choice>
        <mc:Fallback xmlns="">
          <p:sp>
            <p:nvSpPr>
              <p:cNvPr id="2" name="Tekstvak 1">
                <a:extLst>
                  <a:ext uri="{FF2B5EF4-FFF2-40B4-BE49-F238E27FC236}">
                    <a16:creationId xmlns:a16="http://schemas.microsoft.com/office/drawing/2014/main" id="{239FA5C4-787F-4835-48AE-34E7C628B42A}"/>
                  </a:ext>
                </a:extLst>
              </p:cNvPr>
              <p:cNvSpPr txBox="1">
                <a:spLocks noRot="1" noChangeAspect="1" noMove="1" noResize="1" noEditPoints="1" noAdjustHandles="1" noChangeArrowheads="1" noChangeShapeType="1" noTextEdit="1"/>
              </p:cNvSpPr>
              <p:nvPr/>
            </p:nvSpPr>
            <p:spPr>
              <a:xfrm>
                <a:off x="1835180" y="1685977"/>
                <a:ext cx="2480930" cy="584775"/>
              </a:xfrm>
              <a:prstGeom prst="rect">
                <a:avLst/>
              </a:prstGeom>
              <a:blipFill>
                <a:blip r:embed="rId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FE24FA11-CE0D-9D89-EC4C-DC62C35704E3}"/>
                  </a:ext>
                </a:extLst>
              </p:cNvPr>
              <p:cNvSpPr txBox="1"/>
              <p:nvPr/>
            </p:nvSpPr>
            <p:spPr>
              <a:xfrm>
                <a:off x="7722072" y="5034840"/>
                <a:ext cx="248093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3200" b="0" i="1" smtClean="0">
                              <a:solidFill>
                                <a:schemeClr val="tx1"/>
                              </a:solidFill>
                              <a:latin typeface="Cambria Math" panose="02040503050406030204" pitchFamily="18" charset="0"/>
                            </a:rPr>
                          </m:ctrlPr>
                        </m:sSubPr>
                        <m:e>
                          <m:r>
                            <a:rPr lang="nl-NL" sz="3200" b="0" i="1" smtClean="0">
                              <a:solidFill>
                                <a:schemeClr val="tx1"/>
                              </a:solidFill>
                              <a:latin typeface="Cambria Math" panose="02040503050406030204" pitchFamily="18" charset="0"/>
                            </a:rPr>
                            <m:t>𝐴</m:t>
                          </m:r>
                        </m:e>
                        <m:sub>
                          <m:r>
                            <a:rPr lang="nl-NL" sz="3200" b="0" i="1" smtClean="0">
                              <a:solidFill>
                                <a:schemeClr val="tx1"/>
                              </a:solidFill>
                              <a:latin typeface="Cambria Math" panose="02040503050406030204" pitchFamily="18" charset="0"/>
                            </a:rPr>
                            <m:t>𝑡</m:t>
                          </m:r>
                        </m:sub>
                      </m:sSub>
                    </m:oMath>
                  </m:oMathPara>
                </a14:m>
                <a:endParaRPr lang="nl-NL" sz="3200" dirty="0">
                  <a:solidFill>
                    <a:schemeClr val="tx1"/>
                  </a:solidFill>
                </a:endParaRPr>
              </a:p>
            </p:txBody>
          </p:sp>
        </mc:Choice>
        <mc:Fallback xmlns="">
          <p:sp>
            <p:nvSpPr>
              <p:cNvPr id="3" name="Tekstvak 2">
                <a:extLst>
                  <a:ext uri="{FF2B5EF4-FFF2-40B4-BE49-F238E27FC236}">
                    <a16:creationId xmlns:a16="http://schemas.microsoft.com/office/drawing/2014/main" id="{FE24FA11-CE0D-9D89-EC4C-DC62C35704E3}"/>
                  </a:ext>
                </a:extLst>
              </p:cNvPr>
              <p:cNvSpPr txBox="1">
                <a:spLocks noRot="1" noChangeAspect="1" noMove="1" noResize="1" noEditPoints="1" noAdjustHandles="1" noChangeArrowheads="1" noChangeShapeType="1" noTextEdit="1"/>
              </p:cNvSpPr>
              <p:nvPr/>
            </p:nvSpPr>
            <p:spPr>
              <a:xfrm>
                <a:off x="7722072" y="5034840"/>
                <a:ext cx="2480930" cy="584775"/>
              </a:xfrm>
              <a:prstGeom prst="rect">
                <a:avLst/>
              </a:prstGeom>
              <a:blipFill>
                <a:blip r:embed="rId3"/>
                <a:stretch>
                  <a:fillRect/>
                </a:stretch>
              </a:blipFill>
            </p:spPr>
            <p:txBody>
              <a:bodyPr/>
              <a:lstStyle/>
              <a:p>
                <a:r>
                  <a:rPr lang="nl-NL">
                    <a:noFill/>
                  </a:rPr>
                  <a:t> </a:t>
                </a:r>
              </a:p>
            </p:txBody>
          </p:sp>
        </mc:Fallback>
      </mc:AlternateContent>
      <p:cxnSp>
        <p:nvCxnSpPr>
          <p:cNvPr id="4" name="Rechte verbindingslijn met pijl 3">
            <a:extLst>
              <a:ext uri="{FF2B5EF4-FFF2-40B4-BE49-F238E27FC236}">
                <a16:creationId xmlns:a16="http://schemas.microsoft.com/office/drawing/2014/main" id="{1E02870F-4E43-922A-1C94-3DB77CE9010C}"/>
              </a:ext>
            </a:extLst>
          </p:cNvPr>
          <p:cNvCxnSpPr>
            <a:cxnSpLocks/>
          </p:cNvCxnSpPr>
          <p:nvPr/>
        </p:nvCxnSpPr>
        <p:spPr>
          <a:xfrm>
            <a:off x="3524450" y="2052084"/>
            <a:ext cx="5000376" cy="0"/>
          </a:xfrm>
          <a:prstGeom prst="straightConnector1">
            <a:avLst/>
          </a:prstGeom>
          <a:ln w="57150">
            <a:solidFill>
              <a:srgbClr val="945EE8"/>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B79B0D93-7FC4-6459-0CAF-62508546832E}"/>
                  </a:ext>
                </a:extLst>
              </p:cNvPr>
              <p:cNvSpPr txBox="1"/>
              <p:nvPr/>
            </p:nvSpPr>
            <p:spPr>
              <a:xfrm>
                <a:off x="7722072" y="1722465"/>
                <a:ext cx="248093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3200" b="0" i="1" smtClean="0">
                              <a:solidFill>
                                <a:schemeClr val="tx1"/>
                              </a:solidFill>
                              <a:latin typeface="Cambria Math" panose="02040503050406030204" pitchFamily="18" charset="0"/>
                            </a:rPr>
                          </m:ctrlPr>
                        </m:sSubPr>
                        <m:e>
                          <m:r>
                            <a:rPr lang="nl-NL" sz="3200" b="0" i="1" smtClean="0">
                              <a:solidFill>
                                <a:schemeClr val="tx1"/>
                              </a:solidFill>
                              <a:latin typeface="Cambria Math" panose="02040503050406030204" pitchFamily="18" charset="0"/>
                            </a:rPr>
                            <m:t>𝑁</m:t>
                          </m:r>
                        </m:e>
                        <m:sub>
                          <m:r>
                            <a:rPr lang="nl-NL" sz="3200" b="0" i="1" smtClean="0">
                              <a:solidFill>
                                <a:schemeClr val="tx1"/>
                              </a:solidFill>
                              <a:latin typeface="Cambria Math" panose="02040503050406030204" pitchFamily="18" charset="0"/>
                            </a:rPr>
                            <m:t>𝑡</m:t>
                          </m:r>
                        </m:sub>
                      </m:sSub>
                    </m:oMath>
                  </m:oMathPara>
                </a14:m>
                <a:endParaRPr lang="nl-NL" sz="3200" dirty="0">
                  <a:solidFill>
                    <a:schemeClr val="tx1"/>
                  </a:solidFill>
                </a:endParaRPr>
              </a:p>
            </p:txBody>
          </p:sp>
        </mc:Choice>
        <mc:Fallback xmlns="">
          <p:sp>
            <p:nvSpPr>
              <p:cNvPr id="5" name="Tekstvak 4">
                <a:extLst>
                  <a:ext uri="{FF2B5EF4-FFF2-40B4-BE49-F238E27FC236}">
                    <a16:creationId xmlns:a16="http://schemas.microsoft.com/office/drawing/2014/main" id="{B79B0D93-7FC4-6459-0CAF-62508546832E}"/>
                  </a:ext>
                </a:extLst>
              </p:cNvPr>
              <p:cNvSpPr txBox="1">
                <a:spLocks noRot="1" noChangeAspect="1" noMove="1" noResize="1" noEditPoints="1" noAdjustHandles="1" noChangeArrowheads="1" noChangeShapeType="1" noTextEdit="1"/>
              </p:cNvSpPr>
              <p:nvPr/>
            </p:nvSpPr>
            <p:spPr>
              <a:xfrm>
                <a:off x="7722072" y="1722465"/>
                <a:ext cx="2480930" cy="584775"/>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EEE65640-7C42-94B0-BC65-C58ED064DFB2}"/>
                  </a:ext>
                </a:extLst>
              </p:cNvPr>
              <p:cNvSpPr txBox="1"/>
              <p:nvPr/>
            </p:nvSpPr>
            <p:spPr>
              <a:xfrm>
                <a:off x="1766539" y="5034841"/>
                <a:ext cx="248093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3200" b="0" i="1" smtClean="0">
                              <a:solidFill>
                                <a:schemeClr val="tx1"/>
                              </a:solidFill>
                              <a:latin typeface="Cambria Math" panose="02040503050406030204" pitchFamily="18" charset="0"/>
                            </a:rPr>
                          </m:ctrlPr>
                        </m:sSubPr>
                        <m:e>
                          <m:r>
                            <a:rPr lang="nl-NL" sz="3200" b="0" i="1" smtClean="0">
                              <a:solidFill>
                                <a:schemeClr val="tx1"/>
                              </a:solidFill>
                              <a:latin typeface="Cambria Math" panose="02040503050406030204" pitchFamily="18" charset="0"/>
                            </a:rPr>
                            <m:t>𝐴</m:t>
                          </m:r>
                        </m:e>
                        <m:sub>
                          <m:r>
                            <a:rPr lang="nl-NL" sz="3200" b="0" i="1" smtClean="0">
                              <a:solidFill>
                                <a:schemeClr val="tx1"/>
                              </a:solidFill>
                              <a:latin typeface="Cambria Math" panose="02040503050406030204" pitchFamily="18" charset="0"/>
                            </a:rPr>
                            <m:t>0</m:t>
                          </m:r>
                        </m:sub>
                      </m:sSub>
                    </m:oMath>
                  </m:oMathPara>
                </a14:m>
                <a:endParaRPr lang="nl-NL" sz="3200" dirty="0">
                  <a:solidFill>
                    <a:schemeClr val="tx1"/>
                  </a:solidFill>
                </a:endParaRPr>
              </a:p>
            </p:txBody>
          </p:sp>
        </mc:Choice>
        <mc:Fallback xmlns="">
          <p:sp>
            <p:nvSpPr>
              <p:cNvPr id="6" name="Tekstvak 5">
                <a:extLst>
                  <a:ext uri="{FF2B5EF4-FFF2-40B4-BE49-F238E27FC236}">
                    <a16:creationId xmlns:a16="http://schemas.microsoft.com/office/drawing/2014/main" id="{EEE65640-7C42-94B0-BC65-C58ED064DFB2}"/>
                  </a:ext>
                </a:extLst>
              </p:cNvPr>
              <p:cNvSpPr txBox="1">
                <a:spLocks noRot="1" noChangeAspect="1" noMove="1" noResize="1" noEditPoints="1" noAdjustHandles="1" noChangeArrowheads="1" noChangeShapeType="1" noTextEdit="1"/>
              </p:cNvSpPr>
              <p:nvPr/>
            </p:nvSpPr>
            <p:spPr>
              <a:xfrm>
                <a:off x="1766539" y="5034841"/>
                <a:ext cx="2480930" cy="584775"/>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F71D2CDA-6BDB-3430-C11F-94FC82FF4A33}"/>
                  </a:ext>
                </a:extLst>
              </p:cNvPr>
              <p:cNvSpPr txBox="1"/>
              <p:nvPr/>
            </p:nvSpPr>
            <p:spPr>
              <a:xfrm>
                <a:off x="4948095" y="1576761"/>
                <a:ext cx="2032121" cy="950645"/>
              </a:xfrm>
              <a:prstGeom prst="rect">
                <a:avLst/>
              </a:prstGeom>
              <a:solidFill>
                <a:srgbClr val="FFFFFF"/>
              </a:solidFill>
              <a:ln w="19050">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𝑁</m:t>
                          </m:r>
                        </m:e>
                        <m:sub>
                          <m:r>
                            <m:rPr>
                              <m:sty m:val="p"/>
                            </m:rPr>
                            <a:rPr lang="nl-NL" sz="2000" b="0" i="0" smtClean="0">
                              <a:solidFill>
                                <a:schemeClr val="tx1"/>
                              </a:solidFill>
                              <a:latin typeface="Cambria Math" panose="02040503050406030204" pitchFamily="18" charset="0"/>
                            </a:rPr>
                            <m:t>t</m:t>
                          </m:r>
                        </m:sub>
                      </m:sSub>
                      <m:r>
                        <a:rPr lang="nl-NL" sz="2000" b="0" i="0" smtClean="0">
                          <a:solidFill>
                            <a:schemeClr val="tx1"/>
                          </a:solidFill>
                          <a:latin typeface="Cambria Math" panose="02040503050406030204" pitchFamily="18" charset="0"/>
                        </a:rPr>
                        <m:t>=</m:t>
                      </m:r>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𝑁</m:t>
                          </m:r>
                        </m:e>
                        <m:sub>
                          <m:r>
                            <a:rPr lang="nl-NL" sz="2000" b="0" i="1" smtClean="0">
                              <a:solidFill>
                                <a:schemeClr val="tx1"/>
                              </a:solidFill>
                              <a:latin typeface="Cambria Math" panose="02040503050406030204" pitchFamily="18" charset="0"/>
                            </a:rPr>
                            <m:t>0</m:t>
                          </m:r>
                        </m:sub>
                      </m:sSub>
                      <m:r>
                        <a:rPr lang="nl-NL" sz="2000" b="0" i="1" smtClean="0">
                          <a:solidFill>
                            <a:schemeClr val="tx1"/>
                          </a:solidFill>
                          <a:latin typeface="Cambria Math" panose="02040503050406030204" pitchFamily="18" charset="0"/>
                        </a:rPr>
                        <m:t>∙</m:t>
                      </m:r>
                      <m:sSup>
                        <m:sSupPr>
                          <m:ctrlPr>
                            <a:rPr lang="nl-NL" sz="2000" b="0" i="1" smtClean="0">
                              <a:solidFill>
                                <a:schemeClr val="tx1"/>
                              </a:solidFill>
                              <a:latin typeface="Cambria Math" panose="02040503050406030204" pitchFamily="18" charset="0"/>
                            </a:rPr>
                          </m:ctrlPr>
                        </m:sSupPr>
                        <m:e>
                          <m:d>
                            <m:dPr>
                              <m:ctrlPr>
                                <a:rPr lang="nl-NL" sz="2000" b="0" i="1" smtClean="0">
                                  <a:solidFill>
                                    <a:schemeClr val="tx1"/>
                                  </a:solidFill>
                                  <a:latin typeface="Cambria Math" panose="02040503050406030204" pitchFamily="18" charset="0"/>
                                </a:rPr>
                              </m:ctrlPr>
                            </m:dPr>
                            <m:e>
                              <m:f>
                                <m:fPr>
                                  <m:ctrlPr>
                                    <a:rPr lang="nl-NL" sz="2000" b="0" i="1" smtClean="0">
                                      <a:solidFill>
                                        <a:schemeClr val="tx1"/>
                                      </a:solidFill>
                                      <a:latin typeface="Cambria Math" panose="02040503050406030204" pitchFamily="18" charset="0"/>
                                    </a:rPr>
                                  </m:ctrlPr>
                                </m:fPr>
                                <m:num>
                                  <m:r>
                                    <a:rPr lang="nl-NL" sz="2000" b="0" i="1" smtClean="0">
                                      <a:solidFill>
                                        <a:schemeClr val="tx1"/>
                                      </a:solidFill>
                                      <a:latin typeface="Cambria Math" panose="02040503050406030204" pitchFamily="18" charset="0"/>
                                    </a:rPr>
                                    <m:t>1</m:t>
                                  </m:r>
                                </m:num>
                                <m:den>
                                  <m:r>
                                    <a:rPr lang="nl-NL" sz="2000" b="0" i="1" smtClean="0">
                                      <a:solidFill>
                                        <a:schemeClr val="tx1"/>
                                      </a:solidFill>
                                      <a:latin typeface="Cambria Math" panose="02040503050406030204" pitchFamily="18" charset="0"/>
                                    </a:rPr>
                                    <m:t>2</m:t>
                                  </m:r>
                                </m:den>
                              </m:f>
                            </m:e>
                          </m:d>
                        </m:e>
                        <m:sup>
                          <m:f>
                            <m:fPr>
                              <m:ctrlPr>
                                <a:rPr lang="nl-NL" sz="2000" b="0" i="1" smtClean="0">
                                  <a:solidFill>
                                    <a:schemeClr val="tx1"/>
                                  </a:solidFill>
                                  <a:latin typeface="Cambria Math" panose="02040503050406030204" pitchFamily="18" charset="0"/>
                                </a:rPr>
                              </m:ctrlPr>
                            </m:fPr>
                            <m:num>
                              <m:r>
                                <a:rPr lang="nl-NL" sz="2000" b="0" i="1" smtClean="0">
                                  <a:solidFill>
                                    <a:schemeClr val="tx1"/>
                                  </a:solidFill>
                                  <a:latin typeface="Cambria Math" panose="02040503050406030204" pitchFamily="18" charset="0"/>
                                </a:rPr>
                                <m:t>𝑡</m:t>
                              </m:r>
                            </m:num>
                            <m:den>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𝑡</m:t>
                                  </m:r>
                                </m:e>
                                <m:sub>
                                  <m:r>
                                    <a:rPr lang="nl-NL" sz="2000" b="0" i="1" smtClean="0">
                                      <a:solidFill>
                                        <a:schemeClr val="tx1"/>
                                      </a:solidFill>
                                      <a:latin typeface="Cambria Math" panose="02040503050406030204" pitchFamily="18" charset="0"/>
                                    </a:rPr>
                                    <m:t>1/2</m:t>
                                  </m:r>
                                </m:sub>
                              </m:sSub>
                            </m:den>
                          </m:f>
                        </m:sup>
                      </m:sSup>
                    </m:oMath>
                  </m:oMathPara>
                </a14:m>
                <a:endParaRPr lang="nl-NL" sz="2000" dirty="0">
                  <a:solidFill>
                    <a:schemeClr val="tx1"/>
                  </a:solidFill>
                </a:endParaRPr>
              </a:p>
            </p:txBody>
          </p:sp>
        </mc:Choice>
        <mc:Fallback xmlns="">
          <p:sp>
            <p:nvSpPr>
              <p:cNvPr id="7" name="Tekstvak 6">
                <a:extLst>
                  <a:ext uri="{FF2B5EF4-FFF2-40B4-BE49-F238E27FC236}">
                    <a16:creationId xmlns:a16="http://schemas.microsoft.com/office/drawing/2014/main" id="{F71D2CDA-6BDB-3430-C11F-94FC82FF4A33}"/>
                  </a:ext>
                </a:extLst>
              </p:cNvPr>
              <p:cNvSpPr txBox="1">
                <a:spLocks noRot="1" noChangeAspect="1" noMove="1" noResize="1" noEditPoints="1" noAdjustHandles="1" noChangeArrowheads="1" noChangeShapeType="1" noTextEdit="1"/>
              </p:cNvSpPr>
              <p:nvPr/>
            </p:nvSpPr>
            <p:spPr>
              <a:xfrm>
                <a:off x="4948095" y="1576761"/>
                <a:ext cx="2032121" cy="950645"/>
              </a:xfrm>
              <a:prstGeom prst="rect">
                <a:avLst/>
              </a:prstGeom>
              <a:blipFill>
                <a:blip r:embed="rId6"/>
                <a:stretch>
                  <a:fillRect/>
                </a:stretch>
              </a:blipFill>
              <a:ln w="19050">
                <a:solidFill>
                  <a:schemeClr val="bg1"/>
                </a:solidFill>
              </a:ln>
            </p:spPr>
            <p:txBody>
              <a:bodyPr/>
              <a:lstStyle/>
              <a:p>
                <a:r>
                  <a:rPr lang="nl-NL">
                    <a:noFill/>
                  </a:rPr>
                  <a:t> </a:t>
                </a:r>
              </a:p>
            </p:txBody>
          </p:sp>
        </mc:Fallback>
      </mc:AlternateContent>
      <p:cxnSp>
        <p:nvCxnSpPr>
          <p:cNvPr id="8" name="Rechte verbindingslijn met pijl 7">
            <a:extLst>
              <a:ext uri="{FF2B5EF4-FFF2-40B4-BE49-F238E27FC236}">
                <a16:creationId xmlns:a16="http://schemas.microsoft.com/office/drawing/2014/main" id="{1B37776D-A9C6-BB1C-5E89-24C3A4A0E644}"/>
              </a:ext>
            </a:extLst>
          </p:cNvPr>
          <p:cNvCxnSpPr>
            <a:cxnSpLocks/>
          </p:cNvCxnSpPr>
          <p:nvPr/>
        </p:nvCxnSpPr>
        <p:spPr>
          <a:xfrm>
            <a:off x="3524450" y="5327228"/>
            <a:ext cx="5000376" cy="0"/>
          </a:xfrm>
          <a:prstGeom prst="straightConnector1">
            <a:avLst/>
          </a:prstGeom>
          <a:ln w="57150">
            <a:solidFill>
              <a:srgbClr val="945EE8"/>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FAA4E1D7-B526-FDD6-ABE8-9A8A5367AB4B}"/>
                  </a:ext>
                </a:extLst>
              </p:cNvPr>
              <p:cNvSpPr txBox="1"/>
              <p:nvPr/>
            </p:nvSpPr>
            <p:spPr>
              <a:xfrm>
                <a:off x="4964515" y="4851904"/>
                <a:ext cx="2015701" cy="843757"/>
              </a:xfrm>
              <a:prstGeom prst="rect">
                <a:avLst/>
              </a:prstGeom>
              <a:solidFill>
                <a:srgbClr val="FFFFFF"/>
              </a:solidFill>
              <a:ln w="19050">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𝐴</m:t>
                          </m:r>
                        </m:e>
                        <m:sub>
                          <m:r>
                            <m:rPr>
                              <m:sty m:val="p"/>
                            </m:rPr>
                            <a:rPr lang="nl-NL" sz="2000" b="0" i="0" smtClean="0">
                              <a:solidFill>
                                <a:schemeClr val="tx1"/>
                              </a:solidFill>
                              <a:latin typeface="Cambria Math" panose="02040503050406030204" pitchFamily="18" charset="0"/>
                            </a:rPr>
                            <m:t>t</m:t>
                          </m:r>
                        </m:sub>
                      </m:sSub>
                      <m:r>
                        <a:rPr lang="nl-NL" sz="2000" b="0" i="0" smtClean="0">
                          <a:solidFill>
                            <a:schemeClr val="tx1"/>
                          </a:solidFill>
                          <a:latin typeface="Cambria Math" panose="02040503050406030204" pitchFamily="18" charset="0"/>
                        </a:rPr>
                        <m:t>=</m:t>
                      </m:r>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𝐴</m:t>
                          </m:r>
                        </m:e>
                        <m:sub>
                          <m:r>
                            <a:rPr lang="nl-NL" sz="2000" b="0" i="1" smtClean="0">
                              <a:solidFill>
                                <a:schemeClr val="tx1"/>
                              </a:solidFill>
                              <a:latin typeface="Cambria Math" panose="02040503050406030204" pitchFamily="18" charset="0"/>
                            </a:rPr>
                            <m:t>0</m:t>
                          </m:r>
                        </m:sub>
                      </m:sSub>
                      <m:r>
                        <a:rPr lang="nl-NL" sz="2000" b="0" i="1" smtClean="0">
                          <a:solidFill>
                            <a:schemeClr val="tx1"/>
                          </a:solidFill>
                          <a:latin typeface="Cambria Math" panose="02040503050406030204" pitchFamily="18" charset="0"/>
                        </a:rPr>
                        <m:t>∙</m:t>
                      </m:r>
                      <m:sSup>
                        <m:sSupPr>
                          <m:ctrlPr>
                            <a:rPr lang="nl-NL" sz="2000" b="0" i="1" smtClean="0">
                              <a:solidFill>
                                <a:schemeClr val="tx1"/>
                              </a:solidFill>
                              <a:latin typeface="Cambria Math" panose="02040503050406030204" pitchFamily="18" charset="0"/>
                            </a:rPr>
                          </m:ctrlPr>
                        </m:sSupPr>
                        <m:e>
                          <m:d>
                            <m:dPr>
                              <m:ctrlPr>
                                <a:rPr lang="nl-NL" sz="2000" b="0" i="1" smtClean="0">
                                  <a:solidFill>
                                    <a:schemeClr val="tx1"/>
                                  </a:solidFill>
                                  <a:latin typeface="Cambria Math" panose="02040503050406030204" pitchFamily="18" charset="0"/>
                                </a:rPr>
                              </m:ctrlPr>
                            </m:dPr>
                            <m:e>
                              <m:f>
                                <m:fPr>
                                  <m:ctrlPr>
                                    <a:rPr lang="nl-NL" sz="2000" b="0" i="1" smtClean="0">
                                      <a:solidFill>
                                        <a:schemeClr val="tx1"/>
                                      </a:solidFill>
                                      <a:latin typeface="Cambria Math" panose="02040503050406030204" pitchFamily="18" charset="0"/>
                                    </a:rPr>
                                  </m:ctrlPr>
                                </m:fPr>
                                <m:num>
                                  <m:r>
                                    <a:rPr lang="nl-NL" sz="2000" b="0" i="1" smtClean="0">
                                      <a:solidFill>
                                        <a:schemeClr val="tx1"/>
                                      </a:solidFill>
                                      <a:latin typeface="Cambria Math" panose="02040503050406030204" pitchFamily="18" charset="0"/>
                                    </a:rPr>
                                    <m:t>1</m:t>
                                  </m:r>
                                </m:num>
                                <m:den>
                                  <m:r>
                                    <a:rPr lang="nl-NL" sz="2000" b="0" i="1" smtClean="0">
                                      <a:solidFill>
                                        <a:schemeClr val="tx1"/>
                                      </a:solidFill>
                                      <a:latin typeface="Cambria Math" panose="02040503050406030204" pitchFamily="18" charset="0"/>
                                    </a:rPr>
                                    <m:t>2</m:t>
                                  </m:r>
                                </m:den>
                              </m:f>
                            </m:e>
                          </m:d>
                        </m:e>
                        <m:sup>
                          <m:f>
                            <m:fPr>
                              <m:ctrlPr>
                                <a:rPr lang="nl-NL" sz="2000" b="0" i="1" smtClean="0">
                                  <a:solidFill>
                                    <a:schemeClr val="tx1"/>
                                  </a:solidFill>
                                  <a:latin typeface="Cambria Math" panose="02040503050406030204" pitchFamily="18" charset="0"/>
                                </a:rPr>
                              </m:ctrlPr>
                            </m:fPr>
                            <m:num>
                              <m:r>
                                <a:rPr lang="nl-NL" sz="2000" b="0" i="1" smtClean="0">
                                  <a:solidFill>
                                    <a:schemeClr val="tx1"/>
                                  </a:solidFill>
                                  <a:latin typeface="Cambria Math" panose="02040503050406030204" pitchFamily="18" charset="0"/>
                                </a:rPr>
                                <m:t>𝑡</m:t>
                              </m:r>
                            </m:num>
                            <m:den>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𝑡</m:t>
                                  </m:r>
                                </m:e>
                                <m:sub>
                                  <m:r>
                                    <a:rPr lang="nl-NL" sz="2000" b="0" i="1" smtClean="0">
                                      <a:solidFill>
                                        <a:schemeClr val="tx1"/>
                                      </a:solidFill>
                                      <a:latin typeface="Cambria Math" panose="02040503050406030204" pitchFamily="18" charset="0"/>
                                    </a:rPr>
                                    <m:t>1/2</m:t>
                                  </m:r>
                                </m:sub>
                              </m:sSub>
                            </m:den>
                          </m:f>
                        </m:sup>
                      </m:sSup>
                    </m:oMath>
                  </m:oMathPara>
                </a14:m>
                <a:endParaRPr lang="nl-NL" sz="2000" dirty="0">
                  <a:solidFill>
                    <a:schemeClr val="tx1"/>
                  </a:solidFill>
                </a:endParaRPr>
              </a:p>
            </p:txBody>
          </p:sp>
        </mc:Choice>
        <mc:Fallback xmlns="">
          <p:sp>
            <p:nvSpPr>
              <p:cNvPr id="9" name="Tekstvak 8">
                <a:extLst>
                  <a:ext uri="{FF2B5EF4-FFF2-40B4-BE49-F238E27FC236}">
                    <a16:creationId xmlns:a16="http://schemas.microsoft.com/office/drawing/2014/main" id="{FAA4E1D7-B526-FDD6-ABE8-9A8A5367AB4B}"/>
                  </a:ext>
                </a:extLst>
              </p:cNvPr>
              <p:cNvSpPr txBox="1">
                <a:spLocks noRot="1" noChangeAspect="1" noMove="1" noResize="1" noEditPoints="1" noAdjustHandles="1" noChangeArrowheads="1" noChangeShapeType="1" noTextEdit="1"/>
              </p:cNvSpPr>
              <p:nvPr/>
            </p:nvSpPr>
            <p:spPr>
              <a:xfrm>
                <a:off x="4964515" y="4851904"/>
                <a:ext cx="2015701" cy="843757"/>
              </a:xfrm>
              <a:prstGeom prst="rect">
                <a:avLst/>
              </a:prstGeom>
              <a:blipFill>
                <a:blip r:embed="rId7"/>
                <a:stretch>
                  <a:fillRect b="-2899"/>
                </a:stretch>
              </a:blipFill>
              <a:ln w="19050">
                <a:solidFill>
                  <a:schemeClr val="bg1"/>
                </a:solidFill>
              </a:ln>
            </p:spPr>
            <p:txBody>
              <a:bodyPr/>
              <a:lstStyle/>
              <a:p>
                <a:r>
                  <a:rPr lang="nl-NL">
                    <a:noFill/>
                  </a:rPr>
                  <a:t> </a:t>
                </a:r>
              </a:p>
            </p:txBody>
          </p:sp>
        </mc:Fallback>
      </mc:AlternateContent>
      <p:cxnSp>
        <p:nvCxnSpPr>
          <p:cNvPr id="10" name="Rechte verbindingslijn met pijl 9">
            <a:extLst>
              <a:ext uri="{FF2B5EF4-FFF2-40B4-BE49-F238E27FC236}">
                <a16:creationId xmlns:a16="http://schemas.microsoft.com/office/drawing/2014/main" id="{9AED7EC9-A673-52BD-E949-016AF0A76465}"/>
              </a:ext>
            </a:extLst>
          </p:cNvPr>
          <p:cNvCxnSpPr>
            <a:cxnSpLocks/>
            <a:endCxn id="6" idx="0"/>
          </p:cNvCxnSpPr>
          <p:nvPr/>
        </p:nvCxnSpPr>
        <p:spPr>
          <a:xfrm flipH="1">
            <a:off x="3007004" y="2335078"/>
            <a:ext cx="16420" cy="2699763"/>
          </a:xfrm>
          <a:prstGeom prst="straightConnector1">
            <a:avLst/>
          </a:prstGeom>
          <a:ln w="57150">
            <a:solidFill>
              <a:srgbClr val="945EE8"/>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810D5AEE-5661-9B79-217D-C332F0B2F808}"/>
                  </a:ext>
                </a:extLst>
              </p:cNvPr>
              <p:cNvSpPr txBox="1"/>
              <p:nvPr/>
            </p:nvSpPr>
            <p:spPr>
              <a:xfrm>
                <a:off x="1999153" y="3209636"/>
                <a:ext cx="2015701" cy="768159"/>
              </a:xfrm>
              <a:prstGeom prst="rect">
                <a:avLst/>
              </a:prstGeom>
              <a:solidFill>
                <a:srgbClr val="FFFFFF"/>
              </a:solidFill>
              <a:ln w="19050">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𝐴</m:t>
                          </m:r>
                        </m:e>
                        <m:sub>
                          <m:r>
                            <a:rPr lang="nl-NL" sz="2000" b="0" i="1" smtClean="0">
                              <a:solidFill>
                                <a:schemeClr val="tx1"/>
                              </a:solidFill>
                              <a:latin typeface="Cambria Math" panose="02040503050406030204" pitchFamily="18" charset="0"/>
                            </a:rPr>
                            <m:t>0</m:t>
                          </m:r>
                        </m:sub>
                      </m:sSub>
                      <m:r>
                        <a:rPr lang="nl-NL" sz="2000" b="0" i="1" smtClean="0">
                          <a:solidFill>
                            <a:schemeClr val="tx1"/>
                          </a:solidFill>
                          <a:latin typeface="Cambria Math" panose="02040503050406030204" pitchFamily="18" charset="0"/>
                        </a:rPr>
                        <m:t>=</m:t>
                      </m:r>
                      <m:sSub>
                        <m:sSubPr>
                          <m:ctrlPr>
                            <a:rPr lang="nl-NL" sz="2000" b="0" i="1" smtClean="0">
                              <a:solidFill>
                                <a:schemeClr val="tx1"/>
                              </a:solidFill>
                              <a:latin typeface="Cambria Math" panose="02040503050406030204" pitchFamily="18" charset="0"/>
                            </a:rPr>
                          </m:ctrlPr>
                        </m:sSubPr>
                        <m:e>
                          <m:f>
                            <m:fPr>
                              <m:ctrlPr>
                                <a:rPr lang="nl-NL" sz="2000" b="0" i="1" smtClean="0">
                                  <a:solidFill>
                                    <a:schemeClr val="tx1"/>
                                  </a:solidFill>
                                  <a:latin typeface="Cambria Math" panose="02040503050406030204" pitchFamily="18" charset="0"/>
                                </a:rPr>
                              </m:ctrlPr>
                            </m:fPr>
                            <m:num>
                              <m:r>
                                <m:rPr>
                                  <m:sty m:val="p"/>
                                </m:rPr>
                                <a:rPr lang="nl-NL" sz="2000" b="0" i="0" smtClean="0">
                                  <a:solidFill>
                                    <a:schemeClr val="tx1"/>
                                  </a:solidFill>
                                  <a:latin typeface="Cambria Math" panose="02040503050406030204" pitchFamily="18" charset="0"/>
                                </a:rPr>
                                <m:t>ln</m:t>
                              </m:r>
                              <m:r>
                                <a:rPr lang="nl-NL" sz="2000" b="0" i="1" smtClean="0">
                                  <a:solidFill>
                                    <a:schemeClr val="tx1"/>
                                  </a:solidFill>
                                  <a:latin typeface="Cambria Math" panose="02040503050406030204" pitchFamily="18" charset="0"/>
                                </a:rPr>
                                <m:t>⁡(2)</m:t>
                              </m:r>
                            </m:num>
                            <m:den>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𝑡</m:t>
                                  </m:r>
                                </m:e>
                                <m:sub>
                                  <m:r>
                                    <a:rPr lang="nl-NL" sz="2000" b="0" i="1" smtClean="0">
                                      <a:solidFill>
                                        <a:schemeClr val="tx1"/>
                                      </a:solidFill>
                                      <a:latin typeface="Cambria Math" panose="02040503050406030204" pitchFamily="18" charset="0"/>
                                    </a:rPr>
                                    <m:t>1/2</m:t>
                                  </m:r>
                                </m:sub>
                              </m:sSub>
                            </m:den>
                          </m:f>
                          <m:r>
                            <a:rPr lang="nl-NL" sz="2000" b="0" i="1" smtClean="0">
                              <a:solidFill>
                                <a:schemeClr val="tx1"/>
                              </a:solidFill>
                              <a:latin typeface="Cambria Math" panose="02040503050406030204" pitchFamily="18" charset="0"/>
                            </a:rPr>
                            <m:t>∙</m:t>
                          </m:r>
                          <m:r>
                            <a:rPr lang="nl-NL" sz="2000" b="0" i="1" smtClean="0">
                              <a:solidFill>
                                <a:schemeClr val="tx1"/>
                              </a:solidFill>
                              <a:latin typeface="Cambria Math" panose="02040503050406030204" pitchFamily="18" charset="0"/>
                            </a:rPr>
                            <m:t>𝑁</m:t>
                          </m:r>
                        </m:e>
                        <m:sub>
                          <m:r>
                            <a:rPr lang="nl-NL" sz="2000" b="0" i="1" smtClean="0">
                              <a:solidFill>
                                <a:schemeClr val="tx1"/>
                              </a:solidFill>
                              <a:latin typeface="Cambria Math" panose="02040503050406030204" pitchFamily="18" charset="0"/>
                            </a:rPr>
                            <m:t>0</m:t>
                          </m:r>
                        </m:sub>
                      </m:sSub>
                    </m:oMath>
                  </m:oMathPara>
                </a14:m>
                <a:endParaRPr lang="nl-NL" sz="2000" dirty="0">
                  <a:solidFill>
                    <a:schemeClr val="tx1"/>
                  </a:solidFill>
                </a:endParaRPr>
              </a:p>
            </p:txBody>
          </p:sp>
        </mc:Choice>
        <mc:Fallback xmlns="">
          <p:sp>
            <p:nvSpPr>
              <p:cNvPr id="11" name="Tekstvak 10">
                <a:extLst>
                  <a:ext uri="{FF2B5EF4-FFF2-40B4-BE49-F238E27FC236}">
                    <a16:creationId xmlns:a16="http://schemas.microsoft.com/office/drawing/2014/main" id="{810D5AEE-5661-9B79-217D-C332F0B2F808}"/>
                  </a:ext>
                </a:extLst>
              </p:cNvPr>
              <p:cNvSpPr txBox="1">
                <a:spLocks noRot="1" noChangeAspect="1" noMove="1" noResize="1" noEditPoints="1" noAdjustHandles="1" noChangeArrowheads="1" noChangeShapeType="1" noTextEdit="1"/>
              </p:cNvSpPr>
              <p:nvPr/>
            </p:nvSpPr>
            <p:spPr>
              <a:xfrm>
                <a:off x="1999153" y="3209636"/>
                <a:ext cx="2015701" cy="768159"/>
              </a:xfrm>
              <a:prstGeom prst="rect">
                <a:avLst/>
              </a:prstGeom>
              <a:blipFill>
                <a:blip r:embed="rId8"/>
                <a:stretch>
                  <a:fillRect/>
                </a:stretch>
              </a:blipFill>
              <a:ln w="19050">
                <a:solidFill>
                  <a:schemeClr val="bg1"/>
                </a:solidFill>
              </a:ln>
            </p:spPr>
            <p:txBody>
              <a:bodyPr/>
              <a:lstStyle/>
              <a:p>
                <a:r>
                  <a:rPr lang="nl-NL">
                    <a:noFill/>
                  </a:rPr>
                  <a:t> </a:t>
                </a:r>
              </a:p>
            </p:txBody>
          </p:sp>
        </mc:Fallback>
      </mc:AlternateContent>
      <p:cxnSp>
        <p:nvCxnSpPr>
          <p:cNvPr id="12" name="Rechte verbindingslijn met pijl 11">
            <a:extLst>
              <a:ext uri="{FF2B5EF4-FFF2-40B4-BE49-F238E27FC236}">
                <a16:creationId xmlns:a16="http://schemas.microsoft.com/office/drawing/2014/main" id="{6C17B16C-2141-D6AD-6756-D633BFAA6057}"/>
              </a:ext>
            </a:extLst>
          </p:cNvPr>
          <p:cNvCxnSpPr>
            <a:cxnSpLocks/>
          </p:cNvCxnSpPr>
          <p:nvPr/>
        </p:nvCxnSpPr>
        <p:spPr>
          <a:xfrm flipH="1">
            <a:off x="8904887" y="2306444"/>
            <a:ext cx="16420" cy="2699763"/>
          </a:xfrm>
          <a:prstGeom prst="straightConnector1">
            <a:avLst/>
          </a:prstGeom>
          <a:ln w="57150">
            <a:solidFill>
              <a:srgbClr val="945EE8"/>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64A16D73-F300-410A-597C-6FFBE0B8CC14}"/>
                  </a:ext>
                </a:extLst>
              </p:cNvPr>
              <p:cNvSpPr txBox="1"/>
              <p:nvPr/>
            </p:nvSpPr>
            <p:spPr>
              <a:xfrm>
                <a:off x="7897036" y="3181002"/>
                <a:ext cx="2015701" cy="768159"/>
              </a:xfrm>
              <a:prstGeom prst="rect">
                <a:avLst/>
              </a:prstGeom>
              <a:solidFill>
                <a:srgbClr val="FFFFFF"/>
              </a:solidFill>
              <a:ln w="19050">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𝐴</m:t>
                          </m:r>
                        </m:e>
                        <m:sub>
                          <m:r>
                            <a:rPr lang="nl-NL" sz="2000" b="0" i="1" smtClean="0">
                              <a:solidFill>
                                <a:schemeClr val="tx1"/>
                              </a:solidFill>
                              <a:latin typeface="Cambria Math" panose="02040503050406030204" pitchFamily="18" charset="0"/>
                            </a:rPr>
                            <m:t>𝑡</m:t>
                          </m:r>
                        </m:sub>
                      </m:sSub>
                      <m:r>
                        <a:rPr lang="nl-NL" sz="2000" b="0" i="1" smtClean="0">
                          <a:solidFill>
                            <a:schemeClr val="tx1"/>
                          </a:solidFill>
                          <a:latin typeface="Cambria Math" panose="02040503050406030204" pitchFamily="18" charset="0"/>
                        </a:rPr>
                        <m:t>=</m:t>
                      </m:r>
                      <m:sSub>
                        <m:sSubPr>
                          <m:ctrlPr>
                            <a:rPr lang="nl-NL" sz="2000" b="0" i="1" smtClean="0">
                              <a:solidFill>
                                <a:schemeClr val="tx1"/>
                              </a:solidFill>
                              <a:latin typeface="Cambria Math" panose="02040503050406030204" pitchFamily="18" charset="0"/>
                            </a:rPr>
                          </m:ctrlPr>
                        </m:sSubPr>
                        <m:e>
                          <m:f>
                            <m:fPr>
                              <m:ctrlPr>
                                <a:rPr lang="nl-NL" sz="2000" b="0" i="1" smtClean="0">
                                  <a:solidFill>
                                    <a:schemeClr val="tx1"/>
                                  </a:solidFill>
                                  <a:latin typeface="Cambria Math" panose="02040503050406030204" pitchFamily="18" charset="0"/>
                                </a:rPr>
                              </m:ctrlPr>
                            </m:fPr>
                            <m:num>
                              <m:r>
                                <m:rPr>
                                  <m:sty m:val="p"/>
                                </m:rPr>
                                <a:rPr lang="nl-NL" sz="2000" b="0" i="0" smtClean="0">
                                  <a:solidFill>
                                    <a:schemeClr val="tx1"/>
                                  </a:solidFill>
                                  <a:latin typeface="Cambria Math" panose="02040503050406030204" pitchFamily="18" charset="0"/>
                                </a:rPr>
                                <m:t>ln</m:t>
                              </m:r>
                              <m:r>
                                <a:rPr lang="nl-NL" sz="2000" b="0" i="1" smtClean="0">
                                  <a:solidFill>
                                    <a:schemeClr val="tx1"/>
                                  </a:solidFill>
                                  <a:latin typeface="Cambria Math" panose="02040503050406030204" pitchFamily="18" charset="0"/>
                                </a:rPr>
                                <m:t>⁡(2)</m:t>
                              </m:r>
                            </m:num>
                            <m:den>
                              <m:sSub>
                                <m:sSubPr>
                                  <m:ctrlPr>
                                    <a:rPr lang="nl-NL" sz="2000" b="0" i="1" smtClean="0">
                                      <a:solidFill>
                                        <a:schemeClr val="tx1"/>
                                      </a:solidFill>
                                      <a:latin typeface="Cambria Math" panose="02040503050406030204" pitchFamily="18" charset="0"/>
                                    </a:rPr>
                                  </m:ctrlPr>
                                </m:sSubPr>
                                <m:e>
                                  <m:r>
                                    <a:rPr lang="nl-NL" sz="2000" b="0" i="1" smtClean="0">
                                      <a:solidFill>
                                        <a:schemeClr val="tx1"/>
                                      </a:solidFill>
                                      <a:latin typeface="Cambria Math" panose="02040503050406030204" pitchFamily="18" charset="0"/>
                                    </a:rPr>
                                    <m:t>𝑡</m:t>
                                  </m:r>
                                </m:e>
                                <m:sub>
                                  <m:r>
                                    <a:rPr lang="nl-NL" sz="2000" b="0" i="1" smtClean="0">
                                      <a:solidFill>
                                        <a:schemeClr val="tx1"/>
                                      </a:solidFill>
                                      <a:latin typeface="Cambria Math" panose="02040503050406030204" pitchFamily="18" charset="0"/>
                                    </a:rPr>
                                    <m:t>1/2</m:t>
                                  </m:r>
                                </m:sub>
                              </m:sSub>
                            </m:den>
                          </m:f>
                          <m:r>
                            <a:rPr lang="nl-NL" sz="2000" b="0" i="1" smtClean="0">
                              <a:solidFill>
                                <a:schemeClr val="tx1"/>
                              </a:solidFill>
                              <a:latin typeface="Cambria Math" panose="02040503050406030204" pitchFamily="18" charset="0"/>
                            </a:rPr>
                            <m:t>∙</m:t>
                          </m:r>
                          <m:r>
                            <a:rPr lang="nl-NL" sz="2000" b="0" i="1" smtClean="0">
                              <a:solidFill>
                                <a:schemeClr val="tx1"/>
                              </a:solidFill>
                              <a:latin typeface="Cambria Math" panose="02040503050406030204" pitchFamily="18" charset="0"/>
                            </a:rPr>
                            <m:t>𝑁</m:t>
                          </m:r>
                        </m:e>
                        <m:sub>
                          <m:r>
                            <a:rPr lang="nl-NL" sz="2000" b="0" i="1" smtClean="0">
                              <a:solidFill>
                                <a:schemeClr val="tx1"/>
                              </a:solidFill>
                              <a:latin typeface="Cambria Math" panose="02040503050406030204" pitchFamily="18" charset="0"/>
                            </a:rPr>
                            <m:t>𝑡</m:t>
                          </m:r>
                        </m:sub>
                      </m:sSub>
                    </m:oMath>
                  </m:oMathPara>
                </a14:m>
                <a:endParaRPr lang="nl-NL" sz="2000" dirty="0">
                  <a:solidFill>
                    <a:schemeClr val="tx1"/>
                  </a:solidFill>
                </a:endParaRPr>
              </a:p>
            </p:txBody>
          </p:sp>
        </mc:Choice>
        <mc:Fallback xmlns="">
          <p:sp>
            <p:nvSpPr>
              <p:cNvPr id="13" name="Tekstvak 12">
                <a:extLst>
                  <a:ext uri="{FF2B5EF4-FFF2-40B4-BE49-F238E27FC236}">
                    <a16:creationId xmlns:a16="http://schemas.microsoft.com/office/drawing/2014/main" id="{64A16D73-F300-410A-597C-6FFBE0B8CC14}"/>
                  </a:ext>
                </a:extLst>
              </p:cNvPr>
              <p:cNvSpPr txBox="1">
                <a:spLocks noRot="1" noChangeAspect="1" noMove="1" noResize="1" noEditPoints="1" noAdjustHandles="1" noChangeArrowheads="1" noChangeShapeType="1" noTextEdit="1"/>
              </p:cNvSpPr>
              <p:nvPr/>
            </p:nvSpPr>
            <p:spPr>
              <a:xfrm>
                <a:off x="7897036" y="3181002"/>
                <a:ext cx="2015701" cy="768159"/>
              </a:xfrm>
              <a:prstGeom prst="rect">
                <a:avLst/>
              </a:prstGeom>
              <a:blipFill>
                <a:blip r:embed="rId9"/>
                <a:stretch>
                  <a:fillRect b="-3226"/>
                </a:stretch>
              </a:blipFill>
              <a:ln w="19050">
                <a:solidFill>
                  <a:schemeClr val="bg1"/>
                </a:solidFill>
              </a:ln>
            </p:spPr>
            <p:txBody>
              <a:bodyPr/>
              <a:lstStyle/>
              <a:p>
                <a:r>
                  <a:rPr lang="nl-NL">
                    <a:noFill/>
                  </a:rPr>
                  <a:t> </a:t>
                </a:r>
              </a:p>
            </p:txBody>
          </p:sp>
        </mc:Fallback>
      </mc:AlternateContent>
      <p:sp>
        <p:nvSpPr>
          <p:cNvPr id="23" name="Tekstvak 22">
            <a:extLst>
              <a:ext uri="{FF2B5EF4-FFF2-40B4-BE49-F238E27FC236}">
                <a16:creationId xmlns:a16="http://schemas.microsoft.com/office/drawing/2014/main" id="{3B3F5169-146F-BAC2-8427-B917AF77D9F3}"/>
              </a:ext>
            </a:extLst>
          </p:cNvPr>
          <p:cNvSpPr txBox="1"/>
          <p:nvPr/>
        </p:nvSpPr>
        <p:spPr>
          <a:xfrm>
            <a:off x="2954755" y="1067206"/>
            <a:ext cx="6139766" cy="461665"/>
          </a:xfrm>
          <a:prstGeom prst="rect">
            <a:avLst/>
          </a:prstGeom>
          <a:noFill/>
        </p:spPr>
        <p:txBody>
          <a:bodyPr wrap="square" rtlCol="0">
            <a:spAutoFit/>
          </a:bodyPr>
          <a:lstStyle/>
          <a:p>
            <a:pPr algn="ctr"/>
            <a:r>
              <a:rPr lang="nl-NL" sz="2400" dirty="0">
                <a:solidFill>
                  <a:schemeClr val="accent2"/>
                </a:solidFill>
              </a:rPr>
              <a:t>Hoe het aantal kernen verandert in de tijd.</a:t>
            </a:r>
          </a:p>
        </p:txBody>
      </p:sp>
      <p:sp>
        <p:nvSpPr>
          <p:cNvPr id="24" name="Tekstvak 23">
            <a:extLst>
              <a:ext uri="{FF2B5EF4-FFF2-40B4-BE49-F238E27FC236}">
                <a16:creationId xmlns:a16="http://schemas.microsoft.com/office/drawing/2014/main" id="{F895124C-B3B2-358F-EF3F-A2F53DFF42B9}"/>
              </a:ext>
            </a:extLst>
          </p:cNvPr>
          <p:cNvSpPr txBox="1"/>
          <p:nvPr/>
        </p:nvSpPr>
        <p:spPr>
          <a:xfrm>
            <a:off x="3026117" y="5889687"/>
            <a:ext cx="6139766" cy="461665"/>
          </a:xfrm>
          <a:prstGeom prst="rect">
            <a:avLst/>
          </a:prstGeom>
          <a:noFill/>
        </p:spPr>
        <p:txBody>
          <a:bodyPr wrap="square" rtlCol="0">
            <a:spAutoFit/>
          </a:bodyPr>
          <a:lstStyle/>
          <a:p>
            <a:pPr algn="ctr"/>
            <a:r>
              <a:rPr lang="nl-NL" sz="2400" dirty="0">
                <a:solidFill>
                  <a:schemeClr val="accent2"/>
                </a:solidFill>
              </a:rPr>
              <a:t>Hoe de activiteit verandert in de tijd.</a:t>
            </a:r>
          </a:p>
        </p:txBody>
      </p:sp>
      <p:sp>
        <p:nvSpPr>
          <p:cNvPr id="25" name="Tekstvak 24">
            <a:extLst>
              <a:ext uri="{FF2B5EF4-FFF2-40B4-BE49-F238E27FC236}">
                <a16:creationId xmlns:a16="http://schemas.microsoft.com/office/drawing/2014/main" id="{00B03045-98C5-C62B-70F4-3E6E0FFF3DC8}"/>
              </a:ext>
            </a:extLst>
          </p:cNvPr>
          <p:cNvSpPr txBox="1"/>
          <p:nvPr/>
        </p:nvSpPr>
        <p:spPr>
          <a:xfrm>
            <a:off x="2748700" y="3219053"/>
            <a:ext cx="6139766" cy="830997"/>
          </a:xfrm>
          <a:prstGeom prst="rect">
            <a:avLst/>
          </a:prstGeom>
          <a:noFill/>
        </p:spPr>
        <p:txBody>
          <a:bodyPr wrap="square" rtlCol="0">
            <a:spAutoFit/>
          </a:bodyPr>
          <a:lstStyle/>
          <a:p>
            <a:pPr algn="ctr"/>
            <a:r>
              <a:rPr lang="nl-NL" sz="2400" dirty="0">
                <a:solidFill>
                  <a:schemeClr val="accent2"/>
                </a:solidFill>
              </a:rPr>
              <a:t>Hoe activiteit afhangt </a:t>
            </a:r>
            <a:br>
              <a:rPr lang="nl-NL" sz="2400" dirty="0">
                <a:solidFill>
                  <a:schemeClr val="accent2"/>
                </a:solidFill>
              </a:rPr>
            </a:br>
            <a:r>
              <a:rPr lang="nl-NL" sz="2400" dirty="0">
                <a:solidFill>
                  <a:schemeClr val="accent2"/>
                </a:solidFill>
              </a:rPr>
              <a:t>van aantal kernen</a:t>
            </a:r>
          </a:p>
        </p:txBody>
      </p:sp>
      <p:cxnSp>
        <p:nvCxnSpPr>
          <p:cNvPr id="26" name="Rechte verbindingslijn met pijl 25">
            <a:extLst>
              <a:ext uri="{FF2B5EF4-FFF2-40B4-BE49-F238E27FC236}">
                <a16:creationId xmlns:a16="http://schemas.microsoft.com/office/drawing/2014/main" id="{30A5D7F8-0A3E-479C-3FEB-0CD1969ADD55}"/>
              </a:ext>
            </a:extLst>
          </p:cNvPr>
          <p:cNvCxnSpPr>
            <a:cxnSpLocks/>
          </p:cNvCxnSpPr>
          <p:nvPr/>
        </p:nvCxnSpPr>
        <p:spPr>
          <a:xfrm>
            <a:off x="4090700" y="3649602"/>
            <a:ext cx="3455766" cy="0"/>
          </a:xfrm>
          <a:prstGeom prst="straightConnector1">
            <a:avLst/>
          </a:prstGeom>
          <a:ln w="57150">
            <a:solidFill>
              <a:schemeClr val="accent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82D0A34E-76A4-1884-3577-CA259EE32766}"/>
              </a:ext>
            </a:extLst>
          </p:cNvPr>
          <p:cNvSpPr txBox="1"/>
          <p:nvPr/>
        </p:nvSpPr>
        <p:spPr>
          <a:xfrm>
            <a:off x="9751715" y="4557010"/>
            <a:ext cx="1625819" cy="1062605"/>
          </a:xfrm>
          <a:prstGeom prst="rect">
            <a:avLst/>
          </a:prstGeom>
          <a:noFill/>
        </p:spPr>
        <p:txBody>
          <a:bodyPr wrap="square" rtlCol="0">
            <a:spAutoFit/>
          </a:bodyPr>
          <a:lstStyle/>
          <a:p>
            <a:endParaRPr lang="nl-NL" dirty="0"/>
          </a:p>
        </p:txBody>
      </p:sp>
    </p:spTree>
    <p:extLst>
      <p:ext uri="{BB962C8B-B14F-4D97-AF65-F5344CB8AC3E}">
        <p14:creationId xmlns:p14="http://schemas.microsoft.com/office/powerpoint/2010/main" val="85911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par>
                                <p:cTn id="59" presetID="53" presetClass="entr" presetSubtype="16"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p:cTn id="84" dur="500" fill="hold"/>
                                        <p:tgtEl>
                                          <p:spTgt spid="8"/>
                                        </p:tgtEl>
                                        <p:attrNameLst>
                                          <p:attrName>ppt_w</p:attrName>
                                        </p:attrNameLst>
                                      </p:cBhvr>
                                      <p:tavLst>
                                        <p:tav tm="0">
                                          <p:val>
                                            <p:fltVal val="0"/>
                                          </p:val>
                                        </p:tav>
                                        <p:tav tm="100000">
                                          <p:val>
                                            <p:strVal val="#ppt_w"/>
                                          </p:val>
                                        </p:tav>
                                      </p:tavLst>
                                    </p:anim>
                                    <p:anim calcmode="lin" valueType="num">
                                      <p:cBhvr>
                                        <p:cTn id="85" dur="500" fill="hold"/>
                                        <p:tgtEl>
                                          <p:spTgt spid="8"/>
                                        </p:tgtEl>
                                        <p:attrNameLst>
                                          <p:attrName>ppt_h</p:attrName>
                                        </p:attrNameLst>
                                      </p:cBhvr>
                                      <p:tavLst>
                                        <p:tav tm="0">
                                          <p:val>
                                            <p:fltVal val="0"/>
                                          </p:val>
                                        </p:tav>
                                        <p:tav tm="100000">
                                          <p:val>
                                            <p:strVal val="#ppt_h"/>
                                          </p:val>
                                        </p:tav>
                                      </p:tavLst>
                                    </p:anim>
                                    <p:animEffect transition="in" filter="fade">
                                      <p:cBhvr>
                                        <p:cTn id="86" dur="500"/>
                                        <p:tgtEl>
                                          <p:spTgt spid="8"/>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Effect transition="in" filter="fade">
                                      <p:cBhvr>
                                        <p:cTn id="91" dur="500"/>
                                        <p:tgtEl>
                                          <p:spTgt spid="9"/>
                                        </p:tgtEl>
                                      </p:cBhvr>
                                    </p:animEffect>
                                  </p:childTnLst>
                                </p:cTn>
                              </p:par>
                            </p:childTnLst>
                          </p:cTn>
                        </p:par>
                        <p:par>
                          <p:cTn id="92" fill="hold">
                            <p:stCondLst>
                              <p:cond delay="500"/>
                            </p:stCondLst>
                            <p:childTnLst>
                              <p:par>
                                <p:cTn id="93" presetID="53" presetClass="entr" presetSubtype="16"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animBg="1"/>
      <p:bldP spid="9" grpId="0" animBg="1"/>
      <p:bldP spid="11" grpId="0" animBg="1"/>
      <p:bldP spid="13" grpId="0" animBg="1"/>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38926E9-422A-3496-71D2-7E329FD86B27}"/>
              </a:ext>
            </a:extLst>
          </p:cNvPr>
          <p:cNvPicPr>
            <a:picLocks noChangeAspect="1"/>
          </p:cNvPicPr>
          <p:nvPr/>
        </p:nvPicPr>
        <p:blipFill>
          <a:blip r:embed="rId3"/>
          <a:stretch>
            <a:fillRect/>
          </a:stretch>
        </p:blipFill>
        <p:spPr>
          <a:xfrm>
            <a:off x="6459788" y="1785275"/>
            <a:ext cx="4817812" cy="3390712"/>
          </a:xfrm>
          <a:prstGeom prst="rect">
            <a:avLst/>
          </a:prstGeom>
        </p:spPr>
      </p:pic>
      <p:sp>
        <p:nvSpPr>
          <p:cNvPr id="2" name="Titel 1">
            <a:extLst>
              <a:ext uri="{FF2B5EF4-FFF2-40B4-BE49-F238E27FC236}">
                <a16:creationId xmlns:a16="http://schemas.microsoft.com/office/drawing/2014/main" id="{F424BF91-DD2F-4A35-3B08-DD6ABD8EFECC}"/>
              </a:ext>
            </a:extLst>
          </p:cNvPr>
          <p:cNvSpPr>
            <a:spLocks noGrp="1"/>
          </p:cNvSpPr>
          <p:nvPr>
            <p:ph type="title"/>
          </p:nvPr>
        </p:nvSpPr>
        <p:spPr/>
        <p:txBody>
          <a:bodyPr/>
          <a:lstStyle/>
          <a:p>
            <a:r>
              <a:rPr lang="nl-NL" dirty="0"/>
              <a:t>Rekenvoorbeeld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43F621E-E989-83FB-5524-488C2E386C86}"/>
                  </a:ext>
                </a:extLst>
              </p:cNvPr>
              <p:cNvSpPr>
                <a:spLocks noGrp="1"/>
              </p:cNvSpPr>
              <p:nvPr>
                <p:ph sz="half" idx="1"/>
              </p:nvPr>
            </p:nvSpPr>
            <p:spPr>
              <a:xfrm>
                <a:off x="838200" y="1470660"/>
                <a:ext cx="5181600" cy="4706303"/>
              </a:xfrm>
            </p:spPr>
            <p:txBody>
              <a:bodyPr>
                <a:normAutofit/>
              </a:bodyPr>
              <a:lstStyle/>
              <a:p>
                <a:pPr marL="0" indent="0">
                  <a:buNone/>
                </a:pPr>
                <a:r>
                  <a:rPr lang="nl-NL" sz="2000" dirty="0"/>
                  <a:t>Bereken hoe lang het duurt tot de activiteit van </a:t>
                </a:r>
                <a14:m>
                  <m:oMath xmlns:m="http://schemas.openxmlformats.org/officeDocument/2006/math">
                    <m:r>
                      <a:rPr lang="nl-NL" sz="2000" b="0" i="1" smtClean="0">
                        <a:latin typeface="Cambria Math" panose="02040503050406030204" pitchFamily="18" charset="0"/>
                      </a:rPr>
                      <m:t>2,0∙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12</m:t>
                        </m:r>
                      </m:sup>
                    </m:sSup>
                  </m:oMath>
                </a14:m>
                <a:r>
                  <a:rPr lang="nl-NL" sz="2000" dirty="0"/>
                  <a:t> polonium-210 kernen is afgenomen tot </a:t>
                </a:r>
                <a14:m>
                  <m:oMath xmlns:m="http://schemas.openxmlformats.org/officeDocument/2006/math">
                    <m:r>
                      <a:rPr lang="nl-NL" sz="2000" b="0" i="1" smtClean="0">
                        <a:latin typeface="Cambria Math" panose="02040503050406030204" pitchFamily="18" charset="0"/>
                      </a:rPr>
                      <m:t>1,0∙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4</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r>
                  <a:rPr lang="nl-NL" sz="2000" dirty="0"/>
                  <a:t>.</a:t>
                </a:r>
              </a:p>
              <a:p>
                <a:pPr marL="0" indent="0">
                  <a:buNone/>
                </a:pPr>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𝑁</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=2,0∙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12</m:t>
                        </m:r>
                      </m:sup>
                    </m:sSup>
                  </m:oMath>
                </a14:m>
                <a:r>
                  <a:rPr lang="nl-NL" sz="2000" b="0" dirty="0"/>
                  <a:t> kernen</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𝑡</m:t>
                        </m:r>
                      </m:sub>
                    </m:sSub>
                    <m:r>
                      <a:rPr lang="nl-NL" sz="2000" b="0" i="1" smtClean="0">
                        <a:latin typeface="Cambria Math" panose="02040503050406030204" pitchFamily="18" charset="0"/>
                      </a:rPr>
                      <m:t>=1,0∙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4</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r>
                  <a:rPr lang="nl-NL" sz="2000" dirty="0"/>
                  <a:t> </a:t>
                </a:r>
              </a:p>
              <a:p>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𝑡</m:t>
                        </m:r>
                      </m:e>
                      <m:sub>
                        <m:r>
                          <a:rPr lang="nl-NL" sz="2000" i="1">
                            <a:latin typeface="Cambria Math" panose="02040503050406030204" pitchFamily="18" charset="0"/>
                          </a:rPr>
                          <m:t>1/2</m:t>
                        </m:r>
                      </m:sub>
                    </m:sSub>
                    <m:r>
                      <a:rPr lang="nl-NL" sz="2000" i="1">
                        <a:latin typeface="Cambria Math" panose="02040503050406030204" pitchFamily="18" charset="0"/>
                      </a:rPr>
                      <m:t>=138 </m:t>
                    </m:r>
                    <m:r>
                      <m:rPr>
                        <m:sty m:val="p"/>
                      </m:rPr>
                      <a:rPr lang="nl-NL" sz="2000">
                        <a:latin typeface="Cambria Math" panose="02040503050406030204" pitchFamily="18" charset="0"/>
                      </a:rPr>
                      <m:t>d</m:t>
                    </m:r>
                  </m:oMath>
                </a14:m>
                <a:r>
                  <a:rPr lang="nl-NL" sz="2000" dirty="0"/>
                  <a:t> (tabel 25)</a:t>
                </a:r>
              </a:p>
              <a:p>
                <a14:m>
                  <m:oMath xmlns:m="http://schemas.openxmlformats.org/officeDocument/2006/math">
                    <m:r>
                      <a:rPr lang="nl-NL" sz="2000" b="0" i="1" smtClean="0">
                        <a:latin typeface="Cambria Math" panose="02040503050406030204" pitchFamily="18" charset="0"/>
                      </a:rPr>
                      <m:t>𝑡</m:t>
                    </m:r>
                    <m:r>
                      <a:rPr lang="nl-NL" sz="2000" b="0" i="1" smtClean="0">
                        <a:latin typeface="Cambria Math" panose="02040503050406030204" pitchFamily="18" charset="0"/>
                      </a:rPr>
                      <m:t>?</m:t>
                    </m:r>
                  </m:oMath>
                </a14:m>
                <a:endParaRPr lang="nl-NL" sz="2000" dirty="0"/>
              </a:p>
            </p:txBody>
          </p:sp>
        </mc:Choice>
        <mc:Fallback xmlns="">
          <p:sp>
            <p:nvSpPr>
              <p:cNvPr id="3" name="Tijdelijke aanduiding voor inhoud 2">
                <a:extLst>
                  <a:ext uri="{FF2B5EF4-FFF2-40B4-BE49-F238E27FC236}">
                    <a16:creationId xmlns:a16="http://schemas.microsoft.com/office/drawing/2014/main" id="{F43F621E-E989-83FB-5524-488C2E386C86}"/>
                  </a:ext>
                </a:extLst>
              </p:cNvPr>
              <p:cNvSpPr>
                <a:spLocks noGrp="1" noRot="1" noChangeAspect="1" noMove="1" noResize="1" noEditPoints="1" noAdjustHandles="1" noChangeArrowheads="1" noChangeShapeType="1" noTextEdit="1"/>
              </p:cNvSpPr>
              <p:nvPr>
                <p:ph sz="half" idx="1"/>
              </p:nvPr>
            </p:nvSpPr>
            <p:spPr>
              <a:xfrm>
                <a:off x="838200" y="1470660"/>
                <a:ext cx="5181600" cy="4706303"/>
              </a:xfrm>
              <a:blipFill>
                <a:blip r:embed="rId4"/>
                <a:stretch>
                  <a:fillRect l="-1294" t="-1295"/>
                </a:stretch>
              </a:blipFill>
            </p:spPr>
            <p:txBody>
              <a:bodyPr/>
              <a:lstStyle/>
              <a:p>
                <a:r>
                  <a:rPr lang="nl-NL">
                    <a:noFill/>
                  </a:rPr>
                  <a:t> </a:t>
                </a:r>
              </a:p>
            </p:txBody>
          </p:sp>
        </mc:Fallback>
      </mc:AlternateContent>
      <p:sp>
        <p:nvSpPr>
          <p:cNvPr id="12" name="Pijl: gebogen 11">
            <a:extLst>
              <a:ext uri="{FF2B5EF4-FFF2-40B4-BE49-F238E27FC236}">
                <a16:creationId xmlns:a16="http://schemas.microsoft.com/office/drawing/2014/main" id="{AB983587-E467-CCA1-58CD-BB793119401F}"/>
              </a:ext>
            </a:extLst>
          </p:cNvPr>
          <p:cNvSpPr/>
          <p:nvPr/>
        </p:nvSpPr>
        <p:spPr>
          <a:xfrm rot="5400000">
            <a:off x="7745730" y="811530"/>
            <a:ext cx="2887980" cy="4526280"/>
          </a:xfrm>
          <a:prstGeom prst="bentArrow">
            <a:avLst>
              <a:gd name="adj1" fmla="val 2613"/>
              <a:gd name="adj2" fmla="val 4299"/>
              <a:gd name="adj3" fmla="val 18931"/>
              <a:gd name="adj4" fmla="val 14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Pijl: gebogen 12">
            <a:extLst>
              <a:ext uri="{FF2B5EF4-FFF2-40B4-BE49-F238E27FC236}">
                <a16:creationId xmlns:a16="http://schemas.microsoft.com/office/drawing/2014/main" id="{11E2FCDD-7AC1-0259-FF6A-4CEF25A00BF9}"/>
              </a:ext>
            </a:extLst>
          </p:cNvPr>
          <p:cNvSpPr/>
          <p:nvPr/>
        </p:nvSpPr>
        <p:spPr>
          <a:xfrm flipV="1">
            <a:off x="6271260" y="2362200"/>
            <a:ext cx="4373880" cy="3025140"/>
          </a:xfrm>
          <a:prstGeom prst="bentArrow">
            <a:avLst>
              <a:gd name="adj1" fmla="val 2613"/>
              <a:gd name="adj2" fmla="val 4299"/>
              <a:gd name="adj3" fmla="val 18931"/>
              <a:gd name="adj4" fmla="val 14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cxnSp>
        <p:nvCxnSpPr>
          <p:cNvPr id="15" name="Rechte verbindingslijn 14">
            <a:extLst>
              <a:ext uri="{FF2B5EF4-FFF2-40B4-BE49-F238E27FC236}">
                <a16:creationId xmlns:a16="http://schemas.microsoft.com/office/drawing/2014/main" id="{0202885C-938F-B95D-6044-E7595379385D}"/>
              </a:ext>
            </a:extLst>
          </p:cNvPr>
          <p:cNvCxnSpPr/>
          <p:nvPr/>
        </p:nvCxnSpPr>
        <p:spPr>
          <a:xfrm>
            <a:off x="8923020" y="1507621"/>
            <a:ext cx="266700" cy="277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6A331AC4-C136-9CF8-123D-6BF516FD6048}"/>
              </a:ext>
            </a:extLst>
          </p:cNvPr>
          <p:cNvCxnSpPr>
            <a:cxnSpLocks/>
          </p:cNvCxnSpPr>
          <p:nvPr/>
        </p:nvCxnSpPr>
        <p:spPr>
          <a:xfrm flipV="1">
            <a:off x="8923020" y="1507621"/>
            <a:ext cx="266700" cy="277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CFA3BCBE-1B18-581C-279E-D8C3D5321BF2}"/>
              </a:ext>
            </a:extLst>
          </p:cNvPr>
          <p:cNvCxnSpPr>
            <a:cxnSpLocks/>
          </p:cNvCxnSpPr>
          <p:nvPr/>
        </p:nvCxnSpPr>
        <p:spPr>
          <a:xfrm flipH="1" flipV="1">
            <a:off x="9403080" y="2198326"/>
            <a:ext cx="403860" cy="816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8B63C7F1-395E-8CAE-7CAE-A1E583518E58}"/>
              </a:ext>
            </a:extLst>
          </p:cNvPr>
          <p:cNvCxnSpPr>
            <a:cxnSpLocks/>
          </p:cNvCxnSpPr>
          <p:nvPr/>
        </p:nvCxnSpPr>
        <p:spPr>
          <a:xfrm flipV="1">
            <a:off x="7970520" y="2506980"/>
            <a:ext cx="281940" cy="2382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5" name="Inkt 4">
                <a:extLst>
                  <a:ext uri="{FF2B5EF4-FFF2-40B4-BE49-F238E27FC236}">
                    <a16:creationId xmlns:a16="http://schemas.microsoft.com/office/drawing/2014/main" id="{B15464BD-678E-F4C6-9DD4-8F4646AE721D}"/>
                  </a:ext>
                </a:extLst>
              </p14:cNvPr>
              <p14:cNvContentPartPr/>
              <p14:nvPr/>
            </p14:nvContentPartPr>
            <p14:xfrm>
              <a:off x="914400" y="1908000"/>
              <a:ext cx="1008000" cy="14760"/>
            </p14:xfrm>
          </p:contentPart>
        </mc:Choice>
        <mc:Fallback xmlns="">
          <p:pic>
            <p:nvPicPr>
              <p:cNvPr id="5" name="Inkt 4">
                <a:extLst>
                  <a:ext uri="{FF2B5EF4-FFF2-40B4-BE49-F238E27FC236}">
                    <a16:creationId xmlns:a16="http://schemas.microsoft.com/office/drawing/2014/main" id="{B15464BD-678E-F4C6-9DD4-8F4646AE721D}"/>
                  </a:ext>
                </a:extLst>
              </p:cNvPr>
              <p:cNvPicPr/>
              <p:nvPr/>
            </p:nvPicPr>
            <p:blipFill>
              <a:blip r:embed="rId6"/>
              <a:stretch>
                <a:fillRect/>
              </a:stretch>
            </p:blipFill>
            <p:spPr>
              <a:xfrm>
                <a:off x="860400" y="1800000"/>
                <a:ext cx="1115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t 13">
                <a:extLst>
                  <a:ext uri="{FF2B5EF4-FFF2-40B4-BE49-F238E27FC236}">
                    <a16:creationId xmlns:a16="http://schemas.microsoft.com/office/drawing/2014/main" id="{91E84F4B-F7F2-5B01-3A34-50A7E9AD07E8}"/>
                  </a:ext>
                </a:extLst>
              </p14:cNvPr>
              <p14:cNvContentPartPr/>
              <p14:nvPr/>
            </p14:nvContentPartPr>
            <p14:xfrm>
              <a:off x="6906376" y="2381696"/>
              <a:ext cx="274320" cy="14760"/>
            </p14:xfrm>
          </p:contentPart>
        </mc:Choice>
        <mc:Fallback xmlns="">
          <p:pic>
            <p:nvPicPr>
              <p:cNvPr id="14" name="Inkt 13">
                <a:extLst>
                  <a:ext uri="{FF2B5EF4-FFF2-40B4-BE49-F238E27FC236}">
                    <a16:creationId xmlns:a16="http://schemas.microsoft.com/office/drawing/2014/main" id="{91E84F4B-F7F2-5B01-3A34-50A7E9AD07E8}"/>
                  </a:ext>
                </a:extLst>
              </p:cNvPr>
              <p:cNvPicPr/>
              <p:nvPr/>
            </p:nvPicPr>
            <p:blipFill>
              <a:blip r:embed="rId8"/>
              <a:stretch>
                <a:fillRect/>
              </a:stretch>
            </p:blipFill>
            <p:spPr>
              <a:xfrm>
                <a:off x="6852376" y="2273696"/>
                <a:ext cx="3819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t 18">
                <a:extLst>
                  <a:ext uri="{FF2B5EF4-FFF2-40B4-BE49-F238E27FC236}">
                    <a16:creationId xmlns:a16="http://schemas.microsoft.com/office/drawing/2014/main" id="{82EDA338-7193-660B-8871-735CB0571F55}"/>
                  </a:ext>
                </a:extLst>
              </p14:cNvPr>
              <p14:cNvContentPartPr/>
              <p14:nvPr/>
            </p14:nvContentPartPr>
            <p14:xfrm>
              <a:off x="1324440" y="2145600"/>
              <a:ext cx="1224360" cy="29160"/>
            </p14:xfrm>
          </p:contentPart>
        </mc:Choice>
        <mc:Fallback xmlns="">
          <p:pic>
            <p:nvPicPr>
              <p:cNvPr id="19" name="Inkt 18">
                <a:extLst>
                  <a:ext uri="{FF2B5EF4-FFF2-40B4-BE49-F238E27FC236}">
                    <a16:creationId xmlns:a16="http://schemas.microsoft.com/office/drawing/2014/main" id="{82EDA338-7193-660B-8871-735CB0571F55}"/>
                  </a:ext>
                </a:extLst>
              </p:cNvPr>
              <p:cNvPicPr/>
              <p:nvPr/>
            </p:nvPicPr>
            <p:blipFill>
              <a:blip r:embed="rId10"/>
              <a:stretch>
                <a:fillRect/>
              </a:stretch>
            </p:blipFill>
            <p:spPr>
              <a:xfrm>
                <a:off x="1270440" y="2037600"/>
                <a:ext cx="13320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t 22">
                <a:extLst>
                  <a:ext uri="{FF2B5EF4-FFF2-40B4-BE49-F238E27FC236}">
                    <a16:creationId xmlns:a16="http://schemas.microsoft.com/office/drawing/2014/main" id="{BB2BB59E-CCC0-98D6-A37F-5175A6031314}"/>
                  </a:ext>
                </a:extLst>
              </p14:cNvPr>
              <p14:cNvContentPartPr/>
              <p14:nvPr/>
            </p14:nvContentPartPr>
            <p14:xfrm>
              <a:off x="1886400" y="1627200"/>
              <a:ext cx="798840" cy="22320"/>
            </p14:xfrm>
          </p:contentPart>
        </mc:Choice>
        <mc:Fallback xmlns="">
          <p:pic>
            <p:nvPicPr>
              <p:cNvPr id="23" name="Inkt 22">
                <a:extLst>
                  <a:ext uri="{FF2B5EF4-FFF2-40B4-BE49-F238E27FC236}">
                    <a16:creationId xmlns:a16="http://schemas.microsoft.com/office/drawing/2014/main" id="{BB2BB59E-CCC0-98D6-A37F-5175A6031314}"/>
                  </a:ext>
                </a:extLst>
              </p:cNvPr>
              <p:cNvPicPr/>
              <p:nvPr/>
            </p:nvPicPr>
            <p:blipFill>
              <a:blip r:embed="rId12"/>
              <a:stretch>
                <a:fillRect/>
              </a:stretch>
            </p:blipFill>
            <p:spPr>
              <a:xfrm>
                <a:off x="1832400" y="1519200"/>
                <a:ext cx="9064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t 25">
                <a:extLst>
                  <a:ext uri="{FF2B5EF4-FFF2-40B4-BE49-F238E27FC236}">
                    <a16:creationId xmlns:a16="http://schemas.microsoft.com/office/drawing/2014/main" id="{4C19245C-0CC5-E951-4B4A-98017044729B}"/>
                  </a:ext>
                </a:extLst>
              </p14:cNvPr>
              <p14:cNvContentPartPr/>
              <p14:nvPr/>
            </p14:nvContentPartPr>
            <p14:xfrm>
              <a:off x="10512081" y="4435623"/>
              <a:ext cx="270360" cy="18360"/>
            </p14:xfrm>
          </p:contentPart>
        </mc:Choice>
        <mc:Fallback xmlns="">
          <p:pic>
            <p:nvPicPr>
              <p:cNvPr id="26" name="Inkt 25">
                <a:extLst>
                  <a:ext uri="{FF2B5EF4-FFF2-40B4-BE49-F238E27FC236}">
                    <a16:creationId xmlns:a16="http://schemas.microsoft.com/office/drawing/2014/main" id="{4C19245C-0CC5-E951-4B4A-98017044729B}"/>
                  </a:ext>
                </a:extLst>
              </p:cNvPr>
              <p:cNvPicPr/>
              <p:nvPr/>
            </p:nvPicPr>
            <p:blipFill>
              <a:blip r:embed="rId14"/>
              <a:stretch>
                <a:fillRect/>
              </a:stretch>
            </p:blipFill>
            <p:spPr>
              <a:xfrm>
                <a:off x="10458081" y="4327623"/>
                <a:ext cx="37800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t 26">
                <a:extLst>
                  <a:ext uri="{FF2B5EF4-FFF2-40B4-BE49-F238E27FC236}">
                    <a16:creationId xmlns:a16="http://schemas.microsoft.com/office/drawing/2014/main" id="{4F88B65C-8DB7-0B6E-A5D8-87F8EDDDD295}"/>
                  </a:ext>
                </a:extLst>
              </p14:cNvPr>
              <p14:cNvContentPartPr/>
              <p14:nvPr/>
            </p14:nvContentPartPr>
            <p14:xfrm>
              <a:off x="2051640" y="1878840"/>
              <a:ext cx="1418040" cy="43920"/>
            </p14:xfrm>
          </p:contentPart>
        </mc:Choice>
        <mc:Fallback xmlns="">
          <p:pic>
            <p:nvPicPr>
              <p:cNvPr id="27" name="Inkt 26">
                <a:extLst>
                  <a:ext uri="{FF2B5EF4-FFF2-40B4-BE49-F238E27FC236}">
                    <a16:creationId xmlns:a16="http://schemas.microsoft.com/office/drawing/2014/main" id="{4F88B65C-8DB7-0B6E-A5D8-87F8EDDDD295}"/>
                  </a:ext>
                </a:extLst>
              </p:cNvPr>
              <p:cNvPicPr/>
              <p:nvPr/>
            </p:nvPicPr>
            <p:blipFill>
              <a:blip r:embed="rId16"/>
              <a:stretch>
                <a:fillRect/>
              </a:stretch>
            </p:blipFill>
            <p:spPr>
              <a:xfrm>
                <a:off x="1998000" y="1770840"/>
                <a:ext cx="1525680" cy="259560"/>
              </a:xfrm>
              <a:prstGeom prst="rect">
                <a:avLst/>
              </a:prstGeom>
            </p:spPr>
          </p:pic>
        </mc:Fallback>
      </mc:AlternateContent>
    </p:spTree>
    <p:extLst>
      <p:ext uri="{BB962C8B-B14F-4D97-AF65-F5344CB8AC3E}">
        <p14:creationId xmlns:p14="http://schemas.microsoft.com/office/powerpoint/2010/main" val="3788515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1" presetClass="exit" presetSubtype="0" fill="hold"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 calcmode="lin" valueType="num">
                                      <p:cBhvr additive="base">
                                        <p:cTn id="5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1" presetClass="exit" presetSubtype="0" fill="hold" nodeType="with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 calcmode="lin" valueType="num">
                                      <p:cBhvr additive="base">
                                        <p:cTn id="6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wipe(right)">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ipe(left)">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par>
                          <p:cTn id="97" fill="hold">
                            <p:stCondLst>
                              <p:cond delay="500"/>
                            </p:stCondLst>
                            <p:childTnLst>
                              <p:par>
                                <p:cTn id="98" presetID="22" presetClass="entr" presetSubtype="8" fill="hold" nodeType="after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wipe(left)">
                                      <p:cBhvr>
                                        <p:cTn id="10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8E42D-B356-C4AE-3B18-30BEE1FD6AC0}"/>
            </a:ext>
          </a:extLst>
        </p:cNvPr>
        <p:cNvGrpSpPr/>
        <p:nvPr/>
      </p:nvGrpSpPr>
      <p:grpSpPr>
        <a:xfrm>
          <a:off x="0" y="0"/>
          <a:ext cx="0" cy="0"/>
          <a:chOff x="0" y="0"/>
          <a:chExt cx="0" cy="0"/>
        </a:xfrm>
      </p:grpSpPr>
      <p:pic>
        <p:nvPicPr>
          <p:cNvPr id="10" name="Afbeelding 9">
            <a:extLst>
              <a:ext uri="{FF2B5EF4-FFF2-40B4-BE49-F238E27FC236}">
                <a16:creationId xmlns:a16="http://schemas.microsoft.com/office/drawing/2014/main" id="{A3766BE7-B520-CB3A-5380-C2592CCA35E5}"/>
              </a:ext>
            </a:extLst>
          </p:cNvPr>
          <p:cNvPicPr>
            <a:picLocks noChangeAspect="1"/>
          </p:cNvPicPr>
          <p:nvPr/>
        </p:nvPicPr>
        <p:blipFill>
          <a:blip r:embed="rId3"/>
          <a:stretch>
            <a:fillRect/>
          </a:stretch>
        </p:blipFill>
        <p:spPr>
          <a:xfrm>
            <a:off x="6459788" y="1785275"/>
            <a:ext cx="4817812" cy="3390712"/>
          </a:xfrm>
          <a:prstGeom prst="rect">
            <a:avLst/>
          </a:prstGeom>
        </p:spPr>
      </p:pic>
      <p:sp>
        <p:nvSpPr>
          <p:cNvPr id="2" name="Titel 1">
            <a:extLst>
              <a:ext uri="{FF2B5EF4-FFF2-40B4-BE49-F238E27FC236}">
                <a16:creationId xmlns:a16="http://schemas.microsoft.com/office/drawing/2014/main" id="{D5930309-E99C-7ED3-0E03-9474EB07A85E}"/>
              </a:ext>
            </a:extLst>
          </p:cNvPr>
          <p:cNvSpPr>
            <a:spLocks noGrp="1"/>
          </p:cNvSpPr>
          <p:nvPr>
            <p:ph type="title"/>
          </p:nvPr>
        </p:nvSpPr>
        <p:spPr/>
        <p:txBody>
          <a:bodyPr/>
          <a:lstStyle/>
          <a:p>
            <a:r>
              <a:rPr lang="nl-NL" dirty="0"/>
              <a:t>Rekenvoorbeeld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E593FA0-1BA3-4FD1-4DD0-3032D1AA2E64}"/>
                  </a:ext>
                </a:extLst>
              </p:cNvPr>
              <p:cNvSpPr>
                <a:spLocks noGrp="1"/>
              </p:cNvSpPr>
              <p:nvPr>
                <p:ph sz="half" idx="1"/>
              </p:nvPr>
            </p:nvSpPr>
            <p:spPr>
              <a:xfrm>
                <a:off x="838200" y="1470660"/>
                <a:ext cx="5181600" cy="4706303"/>
              </a:xfrm>
            </p:spPr>
            <p:txBody>
              <a:bodyPr>
                <a:normAutofit/>
              </a:bodyPr>
              <a:lstStyle/>
              <a:p>
                <a:pPr marL="0" indent="0">
                  <a:buNone/>
                </a:pPr>
                <a:r>
                  <a:rPr lang="nl-NL" sz="2000" dirty="0"/>
                  <a:t>Bereken hoe lang het duurt tot de activiteit van </a:t>
                </a:r>
                <a14:m>
                  <m:oMath xmlns:m="http://schemas.openxmlformats.org/officeDocument/2006/math">
                    <m:r>
                      <a:rPr lang="nl-NL" sz="2000" b="0" i="1" smtClean="0">
                        <a:latin typeface="Cambria Math" panose="02040503050406030204" pitchFamily="18" charset="0"/>
                      </a:rPr>
                      <m:t>2,0∙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12</m:t>
                        </m:r>
                      </m:sup>
                    </m:sSup>
                  </m:oMath>
                </a14:m>
                <a:r>
                  <a:rPr lang="nl-NL" sz="2000" dirty="0"/>
                  <a:t> polonium-210 kernen is afgenomen tot </a:t>
                </a:r>
                <a14:m>
                  <m:oMath xmlns:m="http://schemas.openxmlformats.org/officeDocument/2006/math">
                    <m:r>
                      <a:rPr lang="nl-NL" sz="2000" b="0" i="1" smtClean="0">
                        <a:latin typeface="Cambria Math" panose="02040503050406030204" pitchFamily="18" charset="0"/>
                      </a:rPr>
                      <m:t>1,0∙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4</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r>
                  <a:rPr lang="nl-NL" sz="2000" dirty="0"/>
                  <a:t>.</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𝑁</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=2,0∙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12</m:t>
                        </m:r>
                      </m:sup>
                    </m:sSup>
                  </m:oMath>
                </a14:m>
                <a:r>
                  <a:rPr lang="nl-NL" sz="2000" b="0" dirty="0"/>
                  <a:t> kernen</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𝑡</m:t>
                        </m:r>
                      </m:sub>
                    </m:sSub>
                    <m:r>
                      <a:rPr lang="nl-NL" sz="2000" b="0" i="1" smtClean="0">
                        <a:latin typeface="Cambria Math" panose="02040503050406030204" pitchFamily="18" charset="0"/>
                      </a:rPr>
                      <m:t>=1,0∙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4</m:t>
                        </m:r>
                      </m:sup>
                    </m:sSup>
                    <m:r>
                      <a:rPr lang="nl-NL" sz="2000" b="0" i="0" smtClean="0">
                        <a:latin typeface="Cambria Math" panose="02040503050406030204" pitchFamily="18" charset="0"/>
                      </a:rPr>
                      <m:t> </m:t>
                    </m:r>
                    <m:r>
                      <m:rPr>
                        <m:sty m:val="p"/>
                      </m:rPr>
                      <a:rPr lang="nl-NL" sz="2000" b="0" i="0" smtClean="0">
                        <a:latin typeface="Cambria Math" panose="02040503050406030204" pitchFamily="18" charset="0"/>
                      </a:rPr>
                      <m:t>Bq</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𝑡</m:t>
                        </m:r>
                      </m:e>
                      <m:sub>
                        <m:r>
                          <a:rPr lang="nl-NL" sz="2000" b="0" i="1" smtClean="0">
                            <a:latin typeface="Cambria Math" panose="02040503050406030204" pitchFamily="18" charset="0"/>
                          </a:rPr>
                          <m:t>1/2</m:t>
                        </m:r>
                      </m:sub>
                    </m:sSub>
                    <m:r>
                      <a:rPr lang="nl-NL" sz="2000" b="0" i="1" smtClean="0">
                        <a:latin typeface="Cambria Math" panose="02040503050406030204" pitchFamily="18" charset="0"/>
                      </a:rPr>
                      <m:t>=138 </m:t>
                    </m:r>
                    <m:r>
                      <m:rPr>
                        <m:sty m:val="p"/>
                      </m:rPr>
                      <a:rPr lang="nl-NL" sz="2000" b="0" i="0" smtClean="0">
                        <a:latin typeface="Cambria Math" panose="02040503050406030204" pitchFamily="18" charset="0"/>
                      </a:rPr>
                      <m:t>d</m:t>
                    </m:r>
                  </m:oMath>
                </a14:m>
                <a:r>
                  <a:rPr lang="nl-NL" sz="2000" dirty="0"/>
                  <a:t> (tabel 25)</a:t>
                </a:r>
              </a:p>
              <a:p>
                <a14:m>
                  <m:oMath xmlns:m="http://schemas.openxmlformats.org/officeDocument/2006/math">
                    <m:r>
                      <a:rPr lang="nl-NL" sz="2000" b="0" i="1" smtClean="0">
                        <a:latin typeface="Cambria Math" panose="02040503050406030204" pitchFamily="18" charset="0"/>
                      </a:rPr>
                      <m:t>𝑡</m:t>
                    </m:r>
                    <m:r>
                      <a:rPr lang="nl-NL" sz="2000" b="0" i="1" smtClean="0">
                        <a:latin typeface="Cambria Math" panose="02040503050406030204" pitchFamily="18" charset="0"/>
                      </a:rPr>
                      <m:t>?</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ln</m:t>
                            </m:r>
                          </m:fName>
                          <m:e>
                            <m:d>
                              <m:dPr>
                                <m:ctrlPr>
                                  <a:rPr lang="nl-NL" sz="2000" b="0" i="1" smtClean="0">
                                    <a:latin typeface="Cambria Math" panose="02040503050406030204" pitchFamily="18" charset="0"/>
                                  </a:rPr>
                                </m:ctrlPr>
                              </m:dPr>
                              <m:e>
                                <m:r>
                                  <a:rPr lang="nl-NL" sz="2000" b="0" i="1" smtClean="0">
                                    <a:latin typeface="Cambria Math" panose="02040503050406030204" pitchFamily="18" charset="0"/>
                                  </a:rPr>
                                  <m:t>2</m:t>
                                </m:r>
                              </m:e>
                            </m:d>
                          </m:e>
                        </m:func>
                      </m:num>
                      <m:den>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𝑡</m:t>
                            </m:r>
                          </m:e>
                          <m:sub>
                            <m:r>
                              <a:rPr lang="nl-NL" sz="2000" b="0" i="1" smtClean="0">
                                <a:latin typeface="Cambria Math" panose="02040503050406030204" pitchFamily="18" charset="0"/>
                              </a:rPr>
                              <m:t>1/2</m:t>
                            </m:r>
                          </m:sub>
                        </m:sSub>
                      </m:den>
                    </m:f>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𝑁</m:t>
                        </m:r>
                      </m:e>
                      <m:sub>
                        <m:r>
                          <a:rPr lang="nl-NL" sz="2000" b="0" i="1" smtClean="0">
                            <a:latin typeface="Cambria Math" panose="02040503050406030204" pitchFamily="18" charset="0"/>
                          </a:rPr>
                          <m:t>0</m:t>
                        </m:r>
                      </m:sub>
                    </m:sSub>
                  </m:oMath>
                </a14:m>
                <a:endParaRPr lang="nl-NL" sz="2000" dirty="0"/>
              </a:p>
              <a:p>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𝐴</m:t>
                        </m:r>
                      </m:e>
                      <m:sub>
                        <m:r>
                          <a:rPr lang="nl-NL" sz="2000" i="1">
                            <a:latin typeface="Cambria Math" panose="02040503050406030204" pitchFamily="18" charset="0"/>
                          </a:rPr>
                          <m:t>0</m:t>
                        </m:r>
                      </m:sub>
                    </m:sSub>
                    <m:r>
                      <a:rPr lang="nl-NL" sz="2000" i="1">
                        <a:latin typeface="Cambria Math" panose="02040503050406030204" pitchFamily="18" charset="0"/>
                      </a:rPr>
                      <m:t>=</m:t>
                    </m:r>
                    <m:f>
                      <m:fPr>
                        <m:ctrlPr>
                          <a:rPr lang="nl-NL" sz="2000" i="1">
                            <a:latin typeface="Cambria Math" panose="02040503050406030204" pitchFamily="18" charset="0"/>
                          </a:rPr>
                        </m:ctrlPr>
                      </m:fPr>
                      <m:num>
                        <m:func>
                          <m:funcPr>
                            <m:ctrlPr>
                              <a:rPr lang="nl-NL" sz="2000" i="1">
                                <a:latin typeface="Cambria Math" panose="02040503050406030204" pitchFamily="18" charset="0"/>
                              </a:rPr>
                            </m:ctrlPr>
                          </m:funcPr>
                          <m:fName>
                            <m:r>
                              <m:rPr>
                                <m:sty m:val="p"/>
                              </m:rPr>
                              <a:rPr lang="nl-NL" sz="2000">
                                <a:latin typeface="Cambria Math" panose="02040503050406030204" pitchFamily="18" charset="0"/>
                              </a:rPr>
                              <m:t>ln</m:t>
                            </m:r>
                          </m:fName>
                          <m:e>
                            <m:d>
                              <m:dPr>
                                <m:ctrlPr>
                                  <a:rPr lang="nl-NL" sz="2000" i="1">
                                    <a:latin typeface="Cambria Math" panose="02040503050406030204" pitchFamily="18" charset="0"/>
                                  </a:rPr>
                                </m:ctrlPr>
                              </m:dPr>
                              <m:e>
                                <m:r>
                                  <a:rPr lang="nl-NL" sz="2000" i="1">
                                    <a:latin typeface="Cambria Math" panose="02040503050406030204" pitchFamily="18" charset="0"/>
                                  </a:rPr>
                                  <m:t>2</m:t>
                                </m:r>
                              </m:e>
                            </m:d>
                          </m:e>
                        </m:func>
                      </m:num>
                      <m:den>
                        <m:r>
                          <a:rPr lang="nl-NL" sz="2000" b="0" i="1" smtClean="0">
                            <a:latin typeface="Cambria Math" panose="02040503050406030204" pitchFamily="18" charset="0"/>
                          </a:rPr>
                          <m:t>138×24×3600</m:t>
                        </m:r>
                      </m:den>
                    </m:f>
                    <m:r>
                      <a:rPr lang="nl-NL" sz="2000" b="0" i="1" smtClean="0">
                        <a:latin typeface="Cambria Math" panose="02040503050406030204" pitchFamily="18" charset="0"/>
                      </a:rPr>
                      <m:t>×2,0∙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12</m:t>
                        </m:r>
                      </m:sup>
                    </m:sSup>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=1,162∙</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5</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endParaRPr lang="nl-NL" sz="2000" dirty="0"/>
              </a:p>
              <a:p>
                <a:endParaRPr lang="nl-NL" sz="2000" dirty="0"/>
              </a:p>
            </p:txBody>
          </p:sp>
        </mc:Choice>
        <mc:Fallback xmlns="">
          <p:sp>
            <p:nvSpPr>
              <p:cNvPr id="3" name="Tijdelijke aanduiding voor inhoud 2">
                <a:extLst>
                  <a:ext uri="{FF2B5EF4-FFF2-40B4-BE49-F238E27FC236}">
                    <a16:creationId xmlns:a16="http://schemas.microsoft.com/office/drawing/2014/main" id="{DE593FA0-1BA3-4FD1-4DD0-3032D1AA2E64}"/>
                  </a:ext>
                </a:extLst>
              </p:cNvPr>
              <p:cNvSpPr>
                <a:spLocks noGrp="1" noRot="1" noChangeAspect="1" noMove="1" noResize="1" noEditPoints="1" noAdjustHandles="1" noChangeArrowheads="1" noChangeShapeType="1" noTextEdit="1"/>
              </p:cNvSpPr>
              <p:nvPr>
                <p:ph sz="half" idx="1"/>
              </p:nvPr>
            </p:nvSpPr>
            <p:spPr>
              <a:xfrm>
                <a:off x="838200" y="1470660"/>
                <a:ext cx="5181600" cy="4706303"/>
              </a:xfrm>
              <a:blipFill>
                <a:blip r:embed="rId4"/>
                <a:stretch>
                  <a:fillRect l="-1294" t="-1295"/>
                </a:stretch>
              </a:blipFill>
            </p:spPr>
            <p:txBody>
              <a:bodyPr/>
              <a:lstStyle/>
              <a:p>
                <a:r>
                  <a:rPr lang="nl-NL">
                    <a:noFill/>
                  </a:rPr>
                  <a:t> </a:t>
                </a:r>
              </a:p>
            </p:txBody>
          </p:sp>
        </mc:Fallback>
      </mc:AlternateContent>
      <p:sp>
        <p:nvSpPr>
          <p:cNvPr id="4" name="Pijl: gebogen 3">
            <a:extLst>
              <a:ext uri="{FF2B5EF4-FFF2-40B4-BE49-F238E27FC236}">
                <a16:creationId xmlns:a16="http://schemas.microsoft.com/office/drawing/2014/main" id="{4E199A80-DF20-9CC3-E94B-8151733A978E}"/>
              </a:ext>
            </a:extLst>
          </p:cNvPr>
          <p:cNvSpPr/>
          <p:nvPr/>
        </p:nvSpPr>
        <p:spPr>
          <a:xfrm flipV="1">
            <a:off x="6271260" y="2362200"/>
            <a:ext cx="4373880" cy="3025140"/>
          </a:xfrm>
          <a:prstGeom prst="bentArrow">
            <a:avLst>
              <a:gd name="adj1" fmla="val 2613"/>
              <a:gd name="adj2" fmla="val 4299"/>
              <a:gd name="adj3" fmla="val 18931"/>
              <a:gd name="adj4" fmla="val 14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p14="http://schemas.microsoft.com/office/powerpoint/2010/main">
        <mc:Choice Requires="p14">
          <p:contentPart p14:bwMode="auto" r:id="rId5">
            <p14:nvContentPartPr>
              <p14:cNvPr id="7" name="Inkt 6">
                <a:extLst>
                  <a:ext uri="{FF2B5EF4-FFF2-40B4-BE49-F238E27FC236}">
                    <a16:creationId xmlns:a16="http://schemas.microsoft.com/office/drawing/2014/main" id="{4DCB0668-7F80-960E-0C8F-2BAAD90C4553}"/>
                  </a:ext>
                </a:extLst>
              </p14:cNvPr>
              <p14:cNvContentPartPr/>
              <p14:nvPr/>
            </p14:nvContentPartPr>
            <p14:xfrm>
              <a:off x="6892728" y="2408992"/>
              <a:ext cx="274320" cy="14760"/>
            </p14:xfrm>
          </p:contentPart>
        </mc:Choice>
        <mc:Fallback xmlns="">
          <p:pic>
            <p:nvPicPr>
              <p:cNvPr id="7" name="Inkt 6">
                <a:extLst>
                  <a:ext uri="{FF2B5EF4-FFF2-40B4-BE49-F238E27FC236}">
                    <a16:creationId xmlns:a16="http://schemas.microsoft.com/office/drawing/2014/main" id="{4DCB0668-7F80-960E-0C8F-2BAAD90C4553}"/>
                  </a:ext>
                </a:extLst>
              </p:cNvPr>
              <p:cNvPicPr/>
              <p:nvPr/>
            </p:nvPicPr>
            <p:blipFill>
              <a:blip r:embed="rId6"/>
              <a:stretch>
                <a:fillRect/>
              </a:stretch>
            </p:blipFill>
            <p:spPr>
              <a:xfrm>
                <a:off x="6838728" y="2300992"/>
                <a:ext cx="3819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E71EE820-C1EA-54C2-8AE5-C6A1F8489B20}"/>
                  </a:ext>
                </a:extLst>
              </p14:cNvPr>
              <p14:cNvContentPartPr/>
              <p14:nvPr/>
            </p14:nvContentPartPr>
            <p14:xfrm>
              <a:off x="10530552" y="4445440"/>
              <a:ext cx="270360" cy="18360"/>
            </p14:xfrm>
          </p:contentPart>
        </mc:Choice>
        <mc:Fallback xmlns="">
          <p:pic>
            <p:nvPicPr>
              <p:cNvPr id="9" name="Inkt 8">
                <a:extLst>
                  <a:ext uri="{FF2B5EF4-FFF2-40B4-BE49-F238E27FC236}">
                    <a16:creationId xmlns:a16="http://schemas.microsoft.com/office/drawing/2014/main" id="{E71EE820-C1EA-54C2-8AE5-C6A1F8489B20}"/>
                  </a:ext>
                </a:extLst>
              </p:cNvPr>
              <p:cNvPicPr/>
              <p:nvPr/>
            </p:nvPicPr>
            <p:blipFill>
              <a:blip r:embed="rId8"/>
              <a:stretch>
                <a:fillRect/>
              </a:stretch>
            </p:blipFill>
            <p:spPr>
              <a:xfrm>
                <a:off x="10476552" y="4337440"/>
                <a:ext cx="37800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t 11">
                <a:extLst>
                  <a:ext uri="{FF2B5EF4-FFF2-40B4-BE49-F238E27FC236}">
                    <a16:creationId xmlns:a16="http://schemas.microsoft.com/office/drawing/2014/main" id="{B762A8EC-78BA-4548-B8E9-CF9EA293945F}"/>
                  </a:ext>
                </a:extLst>
              </p14:cNvPr>
              <p14:cNvContentPartPr/>
              <p14:nvPr/>
            </p14:nvContentPartPr>
            <p14:xfrm>
              <a:off x="1166040" y="5349240"/>
              <a:ext cx="2109240" cy="24120"/>
            </p14:xfrm>
          </p:contentPart>
        </mc:Choice>
        <mc:Fallback xmlns="">
          <p:pic>
            <p:nvPicPr>
              <p:cNvPr id="12" name="Inkt 11">
                <a:extLst>
                  <a:ext uri="{FF2B5EF4-FFF2-40B4-BE49-F238E27FC236}">
                    <a16:creationId xmlns:a16="http://schemas.microsoft.com/office/drawing/2014/main" id="{B762A8EC-78BA-4548-B8E9-CF9EA293945F}"/>
                  </a:ext>
                </a:extLst>
              </p:cNvPr>
              <p:cNvPicPr/>
              <p:nvPr/>
            </p:nvPicPr>
            <p:blipFill>
              <a:blip r:embed="rId10"/>
              <a:stretch>
                <a:fillRect/>
              </a:stretch>
            </p:blipFill>
            <p:spPr>
              <a:xfrm>
                <a:off x="1112400" y="5241240"/>
                <a:ext cx="2216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t 16">
                <a:extLst>
                  <a:ext uri="{FF2B5EF4-FFF2-40B4-BE49-F238E27FC236}">
                    <a16:creationId xmlns:a16="http://schemas.microsoft.com/office/drawing/2014/main" id="{8CBCE5FC-A744-07D3-A868-5E4E76424E9F}"/>
                  </a:ext>
                </a:extLst>
              </p14:cNvPr>
              <p14:cNvContentPartPr/>
              <p14:nvPr/>
            </p14:nvContentPartPr>
            <p14:xfrm>
              <a:off x="6905624" y="4451560"/>
              <a:ext cx="201240" cy="10080"/>
            </p14:xfrm>
          </p:contentPart>
        </mc:Choice>
        <mc:Fallback xmlns="">
          <p:pic>
            <p:nvPicPr>
              <p:cNvPr id="17" name="Inkt 16">
                <a:extLst>
                  <a:ext uri="{FF2B5EF4-FFF2-40B4-BE49-F238E27FC236}">
                    <a16:creationId xmlns:a16="http://schemas.microsoft.com/office/drawing/2014/main" id="{8CBCE5FC-A744-07D3-A868-5E4E76424E9F}"/>
                  </a:ext>
                </a:extLst>
              </p:cNvPr>
              <p:cNvPicPr/>
              <p:nvPr/>
            </p:nvPicPr>
            <p:blipFill>
              <a:blip r:embed="rId12"/>
              <a:stretch>
                <a:fillRect/>
              </a:stretch>
            </p:blipFill>
            <p:spPr>
              <a:xfrm>
                <a:off x="6851624" y="4339560"/>
                <a:ext cx="308880" cy="233707"/>
              </a:xfrm>
              <a:prstGeom prst="rect">
                <a:avLst/>
              </a:prstGeom>
            </p:spPr>
          </p:pic>
        </mc:Fallback>
      </mc:AlternateContent>
    </p:spTree>
    <p:extLst>
      <p:ext uri="{BB962C8B-B14F-4D97-AF65-F5344CB8AC3E}">
        <p14:creationId xmlns:p14="http://schemas.microsoft.com/office/powerpoint/2010/main" val="994525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F96B1-A99E-20D4-ED05-9C986CCD7F24}"/>
            </a:ext>
          </a:extLst>
        </p:cNvPr>
        <p:cNvGrpSpPr/>
        <p:nvPr/>
      </p:nvGrpSpPr>
      <p:grpSpPr>
        <a:xfrm>
          <a:off x="0" y="0"/>
          <a:ext cx="0" cy="0"/>
          <a:chOff x="0" y="0"/>
          <a:chExt cx="0" cy="0"/>
        </a:xfrm>
      </p:grpSpPr>
      <p:pic>
        <p:nvPicPr>
          <p:cNvPr id="13" name="Afbeelding 12">
            <a:extLst>
              <a:ext uri="{FF2B5EF4-FFF2-40B4-BE49-F238E27FC236}">
                <a16:creationId xmlns:a16="http://schemas.microsoft.com/office/drawing/2014/main" id="{A16B7D52-0AEB-3FE6-5D97-22726A5433B2}"/>
              </a:ext>
            </a:extLst>
          </p:cNvPr>
          <p:cNvPicPr>
            <a:picLocks noChangeAspect="1"/>
          </p:cNvPicPr>
          <p:nvPr/>
        </p:nvPicPr>
        <p:blipFill>
          <a:blip r:embed="rId3"/>
          <a:stretch>
            <a:fillRect/>
          </a:stretch>
        </p:blipFill>
        <p:spPr>
          <a:xfrm>
            <a:off x="6354096" y="1416786"/>
            <a:ext cx="4817812" cy="3390712"/>
          </a:xfrm>
          <a:prstGeom prst="rect">
            <a:avLst/>
          </a:prstGeom>
        </p:spPr>
      </p:pic>
      <p:sp>
        <p:nvSpPr>
          <p:cNvPr id="2" name="Titel 1">
            <a:extLst>
              <a:ext uri="{FF2B5EF4-FFF2-40B4-BE49-F238E27FC236}">
                <a16:creationId xmlns:a16="http://schemas.microsoft.com/office/drawing/2014/main" id="{AC19B873-6FF8-E24B-E222-3A39BACEA841}"/>
              </a:ext>
            </a:extLst>
          </p:cNvPr>
          <p:cNvSpPr>
            <a:spLocks noGrp="1"/>
          </p:cNvSpPr>
          <p:nvPr>
            <p:ph type="title"/>
          </p:nvPr>
        </p:nvSpPr>
        <p:spPr/>
        <p:txBody>
          <a:bodyPr/>
          <a:lstStyle/>
          <a:p>
            <a:r>
              <a:rPr lang="nl-NL" dirty="0"/>
              <a:t>Rekenvoorbeeld</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354F7005-99E8-053A-AE90-D593DC8A435D}"/>
                  </a:ext>
                </a:extLst>
              </p:cNvPr>
              <p:cNvSpPr>
                <a:spLocks noGrp="1"/>
              </p:cNvSpPr>
              <p:nvPr>
                <p:ph sz="half" idx="1"/>
              </p:nvPr>
            </p:nvSpPr>
            <p:spPr>
              <a:xfrm>
                <a:off x="838200" y="1470660"/>
                <a:ext cx="5181600" cy="5250180"/>
              </a:xfrm>
            </p:spPr>
            <p:txBody>
              <a:bodyPr>
                <a:normAutofit/>
              </a:bodyPr>
              <a:lstStyle/>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𝑁</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=2,0∙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12</m:t>
                        </m:r>
                      </m:sup>
                    </m:sSup>
                  </m:oMath>
                </a14:m>
                <a:r>
                  <a:rPr lang="nl-NL" sz="2000" b="0" dirty="0"/>
                  <a:t> kernen</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𝑡</m:t>
                        </m:r>
                      </m:sub>
                    </m:sSub>
                    <m:r>
                      <a:rPr lang="nl-NL" sz="2000" b="0" i="1" smtClean="0">
                        <a:latin typeface="Cambria Math" panose="02040503050406030204" pitchFamily="18" charset="0"/>
                      </a:rPr>
                      <m:t>=1,0∙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4</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𝑡</m:t>
                        </m:r>
                      </m:e>
                      <m:sub>
                        <m:r>
                          <a:rPr lang="nl-NL" sz="2000" b="0" i="1" smtClean="0">
                            <a:latin typeface="Cambria Math" panose="02040503050406030204" pitchFamily="18" charset="0"/>
                          </a:rPr>
                          <m:t>1/2</m:t>
                        </m:r>
                      </m:sub>
                    </m:sSub>
                    <m:r>
                      <a:rPr lang="nl-NL" sz="2000" b="0" i="1" smtClean="0">
                        <a:latin typeface="Cambria Math" panose="02040503050406030204" pitchFamily="18" charset="0"/>
                      </a:rPr>
                      <m:t>=138 </m:t>
                    </m:r>
                    <m:r>
                      <m:rPr>
                        <m:sty m:val="p"/>
                      </m:rPr>
                      <a:rPr lang="nl-NL" sz="2000" b="0" i="0" smtClean="0">
                        <a:latin typeface="Cambria Math" panose="02040503050406030204" pitchFamily="18" charset="0"/>
                      </a:rPr>
                      <m:t>d</m:t>
                    </m:r>
                  </m:oMath>
                </a14:m>
                <a:r>
                  <a:rPr lang="nl-NL" sz="2000" dirty="0"/>
                  <a:t> (tabel 25)</a:t>
                </a:r>
              </a:p>
              <a:p>
                <a14:m>
                  <m:oMath xmlns:m="http://schemas.openxmlformats.org/officeDocument/2006/math">
                    <m:r>
                      <a:rPr lang="nl-NL" sz="2000" b="0" i="1" smtClean="0">
                        <a:latin typeface="Cambria Math" panose="02040503050406030204" pitchFamily="18" charset="0"/>
                      </a:rPr>
                      <m:t>𝑡</m:t>
                    </m:r>
                    <m:r>
                      <a:rPr lang="nl-NL" sz="2000" b="0" i="1" smtClean="0">
                        <a:latin typeface="Cambria Math" panose="02040503050406030204" pitchFamily="18" charset="0"/>
                      </a:rPr>
                      <m:t>?</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=1,162∙</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5</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𝑡</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𝐴</m:t>
                        </m:r>
                      </m:e>
                      <m:sub>
                        <m:r>
                          <a:rPr lang="nl-NL" sz="2000" b="0" i="1" smtClean="0">
                            <a:latin typeface="Cambria Math" panose="02040503050406030204" pitchFamily="18" charset="0"/>
                          </a:rPr>
                          <m:t>0</m:t>
                        </m:r>
                      </m:sub>
                    </m:sSub>
                    <m:r>
                      <a:rPr lang="nl-NL" sz="2000" b="0" i="1" smtClean="0">
                        <a:latin typeface="Cambria Math" panose="02040503050406030204" pitchFamily="18" charset="0"/>
                      </a:rPr>
                      <m:t>∙</m:t>
                    </m:r>
                    <m:sSup>
                      <m:sSupPr>
                        <m:ctrlPr>
                          <a:rPr lang="nl-NL" sz="2000" b="0" i="1" smtClean="0">
                            <a:latin typeface="Cambria Math" panose="02040503050406030204" pitchFamily="18" charset="0"/>
                          </a:rPr>
                        </m:ctrlPr>
                      </m:sSupPr>
                      <m:e>
                        <m:d>
                          <m:dPr>
                            <m:ctrlPr>
                              <a:rPr lang="nl-NL" sz="2000" b="0" i="1" smtClean="0">
                                <a:latin typeface="Cambria Math" panose="02040503050406030204" pitchFamily="18" charset="0"/>
                              </a:rPr>
                            </m:ctrlPr>
                          </m:dPr>
                          <m:e>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1</m:t>
                                </m:r>
                              </m:num>
                              <m:den>
                                <m:r>
                                  <a:rPr lang="nl-NL" sz="2000" b="0" i="1" smtClean="0">
                                    <a:latin typeface="Cambria Math" panose="02040503050406030204" pitchFamily="18" charset="0"/>
                                  </a:rPr>
                                  <m:t>2</m:t>
                                </m:r>
                              </m:den>
                            </m:f>
                          </m:e>
                        </m:d>
                      </m:e>
                      <m:sup>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𝑡</m:t>
                            </m:r>
                          </m:num>
                          <m:den>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𝑡</m:t>
                                </m:r>
                              </m:e>
                              <m:sub>
                                <m:r>
                                  <a:rPr lang="nl-NL" sz="2000" b="0" i="1" smtClean="0">
                                    <a:latin typeface="Cambria Math" panose="02040503050406030204" pitchFamily="18" charset="0"/>
                                  </a:rPr>
                                  <m:t>1/2</m:t>
                                </m:r>
                              </m:sub>
                            </m:sSub>
                          </m:den>
                        </m:f>
                      </m:sup>
                    </m:sSup>
                  </m:oMath>
                </a14:m>
                <a:endParaRPr lang="nl-NL" sz="2000" dirty="0"/>
              </a:p>
              <a:p>
                <a14:m>
                  <m:oMath xmlns:m="http://schemas.openxmlformats.org/officeDocument/2006/math">
                    <m:r>
                      <a:rPr lang="nl-NL" sz="2000" b="0" i="1" smtClean="0">
                        <a:latin typeface="Cambria Math" panose="02040503050406030204" pitchFamily="18" charset="0"/>
                      </a:rPr>
                      <m:t>1,0∙</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4</m:t>
                        </m:r>
                      </m:sup>
                    </m:sSup>
                    <m:r>
                      <a:rPr lang="nl-NL" sz="2000" i="1">
                        <a:latin typeface="Cambria Math" panose="02040503050406030204" pitchFamily="18" charset="0"/>
                      </a:rPr>
                      <m:t>=1,162∙</m:t>
                    </m:r>
                    <m:sSup>
                      <m:sSupPr>
                        <m:ctrlPr>
                          <a:rPr lang="nl-NL" sz="2000" i="1">
                            <a:latin typeface="Cambria Math" panose="02040503050406030204" pitchFamily="18" charset="0"/>
                          </a:rPr>
                        </m:ctrlPr>
                      </m:sSupPr>
                      <m:e>
                        <m:r>
                          <a:rPr lang="nl-NL" sz="2000" i="1">
                            <a:latin typeface="Cambria Math" panose="02040503050406030204" pitchFamily="18" charset="0"/>
                          </a:rPr>
                          <m:t>10</m:t>
                        </m:r>
                      </m:e>
                      <m:sup>
                        <m:r>
                          <a:rPr lang="nl-NL" sz="2000" i="1">
                            <a:latin typeface="Cambria Math" panose="02040503050406030204" pitchFamily="18" charset="0"/>
                          </a:rPr>
                          <m:t>5</m:t>
                        </m:r>
                      </m:sup>
                    </m:sSup>
                    <m:r>
                      <a:rPr lang="nl-NL" sz="2000" b="0" i="1" smtClean="0">
                        <a:latin typeface="Cambria Math" panose="02040503050406030204" pitchFamily="18" charset="0"/>
                      </a:rPr>
                      <m:t>×</m:t>
                    </m:r>
                    <m:sSup>
                      <m:sSupPr>
                        <m:ctrlPr>
                          <a:rPr lang="nl-NL" sz="2000" i="1">
                            <a:latin typeface="Cambria Math" panose="02040503050406030204" pitchFamily="18" charset="0"/>
                          </a:rPr>
                        </m:ctrlPr>
                      </m:sSupPr>
                      <m:e>
                        <m:d>
                          <m:dPr>
                            <m:ctrlPr>
                              <a:rPr lang="nl-NL" sz="2000" i="1">
                                <a:latin typeface="Cambria Math" panose="02040503050406030204" pitchFamily="18" charset="0"/>
                              </a:rPr>
                            </m:ctrlPr>
                          </m:dPr>
                          <m:e>
                            <m:f>
                              <m:fPr>
                                <m:ctrlPr>
                                  <a:rPr lang="nl-NL" sz="2000" i="1">
                                    <a:latin typeface="Cambria Math" panose="02040503050406030204" pitchFamily="18" charset="0"/>
                                  </a:rPr>
                                </m:ctrlPr>
                              </m:fPr>
                              <m:num>
                                <m:r>
                                  <a:rPr lang="nl-NL" sz="2000" i="1">
                                    <a:latin typeface="Cambria Math" panose="02040503050406030204" pitchFamily="18" charset="0"/>
                                  </a:rPr>
                                  <m:t>1</m:t>
                                </m:r>
                              </m:num>
                              <m:den>
                                <m:r>
                                  <a:rPr lang="nl-NL" sz="2000" i="1">
                                    <a:latin typeface="Cambria Math" panose="02040503050406030204" pitchFamily="18" charset="0"/>
                                  </a:rPr>
                                  <m:t>2</m:t>
                                </m:r>
                              </m:den>
                            </m:f>
                          </m:e>
                        </m:d>
                      </m:e>
                      <m:sup>
                        <m:f>
                          <m:fPr>
                            <m:ctrlPr>
                              <a:rPr lang="nl-NL" sz="2000" i="1">
                                <a:latin typeface="Cambria Math" panose="02040503050406030204" pitchFamily="18" charset="0"/>
                              </a:rPr>
                            </m:ctrlPr>
                          </m:fPr>
                          <m:num>
                            <m:r>
                              <a:rPr lang="nl-NL" sz="2000" i="1">
                                <a:latin typeface="Cambria Math" panose="02040503050406030204" pitchFamily="18" charset="0"/>
                              </a:rPr>
                              <m:t>𝑡</m:t>
                            </m:r>
                          </m:num>
                          <m:den>
                            <m:r>
                              <a:rPr lang="nl-NL" sz="2000" b="0" i="1" smtClean="0">
                                <a:latin typeface="Cambria Math" panose="02040503050406030204" pitchFamily="18" charset="0"/>
                              </a:rPr>
                              <m:t>138</m:t>
                            </m:r>
                          </m:den>
                        </m:f>
                      </m:sup>
                    </m:sSup>
                  </m:oMath>
                </a14:m>
                <a:endParaRPr lang="nl-NL" sz="2000" dirty="0"/>
              </a:p>
              <a:p>
                <a14:m>
                  <m:oMath xmlns:m="http://schemas.openxmlformats.org/officeDocument/2006/math">
                    <m:r>
                      <a:rPr lang="nl-NL" sz="2000" b="0" i="1" smtClean="0">
                        <a:latin typeface="Cambria Math" panose="02040503050406030204" pitchFamily="18" charset="0"/>
                      </a:rPr>
                      <m:t>0,0861=</m:t>
                    </m:r>
                    <m:sSup>
                      <m:sSupPr>
                        <m:ctrlPr>
                          <a:rPr lang="nl-NL" sz="2000" i="1">
                            <a:latin typeface="Cambria Math" panose="02040503050406030204" pitchFamily="18" charset="0"/>
                          </a:rPr>
                        </m:ctrlPr>
                      </m:sSupPr>
                      <m:e>
                        <m:d>
                          <m:dPr>
                            <m:ctrlPr>
                              <a:rPr lang="nl-NL" sz="2000" i="1">
                                <a:latin typeface="Cambria Math" panose="02040503050406030204" pitchFamily="18" charset="0"/>
                              </a:rPr>
                            </m:ctrlPr>
                          </m:dPr>
                          <m:e>
                            <m:f>
                              <m:fPr>
                                <m:ctrlPr>
                                  <a:rPr lang="nl-NL" sz="2000" i="1">
                                    <a:latin typeface="Cambria Math" panose="02040503050406030204" pitchFamily="18" charset="0"/>
                                  </a:rPr>
                                </m:ctrlPr>
                              </m:fPr>
                              <m:num>
                                <m:r>
                                  <a:rPr lang="nl-NL" sz="2000" i="1">
                                    <a:latin typeface="Cambria Math" panose="02040503050406030204" pitchFamily="18" charset="0"/>
                                  </a:rPr>
                                  <m:t>1</m:t>
                                </m:r>
                              </m:num>
                              <m:den>
                                <m:r>
                                  <a:rPr lang="nl-NL" sz="2000" i="1">
                                    <a:latin typeface="Cambria Math" panose="02040503050406030204" pitchFamily="18" charset="0"/>
                                  </a:rPr>
                                  <m:t>2</m:t>
                                </m:r>
                              </m:den>
                            </m:f>
                          </m:e>
                        </m:d>
                      </m:e>
                      <m:sup>
                        <m:f>
                          <m:fPr>
                            <m:ctrlPr>
                              <a:rPr lang="nl-NL" sz="2000" i="1">
                                <a:latin typeface="Cambria Math" panose="02040503050406030204" pitchFamily="18" charset="0"/>
                              </a:rPr>
                            </m:ctrlPr>
                          </m:fPr>
                          <m:num>
                            <m:r>
                              <a:rPr lang="nl-NL" sz="2000" i="1">
                                <a:latin typeface="Cambria Math" panose="02040503050406030204" pitchFamily="18" charset="0"/>
                              </a:rPr>
                              <m:t>𝑡</m:t>
                            </m:r>
                          </m:num>
                          <m:den>
                            <m:r>
                              <a:rPr lang="nl-NL" sz="2000" i="1">
                                <a:latin typeface="Cambria Math" panose="02040503050406030204" pitchFamily="18" charset="0"/>
                              </a:rPr>
                              <m:t>138</m:t>
                            </m:r>
                          </m:den>
                        </m:f>
                      </m:sup>
                    </m:sSup>
                  </m:oMath>
                </a14:m>
                <a:endParaRPr lang="nl-NL" sz="2000" dirty="0"/>
              </a:p>
              <a:p>
                <a14:m>
                  <m:oMath xmlns:m="http://schemas.openxmlformats.org/officeDocument/2006/math">
                    <m:r>
                      <m:rPr>
                        <m:sty m:val="p"/>
                      </m:rPr>
                      <a:rPr lang="nl-NL" sz="2000" b="0" i="0" smtClean="0">
                        <a:latin typeface="Cambria Math" panose="02040503050406030204" pitchFamily="18" charset="0"/>
                      </a:rPr>
                      <m:t>log</m:t>
                    </m:r>
                    <m:r>
                      <a:rPr lang="nl-NL" sz="2000" b="0" i="1" smtClean="0">
                        <a:latin typeface="Cambria Math" panose="02040503050406030204" pitchFamily="18" charset="0"/>
                      </a:rPr>
                      <m:t>⁡(</m:t>
                    </m:r>
                    <m:r>
                      <a:rPr lang="nl-NL" sz="2000" i="1">
                        <a:latin typeface="Cambria Math" panose="02040503050406030204" pitchFamily="18" charset="0"/>
                      </a:rPr>
                      <m:t>0,0861</m:t>
                    </m:r>
                    <m:r>
                      <a:rPr lang="nl-NL" sz="2000" b="0" i="1" smtClean="0">
                        <a:latin typeface="Cambria Math" panose="02040503050406030204" pitchFamily="18" charset="0"/>
                      </a:rPr>
                      <m:t>)</m:t>
                    </m:r>
                    <m:r>
                      <a:rPr lang="nl-NL" sz="2000" i="1">
                        <a:latin typeface="Cambria Math" panose="02040503050406030204" pitchFamily="18" charset="0"/>
                      </a:rPr>
                      <m:t>=</m:t>
                    </m:r>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log</m:t>
                        </m:r>
                      </m:fName>
                      <m:e>
                        <m:r>
                          <a:rPr lang="nl-NL" sz="2000" b="0" i="1" smtClean="0">
                            <a:latin typeface="Cambria Math" panose="02040503050406030204" pitchFamily="18" charset="0"/>
                          </a:rPr>
                          <m:t>(</m:t>
                        </m:r>
                        <m:sSup>
                          <m:sSupPr>
                            <m:ctrlPr>
                              <a:rPr lang="nl-NL" sz="2000" i="1">
                                <a:latin typeface="Cambria Math" panose="02040503050406030204" pitchFamily="18" charset="0"/>
                              </a:rPr>
                            </m:ctrlPr>
                          </m:sSupPr>
                          <m:e>
                            <m:d>
                              <m:dPr>
                                <m:ctrlPr>
                                  <a:rPr lang="nl-NL" sz="2000" i="1">
                                    <a:latin typeface="Cambria Math" panose="02040503050406030204" pitchFamily="18" charset="0"/>
                                  </a:rPr>
                                </m:ctrlPr>
                              </m:dPr>
                              <m:e>
                                <m:f>
                                  <m:fPr>
                                    <m:ctrlPr>
                                      <a:rPr lang="nl-NL" sz="2000" i="1">
                                        <a:latin typeface="Cambria Math" panose="02040503050406030204" pitchFamily="18" charset="0"/>
                                      </a:rPr>
                                    </m:ctrlPr>
                                  </m:fPr>
                                  <m:num>
                                    <m:r>
                                      <a:rPr lang="nl-NL" sz="2000" i="1">
                                        <a:latin typeface="Cambria Math" panose="02040503050406030204" pitchFamily="18" charset="0"/>
                                      </a:rPr>
                                      <m:t>1</m:t>
                                    </m:r>
                                  </m:num>
                                  <m:den>
                                    <m:r>
                                      <a:rPr lang="nl-NL" sz="2000" i="1">
                                        <a:latin typeface="Cambria Math" panose="02040503050406030204" pitchFamily="18" charset="0"/>
                                      </a:rPr>
                                      <m:t>2</m:t>
                                    </m:r>
                                  </m:den>
                                </m:f>
                              </m:e>
                            </m:d>
                          </m:e>
                          <m:sup>
                            <m:f>
                              <m:fPr>
                                <m:ctrlPr>
                                  <a:rPr lang="nl-NL" sz="2000" i="1">
                                    <a:latin typeface="Cambria Math" panose="02040503050406030204" pitchFamily="18" charset="0"/>
                                  </a:rPr>
                                </m:ctrlPr>
                              </m:fPr>
                              <m:num>
                                <m:r>
                                  <a:rPr lang="nl-NL" sz="2000" i="1">
                                    <a:latin typeface="Cambria Math" panose="02040503050406030204" pitchFamily="18" charset="0"/>
                                  </a:rPr>
                                  <m:t>𝑡</m:t>
                                </m:r>
                              </m:num>
                              <m:den>
                                <m:r>
                                  <a:rPr lang="nl-NL" sz="2000" i="1">
                                    <a:latin typeface="Cambria Math" panose="02040503050406030204" pitchFamily="18" charset="0"/>
                                  </a:rPr>
                                  <m:t>138</m:t>
                                </m:r>
                              </m:den>
                            </m:f>
                          </m:sup>
                        </m:sSup>
                        <m:r>
                          <a:rPr lang="nl-NL" sz="2000" b="0" i="1" smtClean="0">
                            <a:latin typeface="Cambria Math" panose="02040503050406030204" pitchFamily="18" charset="0"/>
                          </a:rPr>
                          <m:t>)</m:t>
                        </m:r>
                      </m:e>
                    </m:func>
                  </m:oMath>
                </a14:m>
                <a:endParaRPr lang="nl-NL" sz="2000" dirty="0"/>
              </a:p>
              <a:p>
                <a14:m>
                  <m:oMath xmlns:m="http://schemas.openxmlformats.org/officeDocument/2006/math">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log</m:t>
                        </m:r>
                      </m:fName>
                      <m:e>
                        <m:d>
                          <m:dPr>
                            <m:ctrlPr>
                              <a:rPr lang="nl-NL" sz="2000" b="0" i="1" smtClean="0">
                                <a:latin typeface="Cambria Math" panose="02040503050406030204" pitchFamily="18" charset="0"/>
                              </a:rPr>
                            </m:ctrlPr>
                          </m:dPr>
                          <m:e>
                            <m:r>
                              <a:rPr lang="nl-NL" sz="2000" b="0" i="1" smtClean="0">
                                <a:latin typeface="Cambria Math" panose="02040503050406030204" pitchFamily="18" charset="0"/>
                              </a:rPr>
                              <m:t>0,0861</m:t>
                            </m:r>
                          </m:e>
                        </m:d>
                      </m:e>
                    </m:func>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𝑡</m:t>
                        </m:r>
                      </m:num>
                      <m:den>
                        <m:r>
                          <a:rPr lang="nl-NL" sz="2000" b="0" i="1" smtClean="0">
                            <a:latin typeface="Cambria Math" panose="02040503050406030204" pitchFamily="18" charset="0"/>
                          </a:rPr>
                          <m:t>138</m:t>
                        </m:r>
                      </m:den>
                    </m:f>
                    <m:r>
                      <a:rPr lang="nl-NL" sz="2000" b="0" i="1" smtClean="0">
                        <a:latin typeface="Cambria Math" panose="02040503050406030204" pitchFamily="18" charset="0"/>
                      </a:rPr>
                      <m:t>×</m:t>
                    </m:r>
                    <m:r>
                      <m:rPr>
                        <m:sty m:val="p"/>
                      </m:rPr>
                      <a:rPr lang="nl-NL" sz="2000" b="0" i="0" smtClean="0">
                        <a:latin typeface="Cambria Math" panose="02040503050406030204" pitchFamily="18" charset="0"/>
                      </a:rPr>
                      <m:t>log</m:t>
                    </m:r>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1</m:t>
                        </m:r>
                      </m:num>
                      <m:den>
                        <m:r>
                          <a:rPr lang="nl-NL" sz="2000" b="0" i="1" smtClean="0">
                            <a:latin typeface="Cambria Math" panose="02040503050406030204" pitchFamily="18" charset="0"/>
                          </a:rPr>
                          <m:t>2</m:t>
                        </m:r>
                      </m:den>
                    </m:f>
                    <m:r>
                      <a:rPr lang="nl-NL" sz="2000" b="0" i="1" smtClean="0">
                        <a:latin typeface="Cambria Math" panose="02040503050406030204" pitchFamily="18" charset="0"/>
                      </a:rPr>
                      <m:t>)</m:t>
                    </m:r>
                  </m:oMath>
                </a14:m>
                <a:endParaRPr lang="nl-NL" sz="2000" dirty="0"/>
              </a:p>
              <a:p>
                <a:endParaRPr lang="nl-NL" sz="2000" dirty="0"/>
              </a:p>
            </p:txBody>
          </p:sp>
        </mc:Choice>
        <mc:Fallback xmlns="">
          <p:sp>
            <p:nvSpPr>
              <p:cNvPr id="3" name="Tijdelijke aanduiding voor inhoud 2">
                <a:extLst>
                  <a:ext uri="{FF2B5EF4-FFF2-40B4-BE49-F238E27FC236}">
                    <a16:creationId xmlns:a16="http://schemas.microsoft.com/office/drawing/2014/main" id="{354F7005-99E8-053A-AE90-D593DC8A435D}"/>
                  </a:ext>
                </a:extLst>
              </p:cNvPr>
              <p:cNvSpPr>
                <a:spLocks noGrp="1" noRot="1" noChangeAspect="1" noMove="1" noResize="1" noEditPoints="1" noAdjustHandles="1" noChangeArrowheads="1" noChangeShapeType="1" noTextEdit="1"/>
              </p:cNvSpPr>
              <p:nvPr>
                <p:ph sz="half" idx="1"/>
              </p:nvPr>
            </p:nvSpPr>
            <p:spPr>
              <a:xfrm>
                <a:off x="838200" y="1470660"/>
                <a:ext cx="5181600" cy="5250180"/>
              </a:xfrm>
              <a:blipFill>
                <a:blip r:embed="rId5"/>
                <a:stretch>
                  <a:fillRect l="-1059" t="-1160"/>
                </a:stretch>
              </a:blipFill>
            </p:spPr>
            <p:txBody>
              <a:bodyPr/>
              <a:lstStyle/>
              <a:p>
                <a:r>
                  <a:rPr lang="nl-NL">
                    <a:noFill/>
                  </a:rPr>
                  <a:t> </a:t>
                </a:r>
              </a:p>
            </p:txBody>
          </p:sp>
        </mc:Fallback>
      </mc:AlternateContent>
      <p:sp>
        <p:nvSpPr>
          <p:cNvPr id="4" name="Pijl: gebogen 3">
            <a:extLst>
              <a:ext uri="{FF2B5EF4-FFF2-40B4-BE49-F238E27FC236}">
                <a16:creationId xmlns:a16="http://schemas.microsoft.com/office/drawing/2014/main" id="{E7FE2F29-5F85-6844-9148-A44BE8CEDC9E}"/>
              </a:ext>
            </a:extLst>
          </p:cNvPr>
          <p:cNvSpPr/>
          <p:nvPr/>
        </p:nvSpPr>
        <p:spPr>
          <a:xfrm flipV="1">
            <a:off x="6271260" y="1920240"/>
            <a:ext cx="4373880" cy="3025140"/>
          </a:xfrm>
          <a:prstGeom prst="bentArrow">
            <a:avLst>
              <a:gd name="adj1" fmla="val 2613"/>
              <a:gd name="adj2" fmla="val 4299"/>
              <a:gd name="adj3" fmla="val 18931"/>
              <a:gd name="adj4" fmla="val 14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5" name="Tijdelijke aanduiding voor inhoud 2">
                <a:extLst>
                  <a:ext uri="{FF2B5EF4-FFF2-40B4-BE49-F238E27FC236}">
                    <a16:creationId xmlns:a16="http://schemas.microsoft.com/office/drawing/2014/main" id="{9576073C-1904-B316-4D73-7927CC011FCA}"/>
                  </a:ext>
                </a:extLst>
              </p:cNvPr>
              <p:cNvSpPr txBox="1">
                <a:spLocks/>
              </p:cNvSpPr>
              <p:nvPr/>
            </p:nvSpPr>
            <p:spPr>
              <a:xfrm>
                <a:off x="6172202" y="5135880"/>
                <a:ext cx="5181600" cy="1931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r>
                      <a:rPr lang="nl-NL" sz="2000" b="0" i="1" smtClean="0">
                        <a:latin typeface="Cambria Math" panose="02040503050406030204" pitchFamily="18" charset="0"/>
                      </a:rPr>
                      <m:t>−1,065=</m:t>
                    </m:r>
                    <m:f>
                      <m:fPr>
                        <m:ctrlPr>
                          <a:rPr lang="nl-NL" sz="2000" i="1" smtClean="0">
                            <a:latin typeface="Cambria Math" panose="02040503050406030204" pitchFamily="18" charset="0"/>
                          </a:rPr>
                        </m:ctrlPr>
                      </m:fPr>
                      <m:num>
                        <m:r>
                          <a:rPr lang="nl-NL" sz="2000" i="1" smtClean="0">
                            <a:latin typeface="Cambria Math" panose="02040503050406030204" pitchFamily="18" charset="0"/>
                          </a:rPr>
                          <m:t>𝑡</m:t>
                        </m:r>
                      </m:num>
                      <m:den>
                        <m:r>
                          <a:rPr lang="nl-NL" sz="2000" i="1" smtClean="0">
                            <a:latin typeface="Cambria Math" panose="02040503050406030204" pitchFamily="18" charset="0"/>
                          </a:rPr>
                          <m:t>138</m:t>
                        </m:r>
                      </m:den>
                    </m:f>
                    <m:r>
                      <a:rPr lang="nl-NL" sz="2000" i="1" smtClean="0">
                        <a:latin typeface="Cambria Math" panose="02040503050406030204" pitchFamily="18" charset="0"/>
                      </a:rPr>
                      <m:t>×</m:t>
                    </m:r>
                    <m:r>
                      <a:rPr lang="nl-NL" sz="2000" b="0" i="1" smtClean="0">
                        <a:latin typeface="Cambria Math" panose="02040503050406030204" pitchFamily="18" charset="0"/>
                      </a:rPr>
                      <m:t>−0,301</m:t>
                    </m:r>
                  </m:oMath>
                </a14:m>
                <a:endParaRPr lang="nl-NL" sz="2000" b="0" dirty="0"/>
              </a:p>
              <a:p>
                <a14:m>
                  <m:oMath xmlns:m="http://schemas.openxmlformats.org/officeDocument/2006/math">
                    <m:f>
                      <m:fPr>
                        <m:ctrlPr>
                          <a:rPr lang="nl-NL" sz="2000" i="1">
                            <a:latin typeface="Cambria Math" panose="02040503050406030204" pitchFamily="18" charset="0"/>
                          </a:rPr>
                        </m:ctrlPr>
                      </m:fPr>
                      <m:num>
                        <m:r>
                          <a:rPr lang="nl-NL" sz="2000" i="1">
                            <a:latin typeface="Cambria Math" panose="02040503050406030204" pitchFamily="18" charset="0"/>
                          </a:rPr>
                          <m:t>𝑡</m:t>
                        </m:r>
                      </m:num>
                      <m:den>
                        <m:r>
                          <a:rPr lang="nl-NL" sz="2000" i="1">
                            <a:latin typeface="Cambria Math" panose="02040503050406030204" pitchFamily="18" charset="0"/>
                          </a:rPr>
                          <m:t>138</m:t>
                        </m:r>
                      </m:den>
                    </m:f>
                    <m:r>
                      <a:rPr lang="nl-NL" sz="2000" b="0" i="1" smtClean="0">
                        <a:latin typeface="Cambria Math" panose="02040503050406030204" pitchFamily="18" charset="0"/>
                      </a:rPr>
                      <m:t>=3,5</m:t>
                    </m:r>
                  </m:oMath>
                </a14:m>
                <a:endParaRPr lang="nl-NL" sz="2000" b="0" dirty="0"/>
              </a:p>
              <a:p>
                <a14:m>
                  <m:oMath xmlns:m="http://schemas.openxmlformats.org/officeDocument/2006/math">
                    <m:r>
                      <a:rPr lang="nl-NL" sz="2000" b="0" i="1" smtClean="0">
                        <a:latin typeface="Cambria Math" panose="02040503050406030204" pitchFamily="18" charset="0"/>
                      </a:rPr>
                      <m:t>𝑡</m:t>
                    </m:r>
                    <m:r>
                      <a:rPr lang="nl-NL" sz="2000" b="0" i="1" smtClean="0">
                        <a:latin typeface="Cambria Math" panose="02040503050406030204" pitchFamily="18" charset="0"/>
                      </a:rPr>
                      <m:t>=</m:t>
                    </m:r>
                    <m:r>
                      <a:rPr lang="nl-NL" sz="2000" b="0" i="0" smtClean="0">
                        <a:latin typeface="Cambria Math" panose="02040503050406030204" pitchFamily="18" charset="0"/>
                      </a:rPr>
                      <m:t>488 </m:t>
                    </m:r>
                    <m:r>
                      <m:rPr>
                        <m:sty m:val="p"/>
                      </m:rPr>
                      <a:rPr lang="nl-NL" sz="2000" b="0" i="0" smtClean="0">
                        <a:latin typeface="Cambria Math" panose="02040503050406030204" pitchFamily="18" charset="0"/>
                      </a:rPr>
                      <m:t>d</m:t>
                    </m:r>
                  </m:oMath>
                </a14:m>
                <a:endParaRPr lang="nl-NL" sz="2000" dirty="0"/>
              </a:p>
            </p:txBody>
          </p:sp>
        </mc:Choice>
        <mc:Fallback xmlns="">
          <p:sp>
            <p:nvSpPr>
              <p:cNvPr id="5" name="Tijdelijke aanduiding voor inhoud 2">
                <a:extLst>
                  <a:ext uri="{FF2B5EF4-FFF2-40B4-BE49-F238E27FC236}">
                    <a16:creationId xmlns:a16="http://schemas.microsoft.com/office/drawing/2014/main" id="{9576073C-1904-B316-4D73-7927CC011FCA}"/>
                  </a:ext>
                </a:extLst>
              </p:cNvPr>
              <p:cNvSpPr txBox="1">
                <a:spLocks noRot="1" noChangeAspect="1" noMove="1" noResize="1" noEditPoints="1" noAdjustHandles="1" noChangeArrowheads="1" noChangeShapeType="1" noTextEdit="1"/>
              </p:cNvSpPr>
              <p:nvPr/>
            </p:nvSpPr>
            <p:spPr>
              <a:xfrm>
                <a:off x="6172202" y="5135880"/>
                <a:ext cx="5181600" cy="1931671"/>
              </a:xfrm>
              <a:prstGeom prst="rect">
                <a:avLst/>
              </a:prstGeom>
              <a:blipFill>
                <a:blip r:embed="rId6"/>
                <a:stretch>
                  <a:fillRect l="-1059"/>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7DDCEB9B-5FFA-F443-545F-D72FDF4D7CFC}"/>
                  </a:ext>
                </a:extLst>
              </p14:cNvPr>
              <p14:cNvContentPartPr/>
              <p14:nvPr/>
            </p14:nvContentPartPr>
            <p14:xfrm>
              <a:off x="6810840" y="2010736"/>
              <a:ext cx="274320" cy="14760"/>
            </p14:xfrm>
          </p:contentPart>
        </mc:Choice>
        <mc:Fallback xmlns="">
          <p:pic>
            <p:nvPicPr>
              <p:cNvPr id="7" name="Inkt 6">
                <a:extLst>
                  <a:ext uri="{FF2B5EF4-FFF2-40B4-BE49-F238E27FC236}">
                    <a16:creationId xmlns:a16="http://schemas.microsoft.com/office/drawing/2014/main" id="{7DDCEB9B-5FFA-F443-545F-D72FDF4D7CFC}"/>
                  </a:ext>
                </a:extLst>
              </p:cNvPr>
              <p:cNvPicPr/>
              <p:nvPr/>
            </p:nvPicPr>
            <p:blipFill>
              <a:blip r:embed="rId8"/>
              <a:stretch>
                <a:fillRect/>
              </a:stretch>
            </p:blipFill>
            <p:spPr>
              <a:xfrm>
                <a:off x="6756840" y="1902736"/>
                <a:ext cx="3819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t 8">
                <a:extLst>
                  <a:ext uri="{FF2B5EF4-FFF2-40B4-BE49-F238E27FC236}">
                    <a16:creationId xmlns:a16="http://schemas.microsoft.com/office/drawing/2014/main" id="{3E4045F6-D086-36AB-75EB-B6F04B71E277}"/>
                  </a:ext>
                </a:extLst>
              </p14:cNvPr>
              <p14:cNvContentPartPr/>
              <p14:nvPr/>
            </p14:nvContentPartPr>
            <p14:xfrm>
              <a:off x="10421368" y="4074480"/>
              <a:ext cx="270360" cy="18360"/>
            </p14:xfrm>
          </p:contentPart>
        </mc:Choice>
        <mc:Fallback xmlns="">
          <p:pic>
            <p:nvPicPr>
              <p:cNvPr id="9" name="Inkt 8">
                <a:extLst>
                  <a:ext uri="{FF2B5EF4-FFF2-40B4-BE49-F238E27FC236}">
                    <a16:creationId xmlns:a16="http://schemas.microsoft.com/office/drawing/2014/main" id="{3E4045F6-D086-36AB-75EB-B6F04B71E277}"/>
                  </a:ext>
                </a:extLst>
              </p:cNvPr>
              <p:cNvPicPr/>
              <p:nvPr/>
            </p:nvPicPr>
            <p:blipFill>
              <a:blip r:embed="rId10"/>
              <a:stretch>
                <a:fillRect/>
              </a:stretch>
            </p:blipFill>
            <p:spPr>
              <a:xfrm>
                <a:off x="10367368" y="3966480"/>
                <a:ext cx="37800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t 9">
                <a:extLst>
                  <a:ext uri="{FF2B5EF4-FFF2-40B4-BE49-F238E27FC236}">
                    <a16:creationId xmlns:a16="http://schemas.microsoft.com/office/drawing/2014/main" id="{3BD07A54-E684-2F2C-2B96-2260E79178C9}"/>
                  </a:ext>
                </a:extLst>
              </p14:cNvPr>
              <p14:cNvContentPartPr/>
              <p14:nvPr/>
            </p14:nvContentPartPr>
            <p14:xfrm>
              <a:off x="1175071" y="3283920"/>
              <a:ext cx="2109240" cy="24120"/>
            </p14:xfrm>
          </p:contentPart>
        </mc:Choice>
        <mc:Fallback xmlns="">
          <p:pic>
            <p:nvPicPr>
              <p:cNvPr id="10" name="Inkt 9">
                <a:extLst>
                  <a:ext uri="{FF2B5EF4-FFF2-40B4-BE49-F238E27FC236}">
                    <a16:creationId xmlns:a16="http://schemas.microsoft.com/office/drawing/2014/main" id="{3BD07A54-E684-2F2C-2B96-2260E79178C9}"/>
                  </a:ext>
                </a:extLst>
              </p:cNvPr>
              <p:cNvPicPr/>
              <p:nvPr/>
            </p:nvPicPr>
            <p:blipFill>
              <a:blip r:embed="rId12"/>
              <a:stretch>
                <a:fillRect/>
              </a:stretch>
            </p:blipFill>
            <p:spPr>
              <a:xfrm>
                <a:off x="1121431" y="3175920"/>
                <a:ext cx="22168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t 11">
                <a:extLst>
                  <a:ext uri="{FF2B5EF4-FFF2-40B4-BE49-F238E27FC236}">
                    <a16:creationId xmlns:a16="http://schemas.microsoft.com/office/drawing/2014/main" id="{992BB8C0-6849-EF4E-2644-672347B02843}"/>
                  </a:ext>
                </a:extLst>
              </p14:cNvPr>
              <p14:cNvContentPartPr/>
              <p14:nvPr/>
            </p14:nvContentPartPr>
            <p14:xfrm>
              <a:off x="6827071" y="4074480"/>
              <a:ext cx="201240" cy="10080"/>
            </p14:xfrm>
          </p:contentPart>
        </mc:Choice>
        <mc:Fallback xmlns="">
          <p:pic>
            <p:nvPicPr>
              <p:cNvPr id="12" name="Inkt 11">
                <a:extLst>
                  <a:ext uri="{FF2B5EF4-FFF2-40B4-BE49-F238E27FC236}">
                    <a16:creationId xmlns:a16="http://schemas.microsoft.com/office/drawing/2014/main" id="{992BB8C0-6849-EF4E-2644-672347B02843}"/>
                  </a:ext>
                </a:extLst>
              </p:cNvPr>
              <p:cNvPicPr/>
              <p:nvPr/>
            </p:nvPicPr>
            <p:blipFill>
              <a:blip r:embed="rId14"/>
              <a:stretch>
                <a:fillRect/>
              </a:stretch>
            </p:blipFill>
            <p:spPr>
              <a:xfrm>
                <a:off x="6773431" y="3966840"/>
                <a:ext cx="308880" cy="225720"/>
              </a:xfrm>
              <a:prstGeom prst="rect">
                <a:avLst/>
              </a:prstGeom>
            </p:spPr>
          </p:pic>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3B2BE146-D0CE-81E1-393F-E6569BC2519C}"/>
                  </a:ext>
                </a:extLst>
              </p:cNvPr>
              <p:cNvSpPr txBox="1"/>
              <p:nvPr/>
            </p:nvSpPr>
            <p:spPr>
              <a:xfrm>
                <a:off x="3104932" y="5018008"/>
                <a:ext cx="2596968" cy="369332"/>
              </a:xfrm>
              <a:prstGeom prst="rect">
                <a:avLst/>
              </a:prstGeom>
              <a:solidFill>
                <a:schemeClr val="bg1"/>
              </a:solidFill>
              <a:ln w="28575">
                <a:solidFill>
                  <a:srgbClr val="945EE8"/>
                </a:solidFill>
              </a:ln>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nl-NL" b="0" i="1" smtClean="0">
                              <a:latin typeface="Cambria Math" panose="02040503050406030204" pitchFamily="18" charset="0"/>
                            </a:rPr>
                          </m:ctrlPr>
                        </m:funcPr>
                        <m:fName>
                          <m:r>
                            <m:rPr>
                              <m:sty m:val="p"/>
                            </m:rPr>
                            <a:rPr lang="nl-NL" b="0" i="0" smtClean="0">
                              <a:latin typeface="Cambria Math" panose="02040503050406030204" pitchFamily="18" charset="0"/>
                            </a:rPr>
                            <m:t>log</m:t>
                          </m:r>
                        </m:fName>
                        <m:e>
                          <m:d>
                            <m:dPr>
                              <m:ctrlPr>
                                <a:rPr lang="nl-NL" b="0" i="1" smtClean="0">
                                  <a:latin typeface="Cambria Math" panose="02040503050406030204" pitchFamily="18" charset="0"/>
                                </a:rPr>
                              </m:ctrlPr>
                            </m:dPr>
                            <m:e>
                              <m:sSup>
                                <m:sSupPr>
                                  <m:ctrlPr>
                                    <a:rPr lang="nl-NL" b="0" i="1" smtClean="0">
                                      <a:latin typeface="Cambria Math" panose="02040503050406030204" pitchFamily="18" charset="0"/>
                                    </a:rPr>
                                  </m:ctrlPr>
                                </m:sSupPr>
                                <m:e>
                                  <m:r>
                                    <a:rPr lang="nl-NL" b="0" i="1" smtClean="0">
                                      <a:latin typeface="Cambria Math" panose="02040503050406030204" pitchFamily="18" charset="0"/>
                                    </a:rPr>
                                    <m:t>𝑎</m:t>
                                  </m:r>
                                </m:e>
                                <m:sup>
                                  <m:r>
                                    <a:rPr lang="nl-NL" b="0" i="1" smtClean="0">
                                      <a:latin typeface="Cambria Math" panose="02040503050406030204" pitchFamily="18" charset="0"/>
                                    </a:rPr>
                                    <m:t>𝑛</m:t>
                                  </m:r>
                                </m:sup>
                              </m:sSup>
                            </m:e>
                          </m:d>
                        </m:e>
                      </m:func>
                      <m:r>
                        <a:rPr lang="nl-NL" b="0" i="1" smtClean="0">
                          <a:latin typeface="Cambria Math" panose="02040503050406030204" pitchFamily="18" charset="0"/>
                        </a:rPr>
                        <m:t>=</m:t>
                      </m:r>
                      <m:r>
                        <a:rPr lang="nl-NL" b="0" i="1" smtClean="0">
                          <a:latin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m:t>
                      </m:r>
                      <m:r>
                        <m:rPr>
                          <m:sty m:val="p"/>
                        </m:rPr>
                        <a:rPr lang="nl-NL" b="0" i="0" smtClean="0">
                          <a:latin typeface="Cambria Math" panose="02040503050406030204" pitchFamily="18" charset="0"/>
                          <a:ea typeface="Cambria Math" panose="02040503050406030204" pitchFamily="18" charset="0"/>
                        </a:rPr>
                        <m:t>log</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𝑎</m:t>
                      </m:r>
                      <m:r>
                        <a:rPr lang="nl-NL" b="0" i="1" smtClean="0">
                          <a:latin typeface="Cambria Math" panose="02040503050406030204" pitchFamily="18" charset="0"/>
                          <a:ea typeface="Cambria Math" panose="02040503050406030204" pitchFamily="18" charset="0"/>
                        </a:rPr>
                        <m:t>)</m:t>
                      </m:r>
                    </m:oMath>
                  </m:oMathPara>
                </a14:m>
                <a:endParaRPr lang="nl-NL" dirty="0"/>
              </a:p>
            </p:txBody>
          </p:sp>
        </mc:Choice>
        <mc:Fallback xmlns="">
          <p:sp>
            <p:nvSpPr>
              <p:cNvPr id="14" name="Tekstvak 13">
                <a:extLst>
                  <a:ext uri="{FF2B5EF4-FFF2-40B4-BE49-F238E27FC236}">
                    <a16:creationId xmlns:a16="http://schemas.microsoft.com/office/drawing/2014/main" id="{3B2BE146-D0CE-81E1-393F-E6569BC2519C}"/>
                  </a:ext>
                </a:extLst>
              </p:cNvPr>
              <p:cNvSpPr txBox="1">
                <a:spLocks noRot="1" noChangeAspect="1" noMove="1" noResize="1" noEditPoints="1" noAdjustHandles="1" noChangeArrowheads="1" noChangeShapeType="1" noTextEdit="1"/>
              </p:cNvSpPr>
              <p:nvPr/>
            </p:nvSpPr>
            <p:spPr>
              <a:xfrm>
                <a:off x="3104932" y="5018008"/>
                <a:ext cx="2596968" cy="369332"/>
              </a:xfrm>
              <a:prstGeom prst="rect">
                <a:avLst/>
              </a:prstGeom>
              <a:blipFill>
                <a:blip r:embed="rId15"/>
                <a:stretch>
                  <a:fillRect b="-12500"/>
                </a:stretch>
              </a:blipFill>
              <a:ln w="28575">
                <a:solidFill>
                  <a:srgbClr val="945EE8"/>
                </a:solidFill>
              </a:ln>
            </p:spPr>
            <p:txBody>
              <a:bodyPr/>
              <a:lstStyle/>
              <a:p>
                <a:r>
                  <a:rPr lang="nl-NL">
                    <a:noFill/>
                  </a:rPr>
                  <a:t> </a:t>
                </a:r>
              </a:p>
            </p:txBody>
          </p:sp>
        </mc:Fallback>
      </mc:AlternateContent>
    </p:spTree>
    <p:extLst>
      <p:ext uri="{BB962C8B-B14F-4D97-AF65-F5344CB8AC3E}">
        <p14:creationId xmlns:p14="http://schemas.microsoft.com/office/powerpoint/2010/main" val="108567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additive="base">
                                        <p:cTn id="4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 calcmode="lin" valueType="num">
                                      <p:cBhvr additive="base">
                                        <p:cTn id="4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 calcmode="lin" valueType="num">
                                      <p:cBhvr additive="base">
                                        <p:cTn id="5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bldLvl="5"/>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1118B-1AC1-FF12-63D4-AC34FEB66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0A9CD2-DB49-489A-3524-8E3E51B8E991}"/>
              </a:ext>
            </a:extLst>
          </p:cNvPr>
          <p:cNvSpPr>
            <a:spLocks noGrp="1"/>
          </p:cNvSpPr>
          <p:nvPr>
            <p:ph type="title"/>
          </p:nvPr>
        </p:nvSpPr>
        <p:spPr/>
        <p:txBody>
          <a:bodyPr/>
          <a:lstStyle/>
          <a:p>
            <a:r>
              <a:rPr lang="nl-NL" dirty="0"/>
              <a:t>Hoe ontbind je krachten bij een helling?</a:t>
            </a:r>
          </a:p>
        </p:txBody>
      </p:sp>
      <p:sp>
        <p:nvSpPr>
          <p:cNvPr id="3" name="Tijdelijke aanduiding voor tekst 2">
            <a:extLst>
              <a:ext uri="{FF2B5EF4-FFF2-40B4-BE49-F238E27FC236}">
                <a16:creationId xmlns:a16="http://schemas.microsoft.com/office/drawing/2014/main" id="{2BD6FC31-A2A5-0AB8-E4A6-546223AEED73}"/>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495327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9125-1565-EF50-0DC0-96470C7BA5D1}"/>
            </a:ext>
          </a:extLst>
        </p:cNvPr>
        <p:cNvGrpSpPr/>
        <p:nvPr/>
      </p:nvGrpSpPr>
      <p:grpSpPr>
        <a:xfrm>
          <a:off x="0" y="0"/>
          <a:ext cx="0" cy="0"/>
          <a:chOff x="0" y="0"/>
          <a:chExt cx="0" cy="0"/>
        </a:xfrm>
      </p:grpSpPr>
      <p:pic>
        <p:nvPicPr>
          <p:cNvPr id="10" name="Afbeelding 9" descr="Afbeelding met zwart, duisternis&#10;&#10;Automatisch gegenereerde beschrijving">
            <a:extLst>
              <a:ext uri="{FF2B5EF4-FFF2-40B4-BE49-F238E27FC236}">
                <a16:creationId xmlns:a16="http://schemas.microsoft.com/office/drawing/2014/main" id="{73F03FD1-B871-539B-EBA4-FC625B14116F}"/>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8736"/>
                    </a14:imgEffect>
                    <a14:imgEffect>
                      <a14:brightnessContrast bright="97000"/>
                    </a14:imgEffect>
                  </a14:imgLayer>
                </a14:imgProps>
              </a:ext>
              <a:ext uri="{28A0092B-C50C-407E-A947-70E740481C1C}">
                <a14:useLocalDpi xmlns:a14="http://schemas.microsoft.com/office/drawing/2010/main" val="0"/>
              </a:ext>
            </a:extLst>
          </a:blip>
          <a:stretch>
            <a:fillRect/>
          </a:stretch>
        </p:blipFill>
        <p:spPr>
          <a:xfrm rot="8936552">
            <a:off x="5287822" y="420315"/>
            <a:ext cx="5858961" cy="2964634"/>
          </a:xfrm>
          <a:prstGeom prst="rect">
            <a:avLst/>
          </a:prstGeom>
        </p:spPr>
      </p:pic>
      <p:sp>
        <p:nvSpPr>
          <p:cNvPr id="2" name="Titel 1">
            <a:extLst>
              <a:ext uri="{FF2B5EF4-FFF2-40B4-BE49-F238E27FC236}">
                <a16:creationId xmlns:a16="http://schemas.microsoft.com/office/drawing/2014/main" id="{99FB711D-7E89-EEBB-A202-5E00012C0388}"/>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C284690-720B-A9EA-6DCB-87E7633975DC}"/>
                  </a:ext>
                </a:extLst>
              </p:cNvPr>
              <p:cNvSpPr>
                <a:spLocks noGrp="1"/>
              </p:cNvSpPr>
              <p:nvPr>
                <p:ph sz="half" idx="1"/>
              </p:nvPr>
            </p:nvSpPr>
            <p:spPr/>
            <p:txBody>
              <a:bodyPr>
                <a:normAutofit/>
              </a:bodyPr>
              <a:lstStyle/>
              <a:p>
                <a:pPr marL="0" indent="0">
                  <a:buNone/>
                </a:pPr>
                <a:r>
                  <a:rPr lang="nl-NL" sz="2400" dirty="0"/>
                  <a:t>Een blok (</a:t>
                </a:r>
                <a14:m>
                  <m:oMath xmlns:m="http://schemas.openxmlformats.org/officeDocument/2006/math">
                    <m:r>
                      <a:rPr lang="nl-NL" sz="2400" b="0" i="1" smtClean="0">
                        <a:latin typeface="Cambria Math" panose="02040503050406030204" pitchFamily="18" charset="0"/>
                      </a:rPr>
                      <m:t>𝑚</m:t>
                    </m:r>
                    <m:r>
                      <a:rPr lang="nl-NL" sz="2400" b="0" i="1" smtClean="0">
                        <a:latin typeface="Cambria Math" panose="02040503050406030204" pitchFamily="18" charset="0"/>
                      </a:rPr>
                      <m:t>=33 </m:t>
                    </m:r>
                    <m:r>
                      <m:rPr>
                        <m:sty m:val="p"/>
                      </m:rPr>
                      <a:rPr lang="nl-NL" sz="2400" b="0" i="0" smtClean="0">
                        <a:latin typeface="Cambria Math" panose="02040503050406030204" pitchFamily="18" charset="0"/>
                      </a:rPr>
                      <m:t>kg</m:t>
                    </m:r>
                  </m:oMath>
                </a14:m>
                <a:r>
                  <a:rPr lang="nl-NL" sz="2400" dirty="0"/>
                  <a:t>) glijdt van een helling met een hellingshoek van 30˚. Op het blok werkt een wrijvingskracht van 100 N.</a:t>
                </a:r>
              </a:p>
              <a:p>
                <a:pPr marL="0" indent="0">
                  <a:buNone/>
                </a:pPr>
                <a:r>
                  <a:rPr lang="nl-NL" sz="2400" dirty="0"/>
                  <a:t>Bereken de versnelling van het blok.</a:t>
                </a:r>
              </a:p>
            </p:txBody>
          </p:sp>
        </mc:Choice>
        <mc:Fallback xmlns="">
          <p:sp>
            <p:nvSpPr>
              <p:cNvPr id="3" name="Tijdelijke aanduiding voor inhoud 2">
                <a:extLst>
                  <a:ext uri="{FF2B5EF4-FFF2-40B4-BE49-F238E27FC236}">
                    <a16:creationId xmlns:a16="http://schemas.microsoft.com/office/drawing/2014/main" id="{6C284690-720B-A9EA-6DCB-87E7633975DC}"/>
                  </a:ext>
                </a:extLst>
              </p:cNvPr>
              <p:cNvSpPr>
                <a:spLocks noGrp="1" noRot="1" noChangeAspect="1" noMove="1" noResize="1" noEditPoints="1" noAdjustHandles="1" noChangeArrowheads="1" noChangeShapeType="1" noTextEdit="1"/>
              </p:cNvSpPr>
              <p:nvPr>
                <p:ph sz="half" idx="1"/>
              </p:nvPr>
            </p:nvSpPr>
            <p:spPr>
              <a:blipFill>
                <a:blip r:embed="rId4"/>
                <a:stretch>
                  <a:fillRect l="-1882" t="-1961"/>
                </a:stretch>
              </a:blipFill>
            </p:spPr>
            <p:txBody>
              <a:bodyPr/>
              <a:lstStyle/>
              <a:p>
                <a:r>
                  <a:rPr lang="nl-NL">
                    <a:noFill/>
                  </a:rPr>
                  <a:t> </a:t>
                </a:r>
              </a:p>
            </p:txBody>
          </p:sp>
        </mc:Fallback>
      </mc:AlternateContent>
      <p:cxnSp>
        <p:nvCxnSpPr>
          <p:cNvPr id="13" name="Rechte verbindingslijn 12">
            <a:extLst>
              <a:ext uri="{FF2B5EF4-FFF2-40B4-BE49-F238E27FC236}">
                <a16:creationId xmlns:a16="http://schemas.microsoft.com/office/drawing/2014/main" id="{9AD7A051-4144-64F1-7739-B73EBFE6A3FB}"/>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6C3AB310-B69B-C2EC-624B-1A52B641CDFE}"/>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952C1458-375E-D59B-C1C8-BBA08277F5EE}"/>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6" name="Tekstvak 25">
                <a:extLst>
                  <a:ext uri="{FF2B5EF4-FFF2-40B4-BE49-F238E27FC236}">
                    <a16:creationId xmlns:a16="http://schemas.microsoft.com/office/drawing/2014/main" id="{952C1458-375E-D59B-C1C8-BBA08277F5EE}"/>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5"/>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AC50BB00-17CF-D5D7-A67F-41F7D72A3A64}"/>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AC50BB00-17CF-D5D7-A67F-41F7D72A3A64}"/>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6"/>
                <a:stretch>
                  <a:fillRect t="-13084"/>
                </a:stretch>
              </a:blipFill>
              <a:ln>
                <a:noFill/>
              </a:ln>
            </p:spPr>
            <p:txBody>
              <a:bodyPr/>
              <a:lstStyle/>
              <a:p>
                <a:r>
                  <a:rPr lang="nl-NL">
                    <a:noFill/>
                  </a:rPr>
                  <a:t> </a:t>
                </a:r>
              </a:p>
            </p:txBody>
          </p:sp>
        </mc:Fallback>
      </mc:AlternateContent>
      <p:cxnSp>
        <p:nvCxnSpPr>
          <p:cNvPr id="28" name="Rechte verbindingslijn 27">
            <a:extLst>
              <a:ext uri="{FF2B5EF4-FFF2-40B4-BE49-F238E27FC236}">
                <a16:creationId xmlns:a16="http://schemas.microsoft.com/office/drawing/2014/main" id="{2E8EDEC9-4398-5D21-B2BB-4F878561EF7E}"/>
              </a:ext>
            </a:extLst>
          </p:cNvPr>
          <p:cNvCxnSpPr>
            <a:cxnSpLocks/>
          </p:cNvCxnSpPr>
          <p:nvPr/>
        </p:nvCxnSpPr>
        <p:spPr>
          <a:xfrm flipV="1">
            <a:off x="6825621" y="3565937"/>
            <a:ext cx="4815166" cy="2879389"/>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79CD76EC-C15A-F0CA-0C5F-A7B27C4E4D5A}"/>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0" name="Rechthoekige driehoek 29">
            <a:extLst>
              <a:ext uri="{FF2B5EF4-FFF2-40B4-BE49-F238E27FC236}">
                <a16:creationId xmlns:a16="http://schemas.microsoft.com/office/drawing/2014/main" id="{2B7B01FB-73ED-D90B-6E45-4DB7483050CC}"/>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1" name="Rechthoek 30">
            <a:extLst>
              <a:ext uri="{FF2B5EF4-FFF2-40B4-BE49-F238E27FC236}">
                <a16:creationId xmlns:a16="http://schemas.microsoft.com/office/drawing/2014/main" id="{64F1C34C-7DBF-D62A-2826-BC62E9DEF0CA}"/>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2" name="Rechte verbindingslijn met pijl 31">
            <a:extLst>
              <a:ext uri="{FF2B5EF4-FFF2-40B4-BE49-F238E27FC236}">
                <a16:creationId xmlns:a16="http://schemas.microsoft.com/office/drawing/2014/main" id="{B1100006-1EF2-391A-3871-85EA3185E45A}"/>
              </a:ext>
            </a:extLst>
          </p:cNvPr>
          <p:cNvCxnSpPr>
            <a:cxnSpLocks/>
          </p:cNvCxnSpPr>
          <p:nvPr/>
        </p:nvCxnSpPr>
        <p:spPr>
          <a:xfrm>
            <a:off x="8974201" y="3142512"/>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4AEB3CA8-030C-7DE3-B4F3-83E3B96F35B3}"/>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DC777B27-52ED-D51D-1A14-AA0C8057FDE8}"/>
              </a:ext>
            </a:extLst>
          </p:cNvPr>
          <p:cNvCxnSpPr>
            <a:cxnSpLocks/>
          </p:cNvCxnSpPr>
          <p:nvPr/>
        </p:nvCxnSpPr>
        <p:spPr>
          <a:xfrm>
            <a:off x="8966550" y="3148494"/>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9691F50C-56FF-CC29-42D9-A7901AFF2ECF}"/>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kstvak 35">
                <a:extLst>
                  <a:ext uri="{FF2B5EF4-FFF2-40B4-BE49-F238E27FC236}">
                    <a16:creationId xmlns:a16="http://schemas.microsoft.com/office/drawing/2014/main" id="{69D7B097-67C2-A8CC-7167-F97E5096EE5E}"/>
                  </a:ext>
                </a:extLst>
              </p:cNvPr>
              <p:cNvSpPr txBox="1"/>
              <p:nvPr/>
            </p:nvSpPr>
            <p:spPr>
              <a:xfrm>
                <a:off x="9777580" y="2958373"/>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oMath>
                  </m:oMathPara>
                </a14:m>
                <a:endParaRPr lang="nl-NL" dirty="0">
                  <a:solidFill>
                    <a:schemeClr val="tx1"/>
                  </a:solidFill>
                </a:endParaRPr>
              </a:p>
            </p:txBody>
          </p:sp>
        </mc:Choice>
        <mc:Fallback xmlns="">
          <p:sp>
            <p:nvSpPr>
              <p:cNvPr id="36" name="Tekstvak 35">
                <a:extLst>
                  <a:ext uri="{FF2B5EF4-FFF2-40B4-BE49-F238E27FC236}">
                    <a16:creationId xmlns:a16="http://schemas.microsoft.com/office/drawing/2014/main" id="{69D7B097-67C2-A8CC-7167-F97E5096EE5E}"/>
                  </a:ext>
                </a:extLst>
              </p:cNvPr>
              <p:cNvSpPr txBox="1">
                <a:spLocks noRot="1" noChangeAspect="1" noMove="1" noResize="1" noEditPoints="1" noAdjustHandles="1" noChangeArrowheads="1" noChangeShapeType="1" noTextEdit="1"/>
              </p:cNvSpPr>
              <p:nvPr/>
            </p:nvSpPr>
            <p:spPr>
              <a:xfrm>
                <a:off x="9777580" y="2958373"/>
                <a:ext cx="919191" cy="607564"/>
              </a:xfrm>
              <a:prstGeom prst="rect">
                <a:avLst/>
              </a:prstGeom>
              <a:blipFill>
                <a:blip r:embed="rId7"/>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FDDD0348-0021-B9E4-F35A-41E781CFB039}"/>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FDDD0348-0021-B9E4-F35A-41E781CFB039}"/>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8"/>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961EFAD6-ABCC-9649-4541-999F301F57B8}"/>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961EFAD6-ABCC-9649-4541-999F301F57B8}"/>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9"/>
                <a:stretch>
                  <a:fillRect/>
                </a:stretch>
              </a:blipFill>
              <a:ln>
                <a:noFill/>
              </a:ln>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10">
            <p14:nvContentPartPr>
              <p14:cNvPr id="5" name="Inkt 4">
                <a:extLst>
                  <a:ext uri="{FF2B5EF4-FFF2-40B4-BE49-F238E27FC236}">
                    <a16:creationId xmlns:a16="http://schemas.microsoft.com/office/drawing/2014/main" id="{348F5FFE-2A68-F70C-8C74-AE3AF48FDCF5}"/>
                  </a:ext>
                </a:extLst>
              </p14:cNvPr>
              <p14:cNvContentPartPr/>
              <p14:nvPr/>
            </p14:nvContentPartPr>
            <p14:xfrm>
              <a:off x="2195640" y="1992240"/>
              <a:ext cx="1317240" cy="38520"/>
            </p14:xfrm>
          </p:contentPart>
        </mc:Choice>
        <mc:Fallback xmlns="">
          <p:pic>
            <p:nvPicPr>
              <p:cNvPr id="5" name="Inkt 4">
                <a:extLst>
                  <a:ext uri="{FF2B5EF4-FFF2-40B4-BE49-F238E27FC236}">
                    <a16:creationId xmlns:a16="http://schemas.microsoft.com/office/drawing/2014/main" id="{348F5FFE-2A68-F70C-8C74-AE3AF48FDCF5}"/>
                  </a:ext>
                </a:extLst>
              </p:cNvPr>
              <p:cNvPicPr/>
              <p:nvPr/>
            </p:nvPicPr>
            <p:blipFill>
              <a:blip r:embed="rId11"/>
              <a:stretch>
                <a:fillRect/>
              </a:stretch>
            </p:blipFill>
            <p:spPr>
              <a:xfrm>
                <a:off x="2142000" y="1884240"/>
                <a:ext cx="14248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t 6">
                <a:extLst>
                  <a:ext uri="{FF2B5EF4-FFF2-40B4-BE49-F238E27FC236}">
                    <a16:creationId xmlns:a16="http://schemas.microsoft.com/office/drawing/2014/main" id="{1948BF6B-1702-089F-CB90-56A78442EA4F}"/>
                  </a:ext>
                </a:extLst>
              </p14:cNvPr>
              <p14:cNvContentPartPr/>
              <p14:nvPr/>
            </p14:nvContentPartPr>
            <p14:xfrm>
              <a:off x="5076000" y="2318400"/>
              <a:ext cx="324000" cy="43560"/>
            </p14:xfrm>
          </p:contentPart>
        </mc:Choice>
        <mc:Fallback xmlns="">
          <p:pic>
            <p:nvPicPr>
              <p:cNvPr id="7" name="Inkt 6">
                <a:extLst>
                  <a:ext uri="{FF2B5EF4-FFF2-40B4-BE49-F238E27FC236}">
                    <a16:creationId xmlns:a16="http://schemas.microsoft.com/office/drawing/2014/main" id="{1948BF6B-1702-089F-CB90-56A78442EA4F}"/>
                  </a:ext>
                </a:extLst>
              </p:cNvPr>
              <p:cNvPicPr/>
              <p:nvPr/>
            </p:nvPicPr>
            <p:blipFill>
              <a:blip r:embed="rId13"/>
              <a:stretch>
                <a:fillRect/>
              </a:stretch>
            </p:blipFill>
            <p:spPr>
              <a:xfrm>
                <a:off x="5022000" y="2210400"/>
                <a:ext cx="4316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t 7">
                <a:extLst>
                  <a:ext uri="{FF2B5EF4-FFF2-40B4-BE49-F238E27FC236}">
                    <a16:creationId xmlns:a16="http://schemas.microsoft.com/office/drawing/2014/main" id="{7C7B56FB-9817-A120-9222-5F579C2E4077}"/>
                  </a:ext>
                </a:extLst>
              </p14:cNvPr>
              <p14:cNvContentPartPr/>
              <p14:nvPr/>
            </p14:nvContentPartPr>
            <p14:xfrm>
              <a:off x="3815640" y="2670480"/>
              <a:ext cx="1763640" cy="15120"/>
            </p14:xfrm>
          </p:contentPart>
        </mc:Choice>
        <mc:Fallback xmlns="">
          <p:pic>
            <p:nvPicPr>
              <p:cNvPr id="8" name="Inkt 7">
                <a:extLst>
                  <a:ext uri="{FF2B5EF4-FFF2-40B4-BE49-F238E27FC236}">
                    <a16:creationId xmlns:a16="http://schemas.microsoft.com/office/drawing/2014/main" id="{7C7B56FB-9817-A120-9222-5F579C2E4077}"/>
                  </a:ext>
                </a:extLst>
              </p:cNvPr>
              <p:cNvPicPr/>
              <p:nvPr/>
            </p:nvPicPr>
            <p:blipFill>
              <a:blip r:embed="rId15"/>
              <a:stretch>
                <a:fillRect/>
              </a:stretch>
            </p:blipFill>
            <p:spPr>
              <a:xfrm>
                <a:off x="3762000" y="2562840"/>
                <a:ext cx="18712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t 8">
                <a:extLst>
                  <a:ext uri="{FF2B5EF4-FFF2-40B4-BE49-F238E27FC236}">
                    <a16:creationId xmlns:a16="http://schemas.microsoft.com/office/drawing/2014/main" id="{31C864D1-8139-73D9-D93E-6B439D60B4A0}"/>
                  </a:ext>
                </a:extLst>
              </p14:cNvPr>
              <p14:cNvContentPartPr/>
              <p14:nvPr/>
            </p14:nvContentPartPr>
            <p14:xfrm>
              <a:off x="1476000" y="2973600"/>
              <a:ext cx="726840" cy="43200"/>
            </p14:xfrm>
          </p:contentPart>
        </mc:Choice>
        <mc:Fallback xmlns="">
          <p:pic>
            <p:nvPicPr>
              <p:cNvPr id="9" name="Inkt 8">
                <a:extLst>
                  <a:ext uri="{FF2B5EF4-FFF2-40B4-BE49-F238E27FC236}">
                    <a16:creationId xmlns:a16="http://schemas.microsoft.com/office/drawing/2014/main" id="{31C864D1-8139-73D9-D93E-6B439D60B4A0}"/>
                  </a:ext>
                </a:extLst>
              </p:cNvPr>
              <p:cNvPicPr/>
              <p:nvPr/>
            </p:nvPicPr>
            <p:blipFill>
              <a:blip r:embed="rId17"/>
              <a:stretch>
                <a:fillRect/>
              </a:stretch>
            </p:blipFill>
            <p:spPr>
              <a:xfrm>
                <a:off x="1422000" y="2865600"/>
                <a:ext cx="8344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t 10">
                <a:extLst>
                  <a:ext uri="{FF2B5EF4-FFF2-40B4-BE49-F238E27FC236}">
                    <a16:creationId xmlns:a16="http://schemas.microsoft.com/office/drawing/2014/main" id="{4C4CDFB0-9F57-8957-D050-AA2EE452C576}"/>
                  </a:ext>
                </a:extLst>
              </p14:cNvPr>
              <p14:cNvContentPartPr/>
              <p14:nvPr/>
            </p14:nvContentPartPr>
            <p14:xfrm>
              <a:off x="2447640" y="3448440"/>
              <a:ext cx="1245240" cy="44640"/>
            </p14:xfrm>
          </p:contentPart>
        </mc:Choice>
        <mc:Fallback xmlns="">
          <p:pic>
            <p:nvPicPr>
              <p:cNvPr id="11" name="Inkt 10">
                <a:extLst>
                  <a:ext uri="{FF2B5EF4-FFF2-40B4-BE49-F238E27FC236}">
                    <a16:creationId xmlns:a16="http://schemas.microsoft.com/office/drawing/2014/main" id="{4C4CDFB0-9F57-8957-D050-AA2EE452C576}"/>
                  </a:ext>
                </a:extLst>
              </p:cNvPr>
              <p:cNvPicPr/>
              <p:nvPr/>
            </p:nvPicPr>
            <p:blipFill>
              <a:blip r:embed="rId19"/>
              <a:stretch>
                <a:fillRect/>
              </a:stretch>
            </p:blipFill>
            <p:spPr>
              <a:xfrm>
                <a:off x="2394000" y="3340440"/>
                <a:ext cx="1352880" cy="260280"/>
              </a:xfrm>
              <a:prstGeom prst="rect">
                <a:avLst/>
              </a:prstGeom>
            </p:spPr>
          </p:pic>
        </mc:Fallback>
      </mc:AlternateContent>
      <p:pic>
        <p:nvPicPr>
          <p:cNvPr id="12" name="Afbeelding 11" descr="Afbeelding met zwart, duisternis&#10;&#10;Automatisch gegenereerde beschrijving">
            <a:extLst>
              <a:ext uri="{FF2B5EF4-FFF2-40B4-BE49-F238E27FC236}">
                <a16:creationId xmlns:a16="http://schemas.microsoft.com/office/drawing/2014/main" id="{DC98DC71-A4BC-FF86-2347-F36F0155E839}"/>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8736"/>
                    </a14:imgEffect>
                    <a14:imgEffect>
                      <a14:brightnessContrast bright="97000"/>
                    </a14:imgEffect>
                  </a14:imgLayer>
                </a14:imgProps>
              </a:ext>
              <a:ext uri="{28A0092B-C50C-407E-A947-70E740481C1C}">
                <a14:useLocalDpi xmlns:a14="http://schemas.microsoft.com/office/drawing/2010/main" val="0"/>
              </a:ext>
            </a:extLst>
          </a:blip>
          <a:stretch>
            <a:fillRect/>
          </a:stretch>
        </p:blipFill>
        <p:spPr>
          <a:xfrm rot="14348981">
            <a:off x="7295290" y="921492"/>
            <a:ext cx="5858961" cy="2964634"/>
          </a:xfrm>
          <a:prstGeom prst="rect">
            <a:avLst/>
          </a:prstGeom>
        </p:spPr>
      </p:pic>
    </p:spTree>
    <p:extLst>
      <p:ext uri="{BB962C8B-B14F-4D97-AF65-F5344CB8AC3E}">
        <p14:creationId xmlns:p14="http://schemas.microsoft.com/office/powerpoint/2010/main" val="272167504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up)">
                                      <p:cBhvr>
                                        <p:cTn id="38" dur="500"/>
                                        <p:tgtEl>
                                          <p:spTgt spid="37"/>
                                        </p:tgtEl>
                                      </p:cBhvr>
                                    </p:animEffec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righ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1.66667E-6 -4.81481E-6 L 0.0737 0.21598 " pathEditMode="relative" rAng="0" ptsTypes="AA">
                                      <p:cBhvr>
                                        <p:cTn id="69" dur="2000" fill="hold"/>
                                        <p:tgtEl>
                                          <p:spTgt spid="10"/>
                                        </p:tgtEl>
                                        <p:attrNameLst>
                                          <p:attrName>ppt_x</p:attrName>
                                          <p:attrName>ppt_y</p:attrName>
                                        </p:attrNameLst>
                                      </p:cBhvr>
                                      <p:rCtr x="3685" y="10787"/>
                                    </p:animMotion>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left)">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up)">
                                      <p:cBhvr>
                                        <p:cTn id="79" dur="500"/>
                                        <p:tgtEl>
                                          <p:spTgt spid="34"/>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up)">
                                      <p:cBhvr>
                                        <p:cTn id="82" dur="500"/>
                                        <p:tgtEl>
                                          <p:spTgt spid="26"/>
                                        </p:tgtEl>
                                      </p:cBhvr>
                                    </p:animEffect>
                                  </p:childTnLst>
                                </p:cTn>
                              </p:par>
                              <p:par>
                                <p:cTn id="83" presetID="10" presetClass="exit" presetSubtype="0" fill="hold"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3" fill="hold" nodeType="click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additive="base">
                                        <p:cTn id="90" dur="500" fill="hold"/>
                                        <p:tgtEl>
                                          <p:spTgt spid="12"/>
                                        </p:tgtEl>
                                        <p:attrNameLst>
                                          <p:attrName>ppt_x</p:attrName>
                                        </p:attrNameLst>
                                      </p:cBhvr>
                                      <p:tavLst>
                                        <p:tav tm="0">
                                          <p:val>
                                            <p:strVal val="1+#ppt_w/2"/>
                                          </p:val>
                                        </p:tav>
                                        <p:tav tm="100000">
                                          <p:val>
                                            <p:strVal val="#ppt_x"/>
                                          </p:val>
                                        </p:tav>
                                      </p:tavLst>
                                    </p:anim>
                                    <p:anim calcmode="lin" valueType="num">
                                      <p:cBhvr additive="base">
                                        <p:cTn id="9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1.66667E-6 -2.96296E-6 L -0.07422 0.07639 " pathEditMode="relative" rAng="0" ptsTypes="AA">
                                      <p:cBhvr>
                                        <p:cTn id="95" dur="2000" fill="hold"/>
                                        <p:tgtEl>
                                          <p:spTgt spid="12"/>
                                        </p:tgtEl>
                                        <p:attrNameLst>
                                          <p:attrName>ppt_x</p:attrName>
                                          <p:attrName>ppt_y</p:attrName>
                                        </p:attrNameLst>
                                      </p:cBhvr>
                                      <p:rCtr x="-3711" y="3819"/>
                                    </p:animMotion>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down)">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right)">
                                      <p:cBhvr>
                                        <p:cTn id="105" dur="500"/>
                                        <p:tgtEl>
                                          <p:spTgt spid="27"/>
                                        </p:tgtEl>
                                      </p:cBhvr>
                                    </p:animEffect>
                                  </p:childTnLst>
                                </p:cTn>
                              </p:par>
                              <p:par>
                                <p:cTn id="106" presetID="22" presetClass="entr" presetSubtype="2"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wipe(right)">
                                      <p:cBhvr>
                                        <p:cTn id="108" dur="500"/>
                                        <p:tgtEl>
                                          <p:spTgt spid="33"/>
                                        </p:tgtEl>
                                      </p:cBhvr>
                                    </p:animEffect>
                                  </p:childTnLst>
                                </p:cTn>
                              </p:par>
                              <p:par>
                                <p:cTn id="109" presetID="10" presetClass="exit" presetSubtype="0" fill="hold" nodeType="with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Inhoud vragenuur 2025</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733507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3A21-1E50-C4E3-6668-E6F8B3FA06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28E7E0-8881-6D7E-0166-BF71C0A412C0}"/>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5B32D33-B1B3-4014-E4B1-EDB1F25D6A7C}"/>
                  </a:ext>
                </a:extLst>
              </p:cNvPr>
              <p:cNvSpPr>
                <a:spLocks noGrp="1"/>
              </p:cNvSpPr>
              <p:nvPr>
                <p:ph sz="half" idx="1"/>
              </p:nvPr>
            </p:nvSpPr>
            <p:spPr/>
            <p:txBody>
              <a:bodyPr>
                <a:normAutofit/>
              </a:bodyPr>
              <a:lstStyle/>
              <a:p>
                <a:pPr marL="0" indent="0">
                  <a:buNone/>
                </a:pPr>
                <a:r>
                  <a:rPr lang="nl-NL" sz="2400" dirty="0"/>
                  <a:t>Een blok (</a:t>
                </a:r>
                <a14:m>
                  <m:oMath xmlns:m="http://schemas.openxmlformats.org/officeDocument/2006/math">
                    <m:r>
                      <a:rPr lang="nl-NL" sz="2400" b="0" i="1" smtClean="0">
                        <a:latin typeface="Cambria Math" panose="02040503050406030204" pitchFamily="18" charset="0"/>
                      </a:rPr>
                      <m:t>𝑚</m:t>
                    </m:r>
                    <m:r>
                      <a:rPr lang="nl-NL" sz="2400" b="0" i="1" smtClean="0">
                        <a:latin typeface="Cambria Math" panose="02040503050406030204" pitchFamily="18" charset="0"/>
                      </a:rPr>
                      <m:t>=33 </m:t>
                    </m:r>
                    <m:r>
                      <m:rPr>
                        <m:sty m:val="p"/>
                      </m:rPr>
                      <a:rPr lang="nl-NL" sz="2400" b="0" i="0" smtClean="0">
                        <a:latin typeface="Cambria Math" panose="02040503050406030204" pitchFamily="18" charset="0"/>
                      </a:rPr>
                      <m:t>kg</m:t>
                    </m:r>
                  </m:oMath>
                </a14:m>
                <a:r>
                  <a:rPr lang="nl-NL" sz="2400" dirty="0"/>
                  <a:t>) glijdt van een helling met een hellingshoek van 30˚. Op het blok werkt een wrijvingskracht van 100 N.</a:t>
                </a:r>
              </a:p>
              <a:p>
                <a:pPr marL="0" indent="0">
                  <a:buNone/>
                </a:pPr>
                <a:r>
                  <a:rPr lang="nl-NL" sz="2400" dirty="0"/>
                  <a:t>Bereken de versnelling van het blok.</a:t>
                </a:r>
              </a:p>
              <a:p>
                <a:pPr marL="0" indent="0">
                  <a:buNone/>
                </a:pPr>
                <a:endParaRPr lang="nl-NL" sz="2400" dirty="0"/>
              </a:p>
              <a:p>
                <a:pPr marL="0" indent="0">
                  <a:buNone/>
                </a:pPr>
                <a:r>
                  <a:rPr lang="nl-NL" sz="2400" dirty="0"/>
                  <a:t>Loodrecht op helling: </a:t>
                </a:r>
                <a:endParaRPr lang="nl-NL" sz="2400" b="0" i="1" dirty="0">
                  <a:latin typeface="Cambria Math" panose="02040503050406030204" pitchFamily="18" charset="0"/>
                </a:endParaRPr>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n</m:t>
                        </m:r>
                      </m:sub>
                    </m:sSub>
                  </m:oMath>
                </a14:m>
                <a:r>
                  <a:rPr lang="nl-NL" sz="2400" dirty="0"/>
                  <a:t> en </a:t>
                </a:r>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b="0" i="1" smtClean="0">
                            <a:latin typeface="Cambria Math" panose="02040503050406030204" pitchFamily="18" charset="0"/>
                            <a:ea typeface="Cambria Math" panose="02040503050406030204" pitchFamily="18" charset="0"/>
                          </a:rPr>
                          <m:t>⊥</m:t>
                        </m:r>
                      </m:sub>
                    </m:sSub>
                  </m:oMath>
                </a14:m>
                <a:r>
                  <a:rPr lang="nl-NL" sz="2400" dirty="0"/>
                  <a:t> heffen elkaar op.</a:t>
                </a:r>
              </a:p>
              <a:p>
                <a:pPr marL="0" indent="0">
                  <a:buNone/>
                </a:pPr>
                <a:r>
                  <a:rPr lang="nl-NL" sz="2400" dirty="0"/>
                  <a:t>Evenwijdig aan de helling:</a:t>
                </a:r>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i="1">
                            <a:latin typeface="Cambria Math" panose="02040503050406030204" pitchFamily="18" charset="0"/>
                          </a:rPr>
                          <m:t>//</m:t>
                        </m:r>
                      </m:sub>
                    </m:sSub>
                    <m:r>
                      <a:rPr lang="nl-NL" sz="2400" b="0" i="0"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w</m:t>
                        </m:r>
                      </m:sub>
                    </m:sSub>
                  </m:oMath>
                </a14:m>
                <a:endParaRPr lang="nl-NL" sz="2400" dirty="0"/>
              </a:p>
            </p:txBody>
          </p:sp>
        </mc:Choice>
        <mc:Fallback xmlns="">
          <p:sp>
            <p:nvSpPr>
              <p:cNvPr id="3" name="Tijdelijke aanduiding voor inhoud 2">
                <a:extLst>
                  <a:ext uri="{FF2B5EF4-FFF2-40B4-BE49-F238E27FC236}">
                    <a16:creationId xmlns:a16="http://schemas.microsoft.com/office/drawing/2014/main" id="{C5B32D33-B1B3-4014-E4B1-EDB1F25D6A7C}"/>
                  </a:ext>
                </a:extLst>
              </p:cNvPr>
              <p:cNvSpPr>
                <a:spLocks noGrp="1" noRot="1" noChangeAspect="1" noMove="1" noResize="1" noEditPoints="1" noAdjustHandles="1" noChangeArrowheads="1" noChangeShapeType="1" noTextEdit="1"/>
              </p:cNvSpPr>
              <p:nvPr>
                <p:ph sz="half" idx="1"/>
              </p:nvPr>
            </p:nvSpPr>
            <p:spPr>
              <a:blipFill>
                <a:blip r:embed="rId2"/>
                <a:stretch>
                  <a:fillRect l="-1956" t="-1744"/>
                </a:stretch>
              </a:blipFill>
            </p:spPr>
            <p:txBody>
              <a:bodyPr/>
              <a:lstStyle/>
              <a:p>
                <a:r>
                  <a:rPr lang="nl-NL">
                    <a:noFill/>
                  </a:rPr>
                  <a:t> </a:t>
                </a:r>
              </a:p>
            </p:txBody>
          </p:sp>
        </mc:Fallback>
      </mc:AlternateContent>
      <p:cxnSp>
        <p:nvCxnSpPr>
          <p:cNvPr id="27" name="Rechte verbindingslijn 26">
            <a:extLst>
              <a:ext uri="{FF2B5EF4-FFF2-40B4-BE49-F238E27FC236}">
                <a16:creationId xmlns:a16="http://schemas.microsoft.com/office/drawing/2014/main" id="{346A48EF-50D7-DA61-7BC5-60A957B21245}"/>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DB54179D-396C-DDB7-9045-1EED7B102201}"/>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kstvak 28">
                <a:extLst>
                  <a:ext uri="{FF2B5EF4-FFF2-40B4-BE49-F238E27FC236}">
                    <a16:creationId xmlns:a16="http://schemas.microsoft.com/office/drawing/2014/main" id="{798494D4-D810-688C-1CBA-9F0EE8FF8D01}"/>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9" name="Tekstvak 28">
                <a:extLst>
                  <a:ext uri="{FF2B5EF4-FFF2-40B4-BE49-F238E27FC236}">
                    <a16:creationId xmlns:a16="http://schemas.microsoft.com/office/drawing/2014/main" id="{798494D4-D810-688C-1CBA-9F0EE8FF8D01}"/>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3"/>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0" name="Tekstvak 29">
                <a:extLst>
                  <a:ext uri="{FF2B5EF4-FFF2-40B4-BE49-F238E27FC236}">
                    <a16:creationId xmlns:a16="http://schemas.microsoft.com/office/drawing/2014/main" id="{DF58C194-1491-DAAF-7157-EA9A21B56E2C}"/>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30" name="Tekstvak 29">
                <a:extLst>
                  <a:ext uri="{FF2B5EF4-FFF2-40B4-BE49-F238E27FC236}">
                    <a16:creationId xmlns:a16="http://schemas.microsoft.com/office/drawing/2014/main" id="{DF58C194-1491-DAAF-7157-EA9A21B56E2C}"/>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4"/>
                <a:stretch>
                  <a:fillRect t="-13084"/>
                </a:stretch>
              </a:blipFill>
              <a:ln>
                <a:noFill/>
              </a:ln>
            </p:spPr>
            <p:txBody>
              <a:bodyPr/>
              <a:lstStyle/>
              <a:p>
                <a:r>
                  <a:rPr lang="nl-NL">
                    <a:noFill/>
                  </a:rPr>
                  <a:t> </a:t>
                </a:r>
              </a:p>
            </p:txBody>
          </p:sp>
        </mc:Fallback>
      </mc:AlternateContent>
      <p:cxnSp>
        <p:nvCxnSpPr>
          <p:cNvPr id="32" name="Rechte verbindingslijn 31">
            <a:extLst>
              <a:ext uri="{FF2B5EF4-FFF2-40B4-BE49-F238E27FC236}">
                <a16:creationId xmlns:a16="http://schemas.microsoft.com/office/drawing/2014/main" id="{944B6B0B-9C9B-B74B-0228-3879E7E8E0C4}"/>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3" name="Rechthoekige driehoek 32">
            <a:extLst>
              <a:ext uri="{FF2B5EF4-FFF2-40B4-BE49-F238E27FC236}">
                <a16:creationId xmlns:a16="http://schemas.microsoft.com/office/drawing/2014/main" id="{AF6021EC-D858-CD54-D019-4EAAECB934A7}"/>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4" name="Rechthoek 33">
            <a:extLst>
              <a:ext uri="{FF2B5EF4-FFF2-40B4-BE49-F238E27FC236}">
                <a16:creationId xmlns:a16="http://schemas.microsoft.com/office/drawing/2014/main" id="{C1671290-7944-66C0-42D5-6EDDACD49202}"/>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6" name="Rechte verbindingslijn met pijl 35">
            <a:extLst>
              <a:ext uri="{FF2B5EF4-FFF2-40B4-BE49-F238E27FC236}">
                <a16:creationId xmlns:a16="http://schemas.microsoft.com/office/drawing/2014/main" id="{BC47E685-8146-385D-02A5-4FE136F8C47C}"/>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C2A13DB0-1B8A-EE33-21A2-C6BF6FDA1052}"/>
              </a:ext>
            </a:extLst>
          </p:cNvPr>
          <p:cNvCxnSpPr>
            <a:cxnSpLocks/>
          </p:cNvCxnSpPr>
          <p:nvPr/>
        </p:nvCxnSpPr>
        <p:spPr>
          <a:xfrm>
            <a:off x="8966550" y="3148494"/>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F0EF31F1-3A02-54DC-5626-91830AC0A5D7}"/>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836A8E22-2E85-A588-24C1-27FCA8CA014F}"/>
                  </a:ext>
                </a:extLst>
              </p:cNvPr>
              <p:cNvSpPr txBox="1"/>
              <p:nvPr/>
            </p:nvSpPr>
            <p:spPr>
              <a:xfrm>
                <a:off x="9777580" y="2958373"/>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oMath>
                  </m:oMathPara>
                </a14:m>
                <a:endParaRPr lang="nl-NL" dirty="0">
                  <a:solidFill>
                    <a:schemeClr val="tx1"/>
                  </a:solidFill>
                </a:endParaRPr>
              </a:p>
            </p:txBody>
          </p:sp>
        </mc:Choice>
        <mc:Fallback xmlns="">
          <p:sp>
            <p:nvSpPr>
              <p:cNvPr id="39" name="Tekstvak 38">
                <a:extLst>
                  <a:ext uri="{FF2B5EF4-FFF2-40B4-BE49-F238E27FC236}">
                    <a16:creationId xmlns:a16="http://schemas.microsoft.com/office/drawing/2014/main" id="{836A8E22-2E85-A588-24C1-27FCA8CA014F}"/>
                  </a:ext>
                </a:extLst>
              </p:cNvPr>
              <p:cNvSpPr txBox="1">
                <a:spLocks noRot="1" noChangeAspect="1" noMove="1" noResize="1" noEditPoints="1" noAdjustHandles="1" noChangeArrowheads="1" noChangeShapeType="1" noTextEdit="1"/>
              </p:cNvSpPr>
              <p:nvPr/>
            </p:nvSpPr>
            <p:spPr>
              <a:xfrm>
                <a:off x="9777580" y="2958373"/>
                <a:ext cx="919191" cy="607564"/>
              </a:xfrm>
              <a:prstGeom prst="rect">
                <a:avLst/>
              </a:prstGeom>
              <a:blipFill>
                <a:blip r:embed="rId5"/>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0" name="Tekstvak 39">
                <a:extLst>
                  <a:ext uri="{FF2B5EF4-FFF2-40B4-BE49-F238E27FC236}">
                    <a16:creationId xmlns:a16="http://schemas.microsoft.com/office/drawing/2014/main" id="{896CA7B3-27D4-412D-CA8D-9C96C37F9480}"/>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40" name="Tekstvak 39">
                <a:extLst>
                  <a:ext uri="{FF2B5EF4-FFF2-40B4-BE49-F238E27FC236}">
                    <a16:creationId xmlns:a16="http://schemas.microsoft.com/office/drawing/2014/main" id="{896CA7B3-27D4-412D-CA8D-9C96C37F9480}"/>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36A080B6-7981-DF1E-249C-16609972211A}"/>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36A080B6-7981-DF1E-249C-16609972211A}"/>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7"/>
                <a:stretch>
                  <a:fillRect/>
                </a:stretch>
              </a:blipFill>
              <a:ln>
                <a:noFill/>
              </a:ln>
            </p:spPr>
            <p:txBody>
              <a:bodyPr/>
              <a:lstStyle/>
              <a:p>
                <a:r>
                  <a:rPr lang="nl-NL">
                    <a:noFill/>
                  </a:rPr>
                  <a:t> </a:t>
                </a:r>
              </a:p>
            </p:txBody>
          </p:sp>
        </mc:Fallback>
      </mc:AlternateContent>
      <p:cxnSp>
        <p:nvCxnSpPr>
          <p:cNvPr id="42" name="Rechte verbindingslijn met pijl 41">
            <a:extLst>
              <a:ext uri="{FF2B5EF4-FFF2-40B4-BE49-F238E27FC236}">
                <a16:creationId xmlns:a16="http://schemas.microsoft.com/office/drawing/2014/main" id="{3AEF1B8A-68D8-EDE0-C444-FC453C4BA8D9}"/>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Tekstvak 42">
                <a:extLst>
                  <a:ext uri="{FF2B5EF4-FFF2-40B4-BE49-F238E27FC236}">
                    <a16:creationId xmlns:a16="http://schemas.microsoft.com/office/drawing/2014/main" id="{1630B28C-1027-9230-BEB3-59DBCC0323DA}"/>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3" name="Tekstvak 42">
                <a:extLst>
                  <a:ext uri="{FF2B5EF4-FFF2-40B4-BE49-F238E27FC236}">
                    <a16:creationId xmlns:a16="http://schemas.microsoft.com/office/drawing/2014/main" id="{1630B28C-1027-9230-BEB3-59DBCC0323DA}"/>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8"/>
                <a:stretch>
                  <a:fillRect t="-15152"/>
                </a:stretch>
              </a:blipFill>
              <a:ln>
                <a:noFill/>
              </a:ln>
            </p:spPr>
            <p:txBody>
              <a:bodyPr/>
              <a:lstStyle/>
              <a:p>
                <a:r>
                  <a:rPr lang="nl-NL">
                    <a:noFill/>
                  </a:rPr>
                  <a:t> </a:t>
                </a:r>
              </a:p>
            </p:txBody>
          </p:sp>
        </mc:Fallback>
      </mc:AlternateContent>
      <p:cxnSp>
        <p:nvCxnSpPr>
          <p:cNvPr id="4" name="Rechte verbindingslijn 3">
            <a:extLst>
              <a:ext uri="{FF2B5EF4-FFF2-40B4-BE49-F238E27FC236}">
                <a16:creationId xmlns:a16="http://schemas.microsoft.com/office/drawing/2014/main" id="{DA97C92F-840C-F8A7-31FE-FFFE08D9F7CE}"/>
              </a:ext>
            </a:extLst>
          </p:cNvPr>
          <p:cNvCxnSpPr>
            <a:cxnSpLocks/>
          </p:cNvCxnSpPr>
          <p:nvPr/>
        </p:nvCxnSpPr>
        <p:spPr>
          <a:xfrm flipV="1">
            <a:off x="6825621" y="3565937"/>
            <a:ext cx="4815166" cy="2879389"/>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5" name="Rechte verbindingslijn met pijl 4">
            <a:extLst>
              <a:ext uri="{FF2B5EF4-FFF2-40B4-BE49-F238E27FC236}">
                <a16:creationId xmlns:a16="http://schemas.microsoft.com/office/drawing/2014/main" id="{2D028442-080E-194A-0ED4-F25E10D6CC2F}"/>
              </a:ext>
            </a:extLst>
          </p:cNvPr>
          <p:cNvCxnSpPr>
            <a:cxnSpLocks/>
          </p:cNvCxnSpPr>
          <p:nvPr/>
        </p:nvCxnSpPr>
        <p:spPr>
          <a:xfrm>
            <a:off x="8974201" y="3142512"/>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6" name="Inkt 5">
                <a:extLst>
                  <a:ext uri="{FF2B5EF4-FFF2-40B4-BE49-F238E27FC236}">
                    <a16:creationId xmlns:a16="http://schemas.microsoft.com/office/drawing/2014/main" id="{E48D1AD2-0646-59C1-F2FC-00F64E12C1C1}"/>
                  </a:ext>
                </a:extLst>
              </p14:cNvPr>
              <p14:cNvContentPartPr/>
              <p14:nvPr/>
            </p14:nvContentPartPr>
            <p14:xfrm>
              <a:off x="2195640" y="1992240"/>
              <a:ext cx="1317240" cy="38520"/>
            </p14:xfrm>
          </p:contentPart>
        </mc:Choice>
        <mc:Fallback xmlns="">
          <p:pic>
            <p:nvPicPr>
              <p:cNvPr id="6" name="Inkt 5">
                <a:extLst>
                  <a:ext uri="{FF2B5EF4-FFF2-40B4-BE49-F238E27FC236}">
                    <a16:creationId xmlns:a16="http://schemas.microsoft.com/office/drawing/2014/main" id="{E48D1AD2-0646-59C1-F2FC-00F64E12C1C1}"/>
                  </a:ext>
                </a:extLst>
              </p:cNvPr>
              <p:cNvPicPr/>
              <p:nvPr/>
            </p:nvPicPr>
            <p:blipFill>
              <a:blip r:embed="rId10"/>
              <a:stretch>
                <a:fillRect/>
              </a:stretch>
            </p:blipFill>
            <p:spPr>
              <a:xfrm>
                <a:off x="2142000" y="1884240"/>
                <a:ext cx="14248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t 6">
                <a:extLst>
                  <a:ext uri="{FF2B5EF4-FFF2-40B4-BE49-F238E27FC236}">
                    <a16:creationId xmlns:a16="http://schemas.microsoft.com/office/drawing/2014/main" id="{7C00C65E-F614-6F0B-B4DF-DCE3C146B578}"/>
                  </a:ext>
                </a:extLst>
              </p14:cNvPr>
              <p14:cNvContentPartPr/>
              <p14:nvPr/>
            </p14:nvContentPartPr>
            <p14:xfrm>
              <a:off x="5076000" y="2318400"/>
              <a:ext cx="324000" cy="43560"/>
            </p14:xfrm>
          </p:contentPart>
        </mc:Choice>
        <mc:Fallback xmlns="">
          <p:pic>
            <p:nvPicPr>
              <p:cNvPr id="7" name="Inkt 6">
                <a:extLst>
                  <a:ext uri="{FF2B5EF4-FFF2-40B4-BE49-F238E27FC236}">
                    <a16:creationId xmlns:a16="http://schemas.microsoft.com/office/drawing/2014/main" id="{7C00C65E-F614-6F0B-B4DF-DCE3C146B578}"/>
                  </a:ext>
                </a:extLst>
              </p:cNvPr>
              <p:cNvPicPr/>
              <p:nvPr/>
            </p:nvPicPr>
            <p:blipFill>
              <a:blip r:embed="rId12"/>
              <a:stretch>
                <a:fillRect/>
              </a:stretch>
            </p:blipFill>
            <p:spPr>
              <a:xfrm>
                <a:off x="5022000" y="2210400"/>
                <a:ext cx="4316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a:extLst>
                  <a:ext uri="{FF2B5EF4-FFF2-40B4-BE49-F238E27FC236}">
                    <a16:creationId xmlns:a16="http://schemas.microsoft.com/office/drawing/2014/main" id="{32BB2D1D-CA2B-2462-A02F-6D301E7CCD52}"/>
                  </a:ext>
                </a:extLst>
              </p14:cNvPr>
              <p14:cNvContentPartPr/>
              <p14:nvPr/>
            </p14:nvContentPartPr>
            <p14:xfrm>
              <a:off x="3815640" y="2670480"/>
              <a:ext cx="1763640" cy="15120"/>
            </p14:xfrm>
          </p:contentPart>
        </mc:Choice>
        <mc:Fallback xmlns="">
          <p:pic>
            <p:nvPicPr>
              <p:cNvPr id="8" name="Inkt 7">
                <a:extLst>
                  <a:ext uri="{FF2B5EF4-FFF2-40B4-BE49-F238E27FC236}">
                    <a16:creationId xmlns:a16="http://schemas.microsoft.com/office/drawing/2014/main" id="{32BB2D1D-CA2B-2462-A02F-6D301E7CCD52}"/>
                  </a:ext>
                </a:extLst>
              </p:cNvPr>
              <p:cNvPicPr/>
              <p:nvPr/>
            </p:nvPicPr>
            <p:blipFill>
              <a:blip r:embed="rId14"/>
              <a:stretch>
                <a:fillRect/>
              </a:stretch>
            </p:blipFill>
            <p:spPr>
              <a:xfrm>
                <a:off x="3762000" y="2562840"/>
                <a:ext cx="18712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t 8">
                <a:extLst>
                  <a:ext uri="{FF2B5EF4-FFF2-40B4-BE49-F238E27FC236}">
                    <a16:creationId xmlns:a16="http://schemas.microsoft.com/office/drawing/2014/main" id="{B33DEE80-3210-2305-A6FD-F0AA982D618B}"/>
                  </a:ext>
                </a:extLst>
              </p14:cNvPr>
              <p14:cNvContentPartPr/>
              <p14:nvPr/>
            </p14:nvContentPartPr>
            <p14:xfrm>
              <a:off x="1476000" y="2973600"/>
              <a:ext cx="726840" cy="43200"/>
            </p14:xfrm>
          </p:contentPart>
        </mc:Choice>
        <mc:Fallback xmlns="">
          <p:pic>
            <p:nvPicPr>
              <p:cNvPr id="9" name="Inkt 8">
                <a:extLst>
                  <a:ext uri="{FF2B5EF4-FFF2-40B4-BE49-F238E27FC236}">
                    <a16:creationId xmlns:a16="http://schemas.microsoft.com/office/drawing/2014/main" id="{B33DEE80-3210-2305-A6FD-F0AA982D618B}"/>
                  </a:ext>
                </a:extLst>
              </p:cNvPr>
              <p:cNvPicPr/>
              <p:nvPr/>
            </p:nvPicPr>
            <p:blipFill>
              <a:blip r:embed="rId16"/>
              <a:stretch>
                <a:fillRect/>
              </a:stretch>
            </p:blipFill>
            <p:spPr>
              <a:xfrm>
                <a:off x="1422000" y="2865600"/>
                <a:ext cx="8344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t 9">
                <a:extLst>
                  <a:ext uri="{FF2B5EF4-FFF2-40B4-BE49-F238E27FC236}">
                    <a16:creationId xmlns:a16="http://schemas.microsoft.com/office/drawing/2014/main" id="{7A757ED5-FDE3-57C7-ECC6-572E618E517B}"/>
                  </a:ext>
                </a:extLst>
              </p14:cNvPr>
              <p14:cNvContentPartPr/>
              <p14:nvPr/>
            </p14:nvContentPartPr>
            <p14:xfrm>
              <a:off x="2447640" y="3448440"/>
              <a:ext cx="1245240" cy="44640"/>
            </p14:xfrm>
          </p:contentPart>
        </mc:Choice>
        <mc:Fallback xmlns="">
          <p:pic>
            <p:nvPicPr>
              <p:cNvPr id="10" name="Inkt 9">
                <a:extLst>
                  <a:ext uri="{FF2B5EF4-FFF2-40B4-BE49-F238E27FC236}">
                    <a16:creationId xmlns:a16="http://schemas.microsoft.com/office/drawing/2014/main" id="{7A757ED5-FDE3-57C7-ECC6-572E618E517B}"/>
                  </a:ext>
                </a:extLst>
              </p:cNvPr>
              <p:cNvPicPr/>
              <p:nvPr/>
            </p:nvPicPr>
            <p:blipFill>
              <a:blip r:embed="rId18"/>
              <a:stretch>
                <a:fillRect/>
              </a:stretch>
            </p:blipFill>
            <p:spPr>
              <a:xfrm>
                <a:off x="2394000" y="3340440"/>
                <a:ext cx="1352880" cy="260280"/>
              </a:xfrm>
              <a:prstGeom prst="rect">
                <a:avLst/>
              </a:prstGeom>
            </p:spPr>
          </p:pic>
        </mc:Fallback>
      </mc:AlternateContent>
    </p:spTree>
    <p:extLst>
      <p:ext uri="{BB962C8B-B14F-4D97-AF65-F5344CB8AC3E}">
        <p14:creationId xmlns:p14="http://schemas.microsoft.com/office/powerpoint/2010/main" val="283571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32" presetClass="emph" presetSubtype="0" fill="hold" nodeType="afterEffect">
                                  <p:stCondLst>
                                    <p:cond delay="0"/>
                                  </p:stCondLst>
                                  <p:childTnLst>
                                    <p:animRot by="120000">
                                      <p:cBhvr>
                                        <p:cTn id="31" dur="100" fill="hold">
                                          <p:stCondLst>
                                            <p:cond delay="0"/>
                                          </p:stCondLst>
                                        </p:cTn>
                                        <p:tgtEl>
                                          <p:spTgt spid="36"/>
                                        </p:tgtEl>
                                        <p:attrNameLst>
                                          <p:attrName>r</p:attrName>
                                        </p:attrNameLst>
                                      </p:cBhvr>
                                    </p:animRot>
                                    <p:animRot by="-240000">
                                      <p:cBhvr>
                                        <p:cTn id="32" dur="200" fill="hold">
                                          <p:stCondLst>
                                            <p:cond delay="200"/>
                                          </p:stCondLst>
                                        </p:cTn>
                                        <p:tgtEl>
                                          <p:spTgt spid="36"/>
                                        </p:tgtEl>
                                        <p:attrNameLst>
                                          <p:attrName>r</p:attrName>
                                        </p:attrNameLst>
                                      </p:cBhvr>
                                    </p:animRot>
                                    <p:animRot by="240000">
                                      <p:cBhvr>
                                        <p:cTn id="33" dur="200" fill="hold">
                                          <p:stCondLst>
                                            <p:cond delay="400"/>
                                          </p:stCondLst>
                                        </p:cTn>
                                        <p:tgtEl>
                                          <p:spTgt spid="36"/>
                                        </p:tgtEl>
                                        <p:attrNameLst>
                                          <p:attrName>r</p:attrName>
                                        </p:attrNameLst>
                                      </p:cBhvr>
                                    </p:animRot>
                                    <p:animRot by="-240000">
                                      <p:cBhvr>
                                        <p:cTn id="34" dur="200" fill="hold">
                                          <p:stCondLst>
                                            <p:cond delay="600"/>
                                          </p:stCondLst>
                                        </p:cTn>
                                        <p:tgtEl>
                                          <p:spTgt spid="36"/>
                                        </p:tgtEl>
                                        <p:attrNameLst>
                                          <p:attrName>r</p:attrName>
                                        </p:attrNameLst>
                                      </p:cBhvr>
                                    </p:animRot>
                                    <p:animRot by="120000">
                                      <p:cBhvr>
                                        <p:cTn id="35" dur="200" fill="hold">
                                          <p:stCondLst>
                                            <p:cond delay="800"/>
                                          </p:stCondLst>
                                        </p:cTn>
                                        <p:tgtEl>
                                          <p:spTgt spid="3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2CCBC-F83E-F134-2861-3108D368C7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A37A2C-C954-5030-CD0A-10F29F038CB3}"/>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527FE4A8-04E4-F9E3-441D-63F907A4C178}"/>
                  </a:ext>
                </a:extLst>
              </p:cNvPr>
              <p:cNvSpPr>
                <a:spLocks noGrp="1"/>
              </p:cNvSpPr>
              <p:nvPr>
                <p:ph sz="half" idx="1"/>
              </p:nvPr>
            </p:nvSpPr>
            <p:spPr/>
            <p:txBody>
              <a:bodyPr>
                <a:normAutofit/>
              </a:bodyPr>
              <a:lstStyle/>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i="1">
                            <a:latin typeface="Cambria Math" panose="02040503050406030204" pitchFamily="18" charset="0"/>
                          </a:rPr>
                          <m:t>//</m:t>
                        </m:r>
                      </m:sub>
                    </m:sSub>
                    <m:r>
                      <a:rPr lang="nl-NL" sz="2400" b="0" i="0"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w</m:t>
                        </m:r>
                      </m:sub>
                    </m:sSub>
                  </m:oMath>
                </a14:m>
                <a:endParaRPr lang="nl-NL" sz="2400" dirty="0"/>
              </a:p>
              <a:p>
                <a:endParaRPr lang="nl-NL" sz="2400" dirty="0"/>
              </a:p>
            </p:txBody>
          </p:sp>
        </mc:Choice>
        <mc:Fallback xmlns="">
          <p:sp>
            <p:nvSpPr>
              <p:cNvPr id="3" name="Tijdelijke aanduiding voor inhoud 2">
                <a:extLst>
                  <a:ext uri="{FF2B5EF4-FFF2-40B4-BE49-F238E27FC236}">
                    <a16:creationId xmlns:a16="http://schemas.microsoft.com/office/drawing/2014/main" id="{527FE4A8-04E4-F9E3-441D-63F907A4C178}"/>
                  </a:ext>
                </a:extLst>
              </p:cNvPr>
              <p:cNvSpPr>
                <a:spLocks noGrp="1" noRot="1" noChangeAspect="1" noMove="1" noResize="1" noEditPoints="1" noAdjustHandles="1" noChangeArrowheads="1" noChangeShapeType="1" noTextEdit="1"/>
              </p:cNvSpPr>
              <p:nvPr>
                <p:ph sz="half" idx="1"/>
              </p:nvPr>
            </p:nvSpPr>
            <p:spPr>
              <a:blipFill>
                <a:blip r:embed="rId2"/>
                <a:stretch>
                  <a:fillRect l="-1711" t="-1453"/>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BAAF44D-0803-E2A2-DA2D-7AFBE81A4F10}"/>
                  </a:ext>
                </a:extLst>
              </p:cNvPr>
              <p:cNvSpPr txBox="1"/>
              <p:nvPr/>
            </p:nvSpPr>
            <p:spPr>
              <a:xfrm>
                <a:off x="8464218" y="3818556"/>
                <a:ext cx="609600"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rPr>
                        <m:t>6</m:t>
                      </m:r>
                      <m:r>
                        <a:rPr lang="nl-NL" b="0" i="1" smtClean="0">
                          <a:solidFill>
                            <a:schemeClr val="tx1"/>
                          </a:solidFill>
                          <a:latin typeface="Cambria Math" panose="02040503050406030204" pitchFamily="18" charset="0"/>
                        </a:rPr>
                        <m:t>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12" name="Tekstvak 11">
                <a:extLst>
                  <a:ext uri="{FF2B5EF4-FFF2-40B4-BE49-F238E27FC236}">
                    <a16:creationId xmlns:a16="http://schemas.microsoft.com/office/drawing/2014/main" id="{0BAAF44D-0803-E2A2-DA2D-7AFBE81A4F10}"/>
                  </a:ext>
                </a:extLst>
              </p:cNvPr>
              <p:cNvSpPr txBox="1">
                <a:spLocks noRot="1" noChangeAspect="1" noMove="1" noResize="1" noEditPoints="1" noAdjustHandles="1" noChangeArrowheads="1" noChangeShapeType="1" noTextEdit="1"/>
              </p:cNvSpPr>
              <p:nvPr/>
            </p:nvSpPr>
            <p:spPr>
              <a:xfrm>
                <a:off x="8464218" y="3818556"/>
                <a:ext cx="609600" cy="369332"/>
              </a:xfrm>
              <a:prstGeom prst="rect">
                <a:avLst/>
              </a:prstGeom>
              <a:blipFill>
                <a:blip r:embed="rId3"/>
                <a:stretch>
                  <a:fillRect/>
                </a:stretch>
              </a:blipFill>
              <a:ln>
                <a:noFill/>
              </a:ln>
            </p:spPr>
            <p:txBody>
              <a:bodyPr/>
              <a:lstStyle/>
              <a:p>
                <a:r>
                  <a:rPr lang="nl-NL">
                    <a:noFill/>
                  </a:rPr>
                  <a:t> </a:t>
                </a:r>
              </a:p>
            </p:txBody>
          </p:sp>
        </mc:Fallback>
      </mc:AlternateContent>
      <p:cxnSp>
        <p:nvCxnSpPr>
          <p:cNvPr id="14" name="Rechte verbindingslijn 13">
            <a:extLst>
              <a:ext uri="{FF2B5EF4-FFF2-40B4-BE49-F238E27FC236}">
                <a16:creationId xmlns:a16="http://schemas.microsoft.com/office/drawing/2014/main" id="{35BCD28E-3B93-1B0D-B06A-4850154B9780}"/>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8CEB3D4E-7F33-9526-7094-8A52E8AAB6C7}"/>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385CA0F3-EDCA-C687-F2B2-02B6B2A0E8DD}"/>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385CA0F3-EDCA-C687-F2B2-02B6B2A0E8DD}"/>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4"/>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3DAB6D76-DEDF-9351-1F69-9650E4B79D10}"/>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8" name="Tekstvak 27">
                <a:extLst>
                  <a:ext uri="{FF2B5EF4-FFF2-40B4-BE49-F238E27FC236}">
                    <a16:creationId xmlns:a16="http://schemas.microsoft.com/office/drawing/2014/main" id="{3DAB6D76-DEDF-9351-1F69-9650E4B79D10}"/>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5"/>
                <a:stretch>
                  <a:fillRect t="-13084"/>
                </a:stretch>
              </a:blipFill>
              <a:ln>
                <a:noFill/>
              </a:ln>
            </p:spPr>
            <p:txBody>
              <a:bodyPr/>
              <a:lstStyle/>
              <a:p>
                <a:r>
                  <a:rPr lang="nl-NL">
                    <a:noFill/>
                  </a:rPr>
                  <a:t> </a:t>
                </a:r>
              </a:p>
            </p:txBody>
          </p:sp>
        </mc:Fallback>
      </mc:AlternateContent>
      <p:cxnSp>
        <p:nvCxnSpPr>
          <p:cNvPr id="29" name="Rechte verbindingslijn 28">
            <a:extLst>
              <a:ext uri="{FF2B5EF4-FFF2-40B4-BE49-F238E27FC236}">
                <a16:creationId xmlns:a16="http://schemas.microsoft.com/office/drawing/2014/main" id="{27B172F8-DD1A-88CB-7F9C-45AA80303226}"/>
              </a:ext>
            </a:extLst>
          </p:cNvPr>
          <p:cNvCxnSpPr>
            <a:cxnSpLocks/>
          </p:cNvCxnSpPr>
          <p:nvPr/>
        </p:nvCxnSpPr>
        <p:spPr>
          <a:xfrm flipV="1">
            <a:off x="6726914" y="3630051"/>
            <a:ext cx="4889216" cy="2815275"/>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3E3EF709-9FED-EF5E-BD41-4F4FA2193929}"/>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1" name="Rechthoekige driehoek 30">
            <a:extLst>
              <a:ext uri="{FF2B5EF4-FFF2-40B4-BE49-F238E27FC236}">
                <a16:creationId xmlns:a16="http://schemas.microsoft.com/office/drawing/2014/main" id="{C4AC8E0D-34D2-16DE-022D-FA7550E36356}"/>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2" name="Rechthoek 31">
            <a:extLst>
              <a:ext uri="{FF2B5EF4-FFF2-40B4-BE49-F238E27FC236}">
                <a16:creationId xmlns:a16="http://schemas.microsoft.com/office/drawing/2014/main" id="{0CCC07A4-B189-B255-F336-3FA97D0556ED}"/>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3" name="Rechte verbindingslijn met pijl 32">
            <a:extLst>
              <a:ext uri="{FF2B5EF4-FFF2-40B4-BE49-F238E27FC236}">
                <a16:creationId xmlns:a16="http://schemas.microsoft.com/office/drawing/2014/main" id="{01D67ACC-7747-DD2C-C942-002BB2EFD882}"/>
              </a:ext>
            </a:extLst>
          </p:cNvPr>
          <p:cNvCxnSpPr>
            <a:cxnSpLocks/>
          </p:cNvCxnSpPr>
          <p:nvPr/>
        </p:nvCxnSpPr>
        <p:spPr>
          <a:xfrm>
            <a:off x="8969438" y="3137749"/>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F7C4DBAA-AEA3-0FB4-5DFB-0C9D4F96B4F3}"/>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A3B93E7D-9CBE-CBF8-5405-872023CB8B69}"/>
              </a:ext>
            </a:extLst>
          </p:cNvPr>
          <p:cNvCxnSpPr>
            <a:cxnSpLocks/>
          </p:cNvCxnSpPr>
          <p:nvPr/>
        </p:nvCxnSpPr>
        <p:spPr>
          <a:xfrm>
            <a:off x="8966550" y="3148494"/>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A8CE342D-A46C-85DD-D10A-64D1DA1B80DD}"/>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EF78D530-65A1-F832-FC0A-532648EADF89}"/>
                  </a:ext>
                </a:extLst>
              </p:cNvPr>
              <p:cNvSpPr txBox="1"/>
              <p:nvPr/>
            </p:nvSpPr>
            <p:spPr>
              <a:xfrm>
                <a:off x="9777580" y="2958373"/>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EF78D530-65A1-F832-FC0A-532648EADF89}"/>
                  </a:ext>
                </a:extLst>
              </p:cNvPr>
              <p:cNvSpPr txBox="1">
                <a:spLocks noRot="1" noChangeAspect="1" noMove="1" noResize="1" noEditPoints="1" noAdjustHandles="1" noChangeArrowheads="1" noChangeShapeType="1" noTextEdit="1"/>
              </p:cNvSpPr>
              <p:nvPr/>
            </p:nvSpPr>
            <p:spPr>
              <a:xfrm>
                <a:off x="9777580" y="2958373"/>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08E2F0B6-7D16-2EF2-2E8D-DDEEA2751AA7}"/>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08E2F0B6-7D16-2EF2-2E8D-DDEEA2751AA7}"/>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7"/>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F648BD4A-3E6D-BEC8-0E2C-034A15F601D8}"/>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9" name="Tekstvak 38">
                <a:extLst>
                  <a:ext uri="{FF2B5EF4-FFF2-40B4-BE49-F238E27FC236}">
                    <a16:creationId xmlns:a16="http://schemas.microsoft.com/office/drawing/2014/main" id="{F648BD4A-3E6D-BEC8-0E2C-034A15F601D8}"/>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8"/>
                <a:stretch>
                  <a:fillRect/>
                </a:stretch>
              </a:blipFill>
              <a:ln>
                <a:noFill/>
              </a:ln>
            </p:spPr>
            <p:txBody>
              <a:bodyPr/>
              <a:lstStyle/>
              <a:p>
                <a:r>
                  <a:rPr lang="nl-NL">
                    <a:noFill/>
                  </a:rPr>
                  <a:t> </a:t>
                </a:r>
              </a:p>
            </p:txBody>
          </p:sp>
        </mc:Fallback>
      </mc:AlternateContent>
      <p:cxnSp>
        <p:nvCxnSpPr>
          <p:cNvPr id="40" name="Rechte verbindingslijn met pijl 39">
            <a:extLst>
              <a:ext uri="{FF2B5EF4-FFF2-40B4-BE49-F238E27FC236}">
                <a16:creationId xmlns:a16="http://schemas.microsoft.com/office/drawing/2014/main" id="{D9DEAF95-4CAF-DA4C-2C78-F19F04B59619}"/>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0A76D40D-2D30-5685-58EE-C2D8E489E56B}"/>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0A76D40D-2D30-5685-58EE-C2D8E489E56B}"/>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9"/>
                <a:stretch>
                  <a:fillRect t="-15152"/>
                </a:stretch>
              </a:blipFill>
              <a:ln>
                <a:noFill/>
              </a:ln>
            </p:spPr>
            <p:txBody>
              <a:bodyPr/>
              <a:lstStyle/>
              <a:p>
                <a:r>
                  <a:rPr lang="nl-NL">
                    <a:noFill/>
                  </a:rPr>
                  <a:t> </a:t>
                </a:r>
              </a:p>
            </p:txBody>
          </p:sp>
        </mc:Fallback>
      </mc:AlternateContent>
      <p:sp>
        <p:nvSpPr>
          <p:cNvPr id="10" name="Rechthoekige driehoek 9">
            <a:extLst>
              <a:ext uri="{FF2B5EF4-FFF2-40B4-BE49-F238E27FC236}">
                <a16:creationId xmlns:a16="http://schemas.microsoft.com/office/drawing/2014/main" id="{9820B952-8870-104B-3025-817BCAD2B3EE}"/>
              </a:ext>
            </a:extLst>
          </p:cNvPr>
          <p:cNvSpPr/>
          <p:nvPr/>
        </p:nvSpPr>
        <p:spPr>
          <a:xfrm flipH="1">
            <a:off x="6208906" y="3630051"/>
            <a:ext cx="2757644" cy="1633317"/>
          </a:xfrm>
          <a:prstGeom prst="r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2">
            <a:extLst>
              <a:ext uri="{FF2B5EF4-FFF2-40B4-BE49-F238E27FC236}">
                <a16:creationId xmlns:a16="http://schemas.microsoft.com/office/drawing/2014/main" id="{CAEACD9C-832F-FF3D-54C5-66D7F1F9DBF9}"/>
              </a:ext>
            </a:extLst>
          </p:cNvPr>
          <p:cNvSpPr/>
          <p:nvPr/>
        </p:nvSpPr>
        <p:spPr>
          <a:xfrm>
            <a:off x="8705674" y="5025254"/>
            <a:ext cx="255850" cy="239498"/>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46864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76B9-CDE0-755F-6B93-8D1F100777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8ECBC3-2CF4-2A26-F6E0-7A33DEF7C760}"/>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ACFD1A33-FF3A-CAE6-D78A-85D738FB7818}"/>
                  </a:ext>
                </a:extLst>
              </p:cNvPr>
              <p:cNvSpPr>
                <a:spLocks noGrp="1"/>
              </p:cNvSpPr>
              <p:nvPr>
                <p:ph sz="half" idx="1"/>
              </p:nvPr>
            </p:nvSpPr>
            <p:spPr/>
            <p:txBody>
              <a:bodyPr>
                <a:normAutofit/>
              </a:bodyPr>
              <a:lstStyle/>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i="1">
                            <a:latin typeface="Cambria Math" panose="02040503050406030204" pitchFamily="18" charset="0"/>
                          </a:rPr>
                          <m:t>//</m:t>
                        </m:r>
                      </m:sub>
                    </m:sSub>
                    <m:r>
                      <a:rPr lang="nl-NL" sz="2400" b="0" i="0"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w</m:t>
                        </m:r>
                      </m:sub>
                    </m:sSub>
                  </m:oMath>
                </a14:m>
                <a:endParaRPr lang="nl-NL" sz="2400" dirty="0"/>
              </a:p>
              <a:p>
                <a:endParaRPr lang="nl-NL" sz="2400" dirty="0"/>
              </a:p>
            </p:txBody>
          </p:sp>
        </mc:Choice>
        <mc:Fallback xmlns="">
          <p:sp>
            <p:nvSpPr>
              <p:cNvPr id="3" name="Tijdelijke aanduiding voor inhoud 2">
                <a:extLst>
                  <a:ext uri="{FF2B5EF4-FFF2-40B4-BE49-F238E27FC236}">
                    <a16:creationId xmlns:a16="http://schemas.microsoft.com/office/drawing/2014/main" id="{ACFD1A33-FF3A-CAE6-D78A-85D738FB7818}"/>
                  </a:ext>
                </a:extLst>
              </p:cNvPr>
              <p:cNvSpPr>
                <a:spLocks noGrp="1" noRot="1" noChangeAspect="1" noMove="1" noResize="1" noEditPoints="1" noAdjustHandles="1" noChangeArrowheads="1" noChangeShapeType="1" noTextEdit="1"/>
              </p:cNvSpPr>
              <p:nvPr>
                <p:ph sz="half" idx="1"/>
              </p:nvPr>
            </p:nvSpPr>
            <p:spPr>
              <a:blipFill>
                <a:blip r:embed="rId2"/>
                <a:stretch>
                  <a:fillRect l="-1711" t="-1453"/>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7E22409D-3A1D-33E6-1D8C-587E52D0B2FC}"/>
                  </a:ext>
                </a:extLst>
              </p:cNvPr>
              <p:cNvSpPr txBox="1"/>
              <p:nvPr/>
            </p:nvSpPr>
            <p:spPr>
              <a:xfrm>
                <a:off x="8464218" y="3818556"/>
                <a:ext cx="609600"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rPr>
                        <m:t>6</m:t>
                      </m:r>
                      <m:r>
                        <a:rPr lang="nl-NL" b="0" i="1" smtClean="0">
                          <a:solidFill>
                            <a:schemeClr val="tx1"/>
                          </a:solidFill>
                          <a:latin typeface="Cambria Math" panose="02040503050406030204" pitchFamily="18" charset="0"/>
                        </a:rPr>
                        <m:t>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12" name="Tekstvak 11">
                <a:extLst>
                  <a:ext uri="{FF2B5EF4-FFF2-40B4-BE49-F238E27FC236}">
                    <a16:creationId xmlns:a16="http://schemas.microsoft.com/office/drawing/2014/main" id="{7E22409D-3A1D-33E6-1D8C-587E52D0B2FC}"/>
                  </a:ext>
                </a:extLst>
              </p:cNvPr>
              <p:cNvSpPr txBox="1">
                <a:spLocks noRot="1" noChangeAspect="1" noMove="1" noResize="1" noEditPoints="1" noAdjustHandles="1" noChangeArrowheads="1" noChangeShapeType="1" noTextEdit="1"/>
              </p:cNvSpPr>
              <p:nvPr/>
            </p:nvSpPr>
            <p:spPr>
              <a:xfrm>
                <a:off x="8464218" y="3818556"/>
                <a:ext cx="609600" cy="369332"/>
              </a:xfrm>
              <a:prstGeom prst="rect">
                <a:avLst/>
              </a:prstGeom>
              <a:blipFill>
                <a:blip r:embed="rId3"/>
                <a:stretch>
                  <a:fillRect/>
                </a:stretch>
              </a:blipFill>
              <a:ln>
                <a:noFill/>
              </a:ln>
            </p:spPr>
            <p:txBody>
              <a:bodyPr/>
              <a:lstStyle/>
              <a:p>
                <a:r>
                  <a:rPr lang="nl-NL">
                    <a:noFill/>
                  </a:rPr>
                  <a:t> </a:t>
                </a:r>
              </a:p>
            </p:txBody>
          </p:sp>
        </mc:Fallback>
      </mc:AlternateContent>
      <p:cxnSp>
        <p:nvCxnSpPr>
          <p:cNvPr id="14" name="Rechte verbindingslijn 13">
            <a:extLst>
              <a:ext uri="{FF2B5EF4-FFF2-40B4-BE49-F238E27FC236}">
                <a16:creationId xmlns:a16="http://schemas.microsoft.com/office/drawing/2014/main" id="{0EA97FD1-0D5F-5CE9-97F9-6645F704B215}"/>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856E2BDA-09C6-9E96-467F-C5314A448E25}"/>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9B0ABD0B-F363-1362-7963-1AFCF644B530}"/>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9B0ABD0B-F363-1362-7963-1AFCF644B530}"/>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4"/>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840ED3CD-2AFF-53BB-96B0-F23976CEA5FD}"/>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8" name="Tekstvak 27">
                <a:extLst>
                  <a:ext uri="{FF2B5EF4-FFF2-40B4-BE49-F238E27FC236}">
                    <a16:creationId xmlns:a16="http://schemas.microsoft.com/office/drawing/2014/main" id="{840ED3CD-2AFF-53BB-96B0-F23976CEA5FD}"/>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5"/>
                <a:stretch>
                  <a:fillRect t="-13084"/>
                </a:stretch>
              </a:blipFill>
              <a:ln>
                <a:noFill/>
              </a:ln>
            </p:spPr>
            <p:txBody>
              <a:bodyPr/>
              <a:lstStyle/>
              <a:p>
                <a:r>
                  <a:rPr lang="nl-NL">
                    <a:noFill/>
                  </a:rPr>
                  <a:t> </a:t>
                </a:r>
              </a:p>
            </p:txBody>
          </p:sp>
        </mc:Fallback>
      </mc:AlternateContent>
      <p:cxnSp>
        <p:nvCxnSpPr>
          <p:cNvPr id="29" name="Rechte verbindingslijn 28">
            <a:extLst>
              <a:ext uri="{FF2B5EF4-FFF2-40B4-BE49-F238E27FC236}">
                <a16:creationId xmlns:a16="http://schemas.microsoft.com/office/drawing/2014/main" id="{1B7C00CE-DB82-0921-9D4A-DB2B9B358953}"/>
              </a:ext>
            </a:extLst>
          </p:cNvPr>
          <p:cNvCxnSpPr>
            <a:cxnSpLocks/>
          </p:cNvCxnSpPr>
          <p:nvPr/>
        </p:nvCxnSpPr>
        <p:spPr>
          <a:xfrm flipV="1">
            <a:off x="6726914" y="3630051"/>
            <a:ext cx="4889216" cy="2815275"/>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77E0323E-F7ED-F66C-2DC9-BA112262BC55}"/>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1" name="Rechthoekige driehoek 30">
            <a:extLst>
              <a:ext uri="{FF2B5EF4-FFF2-40B4-BE49-F238E27FC236}">
                <a16:creationId xmlns:a16="http://schemas.microsoft.com/office/drawing/2014/main" id="{8CC4D2A6-30A8-DCAC-7170-47C28CF39A5A}"/>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2" name="Rechthoek 31">
            <a:extLst>
              <a:ext uri="{FF2B5EF4-FFF2-40B4-BE49-F238E27FC236}">
                <a16:creationId xmlns:a16="http://schemas.microsoft.com/office/drawing/2014/main" id="{B5125804-56EA-6F66-4AA8-7C1445863C1D}"/>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3" name="Rechte verbindingslijn met pijl 32">
            <a:extLst>
              <a:ext uri="{FF2B5EF4-FFF2-40B4-BE49-F238E27FC236}">
                <a16:creationId xmlns:a16="http://schemas.microsoft.com/office/drawing/2014/main" id="{1F3C91DF-929F-7121-6EF5-4E5A5717424A}"/>
              </a:ext>
            </a:extLst>
          </p:cNvPr>
          <p:cNvCxnSpPr>
            <a:cxnSpLocks/>
          </p:cNvCxnSpPr>
          <p:nvPr/>
        </p:nvCxnSpPr>
        <p:spPr>
          <a:xfrm>
            <a:off x="8969438" y="3137749"/>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6F07E9DA-4BA9-1F10-943D-BCFEE02235D8}"/>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AD74EF0E-64CF-7729-705D-BF7478781A79}"/>
              </a:ext>
            </a:extLst>
          </p:cNvPr>
          <p:cNvCxnSpPr>
            <a:cxnSpLocks/>
          </p:cNvCxnSpPr>
          <p:nvPr/>
        </p:nvCxnSpPr>
        <p:spPr>
          <a:xfrm>
            <a:off x="8966550" y="3148494"/>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9C44050C-4C0C-2BFB-46A1-CD50A410F9ED}"/>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1924766C-49A3-94D4-153A-977BD1E91801}"/>
                  </a:ext>
                </a:extLst>
              </p:cNvPr>
              <p:cNvSpPr txBox="1"/>
              <p:nvPr/>
            </p:nvSpPr>
            <p:spPr>
              <a:xfrm>
                <a:off x="9777580" y="2958373"/>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1924766C-49A3-94D4-153A-977BD1E91801}"/>
                  </a:ext>
                </a:extLst>
              </p:cNvPr>
              <p:cNvSpPr txBox="1">
                <a:spLocks noRot="1" noChangeAspect="1" noMove="1" noResize="1" noEditPoints="1" noAdjustHandles="1" noChangeArrowheads="1" noChangeShapeType="1" noTextEdit="1"/>
              </p:cNvSpPr>
              <p:nvPr/>
            </p:nvSpPr>
            <p:spPr>
              <a:xfrm>
                <a:off x="9777580" y="2958373"/>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B7A740AB-121A-CD2A-BFD5-3E8C0C5495C1}"/>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B7A740AB-121A-CD2A-BFD5-3E8C0C5495C1}"/>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7"/>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CC482154-975D-094F-86FE-C399CDA0F7F7}"/>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9" name="Tekstvak 38">
                <a:extLst>
                  <a:ext uri="{FF2B5EF4-FFF2-40B4-BE49-F238E27FC236}">
                    <a16:creationId xmlns:a16="http://schemas.microsoft.com/office/drawing/2014/main" id="{CC482154-975D-094F-86FE-C399CDA0F7F7}"/>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8"/>
                <a:stretch>
                  <a:fillRect/>
                </a:stretch>
              </a:blipFill>
              <a:ln>
                <a:noFill/>
              </a:ln>
            </p:spPr>
            <p:txBody>
              <a:bodyPr/>
              <a:lstStyle/>
              <a:p>
                <a:r>
                  <a:rPr lang="nl-NL">
                    <a:noFill/>
                  </a:rPr>
                  <a:t> </a:t>
                </a:r>
              </a:p>
            </p:txBody>
          </p:sp>
        </mc:Fallback>
      </mc:AlternateContent>
      <p:cxnSp>
        <p:nvCxnSpPr>
          <p:cNvPr id="40" name="Rechte verbindingslijn met pijl 39">
            <a:extLst>
              <a:ext uri="{FF2B5EF4-FFF2-40B4-BE49-F238E27FC236}">
                <a16:creationId xmlns:a16="http://schemas.microsoft.com/office/drawing/2014/main" id="{275BB4C1-5419-6ED4-ED9D-BBEFEFA6272B}"/>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C935AC2D-EF05-BEEB-BD4A-8823A53524DA}"/>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C935AC2D-EF05-BEEB-BD4A-8823A53524DA}"/>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9"/>
                <a:stretch>
                  <a:fillRect t="-15152"/>
                </a:stretch>
              </a:blipFill>
              <a:ln>
                <a:noFill/>
              </a:ln>
            </p:spPr>
            <p:txBody>
              <a:bodyPr/>
              <a:lstStyle/>
              <a:p>
                <a:r>
                  <a:rPr lang="nl-NL">
                    <a:noFill/>
                  </a:rPr>
                  <a:t> </a:t>
                </a:r>
              </a:p>
            </p:txBody>
          </p:sp>
        </mc:Fallback>
      </mc:AlternateContent>
      <p:sp>
        <p:nvSpPr>
          <p:cNvPr id="10" name="Rechthoekige driehoek 9">
            <a:extLst>
              <a:ext uri="{FF2B5EF4-FFF2-40B4-BE49-F238E27FC236}">
                <a16:creationId xmlns:a16="http://schemas.microsoft.com/office/drawing/2014/main" id="{9D7437B3-919E-1706-1013-14C276B9B216}"/>
              </a:ext>
            </a:extLst>
          </p:cNvPr>
          <p:cNvSpPr>
            <a:spLocks noChangeAspect="1"/>
          </p:cNvSpPr>
          <p:nvPr/>
        </p:nvSpPr>
        <p:spPr>
          <a:xfrm rot="3543339">
            <a:off x="8341534" y="4027233"/>
            <a:ext cx="1251945" cy="749493"/>
          </a:xfrm>
          <a:prstGeom prst="r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2F4177DC-BF77-711C-DF16-F7E25767B072}"/>
                  </a:ext>
                </a:extLst>
              </p:cNvPr>
              <p:cNvSpPr txBox="1"/>
              <p:nvPr/>
            </p:nvSpPr>
            <p:spPr>
              <a:xfrm>
                <a:off x="8316498" y="423128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4" name="Tekstvak 3">
                <a:extLst>
                  <a:ext uri="{FF2B5EF4-FFF2-40B4-BE49-F238E27FC236}">
                    <a16:creationId xmlns:a16="http://schemas.microsoft.com/office/drawing/2014/main" id="{2F4177DC-BF77-711C-DF16-F7E25767B072}"/>
                  </a:ext>
                </a:extLst>
              </p:cNvPr>
              <p:cNvSpPr txBox="1">
                <a:spLocks noRot="1" noChangeAspect="1" noMove="1" noResize="1" noEditPoints="1" noAdjustHandles="1" noChangeArrowheads="1" noChangeShapeType="1" noTextEdit="1"/>
              </p:cNvSpPr>
              <p:nvPr/>
            </p:nvSpPr>
            <p:spPr>
              <a:xfrm>
                <a:off x="8316498" y="4231280"/>
                <a:ext cx="919191" cy="556901"/>
              </a:xfrm>
              <a:prstGeom prst="rect">
                <a:avLst/>
              </a:prstGeom>
              <a:blipFill>
                <a:blip r:embed="rId10"/>
                <a:stretch>
                  <a:fillRect/>
                </a:stretch>
              </a:blipFill>
              <a:ln>
                <a:noFill/>
              </a:ln>
            </p:spPr>
            <p:txBody>
              <a:bodyPr/>
              <a:lstStyle/>
              <a:p>
                <a:r>
                  <a:rPr lang="nl-NL">
                    <a:noFill/>
                  </a:rPr>
                  <a:t> </a:t>
                </a:r>
              </a:p>
            </p:txBody>
          </p:sp>
        </mc:Fallback>
      </mc:AlternateContent>
    </p:spTree>
    <p:extLst>
      <p:ext uri="{BB962C8B-B14F-4D97-AF65-F5344CB8AC3E}">
        <p14:creationId xmlns:p14="http://schemas.microsoft.com/office/powerpoint/2010/main" val="103331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46673-62A2-9DD1-00B0-7190FE7E9D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BFA7D3-7039-65CE-050B-03F28810D15E}"/>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1787D0D1-D86E-0EE1-E911-1CF81022D503}"/>
                  </a:ext>
                </a:extLst>
              </p:cNvPr>
              <p:cNvSpPr>
                <a:spLocks noGrp="1"/>
              </p:cNvSpPr>
              <p:nvPr>
                <p:ph sz="half" idx="1"/>
              </p:nvPr>
            </p:nvSpPr>
            <p:spPr/>
            <p:txBody>
              <a:bodyPr>
                <a:normAutofit/>
              </a:bodyPr>
              <a:lstStyle/>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i="1">
                            <a:latin typeface="Cambria Math" panose="02040503050406030204" pitchFamily="18" charset="0"/>
                          </a:rPr>
                          <m:t>//</m:t>
                        </m:r>
                      </m:sub>
                    </m:sSub>
                    <m:r>
                      <a:rPr lang="nl-NL" sz="2400" b="0" i="0"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w</m:t>
                        </m:r>
                      </m:sub>
                    </m:sSub>
                  </m:oMath>
                </a14:m>
                <a:endParaRPr lang="nl-NL" sz="2400" b="0" dirty="0"/>
              </a:p>
              <a:p>
                <a14:m>
                  <m:oMath xmlns:m="http://schemas.openxmlformats.org/officeDocument/2006/math">
                    <m:func>
                      <m:funcPr>
                        <m:ctrlPr>
                          <a:rPr lang="nl-NL" sz="2400" b="0" i="1" smtClean="0">
                            <a:latin typeface="Cambria Math" panose="02040503050406030204" pitchFamily="18" charset="0"/>
                          </a:rPr>
                        </m:ctrlPr>
                      </m:funcPr>
                      <m:fName>
                        <m:r>
                          <m:rPr>
                            <m:sty m:val="p"/>
                          </m:rPr>
                          <a:rPr lang="nl-NL" sz="2400" b="0" i="0" smtClean="0">
                            <a:latin typeface="Cambria Math" panose="02040503050406030204" pitchFamily="18" charset="0"/>
                          </a:rPr>
                          <m:t>sin</m:t>
                        </m:r>
                      </m:fName>
                      <m:e>
                        <m:d>
                          <m:dPr>
                            <m:ctrlPr>
                              <a:rPr lang="nl-NL" sz="2400" b="0" i="1" smtClean="0">
                                <a:latin typeface="Cambria Math" panose="02040503050406030204" pitchFamily="18" charset="0"/>
                              </a:rPr>
                            </m:ctrlPr>
                          </m:dPr>
                          <m:e>
                            <m:r>
                              <a:rPr lang="nl-NL" sz="2400" b="0" i="1" smtClean="0">
                                <a:latin typeface="Cambria Math" panose="02040503050406030204" pitchFamily="18" charset="0"/>
                              </a:rPr>
                              <m:t>30</m:t>
                            </m:r>
                          </m:e>
                        </m:d>
                      </m:e>
                    </m:func>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b>
                          <m:sSubPr>
                            <m:ctrlPr>
                              <a:rPr lang="nl-NL" sz="2400" i="1">
                                <a:latin typeface="Cambria Math" panose="02040503050406030204" pitchFamily="18" charset="0"/>
                              </a:rPr>
                            </m:ctrlPr>
                          </m:sSubPr>
                          <m:e>
                            <m:r>
                              <a:rPr lang="nl-NL" sz="2400" i="1">
                                <a:latin typeface="Cambria Math" panose="02040503050406030204" pitchFamily="18" charset="0"/>
                              </a:rPr>
                              <m:t>𝐹</m:t>
                            </m:r>
                          </m:e>
                          <m:sub>
                            <m:r>
                              <a:rPr lang="nl-NL" sz="2400" i="1">
                                <a:latin typeface="Cambria Math" panose="02040503050406030204" pitchFamily="18" charset="0"/>
                              </a:rPr>
                              <m:t>//</m:t>
                            </m:r>
                          </m:sub>
                        </m:sSub>
                      </m:num>
                      <m:den>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z</m:t>
                            </m:r>
                          </m:sub>
                        </m:sSub>
                      </m:den>
                    </m:f>
                  </m:oMath>
                </a14:m>
                <a:endParaRPr lang="nl-NL" sz="2400" dirty="0"/>
              </a:p>
              <a:p>
                <a14:m>
                  <m:oMath xmlns:m="http://schemas.openxmlformats.org/officeDocument/2006/math">
                    <m:sSub>
                      <m:sSubPr>
                        <m:ctrlPr>
                          <a:rPr lang="nl-NL" sz="2400" i="1">
                            <a:latin typeface="Cambria Math" panose="02040503050406030204" pitchFamily="18" charset="0"/>
                          </a:rPr>
                        </m:ctrlPr>
                      </m:sSubPr>
                      <m:e>
                        <m:r>
                          <a:rPr lang="nl-NL" sz="2400" i="1">
                            <a:latin typeface="Cambria Math" panose="02040503050406030204" pitchFamily="18" charset="0"/>
                          </a:rPr>
                          <m:t>𝐹</m:t>
                        </m:r>
                      </m:e>
                      <m:sub>
                        <m:r>
                          <a:rPr lang="nl-NL" sz="2400" i="1">
                            <a:latin typeface="Cambria Math" panose="02040503050406030204" pitchFamily="18" charset="0"/>
                          </a:rPr>
                          <m:t>//</m:t>
                        </m:r>
                      </m:sub>
                    </m:sSub>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m:t>
                    </m:r>
                    <m:r>
                      <a:rPr lang="nl-NL" sz="2400" b="0" i="1" smtClean="0">
                        <a:latin typeface="Cambria Math" panose="02040503050406030204" pitchFamily="18" charset="0"/>
                      </a:rPr>
                      <m:t>𝑔</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sin</m:t>
                    </m:r>
                    <m:r>
                      <a:rPr lang="nl-NL" sz="2400" b="0" i="1" smtClean="0">
                        <a:latin typeface="Cambria Math" panose="02040503050406030204" pitchFamily="18" charset="0"/>
                      </a:rPr>
                      <m:t>⁡(30)</m:t>
                    </m:r>
                  </m:oMath>
                </a14:m>
                <a:endParaRPr lang="nl-NL" sz="2400" dirty="0"/>
              </a:p>
              <a:p>
                <a14:m>
                  <m:oMath xmlns:m="http://schemas.openxmlformats.org/officeDocument/2006/math">
                    <m:sSub>
                      <m:sSubPr>
                        <m:ctrlPr>
                          <a:rPr lang="nl-NL" sz="2400" i="1">
                            <a:latin typeface="Cambria Math" panose="02040503050406030204" pitchFamily="18" charset="0"/>
                          </a:rPr>
                        </m:ctrlPr>
                      </m:sSubPr>
                      <m:e>
                        <m:r>
                          <a:rPr lang="nl-NL" sz="2400" i="1">
                            <a:latin typeface="Cambria Math" panose="02040503050406030204" pitchFamily="18" charset="0"/>
                          </a:rPr>
                          <m:t>𝐹</m:t>
                        </m:r>
                      </m:e>
                      <m:sub>
                        <m:r>
                          <a:rPr lang="nl-NL" sz="2400" i="1">
                            <a:latin typeface="Cambria Math" panose="02040503050406030204" pitchFamily="18" charset="0"/>
                          </a:rPr>
                          <m:t>//</m:t>
                        </m:r>
                      </m:sub>
                    </m:sSub>
                    <m:r>
                      <a:rPr lang="nl-NL" sz="2400" i="1">
                        <a:latin typeface="Cambria Math" panose="02040503050406030204" pitchFamily="18" charset="0"/>
                      </a:rPr>
                      <m:t>=</m:t>
                    </m:r>
                    <m:r>
                      <a:rPr lang="nl-NL" sz="2400" b="0" i="1" smtClean="0">
                        <a:latin typeface="Cambria Math" panose="02040503050406030204" pitchFamily="18" charset="0"/>
                      </a:rPr>
                      <m:t>33</m:t>
                    </m:r>
                    <m:r>
                      <a:rPr lang="nl-NL" sz="2400" i="1">
                        <a:latin typeface="Cambria Math" panose="02040503050406030204" pitchFamily="18" charset="0"/>
                      </a:rPr>
                      <m:t>∙</m:t>
                    </m:r>
                    <m:r>
                      <a:rPr lang="nl-NL" sz="2400" b="0" i="1" smtClean="0">
                        <a:latin typeface="Cambria Math" panose="02040503050406030204" pitchFamily="18" charset="0"/>
                      </a:rPr>
                      <m:t>9,81</m:t>
                    </m:r>
                    <m:r>
                      <a:rPr lang="nl-NL" sz="2400" i="1">
                        <a:latin typeface="Cambria Math" panose="02040503050406030204" pitchFamily="18" charset="0"/>
                      </a:rPr>
                      <m:t>∙</m:t>
                    </m:r>
                    <m:r>
                      <m:rPr>
                        <m:sty m:val="p"/>
                      </m:rPr>
                      <a:rPr lang="nl-NL" sz="2400">
                        <a:latin typeface="Cambria Math" panose="02040503050406030204" pitchFamily="18" charset="0"/>
                      </a:rPr>
                      <m:t>sin</m:t>
                    </m:r>
                    <m:r>
                      <a:rPr lang="nl-NL" sz="2400" i="1">
                        <a:latin typeface="Cambria Math" panose="02040503050406030204" pitchFamily="18" charset="0"/>
                      </a:rPr>
                      <m:t>⁡(30)</m:t>
                    </m:r>
                  </m:oMath>
                </a14:m>
                <a:endParaRPr lang="nl-NL" sz="2400" dirty="0"/>
              </a:p>
              <a:p>
                <a14:m>
                  <m:oMath xmlns:m="http://schemas.openxmlformats.org/officeDocument/2006/math">
                    <m:sSub>
                      <m:sSubPr>
                        <m:ctrlPr>
                          <a:rPr lang="nl-NL" sz="2400" i="1">
                            <a:latin typeface="Cambria Math" panose="02040503050406030204" pitchFamily="18" charset="0"/>
                          </a:rPr>
                        </m:ctrlPr>
                      </m:sSubPr>
                      <m:e>
                        <m:r>
                          <a:rPr lang="nl-NL" sz="2400" i="1">
                            <a:latin typeface="Cambria Math" panose="02040503050406030204" pitchFamily="18" charset="0"/>
                          </a:rPr>
                          <m:t>𝐹</m:t>
                        </m:r>
                      </m:e>
                      <m:sub>
                        <m:r>
                          <a:rPr lang="nl-NL" sz="2400" i="1">
                            <a:latin typeface="Cambria Math" panose="02040503050406030204" pitchFamily="18" charset="0"/>
                          </a:rPr>
                          <m:t>//</m:t>
                        </m:r>
                      </m:sub>
                    </m:sSub>
                    <m:r>
                      <a:rPr lang="nl-NL" sz="2400" i="1">
                        <a:latin typeface="Cambria Math" panose="02040503050406030204" pitchFamily="18" charset="0"/>
                      </a:rPr>
                      <m:t>=</m:t>
                    </m:r>
                    <m:r>
                      <a:rPr lang="nl-NL" sz="2400" b="0" i="1" smtClean="0">
                        <a:latin typeface="Cambria Math" panose="02040503050406030204" pitchFamily="18" charset="0"/>
                      </a:rPr>
                      <m:t>162 </m:t>
                    </m:r>
                    <m:r>
                      <m:rPr>
                        <m:sty m:val="p"/>
                      </m:rPr>
                      <a:rPr lang="nl-NL" sz="2400" b="0" i="0" smtClean="0">
                        <a:latin typeface="Cambria Math" panose="02040503050406030204" pitchFamily="18" charset="0"/>
                      </a:rPr>
                      <m:t>N</m:t>
                    </m:r>
                  </m:oMath>
                </a14:m>
                <a:endParaRPr lang="nl-NL" sz="2400" dirty="0"/>
              </a:p>
              <a:p>
                <a:endParaRPr lang="nl-NL" sz="2400" dirty="0"/>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=162−</m:t>
                    </m:r>
                    <m:r>
                      <a:rPr lang="nl-NL" sz="2400" b="0" i="0" smtClean="0">
                        <a:latin typeface="Cambria Math" panose="02040503050406030204" pitchFamily="18" charset="0"/>
                      </a:rPr>
                      <m:t>100=62 </m:t>
                    </m:r>
                    <m:r>
                      <m:rPr>
                        <m:sty m:val="p"/>
                      </m:rPr>
                      <a:rPr lang="nl-NL" sz="2400" b="0" i="0" smtClean="0">
                        <a:latin typeface="Cambria Math" panose="02040503050406030204" pitchFamily="18" charset="0"/>
                      </a:rPr>
                      <m:t>N</m:t>
                    </m:r>
                  </m:oMath>
                </a14:m>
                <a:endParaRPr lang="nl-NL" sz="2400" dirty="0"/>
              </a:p>
              <a:p>
                <a14:m>
                  <m:oMath xmlns:m="http://schemas.openxmlformats.org/officeDocument/2006/math">
                    <m:r>
                      <a:rPr lang="nl-NL" sz="2400" b="0" i="1" smtClean="0">
                        <a:latin typeface="Cambria Math" panose="02040503050406030204" pitchFamily="18" charset="0"/>
                      </a:rPr>
                      <m:t>𝑎</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num>
                      <m:den>
                        <m:r>
                          <a:rPr lang="nl-NL" sz="2400" b="0" i="1" smtClean="0">
                            <a:latin typeface="Cambria Math" panose="02040503050406030204" pitchFamily="18" charset="0"/>
                          </a:rPr>
                          <m:t>𝑚</m:t>
                        </m:r>
                      </m:den>
                    </m:f>
                    <m:r>
                      <a:rPr lang="nl-NL" sz="2400" b="0" i="0"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0" smtClean="0">
                            <a:latin typeface="Cambria Math" panose="02040503050406030204" pitchFamily="18" charset="0"/>
                          </a:rPr>
                          <m:t>62</m:t>
                        </m:r>
                      </m:num>
                      <m:den>
                        <m:r>
                          <a:rPr lang="nl-NL" sz="2400" b="0" i="0" smtClean="0">
                            <a:latin typeface="Cambria Math" panose="02040503050406030204" pitchFamily="18" charset="0"/>
                          </a:rPr>
                          <m:t>33</m:t>
                        </m:r>
                      </m:den>
                    </m:f>
                    <m:r>
                      <a:rPr lang="nl-NL" sz="2400" b="0" i="0" smtClean="0">
                        <a:latin typeface="Cambria Math" panose="02040503050406030204" pitchFamily="18" charset="0"/>
                      </a:rPr>
                      <m:t>=1,9 </m:t>
                    </m:r>
                    <m:r>
                      <m:rPr>
                        <m:sty m:val="p"/>
                      </m:rPr>
                      <a:rPr lang="nl-NL" sz="2400" b="0" i="0" smtClean="0">
                        <a:latin typeface="Cambria Math" panose="02040503050406030204" pitchFamily="18" charset="0"/>
                      </a:rPr>
                      <m:t>m</m:t>
                    </m:r>
                    <m:sSup>
                      <m:sSupPr>
                        <m:ctrlPr>
                          <a:rPr lang="nl-NL" sz="2400" b="0" i="1" smtClean="0">
                            <a:latin typeface="Cambria Math" panose="02040503050406030204" pitchFamily="18" charset="0"/>
                          </a:rPr>
                        </m:ctrlPr>
                      </m:sSupPr>
                      <m:e>
                        <m:r>
                          <m:rPr>
                            <m:sty m:val="p"/>
                          </m:rPr>
                          <a:rPr lang="nl-NL" sz="2400" b="0" i="0" smtClean="0">
                            <a:latin typeface="Cambria Math" panose="02040503050406030204" pitchFamily="18" charset="0"/>
                          </a:rPr>
                          <m:t>s</m:t>
                        </m:r>
                      </m:e>
                      <m:sup>
                        <m:r>
                          <a:rPr lang="nl-NL" sz="2400" b="0" i="0" smtClean="0">
                            <a:latin typeface="Cambria Math" panose="02040503050406030204" pitchFamily="18" charset="0"/>
                          </a:rPr>
                          <m:t>−2</m:t>
                        </m:r>
                      </m:sup>
                    </m:sSup>
                  </m:oMath>
                </a14:m>
                <a:endParaRPr lang="nl-NL" sz="2400" dirty="0"/>
              </a:p>
            </p:txBody>
          </p:sp>
        </mc:Choice>
        <mc:Fallback xmlns="">
          <p:sp>
            <p:nvSpPr>
              <p:cNvPr id="3" name="Tijdelijke aanduiding voor inhoud 2">
                <a:extLst>
                  <a:ext uri="{FF2B5EF4-FFF2-40B4-BE49-F238E27FC236}">
                    <a16:creationId xmlns:a16="http://schemas.microsoft.com/office/drawing/2014/main" id="{1787D0D1-D86E-0EE1-E911-1CF81022D503}"/>
                  </a:ext>
                </a:extLst>
              </p:cNvPr>
              <p:cNvSpPr>
                <a:spLocks noGrp="1" noRot="1" noChangeAspect="1" noMove="1" noResize="1" noEditPoints="1" noAdjustHandles="1" noChangeArrowheads="1" noChangeShapeType="1" noTextEdit="1"/>
              </p:cNvSpPr>
              <p:nvPr>
                <p:ph sz="half" idx="1"/>
              </p:nvPr>
            </p:nvSpPr>
            <p:spPr>
              <a:blipFill>
                <a:blip r:embed="rId2"/>
                <a:stretch>
                  <a:fillRect l="-1711" t="-1453"/>
                </a:stretch>
              </a:blipFill>
            </p:spPr>
            <p:txBody>
              <a:bodyPr/>
              <a:lstStyle/>
              <a:p>
                <a:r>
                  <a:rPr lang="nl-NL">
                    <a:noFill/>
                  </a:rPr>
                  <a:t> </a:t>
                </a:r>
              </a:p>
            </p:txBody>
          </p:sp>
        </mc:Fallback>
      </mc:AlternateContent>
      <p:cxnSp>
        <p:nvCxnSpPr>
          <p:cNvPr id="14" name="Rechte verbindingslijn 13">
            <a:extLst>
              <a:ext uri="{FF2B5EF4-FFF2-40B4-BE49-F238E27FC236}">
                <a16:creationId xmlns:a16="http://schemas.microsoft.com/office/drawing/2014/main" id="{F7297991-A54B-1976-CA4C-5FFAB7FB5C63}"/>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2BB8CB37-C3C2-640F-9B78-1FB3F7BE2C50}"/>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01C6E6AE-61FD-DE80-FED5-62F0B6F44772}"/>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01C6E6AE-61FD-DE80-FED5-62F0B6F44772}"/>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3"/>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AC044F36-CA79-D05E-94E4-D178790EADD4}"/>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8" name="Tekstvak 27">
                <a:extLst>
                  <a:ext uri="{FF2B5EF4-FFF2-40B4-BE49-F238E27FC236}">
                    <a16:creationId xmlns:a16="http://schemas.microsoft.com/office/drawing/2014/main" id="{AC044F36-CA79-D05E-94E4-D178790EADD4}"/>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4"/>
                <a:stretch>
                  <a:fillRect t="-13084"/>
                </a:stretch>
              </a:blipFill>
              <a:ln>
                <a:noFill/>
              </a:ln>
            </p:spPr>
            <p:txBody>
              <a:bodyPr/>
              <a:lstStyle/>
              <a:p>
                <a:r>
                  <a:rPr lang="nl-NL">
                    <a:noFill/>
                  </a:rPr>
                  <a:t> </a:t>
                </a:r>
              </a:p>
            </p:txBody>
          </p:sp>
        </mc:Fallback>
      </mc:AlternateContent>
      <p:cxnSp>
        <p:nvCxnSpPr>
          <p:cNvPr id="29" name="Rechte verbindingslijn 28">
            <a:extLst>
              <a:ext uri="{FF2B5EF4-FFF2-40B4-BE49-F238E27FC236}">
                <a16:creationId xmlns:a16="http://schemas.microsoft.com/office/drawing/2014/main" id="{C111B0E3-636D-DC91-7BA2-361A80B820DC}"/>
              </a:ext>
            </a:extLst>
          </p:cNvPr>
          <p:cNvCxnSpPr>
            <a:cxnSpLocks/>
          </p:cNvCxnSpPr>
          <p:nvPr/>
        </p:nvCxnSpPr>
        <p:spPr>
          <a:xfrm flipV="1">
            <a:off x="6726914" y="3630051"/>
            <a:ext cx="4889216" cy="2815275"/>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4F990800-5B00-044C-B267-D3DF6274A833}"/>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1" name="Rechthoekige driehoek 30">
            <a:extLst>
              <a:ext uri="{FF2B5EF4-FFF2-40B4-BE49-F238E27FC236}">
                <a16:creationId xmlns:a16="http://schemas.microsoft.com/office/drawing/2014/main" id="{7A3DD05C-0D93-9ECB-2AAF-029D2DDE3040}"/>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2" name="Rechthoek 31">
            <a:extLst>
              <a:ext uri="{FF2B5EF4-FFF2-40B4-BE49-F238E27FC236}">
                <a16:creationId xmlns:a16="http://schemas.microsoft.com/office/drawing/2014/main" id="{78F22DC5-17E1-95DD-D42F-013E132F050B}"/>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3" name="Rechte verbindingslijn met pijl 32">
            <a:extLst>
              <a:ext uri="{FF2B5EF4-FFF2-40B4-BE49-F238E27FC236}">
                <a16:creationId xmlns:a16="http://schemas.microsoft.com/office/drawing/2014/main" id="{42920ACA-137C-A3D8-8AED-7EB8A0DDBB55}"/>
              </a:ext>
            </a:extLst>
          </p:cNvPr>
          <p:cNvCxnSpPr>
            <a:cxnSpLocks/>
          </p:cNvCxnSpPr>
          <p:nvPr/>
        </p:nvCxnSpPr>
        <p:spPr>
          <a:xfrm>
            <a:off x="8969438" y="3137749"/>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14649C2C-172E-4A3D-74C7-95C5EF71F449}"/>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34FA1616-4FEC-438E-1379-FFCEC9A0D9BA}"/>
              </a:ext>
            </a:extLst>
          </p:cNvPr>
          <p:cNvCxnSpPr>
            <a:cxnSpLocks/>
          </p:cNvCxnSpPr>
          <p:nvPr/>
        </p:nvCxnSpPr>
        <p:spPr>
          <a:xfrm>
            <a:off x="8966550" y="3148494"/>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D4C08A32-40AA-4446-9278-24CBDB91BE4F}"/>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C85E8117-DADB-AF45-6B08-65D4B71C1A8B}"/>
                  </a:ext>
                </a:extLst>
              </p:cNvPr>
              <p:cNvSpPr txBox="1"/>
              <p:nvPr/>
            </p:nvSpPr>
            <p:spPr>
              <a:xfrm>
                <a:off x="9519087" y="3135014"/>
                <a:ext cx="1649150" cy="40293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r>
                        <a:rPr lang="nl-NL" b="0" i="1" smtClean="0">
                          <a:solidFill>
                            <a:schemeClr val="tx1"/>
                          </a:solidFill>
                          <a:latin typeface="Cambria Math" panose="02040503050406030204" pitchFamily="18" charset="0"/>
                        </a:rPr>
                        <m:t>=100 </m:t>
                      </m:r>
                      <m:r>
                        <m:rPr>
                          <m:sty m:val="p"/>
                        </m:rPr>
                        <a:rPr lang="nl-NL" b="0" i="0" smtClean="0">
                          <a:solidFill>
                            <a:schemeClr val="tx1"/>
                          </a:solidFill>
                          <a:latin typeface="Cambria Math" panose="02040503050406030204" pitchFamily="18" charset="0"/>
                        </a:rPr>
                        <m:t>N</m:t>
                      </m:r>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C85E8117-DADB-AF45-6B08-65D4B71C1A8B}"/>
                  </a:ext>
                </a:extLst>
              </p:cNvPr>
              <p:cNvSpPr txBox="1">
                <a:spLocks noRot="1" noChangeAspect="1" noMove="1" noResize="1" noEditPoints="1" noAdjustHandles="1" noChangeArrowheads="1" noChangeShapeType="1" noTextEdit="1"/>
              </p:cNvSpPr>
              <p:nvPr/>
            </p:nvSpPr>
            <p:spPr>
              <a:xfrm>
                <a:off x="9519087" y="3135014"/>
                <a:ext cx="1649150" cy="402931"/>
              </a:xfrm>
              <a:prstGeom prst="rect">
                <a:avLst/>
              </a:prstGeom>
              <a:blipFill>
                <a:blip r:embed="rId5"/>
                <a:stretch>
                  <a:fillRect t="-22727"/>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658C919A-9620-3F4D-4EED-D1D014A3096E}"/>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658C919A-9620-3F4D-4EED-D1D014A3096E}"/>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3034CFFD-643B-8341-ED85-5988E6DAC265}"/>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9" name="Tekstvak 38">
                <a:extLst>
                  <a:ext uri="{FF2B5EF4-FFF2-40B4-BE49-F238E27FC236}">
                    <a16:creationId xmlns:a16="http://schemas.microsoft.com/office/drawing/2014/main" id="{3034CFFD-643B-8341-ED85-5988E6DAC265}"/>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7"/>
                <a:stretch>
                  <a:fillRect/>
                </a:stretch>
              </a:blipFill>
              <a:ln>
                <a:noFill/>
              </a:ln>
            </p:spPr>
            <p:txBody>
              <a:bodyPr/>
              <a:lstStyle/>
              <a:p>
                <a:r>
                  <a:rPr lang="nl-NL">
                    <a:noFill/>
                  </a:rPr>
                  <a:t> </a:t>
                </a:r>
              </a:p>
            </p:txBody>
          </p:sp>
        </mc:Fallback>
      </mc:AlternateContent>
      <p:cxnSp>
        <p:nvCxnSpPr>
          <p:cNvPr id="40" name="Rechte verbindingslijn met pijl 39">
            <a:extLst>
              <a:ext uri="{FF2B5EF4-FFF2-40B4-BE49-F238E27FC236}">
                <a16:creationId xmlns:a16="http://schemas.microsoft.com/office/drawing/2014/main" id="{693C83F9-82E8-3F8A-6DA2-EE0421B7BCB3}"/>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259A8B9D-939C-C5EC-53D7-4FB54EF022D1}"/>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259A8B9D-939C-C5EC-53D7-4FB54EF022D1}"/>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8"/>
                <a:stretch>
                  <a:fillRect t="-15152"/>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A5CE1759-714D-46C1-6857-6681ED66BDF6}"/>
                  </a:ext>
                </a:extLst>
              </p:cNvPr>
              <p:cNvSpPr txBox="1"/>
              <p:nvPr/>
            </p:nvSpPr>
            <p:spPr>
              <a:xfrm>
                <a:off x="8316498" y="423128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4" name="Tekstvak 3">
                <a:extLst>
                  <a:ext uri="{FF2B5EF4-FFF2-40B4-BE49-F238E27FC236}">
                    <a16:creationId xmlns:a16="http://schemas.microsoft.com/office/drawing/2014/main" id="{A5CE1759-714D-46C1-6857-6681ED66BDF6}"/>
                  </a:ext>
                </a:extLst>
              </p:cNvPr>
              <p:cNvSpPr txBox="1">
                <a:spLocks noRot="1" noChangeAspect="1" noMove="1" noResize="1" noEditPoints="1" noAdjustHandles="1" noChangeArrowheads="1" noChangeShapeType="1" noTextEdit="1"/>
              </p:cNvSpPr>
              <p:nvPr/>
            </p:nvSpPr>
            <p:spPr>
              <a:xfrm>
                <a:off x="8316498" y="4231280"/>
                <a:ext cx="919191" cy="556901"/>
              </a:xfrm>
              <a:prstGeom prst="rect">
                <a:avLst/>
              </a:prstGeom>
              <a:blipFill>
                <a:blip r:embed="rId9"/>
                <a:stretch>
                  <a:fillRect/>
                </a:stretch>
              </a:blipFill>
              <a:ln>
                <a:noFill/>
              </a:ln>
            </p:spPr>
            <p:txBody>
              <a:bodyPr/>
              <a:lstStyle/>
              <a:p>
                <a:r>
                  <a:rPr lang="nl-NL">
                    <a:noFill/>
                  </a:rPr>
                  <a:t> </a:t>
                </a:r>
              </a:p>
            </p:txBody>
          </p:sp>
        </mc:Fallback>
      </mc:AlternateContent>
      <p:sp>
        <p:nvSpPr>
          <p:cNvPr id="5" name="Rechthoekige driehoek 4">
            <a:extLst>
              <a:ext uri="{FF2B5EF4-FFF2-40B4-BE49-F238E27FC236}">
                <a16:creationId xmlns:a16="http://schemas.microsoft.com/office/drawing/2014/main" id="{A87D6C36-333F-8317-B22E-9041732D3C91}"/>
              </a:ext>
            </a:extLst>
          </p:cNvPr>
          <p:cNvSpPr>
            <a:spLocks noChangeAspect="1"/>
          </p:cNvSpPr>
          <p:nvPr/>
        </p:nvSpPr>
        <p:spPr>
          <a:xfrm rot="3543339">
            <a:off x="8115293" y="3624727"/>
            <a:ext cx="1706170" cy="1023853"/>
          </a:xfrm>
          <a:prstGeom prst="r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4FE7391B-86B7-EAFF-5526-90724B223FE7}"/>
                  </a:ext>
                </a:extLst>
              </p:cNvPr>
              <p:cNvSpPr txBox="1"/>
              <p:nvPr/>
            </p:nvSpPr>
            <p:spPr>
              <a:xfrm>
                <a:off x="7994697" y="3099571"/>
                <a:ext cx="919191"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1" i="1" smtClean="0">
                          <a:solidFill>
                            <a:schemeClr val="tx1"/>
                          </a:solidFill>
                          <a:latin typeface="Cambria Math" panose="02040503050406030204" pitchFamily="18" charset="0"/>
                        </a:rPr>
                        <m:t>𝑶</m:t>
                      </m:r>
                    </m:oMath>
                  </m:oMathPara>
                </a14:m>
                <a:endParaRPr lang="nl-NL" b="1" dirty="0">
                  <a:solidFill>
                    <a:schemeClr val="tx1"/>
                  </a:solidFill>
                </a:endParaRPr>
              </a:p>
            </p:txBody>
          </p:sp>
        </mc:Choice>
        <mc:Fallback xmlns="">
          <p:sp>
            <p:nvSpPr>
              <p:cNvPr id="6" name="Tekstvak 5">
                <a:extLst>
                  <a:ext uri="{FF2B5EF4-FFF2-40B4-BE49-F238E27FC236}">
                    <a16:creationId xmlns:a16="http://schemas.microsoft.com/office/drawing/2014/main" id="{4FE7391B-86B7-EAFF-5526-90724B223FE7}"/>
                  </a:ext>
                </a:extLst>
              </p:cNvPr>
              <p:cNvSpPr txBox="1">
                <a:spLocks noRot="1" noChangeAspect="1" noMove="1" noResize="1" noEditPoints="1" noAdjustHandles="1" noChangeArrowheads="1" noChangeShapeType="1" noTextEdit="1"/>
              </p:cNvSpPr>
              <p:nvPr/>
            </p:nvSpPr>
            <p:spPr>
              <a:xfrm>
                <a:off x="7994697" y="3099571"/>
                <a:ext cx="919191" cy="369332"/>
              </a:xfrm>
              <a:prstGeom prst="rect">
                <a:avLst/>
              </a:prstGeom>
              <a:blipFill>
                <a:blip r:embed="rId10"/>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74396170-8BC1-D15E-AE78-670FF8648650}"/>
                  </a:ext>
                </a:extLst>
              </p:cNvPr>
              <p:cNvSpPr txBox="1"/>
              <p:nvPr/>
            </p:nvSpPr>
            <p:spPr>
              <a:xfrm>
                <a:off x="8666926" y="3903621"/>
                <a:ext cx="919191"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1" i="1" smtClean="0">
                          <a:solidFill>
                            <a:schemeClr val="tx1"/>
                          </a:solidFill>
                          <a:latin typeface="Cambria Math" panose="02040503050406030204" pitchFamily="18" charset="0"/>
                        </a:rPr>
                        <m:t>𝑺</m:t>
                      </m:r>
                    </m:oMath>
                  </m:oMathPara>
                </a14:m>
                <a:endParaRPr lang="nl-NL" b="1" dirty="0">
                  <a:solidFill>
                    <a:schemeClr val="tx1"/>
                  </a:solidFill>
                </a:endParaRPr>
              </a:p>
            </p:txBody>
          </p:sp>
        </mc:Choice>
        <mc:Fallback xmlns="">
          <p:sp>
            <p:nvSpPr>
              <p:cNvPr id="7" name="Tekstvak 6">
                <a:extLst>
                  <a:ext uri="{FF2B5EF4-FFF2-40B4-BE49-F238E27FC236}">
                    <a16:creationId xmlns:a16="http://schemas.microsoft.com/office/drawing/2014/main" id="{74396170-8BC1-D15E-AE78-670FF8648650}"/>
                  </a:ext>
                </a:extLst>
              </p:cNvPr>
              <p:cNvSpPr txBox="1">
                <a:spLocks noRot="1" noChangeAspect="1" noMove="1" noResize="1" noEditPoints="1" noAdjustHandles="1" noChangeArrowheads="1" noChangeShapeType="1" noTextEdit="1"/>
              </p:cNvSpPr>
              <p:nvPr/>
            </p:nvSpPr>
            <p:spPr>
              <a:xfrm>
                <a:off x="8666926" y="3903621"/>
                <a:ext cx="919191" cy="369332"/>
              </a:xfrm>
              <a:prstGeom prst="rect">
                <a:avLst/>
              </a:prstGeom>
              <a:blipFill>
                <a:blip r:embed="rId11"/>
                <a:stretch>
                  <a:fillRect/>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42317213-B4DB-4251-2C7A-9292A2DF428D}"/>
                  </a:ext>
                </a:extLst>
              </p:cNvPr>
              <p:cNvSpPr txBox="1"/>
              <p:nvPr/>
            </p:nvSpPr>
            <p:spPr>
              <a:xfrm>
                <a:off x="7778234" y="4170931"/>
                <a:ext cx="919191" cy="369332"/>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1" i="1" smtClean="0">
                          <a:solidFill>
                            <a:schemeClr val="tx1"/>
                          </a:solidFill>
                          <a:latin typeface="Cambria Math" panose="02040503050406030204" pitchFamily="18" charset="0"/>
                        </a:rPr>
                        <m:t>𝑨</m:t>
                      </m:r>
                    </m:oMath>
                  </m:oMathPara>
                </a14:m>
                <a:endParaRPr lang="nl-NL" b="1" dirty="0">
                  <a:solidFill>
                    <a:schemeClr val="tx1"/>
                  </a:solidFill>
                </a:endParaRPr>
              </a:p>
            </p:txBody>
          </p:sp>
        </mc:Choice>
        <mc:Fallback xmlns="">
          <p:sp>
            <p:nvSpPr>
              <p:cNvPr id="8" name="Tekstvak 7">
                <a:extLst>
                  <a:ext uri="{FF2B5EF4-FFF2-40B4-BE49-F238E27FC236}">
                    <a16:creationId xmlns:a16="http://schemas.microsoft.com/office/drawing/2014/main" id="{42317213-B4DB-4251-2C7A-9292A2DF428D}"/>
                  </a:ext>
                </a:extLst>
              </p:cNvPr>
              <p:cNvSpPr txBox="1">
                <a:spLocks noRot="1" noChangeAspect="1" noMove="1" noResize="1" noEditPoints="1" noAdjustHandles="1" noChangeArrowheads="1" noChangeShapeType="1" noTextEdit="1"/>
              </p:cNvSpPr>
              <p:nvPr/>
            </p:nvSpPr>
            <p:spPr>
              <a:xfrm>
                <a:off x="7778234" y="4170931"/>
                <a:ext cx="919191" cy="369332"/>
              </a:xfrm>
              <a:prstGeom prst="rect">
                <a:avLst/>
              </a:prstGeom>
              <a:blipFill>
                <a:blip r:embed="rId12"/>
                <a:stretch>
                  <a:fillRect/>
                </a:stretch>
              </a:blipFill>
              <a:ln>
                <a:noFill/>
              </a:ln>
            </p:spPr>
            <p:txBody>
              <a:bodyPr/>
              <a:lstStyle/>
              <a:p>
                <a:r>
                  <a:rPr lang="nl-NL">
                    <a:noFill/>
                  </a:rPr>
                  <a:t> </a:t>
                </a:r>
              </a:p>
            </p:txBody>
          </p:sp>
        </mc:Fallback>
      </mc:AlternateContent>
      <p:sp>
        <p:nvSpPr>
          <p:cNvPr id="9" name="Tekstvak 8">
            <a:extLst>
              <a:ext uri="{FF2B5EF4-FFF2-40B4-BE49-F238E27FC236}">
                <a16:creationId xmlns:a16="http://schemas.microsoft.com/office/drawing/2014/main" id="{69DD101F-C738-8896-CC03-51E26AC66BED}"/>
              </a:ext>
            </a:extLst>
          </p:cNvPr>
          <p:cNvSpPr txBox="1"/>
          <p:nvPr/>
        </p:nvSpPr>
        <p:spPr>
          <a:xfrm>
            <a:off x="5645087" y="3278184"/>
            <a:ext cx="3131006" cy="523220"/>
          </a:xfrm>
          <a:prstGeom prst="rect">
            <a:avLst/>
          </a:prstGeom>
          <a:noFill/>
        </p:spPr>
        <p:txBody>
          <a:bodyPr wrap="square" rtlCol="0">
            <a:spAutoFit/>
          </a:bodyPr>
          <a:lstStyle/>
          <a:p>
            <a:r>
              <a:rPr lang="nl-NL" sz="2800" dirty="0" err="1"/>
              <a:t>Sos</a:t>
            </a:r>
            <a:r>
              <a:rPr lang="nl-NL" sz="2800" dirty="0"/>
              <a:t> Cas </a:t>
            </a:r>
            <a:r>
              <a:rPr lang="nl-NL" sz="2800" dirty="0" err="1"/>
              <a:t>Toa</a:t>
            </a:r>
            <a:endParaRPr lang="nl-NL" sz="2800" dirty="0"/>
          </a:p>
        </p:txBody>
      </p:sp>
      <p:sp>
        <p:nvSpPr>
          <p:cNvPr id="11" name="Rechthoek 10">
            <a:extLst>
              <a:ext uri="{FF2B5EF4-FFF2-40B4-BE49-F238E27FC236}">
                <a16:creationId xmlns:a16="http://schemas.microsoft.com/office/drawing/2014/main" id="{4A7251B1-44D7-A238-7061-99A0CD061D2F}"/>
              </a:ext>
            </a:extLst>
          </p:cNvPr>
          <p:cNvSpPr/>
          <p:nvPr/>
        </p:nvSpPr>
        <p:spPr>
          <a:xfrm>
            <a:off x="5645087" y="3345332"/>
            <a:ext cx="641939" cy="456072"/>
          </a:xfrm>
          <a:prstGeom prst="rect">
            <a:avLst/>
          </a:prstGeom>
          <a:noFill/>
          <a:ln w="57150">
            <a:solidFill>
              <a:srgbClr val="945E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35FB75E6-547A-808C-3AD5-71835BE72875}"/>
                  </a:ext>
                </a:extLst>
              </p:cNvPr>
              <p:cNvSpPr txBox="1"/>
              <p:nvPr/>
            </p:nvSpPr>
            <p:spPr>
              <a:xfrm>
                <a:off x="7840139" y="2162095"/>
                <a:ext cx="313100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000" b="0" i="1" dirty="0" smtClean="0">
                          <a:latin typeface="Cambria Math" panose="02040503050406030204" pitchFamily="18" charset="0"/>
                        </a:rPr>
                        <m:t>𝑚</m:t>
                      </m:r>
                      <m:r>
                        <a:rPr lang="nl-NL" sz="2000" b="0" i="1" dirty="0" smtClean="0">
                          <a:latin typeface="Cambria Math" panose="02040503050406030204" pitchFamily="18" charset="0"/>
                        </a:rPr>
                        <m:t>=33 </m:t>
                      </m:r>
                      <m:r>
                        <m:rPr>
                          <m:sty m:val="p"/>
                        </m:rPr>
                        <a:rPr lang="nl-NL" sz="2000" b="0" i="0" dirty="0" smtClean="0">
                          <a:latin typeface="Cambria Math" panose="02040503050406030204" pitchFamily="18" charset="0"/>
                        </a:rPr>
                        <m:t>kg</m:t>
                      </m:r>
                    </m:oMath>
                  </m:oMathPara>
                </a14:m>
                <a:endParaRPr/>
              </a:p>
            </p:txBody>
          </p:sp>
        </mc:Choice>
        <mc:Fallback xmlns="">
          <p:sp>
            <p:nvSpPr>
              <p:cNvPr id="13" name="Tekstvak 12">
                <a:extLst>
                  <a:ext uri="{FF2B5EF4-FFF2-40B4-BE49-F238E27FC236}">
                    <a16:creationId xmlns:a16="http://schemas.microsoft.com/office/drawing/2014/main" id="{35FB75E6-547A-808C-3AD5-71835BE72875}"/>
                  </a:ext>
                </a:extLst>
              </p:cNvPr>
              <p:cNvSpPr txBox="1">
                <a:spLocks noRot="1" noChangeAspect="1" noMove="1" noResize="1" noEditPoints="1" noAdjustHandles="1" noChangeArrowheads="1" noChangeShapeType="1" noTextEdit="1"/>
              </p:cNvSpPr>
              <p:nvPr/>
            </p:nvSpPr>
            <p:spPr>
              <a:xfrm>
                <a:off x="7840139" y="2162095"/>
                <a:ext cx="3131006" cy="400110"/>
              </a:xfrm>
              <a:prstGeom prst="rect">
                <a:avLst/>
              </a:prstGeom>
              <a:blipFill>
                <a:blip r:embed="rId13"/>
                <a:stretch>
                  <a:fillRect t="-9231" b="-27692"/>
                </a:stretch>
              </a:blipFill>
            </p:spPr>
            <p:txBody>
              <a:bodyPr/>
              <a:lstStyle/>
              <a:p>
                <a:r>
                  <a:rPr lang="nl-NL">
                    <a:noFill/>
                  </a:rPr>
                  <a:t> </a:t>
                </a:r>
              </a:p>
            </p:txBody>
          </p:sp>
        </mc:Fallback>
      </mc:AlternateContent>
    </p:spTree>
    <p:extLst>
      <p:ext uri="{BB962C8B-B14F-4D97-AF65-F5344CB8AC3E}">
        <p14:creationId xmlns:p14="http://schemas.microsoft.com/office/powerpoint/2010/main" val="976845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1)">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 calcmode="lin" valueType="num">
                                      <p:cBhvr additive="base">
                                        <p:cTn id="5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additive="base">
                                        <p:cTn id="5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additive="base">
                                        <p:cTn id="6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078E-E99D-F91F-7749-A05DB7EB83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285A2D-2516-9510-4370-D071D66707E5}"/>
              </a:ext>
            </a:extLst>
          </p:cNvPr>
          <p:cNvSpPr>
            <a:spLocks noGrp="1"/>
          </p:cNvSpPr>
          <p:nvPr>
            <p:ph type="title"/>
          </p:nvPr>
        </p:nvSpPr>
        <p:spPr/>
        <p:txBody>
          <a:bodyPr/>
          <a:lstStyle/>
          <a:p>
            <a:r>
              <a:rPr lang="nl-NL" dirty="0"/>
              <a:t>Hoe pak je een modelleervraag aan?</a:t>
            </a:r>
          </a:p>
        </p:txBody>
      </p:sp>
      <p:sp>
        <p:nvSpPr>
          <p:cNvPr id="3" name="Tijdelijke aanduiding voor tekst 2">
            <a:extLst>
              <a:ext uri="{FF2B5EF4-FFF2-40B4-BE49-F238E27FC236}">
                <a16:creationId xmlns:a16="http://schemas.microsoft.com/office/drawing/2014/main" id="{7A0DB0A3-ABC2-CC65-635B-8CCA7021021B}"/>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811464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1773BE22-AFCA-266F-7163-5C4D4D0D4EA7}"/>
              </a:ext>
            </a:extLst>
          </p:cNvPr>
          <p:cNvSpPr>
            <a:spLocks noGrp="1"/>
          </p:cNvSpPr>
          <p:nvPr>
            <p:ph sz="half" idx="2"/>
          </p:nvPr>
        </p:nvSpPr>
        <p:spPr>
          <a:xfrm>
            <a:off x="6172200" y="1072800"/>
            <a:ext cx="5715000" cy="5300131"/>
          </a:xfrm>
        </p:spPr>
        <p:txBody>
          <a:bodyPr>
            <a:normAutofit/>
          </a:bodyPr>
          <a:lstStyle/>
          <a:p>
            <a:pPr marL="0" indent="0">
              <a:buNone/>
            </a:pPr>
            <a:r>
              <a:rPr lang="nl-NL" sz="2000" b="1" dirty="0"/>
              <a:t>Startwaarden</a:t>
            </a:r>
            <a:r>
              <a:rPr lang="nl-NL" sz="2000" dirty="0"/>
              <a:t>:</a:t>
            </a:r>
          </a:p>
          <a:p>
            <a:r>
              <a:rPr lang="nl-NL" sz="2000" dirty="0"/>
              <a:t>Gegevens met betrekking tot de start van de beweging (A).</a:t>
            </a:r>
          </a:p>
          <a:p>
            <a:r>
              <a:rPr lang="nl-NL" sz="2000" dirty="0"/>
              <a:t>Worden één keer doorlopen</a:t>
            </a:r>
          </a:p>
          <a:p>
            <a:pPr marL="0" indent="0">
              <a:buNone/>
            </a:pPr>
            <a:r>
              <a:rPr lang="nl-NL" sz="2000" b="1" dirty="0"/>
              <a:t>Modelformules</a:t>
            </a:r>
          </a:p>
          <a:p>
            <a:r>
              <a:rPr lang="nl-NL" sz="2000" dirty="0"/>
              <a:t>Meestal van oorzaak naar gevolg:</a:t>
            </a:r>
          </a:p>
          <a:p>
            <a:pPr lvl="1"/>
            <a:r>
              <a:rPr lang="nl-NL" sz="1600" dirty="0"/>
              <a:t>Individuele krachten </a:t>
            </a:r>
          </a:p>
          <a:p>
            <a:pPr lvl="1"/>
            <a:r>
              <a:rPr lang="nl-NL" sz="1600" dirty="0"/>
              <a:t>Totale kracht</a:t>
            </a:r>
          </a:p>
          <a:p>
            <a:pPr lvl="1"/>
            <a:r>
              <a:rPr lang="nl-NL" sz="1600" dirty="0"/>
              <a:t>Versnelling</a:t>
            </a:r>
          </a:p>
          <a:p>
            <a:pPr lvl="1"/>
            <a:r>
              <a:rPr lang="nl-NL" sz="1600" dirty="0"/>
              <a:t>Snelheid</a:t>
            </a:r>
          </a:p>
          <a:p>
            <a:pPr lvl="1"/>
            <a:r>
              <a:rPr lang="nl-NL" sz="1600" dirty="0"/>
              <a:t>Plaats</a:t>
            </a:r>
          </a:p>
          <a:p>
            <a:pPr lvl="1"/>
            <a:r>
              <a:rPr lang="nl-NL" sz="1600" dirty="0"/>
              <a:t>Stopvoorwaarde</a:t>
            </a:r>
          </a:p>
          <a:p>
            <a:pPr lvl="1"/>
            <a:r>
              <a:rPr lang="nl-NL" sz="1600" dirty="0"/>
              <a:t>Tijd</a:t>
            </a:r>
          </a:p>
          <a:p>
            <a:r>
              <a:rPr lang="nl-NL" sz="2000" dirty="0"/>
              <a:t>Worden doorlopen tot aan de stopvoorwaarde voldaan is.</a:t>
            </a:r>
          </a:p>
          <a:p>
            <a:endParaRPr lang="nl-NL" sz="2000" dirty="0"/>
          </a:p>
        </p:txBody>
      </p:sp>
      <p:pic>
        <p:nvPicPr>
          <p:cNvPr id="21" name="Tijdelijke aanduiding voor inhoud 17">
            <a:extLst>
              <a:ext uri="{FF2B5EF4-FFF2-40B4-BE49-F238E27FC236}">
                <a16:creationId xmlns:a16="http://schemas.microsoft.com/office/drawing/2014/main" id="{0CE4483E-09CA-A202-4134-3AD4FB042D51}"/>
              </a:ext>
            </a:extLst>
          </p:cNvPr>
          <p:cNvPicPr>
            <a:picLocks noChangeAspect="1"/>
          </p:cNvPicPr>
          <p:nvPr/>
        </p:nvPicPr>
        <p:blipFill>
          <a:blip r:embed="rId3"/>
          <a:stretch>
            <a:fillRect/>
          </a:stretch>
        </p:blipFill>
        <p:spPr>
          <a:xfrm>
            <a:off x="460800" y="3468147"/>
            <a:ext cx="5263500" cy="2974634"/>
          </a:xfrm>
          <a:prstGeom prst="rect">
            <a:avLst/>
          </a:prstGeom>
        </p:spPr>
      </p:pic>
      <p:pic>
        <p:nvPicPr>
          <p:cNvPr id="24" name="Tijdelijke aanduiding voor inhoud 7">
            <a:extLst>
              <a:ext uri="{FF2B5EF4-FFF2-40B4-BE49-F238E27FC236}">
                <a16:creationId xmlns:a16="http://schemas.microsoft.com/office/drawing/2014/main" id="{32819142-700D-9D45-9604-A1CE34D1BC12}"/>
              </a:ext>
            </a:extLst>
          </p:cNvPr>
          <p:cNvPicPr>
            <a:picLocks noChangeAspect="1"/>
          </p:cNvPicPr>
          <p:nvPr/>
        </p:nvPicPr>
        <p:blipFill>
          <a:blip r:embed="rId4"/>
          <a:stretch>
            <a:fillRect/>
          </a:stretch>
        </p:blipFill>
        <p:spPr>
          <a:xfrm>
            <a:off x="460800" y="962650"/>
            <a:ext cx="5263500" cy="2519232"/>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92F9A17D-7F08-AA8C-1483-62ABF2C5480A}"/>
                  </a:ext>
                </a:extLst>
              </p14:cNvPr>
              <p14:cNvContentPartPr/>
              <p14:nvPr/>
            </p14:nvContentPartPr>
            <p14:xfrm>
              <a:off x="3535200" y="3827530"/>
              <a:ext cx="503280" cy="22320"/>
            </p14:xfrm>
          </p:contentPart>
        </mc:Choice>
        <mc:Fallback xmlns="">
          <p:pic>
            <p:nvPicPr>
              <p:cNvPr id="11" name="Inkt 10">
                <a:extLst>
                  <a:ext uri="{FF2B5EF4-FFF2-40B4-BE49-F238E27FC236}">
                    <a16:creationId xmlns:a16="http://schemas.microsoft.com/office/drawing/2014/main" id="{92F9A17D-7F08-AA8C-1483-62ABF2C5480A}"/>
                  </a:ext>
                </a:extLst>
              </p:cNvPr>
              <p:cNvPicPr/>
              <p:nvPr/>
            </p:nvPicPr>
            <p:blipFill>
              <a:blip r:embed="rId6"/>
              <a:stretch>
                <a:fillRect/>
              </a:stretch>
            </p:blipFill>
            <p:spPr>
              <a:xfrm>
                <a:off x="3481560" y="3719890"/>
                <a:ext cx="61092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t 11">
                <a:extLst>
                  <a:ext uri="{FF2B5EF4-FFF2-40B4-BE49-F238E27FC236}">
                    <a16:creationId xmlns:a16="http://schemas.microsoft.com/office/drawing/2014/main" id="{1CFCEAD9-378F-BB05-F509-CEC0D45AB158}"/>
                  </a:ext>
                </a:extLst>
              </p14:cNvPr>
              <p14:cNvContentPartPr/>
              <p14:nvPr/>
            </p14:nvContentPartPr>
            <p14:xfrm>
              <a:off x="3535200" y="4072690"/>
              <a:ext cx="841680" cy="15840"/>
            </p14:xfrm>
          </p:contentPart>
        </mc:Choice>
        <mc:Fallback xmlns="">
          <p:pic>
            <p:nvPicPr>
              <p:cNvPr id="12" name="Inkt 11">
                <a:extLst>
                  <a:ext uri="{FF2B5EF4-FFF2-40B4-BE49-F238E27FC236}">
                    <a16:creationId xmlns:a16="http://schemas.microsoft.com/office/drawing/2014/main" id="{1CFCEAD9-378F-BB05-F509-CEC0D45AB158}"/>
                  </a:ext>
                </a:extLst>
              </p:cNvPr>
              <p:cNvPicPr/>
              <p:nvPr/>
            </p:nvPicPr>
            <p:blipFill>
              <a:blip r:embed="rId8"/>
              <a:stretch>
                <a:fillRect/>
              </a:stretch>
            </p:blipFill>
            <p:spPr>
              <a:xfrm>
                <a:off x="3481200" y="3965050"/>
                <a:ext cx="94932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t 12">
                <a:extLst>
                  <a:ext uri="{FF2B5EF4-FFF2-40B4-BE49-F238E27FC236}">
                    <a16:creationId xmlns:a16="http://schemas.microsoft.com/office/drawing/2014/main" id="{2D2460CA-9836-0370-4BB2-E98A15B2D32D}"/>
                  </a:ext>
                </a:extLst>
              </p14:cNvPr>
              <p14:cNvContentPartPr/>
              <p14:nvPr/>
            </p14:nvContentPartPr>
            <p14:xfrm>
              <a:off x="3535200" y="4333690"/>
              <a:ext cx="541080" cy="21240"/>
            </p14:xfrm>
          </p:contentPart>
        </mc:Choice>
        <mc:Fallback xmlns="">
          <p:pic>
            <p:nvPicPr>
              <p:cNvPr id="13" name="Inkt 12">
                <a:extLst>
                  <a:ext uri="{FF2B5EF4-FFF2-40B4-BE49-F238E27FC236}">
                    <a16:creationId xmlns:a16="http://schemas.microsoft.com/office/drawing/2014/main" id="{2D2460CA-9836-0370-4BB2-E98A15B2D32D}"/>
                  </a:ext>
                </a:extLst>
              </p:cNvPr>
              <p:cNvPicPr/>
              <p:nvPr/>
            </p:nvPicPr>
            <p:blipFill>
              <a:blip r:embed="rId10"/>
              <a:stretch>
                <a:fillRect/>
              </a:stretch>
            </p:blipFill>
            <p:spPr>
              <a:xfrm>
                <a:off x="3481560" y="4225690"/>
                <a:ext cx="6487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t 13">
                <a:extLst>
                  <a:ext uri="{FF2B5EF4-FFF2-40B4-BE49-F238E27FC236}">
                    <a16:creationId xmlns:a16="http://schemas.microsoft.com/office/drawing/2014/main" id="{07CA4D53-1F43-4AAD-8294-3592BADAF173}"/>
                  </a:ext>
                </a:extLst>
              </p14:cNvPr>
              <p14:cNvContentPartPr/>
              <p14:nvPr/>
            </p14:nvContentPartPr>
            <p14:xfrm>
              <a:off x="3535200" y="4569850"/>
              <a:ext cx="762840" cy="52920"/>
            </p14:xfrm>
          </p:contentPart>
        </mc:Choice>
        <mc:Fallback xmlns="">
          <p:pic>
            <p:nvPicPr>
              <p:cNvPr id="14" name="Inkt 13">
                <a:extLst>
                  <a:ext uri="{FF2B5EF4-FFF2-40B4-BE49-F238E27FC236}">
                    <a16:creationId xmlns:a16="http://schemas.microsoft.com/office/drawing/2014/main" id="{07CA4D53-1F43-4AAD-8294-3592BADAF173}"/>
                  </a:ext>
                </a:extLst>
              </p:cNvPr>
              <p:cNvPicPr/>
              <p:nvPr/>
            </p:nvPicPr>
            <p:blipFill>
              <a:blip r:embed="rId12"/>
              <a:stretch>
                <a:fillRect/>
              </a:stretch>
            </p:blipFill>
            <p:spPr>
              <a:xfrm>
                <a:off x="3481200" y="4461850"/>
                <a:ext cx="87048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t 14">
                <a:extLst>
                  <a:ext uri="{FF2B5EF4-FFF2-40B4-BE49-F238E27FC236}">
                    <a16:creationId xmlns:a16="http://schemas.microsoft.com/office/drawing/2014/main" id="{E1ED4DEE-E556-4AAF-85F8-D6E0A0015EB7}"/>
                  </a:ext>
                </a:extLst>
              </p14:cNvPr>
              <p14:cNvContentPartPr/>
              <p14:nvPr/>
            </p14:nvContentPartPr>
            <p14:xfrm>
              <a:off x="3535200" y="4819330"/>
              <a:ext cx="1187640" cy="38520"/>
            </p14:xfrm>
          </p:contentPart>
        </mc:Choice>
        <mc:Fallback xmlns="">
          <p:pic>
            <p:nvPicPr>
              <p:cNvPr id="15" name="Inkt 14">
                <a:extLst>
                  <a:ext uri="{FF2B5EF4-FFF2-40B4-BE49-F238E27FC236}">
                    <a16:creationId xmlns:a16="http://schemas.microsoft.com/office/drawing/2014/main" id="{E1ED4DEE-E556-4AAF-85F8-D6E0A0015EB7}"/>
                  </a:ext>
                </a:extLst>
              </p:cNvPr>
              <p:cNvPicPr/>
              <p:nvPr/>
            </p:nvPicPr>
            <p:blipFill>
              <a:blip r:embed="rId14"/>
              <a:stretch>
                <a:fillRect/>
              </a:stretch>
            </p:blipFill>
            <p:spPr>
              <a:xfrm>
                <a:off x="3481560" y="4711690"/>
                <a:ext cx="12952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t 15">
                <a:extLst>
                  <a:ext uri="{FF2B5EF4-FFF2-40B4-BE49-F238E27FC236}">
                    <a16:creationId xmlns:a16="http://schemas.microsoft.com/office/drawing/2014/main" id="{4A39B43C-DED0-3702-FC0E-54214E951992}"/>
                  </a:ext>
                </a:extLst>
              </p14:cNvPr>
              <p14:cNvContentPartPr/>
              <p14:nvPr/>
            </p14:nvContentPartPr>
            <p14:xfrm>
              <a:off x="3535200" y="5051890"/>
              <a:ext cx="712440" cy="360"/>
            </p14:xfrm>
          </p:contentPart>
        </mc:Choice>
        <mc:Fallback xmlns="">
          <p:pic>
            <p:nvPicPr>
              <p:cNvPr id="16" name="Inkt 15">
                <a:extLst>
                  <a:ext uri="{FF2B5EF4-FFF2-40B4-BE49-F238E27FC236}">
                    <a16:creationId xmlns:a16="http://schemas.microsoft.com/office/drawing/2014/main" id="{4A39B43C-DED0-3702-FC0E-54214E951992}"/>
                  </a:ext>
                </a:extLst>
              </p:cNvPr>
              <p:cNvPicPr/>
              <p:nvPr/>
            </p:nvPicPr>
            <p:blipFill>
              <a:blip r:embed="rId16"/>
              <a:stretch>
                <a:fillRect/>
              </a:stretch>
            </p:blipFill>
            <p:spPr>
              <a:xfrm>
                <a:off x="3481200" y="4944250"/>
                <a:ext cx="820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t 16">
                <a:extLst>
                  <a:ext uri="{FF2B5EF4-FFF2-40B4-BE49-F238E27FC236}">
                    <a16:creationId xmlns:a16="http://schemas.microsoft.com/office/drawing/2014/main" id="{4241BF37-6D0D-708E-09BD-31F24275B0D0}"/>
                  </a:ext>
                </a:extLst>
              </p14:cNvPr>
              <p14:cNvContentPartPr/>
              <p14:nvPr/>
            </p14:nvContentPartPr>
            <p14:xfrm>
              <a:off x="3535200" y="5311810"/>
              <a:ext cx="1324800" cy="50040"/>
            </p14:xfrm>
          </p:contentPart>
        </mc:Choice>
        <mc:Fallback xmlns="">
          <p:pic>
            <p:nvPicPr>
              <p:cNvPr id="17" name="Inkt 16">
                <a:extLst>
                  <a:ext uri="{FF2B5EF4-FFF2-40B4-BE49-F238E27FC236}">
                    <a16:creationId xmlns:a16="http://schemas.microsoft.com/office/drawing/2014/main" id="{4241BF37-6D0D-708E-09BD-31F24275B0D0}"/>
                  </a:ext>
                </a:extLst>
              </p:cNvPr>
              <p:cNvPicPr/>
              <p:nvPr/>
            </p:nvPicPr>
            <p:blipFill>
              <a:blip r:embed="rId18"/>
              <a:stretch>
                <a:fillRect/>
              </a:stretch>
            </p:blipFill>
            <p:spPr>
              <a:xfrm>
                <a:off x="3481200" y="5204170"/>
                <a:ext cx="14324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t 17">
                <a:extLst>
                  <a:ext uri="{FF2B5EF4-FFF2-40B4-BE49-F238E27FC236}">
                    <a16:creationId xmlns:a16="http://schemas.microsoft.com/office/drawing/2014/main" id="{F0AB8212-AF54-6EB7-3902-9490C50C84F5}"/>
                  </a:ext>
                </a:extLst>
              </p14:cNvPr>
              <p14:cNvContentPartPr/>
              <p14:nvPr/>
            </p14:nvContentPartPr>
            <p14:xfrm>
              <a:off x="3535200" y="5573170"/>
              <a:ext cx="790882" cy="48240"/>
            </p14:xfrm>
          </p:contentPart>
        </mc:Choice>
        <mc:Fallback xmlns="">
          <p:pic>
            <p:nvPicPr>
              <p:cNvPr id="18" name="Inkt 17">
                <a:extLst>
                  <a:ext uri="{FF2B5EF4-FFF2-40B4-BE49-F238E27FC236}">
                    <a16:creationId xmlns:a16="http://schemas.microsoft.com/office/drawing/2014/main" id="{F0AB8212-AF54-6EB7-3902-9490C50C84F5}"/>
                  </a:ext>
                </a:extLst>
              </p:cNvPr>
              <p:cNvPicPr/>
              <p:nvPr/>
            </p:nvPicPr>
            <p:blipFill>
              <a:blip r:embed="rId20"/>
              <a:stretch>
                <a:fillRect/>
              </a:stretch>
            </p:blipFill>
            <p:spPr>
              <a:xfrm>
                <a:off x="3481203" y="5464721"/>
                <a:ext cx="898517" cy="26550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t 19">
                <a:extLst>
                  <a:ext uri="{FF2B5EF4-FFF2-40B4-BE49-F238E27FC236}">
                    <a16:creationId xmlns:a16="http://schemas.microsoft.com/office/drawing/2014/main" id="{7BB3A07A-9823-D321-4EC0-BAA2BD302029}"/>
                  </a:ext>
                </a:extLst>
              </p14:cNvPr>
              <p14:cNvContentPartPr/>
              <p14:nvPr/>
            </p14:nvContentPartPr>
            <p14:xfrm>
              <a:off x="6515640" y="1612440"/>
              <a:ext cx="4564440" cy="52920"/>
            </p14:xfrm>
          </p:contentPart>
        </mc:Choice>
        <mc:Fallback xmlns="">
          <p:pic>
            <p:nvPicPr>
              <p:cNvPr id="20" name="Inkt 19">
                <a:extLst>
                  <a:ext uri="{FF2B5EF4-FFF2-40B4-BE49-F238E27FC236}">
                    <a16:creationId xmlns:a16="http://schemas.microsoft.com/office/drawing/2014/main" id="{7BB3A07A-9823-D321-4EC0-BAA2BD302029}"/>
                  </a:ext>
                </a:extLst>
              </p:cNvPr>
              <p:cNvPicPr/>
              <p:nvPr/>
            </p:nvPicPr>
            <p:blipFill>
              <a:blip r:embed="rId22"/>
              <a:stretch>
                <a:fillRect/>
              </a:stretch>
            </p:blipFill>
            <p:spPr>
              <a:xfrm>
                <a:off x="6462000" y="1504440"/>
                <a:ext cx="467208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t 21">
                <a:extLst>
                  <a:ext uri="{FF2B5EF4-FFF2-40B4-BE49-F238E27FC236}">
                    <a16:creationId xmlns:a16="http://schemas.microsoft.com/office/drawing/2014/main" id="{A67FA705-1821-3022-BAC8-D77D1553BE35}"/>
                  </a:ext>
                </a:extLst>
              </p14:cNvPr>
              <p14:cNvContentPartPr/>
              <p14:nvPr/>
            </p14:nvContentPartPr>
            <p14:xfrm>
              <a:off x="6515640" y="1900440"/>
              <a:ext cx="971640" cy="8280"/>
            </p14:xfrm>
          </p:contentPart>
        </mc:Choice>
        <mc:Fallback xmlns="">
          <p:pic>
            <p:nvPicPr>
              <p:cNvPr id="22" name="Inkt 21">
                <a:extLst>
                  <a:ext uri="{FF2B5EF4-FFF2-40B4-BE49-F238E27FC236}">
                    <a16:creationId xmlns:a16="http://schemas.microsoft.com/office/drawing/2014/main" id="{A67FA705-1821-3022-BAC8-D77D1553BE35}"/>
                  </a:ext>
                </a:extLst>
              </p:cNvPr>
              <p:cNvPicPr/>
              <p:nvPr/>
            </p:nvPicPr>
            <p:blipFill>
              <a:blip r:embed="rId24"/>
              <a:stretch>
                <a:fillRect/>
              </a:stretch>
            </p:blipFill>
            <p:spPr>
              <a:xfrm>
                <a:off x="6462000" y="1792440"/>
                <a:ext cx="10792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t 22">
                <a:extLst>
                  <a:ext uri="{FF2B5EF4-FFF2-40B4-BE49-F238E27FC236}">
                    <a16:creationId xmlns:a16="http://schemas.microsoft.com/office/drawing/2014/main" id="{3154733A-5953-83F5-30BF-717E10FDBD4A}"/>
                  </a:ext>
                </a:extLst>
              </p14:cNvPr>
              <p14:cNvContentPartPr/>
              <p14:nvPr/>
            </p14:nvContentPartPr>
            <p14:xfrm>
              <a:off x="6983640" y="3455640"/>
              <a:ext cx="1648440" cy="8280"/>
            </p14:xfrm>
          </p:contentPart>
        </mc:Choice>
        <mc:Fallback xmlns="">
          <p:pic>
            <p:nvPicPr>
              <p:cNvPr id="23" name="Inkt 22">
                <a:extLst>
                  <a:ext uri="{FF2B5EF4-FFF2-40B4-BE49-F238E27FC236}">
                    <a16:creationId xmlns:a16="http://schemas.microsoft.com/office/drawing/2014/main" id="{3154733A-5953-83F5-30BF-717E10FDBD4A}"/>
                  </a:ext>
                </a:extLst>
              </p:cNvPr>
              <p:cNvPicPr/>
              <p:nvPr/>
            </p:nvPicPr>
            <p:blipFill>
              <a:blip r:embed="rId26"/>
              <a:stretch>
                <a:fillRect/>
              </a:stretch>
            </p:blipFill>
            <p:spPr>
              <a:xfrm>
                <a:off x="6930000" y="3348000"/>
                <a:ext cx="17560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t 25">
                <a:extLst>
                  <a:ext uri="{FF2B5EF4-FFF2-40B4-BE49-F238E27FC236}">
                    <a16:creationId xmlns:a16="http://schemas.microsoft.com/office/drawing/2014/main" id="{DAD0A32D-B718-CB3F-53CF-11814A8BB109}"/>
                  </a:ext>
                </a:extLst>
              </p14:cNvPr>
              <p14:cNvContentPartPr/>
              <p14:nvPr/>
            </p14:nvContentPartPr>
            <p14:xfrm>
              <a:off x="986400" y="3827530"/>
              <a:ext cx="2101680" cy="15480"/>
            </p14:xfrm>
          </p:contentPart>
        </mc:Choice>
        <mc:Fallback xmlns="">
          <p:pic>
            <p:nvPicPr>
              <p:cNvPr id="26" name="Inkt 25">
                <a:extLst>
                  <a:ext uri="{FF2B5EF4-FFF2-40B4-BE49-F238E27FC236}">
                    <a16:creationId xmlns:a16="http://schemas.microsoft.com/office/drawing/2014/main" id="{DAD0A32D-B718-CB3F-53CF-11814A8BB109}"/>
                  </a:ext>
                </a:extLst>
              </p:cNvPr>
              <p:cNvPicPr/>
              <p:nvPr/>
            </p:nvPicPr>
            <p:blipFill>
              <a:blip r:embed="rId28"/>
              <a:stretch>
                <a:fillRect/>
              </a:stretch>
            </p:blipFill>
            <p:spPr>
              <a:xfrm>
                <a:off x="932400" y="3719890"/>
                <a:ext cx="22093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t 26">
                <a:extLst>
                  <a:ext uri="{FF2B5EF4-FFF2-40B4-BE49-F238E27FC236}">
                    <a16:creationId xmlns:a16="http://schemas.microsoft.com/office/drawing/2014/main" id="{786E0F37-BFDB-B6B8-BDEF-A8428F6773AA}"/>
                  </a:ext>
                </a:extLst>
              </p14:cNvPr>
              <p14:cNvContentPartPr/>
              <p14:nvPr/>
            </p14:nvContentPartPr>
            <p14:xfrm>
              <a:off x="978840" y="4093930"/>
              <a:ext cx="2159640" cy="22320"/>
            </p14:xfrm>
          </p:contentPart>
        </mc:Choice>
        <mc:Fallback xmlns="">
          <p:pic>
            <p:nvPicPr>
              <p:cNvPr id="27" name="Inkt 26">
                <a:extLst>
                  <a:ext uri="{FF2B5EF4-FFF2-40B4-BE49-F238E27FC236}">
                    <a16:creationId xmlns:a16="http://schemas.microsoft.com/office/drawing/2014/main" id="{786E0F37-BFDB-B6B8-BDEF-A8428F6773AA}"/>
                  </a:ext>
                </a:extLst>
              </p:cNvPr>
              <p:cNvPicPr/>
              <p:nvPr/>
            </p:nvPicPr>
            <p:blipFill>
              <a:blip r:embed="rId30"/>
              <a:stretch>
                <a:fillRect/>
              </a:stretch>
            </p:blipFill>
            <p:spPr>
              <a:xfrm>
                <a:off x="925200" y="3986290"/>
                <a:ext cx="22672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t 27">
                <a:extLst>
                  <a:ext uri="{FF2B5EF4-FFF2-40B4-BE49-F238E27FC236}">
                    <a16:creationId xmlns:a16="http://schemas.microsoft.com/office/drawing/2014/main" id="{3E360DA9-A0B5-9576-6061-57746C6FA2BA}"/>
                  </a:ext>
                </a:extLst>
              </p14:cNvPr>
              <p14:cNvContentPartPr/>
              <p14:nvPr/>
            </p14:nvContentPartPr>
            <p14:xfrm>
              <a:off x="964440" y="4339450"/>
              <a:ext cx="1612440" cy="360"/>
            </p14:xfrm>
          </p:contentPart>
        </mc:Choice>
        <mc:Fallback xmlns="">
          <p:pic>
            <p:nvPicPr>
              <p:cNvPr id="28" name="Inkt 27">
                <a:extLst>
                  <a:ext uri="{FF2B5EF4-FFF2-40B4-BE49-F238E27FC236}">
                    <a16:creationId xmlns:a16="http://schemas.microsoft.com/office/drawing/2014/main" id="{3E360DA9-A0B5-9576-6061-57746C6FA2BA}"/>
                  </a:ext>
                </a:extLst>
              </p:cNvPr>
              <p:cNvPicPr/>
              <p:nvPr/>
            </p:nvPicPr>
            <p:blipFill>
              <a:blip r:embed="rId32"/>
              <a:stretch>
                <a:fillRect/>
              </a:stretch>
            </p:blipFill>
            <p:spPr>
              <a:xfrm>
                <a:off x="910800" y="4231450"/>
                <a:ext cx="1720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t 28">
                <a:extLst>
                  <a:ext uri="{FF2B5EF4-FFF2-40B4-BE49-F238E27FC236}">
                    <a16:creationId xmlns:a16="http://schemas.microsoft.com/office/drawing/2014/main" id="{99A85A7D-90F3-5A82-8BAF-497633C0362F}"/>
                  </a:ext>
                </a:extLst>
              </p14:cNvPr>
              <p14:cNvContentPartPr/>
              <p14:nvPr/>
            </p14:nvContentPartPr>
            <p14:xfrm>
              <a:off x="964440" y="4576690"/>
              <a:ext cx="1669680" cy="22320"/>
            </p14:xfrm>
          </p:contentPart>
        </mc:Choice>
        <mc:Fallback xmlns="">
          <p:pic>
            <p:nvPicPr>
              <p:cNvPr id="29" name="Inkt 28">
                <a:extLst>
                  <a:ext uri="{FF2B5EF4-FFF2-40B4-BE49-F238E27FC236}">
                    <a16:creationId xmlns:a16="http://schemas.microsoft.com/office/drawing/2014/main" id="{99A85A7D-90F3-5A82-8BAF-497633C0362F}"/>
                  </a:ext>
                </a:extLst>
              </p:cNvPr>
              <p:cNvPicPr/>
              <p:nvPr/>
            </p:nvPicPr>
            <p:blipFill>
              <a:blip r:embed="rId34"/>
              <a:stretch>
                <a:fillRect/>
              </a:stretch>
            </p:blipFill>
            <p:spPr>
              <a:xfrm>
                <a:off x="910800" y="4468690"/>
                <a:ext cx="177732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t 29">
                <a:extLst>
                  <a:ext uri="{FF2B5EF4-FFF2-40B4-BE49-F238E27FC236}">
                    <a16:creationId xmlns:a16="http://schemas.microsoft.com/office/drawing/2014/main" id="{10366292-DAF6-03CF-7D17-597051D00F7A}"/>
                  </a:ext>
                </a:extLst>
              </p14:cNvPr>
              <p14:cNvContentPartPr/>
              <p14:nvPr/>
            </p14:nvContentPartPr>
            <p14:xfrm>
              <a:off x="986400" y="4814290"/>
              <a:ext cx="733680" cy="15120"/>
            </p14:xfrm>
          </p:contentPart>
        </mc:Choice>
        <mc:Fallback xmlns="">
          <p:pic>
            <p:nvPicPr>
              <p:cNvPr id="30" name="Inkt 29">
                <a:extLst>
                  <a:ext uri="{FF2B5EF4-FFF2-40B4-BE49-F238E27FC236}">
                    <a16:creationId xmlns:a16="http://schemas.microsoft.com/office/drawing/2014/main" id="{10366292-DAF6-03CF-7D17-597051D00F7A}"/>
                  </a:ext>
                </a:extLst>
              </p:cNvPr>
              <p:cNvPicPr/>
              <p:nvPr/>
            </p:nvPicPr>
            <p:blipFill>
              <a:blip r:embed="rId36"/>
              <a:stretch>
                <a:fillRect/>
              </a:stretch>
            </p:blipFill>
            <p:spPr>
              <a:xfrm>
                <a:off x="932400" y="4706290"/>
                <a:ext cx="841320" cy="230760"/>
              </a:xfrm>
              <a:prstGeom prst="rect">
                <a:avLst/>
              </a:prstGeom>
            </p:spPr>
          </p:pic>
        </mc:Fallback>
      </mc:AlternateContent>
      <p:cxnSp>
        <p:nvCxnSpPr>
          <p:cNvPr id="33" name="Rechte verbindingslijn 32">
            <a:extLst>
              <a:ext uri="{FF2B5EF4-FFF2-40B4-BE49-F238E27FC236}">
                <a16:creationId xmlns:a16="http://schemas.microsoft.com/office/drawing/2014/main" id="{2FE9524F-1D36-CD8C-4D0C-CA2A97CB9B85}"/>
              </a:ext>
            </a:extLst>
          </p:cNvPr>
          <p:cNvCxnSpPr/>
          <p:nvPr/>
        </p:nvCxnSpPr>
        <p:spPr>
          <a:xfrm>
            <a:off x="691200" y="1142650"/>
            <a:ext cx="2260800" cy="2059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9B1B787-FFB1-CEE7-3061-4DD402467048}"/>
              </a:ext>
            </a:extLst>
          </p:cNvPr>
          <p:cNvCxnSpPr>
            <a:cxnSpLocks/>
          </p:cNvCxnSpPr>
          <p:nvPr/>
        </p:nvCxnSpPr>
        <p:spPr>
          <a:xfrm>
            <a:off x="2952000" y="3201850"/>
            <a:ext cx="3434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B0D9C3DA-46B4-16EC-C812-C8F066CAC42E}"/>
              </a:ext>
            </a:extLst>
          </p:cNvPr>
          <p:cNvCxnSpPr>
            <a:cxnSpLocks/>
          </p:cNvCxnSpPr>
          <p:nvPr/>
        </p:nvCxnSpPr>
        <p:spPr>
          <a:xfrm flipV="1">
            <a:off x="3295440" y="2791450"/>
            <a:ext cx="448560" cy="41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7F4BDD42-333E-679C-914C-7B5C681BB752}"/>
              </a:ext>
            </a:extLst>
          </p:cNvPr>
          <p:cNvCxnSpPr>
            <a:cxnSpLocks/>
          </p:cNvCxnSpPr>
          <p:nvPr/>
        </p:nvCxnSpPr>
        <p:spPr>
          <a:xfrm>
            <a:off x="566739" y="2244542"/>
            <a:ext cx="645731" cy="586028"/>
          </a:xfrm>
          <a:prstGeom prst="line">
            <a:avLst/>
          </a:prstGeom>
          <a:ln w="38100">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41738BF0-97A3-E64A-7B86-2A2F586F8B39}"/>
              </a:ext>
            </a:extLst>
          </p:cNvPr>
          <p:cNvCxnSpPr>
            <a:cxnSpLocks/>
          </p:cNvCxnSpPr>
          <p:nvPr/>
        </p:nvCxnSpPr>
        <p:spPr>
          <a:xfrm flipH="1">
            <a:off x="1204502" y="2108204"/>
            <a:ext cx="667616" cy="735630"/>
          </a:xfrm>
          <a:prstGeom prst="line">
            <a:avLst/>
          </a:prstGeom>
          <a:ln w="38100">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94B13FA1-C16D-B389-D5B3-E37E5B4C358B}"/>
              </a:ext>
            </a:extLst>
          </p:cNvPr>
          <p:cNvCxnSpPr/>
          <p:nvPr/>
        </p:nvCxnSpPr>
        <p:spPr>
          <a:xfrm>
            <a:off x="1214438" y="1508125"/>
            <a:ext cx="0" cy="1345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22DC2043-98C6-E601-8B90-13D0681A8366}"/>
              </a:ext>
            </a:extLst>
          </p:cNvPr>
          <p:cNvCxnSpPr>
            <a:cxnSpLocks/>
          </p:cNvCxnSpPr>
          <p:nvPr/>
        </p:nvCxnSpPr>
        <p:spPr>
          <a:xfrm>
            <a:off x="1211645" y="1505156"/>
            <a:ext cx="667616" cy="5981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E30AC8DA-849A-180A-9627-7A29D3C0F2CD}"/>
              </a:ext>
            </a:extLst>
          </p:cNvPr>
          <p:cNvCxnSpPr>
            <a:cxnSpLocks/>
          </p:cNvCxnSpPr>
          <p:nvPr/>
        </p:nvCxnSpPr>
        <p:spPr>
          <a:xfrm flipH="1">
            <a:off x="576263" y="1512862"/>
            <a:ext cx="645731" cy="720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kstvak 52">
                <a:extLst>
                  <a:ext uri="{FF2B5EF4-FFF2-40B4-BE49-F238E27FC236}">
                    <a16:creationId xmlns:a16="http://schemas.microsoft.com/office/drawing/2014/main" id="{F780B8EB-2161-471F-C657-71B31ACD2F41}"/>
                  </a:ext>
                </a:extLst>
              </p:cNvPr>
              <p:cNvSpPr txBox="1"/>
              <p:nvPr/>
            </p:nvSpPr>
            <p:spPr>
              <a:xfrm>
                <a:off x="1136243" y="2352149"/>
                <a:ext cx="3643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𝛼</m:t>
                      </m:r>
                    </m:oMath>
                  </m:oMathPara>
                </a14:m>
                <a:endParaRPr lang="nl-NL" dirty="0"/>
              </a:p>
            </p:txBody>
          </p:sp>
        </mc:Choice>
        <mc:Fallback xmlns="">
          <p:sp>
            <p:nvSpPr>
              <p:cNvPr id="53" name="Tekstvak 52">
                <a:extLst>
                  <a:ext uri="{FF2B5EF4-FFF2-40B4-BE49-F238E27FC236}">
                    <a16:creationId xmlns:a16="http://schemas.microsoft.com/office/drawing/2014/main" id="{F780B8EB-2161-471F-C657-71B31ACD2F41}"/>
                  </a:ext>
                </a:extLst>
              </p:cNvPr>
              <p:cNvSpPr txBox="1">
                <a:spLocks noRot="1" noChangeAspect="1" noMove="1" noResize="1" noEditPoints="1" noAdjustHandles="1" noChangeArrowheads="1" noChangeShapeType="1" noTextEdit="1"/>
              </p:cNvSpPr>
              <p:nvPr/>
            </p:nvSpPr>
            <p:spPr>
              <a:xfrm>
                <a:off x="1136243" y="2352149"/>
                <a:ext cx="364331" cy="369332"/>
              </a:xfrm>
              <a:prstGeom prst="rect">
                <a:avLst/>
              </a:prstGeom>
              <a:blipFill>
                <a:blip r:embed="rId3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4" name="Tekstvak 53">
                <a:extLst>
                  <a:ext uri="{FF2B5EF4-FFF2-40B4-BE49-F238E27FC236}">
                    <a16:creationId xmlns:a16="http://schemas.microsoft.com/office/drawing/2014/main" id="{5869EBF1-0364-8D60-3C77-8FE9553D47A0}"/>
                  </a:ext>
                </a:extLst>
              </p:cNvPr>
              <p:cNvSpPr txBox="1"/>
              <p:nvPr/>
            </p:nvSpPr>
            <p:spPr>
              <a:xfrm>
                <a:off x="2451954" y="2925991"/>
                <a:ext cx="3643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𝛼</m:t>
                      </m:r>
                    </m:oMath>
                  </m:oMathPara>
                </a14:m>
                <a:endParaRPr lang="nl-NL" dirty="0"/>
              </a:p>
            </p:txBody>
          </p:sp>
        </mc:Choice>
        <mc:Fallback xmlns="">
          <p:sp>
            <p:nvSpPr>
              <p:cNvPr id="54" name="Tekstvak 53">
                <a:extLst>
                  <a:ext uri="{FF2B5EF4-FFF2-40B4-BE49-F238E27FC236}">
                    <a16:creationId xmlns:a16="http://schemas.microsoft.com/office/drawing/2014/main" id="{5869EBF1-0364-8D60-3C77-8FE9553D47A0}"/>
                  </a:ext>
                </a:extLst>
              </p:cNvPr>
              <p:cNvSpPr txBox="1">
                <a:spLocks noRot="1" noChangeAspect="1" noMove="1" noResize="1" noEditPoints="1" noAdjustHandles="1" noChangeArrowheads="1" noChangeShapeType="1" noTextEdit="1"/>
              </p:cNvSpPr>
              <p:nvPr/>
            </p:nvSpPr>
            <p:spPr>
              <a:xfrm>
                <a:off x="2451954" y="2925991"/>
                <a:ext cx="364331" cy="369332"/>
              </a:xfrm>
              <a:prstGeom prst="rect">
                <a:avLst/>
              </a:prstGeom>
              <a:blipFill>
                <a:blip r:embed="rId3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5" name="Tekstvak 54">
                <a:extLst>
                  <a:ext uri="{FF2B5EF4-FFF2-40B4-BE49-F238E27FC236}">
                    <a16:creationId xmlns:a16="http://schemas.microsoft.com/office/drawing/2014/main" id="{862CFB73-76AE-7BB2-EE3A-D1C528649B0A}"/>
                  </a:ext>
                </a:extLst>
              </p:cNvPr>
              <p:cNvSpPr txBox="1"/>
              <p:nvPr/>
            </p:nvSpPr>
            <p:spPr>
              <a:xfrm>
                <a:off x="1799280" y="1722918"/>
                <a:ext cx="364331" cy="4318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zlangs</m:t>
                          </m:r>
                        </m:sub>
                      </m:sSub>
                    </m:oMath>
                  </m:oMathPara>
                </a14:m>
                <a:endParaRPr lang="nl-NL" dirty="0"/>
              </a:p>
            </p:txBody>
          </p:sp>
        </mc:Choice>
        <mc:Fallback xmlns="">
          <p:sp>
            <p:nvSpPr>
              <p:cNvPr id="55" name="Tekstvak 54">
                <a:extLst>
                  <a:ext uri="{FF2B5EF4-FFF2-40B4-BE49-F238E27FC236}">
                    <a16:creationId xmlns:a16="http://schemas.microsoft.com/office/drawing/2014/main" id="{862CFB73-76AE-7BB2-EE3A-D1C528649B0A}"/>
                  </a:ext>
                </a:extLst>
              </p:cNvPr>
              <p:cNvSpPr txBox="1">
                <a:spLocks noRot="1" noChangeAspect="1" noMove="1" noResize="1" noEditPoints="1" noAdjustHandles="1" noChangeArrowheads="1" noChangeShapeType="1" noTextEdit="1"/>
              </p:cNvSpPr>
              <p:nvPr/>
            </p:nvSpPr>
            <p:spPr>
              <a:xfrm>
                <a:off x="1799280" y="1722918"/>
                <a:ext cx="364331" cy="431849"/>
              </a:xfrm>
              <a:prstGeom prst="rect">
                <a:avLst/>
              </a:prstGeom>
              <a:blipFill>
                <a:blip r:embed="rId39"/>
                <a:stretch>
                  <a:fillRect t="-20000" r="-116667" b="-8571"/>
                </a:stretch>
              </a:blipFill>
            </p:spPr>
            <p:txBody>
              <a:bodyPr/>
              <a:lstStyle/>
              <a:p>
                <a:r>
                  <a:rPr lang="nl-NL">
                    <a:noFill/>
                  </a:rPr>
                  <a:t> </a:t>
                </a:r>
              </a:p>
            </p:txBody>
          </p:sp>
        </mc:Fallback>
      </mc:AlternateContent>
      <p:cxnSp>
        <p:nvCxnSpPr>
          <p:cNvPr id="56" name="Rechte verbindingslijn met pijl 55">
            <a:extLst>
              <a:ext uri="{FF2B5EF4-FFF2-40B4-BE49-F238E27FC236}">
                <a16:creationId xmlns:a16="http://schemas.microsoft.com/office/drawing/2014/main" id="{F00F5107-4DBA-2552-8CBF-CCDC071DD61F}"/>
              </a:ext>
            </a:extLst>
          </p:cNvPr>
          <p:cNvCxnSpPr>
            <a:cxnSpLocks/>
          </p:cNvCxnSpPr>
          <p:nvPr/>
        </p:nvCxnSpPr>
        <p:spPr>
          <a:xfrm rot="10800000" flipH="1">
            <a:off x="1201318" y="828953"/>
            <a:ext cx="645731" cy="720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kstvak 56">
                <a:extLst>
                  <a:ext uri="{FF2B5EF4-FFF2-40B4-BE49-F238E27FC236}">
                    <a16:creationId xmlns:a16="http://schemas.microsoft.com/office/drawing/2014/main" id="{9F3234D4-677D-5271-D027-FD597F1DEA2D}"/>
                  </a:ext>
                </a:extLst>
              </p:cNvPr>
              <p:cNvSpPr txBox="1"/>
              <p:nvPr/>
            </p:nvSpPr>
            <p:spPr>
              <a:xfrm>
                <a:off x="1821600" y="916185"/>
                <a:ext cx="364331"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n</m:t>
                          </m:r>
                        </m:sub>
                      </m:sSub>
                    </m:oMath>
                  </m:oMathPara>
                </a14:m>
                <a:endParaRPr lang="nl-NL" dirty="0"/>
              </a:p>
            </p:txBody>
          </p:sp>
        </mc:Choice>
        <mc:Fallback xmlns="">
          <p:sp>
            <p:nvSpPr>
              <p:cNvPr id="57" name="Tekstvak 56">
                <a:extLst>
                  <a:ext uri="{FF2B5EF4-FFF2-40B4-BE49-F238E27FC236}">
                    <a16:creationId xmlns:a16="http://schemas.microsoft.com/office/drawing/2014/main" id="{9F3234D4-677D-5271-D027-FD597F1DEA2D}"/>
                  </a:ext>
                </a:extLst>
              </p:cNvPr>
              <p:cNvSpPr txBox="1">
                <a:spLocks noRot="1" noChangeAspect="1" noMove="1" noResize="1" noEditPoints="1" noAdjustHandles="1" noChangeArrowheads="1" noChangeShapeType="1" noTextEdit="1"/>
              </p:cNvSpPr>
              <p:nvPr/>
            </p:nvSpPr>
            <p:spPr>
              <a:xfrm>
                <a:off x="1821600" y="916185"/>
                <a:ext cx="364331" cy="402931"/>
              </a:xfrm>
              <a:prstGeom prst="rect">
                <a:avLst/>
              </a:prstGeom>
              <a:blipFill>
                <a:blip r:embed="rId40"/>
                <a:stretch>
                  <a:fillRect t="-22727" r="-23333"/>
                </a:stretch>
              </a:blipFill>
            </p:spPr>
            <p:txBody>
              <a:bodyPr/>
              <a:lstStyle/>
              <a:p>
                <a:r>
                  <a:rPr lang="nl-NL">
                    <a:noFill/>
                  </a:rPr>
                  <a:t> </a:t>
                </a:r>
              </a:p>
            </p:txBody>
          </p:sp>
        </mc:Fallback>
      </mc:AlternateContent>
      <p:cxnSp>
        <p:nvCxnSpPr>
          <p:cNvPr id="58" name="Rechte verbindingslijn met pijl 57">
            <a:extLst>
              <a:ext uri="{FF2B5EF4-FFF2-40B4-BE49-F238E27FC236}">
                <a16:creationId xmlns:a16="http://schemas.microsoft.com/office/drawing/2014/main" id="{96AE9920-7493-9F1A-79AD-2E1478631E53}"/>
              </a:ext>
            </a:extLst>
          </p:cNvPr>
          <p:cNvCxnSpPr>
            <a:cxnSpLocks/>
          </p:cNvCxnSpPr>
          <p:nvPr/>
        </p:nvCxnSpPr>
        <p:spPr>
          <a:xfrm flipH="1" flipV="1">
            <a:off x="781050" y="1113680"/>
            <a:ext cx="443032" cy="3989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kstvak 61">
                <a:extLst>
                  <a:ext uri="{FF2B5EF4-FFF2-40B4-BE49-F238E27FC236}">
                    <a16:creationId xmlns:a16="http://schemas.microsoft.com/office/drawing/2014/main" id="{F4ED4C24-7BF9-2673-0B1E-26F289124E1E}"/>
                  </a:ext>
                </a:extLst>
              </p:cNvPr>
              <p:cNvSpPr txBox="1"/>
              <p:nvPr/>
            </p:nvSpPr>
            <p:spPr>
              <a:xfrm>
                <a:off x="762983" y="790026"/>
                <a:ext cx="364331"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w</m:t>
                          </m:r>
                        </m:sub>
                      </m:sSub>
                    </m:oMath>
                  </m:oMathPara>
                </a14:m>
                <a:endParaRPr lang="nl-NL" dirty="0"/>
              </a:p>
            </p:txBody>
          </p:sp>
        </mc:Choice>
        <mc:Fallback xmlns="">
          <p:sp>
            <p:nvSpPr>
              <p:cNvPr id="62" name="Tekstvak 61">
                <a:extLst>
                  <a:ext uri="{FF2B5EF4-FFF2-40B4-BE49-F238E27FC236}">
                    <a16:creationId xmlns:a16="http://schemas.microsoft.com/office/drawing/2014/main" id="{F4ED4C24-7BF9-2673-0B1E-26F289124E1E}"/>
                  </a:ext>
                </a:extLst>
              </p:cNvPr>
              <p:cNvSpPr txBox="1">
                <a:spLocks noRot="1" noChangeAspect="1" noMove="1" noResize="1" noEditPoints="1" noAdjustHandles="1" noChangeArrowheads="1" noChangeShapeType="1" noTextEdit="1"/>
              </p:cNvSpPr>
              <p:nvPr/>
            </p:nvSpPr>
            <p:spPr>
              <a:xfrm>
                <a:off x="762983" y="790026"/>
                <a:ext cx="364331" cy="402931"/>
              </a:xfrm>
              <a:prstGeom prst="rect">
                <a:avLst/>
              </a:prstGeom>
              <a:blipFill>
                <a:blip r:embed="rId41"/>
                <a:stretch>
                  <a:fillRect t="-22727" r="-25000"/>
                </a:stretch>
              </a:blipFill>
            </p:spPr>
            <p:txBody>
              <a:bodyPr/>
              <a:lstStyle/>
              <a:p>
                <a:r>
                  <a:rPr lang="nl-NL">
                    <a:noFill/>
                  </a:rPr>
                  <a:t> </a:t>
                </a:r>
              </a:p>
            </p:txBody>
          </p:sp>
        </mc:Fallback>
      </mc:AlternateContent>
      <p:cxnSp>
        <p:nvCxnSpPr>
          <p:cNvPr id="64" name="Rechte verbindingslijn met pijl 63">
            <a:extLst>
              <a:ext uri="{FF2B5EF4-FFF2-40B4-BE49-F238E27FC236}">
                <a16:creationId xmlns:a16="http://schemas.microsoft.com/office/drawing/2014/main" id="{CAF67F29-0F8C-60ED-1F0F-AC79C88551A9}"/>
              </a:ext>
            </a:extLst>
          </p:cNvPr>
          <p:cNvCxnSpPr/>
          <p:nvPr/>
        </p:nvCxnSpPr>
        <p:spPr>
          <a:xfrm flipH="1" flipV="1">
            <a:off x="2698750" y="3201850"/>
            <a:ext cx="836450" cy="1850040"/>
          </a:xfrm>
          <a:prstGeom prst="straightConnector1">
            <a:avLst/>
          </a:prstGeom>
          <a:ln w="57150">
            <a:solidFill>
              <a:srgbClr val="945EE8"/>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2">
            <p14:nvContentPartPr>
              <p14:cNvPr id="65" name="Inkt 64">
                <a:extLst>
                  <a:ext uri="{FF2B5EF4-FFF2-40B4-BE49-F238E27FC236}">
                    <a16:creationId xmlns:a16="http://schemas.microsoft.com/office/drawing/2014/main" id="{CC62B829-ABD4-3803-9F50-FD8AB98F9A8F}"/>
                  </a:ext>
                </a:extLst>
              </p14:cNvPr>
              <p14:cNvContentPartPr/>
              <p14:nvPr/>
            </p14:nvContentPartPr>
            <p14:xfrm>
              <a:off x="6972300" y="3733860"/>
              <a:ext cx="1034640" cy="19440"/>
            </p14:xfrm>
          </p:contentPart>
        </mc:Choice>
        <mc:Fallback xmlns="">
          <p:pic>
            <p:nvPicPr>
              <p:cNvPr id="65" name="Inkt 64">
                <a:extLst>
                  <a:ext uri="{FF2B5EF4-FFF2-40B4-BE49-F238E27FC236}">
                    <a16:creationId xmlns:a16="http://schemas.microsoft.com/office/drawing/2014/main" id="{CC62B829-ABD4-3803-9F50-FD8AB98F9A8F}"/>
                  </a:ext>
                </a:extLst>
              </p:cNvPr>
              <p:cNvPicPr/>
              <p:nvPr/>
            </p:nvPicPr>
            <p:blipFill>
              <a:blip r:embed="rId43"/>
              <a:stretch>
                <a:fillRect/>
              </a:stretch>
            </p:blipFill>
            <p:spPr>
              <a:xfrm>
                <a:off x="6918300" y="3625860"/>
                <a:ext cx="11422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6" name="Inkt 65">
                <a:extLst>
                  <a:ext uri="{FF2B5EF4-FFF2-40B4-BE49-F238E27FC236}">
                    <a16:creationId xmlns:a16="http://schemas.microsoft.com/office/drawing/2014/main" id="{430963AC-E0FA-4B04-8BDC-1314751444B6}"/>
                  </a:ext>
                </a:extLst>
              </p14:cNvPr>
              <p14:cNvContentPartPr/>
              <p14:nvPr/>
            </p14:nvContentPartPr>
            <p14:xfrm>
              <a:off x="1003140" y="5079540"/>
              <a:ext cx="1333080" cy="14040"/>
            </p14:xfrm>
          </p:contentPart>
        </mc:Choice>
        <mc:Fallback xmlns="">
          <p:pic>
            <p:nvPicPr>
              <p:cNvPr id="66" name="Inkt 65">
                <a:extLst>
                  <a:ext uri="{FF2B5EF4-FFF2-40B4-BE49-F238E27FC236}">
                    <a16:creationId xmlns:a16="http://schemas.microsoft.com/office/drawing/2014/main" id="{430963AC-E0FA-4B04-8BDC-1314751444B6}"/>
                  </a:ext>
                </a:extLst>
              </p:cNvPr>
              <p:cNvPicPr/>
              <p:nvPr/>
            </p:nvPicPr>
            <p:blipFill>
              <a:blip r:embed="rId45"/>
              <a:stretch>
                <a:fillRect/>
              </a:stretch>
            </p:blipFill>
            <p:spPr>
              <a:xfrm>
                <a:off x="949140" y="4971540"/>
                <a:ext cx="14407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8" name="Inkt 67">
                <a:extLst>
                  <a:ext uri="{FF2B5EF4-FFF2-40B4-BE49-F238E27FC236}">
                    <a16:creationId xmlns:a16="http://schemas.microsoft.com/office/drawing/2014/main" id="{EA439A8B-F0C0-5525-6CE5-BB3153E44364}"/>
                  </a:ext>
                </a:extLst>
              </p14:cNvPr>
              <p14:cNvContentPartPr/>
              <p14:nvPr/>
            </p14:nvContentPartPr>
            <p14:xfrm>
              <a:off x="6965820" y="4000260"/>
              <a:ext cx="908280" cy="13320"/>
            </p14:xfrm>
          </p:contentPart>
        </mc:Choice>
        <mc:Fallback xmlns="">
          <p:pic>
            <p:nvPicPr>
              <p:cNvPr id="68" name="Inkt 67">
                <a:extLst>
                  <a:ext uri="{FF2B5EF4-FFF2-40B4-BE49-F238E27FC236}">
                    <a16:creationId xmlns:a16="http://schemas.microsoft.com/office/drawing/2014/main" id="{EA439A8B-F0C0-5525-6CE5-BB3153E44364}"/>
                  </a:ext>
                </a:extLst>
              </p:cNvPr>
              <p:cNvPicPr/>
              <p:nvPr/>
            </p:nvPicPr>
            <p:blipFill>
              <a:blip r:embed="rId47"/>
              <a:stretch>
                <a:fillRect/>
              </a:stretch>
            </p:blipFill>
            <p:spPr>
              <a:xfrm>
                <a:off x="6911820" y="3892260"/>
                <a:ext cx="10159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9" name="Inkt 68">
                <a:extLst>
                  <a:ext uri="{FF2B5EF4-FFF2-40B4-BE49-F238E27FC236}">
                    <a16:creationId xmlns:a16="http://schemas.microsoft.com/office/drawing/2014/main" id="{839AD06D-41EB-513A-63A9-8A56FBC62BAE}"/>
                  </a:ext>
                </a:extLst>
              </p14:cNvPr>
              <p14:cNvContentPartPr/>
              <p14:nvPr/>
            </p14:nvContentPartPr>
            <p14:xfrm>
              <a:off x="990540" y="5314620"/>
              <a:ext cx="806040" cy="6840"/>
            </p14:xfrm>
          </p:contentPart>
        </mc:Choice>
        <mc:Fallback xmlns="">
          <p:pic>
            <p:nvPicPr>
              <p:cNvPr id="69" name="Inkt 68">
                <a:extLst>
                  <a:ext uri="{FF2B5EF4-FFF2-40B4-BE49-F238E27FC236}">
                    <a16:creationId xmlns:a16="http://schemas.microsoft.com/office/drawing/2014/main" id="{839AD06D-41EB-513A-63A9-8A56FBC62BAE}"/>
                  </a:ext>
                </a:extLst>
              </p:cNvPr>
              <p:cNvPicPr/>
              <p:nvPr/>
            </p:nvPicPr>
            <p:blipFill>
              <a:blip r:embed="rId49"/>
              <a:stretch>
                <a:fillRect/>
              </a:stretch>
            </p:blipFill>
            <p:spPr>
              <a:xfrm>
                <a:off x="936540" y="5206620"/>
                <a:ext cx="9136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0" name="Inkt 69">
                <a:extLst>
                  <a:ext uri="{FF2B5EF4-FFF2-40B4-BE49-F238E27FC236}">
                    <a16:creationId xmlns:a16="http://schemas.microsoft.com/office/drawing/2014/main" id="{B23C2EF9-08E8-A23D-0CEF-703902839560}"/>
                  </a:ext>
                </a:extLst>
              </p14:cNvPr>
              <p14:cNvContentPartPr/>
              <p14:nvPr/>
            </p14:nvContentPartPr>
            <p14:xfrm>
              <a:off x="6952860" y="4286100"/>
              <a:ext cx="708480" cy="26640"/>
            </p14:xfrm>
          </p:contentPart>
        </mc:Choice>
        <mc:Fallback xmlns="">
          <p:pic>
            <p:nvPicPr>
              <p:cNvPr id="70" name="Inkt 69">
                <a:extLst>
                  <a:ext uri="{FF2B5EF4-FFF2-40B4-BE49-F238E27FC236}">
                    <a16:creationId xmlns:a16="http://schemas.microsoft.com/office/drawing/2014/main" id="{B23C2EF9-08E8-A23D-0CEF-703902839560}"/>
                  </a:ext>
                </a:extLst>
              </p:cNvPr>
              <p:cNvPicPr/>
              <p:nvPr/>
            </p:nvPicPr>
            <p:blipFill>
              <a:blip r:embed="rId51"/>
              <a:stretch>
                <a:fillRect/>
              </a:stretch>
            </p:blipFill>
            <p:spPr>
              <a:xfrm>
                <a:off x="6899220" y="4178460"/>
                <a:ext cx="8161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1" name="Inkt 70">
                <a:extLst>
                  <a:ext uri="{FF2B5EF4-FFF2-40B4-BE49-F238E27FC236}">
                    <a16:creationId xmlns:a16="http://schemas.microsoft.com/office/drawing/2014/main" id="{C8D77478-792D-E2CD-5348-45B9A6234F2C}"/>
                  </a:ext>
                </a:extLst>
              </p14:cNvPr>
              <p14:cNvContentPartPr/>
              <p14:nvPr/>
            </p14:nvContentPartPr>
            <p14:xfrm>
              <a:off x="1003140" y="5574180"/>
              <a:ext cx="1060200" cy="7920"/>
            </p14:xfrm>
          </p:contentPart>
        </mc:Choice>
        <mc:Fallback xmlns="">
          <p:pic>
            <p:nvPicPr>
              <p:cNvPr id="71" name="Inkt 70">
                <a:extLst>
                  <a:ext uri="{FF2B5EF4-FFF2-40B4-BE49-F238E27FC236}">
                    <a16:creationId xmlns:a16="http://schemas.microsoft.com/office/drawing/2014/main" id="{C8D77478-792D-E2CD-5348-45B9A6234F2C}"/>
                  </a:ext>
                </a:extLst>
              </p:cNvPr>
              <p:cNvPicPr/>
              <p:nvPr/>
            </p:nvPicPr>
            <p:blipFill>
              <a:blip r:embed="rId53"/>
              <a:stretch>
                <a:fillRect/>
              </a:stretch>
            </p:blipFill>
            <p:spPr>
              <a:xfrm>
                <a:off x="949140" y="5466540"/>
                <a:ext cx="116784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2" name="Inkt 71">
                <a:extLst>
                  <a:ext uri="{FF2B5EF4-FFF2-40B4-BE49-F238E27FC236}">
                    <a16:creationId xmlns:a16="http://schemas.microsoft.com/office/drawing/2014/main" id="{4853F84E-CFDD-FD66-A757-458A6BF036D3}"/>
                  </a:ext>
                </a:extLst>
              </p14:cNvPr>
              <p14:cNvContentPartPr/>
              <p14:nvPr/>
            </p14:nvContentPartPr>
            <p14:xfrm>
              <a:off x="6946740" y="4558980"/>
              <a:ext cx="545760" cy="7200"/>
            </p14:xfrm>
          </p:contentPart>
        </mc:Choice>
        <mc:Fallback xmlns="">
          <p:pic>
            <p:nvPicPr>
              <p:cNvPr id="72" name="Inkt 71">
                <a:extLst>
                  <a:ext uri="{FF2B5EF4-FFF2-40B4-BE49-F238E27FC236}">
                    <a16:creationId xmlns:a16="http://schemas.microsoft.com/office/drawing/2014/main" id="{4853F84E-CFDD-FD66-A757-458A6BF036D3}"/>
                  </a:ext>
                </a:extLst>
              </p:cNvPr>
              <p:cNvPicPr/>
              <p:nvPr/>
            </p:nvPicPr>
            <p:blipFill>
              <a:blip r:embed="rId55"/>
              <a:stretch>
                <a:fillRect/>
              </a:stretch>
            </p:blipFill>
            <p:spPr>
              <a:xfrm>
                <a:off x="6892740" y="4451340"/>
                <a:ext cx="65340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3" name="Inkt 72">
                <a:extLst>
                  <a:ext uri="{FF2B5EF4-FFF2-40B4-BE49-F238E27FC236}">
                    <a16:creationId xmlns:a16="http://schemas.microsoft.com/office/drawing/2014/main" id="{E78B675A-F552-56CD-1E07-0603D9089E5E}"/>
                  </a:ext>
                </a:extLst>
              </p14:cNvPr>
              <p14:cNvContentPartPr/>
              <p14:nvPr/>
            </p14:nvContentPartPr>
            <p14:xfrm>
              <a:off x="971460" y="5824380"/>
              <a:ext cx="813600" cy="11880"/>
            </p14:xfrm>
          </p:contentPart>
        </mc:Choice>
        <mc:Fallback xmlns="">
          <p:pic>
            <p:nvPicPr>
              <p:cNvPr id="73" name="Inkt 72">
                <a:extLst>
                  <a:ext uri="{FF2B5EF4-FFF2-40B4-BE49-F238E27FC236}">
                    <a16:creationId xmlns:a16="http://schemas.microsoft.com/office/drawing/2014/main" id="{E78B675A-F552-56CD-1E07-0603D9089E5E}"/>
                  </a:ext>
                </a:extLst>
              </p:cNvPr>
              <p:cNvPicPr/>
              <p:nvPr/>
            </p:nvPicPr>
            <p:blipFill>
              <a:blip r:embed="rId57"/>
              <a:stretch>
                <a:fillRect/>
              </a:stretch>
            </p:blipFill>
            <p:spPr>
              <a:xfrm>
                <a:off x="917460" y="5716380"/>
                <a:ext cx="921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4" name="Inkt 73">
                <a:extLst>
                  <a:ext uri="{FF2B5EF4-FFF2-40B4-BE49-F238E27FC236}">
                    <a16:creationId xmlns:a16="http://schemas.microsoft.com/office/drawing/2014/main" id="{399E62BB-2E80-0058-D08D-2725AA626B8A}"/>
                  </a:ext>
                </a:extLst>
              </p14:cNvPr>
              <p14:cNvContentPartPr/>
              <p14:nvPr/>
            </p14:nvContentPartPr>
            <p14:xfrm>
              <a:off x="6955000" y="5125330"/>
              <a:ext cx="348840" cy="8640"/>
            </p14:xfrm>
          </p:contentPart>
        </mc:Choice>
        <mc:Fallback xmlns="">
          <p:pic>
            <p:nvPicPr>
              <p:cNvPr id="74" name="Inkt 73">
                <a:extLst>
                  <a:ext uri="{FF2B5EF4-FFF2-40B4-BE49-F238E27FC236}">
                    <a16:creationId xmlns:a16="http://schemas.microsoft.com/office/drawing/2014/main" id="{399E62BB-2E80-0058-D08D-2725AA626B8A}"/>
                  </a:ext>
                </a:extLst>
              </p:cNvPr>
              <p:cNvPicPr/>
              <p:nvPr/>
            </p:nvPicPr>
            <p:blipFill>
              <a:blip r:embed="rId59"/>
              <a:stretch>
                <a:fillRect/>
              </a:stretch>
            </p:blipFill>
            <p:spPr>
              <a:xfrm>
                <a:off x="6901000" y="5017330"/>
                <a:ext cx="4564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5" name="Inkt 74">
                <a:extLst>
                  <a:ext uri="{FF2B5EF4-FFF2-40B4-BE49-F238E27FC236}">
                    <a16:creationId xmlns:a16="http://schemas.microsoft.com/office/drawing/2014/main" id="{6D46A2CC-D33D-CAB7-57B5-F1434E40F4FD}"/>
                  </a:ext>
                </a:extLst>
              </p14:cNvPr>
              <p14:cNvContentPartPr/>
              <p14:nvPr/>
            </p14:nvContentPartPr>
            <p14:xfrm>
              <a:off x="984060" y="6305340"/>
              <a:ext cx="599040" cy="15120"/>
            </p14:xfrm>
          </p:contentPart>
        </mc:Choice>
        <mc:Fallback xmlns="">
          <p:pic>
            <p:nvPicPr>
              <p:cNvPr id="75" name="Inkt 74">
                <a:extLst>
                  <a:ext uri="{FF2B5EF4-FFF2-40B4-BE49-F238E27FC236}">
                    <a16:creationId xmlns:a16="http://schemas.microsoft.com/office/drawing/2014/main" id="{6D46A2CC-D33D-CAB7-57B5-F1434E40F4FD}"/>
                  </a:ext>
                </a:extLst>
              </p:cNvPr>
              <p:cNvPicPr/>
              <p:nvPr/>
            </p:nvPicPr>
            <p:blipFill>
              <a:blip r:embed="rId61"/>
              <a:stretch>
                <a:fillRect/>
              </a:stretch>
            </p:blipFill>
            <p:spPr>
              <a:xfrm>
                <a:off x="930420" y="6197340"/>
                <a:ext cx="7066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6" name="Inkt 75">
                <a:extLst>
                  <a:ext uri="{FF2B5EF4-FFF2-40B4-BE49-F238E27FC236}">
                    <a16:creationId xmlns:a16="http://schemas.microsoft.com/office/drawing/2014/main" id="{8BB43A39-49F6-1365-4178-C8D623519355}"/>
                  </a:ext>
                </a:extLst>
              </p14:cNvPr>
              <p14:cNvContentPartPr/>
              <p14:nvPr/>
            </p14:nvContentPartPr>
            <p14:xfrm>
              <a:off x="6939000" y="4848490"/>
              <a:ext cx="1402920" cy="23400"/>
            </p14:xfrm>
          </p:contentPart>
        </mc:Choice>
        <mc:Fallback xmlns="">
          <p:pic>
            <p:nvPicPr>
              <p:cNvPr id="76" name="Inkt 75">
                <a:extLst>
                  <a:ext uri="{FF2B5EF4-FFF2-40B4-BE49-F238E27FC236}">
                    <a16:creationId xmlns:a16="http://schemas.microsoft.com/office/drawing/2014/main" id="{8BB43A39-49F6-1365-4178-C8D623519355}"/>
                  </a:ext>
                </a:extLst>
              </p:cNvPr>
              <p:cNvPicPr/>
              <p:nvPr/>
            </p:nvPicPr>
            <p:blipFill>
              <a:blip r:embed="rId63"/>
              <a:stretch>
                <a:fillRect/>
              </a:stretch>
            </p:blipFill>
            <p:spPr>
              <a:xfrm>
                <a:off x="6885014" y="4740490"/>
                <a:ext cx="1510532"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7" name="Inkt 76">
                <a:extLst>
                  <a:ext uri="{FF2B5EF4-FFF2-40B4-BE49-F238E27FC236}">
                    <a16:creationId xmlns:a16="http://schemas.microsoft.com/office/drawing/2014/main" id="{4CAAB675-58FD-8EE4-15C6-0CE40557D250}"/>
                  </a:ext>
                </a:extLst>
              </p14:cNvPr>
              <p14:cNvContentPartPr/>
              <p14:nvPr/>
            </p14:nvContentPartPr>
            <p14:xfrm>
              <a:off x="1009620" y="6049740"/>
              <a:ext cx="1860120" cy="27720"/>
            </p14:xfrm>
          </p:contentPart>
        </mc:Choice>
        <mc:Fallback xmlns="">
          <p:pic>
            <p:nvPicPr>
              <p:cNvPr id="77" name="Inkt 76">
                <a:extLst>
                  <a:ext uri="{FF2B5EF4-FFF2-40B4-BE49-F238E27FC236}">
                    <a16:creationId xmlns:a16="http://schemas.microsoft.com/office/drawing/2014/main" id="{4CAAB675-58FD-8EE4-15C6-0CE40557D250}"/>
                  </a:ext>
                </a:extLst>
              </p:cNvPr>
              <p:cNvPicPr/>
              <p:nvPr/>
            </p:nvPicPr>
            <p:blipFill>
              <a:blip r:embed="rId65"/>
              <a:stretch>
                <a:fillRect/>
              </a:stretch>
            </p:blipFill>
            <p:spPr>
              <a:xfrm>
                <a:off x="955620" y="5941740"/>
                <a:ext cx="1967760" cy="243360"/>
              </a:xfrm>
              <a:prstGeom prst="rect">
                <a:avLst/>
              </a:prstGeom>
            </p:spPr>
          </p:pic>
        </mc:Fallback>
      </mc:AlternateContent>
      <p:cxnSp>
        <p:nvCxnSpPr>
          <p:cNvPr id="79" name="Rechte verbindingslijn met pijl 78">
            <a:extLst>
              <a:ext uri="{FF2B5EF4-FFF2-40B4-BE49-F238E27FC236}">
                <a16:creationId xmlns:a16="http://schemas.microsoft.com/office/drawing/2014/main" id="{7CF7BC1E-7133-8683-06D1-A7E286CBA3BE}"/>
              </a:ext>
            </a:extLst>
          </p:cNvPr>
          <p:cNvCxnSpPr/>
          <p:nvPr/>
        </p:nvCxnSpPr>
        <p:spPr>
          <a:xfrm flipH="1">
            <a:off x="1381720" y="5572820"/>
            <a:ext cx="439880" cy="4407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34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additive="base">
                                        <p:cTn id="3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 calcmode="lin" valueType="num">
                                      <p:cBhvr additive="base">
                                        <p:cTn id="3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additive="base">
                                        <p:cTn id="4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xEl>
                                              <p:pRg st="9" end="9"/>
                                            </p:txEl>
                                          </p:spTgt>
                                        </p:tgtEl>
                                        <p:attrNameLst>
                                          <p:attrName>style.visibility</p:attrName>
                                        </p:attrNameLst>
                                      </p:cBhvr>
                                      <p:to>
                                        <p:strVal val="visible"/>
                                      </p:to>
                                    </p:set>
                                    <p:anim calcmode="lin" valueType="num">
                                      <p:cBhvr additive="base">
                                        <p:cTn id="5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xEl>
                                              <p:pRg st="10" end="10"/>
                                            </p:txEl>
                                          </p:spTgt>
                                        </p:tgtEl>
                                        <p:attrNameLst>
                                          <p:attrName>style.visibility</p:attrName>
                                        </p:attrNameLst>
                                      </p:cBhvr>
                                      <p:to>
                                        <p:strVal val="visible"/>
                                      </p:to>
                                    </p:set>
                                    <p:anim calcmode="lin" valueType="num">
                                      <p:cBhvr additive="base">
                                        <p:cTn id="5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
                                            <p:txEl>
                                              <p:pRg st="11" end="11"/>
                                            </p:txEl>
                                          </p:spTgt>
                                        </p:tgtEl>
                                        <p:attrNameLst>
                                          <p:attrName>style.visibility</p:attrName>
                                        </p:attrNameLst>
                                      </p:cBhvr>
                                      <p:to>
                                        <p:strVal val="visible"/>
                                      </p:to>
                                    </p:set>
                                    <p:anim calcmode="lin" valueType="num">
                                      <p:cBhvr additive="base">
                                        <p:cTn id="59"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xEl>
                                              <p:pRg st="12" end="12"/>
                                            </p:txEl>
                                          </p:spTgt>
                                        </p:tgtEl>
                                        <p:attrNameLst>
                                          <p:attrName>style.visibility</p:attrName>
                                        </p:attrNameLst>
                                      </p:cBhvr>
                                      <p:to>
                                        <p:strVal val="visible"/>
                                      </p:to>
                                    </p:set>
                                    <p:anim calcmode="lin" valueType="num">
                                      <p:cBhvr additive="base">
                                        <p:cTn id="65"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left)">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left)">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left)">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left)">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wipe(down)">
                                      <p:cBhvr>
                                        <p:cTn id="117" dur="500"/>
                                        <p:tgtEl>
                                          <p:spTgt spid="6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17"/>
                                        </p:tgtEl>
                                        <p:attrNameLst>
                                          <p:attrName>style.visibility</p:attrName>
                                        </p:attrNameLst>
                                      </p:cBhvr>
                                      <p:to>
                                        <p:strVal val="visible"/>
                                      </p:to>
                                    </p:set>
                                    <p:animEffect transition="in" filter="wipe(left)">
                                      <p:cBhvr>
                                        <p:cTn id="122" dur="500"/>
                                        <p:tgtEl>
                                          <p:spTgt spid="17"/>
                                        </p:tgtEl>
                                      </p:cBhvr>
                                    </p:animEffect>
                                  </p:childTnLst>
                                </p:cTn>
                              </p:par>
                              <p:par>
                                <p:cTn id="123" presetID="10" presetClass="exit" presetSubtype="0" fill="hold" nodeType="withEffect">
                                  <p:stCondLst>
                                    <p:cond delay="0"/>
                                  </p:stCondLst>
                                  <p:childTnLst>
                                    <p:animEffect transition="out" filter="fade">
                                      <p:cBhvr>
                                        <p:cTn id="124" dur="500"/>
                                        <p:tgtEl>
                                          <p:spTgt spid="64"/>
                                        </p:tgtEl>
                                      </p:cBhvr>
                                    </p:animEffect>
                                    <p:set>
                                      <p:cBhvr>
                                        <p:cTn id="125" dur="1" fill="hold">
                                          <p:stCondLst>
                                            <p:cond delay="499"/>
                                          </p:stCondLst>
                                        </p:cTn>
                                        <p:tgtEl>
                                          <p:spTgt spid="64"/>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left)">
                                      <p:cBhvr>
                                        <p:cTn id="130" dur="500"/>
                                        <p:tgtEl>
                                          <p:spTgt spid="18"/>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wipe(left)">
                                      <p:cBhvr>
                                        <p:cTn id="135" dur="500"/>
                                        <p:tgtEl>
                                          <p:spTgt spid="23"/>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wipe(left)">
                                      <p:cBhvr>
                                        <p:cTn id="140" dur="500"/>
                                        <p:tgtEl>
                                          <p:spTgt spid="2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wipe(left)">
                                      <p:cBhvr>
                                        <p:cTn id="145" dur="500"/>
                                        <p:tgtEl>
                                          <p:spTgt spid="33"/>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26"/>
                                        </p:tgtEl>
                                        <p:attrNameLst>
                                          <p:attrName>style.visibility</p:attrName>
                                        </p:attrNameLst>
                                      </p:cBhvr>
                                      <p:to>
                                        <p:strVal val="visible"/>
                                      </p:to>
                                    </p:set>
                                    <p:animEffect transition="in" filter="wipe(left)">
                                      <p:cBhvr>
                                        <p:cTn id="150" dur="500"/>
                                        <p:tgtEl>
                                          <p:spTgt spid="26"/>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left)">
                                      <p:cBhvr>
                                        <p:cTn id="155" dur="500"/>
                                        <p:tgtEl>
                                          <p:spTgt spid="34"/>
                                        </p:tgtEl>
                                      </p:cBhvr>
                                    </p:animEffect>
                                  </p:childTnLst>
                                </p:cTn>
                              </p:par>
                              <p:par>
                                <p:cTn id="156" presetID="10" presetClass="exit" presetSubtype="0" fill="hold" nodeType="withEffect">
                                  <p:stCondLst>
                                    <p:cond delay="0"/>
                                  </p:stCondLst>
                                  <p:childTnLst>
                                    <p:animEffect transition="out" filter="fade">
                                      <p:cBhvr>
                                        <p:cTn id="157" dur="500"/>
                                        <p:tgtEl>
                                          <p:spTgt spid="33"/>
                                        </p:tgtEl>
                                      </p:cBhvr>
                                    </p:animEffect>
                                    <p:set>
                                      <p:cBhvr>
                                        <p:cTn id="158" dur="1" fill="hold">
                                          <p:stCondLst>
                                            <p:cond delay="499"/>
                                          </p:stCondLst>
                                        </p:cTn>
                                        <p:tgtEl>
                                          <p:spTgt spid="3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wipe(left)">
                                      <p:cBhvr>
                                        <p:cTn id="163" dur="500"/>
                                        <p:tgtEl>
                                          <p:spTgt spid="27"/>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nodeType="clickEffect">
                                  <p:stCondLst>
                                    <p:cond delay="0"/>
                                  </p:stCondLst>
                                  <p:childTnLst>
                                    <p:set>
                                      <p:cBhvr>
                                        <p:cTn id="167" dur="1" fill="hold">
                                          <p:stCondLst>
                                            <p:cond delay="0"/>
                                          </p:stCondLst>
                                        </p:cTn>
                                        <p:tgtEl>
                                          <p:spTgt spid="37"/>
                                        </p:tgtEl>
                                        <p:attrNameLst>
                                          <p:attrName>style.visibility</p:attrName>
                                        </p:attrNameLst>
                                      </p:cBhvr>
                                      <p:to>
                                        <p:strVal val="visible"/>
                                      </p:to>
                                    </p:set>
                                    <p:animEffect transition="in" filter="wipe(left)">
                                      <p:cBhvr>
                                        <p:cTn id="168" dur="500"/>
                                        <p:tgtEl>
                                          <p:spTgt spid="37"/>
                                        </p:tgtEl>
                                      </p:cBhvr>
                                    </p:animEffect>
                                  </p:childTnLst>
                                </p:cTn>
                              </p:par>
                              <p:par>
                                <p:cTn id="169" presetID="10" presetClass="exit" presetSubtype="0" fill="hold" nodeType="with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2" presetClass="entr" presetSubtype="1" fill="hold" nodeType="clickEffect">
                                  <p:stCondLst>
                                    <p:cond delay="0"/>
                                  </p:stCondLst>
                                  <p:childTnLst>
                                    <p:set>
                                      <p:cBhvr>
                                        <p:cTn id="175" dur="1" fill="hold">
                                          <p:stCondLst>
                                            <p:cond delay="0"/>
                                          </p:stCondLst>
                                        </p:cTn>
                                        <p:tgtEl>
                                          <p:spTgt spid="40"/>
                                        </p:tgtEl>
                                        <p:attrNameLst>
                                          <p:attrName>style.visibility</p:attrName>
                                        </p:attrNameLst>
                                      </p:cBhvr>
                                      <p:to>
                                        <p:strVal val="visible"/>
                                      </p:to>
                                    </p:set>
                                    <p:animEffect transition="in" filter="wipe(up)">
                                      <p:cBhvr>
                                        <p:cTn id="176" dur="500"/>
                                        <p:tgtEl>
                                          <p:spTgt spid="40"/>
                                        </p:tgtEl>
                                      </p:cBhvr>
                                    </p:animEffect>
                                  </p:childTnLst>
                                </p:cTn>
                              </p:par>
                              <p:par>
                                <p:cTn id="177" presetID="10" presetClass="exit" presetSubtype="0" fill="hold" nodeType="withEffect">
                                  <p:stCondLst>
                                    <p:cond delay="0"/>
                                  </p:stCondLst>
                                  <p:childTnLst>
                                    <p:animEffect transition="out" filter="fade">
                                      <p:cBhvr>
                                        <p:cTn id="178" dur="500"/>
                                        <p:tgtEl>
                                          <p:spTgt spid="37"/>
                                        </p:tgtEl>
                                      </p:cBhvr>
                                    </p:animEffect>
                                    <p:set>
                                      <p:cBhvr>
                                        <p:cTn id="179" dur="1" fill="hold">
                                          <p:stCondLst>
                                            <p:cond delay="499"/>
                                          </p:stCondLst>
                                        </p:cTn>
                                        <p:tgtEl>
                                          <p:spTgt spid="37"/>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42"/>
                                        </p:tgtEl>
                                        <p:attrNameLst>
                                          <p:attrName>style.visibility</p:attrName>
                                        </p:attrNameLst>
                                      </p:cBhvr>
                                      <p:to>
                                        <p:strVal val="visible"/>
                                      </p:to>
                                    </p:set>
                                    <p:animEffect transition="in" filter="wipe(down)">
                                      <p:cBhvr>
                                        <p:cTn id="184" dur="500"/>
                                        <p:tgtEl>
                                          <p:spTgt spid="42"/>
                                        </p:tgtEl>
                                      </p:cBhvr>
                                    </p:animEffect>
                                  </p:childTnLst>
                                </p:cTn>
                              </p:par>
                              <p:par>
                                <p:cTn id="185" presetID="22" presetClass="entr" presetSubtype="4" fill="hold" nodeType="withEffect">
                                  <p:stCondLst>
                                    <p:cond delay="0"/>
                                  </p:stCondLst>
                                  <p:childTnLst>
                                    <p:set>
                                      <p:cBhvr>
                                        <p:cTn id="186" dur="1" fill="hold">
                                          <p:stCondLst>
                                            <p:cond delay="0"/>
                                          </p:stCondLst>
                                        </p:cTn>
                                        <p:tgtEl>
                                          <p:spTgt spid="45"/>
                                        </p:tgtEl>
                                        <p:attrNameLst>
                                          <p:attrName>style.visibility</p:attrName>
                                        </p:attrNameLst>
                                      </p:cBhvr>
                                      <p:to>
                                        <p:strVal val="visible"/>
                                      </p:to>
                                    </p:set>
                                    <p:animEffect transition="in" filter="wipe(down)">
                                      <p:cBhvr>
                                        <p:cTn id="187" dur="500"/>
                                        <p:tgtEl>
                                          <p:spTgt spid="45"/>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nodeType="clickEffect">
                                  <p:stCondLst>
                                    <p:cond delay="0"/>
                                  </p:stCondLst>
                                  <p:childTnLst>
                                    <p:set>
                                      <p:cBhvr>
                                        <p:cTn id="191" dur="1" fill="hold">
                                          <p:stCondLst>
                                            <p:cond delay="0"/>
                                          </p:stCondLst>
                                        </p:cTn>
                                        <p:tgtEl>
                                          <p:spTgt spid="50"/>
                                        </p:tgtEl>
                                        <p:attrNameLst>
                                          <p:attrName>style.visibility</p:attrName>
                                        </p:attrNameLst>
                                      </p:cBhvr>
                                      <p:to>
                                        <p:strVal val="visible"/>
                                      </p:to>
                                    </p:set>
                                    <p:animEffect transition="in" filter="wipe(up)">
                                      <p:cBhvr>
                                        <p:cTn id="192" dur="500"/>
                                        <p:tgtEl>
                                          <p:spTgt spid="50"/>
                                        </p:tgtEl>
                                      </p:cBhvr>
                                    </p:animEffect>
                                  </p:childTnLst>
                                </p:cTn>
                              </p:par>
                              <p:par>
                                <p:cTn id="193" presetID="22" presetClass="entr" presetSubtype="1" fill="hold" nodeType="withEffect">
                                  <p:stCondLst>
                                    <p:cond delay="0"/>
                                  </p:stCondLst>
                                  <p:childTnLst>
                                    <p:set>
                                      <p:cBhvr>
                                        <p:cTn id="194" dur="1" fill="hold">
                                          <p:stCondLst>
                                            <p:cond delay="0"/>
                                          </p:stCondLst>
                                        </p:cTn>
                                        <p:tgtEl>
                                          <p:spTgt spid="47"/>
                                        </p:tgtEl>
                                        <p:attrNameLst>
                                          <p:attrName>style.visibility</p:attrName>
                                        </p:attrNameLst>
                                      </p:cBhvr>
                                      <p:to>
                                        <p:strVal val="visible"/>
                                      </p:to>
                                    </p:set>
                                    <p:animEffect transition="in" filter="wipe(up)">
                                      <p:cBhvr>
                                        <p:cTn id="195" dur="500"/>
                                        <p:tgtEl>
                                          <p:spTgt spid="47"/>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ntr" presetSubtype="16" fill="hold" grpId="0" nodeType="clickEffect">
                                  <p:stCondLst>
                                    <p:cond delay="0"/>
                                  </p:stCondLst>
                                  <p:childTnLst>
                                    <p:set>
                                      <p:cBhvr>
                                        <p:cTn id="199" dur="1" fill="hold">
                                          <p:stCondLst>
                                            <p:cond delay="0"/>
                                          </p:stCondLst>
                                        </p:cTn>
                                        <p:tgtEl>
                                          <p:spTgt spid="55"/>
                                        </p:tgtEl>
                                        <p:attrNameLst>
                                          <p:attrName>style.visibility</p:attrName>
                                        </p:attrNameLst>
                                      </p:cBhvr>
                                      <p:to>
                                        <p:strVal val="visible"/>
                                      </p:to>
                                    </p:set>
                                    <p:anim calcmode="lin" valueType="num">
                                      <p:cBhvr>
                                        <p:cTn id="200" dur="500" fill="hold"/>
                                        <p:tgtEl>
                                          <p:spTgt spid="55"/>
                                        </p:tgtEl>
                                        <p:attrNameLst>
                                          <p:attrName>ppt_w</p:attrName>
                                        </p:attrNameLst>
                                      </p:cBhvr>
                                      <p:tavLst>
                                        <p:tav tm="0">
                                          <p:val>
                                            <p:fltVal val="0"/>
                                          </p:val>
                                        </p:tav>
                                        <p:tav tm="100000">
                                          <p:val>
                                            <p:strVal val="#ppt_w"/>
                                          </p:val>
                                        </p:tav>
                                      </p:tavLst>
                                    </p:anim>
                                    <p:anim calcmode="lin" valueType="num">
                                      <p:cBhvr>
                                        <p:cTn id="201" dur="500" fill="hold"/>
                                        <p:tgtEl>
                                          <p:spTgt spid="55"/>
                                        </p:tgtEl>
                                        <p:attrNameLst>
                                          <p:attrName>ppt_h</p:attrName>
                                        </p:attrNameLst>
                                      </p:cBhvr>
                                      <p:tavLst>
                                        <p:tav tm="0">
                                          <p:val>
                                            <p:fltVal val="0"/>
                                          </p:val>
                                        </p:tav>
                                        <p:tav tm="100000">
                                          <p:val>
                                            <p:strVal val="#ppt_h"/>
                                          </p:val>
                                        </p:tav>
                                      </p:tavLst>
                                    </p:anim>
                                    <p:animEffect transition="in" filter="fade">
                                      <p:cBhvr>
                                        <p:cTn id="202" dur="500"/>
                                        <p:tgtEl>
                                          <p:spTgt spid="55"/>
                                        </p:tgtEl>
                                      </p:cBhvr>
                                    </p:animEffect>
                                  </p:childTnLst>
                                </p:cTn>
                              </p:par>
                            </p:childTnLst>
                          </p:cTn>
                        </p:par>
                      </p:childTnLst>
                    </p:cTn>
                  </p:par>
                  <p:par>
                    <p:cTn id="203" fill="hold">
                      <p:stCondLst>
                        <p:cond delay="indefinite"/>
                      </p:stCondLst>
                      <p:childTnLst>
                        <p:par>
                          <p:cTn id="204" fill="hold">
                            <p:stCondLst>
                              <p:cond delay="0"/>
                            </p:stCondLst>
                            <p:childTnLst>
                              <p:par>
                                <p:cTn id="205" presetID="53" presetClass="entr" presetSubtype="16" fill="hold" grpId="0" nodeType="clickEffect">
                                  <p:stCondLst>
                                    <p:cond delay="0"/>
                                  </p:stCondLst>
                                  <p:childTnLst>
                                    <p:set>
                                      <p:cBhvr>
                                        <p:cTn id="206" dur="1" fill="hold">
                                          <p:stCondLst>
                                            <p:cond delay="0"/>
                                          </p:stCondLst>
                                        </p:cTn>
                                        <p:tgtEl>
                                          <p:spTgt spid="53"/>
                                        </p:tgtEl>
                                        <p:attrNameLst>
                                          <p:attrName>style.visibility</p:attrName>
                                        </p:attrNameLst>
                                      </p:cBhvr>
                                      <p:to>
                                        <p:strVal val="visible"/>
                                      </p:to>
                                    </p:set>
                                    <p:anim calcmode="lin" valueType="num">
                                      <p:cBhvr>
                                        <p:cTn id="207" dur="500" fill="hold"/>
                                        <p:tgtEl>
                                          <p:spTgt spid="53"/>
                                        </p:tgtEl>
                                        <p:attrNameLst>
                                          <p:attrName>ppt_w</p:attrName>
                                        </p:attrNameLst>
                                      </p:cBhvr>
                                      <p:tavLst>
                                        <p:tav tm="0">
                                          <p:val>
                                            <p:fltVal val="0"/>
                                          </p:val>
                                        </p:tav>
                                        <p:tav tm="100000">
                                          <p:val>
                                            <p:strVal val="#ppt_w"/>
                                          </p:val>
                                        </p:tav>
                                      </p:tavLst>
                                    </p:anim>
                                    <p:anim calcmode="lin" valueType="num">
                                      <p:cBhvr>
                                        <p:cTn id="208" dur="500" fill="hold"/>
                                        <p:tgtEl>
                                          <p:spTgt spid="53"/>
                                        </p:tgtEl>
                                        <p:attrNameLst>
                                          <p:attrName>ppt_h</p:attrName>
                                        </p:attrNameLst>
                                      </p:cBhvr>
                                      <p:tavLst>
                                        <p:tav tm="0">
                                          <p:val>
                                            <p:fltVal val="0"/>
                                          </p:val>
                                        </p:tav>
                                        <p:tav tm="100000">
                                          <p:val>
                                            <p:strVal val="#ppt_h"/>
                                          </p:val>
                                        </p:tav>
                                      </p:tavLst>
                                    </p:anim>
                                    <p:animEffect transition="in" filter="fade">
                                      <p:cBhvr>
                                        <p:cTn id="209" dur="500"/>
                                        <p:tgtEl>
                                          <p:spTgt spid="53"/>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8" fill="hold" nodeType="clickEffect">
                                  <p:stCondLst>
                                    <p:cond delay="0"/>
                                  </p:stCondLst>
                                  <p:childTnLst>
                                    <p:set>
                                      <p:cBhvr>
                                        <p:cTn id="213" dur="1" fill="hold">
                                          <p:stCondLst>
                                            <p:cond delay="0"/>
                                          </p:stCondLst>
                                        </p:cTn>
                                        <p:tgtEl>
                                          <p:spTgt spid="29"/>
                                        </p:tgtEl>
                                        <p:attrNameLst>
                                          <p:attrName>style.visibility</p:attrName>
                                        </p:attrNameLst>
                                      </p:cBhvr>
                                      <p:to>
                                        <p:strVal val="visible"/>
                                      </p:to>
                                    </p:set>
                                    <p:animEffect transition="in" filter="wipe(left)">
                                      <p:cBhvr>
                                        <p:cTn id="214" dur="500"/>
                                        <p:tgtEl>
                                          <p:spTgt spid="29"/>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4" fill="hold" nodeType="clickEffect">
                                  <p:stCondLst>
                                    <p:cond delay="0"/>
                                  </p:stCondLst>
                                  <p:childTnLst>
                                    <p:set>
                                      <p:cBhvr>
                                        <p:cTn id="218" dur="1" fill="hold">
                                          <p:stCondLst>
                                            <p:cond delay="0"/>
                                          </p:stCondLst>
                                        </p:cTn>
                                        <p:tgtEl>
                                          <p:spTgt spid="56"/>
                                        </p:tgtEl>
                                        <p:attrNameLst>
                                          <p:attrName>style.visibility</p:attrName>
                                        </p:attrNameLst>
                                      </p:cBhvr>
                                      <p:to>
                                        <p:strVal val="visible"/>
                                      </p:to>
                                    </p:set>
                                    <p:animEffect transition="in" filter="wipe(down)">
                                      <p:cBhvr>
                                        <p:cTn id="219" dur="500"/>
                                        <p:tgtEl>
                                          <p:spTgt spid="56"/>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57"/>
                                        </p:tgtEl>
                                        <p:attrNameLst>
                                          <p:attrName>style.visibility</p:attrName>
                                        </p:attrNameLst>
                                      </p:cBhvr>
                                      <p:to>
                                        <p:strVal val="visible"/>
                                      </p:to>
                                    </p:set>
                                    <p:anim calcmode="lin" valueType="num">
                                      <p:cBhvr>
                                        <p:cTn id="222" dur="500" fill="hold"/>
                                        <p:tgtEl>
                                          <p:spTgt spid="57"/>
                                        </p:tgtEl>
                                        <p:attrNameLst>
                                          <p:attrName>ppt_w</p:attrName>
                                        </p:attrNameLst>
                                      </p:cBhvr>
                                      <p:tavLst>
                                        <p:tav tm="0">
                                          <p:val>
                                            <p:fltVal val="0"/>
                                          </p:val>
                                        </p:tav>
                                        <p:tav tm="100000">
                                          <p:val>
                                            <p:strVal val="#ppt_w"/>
                                          </p:val>
                                        </p:tav>
                                      </p:tavLst>
                                    </p:anim>
                                    <p:anim calcmode="lin" valueType="num">
                                      <p:cBhvr>
                                        <p:cTn id="223" dur="500" fill="hold"/>
                                        <p:tgtEl>
                                          <p:spTgt spid="57"/>
                                        </p:tgtEl>
                                        <p:attrNameLst>
                                          <p:attrName>ppt_h</p:attrName>
                                        </p:attrNameLst>
                                      </p:cBhvr>
                                      <p:tavLst>
                                        <p:tav tm="0">
                                          <p:val>
                                            <p:fltVal val="0"/>
                                          </p:val>
                                        </p:tav>
                                        <p:tav tm="100000">
                                          <p:val>
                                            <p:strVal val="#ppt_h"/>
                                          </p:val>
                                        </p:tav>
                                      </p:tavLst>
                                    </p:anim>
                                    <p:animEffect transition="in" filter="fade">
                                      <p:cBhvr>
                                        <p:cTn id="224" dur="500"/>
                                        <p:tgtEl>
                                          <p:spTgt spid="57"/>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8" fill="hold" nodeType="clickEffect">
                                  <p:stCondLst>
                                    <p:cond delay="0"/>
                                  </p:stCondLst>
                                  <p:childTnLst>
                                    <p:set>
                                      <p:cBhvr>
                                        <p:cTn id="228" dur="1" fill="hold">
                                          <p:stCondLst>
                                            <p:cond delay="0"/>
                                          </p:stCondLst>
                                        </p:cTn>
                                        <p:tgtEl>
                                          <p:spTgt spid="30"/>
                                        </p:tgtEl>
                                        <p:attrNameLst>
                                          <p:attrName>style.visibility</p:attrName>
                                        </p:attrNameLst>
                                      </p:cBhvr>
                                      <p:to>
                                        <p:strVal val="visible"/>
                                      </p:to>
                                    </p:set>
                                    <p:animEffect transition="in" filter="wipe(left)">
                                      <p:cBhvr>
                                        <p:cTn id="229" dur="500"/>
                                        <p:tgtEl>
                                          <p:spTgt spid="30"/>
                                        </p:tgtEl>
                                      </p:cBhvr>
                                    </p:animEffect>
                                  </p:childTnLst>
                                </p:cTn>
                              </p:par>
                            </p:childTnLst>
                          </p:cTn>
                        </p:par>
                      </p:childTnLst>
                    </p:cTn>
                  </p:par>
                  <p:par>
                    <p:cTn id="230" fill="hold">
                      <p:stCondLst>
                        <p:cond delay="indefinite"/>
                      </p:stCondLst>
                      <p:childTnLst>
                        <p:par>
                          <p:cTn id="231" fill="hold">
                            <p:stCondLst>
                              <p:cond delay="0"/>
                            </p:stCondLst>
                            <p:childTnLst>
                              <p:par>
                                <p:cTn id="232" presetID="53" presetClass="entr" presetSubtype="16" fill="hold" grpId="0" nodeType="clickEffect">
                                  <p:stCondLst>
                                    <p:cond delay="0"/>
                                  </p:stCondLst>
                                  <p:childTnLst>
                                    <p:set>
                                      <p:cBhvr>
                                        <p:cTn id="233" dur="1" fill="hold">
                                          <p:stCondLst>
                                            <p:cond delay="0"/>
                                          </p:stCondLst>
                                        </p:cTn>
                                        <p:tgtEl>
                                          <p:spTgt spid="62"/>
                                        </p:tgtEl>
                                        <p:attrNameLst>
                                          <p:attrName>style.visibility</p:attrName>
                                        </p:attrNameLst>
                                      </p:cBhvr>
                                      <p:to>
                                        <p:strVal val="visible"/>
                                      </p:to>
                                    </p:set>
                                    <p:anim calcmode="lin" valueType="num">
                                      <p:cBhvr>
                                        <p:cTn id="234" dur="500" fill="hold"/>
                                        <p:tgtEl>
                                          <p:spTgt spid="62"/>
                                        </p:tgtEl>
                                        <p:attrNameLst>
                                          <p:attrName>ppt_w</p:attrName>
                                        </p:attrNameLst>
                                      </p:cBhvr>
                                      <p:tavLst>
                                        <p:tav tm="0">
                                          <p:val>
                                            <p:fltVal val="0"/>
                                          </p:val>
                                        </p:tav>
                                        <p:tav tm="100000">
                                          <p:val>
                                            <p:strVal val="#ppt_w"/>
                                          </p:val>
                                        </p:tav>
                                      </p:tavLst>
                                    </p:anim>
                                    <p:anim calcmode="lin" valueType="num">
                                      <p:cBhvr>
                                        <p:cTn id="235" dur="500" fill="hold"/>
                                        <p:tgtEl>
                                          <p:spTgt spid="62"/>
                                        </p:tgtEl>
                                        <p:attrNameLst>
                                          <p:attrName>ppt_h</p:attrName>
                                        </p:attrNameLst>
                                      </p:cBhvr>
                                      <p:tavLst>
                                        <p:tav tm="0">
                                          <p:val>
                                            <p:fltVal val="0"/>
                                          </p:val>
                                        </p:tav>
                                        <p:tav tm="100000">
                                          <p:val>
                                            <p:strVal val="#ppt_h"/>
                                          </p:val>
                                        </p:tav>
                                      </p:tavLst>
                                    </p:anim>
                                    <p:animEffect transition="in" filter="fade">
                                      <p:cBhvr>
                                        <p:cTn id="236" dur="500"/>
                                        <p:tgtEl>
                                          <p:spTgt spid="62"/>
                                        </p:tgtEl>
                                      </p:cBhvr>
                                    </p:animEffect>
                                  </p:childTnLst>
                                </p:cTn>
                              </p:par>
                              <p:par>
                                <p:cTn id="237" presetID="22" presetClass="entr" presetSubtype="2" fill="hold" nodeType="withEffect">
                                  <p:stCondLst>
                                    <p:cond delay="0"/>
                                  </p:stCondLst>
                                  <p:childTnLst>
                                    <p:set>
                                      <p:cBhvr>
                                        <p:cTn id="238" dur="1" fill="hold">
                                          <p:stCondLst>
                                            <p:cond delay="0"/>
                                          </p:stCondLst>
                                        </p:cTn>
                                        <p:tgtEl>
                                          <p:spTgt spid="58"/>
                                        </p:tgtEl>
                                        <p:attrNameLst>
                                          <p:attrName>style.visibility</p:attrName>
                                        </p:attrNameLst>
                                      </p:cBhvr>
                                      <p:to>
                                        <p:strVal val="visible"/>
                                      </p:to>
                                    </p:set>
                                    <p:animEffect transition="in" filter="wipe(right)">
                                      <p:cBhvr>
                                        <p:cTn id="239" dur="500"/>
                                        <p:tgtEl>
                                          <p:spTgt spid="58"/>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8" fill="hold" nodeType="clickEffect">
                                  <p:stCondLst>
                                    <p:cond delay="0"/>
                                  </p:stCondLst>
                                  <p:childTnLst>
                                    <p:set>
                                      <p:cBhvr>
                                        <p:cTn id="243" dur="1" fill="hold">
                                          <p:stCondLst>
                                            <p:cond delay="0"/>
                                          </p:stCondLst>
                                        </p:cTn>
                                        <p:tgtEl>
                                          <p:spTgt spid="65"/>
                                        </p:tgtEl>
                                        <p:attrNameLst>
                                          <p:attrName>style.visibility</p:attrName>
                                        </p:attrNameLst>
                                      </p:cBhvr>
                                      <p:to>
                                        <p:strVal val="visible"/>
                                      </p:to>
                                    </p:set>
                                    <p:animEffect transition="in" filter="wipe(left)">
                                      <p:cBhvr>
                                        <p:cTn id="244" dur="500"/>
                                        <p:tgtEl>
                                          <p:spTgt spid="65"/>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8" fill="hold" nodeType="clickEffect">
                                  <p:stCondLst>
                                    <p:cond delay="0"/>
                                  </p:stCondLst>
                                  <p:childTnLst>
                                    <p:set>
                                      <p:cBhvr>
                                        <p:cTn id="248" dur="1" fill="hold">
                                          <p:stCondLst>
                                            <p:cond delay="0"/>
                                          </p:stCondLst>
                                        </p:cTn>
                                        <p:tgtEl>
                                          <p:spTgt spid="66"/>
                                        </p:tgtEl>
                                        <p:attrNameLst>
                                          <p:attrName>style.visibility</p:attrName>
                                        </p:attrNameLst>
                                      </p:cBhvr>
                                      <p:to>
                                        <p:strVal val="visible"/>
                                      </p:to>
                                    </p:set>
                                    <p:animEffect transition="in" filter="wipe(left)">
                                      <p:cBhvr>
                                        <p:cTn id="249" dur="500"/>
                                        <p:tgtEl>
                                          <p:spTgt spid="66"/>
                                        </p:tgtEl>
                                      </p:cBhvr>
                                    </p:animEffect>
                                  </p:childTnLst>
                                </p:cTn>
                              </p:par>
                            </p:childTnLst>
                          </p:cTn>
                        </p:par>
                      </p:childTnLst>
                    </p:cTn>
                  </p:par>
                  <p:par>
                    <p:cTn id="250" fill="hold">
                      <p:stCondLst>
                        <p:cond delay="indefinite"/>
                      </p:stCondLst>
                      <p:childTnLst>
                        <p:par>
                          <p:cTn id="251" fill="hold">
                            <p:stCondLst>
                              <p:cond delay="0"/>
                            </p:stCondLst>
                            <p:childTnLst>
                              <p:par>
                                <p:cTn id="252" presetID="22" presetClass="entr" presetSubtype="8" fill="hold" nodeType="clickEffect">
                                  <p:stCondLst>
                                    <p:cond delay="0"/>
                                  </p:stCondLst>
                                  <p:childTnLst>
                                    <p:set>
                                      <p:cBhvr>
                                        <p:cTn id="253" dur="1" fill="hold">
                                          <p:stCondLst>
                                            <p:cond delay="0"/>
                                          </p:stCondLst>
                                        </p:cTn>
                                        <p:tgtEl>
                                          <p:spTgt spid="68"/>
                                        </p:tgtEl>
                                        <p:attrNameLst>
                                          <p:attrName>style.visibility</p:attrName>
                                        </p:attrNameLst>
                                      </p:cBhvr>
                                      <p:to>
                                        <p:strVal val="visible"/>
                                      </p:to>
                                    </p:set>
                                    <p:animEffect transition="in" filter="wipe(left)">
                                      <p:cBhvr>
                                        <p:cTn id="254" dur="500"/>
                                        <p:tgtEl>
                                          <p:spTgt spid="68"/>
                                        </p:tgtEl>
                                      </p:cBhvr>
                                    </p:animEffect>
                                  </p:childTnLst>
                                </p:cTn>
                              </p:par>
                            </p:childTnLst>
                          </p:cTn>
                        </p:par>
                      </p:childTnLst>
                    </p:cTn>
                  </p:par>
                  <p:par>
                    <p:cTn id="255" fill="hold">
                      <p:stCondLst>
                        <p:cond delay="indefinite"/>
                      </p:stCondLst>
                      <p:childTnLst>
                        <p:par>
                          <p:cTn id="256" fill="hold">
                            <p:stCondLst>
                              <p:cond delay="0"/>
                            </p:stCondLst>
                            <p:childTnLst>
                              <p:par>
                                <p:cTn id="257" presetID="22" presetClass="entr" presetSubtype="8" fill="hold" nodeType="clickEffect">
                                  <p:stCondLst>
                                    <p:cond delay="0"/>
                                  </p:stCondLst>
                                  <p:childTnLst>
                                    <p:set>
                                      <p:cBhvr>
                                        <p:cTn id="258" dur="1" fill="hold">
                                          <p:stCondLst>
                                            <p:cond delay="0"/>
                                          </p:stCondLst>
                                        </p:cTn>
                                        <p:tgtEl>
                                          <p:spTgt spid="69"/>
                                        </p:tgtEl>
                                        <p:attrNameLst>
                                          <p:attrName>style.visibility</p:attrName>
                                        </p:attrNameLst>
                                      </p:cBhvr>
                                      <p:to>
                                        <p:strVal val="visible"/>
                                      </p:to>
                                    </p:set>
                                    <p:animEffect transition="in" filter="wipe(left)">
                                      <p:cBhvr>
                                        <p:cTn id="259" dur="500"/>
                                        <p:tgtEl>
                                          <p:spTgt spid="69"/>
                                        </p:tgtEl>
                                      </p:cBhvr>
                                    </p:animEffect>
                                  </p:childTnLst>
                                </p:cTn>
                              </p:par>
                            </p:childTnLst>
                          </p:cTn>
                        </p:par>
                      </p:childTnLst>
                    </p:cTn>
                  </p:par>
                  <p:par>
                    <p:cTn id="260" fill="hold">
                      <p:stCondLst>
                        <p:cond delay="indefinite"/>
                      </p:stCondLst>
                      <p:childTnLst>
                        <p:par>
                          <p:cTn id="261" fill="hold">
                            <p:stCondLst>
                              <p:cond delay="0"/>
                            </p:stCondLst>
                            <p:childTnLst>
                              <p:par>
                                <p:cTn id="262" presetID="22" presetClass="entr" presetSubtype="8" fill="hold" nodeType="clickEffect">
                                  <p:stCondLst>
                                    <p:cond delay="0"/>
                                  </p:stCondLst>
                                  <p:childTnLst>
                                    <p:set>
                                      <p:cBhvr>
                                        <p:cTn id="263" dur="1" fill="hold">
                                          <p:stCondLst>
                                            <p:cond delay="0"/>
                                          </p:stCondLst>
                                        </p:cTn>
                                        <p:tgtEl>
                                          <p:spTgt spid="70"/>
                                        </p:tgtEl>
                                        <p:attrNameLst>
                                          <p:attrName>style.visibility</p:attrName>
                                        </p:attrNameLst>
                                      </p:cBhvr>
                                      <p:to>
                                        <p:strVal val="visible"/>
                                      </p:to>
                                    </p:set>
                                    <p:animEffect transition="in" filter="wipe(left)">
                                      <p:cBhvr>
                                        <p:cTn id="264" dur="500"/>
                                        <p:tgtEl>
                                          <p:spTgt spid="70"/>
                                        </p:tgtEl>
                                      </p:cBhvr>
                                    </p:animEffect>
                                  </p:childTnLst>
                                </p:cTn>
                              </p:par>
                            </p:childTnLst>
                          </p:cTn>
                        </p:par>
                      </p:childTnLst>
                    </p:cTn>
                  </p:par>
                  <p:par>
                    <p:cTn id="265" fill="hold">
                      <p:stCondLst>
                        <p:cond delay="indefinite"/>
                      </p:stCondLst>
                      <p:childTnLst>
                        <p:par>
                          <p:cTn id="266" fill="hold">
                            <p:stCondLst>
                              <p:cond delay="0"/>
                            </p:stCondLst>
                            <p:childTnLst>
                              <p:par>
                                <p:cTn id="267" presetID="22" presetClass="entr" presetSubtype="8" fill="hold" nodeType="clickEffect">
                                  <p:stCondLst>
                                    <p:cond delay="0"/>
                                  </p:stCondLst>
                                  <p:childTnLst>
                                    <p:set>
                                      <p:cBhvr>
                                        <p:cTn id="268" dur="1" fill="hold">
                                          <p:stCondLst>
                                            <p:cond delay="0"/>
                                          </p:stCondLst>
                                        </p:cTn>
                                        <p:tgtEl>
                                          <p:spTgt spid="71"/>
                                        </p:tgtEl>
                                        <p:attrNameLst>
                                          <p:attrName>style.visibility</p:attrName>
                                        </p:attrNameLst>
                                      </p:cBhvr>
                                      <p:to>
                                        <p:strVal val="visible"/>
                                      </p:to>
                                    </p:set>
                                    <p:animEffect transition="in" filter="wipe(left)">
                                      <p:cBhvr>
                                        <p:cTn id="269" dur="500"/>
                                        <p:tgtEl>
                                          <p:spTgt spid="71"/>
                                        </p:tgtEl>
                                      </p:cBhvr>
                                    </p:animEffect>
                                  </p:childTnLst>
                                </p:cTn>
                              </p:par>
                            </p:childTnLst>
                          </p:cTn>
                        </p:par>
                      </p:childTnLst>
                    </p:cTn>
                  </p:par>
                  <p:par>
                    <p:cTn id="270" fill="hold">
                      <p:stCondLst>
                        <p:cond delay="indefinite"/>
                      </p:stCondLst>
                      <p:childTnLst>
                        <p:par>
                          <p:cTn id="271" fill="hold">
                            <p:stCondLst>
                              <p:cond delay="0"/>
                            </p:stCondLst>
                            <p:childTnLst>
                              <p:par>
                                <p:cTn id="272" presetID="22" presetClass="entr" presetSubtype="8" fill="hold" nodeType="clickEffect">
                                  <p:stCondLst>
                                    <p:cond delay="0"/>
                                  </p:stCondLst>
                                  <p:childTnLst>
                                    <p:set>
                                      <p:cBhvr>
                                        <p:cTn id="273" dur="1" fill="hold">
                                          <p:stCondLst>
                                            <p:cond delay="0"/>
                                          </p:stCondLst>
                                        </p:cTn>
                                        <p:tgtEl>
                                          <p:spTgt spid="72"/>
                                        </p:tgtEl>
                                        <p:attrNameLst>
                                          <p:attrName>style.visibility</p:attrName>
                                        </p:attrNameLst>
                                      </p:cBhvr>
                                      <p:to>
                                        <p:strVal val="visible"/>
                                      </p:to>
                                    </p:set>
                                    <p:animEffect transition="in" filter="wipe(left)">
                                      <p:cBhvr>
                                        <p:cTn id="274" dur="500"/>
                                        <p:tgtEl>
                                          <p:spTgt spid="72"/>
                                        </p:tgtEl>
                                      </p:cBhvr>
                                    </p:animEffect>
                                  </p:childTnLst>
                                </p:cTn>
                              </p:par>
                            </p:childTnLst>
                          </p:cTn>
                        </p:par>
                      </p:childTnLst>
                    </p:cTn>
                  </p:par>
                  <p:par>
                    <p:cTn id="275" fill="hold">
                      <p:stCondLst>
                        <p:cond delay="indefinite"/>
                      </p:stCondLst>
                      <p:childTnLst>
                        <p:par>
                          <p:cTn id="276" fill="hold">
                            <p:stCondLst>
                              <p:cond delay="0"/>
                            </p:stCondLst>
                            <p:childTnLst>
                              <p:par>
                                <p:cTn id="277" presetID="22" presetClass="entr" presetSubtype="8" fill="hold" nodeType="clickEffect">
                                  <p:stCondLst>
                                    <p:cond delay="0"/>
                                  </p:stCondLst>
                                  <p:childTnLst>
                                    <p:set>
                                      <p:cBhvr>
                                        <p:cTn id="278" dur="1" fill="hold">
                                          <p:stCondLst>
                                            <p:cond delay="0"/>
                                          </p:stCondLst>
                                        </p:cTn>
                                        <p:tgtEl>
                                          <p:spTgt spid="73"/>
                                        </p:tgtEl>
                                        <p:attrNameLst>
                                          <p:attrName>style.visibility</p:attrName>
                                        </p:attrNameLst>
                                      </p:cBhvr>
                                      <p:to>
                                        <p:strVal val="visible"/>
                                      </p:to>
                                    </p:set>
                                    <p:animEffect transition="in" filter="wipe(left)">
                                      <p:cBhvr>
                                        <p:cTn id="279" dur="500"/>
                                        <p:tgtEl>
                                          <p:spTgt spid="73"/>
                                        </p:tgtEl>
                                      </p:cBhvr>
                                    </p:animEffect>
                                  </p:childTnLst>
                                </p:cTn>
                              </p:par>
                            </p:childTnLst>
                          </p:cTn>
                        </p:par>
                      </p:childTnLst>
                    </p:cTn>
                  </p:par>
                  <p:par>
                    <p:cTn id="280" fill="hold">
                      <p:stCondLst>
                        <p:cond delay="indefinite"/>
                      </p:stCondLst>
                      <p:childTnLst>
                        <p:par>
                          <p:cTn id="281" fill="hold">
                            <p:stCondLst>
                              <p:cond delay="0"/>
                            </p:stCondLst>
                            <p:childTnLst>
                              <p:par>
                                <p:cTn id="282" presetID="22" presetClass="entr" presetSubtype="8" fill="hold" nodeType="clickEffect">
                                  <p:stCondLst>
                                    <p:cond delay="0"/>
                                  </p:stCondLst>
                                  <p:childTnLst>
                                    <p:set>
                                      <p:cBhvr>
                                        <p:cTn id="283" dur="1" fill="hold">
                                          <p:stCondLst>
                                            <p:cond delay="0"/>
                                          </p:stCondLst>
                                        </p:cTn>
                                        <p:tgtEl>
                                          <p:spTgt spid="76"/>
                                        </p:tgtEl>
                                        <p:attrNameLst>
                                          <p:attrName>style.visibility</p:attrName>
                                        </p:attrNameLst>
                                      </p:cBhvr>
                                      <p:to>
                                        <p:strVal val="visible"/>
                                      </p:to>
                                    </p:set>
                                    <p:animEffect transition="in" filter="wipe(left)">
                                      <p:cBhvr>
                                        <p:cTn id="284" dur="500"/>
                                        <p:tgtEl>
                                          <p:spTgt spid="76"/>
                                        </p:tgtEl>
                                      </p:cBhvr>
                                    </p:animEffect>
                                  </p:childTnLst>
                                </p:cTn>
                              </p:par>
                            </p:childTnLst>
                          </p:cTn>
                        </p:par>
                      </p:childTnLst>
                    </p:cTn>
                  </p:par>
                  <p:par>
                    <p:cTn id="285" fill="hold">
                      <p:stCondLst>
                        <p:cond delay="indefinite"/>
                      </p:stCondLst>
                      <p:childTnLst>
                        <p:par>
                          <p:cTn id="286" fill="hold">
                            <p:stCondLst>
                              <p:cond delay="0"/>
                            </p:stCondLst>
                            <p:childTnLst>
                              <p:par>
                                <p:cTn id="287" presetID="22" presetClass="entr" presetSubtype="8" fill="hold" nodeType="clickEffect">
                                  <p:stCondLst>
                                    <p:cond delay="0"/>
                                  </p:stCondLst>
                                  <p:childTnLst>
                                    <p:set>
                                      <p:cBhvr>
                                        <p:cTn id="288" dur="1" fill="hold">
                                          <p:stCondLst>
                                            <p:cond delay="0"/>
                                          </p:stCondLst>
                                        </p:cTn>
                                        <p:tgtEl>
                                          <p:spTgt spid="77"/>
                                        </p:tgtEl>
                                        <p:attrNameLst>
                                          <p:attrName>style.visibility</p:attrName>
                                        </p:attrNameLst>
                                      </p:cBhvr>
                                      <p:to>
                                        <p:strVal val="visible"/>
                                      </p:to>
                                    </p:set>
                                    <p:animEffect transition="in" filter="wipe(left)">
                                      <p:cBhvr>
                                        <p:cTn id="289" dur="500"/>
                                        <p:tgtEl>
                                          <p:spTgt spid="77"/>
                                        </p:tgtEl>
                                      </p:cBhvr>
                                    </p:animEffect>
                                  </p:childTnLst>
                                </p:cTn>
                              </p:par>
                            </p:childTnLst>
                          </p:cTn>
                        </p:par>
                      </p:childTnLst>
                    </p:cTn>
                  </p:par>
                  <p:par>
                    <p:cTn id="290" fill="hold">
                      <p:stCondLst>
                        <p:cond delay="indefinite"/>
                      </p:stCondLst>
                      <p:childTnLst>
                        <p:par>
                          <p:cTn id="291" fill="hold">
                            <p:stCondLst>
                              <p:cond delay="0"/>
                            </p:stCondLst>
                            <p:childTnLst>
                              <p:par>
                                <p:cTn id="292" presetID="2" presetClass="entr" presetSubtype="3" fill="hold" nodeType="clickEffect">
                                  <p:stCondLst>
                                    <p:cond delay="0"/>
                                  </p:stCondLst>
                                  <p:childTnLst>
                                    <p:set>
                                      <p:cBhvr>
                                        <p:cTn id="293" dur="1" fill="hold">
                                          <p:stCondLst>
                                            <p:cond delay="0"/>
                                          </p:stCondLst>
                                        </p:cTn>
                                        <p:tgtEl>
                                          <p:spTgt spid="79"/>
                                        </p:tgtEl>
                                        <p:attrNameLst>
                                          <p:attrName>style.visibility</p:attrName>
                                        </p:attrNameLst>
                                      </p:cBhvr>
                                      <p:to>
                                        <p:strVal val="visible"/>
                                      </p:to>
                                    </p:set>
                                    <p:anim calcmode="lin" valueType="num">
                                      <p:cBhvr additive="base">
                                        <p:cTn id="294" dur="500" fill="hold"/>
                                        <p:tgtEl>
                                          <p:spTgt spid="79"/>
                                        </p:tgtEl>
                                        <p:attrNameLst>
                                          <p:attrName>ppt_x</p:attrName>
                                        </p:attrNameLst>
                                      </p:cBhvr>
                                      <p:tavLst>
                                        <p:tav tm="0">
                                          <p:val>
                                            <p:strVal val="1+#ppt_w/2"/>
                                          </p:val>
                                        </p:tav>
                                        <p:tav tm="100000">
                                          <p:val>
                                            <p:strVal val="#ppt_x"/>
                                          </p:val>
                                        </p:tav>
                                      </p:tavLst>
                                    </p:anim>
                                    <p:anim calcmode="lin" valueType="num">
                                      <p:cBhvr additive="base">
                                        <p:cTn id="295" dur="500" fill="hold"/>
                                        <p:tgtEl>
                                          <p:spTgt spid="79"/>
                                        </p:tgtEl>
                                        <p:attrNameLst>
                                          <p:attrName>ppt_y</p:attrName>
                                        </p:attrNameLst>
                                      </p:cBhvr>
                                      <p:tavLst>
                                        <p:tav tm="0">
                                          <p:val>
                                            <p:strVal val="0-#ppt_h/2"/>
                                          </p:val>
                                        </p:tav>
                                        <p:tav tm="100000">
                                          <p:val>
                                            <p:strVal val="#ppt_y"/>
                                          </p:val>
                                        </p:tav>
                                      </p:tavLst>
                                    </p:anim>
                                  </p:childTnLst>
                                </p:cTn>
                              </p:par>
                            </p:childTnLst>
                          </p:cTn>
                        </p:par>
                        <p:par>
                          <p:cTn id="296" fill="hold">
                            <p:stCondLst>
                              <p:cond delay="500"/>
                            </p:stCondLst>
                            <p:childTnLst>
                              <p:par>
                                <p:cTn id="297" presetID="32" presetClass="emph" presetSubtype="0" fill="hold" nodeType="afterEffect">
                                  <p:stCondLst>
                                    <p:cond delay="0"/>
                                  </p:stCondLst>
                                  <p:childTnLst>
                                    <p:animRot by="120000">
                                      <p:cBhvr>
                                        <p:cTn id="298" dur="100" fill="hold">
                                          <p:stCondLst>
                                            <p:cond delay="0"/>
                                          </p:stCondLst>
                                        </p:cTn>
                                        <p:tgtEl>
                                          <p:spTgt spid="79"/>
                                        </p:tgtEl>
                                        <p:attrNameLst>
                                          <p:attrName>r</p:attrName>
                                        </p:attrNameLst>
                                      </p:cBhvr>
                                    </p:animRot>
                                    <p:animRot by="-240000">
                                      <p:cBhvr>
                                        <p:cTn id="299" dur="200" fill="hold">
                                          <p:stCondLst>
                                            <p:cond delay="200"/>
                                          </p:stCondLst>
                                        </p:cTn>
                                        <p:tgtEl>
                                          <p:spTgt spid="79"/>
                                        </p:tgtEl>
                                        <p:attrNameLst>
                                          <p:attrName>r</p:attrName>
                                        </p:attrNameLst>
                                      </p:cBhvr>
                                    </p:animRot>
                                    <p:animRot by="240000">
                                      <p:cBhvr>
                                        <p:cTn id="300" dur="200" fill="hold">
                                          <p:stCondLst>
                                            <p:cond delay="400"/>
                                          </p:stCondLst>
                                        </p:cTn>
                                        <p:tgtEl>
                                          <p:spTgt spid="79"/>
                                        </p:tgtEl>
                                        <p:attrNameLst>
                                          <p:attrName>r</p:attrName>
                                        </p:attrNameLst>
                                      </p:cBhvr>
                                    </p:animRot>
                                    <p:animRot by="-240000">
                                      <p:cBhvr>
                                        <p:cTn id="301" dur="200" fill="hold">
                                          <p:stCondLst>
                                            <p:cond delay="600"/>
                                          </p:stCondLst>
                                        </p:cTn>
                                        <p:tgtEl>
                                          <p:spTgt spid="79"/>
                                        </p:tgtEl>
                                        <p:attrNameLst>
                                          <p:attrName>r</p:attrName>
                                        </p:attrNameLst>
                                      </p:cBhvr>
                                    </p:animRot>
                                    <p:animRot by="120000">
                                      <p:cBhvr>
                                        <p:cTn id="302" dur="200" fill="hold">
                                          <p:stCondLst>
                                            <p:cond delay="800"/>
                                          </p:stCondLst>
                                        </p:cTn>
                                        <p:tgtEl>
                                          <p:spTgt spid="79"/>
                                        </p:tgtEl>
                                        <p:attrNameLst>
                                          <p:attrName>r</p:attrName>
                                        </p:attrNameLst>
                                      </p:cBhvr>
                                    </p:animRot>
                                  </p:childTnLst>
                                </p:cTn>
                              </p:par>
                            </p:childTnLst>
                          </p:cTn>
                        </p:par>
                      </p:childTnLst>
                    </p:cTn>
                  </p:par>
                  <p:par>
                    <p:cTn id="303" fill="hold">
                      <p:stCondLst>
                        <p:cond delay="indefinite"/>
                      </p:stCondLst>
                      <p:childTnLst>
                        <p:par>
                          <p:cTn id="304" fill="hold">
                            <p:stCondLst>
                              <p:cond delay="0"/>
                            </p:stCondLst>
                            <p:childTnLst>
                              <p:par>
                                <p:cTn id="305" presetID="22" presetClass="entr" presetSubtype="8" fill="hold" nodeType="clickEffect">
                                  <p:stCondLst>
                                    <p:cond delay="0"/>
                                  </p:stCondLst>
                                  <p:childTnLst>
                                    <p:set>
                                      <p:cBhvr>
                                        <p:cTn id="306" dur="1" fill="hold">
                                          <p:stCondLst>
                                            <p:cond delay="0"/>
                                          </p:stCondLst>
                                        </p:cTn>
                                        <p:tgtEl>
                                          <p:spTgt spid="74"/>
                                        </p:tgtEl>
                                        <p:attrNameLst>
                                          <p:attrName>style.visibility</p:attrName>
                                        </p:attrNameLst>
                                      </p:cBhvr>
                                      <p:to>
                                        <p:strVal val="visible"/>
                                      </p:to>
                                    </p:set>
                                    <p:animEffect transition="in" filter="wipe(left)">
                                      <p:cBhvr>
                                        <p:cTn id="307" dur="500"/>
                                        <p:tgtEl>
                                          <p:spTgt spid="74"/>
                                        </p:tgtEl>
                                      </p:cBhvr>
                                    </p:animEffect>
                                  </p:childTnLst>
                                </p:cTn>
                              </p:par>
                              <p:par>
                                <p:cTn id="308" presetID="10" presetClass="exit" presetSubtype="0" fill="hold" nodeType="withEffect">
                                  <p:stCondLst>
                                    <p:cond delay="0"/>
                                  </p:stCondLst>
                                  <p:childTnLst>
                                    <p:animEffect transition="out" filter="fade">
                                      <p:cBhvr>
                                        <p:cTn id="309" dur="500"/>
                                        <p:tgtEl>
                                          <p:spTgt spid="79"/>
                                        </p:tgtEl>
                                      </p:cBhvr>
                                    </p:animEffect>
                                    <p:set>
                                      <p:cBhvr>
                                        <p:cTn id="310" dur="1" fill="hold">
                                          <p:stCondLst>
                                            <p:cond delay="499"/>
                                          </p:stCondLst>
                                        </p:cTn>
                                        <p:tgtEl>
                                          <p:spTgt spid="79"/>
                                        </p:tgtEl>
                                        <p:attrNameLst>
                                          <p:attrName>style.visibility</p:attrName>
                                        </p:attrNameLst>
                                      </p:cBhvr>
                                      <p:to>
                                        <p:strVal val="hidden"/>
                                      </p:to>
                                    </p:set>
                                  </p:childTnLst>
                                </p:cTn>
                              </p:par>
                            </p:childTnLst>
                          </p:cTn>
                        </p:par>
                      </p:childTnLst>
                    </p:cTn>
                  </p:par>
                  <p:par>
                    <p:cTn id="311" fill="hold">
                      <p:stCondLst>
                        <p:cond delay="indefinite"/>
                      </p:stCondLst>
                      <p:childTnLst>
                        <p:par>
                          <p:cTn id="312" fill="hold">
                            <p:stCondLst>
                              <p:cond delay="0"/>
                            </p:stCondLst>
                            <p:childTnLst>
                              <p:par>
                                <p:cTn id="313" presetID="22" presetClass="entr" presetSubtype="8" fill="hold" nodeType="clickEffect">
                                  <p:stCondLst>
                                    <p:cond delay="0"/>
                                  </p:stCondLst>
                                  <p:childTnLst>
                                    <p:set>
                                      <p:cBhvr>
                                        <p:cTn id="314" dur="1" fill="hold">
                                          <p:stCondLst>
                                            <p:cond delay="0"/>
                                          </p:stCondLst>
                                        </p:cTn>
                                        <p:tgtEl>
                                          <p:spTgt spid="75"/>
                                        </p:tgtEl>
                                        <p:attrNameLst>
                                          <p:attrName>style.visibility</p:attrName>
                                        </p:attrNameLst>
                                      </p:cBhvr>
                                      <p:to>
                                        <p:strVal val="visible"/>
                                      </p:to>
                                    </p:set>
                                    <p:animEffect transition="in" filter="wipe(left)">
                                      <p:cBhvr>
                                        <p:cTn id="31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3" grpId="0"/>
      <p:bldP spid="55" grpId="0"/>
      <p:bldP spid="57" grpId="0"/>
      <p:bldP spid="6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A9F80-FDFB-16B7-0E0E-0B47FEA52C0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jdelijke aanduiding voor inhoud 7">
                <a:extLst>
                  <a:ext uri="{FF2B5EF4-FFF2-40B4-BE49-F238E27FC236}">
                    <a16:creationId xmlns:a16="http://schemas.microsoft.com/office/drawing/2014/main" id="{4CF3D7B2-E5DE-EE60-12CF-843109449367}"/>
                  </a:ext>
                </a:extLst>
              </p:cNvPr>
              <p:cNvSpPr>
                <a:spLocks noGrp="1"/>
              </p:cNvSpPr>
              <p:nvPr>
                <p:ph sz="half" idx="2"/>
              </p:nvPr>
            </p:nvSpPr>
            <p:spPr>
              <a:xfrm>
                <a:off x="6172200" y="1072800"/>
                <a:ext cx="5715000" cy="5632800"/>
              </a:xfrm>
            </p:spPr>
            <p:txBody>
              <a:bodyPr>
                <a:normAutofit fontScale="92500" lnSpcReduction="10000"/>
              </a:bodyPr>
              <a:lstStyle/>
              <a:p>
                <a:pPr marL="0" indent="0">
                  <a:buNone/>
                </a:pPr>
                <a:r>
                  <a:rPr lang="nl-NL" sz="2000" b="1" dirty="0"/>
                  <a:t>Opdracht:</a:t>
                </a:r>
              </a:p>
              <a:p>
                <a:pPr marL="457200" indent="-457200">
                  <a:buFont typeface="+mj-lt"/>
                  <a:buAutoNum type="arabicPeriod"/>
                </a:pPr>
                <a:r>
                  <a:rPr lang="nl-NL" sz="2000" dirty="0"/>
                  <a:t>Geef de formule voor </a:t>
                </a:r>
                <a:r>
                  <a:rPr lang="nl-NL" sz="2000" dirty="0" err="1"/>
                  <a:t>Fn</a:t>
                </a:r>
                <a:r>
                  <a:rPr lang="nl-NL" sz="2000" dirty="0"/>
                  <a:t> die in het model gebruikt moet worden.</a:t>
                </a:r>
              </a:p>
              <a:p>
                <a:pPr marL="457200" indent="-457200">
                  <a:buFont typeface="+mj-lt"/>
                  <a:buAutoNum type="arabicPeriod"/>
                </a:pPr>
                <a:r>
                  <a:rPr lang="nl-NL" sz="2000" dirty="0"/>
                  <a:t>Geef de formule voor v die in het model gebruikt moet worden.</a:t>
                </a:r>
              </a:p>
              <a:p>
                <a:pPr marL="457200" indent="-457200">
                  <a:buFont typeface="+mj-lt"/>
                  <a:buAutoNum type="arabicPeriod"/>
                </a:pPr>
                <a:r>
                  <a:rPr lang="nl-NL" sz="2000" dirty="0"/>
                  <a:t>Leg uit of in de startwaarden </a:t>
                </a:r>
                <a14:m>
                  <m:oMath xmlns:m="http://schemas.openxmlformats.org/officeDocument/2006/math">
                    <m:r>
                      <m:rPr>
                        <m:sty m:val="p"/>
                      </m:rPr>
                      <a:rPr lang="nl-NL" sz="2000" b="0" i="0" smtClean="0">
                        <a:latin typeface="Cambria Math" panose="02040503050406030204" pitchFamily="18" charset="0"/>
                      </a:rPr>
                      <m:t>g</m:t>
                    </m:r>
                    <m:r>
                      <a:rPr lang="nl-NL" sz="2000" b="0" i="1" smtClean="0">
                        <a:latin typeface="Cambria Math" panose="02040503050406030204" pitchFamily="18" charset="0"/>
                      </a:rPr>
                      <m:t>=9,81 </m:t>
                    </m:r>
                    <m:sSup>
                      <m:sSupPr>
                        <m:ctrlPr>
                          <a:rPr lang="nl-NL" sz="2000" b="0" i="1" smtClean="0">
                            <a:latin typeface="Cambria Math" panose="02040503050406030204" pitchFamily="18" charset="0"/>
                          </a:rPr>
                        </m:ctrlPr>
                      </m:sSupPr>
                      <m:e>
                        <m:r>
                          <m:rPr>
                            <m:sty m:val="p"/>
                          </m:rPr>
                          <a:rPr lang="nl-NL" sz="2000" b="0" i="0" smtClean="0">
                            <a:latin typeface="Cambria Math" panose="02040503050406030204" pitchFamily="18" charset="0"/>
                          </a:rPr>
                          <m:t>ms</m:t>
                        </m:r>
                      </m:e>
                      <m:sup>
                        <m:r>
                          <a:rPr lang="nl-NL" sz="2000" b="0" i="0" smtClean="0">
                            <a:latin typeface="Cambria Math" panose="02040503050406030204" pitchFamily="18" charset="0"/>
                          </a:rPr>
                          <m:t>−2</m:t>
                        </m:r>
                      </m:sup>
                    </m:sSup>
                  </m:oMath>
                </a14:m>
                <a:r>
                  <a:rPr lang="nl-NL" sz="2000" dirty="0"/>
                  <a:t> of </a:t>
                </a:r>
                <a:br>
                  <a:rPr lang="nl-NL" sz="2000" b="0" i="0" dirty="0">
                    <a:latin typeface="Cambria Math" panose="02040503050406030204" pitchFamily="18" charset="0"/>
                  </a:rPr>
                </a:br>
                <a14:m>
                  <m:oMath xmlns:m="http://schemas.openxmlformats.org/officeDocument/2006/math">
                    <m:r>
                      <m:rPr>
                        <m:sty m:val="p"/>
                      </m:rPr>
                      <a:rPr lang="nl-NL" sz="2000" b="0" i="0" smtClean="0">
                        <a:latin typeface="Cambria Math" panose="02040503050406030204" pitchFamily="18" charset="0"/>
                      </a:rPr>
                      <m:t>g</m:t>
                    </m:r>
                    <m:r>
                      <a:rPr lang="nl-NL" sz="2000" b="0" i="1" smtClean="0">
                        <a:latin typeface="Cambria Math" panose="02040503050406030204" pitchFamily="18" charset="0"/>
                      </a:rPr>
                      <m:t>=−9,81 </m:t>
                    </m:r>
                    <m:sSup>
                      <m:sSupPr>
                        <m:ctrlPr>
                          <a:rPr lang="nl-NL" sz="2000" b="0" i="1" smtClean="0">
                            <a:latin typeface="Cambria Math" panose="02040503050406030204" pitchFamily="18" charset="0"/>
                          </a:rPr>
                        </m:ctrlPr>
                      </m:sSupPr>
                      <m:e>
                        <m:r>
                          <m:rPr>
                            <m:sty m:val="p"/>
                          </m:rPr>
                          <a:rPr lang="nl-NL" sz="2000" b="0" i="0" smtClean="0">
                            <a:latin typeface="Cambria Math" panose="02040503050406030204" pitchFamily="18" charset="0"/>
                          </a:rPr>
                          <m:t>ms</m:t>
                        </m:r>
                      </m:e>
                      <m:sup>
                        <m:r>
                          <a:rPr lang="nl-NL" sz="2000" b="0" i="0" smtClean="0">
                            <a:latin typeface="Cambria Math" panose="02040503050406030204" pitchFamily="18" charset="0"/>
                          </a:rPr>
                          <m:t>−2</m:t>
                        </m:r>
                      </m:sup>
                    </m:sSup>
                  </m:oMath>
                </a14:m>
                <a:r>
                  <a:rPr lang="nl-NL" sz="2000" dirty="0"/>
                  <a:t> moet staan.</a:t>
                </a:r>
              </a:p>
              <a:p>
                <a:pPr marL="0" indent="0">
                  <a:buNone/>
                </a:pPr>
                <a:r>
                  <a:rPr lang="nl-NL" sz="2000" b="1" dirty="0"/>
                  <a:t>Uitwerking vraag 1:</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zloodrec</m:t>
                        </m:r>
                        <m:r>
                          <a:rPr lang="nl-NL" sz="2000" b="0" i="1" smtClean="0">
                            <a:latin typeface="Cambria Math" panose="02040503050406030204" pitchFamily="18" charset="0"/>
                          </a:rPr>
                          <m:t>h𝑡</m:t>
                        </m:r>
                      </m:sub>
                    </m:sSub>
                    <m:r>
                      <a:rPr lang="nl-NL" sz="2000" b="0" i="0" smtClean="0">
                        <a:latin typeface="Cambria Math" panose="02040503050406030204" pitchFamily="18" charset="0"/>
                      </a:rPr>
                      <m:t> </m:t>
                    </m:r>
                  </m:oMath>
                </a14:m>
                <a:endParaRPr lang="nl-NL" sz="2000" dirty="0"/>
              </a:p>
              <a:p>
                <a14:m>
                  <m:oMath xmlns:m="http://schemas.openxmlformats.org/officeDocument/2006/math">
                    <m:r>
                      <m:rPr>
                        <m:sty m:val="p"/>
                      </m:rPr>
                      <a:rPr lang="nl-NL" sz="2000" b="0" i="0" smtClean="0">
                        <a:latin typeface="Cambria Math" panose="02040503050406030204" pitchFamily="18" charset="0"/>
                      </a:rPr>
                      <m:t>Fn</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m</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g</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cos</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alfa</m:t>
                    </m:r>
                    <m:r>
                      <a:rPr lang="nl-NL" sz="2000" b="0" i="0" smtClean="0">
                        <a:latin typeface="Cambria Math" panose="02040503050406030204" pitchFamily="18" charset="0"/>
                      </a:rPr>
                      <m:t>)</m:t>
                    </m:r>
                  </m:oMath>
                </a14:m>
                <a:endParaRPr lang="nl-NL" sz="2000" dirty="0"/>
              </a:p>
              <a:p>
                <a:pPr marL="0" indent="0">
                  <a:buNone/>
                </a:pPr>
                <a:r>
                  <a:rPr lang="nl-NL" sz="2000" b="1" dirty="0"/>
                  <a:t>Uitwerking vraag 2:</a:t>
                </a:r>
              </a:p>
              <a:p>
                <a14:m>
                  <m:oMath xmlns:m="http://schemas.openxmlformats.org/officeDocument/2006/math">
                    <m:r>
                      <m:rPr>
                        <m:sty m:val="p"/>
                      </m:rPr>
                      <a:rPr lang="nl-NL" sz="2000" b="0" i="0" smtClean="0">
                        <a:latin typeface="Cambria Math" panose="02040503050406030204" pitchFamily="18" charset="0"/>
                      </a:rPr>
                      <m:t>v</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v</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a</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dt</m:t>
                    </m:r>
                  </m:oMath>
                </a14:m>
                <a:r>
                  <a:rPr lang="nl-NL" sz="2000" dirty="0"/>
                  <a:t> (standaardregel!)</a:t>
                </a:r>
              </a:p>
              <a:p>
                <a:pPr marL="0" indent="0">
                  <a:buNone/>
                </a:pPr>
                <a:r>
                  <a:rPr lang="nl-NL" sz="2000" b="1" dirty="0"/>
                  <a:t>Uitwerking vraag 3:</a:t>
                </a:r>
              </a:p>
              <a:p>
                <a:r>
                  <a:rPr lang="nl-NL" sz="2000" dirty="0"/>
                  <a:t>Stel </a:t>
                </a:r>
                <a14:m>
                  <m:oMath xmlns:m="http://schemas.openxmlformats.org/officeDocument/2006/math">
                    <m:r>
                      <a:rPr lang="nl-NL" sz="2000" i="1">
                        <a:latin typeface="Cambria Math" panose="02040503050406030204" pitchFamily="18" charset="0"/>
                      </a:rPr>
                      <m:t>𝑔</m:t>
                    </m:r>
                    <m:r>
                      <a:rPr lang="nl-NL" sz="2000" i="1">
                        <a:latin typeface="Cambria Math" panose="02040503050406030204" pitchFamily="18" charset="0"/>
                      </a:rPr>
                      <m:t>=9,81 </m:t>
                    </m:r>
                    <m:sSup>
                      <m:sSupPr>
                        <m:ctrlPr>
                          <a:rPr lang="nl-NL" sz="2000" i="1">
                            <a:latin typeface="Cambria Math" panose="02040503050406030204" pitchFamily="18" charset="0"/>
                          </a:rPr>
                        </m:ctrlPr>
                      </m:sSupPr>
                      <m:e>
                        <m:r>
                          <m:rPr>
                            <m:sty m:val="p"/>
                          </m:rPr>
                          <a:rPr lang="nl-NL" sz="2000">
                            <a:latin typeface="Cambria Math" panose="02040503050406030204" pitchFamily="18" charset="0"/>
                          </a:rPr>
                          <m:t>ms</m:t>
                        </m:r>
                      </m:e>
                      <m:sup>
                        <m:r>
                          <a:rPr lang="nl-NL" sz="2000">
                            <a:latin typeface="Cambria Math" panose="02040503050406030204" pitchFamily="18" charset="0"/>
                          </a:rPr>
                          <m:t>−2</m:t>
                        </m:r>
                      </m:sup>
                    </m:sSup>
                  </m:oMath>
                </a14:m>
                <a:endParaRPr lang="nl-NL" sz="2000" dirty="0"/>
              </a:p>
              <a:p>
                <a:r>
                  <a:rPr lang="nl-NL" sz="2000" dirty="0"/>
                  <a:t>Dan is </a:t>
                </a:r>
                <a:r>
                  <a:rPr lang="nl-NL" sz="2000" dirty="0" err="1"/>
                  <a:t>Fzlangs</a:t>
                </a:r>
                <a:r>
                  <a:rPr lang="nl-NL" sz="2000" dirty="0"/>
                  <a:t> positief en dus schuin omlaag</a:t>
                </a:r>
              </a:p>
              <a:p>
                <a:r>
                  <a:rPr lang="nl-NL" sz="2000" dirty="0"/>
                  <a:t>Dat klopt met de beweging!</a:t>
                </a:r>
              </a:p>
              <a:p>
                <a:pPr marL="0" indent="0">
                  <a:buNone/>
                </a:pPr>
                <a:endParaRPr lang="nl-NL" sz="2000" dirty="0"/>
              </a:p>
            </p:txBody>
          </p:sp>
        </mc:Choice>
        <mc:Fallback xmlns="">
          <p:sp>
            <p:nvSpPr>
              <p:cNvPr id="8" name="Tijdelijke aanduiding voor inhoud 7">
                <a:extLst>
                  <a:ext uri="{FF2B5EF4-FFF2-40B4-BE49-F238E27FC236}">
                    <a16:creationId xmlns:a16="http://schemas.microsoft.com/office/drawing/2014/main" id="{4CF3D7B2-E5DE-EE60-12CF-843109449367}"/>
                  </a:ext>
                </a:extLst>
              </p:cNvPr>
              <p:cNvSpPr>
                <a:spLocks noGrp="1" noRot="1" noChangeAspect="1" noMove="1" noResize="1" noEditPoints="1" noAdjustHandles="1" noChangeArrowheads="1" noChangeShapeType="1" noTextEdit="1"/>
              </p:cNvSpPr>
              <p:nvPr>
                <p:ph sz="half" idx="2"/>
              </p:nvPr>
            </p:nvSpPr>
            <p:spPr>
              <a:xfrm>
                <a:off x="6172200" y="1072800"/>
                <a:ext cx="5715000" cy="5632800"/>
              </a:xfrm>
              <a:blipFill>
                <a:blip r:embed="rId3"/>
                <a:stretch>
                  <a:fillRect l="-1067" t="-1407"/>
                </a:stretch>
              </a:blipFill>
            </p:spPr>
            <p:txBody>
              <a:bodyPr/>
              <a:lstStyle/>
              <a:p>
                <a:r>
                  <a:rPr lang="nl-NL">
                    <a:noFill/>
                  </a:rPr>
                  <a:t> </a:t>
                </a:r>
              </a:p>
            </p:txBody>
          </p:sp>
        </mc:Fallback>
      </mc:AlternateContent>
      <p:grpSp>
        <p:nvGrpSpPr>
          <p:cNvPr id="5" name="Groep 4">
            <a:extLst>
              <a:ext uri="{FF2B5EF4-FFF2-40B4-BE49-F238E27FC236}">
                <a16:creationId xmlns:a16="http://schemas.microsoft.com/office/drawing/2014/main" id="{9870B5C5-A371-56C7-501F-F700CF469546}"/>
              </a:ext>
            </a:extLst>
          </p:cNvPr>
          <p:cNvGrpSpPr/>
          <p:nvPr/>
        </p:nvGrpSpPr>
        <p:grpSpPr>
          <a:xfrm>
            <a:off x="460800" y="962650"/>
            <a:ext cx="5263500" cy="5480131"/>
            <a:chOff x="348600" y="1238329"/>
            <a:chExt cx="5181600" cy="5254546"/>
          </a:xfrm>
        </p:grpSpPr>
        <p:pic>
          <p:nvPicPr>
            <p:cNvPr id="21" name="Tijdelijke aanduiding voor inhoud 17">
              <a:extLst>
                <a:ext uri="{FF2B5EF4-FFF2-40B4-BE49-F238E27FC236}">
                  <a16:creationId xmlns:a16="http://schemas.microsoft.com/office/drawing/2014/main" id="{BD0F10F0-31CF-057B-06AA-74D766A85106}"/>
                </a:ext>
              </a:extLst>
            </p:cNvPr>
            <p:cNvPicPr>
              <a:picLocks noChangeAspect="1"/>
            </p:cNvPicPr>
            <p:nvPr/>
          </p:nvPicPr>
          <p:blipFill>
            <a:blip r:embed="rId4"/>
            <a:stretch>
              <a:fillRect/>
            </a:stretch>
          </p:blipFill>
          <p:spPr>
            <a:xfrm>
              <a:off x="348600" y="3640689"/>
              <a:ext cx="5181600" cy="2852186"/>
            </a:xfrm>
            <a:prstGeom prst="rect">
              <a:avLst/>
            </a:prstGeom>
          </p:spPr>
        </p:pic>
        <p:pic>
          <p:nvPicPr>
            <p:cNvPr id="24" name="Tijdelijke aanduiding voor inhoud 7">
              <a:extLst>
                <a:ext uri="{FF2B5EF4-FFF2-40B4-BE49-F238E27FC236}">
                  <a16:creationId xmlns:a16="http://schemas.microsoft.com/office/drawing/2014/main" id="{3BD8E4CE-3245-A2DE-7570-4E3504F59011}"/>
                </a:ext>
              </a:extLst>
            </p:cNvPr>
            <p:cNvPicPr>
              <a:picLocks noChangeAspect="1"/>
            </p:cNvPicPr>
            <p:nvPr/>
          </p:nvPicPr>
          <p:blipFill>
            <a:blip r:embed="rId5"/>
            <a:stretch>
              <a:fillRect/>
            </a:stretch>
          </p:blipFill>
          <p:spPr>
            <a:xfrm>
              <a:off x="348600" y="1238329"/>
              <a:ext cx="5181600" cy="2415530"/>
            </a:xfrm>
            <a:prstGeom prst="rect">
              <a:avLst/>
            </a:prstGeom>
          </p:spPr>
        </p:pic>
      </p:grpSp>
      <p:cxnSp>
        <p:nvCxnSpPr>
          <p:cNvPr id="42" name="Rechte verbindingslijn 41">
            <a:extLst>
              <a:ext uri="{FF2B5EF4-FFF2-40B4-BE49-F238E27FC236}">
                <a16:creationId xmlns:a16="http://schemas.microsoft.com/office/drawing/2014/main" id="{FC2BBD9D-59BA-455C-F1B0-FB777850D8A3}"/>
              </a:ext>
            </a:extLst>
          </p:cNvPr>
          <p:cNvCxnSpPr>
            <a:cxnSpLocks/>
          </p:cNvCxnSpPr>
          <p:nvPr/>
        </p:nvCxnSpPr>
        <p:spPr>
          <a:xfrm>
            <a:off x="566739" y="2244542"/>
            <a:ext cx="645731" cy="586028"/>
          </a:xfrm>
          <a:prstGeom prst="line">
            <a:avLst/>
          </a:prstGeom>
          <a:ln w="38100">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06F3D5CF-D98B-6646-88C5-41328B71A28C}"/>
              </a:ext>
            </a:extLst>
          </p:cNvPr>
          <p:cNvCxnSpPr>
            <a:cxnSpLocks/>
          </p:cNvCxnSpPr>
          <p:nvPr/>
        </p:nvCxnSpPr>
        <p:spPr>
          <a:xfrm flipH="1">
            <a:off x="1204502" y="2108204"/>
            <a:ext cx="667616" cy="735630"/>
          </a:xfrm>
          <a:prstGeom prst="line">
            <a:avLst/>
          </a:prstGeom>
          <a:ln w="38100">
            <a:solidFill>
              <a:srgbClr val="4472C4"/>
            </a:solidFill>
            <a:prstDash val="sysDash"/>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47ED38F8-8DA3-2351-F432-4B74435AAEC6}"/>
              </a:ext>
            </a:extLst>
          </p:cNvPr>
          <p:cNvCxnSpPr/>
          <p:nvPr/>
        </p:nvCxnSpPr>
        <p:spPr>
          <a:xfrm>
            <a:off x="1214438" y="1508125"/>
            <a:ext cx="0" cy="1345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0685FBBB-B679-2B51-5665-B164986D0598}"/>
              </a:ext>
            </a:extLst>
          </p:cNvPr>
          <p:cNvCxnSpPr>
            <a:cxnSpLocks/>
          </p:cNvCxnSpPr>
          <p:nvPr/>
        </p:nvCxnSpPr>
        <p:spPr>
          <a:xfrm>
            <a:off x="1211645" y="1505156"/>
            <a:ext cx="667616" cy="5981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a:extLst>
              <a:ext uri="{FF2B5EF4-FFF2-40B4-BE49-F238E27FC236}">
                <a16:creationId xmlns:a16="http://schemas.microsoft.com/office/drawing/2014/main" id="{F7A98DA4-E249-7856-E48F-B505E677AA44}"/>
              </a:ext>
            </a:extLst>
          </p:cNvPr>
          <p:cNvCxnSpPr>
            <a:cxnSpLocks/>
          </p:cNvCxnSpPr>
          <p:nvPr/>
        </p:nvCxnSpPr>
        <p:spPr>
          <a:xfrm flipH="1">
            <a:off x="576263" y="1512862"/>
            <a:ext cx="645731" cy="720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kstvak 52">
                <a:extLst>
                  <a:ext uri="{FF2B5EF4-FFF2-40B4-BE49-F238E27FC236}">
                    <a16:creationId xmlns:a16="http://schemas.microsoft.com/office/drawing/2014/main" id="{D9A8E705-9A31-CB2E-8FBA-04E6B43D931B}"/>
                  </a:ext>
                </a:extLst>
              </p:cNvPr>
              <p:cNvSpPr txBox="1"/>
              <p:nvPr/>
            </p:nvSpPr>
            <p:spPr>
              <a:xfrm>
                <a:off x="1136243" y="2352149"/>
                <a:ext cx="3643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𝛼</m:t>
                      </m:r>
                    </m:oMath>
                  </m:oMathPara>
                </a14:m>
                <a:endParaRPr lang="nl-NL" dirty="0"/>
              </a:p>
            </p:txBody>
          </p:sp>
        </mc:Choice>
        <mc:Fallback xmlns="">
          <p:sp>
            <p:nvSpPr>
              <p:cNvPr id="53" name="Tekstvak 52">
                <a:extLst>
                  <a:ext uri="{FF2B5EF4-FFF2-40B4-BE49-F238E27FC236}">
                    <a16:creationId xmlns:a16="http://schemas.microsoft.com/office/drawing/2014/main" id="{D9A8E705-9A31-CB2E-8FBA-04E6B43D931B}"/>
                  </a:ext>
                </a:extLst>
              </p:cNvPr>
              <p:cNvSpPr txBox="1">
                <a:spLocks noRot="1" noChangeAspect="1" noMove="1" noResize="1" noEditPoints="1" noAdjustHandles="1" noChangeArrowheads="1" noChangeShapeType="1" noTextEdit="1"/>
              </p:cNvSpPr>
              <p:nvPr/>
            </p:nvSpPr>
            <p:spPr>
              <a:xfrm>
                <a:off x="1136243" y="2352149"/>
                <a:ext cx="364331" cy="369332"/>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4" name="Tekstvak 53">
                <a:extLst>
                  <a:ext uri="{FF2B5EF4-FFF2-40B4-BE49-F238E27FC236}">
                    <a16:creationId xmlns:a16="http://schemas.microsoft.com/office/drawing/2014/main" id="{5B8A4D0E-5CD9-681C-CCD9-F0BAEFF16478}"/>
                  </a:ext>
                </a:extLst>
              </p:cNvPr>
              <p:cNvSpPr txBox="1"/>
              <p:nvPr/>
            </p:nvSpPr>
            <p:spPr>
              <a:xfrm>
                <a:off x="2451954" y="2925991"/>
                <a:ext cx="3643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𝛼</m:t>
                      </m:r>
                    </m:oMath>
                  </m:oMathPara>
                </a14:m>
                <a:endParaRPr lang="nl-NL" dirty="0"/>
              </a:p>
            </p:txBody>
          </p:sp>
        </mc:Choice>
        <mc:Fallback xmlns="">
          <p:sp>
            <p:nvSpPr>
              <p:cNvPr id="54" name="Tekstvak 53">
                <a:extLst>
                  <a:ext uri="{FF2B5EF4-FFF2-40B4-BE49-F238E27FC236}">
                    <a16:creationId xmlns:a16="http://schemas.microsoft.com/office/drawing/2014/main" id="{5B8A4D0E-5CD9-681C-CCD9-F0BAEFF16478}"/>
                  </a:ext>
                </a:extLst>
              </p:cNvPr>
              <p:cNvSpPr txBox="1">
                <a:spLocks noRot="1" noChangeAspect="1" noMove="1" noResize="1" noEditPoints="1" noAdjustHandles="1" noChangeArrowheads="1" noChangeShapeType="1" noTextEdit="1"/>
              </p:cNvSpPr>
              <p:nvPr/>
            </p:nvSpPr>
            <p:spPr>
              <a:xfrm>
                <a:off x="2451954" y="2925991"/>
                <a:ext cx="364331" cy="369332"/>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5" name="Tekstvak 54">
                <a:extLst>
                  <a:ext uri="{FF2B5EF4-FFF2-40B4-BE49-F238E27FC236}">
                    <a16:creationId xmlns:a16="http://schemas.microsoft.com/office/drawing/2014/main" id="{933B5EB4-83DC-E6DC-2763-B98306B31A12}"/>
                  </a:ext>
                </a:extLst>
              </p:cNvPr>
              <p:cNvSpPr txBox="1"/>
              <p:nvPr/>
            </p:nvSpPr>
            <p:spPr>
              <a:xfrm>
                <a:off x="1799280" y="1722918"/>
                <a:ext cx="364331" cy="4318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zlangs</m:t>
                          </m:r>
                        </m:sub>
                      </m:sSub>
                    </m:oMath>
                  </m:oMathPara>
                </a14:m>
                <a:endParaRPr lang="nl-NL" dirty="0"/>
              </a:p>
            </p:txBody>
          </p:sp>
        </mc:Choice>
        <mc:Fallback xmlns="">
          <p:sp>
            <p:nvSpPr>
              <p:cNvPr id="55" name="Tekstvak 54">
                <a:extLst>
                  <a:ext uri="{FF2B5EF4-FFF2-40B4-BE49-F238E27FC236}">
                    <a16:creationId xmlns:a16="http://schemas.microsoft.com/office/drawing/2014/main" id="{933B5EB4-83DC-E6DC-2763-B98306B31A12}"/>
                  </a:ext>
                </a:extLst>
              </p:cNvPr>
              <p:cNvSpPr txBox="1">
                <a:spLocks noRot="1" noChangeAspect="1" noMove="1" noResize="1" noEditPoints="1" noAdjustHandles="1" noChangeArrowheads="1" noChangeShapeType="1" noTextEdit="1"/>
              </p:cNvSpPr>
              <p:nvPr/>
            </p:nvSpPr>
            <p:spPr>
              <a:xfrm>
                <a:off x="1799280" y="1722918"/>
                <a:ext cx="364331" cy="431849"/>
              </a:xfrm>
              <a:prstGeom prst="rect">
                <a:avLst/>
              </a:prstGeom>
              <a:blipFill>
                <a:blip r:embed="rId8"/>
                <a:stretch>
                  <a:fillRect t="-20000" r="-116667" b="-8571"/>
                </a:stretch>
              </a:blipFill>
            </p:spPr>
            <p:txBody>
              <a:bodyPr/>
              <a:lstStyle/>
              <a:p>
                <a:r>
                  <a:rPr lang="nl-NL">
                    <a:noFill/>
                  </a:rPr>
                  <a:t> </a:t>
                </a:r>
              </a:p>
            </p:txBody>
          </p:sp>
        </mc:Fallback>
      </mc:AlternateContent>
      <p:cxnSp>
        <p:nvCxnSpPr>
          <p:cNvPr id="56" name="Rechte verbindingslijn met pijl 55">
            <a:extLst>
              <a:ext uri="{FF2B5EF4-FFF2-40B4-BE49-F238E27FC236}">
                <a16:creationId xmlns:a16="http://schemas.microsoft.com/office/drawing/2014/main" id="{E61C2BCE-CD1C-20F5-9B29-650A45851692}"/>
              </a:ext>
            </a:extLst>
          </p:cNvPr>
          <p:cNvCxnSpPr>
            <a:cxnSpLocks/>
          </p:cNvCxnSpPr>
          <p:nvPr/>
        </p:nvCxnSpPr>
        <p:spPr>
          <a:xfrm rot="10800000" flipH="1">
            <a:off x="1201318" y="828953"/>
            <a:ext cx="645731" cy="720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kstvak 56">
                <a:extLst>
                  <a:ext uri="{FF2B5EF4-FFF2-40B4-BE49-F238E27FC236}">
                    <a16:creationId xmlns:a16="http://schemas.microsoft.com/office/drawing/2014/main" id="{C6376F7E-7988-247E-1BBF-1E4F4F660D55}"/>
                  </a:ext>
                </a:extLst>
              </p:cNvPr>
              <p:cNvSpPr txBox="1"/>
              <p:nvPr/>
            </p:nvSpPr>
            <p:spPr>
              <a:xfrm>
                <a:off x="1821600" y="916185"/>
                <a:ext cx="364331"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n</m:t>
                          </m:r>
                        </m:sub>
                      </m:sSub>
                    </m:oMath>
                  </m:oMathPara>
                </a14:m>
                <a:endParaRPr lang="nl-NL" dirty="0"/>
              </a:p>
            </p:txBody>
          </p:sp>
        </mc:Choice>
        <mc:Fallback xmlns="">
          <p:sp>
            <p:nvSpPr>
              <p:cNvPr id="57" name="Tekstvak 56">
                <a:extLst>
                  <a:ext uri="{FF2B5EF4-FFF2-40B4-BE49-F238E27FC236}">
                    <a16:creationId xmlns:a16="http://schemas.microsoft.com/office/drawing/2014/main" id="{C6376F7E-7988-247E-1BBF-1E4F4F660D55}"/>
                  </a:ext>
                </a:extLst>
              </p:cNvPr>
              <p:cNvSpPr txBox="1">
                <a:spLocks noRot="1" noChangeAspect="1" noMove="1" noResize="1" noEditPoints="1" noAdjustHandles="1" noChangeArrowheads="1" noChangeShapeType="1" noTextEdit="1"/>
              </p:cNvSpPr>
              <p:nvPr/>
            </p:nvSpPr>
            <p:spPr>
              <a:xfrm>
                <a:off x="1821600" y="916185"/>
                <a:ext cx="364331" cy="402931"/>
              </a:xfrm>
              <a:prstGeom prst="rect">
                <a:avLst/>
              </a:prstGeom>
              <a:blipFill>
                <a:blip r:embed="rId9"/>
                <a:stretch>
                  <a:fillRect t="-22727" r="-23333"/>
                </a:stretch>
              </a:blipFill>
            </p:spPr>
            <p:txBody>
              <a:bodyPr/>
              <a:lstStyle/>
              <a:p>
                <a:r>
                  <a:rPr lang="nl-NL">
                    <a:noFill/>
                  </a:rPr>
                  <a:t> </a:t>
                </a:r>
              </a:p>
            </p:txBody>
          </p:sp>
        </mc:Fallback>
      </mc:AlternateContent>
      <p:cxnSp>
        <p:nvCxnSpPr>
          <p:cNvPr id="58" name="Rechte verbindingslijn met pijl 57">
            <a:extLst>
              <a:ext uri="{FF2B5EF4-FFF2-40B4-BE49-F238E27FC236}">
                <a16:creationId xmlns:a16="http://schemas.microsoft.com/office/drawing/2014/main" id="{D820D7A4-D12E-2904-2AC2-BC4F280DC8E7}"/>
              </a:ext>
            </a:extLst>
          </p:cNvPr>
          <p:cNvCxnSpPr>
            <a:cxnSpLocks/>
          </p:cNvCxnSpPr>
          <p:nvPr/>
        </p:nvCxnSpPr>
        <p:spPr>
          <a:xfrm flipH="1" flipV="1">
            <a:off x="781050" y="1113680"/>
            <a:ext cx="443032" cy="3989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kstvak 61">
                <a:extLst>
                  <a:ext uri="{FF2B5EF4-FFF2-40B4-BE49-F238E27FC236}">
                    <a16:creationId xmlns:a16="http://schemas.microsoft.com/office/drawing/2014/main" id="{66850015-0A7F-9542-99B7-4867A7BBE136}"/>
                  </a:ext>
                </a:extLst>
              </p:cNvPr>
              <p:cNvSpPr txBox="1"/>
              <p:nvPr/>
            </p:nvSpPr>
            <p:spPr>
              <a:xfrm>
                <a:off x="762983" y="790026"/>
                <a:ext cx="364331"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w</m:t>
                          </m:r>
                        </m:sub>
                      </m:sSub>
                    </m:oMath>
                  </m:oMathPara>
                </a14:m>
                <a:endParaRPr lang="nl-NL" dirty="0"/>
              </a:p>
            </p:txBody>
          </p:sp>
        </mc:Choice>
        <mc:Fallback xmlns="">
          <p:sp>
            <p:nvSpPr>
              <p:cNvPr id="62" name="Tekstvak 61">
                <a:extLst>
                  <a:ext uri="{FF2B5EF4-FFF2-40B4-BE49-F238E27FC236}">
                    <a16:creationId xmlns:a16="http://schemas.microsoft.com/office/drawing/2014/main" id="{66850015-0A7F-9542-99B7-4867A7BBE136}"/>
                  </a:ext>
                </a:extLst>
              </p:cNvPr>
              <p:cNvSpPr txBox="1">
                <a:spLocks noRot="1" noChangeAspect="1" noMove="1" noResize="1" noEditPoints="1" noAdjustHandles="1" noChangeArrowheads="1" noChangeShapeType="1" noTextEdit="1"/>
              </p:cNvSpPr>
              <p:nvPr/>
            </p:nvSpPr>
            <p:spPr>
              <a:xfrm>
                <a:off x="762983" y="790026"/>
                <a:ext cx="364331" cy="402931"/>
              </a:xfrm>
              <a:prstGeom prst="rect">
                <a:avLst/>
              </a:prstGeom>
              <a:blipFill>
                <a:blip r:embed="rId10"/>
                <a:stretch>
                  <a:fillRect t="-22727" r="-25000"/>
                </a:stretch>
              </a:blipFill>
            </p:spPr>
            <p:txBody>
              <a:bodyPr/>
              <a:lstStyle/>
              <a:p>
                <a:r>
                  <a:rPr lang="nl-NL">
                    <a:noFill/>
                  </a:rPr>
                  <a:t> </a:t>
                </a:r>
              </a:p>
            </p:txBody>
          </p:sp>
        </mc:Fallback>
      </mc:AlternateContent>
      <p:cxnSp>
        <p:nvCxnSpPr>
          <p:cNvPr id="2" name="Rechte verbindingslijn met pijl 1">
            <a:extLst>
              <a:ext uri="{FF2B5EF4-FFF2-40B4-BE49-F238E27FC236}">
                <a16:creationId xmlns:a16="http://schemas.microsoft.com/office/drawing/2014/main" id="{D1B7A882-E0FE-AFD6-6AAF-E1642C719679}"/>
              </a:ext>
            </a:extLst>
          </p:cNvPr>
          <p:cNvCxnSpPr>
            <a:cxnSpLocks/>
          </p:cNvCxnSpPr>
          <p:nvPr/>
        </p:nvCxnSpPr>
        <p:spPr>
          <a:xfrm flipH="1" flipV="1">
            <a:off x="1545453" y="1236796"/>
            <a:ext cx="103951" cy="338674"/>
          </a:xfrm>
          <a:prstGeom prst="straightConnector1">
            <a:avLst/>
          </a:prstGeom>
          <a:ln w="76200">
            <a:solidFill>
              <a:srgbClr val="945EE8"/>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13F95638-372C-EEB1-5D11-820552AC5FB0}"/>
              </a:ext>
            </a:extLst>
          </p:cNvPr>
          <p:cNvCxnSpPr>
            <a:cxnSpLocks/>
          </p:cNvCxnSpPr>
          <p:nvPr/>
        </p:nvCxnSpPr>
        <p:spPr>
          <a:xfrm flipH="1" flipV="1">
            <a:off x="927295" y="1905867"/>
            <a:ext cx="103951" cy="338674"/>
          </a:xfrm>
          <a:prstGeom prst="straightConnector1">
            <a:avLst/>
          </a:prstGeom>
          <a:ln w="76200">
            <a:solidFill>
              <a:srgbClr val="945E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1+#ppt_w/2"/>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additive="base">
                                        <p:cTn id="5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anim calcmode="lin" valueType="num">
                                      <p:cBhvr additive="base">
                                        <p:cTn id="6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 calcmode="lin" valueType="num">
                                      <p:cBhvr additive="base">
                                        <p:cTn id="6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
                                            <p:txEl>
                                              <p:pRg st="9" end="9"/>
                                            </p:txEl>
                                          </p:spTgt>
                                        </p:tgtEl>
                                        <p:attrNameLst>
                                          <p:attrName>style.visibility</p:attrName>
                                        </p:attrNameLst>
                                      </p:cBhvr>
                                      <p:to>
                                        <p:strVal val="visible"/>
                                      </p:to>
                                    </p:set>
                                    <p:anim calcmode="lin" valueType="num">
                                      <p:cBhvr additive="base">
                                        <p:cTn id="7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xEl>
                                              <p:pRg st="10" end="10"/>
                                            </p:txEl>
                                          </p:spTgt>
                                        </p:tgtEl>
                                        <p:attrNameLst>
                                          <p:attrName>style.visibility</p:attrName>
                                        </p:attrNameLst>
                                      </p:cBhvr>
                                      <p:to>
                                        <p:strVal val="visible"/>
                                      </p:to>
                                    </p:set>
                                    <p:anim calcmode="lin" valueType="num">
                                      <p:cBhvr additive="base">
                                        <p:cTn id="79"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
                                            <p:txEl>
                                              <p:pRg st="11" end="11"/>
                                            </p:txEl>
                                          </p:spTgt>
                                        </p:tgtEl>
                                        <p:attrNameLst>
                                          <p:attrName>style.visibility</p:attrName>
                                        </p:attrNameLst>
                                      </p:cBhvr>
                                      <p:to>
                                        <p:strVal val="visible"/>
                                      </p:to>
                                    </p:set>
                                    <p:anim calcmode="lin" valueType="num">
                                      <p:cBhvr additive="base">
                                        <p:cTn id="85"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8">
                                            <p:txEl>
                                              <p:pRg st="12" end="12"/>
                                            </p:txEl>
                                          </p:spTgt>
                                        </p:tgtEl>
                                        <p:attrNameLst>
                                          <p:attrName>style.visibility</p:attrName>
                                        </p:attrNameLst>
                                      </p:cBhvr>
                                      <p:to>
                                        <p:strVal val="visible"/>
                                      </p:to>
                                    </p:set>
                                    <p:anim calcmode="lin" valueType="num">
                                      <p:cBhvr additive="base">
                                        <p:cTn id="91"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9B70F-D0D3-4937-8F22-92F24C44BD6E}"/>
              </a:ext>
            </a:extLst>
          </p:cNvPr>
          <p:cNvSpPr>
            <a:spLocks noGrp="1"/>
          </p:cNvSpPr>
          <p:nvPr>
            <p:ph type="title"/>
          </p:nvPr>
        </p:nvSpPr>
        <p:spPr/>
        <p:txBody>
          <a:bodyPr/>
          <a:lstStyle/>
          <a:p>
            <a:pPr algn="ctr"/>
            <a:r>
              <a:rPr lang="nl-NL" dirty="0">
                <a:latin typeface="Effra" panose="02000506080000020004" pitchFamily="2" charset="0"/>
              </a:rPr>
              <a:t>Hoe zit het met tunnel</a:t>
            </a:r>
            <a:r>
              <a:rPr lang="nl-NL" dirty="0"/>
              <a:t>en</a:t>
            </a:r>
            <a:r>
              <a:rPr lang="nl-NL" dirty="0">
                <a:latin typeface="Effra" panose="02000506080000020004" pitchFamily="2" charset="0"/>
              </a:rPr>
              <a:t>?</a:t>
            </a:r>
          </a:p>
        </p:txBody>
      </p:sp>
      <p:sp>
        <p:nvSpPr>
          <p:cNvPr id="3" name="Tijdelijke aanduiding voor tekst 2">
            <a:extLst>
              <a:ext uri="{FF2B5EF4-FFF2-40B4-BE49-F238E27FC236}">
                <a16:creationId xmlns:a16="http://schemas.microsoft.com/office/drawing/2014/main" id="{FA190EC0-D017-4C55-BA05-D0381A4FAF37}"/>
              </a:ext>
            </a:extLst>
          </p:cNvPr>
          <p:cNvSpPr>
            <a:spLocks noGrp="1"/>
          </p:cNvSpPr>
          <p:nvPr>
            <p:ph type="body" idx="1"/>
          </p:nvPr>
        </p:nvSpPr>
        <p:spPr/>
        <p:txBody>
          <a:bodyPr/>
          <a:lstStyle/>
          <a:p>
            <a:pPr algn="ctr"/>
            <a:endParaRPr lang="nl-NL" dirty="0">
              <a:solidFill>
                <a:schemeClr val="tx1"/>
              </a:solidFill>
            </a:endParaRPr>
          </a:p>
        </p:txBody>
      </p:sp>
    </p:spTree>
    <p:extLst>
      <p:ext uri="{BB962C8B-B14F-4D97-AF65-F5344CB8AC3E}">
        <p14:creationId xmlns:p14="http://schemas.microsoft.com/office/powerpoint/2010/main" val="3629947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CE9D715-B57C-46D3-AD6C-EE7E7701B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760535"/>
            <a:ext cx="10325100" cy="4962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l meme face #AD , #Sponsored, #SPONSORED, #face, #meme, #Lol | Funny  logo, Silly faces, Meme faces">
            <a:extLst>
              <a:ext uri="{FF2B5EF4-FFF2-40B4-BE49-F238E27FC236}">
                <a16:creationId xmlns:a16="http://schemas.microsoft.com/office/drawing/2014/main" id="{750D6A69-5F81-49EE-8A91-C38FAF5C7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626" y="3123735"/>
            <a:ext cx="1336964" cy="133696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Free photo: Stick Figure - Fig, Figure, Object - Free Download - Jooinn">
            <a:extLst>
              <a:ext uri="{FF2B5EF4-FFF2-40B4-BE49-F238E27FC236}">
                <a16:creationId xmlns:a16="http://schemas.microsoft.com/office/drawing/2014/main" id="{98AE31CE-5B22-41B5-BC06-7AB51F02E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070099" y="5729347"/>
            <a:ext cx="1025901" cy="84417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rollface - Wikipedia">
            <a:extLst>
              <a:ext uri="{FF2B5EF4-FFF2-40B4-BE49-F238E27FC236}">
                <a16:creationId xmlns:a16="http://schemas.microsoft.com/office/drawing/2014/main" id="{32691B7F-29D8-4444-B12A-6290C98CE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460" y="5430446"/>
            <a:ext cx="685540" cy="568978"/>
          </a:xfrm>
          <a:prstGeom prst="rect">
            <a:avLst/>
          </a:prstGeom>
          <a:noFill/>
          <a:extLst>
            <a:ext uri="{909E8E84-426E-40DD-AFC4-6F175D3DCCD1}">
              <a14:hiddenFill xmlns:a14="http://schemas.microsoft.com/office/drawing/2010/main">
                <a:solidFill>
                  <a:srgbClr val="FFFFFF"/>
                </a:solidFill>
              </a14:hiddenFill>
            </a:ext>
          </a:extLst>
        </p:spPr>
      </p:pic>
      <p:sp>
        <p:nvSpPr>
          <p:cNvPr id="3" name="Vrije vorm: vorm 2">
            <a:extLst>
              <a:ext uri="{FF2B5EF4-FFF2-40B4-BE49-F238E27FC236}">
                <a16:creationId xmlns:a16="http://schemas.microsoft.com/office/drawing/2014/main" id="{1161309B-C83A-4A91-81F0-AA5F32247167}"/>
              </a:ext>
            </a:extLst>
          </p:cNvPr>
          <p:cNvSpPr/>
          <p:nvPr/>
        </p:nvSpPr>
        <p:spPr>
          <a:xfrm>
            <a:off x="2219325" y="5384797"/>
            <a:ext cx="8191500" cy="1314450"/>
          </a:xfrm>
          <a:custGeom>
            <a:avLst/>
            <a:gdLst>
              <a:gd name="connsiteX0" fmla="*/ 5638800 w 8191500"/>
              <a:gd name="connsiteY0" fmla="*/ 0 h 1314450"/>
              <a:gd name="connsiteX1" fmla="*/ 5953125 w 8191500"/>
              <a:gd name="connsiteY1" fmla="*/ 342900 h 1314450"/>
              <a:gd name="connsiteX2" fmla="*/ 6362700 w 8191500"/>
              <a:gd name="connsiteY2" fmla="*/ 704850 h 1314450"/>
              <a:gd name="connsiteX3" fmla="*/ 6810375 w 8191500"/>
              <a:gd name="connsiteY3" fmla="*/ 990600 h 1314450"/>
              <a:gd name="connsiteX4" fmla="*/ 7277100 w 8191500"/>
              <a:gd name="connsiteY4" fmla="*/ 1152525 h 1314450"/>
              <a:gd name="connsiteX5" fmla="*/ 7610475 w 8191500"/>
              <a:gd name="connsiteY5" fmla="*/ 1238250 h 1314450"/>
              <a:gd name="connsiteX6" fmla="*/ 8191500 w 8191500"/>
              <a:gd name="connsiteY6" fmla="*/ 1314450 h 1314450"/>
              <a:gd name="connsiteX7" fmla="*/ 0 w 8191500"/>
              <a:gd name="connsiteY7" fmla="*/ 1314450 h 1314450"/>
              <a:gd name="connsiteX8" fmla="*/ 200025 w 8191500"/>
              <a:gd name="connsiteY8" fmla="*/ 1238250 h 1314450"/>
              <a:gd name="connsiteX9" fmla="*/ 352425 w 8191500"/>
              <a:gd name="connsiteY9" fmla="*/ 1114425 h 1314450"/>
              <a:gd name="connsiteX10" fmla="*/ 571500 w 8191500"/>
              <a:gd name="connsiteY10" fmla="*/ 857250 h 1314450"/>
              <a:gd name="connsiteX11" fmla="*/ 742950 w 8191500"/>
              <a:gd name="connsiteY11" fmla="*/ 619125 h 1314450"/>
              <a:gd name="connsiteX12" fmla="*/ 1133475 w 8191500"/>
              <a:gd name="connsiteY12" fmla="*/ 19050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1500" h="1314450">
                <a:moveTo>
                  <a:pt x="5638800" y="0"/>
                </a:moveTo>
                <a:lnTo>
                  <a:pt x="5953125" y="342900"/>
                </a:lnTo>
                <a:lnTo>
                  <a:pt x="6362700" y="704850"/>
                </a:lnTo>
                <a:lnTo>
                  <a:pt x="6810375" y="990600"/>
                </a:lnTo>
                <a:lnTo>
                  <a:pt x="7277100" y="1152525"/>
                </a:lnTo>
                <a:lnTo>
                  <a:pt x="7610475" y="1238250"/>
                </a:lnTo>
                <a:lnTo>
                  <a:pt x="8191500" y="1314450"/>
                </a:lnTo>
                <a:lnTo>
                  <a:pt x="0" y="1314450"/>
                </a:lnTo>
                <a:lnTo>
                  <a:pt x="200025" y="1238250"/>
                </a:lnTo>
                <a:lnTo>
                  <a:pt x="352425" y="1114425"/>
                </a:lnTo>
                <a:lnTo>
                  <a:pt x="571500" y="857250"/>
                </a:lnTo>
                <a:lnTo>
                  <a:pt x="742950" y="619125"/>
                </a:lnTo>
                <a:lnTo>
                  <a:pt x="1133475" y="19050"/>
                </a:lnTo>
              </a:path>
            </a:pathLst>
          </a:custGeom>
          <a:solidFill>
            <a:srgbClr val="ACD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56" name="Picture 32" descr="Happy Face Meme / Meme faces | Meme Comics / With tenor, maker of gif  keyboard, add popular happy face meme animated gifs to your conversations.  | RECEH">
            <a:extLst>
              <a:ext uri="{FF2B5EF4-FFF2-40B4-BE49-F238E27FC236}">
                <a16:creationId xmlns:a16="http://schemas.microsoft.com/office/drawing/2014/main" id="{057B9885-052C-480B-A301-C7FF38F5F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70" y="818366"/>
            <a:ext cx="1123690" cy="12303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eme Face - Meme Wall">
            <a:extLst>
              <a:ext uri="{FF2B5EF4-FFF2-40B4-BE49-F238E27FC236}">
                <a16:creationId xmlns:a16="http://schemas.microsoft.com/office/drawing/2014/main" id="{5E3933CD-D68E-47DA-9B67-06E8AB0F62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290" y="784025"/>
            <a:ext cx="1264659" cy="126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0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 calcmode="lin" valueType="num">
                                      <p:cBhvr>
                                        <p:cTn id="7" dur="500" fill="hold"/>
                                        <p:tgtEl>
                                          <p:spTgt spid="1034"/>
                                        </p:tgtEl>
                                        <p:attrNameLst>
                                          <p:attrName>ppt_w</p:attrName>
                                        </p:attrNameLst>
                                      </p:cBhvr>
                                      <p:tavLst>
                                        <p:tav tm="0">
                                          <p:val>
                                            <p:fltVal val="0"/>
                                          </p:val>
                                        </p:tav>
                                        <p:tav tm="100000">
                                          <p:val>
                                            <p:strVal val="#ppt_w"/>
                                          </p:val>
                                        </p:tav>
                                      </p:tavLst>
                                    </p:anim>
                                    <p:anim calcmode="lin" valueType="num">
                                      <p:cBhvr>
                                        <p:cTn id="8" dur="500" fill="hold"/>
                                        <p:tgtEl>
                                          <p:spTgt spid="1034"/>
                                        </p:tgtEl>
                                        <p:attrNameLst>
                                          <p:attrName>ppt_h</p:attrName>
                                        </p:attrNameLst>
                                      </p:cBhvr>
                                      <p:tavLst>
                                        <p:tav tm="0">
                                          <p:val>
                                            <p:fltVal val="0"/>
                                          </p:val>
                                        </p:tav>
                                        <p:tav tm="100000">
                                          <p:val>
                                            <p:strVal val="#ppt_h"/>
                                          </p:val>
                                        </p:tav>
                                      </p:tavLst>
                                    </p:anim>
                                    <p:animEffect transition="in" filter="fade">
                                      <p:cBhvr>
                                        <p:cTn id="9" dur="500"/>
                                        <p:tgtEl>
                                          <p:spTgt spid="10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56"/>
                                        </p:tgtEl>
                                        <p:attrNameLst>
                                          <p:attrName>style.visibility</p:attrName>
                                        </p:attrNameLst>
                                      </p:cBhvr>
                                      <p:to>
                                        <p:strVal val="visible"/>
                                      </p:to>
                                    </p:set>
                                    <p:anim calcmode="lin" valueType="num">
                                      <p:cBhvr>
                                        <p:cTn id="14" dur="500" fill="hold"/>
                                        <p:tgtEl>
                                          <p:spTgt spid="1056"/>
                                        </p:tgtEl>
                                        <p:attrNameLst>
                                          <p:attrName>ppt_w</p:attrName>
                                        </p:attrNameLst>
                                      </p:cBhvr>
                                      <p:tavLst>
                                        <p:tav tm="0">
                                          <p:val>
                                            <p:fltVal val="0"/>
                                          </p:val>
                                        </p:tav>
                                        <p:tav tm="100000">
                                          <p:val>
                                            <p:strVal val="#ppt_w"/>
                                          </p:val>
                                        </p:tav>
                                      </p:tavLst>
                                    </p:anim>
                                    <p:anim calcmode="lin" valueType="num">
                                      <p:cBhvr>
                                        <p:cTn id="15" dur="500" fill="hold"/>
                                        <p:tgtEl>
                                          <p:spTgt spid="1056"/>
                                        </p:tgtEl>
                                        <p:attrNameLst>
                                          <p:attrName>ppt_h</p:attrName>
                                        </p:attrNameLst>
                                      </p:cBhvr>
                                      <p:tavLst>
                                        <p:tav tm="0">
                                          <p:val>
                                            <p:fltVal val="0"/>
                                          </p:val>
                                        </p:tav>
                                        <p:tav tm="100000">
                                          <p:val>
                                            <p:strVal val="#ppt_h"/>
                                          </p:val>
                                        </p:tav>
                                      </p:tavLst>
                                    </p:anim>
                                    <p:animEffect transition="in" filter="fade">
                                      <p:cBhvr>
                                        <p:cTn id="16" dur="500"/>
                                        <p:tgtEl>
                                          <p:spTgt spid="10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040"/>
                                        </p:tgtEl>
                                        <p:attrNameLst>
                                          <p:attrName>style.visibility</p:attrName>
                                        </p:attrNameLst>
                                      </p:cBhvr>
                                      <p:to>
                                        <p:strVal val="visible"/>
                                      </p:to>
                                    </p:set>
                                    <p:anim calcmode="lin" valueType="num">
                                      <p:cBhvr>
                                        <p:cTn id="25" dur="500" fill="hold"/>
                                        <p:tgtEl>
                                          <p:spTgt spid="1040"/>
                                        </p:tgtEl>
                                        <p:attrNameLst>
                                          <p:attrName>ppt_w</p:attrName>
                                        </p:attrNameLst>
                                      </p:cBhvr>
                                      <p:tavLst>
                                        <p:tav tm="0">
                                          <p:val>
                                            <p:fltVal val="0"/>
                                          </p:val>
                                        </p:tav>
                                        <p:tav tm="100000">
                                          <p:val>
                                            <p:strVal val="#ppt_w"/>
                                          </p:val>
                                        </p:tav>
                                      </p:tavLst>
                                    </p:anim>
                                    <p:anim calcmode="lin" valueType="num">
                                      <p:cBhvr>
                                        <p:cTn id="26" dur="500" fill="hold"/>
                                        <p:tgtEl>
                                          <p:spTgt spid="1040"/>
                                        </p:tgtEl>
                                        <p:attrNameLst>
                                          <p:attrName>ppt_h</p:attrName>
                                        </p:attrNameLst>
                                      </p:cBhvr>
                                      <p:tavLst>
                                        <p:tav tm="0">
                                          <p:val>
                                            <p:fltVal val="0"/>
                                          </p:val>
                                        </p:tav>
                                        <p:tav tm="100000">
                                          <p:val>
                                            <p:strVal val="#ppt_h"/>
                                          </p:val>
                                        </p:tav>
                                      </p:tavLst>
                                    </p:anim>
                                    <p:animEffect transition="in" filter="fade">
                                      <p:cBhvr>
                                        <p:cTn id="27" dur="500"/>
                                        <p:tgtEl>
                                          <p:spTgt spid="1040"/>
                                        </p:tgtEl>
                                      </p:cBhvr>
                                    </p:animEffect>
                                  </p:childTnLst>
                                </p:cTn>
                              </p:par>
                            </p:childTnLst>
                          </p:cTn>
                        </p:par>
                        <p:par>
                          <p:cTn id="28" fill="hold">
                            <p:stCondLst>
                              <p:cond delay="1000"/>
                            </p:stCondLst>
                            <p:childTnLst>
                              <p:par>
                                <p:cTn id="29" presetID="32" presetClass="emph" presetSubtype="0" fill="hold" nodeType="afterEffect">
                                  <p:stCondLst>
                                    <p:cond delay="0"/>
                                  </p:stCondLst>
                                  <p:childTnLst>
                                    <p:animRot by="120000">
                                      <p:cBhvr>
                                        <p:cTn id="30" dur="100" fill="hold">
                                          <p:stCondLst>
                                            <p:cond delay="0"/>
                                          </p:stCondLst>
                                        </p:cTn>
                                        <p:tgtEl>
                                          <p:spTgt spid="1040"/>
                                        </p:tgtEl>
                                        <p:attrNameLst>
                                          <p:attrName>r</p:attrName>
                                        </p:attrNameLst>
                                      </p:cBhvr>
                                    </p:animRot>
                                    <p:animRot by="-240000">
                                      <p:cBhvr>
                                        <p:cTn id="31" dur="200" fill="hold">
                                          <p:stCondLst>
                                            <p:cond delay="200"/>
                                          </p:stCondLst>
                                        </p:cTn>
                                        <p:tgtEl>
                                          <p:spTgt spid="1040"/>
                                        </p:tgtEl>
                                        <p:attrNameLst>
                                          <p:attrName>r</p:attrName>
                                        </p:attrNameLst>
                                      </p:cBhvr>
                                    </p:animRot>
                                    <p:animRot by="240000">
                                      <p:cBhvr>
                                        <p:cTn id="32" dur="200" fill="hold">
                                          <p:stCondLst>
                                            <p:cond delay="400"/>
                                          </p:stCondLst>
                                        </p:cTn>
                                        <p:tgtEl>
                                          <p:spTgt spid="1040"/>
                                        </p:tgtEl>
                                        <p:attrNameLst>
                                          <p:attrName>r</p:attrName>
                                        </p:attrNameLst>
                                      </p:cBhvr>
                                    </p:animRot>
                                    <p:animRot by="-240000">
                                      <p:cBhvr>
                                        <p:cTn id="33" dur="200" fill="hold">
                                          <p:stCondLst>
                                            <p:cond delay="600"/>
                                          </p:stCondLst>
                                        </p:cTn>
                                        <p:tgtEl>
                                          <p:spTgt spid="1040"/>
                                        </p:tgtEl>
                                        <p:attrNameLst>
                                          <p:attrName>r</p:attrName>
                                        </p:attrNameLst>
                                      </p:cBhvr>
                                    </p:animRot>
                                    <p:animRot by="120000">
                                      <p:cBhvr>
                                        <p:cTn id="34" dur="200" fill="hold">
                                          <p:stCondLst>
                                            <p:cond delay="800"/>
                                          </p:stCondLst>
                                        </p:cTn>
                                        <p:tgtEl>
                                          <p:spTgt spid="1040"/>
                                        </p:tgtEl>
                                        <p:attrNameLst>
                                          <p:attrName>r</p:attrName>
                                        </p:attrNameLst>
                                      </p:cBhvr>
                                    </p:animRot>
                                  </p:childTnLst>
                                </p:cTn>
                              </p:par>
                            </p:childTnLst>
                          </p:cTn>
                        </p:par>
                        <p:par>
                          <p:cTn id="35" fill="hold">
                            <p:stCondLst>
                              <p:cond delay="2000"/>
                            </p:stCondLst>
                            <p:childTnLst>
                              <p:par>
                                <p:cTn id="36" presetID="32" presetClass="emph" presetSubtype="0" fill="hold" nodeType="afterEffect">
                                  <p:stCondLst>
                                    <p:cond delay="0"/>
                                  </p:stCondLst>
                                  <p:childTnLst>
                                    <p:animRot by="120000">
                                      <p:cBhvr>
                                        <p:cTn id="37" dur="100" fill="hold">
                                          <p:stCondLst>
                                            <p:cond delay="0"/>
                                          </p:stCondLst>
                                        </p:cTn>
                                        <p:tgtEl>
                                          <p:spTgt spid="1040"/>
                                        </p:tgtEl>
                                        <p:attrNameLst>
                                          <p:attrName>r</p:attrName>
                                        </p:attrNameLst>
                                      </p:cBhvr>
                                    </p:animRot>
                                    <p:animRot by="-240000">
                                      <p:cBhvr>
                                        <p:cTn id="38" dur="200" fill="hold">
                                          <p:stCondLst>
                                            <p:cond delay="200"/>
                                          </p:stCondLst>
                                        </p:cTn>
                                        <p:tgtEl>
                                          <p:spTgt spid="1040"/>
                                        </p:tgtEl>
                                        <p:attrNameLst>
                                          <p:attrName>r</p:attrName>
                                        </p:attrNameLst>
                                      </p:cBhvr>
                                    </p:animRot>
                                    <p:animRot by="240000">
                                      <p:cBhvr>
                                        <p:cTn id="39" dur="200" fill="hold">
                                          <p:stCondLst>
                                            <p:cond delay="400"/>
                                          </p:stCondLst>
                                        </p:cTn>
                                        <p:tgtEl>
                                          <p:spTgt spid="1040"/>
                                        </p:tgtEl>
                                        <p:attrNameLst>
                                          <p:attrName>r</p:attrName>
                                        </p:attrNameLst>
                                      </p:cBhvr>
                                    </p:animRot>
                                    <p:animRot by="-240000">
                                      <p:cBhvr>
                                        <p:cTn id="40" dur="200" fill="hold">
                                          <p:stCondLst>
                                            <p:cond delay="600"/>
                                          </p:stCondLst>
                                        </p:cTn>
                                        <p:tgtEl>
                                          <p:spTgt spid="1040"/>
                                        </p:tgtEl>
                                        <p:attrNameLst>
                                          <p:attrName>r</p:attrName>
                                        </p:attrNameLst>
                                      </p:cBhvr>
                                    </p:animRot>
                                    <p:animRot by="120000">
                                      <p:cBhvr>
                                        <p:cTn id="41" dur="200" fill="hold">
                                          <p:stCondLst>
                                            <p:cond delay="800"/>
                                          </p:stCondLst>
                                        </p:cTn>
                                        <p:tgtEl>
                                          <p:spTgt spid="1040"/>
                                        </p:tgtEl>
                                        <p:attrNameLst>
                                          <p:attrName>r</p:attrName>
                                        </p:attrNameLst>
                                      </p:cBhvr>
                                    </p:animRot>
                                  </p:childTnLst>
                                </p:cTn>
                              </p:par>
                            </p:childTnLst>
                          </p:cTn>
                        </p:par>
                        <p:par>
                          <p:cTn id="42" fill="hold">
                            <p:stCondLst>
                              <p:cond delay="3000"/>
                            </p:stCondLst>
                            <p:childTnLst>
                              <p:par>
                                <p:cTn id="43" presetID="32" presetClass="emph" presetSubtype="0" fill="hold" nodeType="afterEffect">
                                  <p:stCondLst>
                                    <p:cond delay="0"/>
                                  </p:stCondLst>
                                  <p:childTnLst>
                                    <p:animRot by="120000">
                                      <p:cBhvr>
                                        <p:cTn id="44" dur="100" fill="hold">
                                          <p:stCondLst>
                                            <p:cond delay="0"/>
                                          </p:stCondLst>
                                        </p:cTn>
                                        <p:tgtEl>
                                          <p:spTgt spid="1040"/>
                                        </p:tgtEl>
                                        <p:attrNameLst>
                                          <p:attrName>r</p:attrName>
                                        </p:attrNameLst>
                                      </p:cBhvr>
                                    </p:animRot>
                                    <p:animRot by="-240000">
                                      <p:cBhvr>
                                        <p:cTn id="45" dur="200" fill="hold">
                                          <p:stCondLst>
                                            <p:cond delay="200"/>
                                          </p:stCondLst>
                                        </p:cTn>
                                        <p:tgtEl>
                                          <p:spTgt spid="1040"/>
                                        </p:tgtEl>
                                        <p:attrNameLst>
                                          <p:attrName>r</p:attrName>
                                        </p:attrNameLst>
                                      </p:cBhvr>
                                    </p:animRot>
                                    <p:animRot by="240000">
                                      <p:cBhvr>
                                        <p:cTn id="46" dur="200" fill="hold">
                                          <p:stCondLst>
                                            <p:cond delay="400"/>
                                          </p:stCondLst>
                                        </p:cTn>
                                        <p:tgtEl>
                                          <p:spTgt spid="1040"/>
                                        </p:tgtEl>
                                        <p:attrNameLst>
                                          <p:attrName>r</p:attrName>
                                        </p:attrNameLst>
                                      </p:cBhvr>
                                    </p:animRot>
                                    <p:animRot by="-240000">
                                      <p:cBhvr>
                                        <p:cTn id="47" dur="200" fill="hold">
                                          <p:stCondLst>
                                            <p:cond delay="600"/>
                                          </p:stCondLst>
                                        </p:cTn>
                                        <p:tgtEl>
                                          <p:spTgt spid="1040"/>
                                        </p:tgtEl>
                                        <p:attrNameLst>
                                          <p:attrName>r</p:attrName>
                                        </p:attrNameLst>
                                      </p:cBhvr>
                                    </p:animRot>
                                    <p:animRot by="120000">
                                      <p:cBhvr>
                                        <p:cTn id="48" dur="200" fill="hold">
                                          <p:stCondLst>
                                            <p:cond delay="800"/>
                                          </p:stCondLst>
                                        </p:cTn>
                                        <p:tgtEl>
                                          <p:spTgt spid="1040"/>
                                        </p:tgtEl>
                                        <p:attrNameLst>
                                          <p:attrName>r</p:attrName>
                                        </p:attrNameLst>
                                      </p:cBhvr>
                                    </p:animRot>
                                  </p:childTnLst>
                                </p:cTn>
                              </p:par>
                            </p:childTnLst>
                          </p:cTn>
                        </p:par>
                        <p:par>
                          <p:cTn id="49" fill="hold">
                            <p:stCondLst>
                              <p:cond delay="4000"/>
                            </p:stCondLst>
                            <p:childTnLst>
                              <p:par>
                                <p:cTn id="50" presetID="32" presetClass="emph" presetSubtype="0" fill="hold" nodeType="afterEffect">
                                  <p:stCondLst>
                                    <p:cond delay="0"/>
                                  </p:stCondLst>
                                  <p:childTnLst>
                                    <p:animRot by="120000">
                                      <p:cBhvr>
                                        <p:cTn id="51" dur="100" fill="hold">
                                          <p:stCondLst>
                                            <p:cond delay="0"/>
                                          </p:stCondLst>
                                        </p:cTn>
                                        <p:tgtEl>
                                          <p:spTgt spid="1040"/>
                                        </p:tgtEl>
                                        <p:attrNameLst>
                                          <p:attrName>r</p:attrName>
                                        </p:attrNameLst>
                                      </p:cBhvr>
                                    </p:animRot>
                                    <p:animRot by="-240000">
                                      <p:cBhvr>
                                        <p:cTn id="52" dur="200" fill="hold">
                                          <p:stCondLst>
                                            <p:cond delay="200"/>
                                          </p:stCondLst>
                                        </p:cTn>
                                        <p:tgtEl>
                                          <p:spTgt spid="1040"/>
                                        </p:tgtEl>
                                        <p:attrNameLst>
                                          <p:attrName>r</p:attrName>
                                        </p:attrNameLst>
                                      </p:cBhvr>
                                    </p:animRot>
                                    <p:animRot by="240000">
                                      <p:cBhvr>
                                        <p:cTn id="53" dur="200" fill="hold">
                                          <p:stCondLst>
                                            <p:cond delay="400"/>
                                          </p:stCondLst>
                                        </p:cTn>
                                        <p:tgtEl>
                                          <p:spTgt spid="1040"/>
                                        </p:tgtEl>
                                        <p:attrNameLst>
                                          <p:attrName>r</p:attrName>
                                        </p:attrNameLst>
                                      </p:cBhvr>
                                    </p:animRot>
                                    <p:animRot by="-240000">
                                      <p:cBhvr>
                                        <p:cTn id="54" dur="200" fill="hold">
                                          <p:stCondLst>
                                            <p:cond delay="600"/>
                                          </p:stCondLst>
                                        </p:cTn>
                                        <p:tgtEl>
                                          <p:spTgt spid="1040"/>
                                        </p:tgtEl>
                                        <p:attrNameLst>
                                          <p:attrName>r</p:attrName>
                                        </p:attrNameLst>
                                      </p:cBhvr>
                                    </p:animRot>
                                    <p:animRot by="120000">
                                      <p:cBhvr>
                                        <p:cTn id="55" dur="200" fill="hold">
                                          <p:stCondLst>
                                            <p:cond delay="8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74B89FF-B1C7-4507-A94D-D9A2C972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012" y="1996462"/>
            <a:ext cx="8993976" cy="2865076"/>
          </a:xfrm>
          <a:prstGeom prst="rect">
            <a:avLst/>
          </a:prstGeom>
        </p:spPr>
      </p:pic>
      <p:sp>
        <p:nvSpPr>
          <p:cNvPr id="4" name="Tekstvak 3">
            <a:extLst>
              <a:ext uri="{FF2B5EF4-FFF2-40B4-BE49-F238E27FC236}">
                <a16:creationId xmlns:a16="http://schemas.microsoft.com/office/drawing/2014/main" id="{1F94F6B7-79D6-4FE2-8263-DFC97116B2C1}"/>
              </a:ext>
            </a:extLst>
          </p:cNvPr>
          <p:cNvSpPr txBox="1"/>
          <p:nvPr/>
        </p:nvSpPr>
        <p:spPr>
          <a:xfrm>
            <a:off x="8537172" y="4861538"/>
            <a:ext cx="2286000" cy="276999"/>
          </a:xfrm>
          <a:prstGeom prst="rect">
            <a:avLst/>
          </a:prstGeom>
          <a:noFill/>
        </p:spPr>
        <p:txBody>
          <a:bodyPr wrap="square" rtlCol="0">
            <a:spAutoFit/>
          </a:bodyPr>
          <a:lstStyle/>
          <a:p>
            <a:r>
              <a:rPr lang="nl-NL" sz="1200" i="1" dirty="0"/>
              <a:t>Afbeelding van RoelHendriks.eu</a:t>
            </a:r>
          </a:p>
        </p:txBody>
      </p:sp>
    </p:spTree>
    <p:extLst>
      <p:ext uri="{BB962C8B-B14F-4D97-AF65-F5344CB8AC3E}">
        <p14:creationId xmlns:p14="http://schemas.microsoft.com/office/powerpoint/2010/main" val="3321841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mj-lt"/>
              </a:rPr>
              <a:t>Vragenuur</a:t>
            </a:r>
            <a:r>
              <a:rPr lang="en-US" sz="5400" dirty="0">
                <a:latin typeface="+mj-lt"/>
              </a:rPr>
              <a:t> 2025</a:t>
            </a: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mn-lt"/>
              </a:rPr>
              <a:t>Deeltje in </a:t>
            </a:r>
            <a:r>
              <a:rPr lang="en-US" sz="1700" dirty="0" err="1">
                <a:latin typeface="+mn-lt"/>
              </a:rPr>
              <a:t>een</a:t>
            </a:r>
            <a:r>
              <a:rPr lang="en-US" sz="1700" dirty="0">
                <a:latin typeface="+mn-lt"/>
              </a:rPr>
              <a:t> </a:t>
            </a:r>
            <a:r>
              <a:rPr lang="en-US" sz="1700" dirty="0" err="1">
                <a:latin typeface="+mn-lt"/>
              </a:rPr>
              <a:t>doosje</a:t>
            </a:r>
            <a:endParaRPr lang="en-US" sz="1700" dirty="0">
              <a:latin typeface="+mn-lt"/>
            </a:endParaRPr>
          </a:p>
          <a:p>
            <a:r>
              <a:rPr lang="en-US" sz="1700" dirty="0">
                <a:latin typeface="+mn-lt"/>
              </a:rPr>
              <a:t>Pauli</a:t>
            </a:r>
          </a:p>
          <a:p>
            <a:r>
              <a:rPr lang="en-US" sz="1700" dirty="0" err="1">
                <a:latin typeface="+mn-lt"/>
              </a:rPr>
              <a:t>Tralies</a:t>
            </a:r>
            <a:endParaRPr lang="en-US" sz="1700" dirty="0">
              <a:latin typeface="+mn-lt"/>
            </a:endParaRPr>
          </a:p>
          <a:p>
            <a:r>
              <a:rPr lang="en-US" sz="1700" dirty="0">
                <a:latin typeface="+mn-lt"/>
              </a:rPr>
              <a:t>Wat </a:t>
            </a:r>
            <a:r>
              <a:rPr lang="en-US" sz="1700" dirty="0" err="1">
                <a:latin typeface="+mn-lt"/>
              </a:rPr>
              <a:t>haal</a:t>
            </a:r>
            <a:r>
              <a:rPr lang="en-US" sz="1700" dirty="0">
                <a:latin typeface="+mn-lt"/>
              </a:rPr>
              <a:t> je </a:t>
            </a:r>
            <a:r>
              <a:rPr lang="en-US" sz="1700" dirty="0" err="1">
                <a:latin typeface="+mn-lt"/>
              </a:rPr>
              <a:t>uit</a:t>
            </a:r>
            <a:r>
              <a:rPr lang="en-US" sz="1700" dirty="0">
                <a:latin typeface="+mn-lt"/>
              </a:rPr>
              <a:t> </a:t>
            </a:r>
            <a:r>
              <a:rPr lang="en-US" sz="1700" dirty="0" err="1">
                <a:latin typeface="+mn-lt"/>
              </a:rPr>
              <a:t>een</a:t>
            </a:r>
            <a:r>
              <a:rPr lang="en-US" sz="1700" dirty="0">
                <a:latin typeface="+mn-lt"/>
              </a:rPr>
              <a:t> (N, t)-diagram?</a:t>
            </a:r>
          </a:p>
          <a:p>
            <a:r>
              <a:rPr lang="en-US" sz="1700" dirty="0" err="1">
                <a:latin typeface="+mn-lt"/>
              </a:rPr>
              <a:t>Rekenen</a:t>
            </a:r>
            <a:r>
              <a:rPr lang="en-US" sz="1700" dirty="0">
                <a:latin typeface="+mn-lt"/>
              </a:rPr>
              <a:t> met </a:t>
            </a:r>
            <a:r>
              <a:rPr lang="en-US" sz="1700" dirty="0" err="1">
                <a:latin typeface="+mn-lt"/>
              </a:rPr>
              <a:t>Dosis</a:t>
            </a:r>
            <a:endParaRPr lang="en-US" sz="1700" dirty="0">
              <a:latin typeface="+mn-lt"/>
            </a:endParaRPr>
          </a:p>
          <a:p>
            <a:r>
              <a:rPr lang="en-US" sz="1700" dirty="0" err="1">
                <a:latin typeface="+mn-lt"/>
              </a:rPr>
              <a:t>Massadefect</a:t>
            </a:r>
            <a:endParaRPr lang="en-US" sz="1700" dirty="0">
              <a:latin typeface="+mn-lt"/>
            </a:endParaRPr>
          </a:p>
          <a:p>
            <a:r>
              <a:rPr lang="en-US" sz="1700" dirty="0" err="1">
                <a:latin typeface="+mn-lt"/>
              </a:rPr>
              <a:t>Combinatieschakelingen</a:t>
            </a:r>
            <a:endParaRPr lang="en-US" sz="1700" dirty="0">
              <a:latin typeface="+mn-lt"/>
            </a:endParaRPr>
          </a:p>
          <a:p>
            <a:r>
              <a:rPr lang="en-US" sz="1700" dirty="0" err="1">
                <a:latin typeface="+mn-lt"/>
              </a:rPr>
              <a:t>Voorbeeldopgave</a:t>
            </a:r>
            <a:r>
              <a:rPr lang="en-US" sz="1700" dirty="0">
                <a:latin typeface="+mn-lt"/>
              </a:rPr>
              <a:t> Band-gap</a:t>
            </a:r>
          </a:p>
          <a:p>
            <a:pPr marL="0" indent="0">
              <a:buNone/>
            </a:pPr>
            <a:endParaRPr lang="en-US" sz="1700" dirty="0">
              <a:latin typeface="+mn-lt"/>
            </a:endParaRPr>
          </a:p>
        </p:txBody>
      </p:sp>
      <p:pic>
        <p:nvPicPr>
          <p:cNvPr id="4" name="Afbeelding 3">
            <a:extLst>
              <a:ext uri="{FF2B5EF4-FFF2-40B4-BE49-F238E27FC236}">
                <a16:creationId xmlns:a16="http://schemas.microsoft.com/office/drawing/2014/main" id="{35BD31DD-0FD1-A552-F658-030ABD0C4FD6}"/>
              </a:ext>
            </a:extLst>
          </p:cNvPr>
          <p:cNvPicPr>
            <a:picLocks noChangeAspect="1"/>
          </p:cNvPicPr>
          <p:nvPr/>
        </p:nvPicPr>
        <p:blipFill rotWithShape="1">
          <a:blip r:embed="rId3"/>
          <a:srcRect r="-786"/>
          <a:stretch/>
        </p:blipFill>
        <p:spPr>
          <a:xfrm>
            <a:off x="5357024" y="2222008"/>
            <a:ext cx="6392289" cy="3360166"/>
          </a:xfrm>
          <a:prstGeom prst="rect">
            <a:avLst/>
          </a:prstGeom>
        </p:spPr>
      </p:pic>
      <p:pic>
        <p:nvPicPr>
          <p:cNvPr id="1026" name="Picture 2" descr="Image-guided radiation therapy (IGRT) - Radiotherapy Centers of Kentuckiana">
            <a:extLst>
              <a:ext uri="{FF2B5EF4-FFF2-40B4-BE49-F238E27FC236}">
                <a16:creationId xmlns:a16="http://schemas.microsoft.com/office/drawing/2014/main" id="{A14B464C-26BC-9C80-4FA9-289566B06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676" y="1303789"/>
            <a:ext cx="3842420" cy="4721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6143AD4-70D1-E36C-CEBA-0C931E7FA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268" y="1730369"/>
            <a:ext cx="525780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2978BEC-BCEA-7A6A-E141-7A681A099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216" y="1528535"/>
            <a:ext cx="3481267" cy="4923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891CD8D-0399-AD21-0749-BAF29F7229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1631" y="1465664"/>
            <a:ext cx="3678139" cy="4884724"/>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tekst, kleding, persoon, muur&#10;&#10;Door AI gegenereerde inhoud is mogelijk onjuist.">
            <a:extLst>
              <a:ext uri="{FF2B5EF4-FFF2-40B4-BE49-F238E27FC236}">
                <a16:creationId xmlns:a16="http://schemas.microsoft.com/office/drawing/2014/main" id="{6673E3B2-BB7D-FE66-16D0-20D03BCDAA7F}"/>
              </a:ext>
            </a:extLst>
          </p:cNvPr>
          <p:cNvPicPr>
            <a:picLocks noChangeAspect="1"/>
          </p:cNvPicPr>
          <p:nvPr/>
        </p:nvPicPr>
        <p:blipFill>
          <a:blip r:embed="rId8"/>
          <a:stretch>
            <a:fillRect/>
          </a:stretch>
        </p:blipFill>
        <p:spPr>
          <a:xfrm>
            <a:off x="5357024" y="2162086"/>
            <a:ext cx="6198355" cy="3480009"/>
          </a:xfrm>
          <a:prstGeom prst="rect">
            <a:avLst/>
          </a:prstGeom>
        </p:spPr>
      </p:pic>
      <p:pic>
        <p:nvPicPr>
          <p:cNvPr id="10" name="Afbeelding 9" descr="Afbeelding met tekst, schermopname, Lettertype, nummer&#10;&#10;Door AI gegenereerde inhoud is mogelijk onjuist.">
            <a:extLst>
              <a:ext uri="{FF2B5EF4-FFF2-40B4-BE49-F238E27FC236}">
                <a16:creationId xmlns:a16="http://schemas.microsoft.com/office/drawing/2014/main" id="{09125EE8-56A6-EE50-CBE2-54CC5E5644DB}"/>
              </a:ext>
            </a:extLst>
          </p:cNvPr>
          <p:cNvPicPr>
            <a:picLocks noChangeAspect="1"/>
          </p:cNvPicPr>
          <p:nvPr/>
        </p:nvPicPr>
        <p:blipFill>
          <a:blip r:embed="rId9"/>
          <a:stretch>
            <a:fillRect/>
          </a:stretch>
        </p:blipFill>
        <p:spPr>
          <a:xfrm>
            <a:off x="5304349" y="2033067"/>
            <a:ext cx="6477993" cy="3673468"/>
          </a:xfrm>
          <a:prstGeom prst="rect">
            <a:avLst/>
          </a:prstGeom>
        </p:spPr>
      </p:pic>
      <p:pic>
        <p:nvPicPr>
          <p:cNvPr id="12" name="Afbeelding 11" descr="Afbeelding met tekst, kleding, muur, overdekt&#10;&#10;Door AI gegenereerde inhoud is mogelijk onjuist.">
            <a:extLst>
              <a:ext uri="{FF2B5EF4-FFF2-40B4-BE49-F238E27FC236}">
                <a16:creationId xmlns:a16="http://schemas.microsoft.com/office/drawing/2014/main" id="{34EF2A89-FA12-68EB-77EC-A3100CECA608}"/>
              </a:ext>
            </a:extLst>
          </p:cNvPr>
          <p:cNvPicPr>
            <a:picLocks noChangeAspect="1"/>
          </p:cNvPicPr>
          <p:nvPr/>
        </p:nvPicPr>
        <p:blipFill>
          <a:blip r:embed="rId10"/>
          <a:stretch>
            <a:fillRect/>
          </a:stretch>
        </p:blipFill>
        <p:spPr>
          <a:xfrm>
            <a:off x="5304349" y="1794818"/>
            <a:ext cx="6530610" cy="3673468"/>
          </a:xfrm>
          <a:prstGeom prst="rect">
            <a:avLst/>
          </a:prstGeom>
        </p:spPr>
      </p:pic>
      <mc:AlternateContent xmlns:mc="http://schemas.openxmlformats.org/markup-compatibility/2006" xmlns:p14="http://schemas.microsoft.com/office/powerpoint/2010/main">
        <mc:Choice Requires="p14">
          <p:contentPart p14:bwMode="auto" r:id="rId11">
            <p14:nvContentPartPr>
              <p14:cNvPr id="5" name="Inkt 4">
                <a:extLst>
                  <a:ext uri="{FF2B5EF4-FFF2-40B4-BE49-F238E27FC236}">
                    <a16:creationId xmlns:a16="http://schemas.microsoft.com/office/drawing/2014/main" id="{8A4F014C-A547-0646-E2D8-970291CACDE5}"/>
                  </a:ext>
                </a:extLst>
              </p14:cNvPr>
              <p14:cNvContentPartPr/>
              <p14:nvPr/>
            </p14:nvContentPartPr>
            <p14:xfrm>
              <a:off x="978840" y="3340440"/>
              <a:ext cx="474480" cy="44280"/>
            </p14:xfrm>
          </p:contentPart>
        </mc:Choice>
        <mc:Fallback xmlns="">
          <p:pic>
            <p:nvPicPr>
              <p:cNvPr id="5" name="Inkt 4">
                <a:extLst>
                  <a:ext uri="{FF2B5EF4-FFF2-40B4-BE49-F238E27FC236}">
                    <a16:creationId xmlns:a16="http://schemas.microsoft.com/office/drawing/2014/main" id="{8A4F014C-A547-0646-E2D8-970291CACDE5}"/>
                  </a:ext>
                </a:extLst>
              </p:cNvPr>
              <p:cNvPicPr/>
              <p:nvPr/>
            </p:nvPicPr>
            <p:blipFill>
              <a:blip r:embed="rId12"/>
              <a:stretch>
                <a:fillRect/>
              </a:stretch>
            </p:blipFill>
            <p:spPr>
              <a:xfrm>
                <a:off x="925200" y="3232440"/>
                <a:ext cx="58212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t 5">
                <a:extLst>
                  <a:ext uri="{FF2B5EF4-FFF2-40B4-BE49-F238E27FC236}">
                    <a16:creationId xmlns:a16="http://schemas.microsoft.com/office/drawing/2014/main" id="{35314039-C4F4-41A8-49F8-8ADC27D51A91}"/>
                  </a:ext>
                </a:extLst>
              </p14:cNvPr>
              <p14:cNvContentPartPr/>
              <p14:nvPr/>
            </p14:nvContentPartPr>
            <p14:xfrm>
              <a:off x="993240" y="3768120"/>
              <a:ext cx="542520" cy="12960"/>
            </p14:xfrm>
          </p:contentPart>
        </mc:Choice>
        <mc:Fallback xmlns="">
          <p:pic>
            <p:nvPicPr>
              <p:cNvPr id="6" name="Inkt 5">
                <a:extLst>
                  <a:ext uri="{FF2B5EF4-FFF2-40B4-BE49-F238E27FC236}">
                    <a16:creationId xmlns:a16="http://schemas.microsoft.com/office/drawing/2014/main" id="{35314039-C4F4-41A8-49F8-8ADC27D51A91}"/>
                  </a:ext>
                </a:extLst>
              </p:cNvPr>
              <p:cNvPicPr/>
              <p:nvPr/>
            </p:nvPicPr>
            <p:blipFill>
              <a:blip r:embed="rId14"/>
              <a:stretch>
                <a:fillRect/>
              </a:stretch>
            </p:blipFill>
            <p:spPr>
              <a:xfrm>
                <a:off x="939600" y="3660480"/>
                <a:ext cx="65016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t 6">
                <a:extLst>
                  <a:ext uri="{FF2B5EF4-FFF2-40B4-BE49-F238E27FC236}">
                    <a16:creationId xmlns:a16="http://schemas.microsoft.com/office/drawing/2014/main" id="{EDA8585B-EF41-B508-8912-24F419EDD691}"/>
                  </a:ext>
                </a:extLst>
              </p14:cNvPr>
              <p14:cNvContentPartPr/>
              <p14:nvPr/>
            </p14:nvContentPartPr>
            <p14:xfrm>
              <a:off x="957600" y="4794840"/>
              <a:ext cx="1122480" cy="36720"/>
            </p14:xfrm>
          </p:contentPart>
        </mc:Choice>
        <mc:Fallback xmlns="">
          <p:pic>
            <p:nvPicPr>
              <p:cNvPr id="7" name="Inkt 6">
                <a:extLst>
                  <a:ext uri="{FF2B5EF4-FFF2-40B4-BE49-F238E27FC236}">
                    <a16:creationId xmlns:a16="http://schemas.microsoft.com/office/drawing/2014/main" id="{EDA8585B-EF41-B508-8912-24F419EDD691}"/>
                  </a:ext>
                </a:extLst>
              </p:cNvPr>
              <p:cNvPicPr/>
              <p:nvPr/>
            </p:nvPicPr>
            <p:blipFill>
              <a:blip r:embed="rId16"/>
              <a:stretch>
                <a:fillRect/>
              </a:stretch>
            </p:blipFill>
            <p:spPr>
              <a:xfrm>
                <a:off x="903600" y="4686840"/>
                <a:ext cx="12301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t 8">
                <a:extLst>
                  <a:ext uri="{FF2B5EF4-FFF2-40B4-BE49-F238E27FC236}">
                    <a16:creationId xmlns:a16="http://schemas.microsoft.com/office/drawing/2014/main" id="{68F2D59E-0471-C6AB-2D11-72C3D759743F}"/>
                  </a:ext>
                </a:extLst>
              </p14:cNvPr>
              <p14:cNvContentPartPr/>
              <p14:nvPr/>
            </p14:nvContentPartPr>
            <p14:xfrm>
              <a:off x="978840" y="5509440"/>
              <a:ext cx="2427480" cy="28440"/>
            </p14:xfrm>
          </p:contentPart>
        </mc:Choice>
        <mc:Fallback xmlns="">
          <p:pic>
            <p:nvPicPr>
              <p:cNvPr id="9" name="Inkt 8">
                <a:extLst>
                  <a:ext uri="{FF2B5EF4-FFF2-40B4-BE49-F238E27FC236}">
                    <a16:creationId xmlns:a16="http://schemas.microsoft.com/office/drawing/2014/main" id="{68F2D59E-0471-C6AB-2D11-72C3D759743F}"/>
                  </a:ext>
                </a:extLst>
              </p:cNvPr>
              <p:cNvPicPr/>
              <p:nvPr/>
            </p:nvPicPr>
            <p:blipFill>
              <a:blip r:embed="rId18"/>
              <a:stretch>
                <a:fillRect/>
              </a:stretch>
            </p:blipFill>
            <p:spPr>
              <a:xfrm>
                <a:off x="925200" y="5401440"/>
                <a:ext cx="2535120" cy="244080"/>
              </a:xfrm>
              <a:prstGeom prst="rect">
                <a:avLst/>
              </a:prstGeom>
            </p:spPr>
          </p:pic>
        </mc:Fallback>
      </mc:AlternateContent>
    </p:spTree>
    <p:extLst>
      <p:ext uri="{BB962C8B-B14F-4D97-AF65-F5344CB8AC3E}">
        <p14:creationId xmlns:p14="http://schemas.microsoft.com/office/powerpoint/2010/main" val="224067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500" fill="hold"/>
                                        <p:tgtEl>
                                          <p:spTgt spid="1030"/>
                                        </p:tgtEl>
                                        <p:attrNameLst>
                                          <p:attrName>ppt_w</p:attrName>
                                        </p:attrNameLst>
                                      </p:cBhvr>
                                      <p:tavLst>
                                        <p:tav tm="0">
                                          <p:val>
                                            <p:fltVal val="0"/>
                                          </p:val>
                                        </p:tav>
                                        <p:tav tm="100000">
                                          <p:val>
                                            <p:strVal val="#ppt_w"/>
                                          </p:val>
                                        </p:tav>
                                      </p:tavLst>
                                    </p:anim>
                                    <p:anim calcmode="lin" valueType="num">
                                      <p:cBhvr>
                                        <p:cTn id="23" dur="500" fill="hold"/>
                                        <p:tgtEl>
                                          <p:spTgt spid="1030"/>
                                        </p:tgtEl>
                                        <p:attrNameLst>
                                          <p:attrName>ppt_h</p:attrName>
                                        </p:attrNameLst>
                                      </p:cBhvr>
                                      <p:tavLst>
                                        <p:tav tm="0">
                                          <p:val>
                                            <p:fltVal val="0"/>
                                          </p:val>
                                        </p:tav>
                                        <p:tav tm="100000">
                                          <p:val>
                                            <p:strVal val="#ppt_h"/>
                                          </p:val>
                                        </p:tav>
                                      </p:tavLst>
                                    </p:anim>
                                    <p:animEffect transition="in" filter="fade">
                                      <p:cBhvr>
                                        <p:cTn id="24" dur="500"/>
                                        <p:tgtEl>
                                          <p:spTgt spid="1030"/>
                                        </p:tgtEl>
                                      </p:cBhvr>
                                    </p:animEffec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 calcmode="lin" valueType="num">
                                      <p:cBhvr>
                                        <p:cTn id="36" dur="500" fill="hold"/>
                                        <p:tgtEl>
                                          <p:spTgt spid="1028"/>
                                        </p:tgtEl>
                                        <p:attrNameLst>
                                          <p:attrName>ppt_w</p:attrName>
                                        </p:attrNameLst>
                                      </p:cBhvr>
                                      <p:tavLst>
                                        <p:tav tm="0">
                                          <p:val>
                                            <p:fltVal val="0"/>
                                          </p:val>
                                        </p:tav>
                                        <p:tav tm="100000">
                                          <p:val>
                                            <p:strVal val="#ppt_w"/>
                                          </p:val>
                                        </p:tav>
                                      </p:tavLst>
                                    </p:anim>
                                    <p:anim calcmode="lin" valueType="num">
                                      <p:cBhvr>
                                        <p:cTn id="37" dur="500" fill="hold"/>
                                        <p:tgtEl>
                                          <p:spTgt spid="1028"/>
                                        </p:tgtEl>
                                        <p:attrNameLst>
                                          <p:attrName>ppt_h</p:attrName>
                                        </p:attrNameLst>
                                      </p:cBhvr>
                                      <p:tavLst>
                                        <p:tav tm="0">
                                          <p:val>
                                            <p:fltVal val="0"/>
                                          </p:val>
                                        </p:tav>
                                        <p:tav tm="100000">
                                          <p:val>
                                            <p:strVal val="#ppt_h"/>
                                          </p:val>
                                        </p:tav>
                                      </p:tavLst>
                                    </p:anim>
                                    <p:animEffect transition="in" filter="fade">
                                      <p:cBhvr>
                                        <p:cTn id="38" dur="500"/>
                                        <p:tgtEl>
                                          <p:spTgt spid="1028"/>
                                        </p:tgtEl>
                                      </p:cBhvr>
                                    </p:animEffect>
                                  </p:childTnLst>
                                </p:cTn>
                              </p:par>
                              <p:par>
                                <p:cTn id="39" presetID="10" presetClass="exit" presetSubtype="0" fill="hold" nodeType="withEffect">
                                  <p:stCondLst>
                                    <p:cond delay="0"/>
                                  </p:stCondLst>
                                  <p:childTnLst>
                                    <p:animEffect transition="out" filter="fade">
                                      <p:cBhvr>
                                        <p:cTn id="40" dur="500"/>
                                        <p:tgtEl>
                                          <p:spTgt spid="1030"/>
                                        </p:tgtEl>
                                      </p:cBhvr>
                                    </p:animEffect>
                                    <p:set>
                                      <p:cBhvr>
                                        <p:cTn id="41" dur="1" fill="hold">
                                          <p:stCondLst>
                                            <p:cond delay="499"/>
                                          </p:stCondLst>
                                        </p:cTn>
                                        <p:tgtEl>
                                          <p:spTgt spid="10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8" presetID="53" presetClass="entr" presetSubtype="16"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par>
                                <p:cTn id="53" presetID="10" presetClass="exit" presetSubtype="0" fill="hold" nodeType="withEffect">
                                  <p:stCondLst>
                                    <p:cond delay="0"/>
                                  </p:stCondLst>
                                  <p:childTnLst>
                                    <p:animEffect transition="out" filter="fade">
                                      <p:cBhvr>
                                        <p:cTn id="54" dur="500"/>
                                        <p:tgtEl>
                                          <p:spTgt spid="1028"/>
                                        </p:tgtEl>
                                      </p:cBhvr>
                                    </p:animEffect>
                                    <p:set>
                                      <p:cBhvr>
                                        <p:cTn id="55" dur="1" fill="hold">
                                          <p:stCondLst>
                                            <p:cond delay="499"/>
                                          </p:stCondLst>
                                        </p:cTn>
                                        <p:tgtEl>
                                          <p:spTgt spid="102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 calcmode="lin" valueType="num">
                                      <p:cBhvr additive="base">
                                        <p:cTn id="6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62" presetID="53" presetClass="entr" presetSubtype="16" fill="hold" nodeType="withEffect">
                                  <p:stCondLst>
                                    <p:cond delay="0"/>
                                  </p:stCondLst>
                                  <p:childTnLst>
                                    <p:set>
                                      <p:cBhvr>
                                        <p:cTn id="63" dur="1" fill="hold">
                                          <p:stCondLst>
                                            <p:cond delay="0"/>
                                          </p:stCondLst>
                                        </p:cTn>
                                        <p:tgtEl>
                                          <p:spTgt spid="1026"/>
                                        </p:tgtEl>
                                        <p:attrNameLst>
                                          <p:attrName>style.visibility</p:attrName>
                                        </p:attrNameLst>
                                      </p:cBhvr>
                                      <p:to>
                                        <p:strVal val="visible"/>
                                      </p:to>
                                    </p:set>
                                    <p:anim calcmode="lin" valueType="num">
                                      <p:cBhvr>
                                        <p:cTn id="64" dur="500" fill="hold"/>
                                        <p:tgtEl>
                                          <p:spTgt spid="1026"/>
                                        </p:tgtEl>
                                        <p:attrNameLst>
                                          <p:attrName>ppt_w</p:attrName>
                                        </p:attrNameLst>
                                      </p:cBhvr>
                                      <p:tavLst>
                                        <p:tav tm="0">
                                          <p:val>
                                            <p:fltVal val="0"/>
                                          </p:val>
                                        </p:tav>
                                        <p:tav tm="100000">
                                          <p:val>
                                            <p:strVal val="#ppt_w"/>
                                          </p:val>
                                        </p:tav>
                                      </p:tavLst>
                                    </p:anim>
                                    <p:anim calcmode="lin" valueType="num">
                                      <p:cBhvr>
                                        <p:cTn id="65" dur="500" fill="hold"/>
                                        <p:tgtEl>
                                          <p:spTgt spid="1026"/>
                                        </p:tgtEl>
                                        <p:attrNameLst>
                                          <p:attrName>ppt_h</p:attrName>
                                        </p:attrNameLst>
                                      </p:cBhvr>
                                      <p:tavLst>
                                        <p:tav tm="0">
                                          <p:val>
                                            <p:fltVal val="0"/>
                                          </p:val>
                                        </p:tav>
                                        <p:tav tm="100000">
                                          <p:val>
                                            <p:strVal val="#ppt_h"/>
                                          </p:val>
                                        </p:tav>
                                      </p:tavLst>
                                    </p:anim>
                                    <p:animEffect transition="in" filter="fade">
                                      <p:cBhvr>
                                        <p:cTn id="66" dur="500"/>
                                        <p:tgtEl>
                                          <p:spTgt spid="1026"/>
                                        </p:tgtEl>
                                      </p:cBhvr>
                                    </p:animEffect>
                                  </p:childTnLst>
                                </p:cTn>
                              </p:par>
                              <p:par>
                                <p:cTn id="67" presetID="10" presetClass="exit" presetSubtype="0" fill="hold"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3">
                                            <p:txEl>
                                              <p:pRg st="5" end="5"/>
                                            </p:txEl>
                                          </p:spTgt>
                                        </p:tgtEl>
                                        <p:attrNameLst>
                                          <p:attrName>style.visibility</p:attrName>
                                        </p:attrNameLst>
                                      </p:cBhvr>
                                      <p:to>
                                        <p:strVal val="visible"/>
                                      </p:to>
                                    </p:set>
                                    <p:anim calcmode="lin" valueType="num">
                                      <p:cBhvr additive="base">
                                        <p:cTn id="7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5" end="5"/>
                                            </p:txEl>
                                          </p:spTgt>
                                        </p:tgtEl>
                                        <p:attrNameLst>
                                          <p:attrName>ppt_y</p:attrName>
                                        </p:attrNameLst>
                                      </p:cBhvr>
                                      <p:tavLst>
                                        <p:tav tm="0">
                                          <p:val>
                                            <p:strVal val="1+#ppt_h/2"/>
                                          </p:val>
                                        </p:tav>
                                        <p:tav tm="100000">
                                          <p:val>
                                            <p:strVal val="#ppt_y"/>
                                          </p:val>
                                        </p:tav>
                                      </p:tavLst>
                                    </p:anim>
                                  </p:childTnLst>
                                </p:cTn>
                              </p:par>
                              <p:par>
                                <p:cTn id="76" presetID="10" presetClass="exit" presetSubtype="0" fill="hold" nodeType="withEffect">
                                  <p:stCondLst>
                                    <p:cond delay="0"/>
                                  </p:stCondLst>
                                  <p:childTnLst>
                                    <p:animEffect transition="out" filter="fade">
                                      <p:cBhvr>
                                        <p:cTn id="77" dur="500"/>
                                        <p:tgtEl>
                                          <p:spTgt spid="1026"/>
                                        </p:tgtEl>
                                      </p:cBhvr>
                                    </p:animEffect>
                                    <p:set>
                                      <p:cBhvr>
                                        <p:cTn id="78" dur="1" fill="hold">
                                          <p:stCondLst>
                                            <p:cond delay="499"/>
                                          </p:stCondLst>
                                        </p:cTn>
                                        <p:tgtEl>
                                          <p:spTgt spid="1026"/>
                                        </p:tgtEl>
                                        <p:attrNameLst>
                                          <p:attrName>style.visibility</p:attrName>
                                        </p:attrNameLst>
                                      </p:cBhvr>
                                      <p:to>
                                        <p:strVal val="hidden"/>
                                      </p:to>
                                    </p:set>
                                  </p:childTnLst>
                                </p:cTn>
                              </p:par>
                              <p:par>
                                <p:cTn id="79" presetID="53" presetClass="entr" presetSubtype="16" fill="hold" nodeType="withEffect">
                                  <p:stCondLst>
                                    <p:cond delay="0"/>
                                  </p:stCondLst>
                                  <p:childTnLst>
                                    <p:set>
                                      <p:cBhvr>
                                        <p:cTn id="80" dur="1" fill="hold">
                                          <p:stCondLst>
                                            <p:cond delay="0"/>
                                          </p:stCondLst>
                                        </p:cTn>
                                        <p:tgtEl>
                                          <p:spTgt spid="1032"/>
                                        </p:tgtEl>
                                        <p:attrNameLst>
                                          <p:attrName>style.visibility</p:attrName>
                                        </p:attrNameLst>
                                      </p:cBhvr>
                                      <p:to>
                                        <p:strVal val="visible"/>
                                      </p:to>
                                    </p:set>
                                    <p:anim calcmode="lin" valueType="num">
                                      <p:cBhvr>
                                        <p:cTn id="81" dur="500" fill="hold"/>
                                        <p:tgtEl>
                                          <p:spTgt spid="1032"/>
                                        </p:tgtEl>
                                        <p:attrNameLst>
                                          <p:attrName>ppt_w</p:attrName>
                                        </p:attrNameLst>
                                      </p:cBhvr>
                                      <p:tavLst>
                                        <p:tav tm="0">
                                          <p:val>
                                            <p:fltVal val="0"/>
                                          </p:val>
                                        </p:tav>
                                        <p:tav tm="100000">
                                          <p:val>
                                            <p:strVal val="#ppt_w"/>
                                          </p:val>
                                        </p:tav>
                                      </p:tavLst>
                                    </p:anim>
                                    <p:anim calcmode="lin" valueType="num">
                                      <p:cBhvr>
                                        <p:cTn id="82" dur="500" fill="hold"/>
                                        <p:tgtEl>
                                          <p:spTgt spid="1032"/>
                                        </p:tgtEl>
                                        <p:attrNameLst>
                                          <p:attrName>ppt_h</p:attrName>
                                        </p:attrNameLst>
                                      </p:cBhvr>
                                      <p:tavLst>
                                        <p:tav tm="0">
                                          <p:val>
                                            <p:fltVal val="0"/>
                                          </p:val>
                                        </p:tav>
                                        <p:tav tm="100000">
                                          <p:val>
                                            <p:strVal val="#ppt_h"/>
                                          </p:val>
                                        </p:tav>
                                      </p:tavLst>
                                    </p:anim>
                                    <p:animEffect transition="in" filter="fade">
                                      <p:cBhvr>
                                        <p:cTn id="83" dur="500"/>
                                        <p:tgtEl>
                                          <p:spTgt spid="1032"/>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
                                            <p:txEl>
                                              <p:pRg st="6" end="6"/>
                                            </p:txEl>
                                          </p:spTgt>
                                        </p:tgtEl>
                                        <p:attrNameLst>
                                          <p:attrName>style.visibility</p:attrName>
                                        </p:attrNameLst>
                                      </p:cBhvr>
                                      <p:to>
                                        <p:strVal val="visible"/>
                                      </p:to>
                                    </p:set>
                                    <p:anim calcmode="lin" valueType="num">
                                      <p:cBhvr additive="base">
                                        <p:cTn id="8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0" presetID="53" presetClass="entr" presetSubtype="16"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p:cTn id="92" dur="500" fill="hold"/>
                                        <p:tgtEl>
                                          <p:spTgt spid="10"/>
                                        </p:tgtEl>
                                        <p:attrNameLst>
                                          <p:attrName>ppt_w</p:attrName>
                                        </p:attrNameLst>
                                      </p:cBhvr>
                                      <p:tavLst>
                                        <p:tav tm="0">
                                          <p:val>
                                            <p:fltVal val="0"/>
                                          </p:val>
                                        </p:tav>
                                        <p:tav tm="100000">
                                          <p:val>
                                            <p:strVal val="#ppt_w"/>
                                          </p:val>
                                        </p:tav>
                                      </p:tavLst>
                                    </p:anim>
                                    <p:anim calcmode="lin" valueType="num">
                                      <p:cBhvr>
                                        <p:cTn id="93" dur="500" fill="hold"/>
                                        <p:tgtEl>
                                          <p:spTgt spid="10"/>
                                        </p:tgtEl>
                                        <p:attrNameLst>
                                          <p:attrName>ppt_h</p:attrName>
                                        </p:attrNameLst>
                                      </p:cBhvr>
                                      <p:tavLst>
                                        <p:tav tm="0">
                                          <p:val>
                                            <p:fltVal val="0"/>
                                          </p:val>
                                        </p:tav>
                                        <p:tav tm="100000">
                                          <p:val>
                                            <p:strVal val="#ppt_h"/>
                                          </p:val>
                                        </p:tav>
                                      </p:tavLst>
                                    </p:anim>
                                    <p:animEffect transition="in" filter="fade">
                                      <p:cBhvr>
                                        <p:cTn id="94" dur="500"/>
                                        <p:tgtEl>
                                          <p:spTgt spid="10"/>
                                        </p:tgtEl>
                                      </p:cBhvr>
                                    </p:animEffect>
                                  </p:childTnLst>
                                </p:cTn>
                              </p:par>
                              <p:par>
                                <p:cTn id="95" presetID="10" presetClass="exit" presetSubtype="0" fill="hold" nodeType="withEffect">
                                  <p:stCondLst>
                                    <p:cond delay="0"/>
                                  </p:stCondLst>
                                  <p:childTnLst>
                                    <p:animEffect transition="out" filter="fade">
                                      <p:cBhvr>
                                        <p:cTn id="96" dur="500"/>
                                        <p:tgtEl>
                                          <p:spTgt spid="1032"/>
                                        </p:tgtEl>
                                      </p:cBhvr>
                                    </p:animEffect>
                                    <p:set>
                                      <p:cBhvr>
                                        <p:cTn id="97" dur="1" fill="hold">
                                          <p:stCondLst>
                                            <p:cond delay="499"/>
                                          </p:stCondLst>
                                        </p:cTn>
                                        <p:tgtEl>
                                          <p:spTgt spid="103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
                                            <p:txEl>
                                              <p:pRg st="7" end="7"/>
                                            </p:txEl>
                                          </p:spTgt>
                                        </p:tgtEl>
                                        <p:attrNameLst>
                                          <p:attrName>style.visibility</p:attrName>
                                        </p:attrNameLst>
                                      </p:cBhvr>
                                      <p:to>
                                        <p:strVal val="visible"/>
                                      </p:to>
                                    </p:set>
                                    <p:anim calcmode="lin" valueType="num">
                                      <p:cBhvr additive="base">
                                        <p:cTn id="10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04" presetID="10" presetClass="exit" presetSubtype="0" fill="hold" nodeType="with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53" presetClass="entr" presetSubtype="16"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fltVal val="0"/>
                                          </p:val>
                                        </p:tav>
                                        <p:tav tm="100000">
                                          <p:val>
                                            <p:strVal val="#ppt_h"/>
                                          </p:val>
                                        </p:tav>
                                      </p:tavLst>
                                    </p:anim>
                                    <p:animEffect transition="in" filter="fade">
                                      <p:cBhvr>
                                        <p:cTn id="111" dur="500"/>
                                        <p:tgtEl>
                                          <p:spTgt spid="12"/>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5"/>
                                        </p:tgtEl>
                                        <p:attrNameLst>
                                          <p:attrName>style.visibility</p:attrName>
                                        </p:attrNameLst>
                                      </p:cBhvr>
                                      <p:to>
                                        <p:strVal val="visible"/>
                                      </p:to>
                                    </p:set>
                                    <p:animEffect transition="in" filter="wipe(left)">
                                      <p:cBhvr>
                                        <p:cTn id="116" dur="500"/>
                                        <p:tgtEl>
                                          <p:spTgt spid="5"/>
                                        </p:tgtEl>
                                      </p:cBhvr>
                                    </p:animEffect>
                                  </p:childTnLst>
                                </p:cTn>
                              </p:par>
                              <p:par>
                                <p:cTn id="117" presetID="22" presetClass="entr" presetSubtype="8"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animEffect transition="in" filter="wipe(left)">
                                      <p:cBhvr>
                                        <p:cTn id="119" dur="500"/>
                                        <p:tgtEl>
                                          <p:spTgt spid="6"/>
                                        </p:tgtEl>
                                      </p:cBhvr>
                                    </p:animEffect>
                                  </p:childTnLst>
                                </p:cTn>
                              </p:par>
                              <p:par>
                                <p:cTn id="120" presetID="22" presetClass="entr" presetSubtype="8" fill="hold" nodeType="with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wipe(left)">
                                      <p:cBhvr>
                                        <p:cTn id="122" dur="500"/>
                                        <p:tgtEl>
                                          <p:spTgt spid="7"/>
                                        </p:tgtEl>
                                      </p:cBhvr>
                                    </p:animEffect>
                                  </p:childTnLst>
                                </p:cTn>
                              </p:par>
                              <p:par>
                                <p:cTn id="123" presetID="22" presetClass="entr" presetSubtype="8" fill="hold" nodeType="withEffect">
                                  <p:stCondLst>
                                    <p:cond delay="0"/>
                                  </p:stCondLst>
                                  <p:childTnLst>
                                    <p:set>
                                      <p:cBhvr>
                                        <p:cTn id="124" dur="1" fill="hold">
                                          <p:stCondLst>
                                            <p:cond delay="0"/>
                                          </p:stCondLst>
                                        </p:cTn>
                                        <p:tgtEl>
                                          <p:spTgt spid="9"/>
                                        </p:tgtEl>
                                        <p:attrNameLst>
                                          <p:attrName>style.visibility</p:attrName>
                                        </p:attrNameLst>
                                      </p:cBhvr>
                                      <p:to>
                                        <p:strVal val="visible"/>
                                      </p:to>
                                    </p:set>
                                    <p:animEffect transition="in" filter="wipe(left)">
                                      <p:cBhvr>
                                        <p:cTn id="1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F94F6B7-79D6-4FE2-8263-DFC97116B2C1}"/>
              </a:ext>
            </a:extLst>
          </p:cNvPr>
          <p:cNvSpPr txBox="1"/>
          <p:nvPr/>
        </p:nvSpPr>
        <p:spPr>
          <a:xfrm>
            <a:off x="8537172" y="4861538"/>
            <a:ext cx="2286000" cy="276999"/>
          </a:xfrm>
          <a:prstGeom prst="rect">
            <a:avLst/>
          </a:prstGeom>
          <a:noFill/>
        </p:spPr>
        <p:txBody>
          <a:bodyPr wrap="square" rtlCol="0">
            <a:spAutoFit/>
          </a:bodyPr>
          <a:lstStyle/>
          <a:p>
            <a:r>
              <a:rPr lang="nl-NL" sz="1200" i="1" dirty="0"/>
              <a:t>Afbeelding van RoelHendriks.eu</a:t>
            </a:r>
          </a:p>
        </p:txBody>
      </p:sp>
      <p:sp>
        <p:nvSpPr>
          <p:cNvPr id="5" name="Titel 4">
            <a:extLst>
              <a:ext uri="{FF2B5EF4-FFF2-40B4-BE49-F238E27FC236}">
                <a16:creationId xmlns:a16="http://schemas.microsoft.com/office/drawing/2014/main" id="{81824452-ACE1-1D68-3F85-01544112095B}"/>
              </a:ext>
            </a:extLst>
          </p:cNvPr>
          <p:cNvSpPr>
            <a:spLocks noGrp="1"/>
          </p:cNvSpPr>
          <p:nvPr>
            <p:ph type="title"/>
          </p:nvPr>
        </p:nvSpPr>
        <p:spPr/>
        <p:txBody>
          <a:bodyPr/>
          <a:lstStyle/>
          <a:p>
            <a:r>
              <a:rPr lang="nl-NL" dirty="0"/>
              <a:t>Tunnelkans</a:t>
            </a:r>
          </a:p>
        </p:txBody>
      </p:sp>
      <mc:AlternateContent xmlns:mc="http://schemas.openxmlformats.org/markup-compatibility/2006" xmlns:a14="http://schemas.microsoft.com/office/drawing/2010/main">
        <mc:Choice Requires="a14">
          <p:sp>
            <p:nvSpPr>
              <p:cNvPr id="6" name="Tijdelijke aanduiding voor inhoud 5">
                <a:extLst>
                  <a:ext uri="{FF2B5EF4-FFF2-40B4-BE49-F238E27FC236}">
                    <a16:creationId xmlns:a16="http://schemas.microsoft.com/office/drawing/2014/main" id="{BB9429F5-CE0A-B9C9-B175-E6B08AB6019F}"/>
                  </a:ext>
                </a:extLst>
              </p:cNvPr>
              <p:cNvSpPr>
                <a:spLocks noGrp="1"/>
              </p:cNvSpPr>
              <p:nvPr>
                <p:ph sz="half" idx="1"/>
              </p:nvPr>
            </p:nvSpPr>
            <p:spPr/>
            <p:txBody>
              <a:bodyPr/>
              <a:lstStyle/>
              <a:p>
                <a:pPr marL="0" indent="0">
                  <a:buNone/>
                </a:pPr>
                <a:r>
                  <a:rPr lang="nl-NL" dirty="0">
                    <a:latin typeface="Effra" panose="02000506080000020004" pitchFamily="2" charset="0"/>
                  </a:rPr>
                  <a:t>De Tunnelkans neemt toe als..</a:t>
                </a:r>
              </a:p>
              <a:p>
                <a:pPr marL="285750" indent="-285750">
                  <a:buFont typeface="Arial" panose="020B0604020202020204" pitchFamily="34" charset="0"/>
                  <a:buChar char="•"/>
                </a:pPr>
                <a:r>
                  <a:rPr lang="nl-NL" dirty="0">
                    <a:latin typeface="Effra" panose="02000506080000020004" pitchFamily="2" charset="0"/>
                  </a:rPr>
                  <a:t>De massa van het deeltje kleiner is</a:t>
                </a:r>
              </a:p>
              <a:p>
                <a:pPr marL="285750" indent="-285750">
                  <a:buFont typeface="Arial" panose="020B0604020202020204" pitchFamily="34" charset="0"/>
                  <a:buChar char="•"/>
                </a:pPr>
                <a:r>
                  <a:rPr lang="nl-NL" dirty="0">
                    <a:latin typeface="Effra" panose="02000506080000020004" pitchFamily="2" charset="0"/>
                  </a:rPr>
                  <a:t>Het deeltje meer energie heeft (en dus ‘hoger)  zit</a:t>
                </a:r>
              </a:p>
              <a:p>
                <a:pPr marL="285750" indent="-285750">
                  <a:buFont typeface="Arial" panose="020B0604020202020204" pitchFamily="34" charset="0"/>
                  <a:buChar char="•"/>
                </a:pPr>
                <a:r>
                  <a:rPr lang="nl-NL" dirty="0">
                    <a:latin typeface="Effra" panose="02000506080000020004" pitchFamily="2" charset="0"/>
                  </a:rPr>
                  <a:t>De barrière smaller wordt</a:t>
                </a:r>
              </a:p>
              <a:p>
                <a:pPr marL="285750" indent="-285750">
                  <a:buFont typeface="Arial" panose="020B0604020202020204" pitchFamily="34" charset="0"/>
                  <a:buChar char="•"/>
                </a:pPr>
                <a:r>
                  <a:rPr lang="nl-NL" dirty="0">
                    <a:latin typeface="Effra" panose="02000506080000020004" pitchFamily="2" charset="0"/>
                  </a:rPr>
                  <a:t>De barrière lager wordt</a:t>
                </a:r>
              </a:p>
              <a:p>
                <a:pPr marL="0" indent="0">
                  <a:buNone/>
                </a:pPr>
                <a:r>
                  <a:rPr lang="nl-NL" dirty="0"/>
                  <a:t>Voorbeeld:</a:t>
                </a:r>
              </a:p>
              <a:p>
                <a14:m>
                  <m:oMath xmlns:m="http://schemas.openxmlformats.org/officeDocument/2006/math">
                    <m:r>
                      <a:rPr lang="nl-NL" b="0" i="1" smtClean="0">
                        <a:latin typeface="Cambria Math" panose="02040503050406030204" pitchFamily="18" charset="0"/>
                      </a:rPr>
                      <m:t>𝛼</m:t>
                    </m:r>
                  </m:oMath>
                </a14:m>
                <a:r>
                  <a:rPr lang="nl-NL" dirty="0">
                    <a:latin typeface="Effra" panose="02000506080000020004" pitchFamily="2" charset="0"/>
                  </a:rPr>
                  <a:t>-verval</a:t>
                </a:r>
              </a:p>
              <a:p>
                <a:endParaRPr lang="nl-NL" dirty="0"/>
              </a:p>
            </p:txBody>
          </p:sp>
        </mc:Choice>
        <mc:Fallback xmlns="">
          <p:sp>
            <p:nvSpPr>
              <p:cNvPr id="6" name="Tijdelijke aanduiding voor inhoud 5">
                <a:extLst>
                  <a:ext uri="{FF2B5EF4-FFF2-40B4-BE49-F238E27FC236}">
                    <a16:creationId xmlns:a16="http://schemas.microsoft.com/office/drawing/2014/main" id="{BB9429F5-CE0A-B9C9-B175-E6B08AB6019F}"/>
                  </a:ext>
                </a:extLst>
              </p:cNvPr>
              <p:cNvSpPr>
                <a:spLocks noGrp="1" noRot="1" noChangeAspect="1" noMove="1" noResize="1" noEditPoints="1" noAdjustHandles="1" noChangeArrowheads="1" noChangeShapeType="1" noTextEdit="1"/>
              </p:cNvSpPr>
              <p:nvPr>
                <p:ph sz="half" idx="1"/>
              </p:nvPr>
            </p:nvSpPr>
            <p:spPr>
              <a:blipFill>
                <a:blip r:embed="rId2"/>
                <a:stretch>
                  <a:fillRect l="-2471" t="-2241" r="-3412" b="-3081"/>
                </a:stretch>
              </a:blipFill>
            </p:spPr>
            <p:txBody>
              <a:bodyPr/>
              <a:lstStyle/>
              <a:p>
                <a:r>
                  <a:rPr lang="nl-NL">
                    <a:noFill/>
                  </a:rPr>
                  <a:t> </a:t>
                </a:r>
              </a:p>
            </p:txBody>
          </p:sp>
        </mc:Fallback>
      </mc:AlternateContent>
      <p:pic>
        <p:nvPicPr>
          <p:cNvPr id="8" name="Tijdelijke aanduiding voor inhoud 7">
            <a:extLst>
              <a:ext uri="{FF2B5EF4-FFF2-40B4-BE49-F238E27FC236}">
                <a16:creationId xmlns:a16="http://schemas.microsoft.com/office/drawing/2014/main" id="{574B89FF-B1C7-4507-A94D-D9A2C97291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3175982"/>
            <a:ext cx="5181600" cy="1650624"/>
          </a:xfrm>
          <a:prstGeom prst="rect">
            <a:avLst/>
          </a:prstGeom>
        </p:spPr>
      </p:pic>
    </p:spTree>
    <p:extLst>
      <p:ext uri="{BB962C8B-B14F-4D97-AF65-F5344CB8AC3E}">
        <p14:creationId xmlns:p14="http://schemas.microsoft.com/office/powerpoint/2010/main" val="383975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67EE7-B0B4-32A3-692B-03A8DECFC249}"/>
              </a:ext>
            </a:extLst>
          </p:cNvPr>
          <p:cNvSpPr>
            <a:spLocks noGrp="1"/>
          </p:cNvSpPr>
          <p:nvPr>
            <p:ph type="title"/>
          </p:nvPr>
        </p:nvSpPr>
        <p:spPr/>
        <p:txBody>
          <a:bodyPr/>
          <a:lstStyle/>
          <a:p>
            <a:r>
              <a:rPr lang="nl-NL" dirty="0"/>
              <a:t>Hoe werkt de derde wet van Newton?</a:t>
            </a:r>
          </a:p>
        </p:txBody>
      </p:sp>
      <p:sp>
        <p:nvSpPr>
          <p:cNvPr id="3" name="Tijdelijke aanduiding voor tekst 2">
            <a:extLst>
              <a:ext uri="{FF2B5EF4-FFF2-40B4-BE49-F238E27FC236}">
                <a16:creationId xmlns:a16="http://schemas.microsoft.com/office/drawing/2014/main" id="{B6BCA77F-1F12-EC21-511B-FDCCFC2DD654}"/>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838953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3730F-DA48-EC32-CC85-092E0EA9AC19}"/>
              </a:ext>
            </a:extLst>
          </p:cNvPr>
          <p:cNvSpPr>
            <a:spLocks noGrp="1"/>
          </p:cNvSpPr>
          <p:nvPr>
            <p:ph type="title"/>
          </p:nvPr>
        </p:nvSpPr>
        <p:spPr/>
        <p:txBody>
          <a:bodyPr/>
          <a:lstStyle/>
          <a:p>
            <a:r>
              <a:rPr lang="nl-NL" dirty="0"/>
              <a:t>Hoe werkt de derde wet van Newton?</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60416C3-4A2F-B309-D279-F23747B0D922}"/>
                  </a:ext>
                </a:extLst>
              </p:cNvPr>
              <p:cNvSpPr>
                <a:spLocks noGrp="1"/>
              </p:cNvSpPr>
              <p:nvPr>
                <p:ph idx="1"/>
              </p:nvPr>
            </p:nvSpPr>
            <p:spPr/>
            <p:txBody>
              <a:bodyPr/>
              <a:lstStyle/>
              <a:p>
                <a:r>
                  <a:rPr lang="nl-NL" dirty="0"/>
                  <a:t>Wat is de derde wet van Newton?</a:t>
                </a:r>
              </a:p>
              <a:p>
                <a:pPr lvl="1"/>
                <a:r>
                  <a:rPr lang="nl-NL" dirty="0"/>
                  <a:t>Als voorwerp A een kracht uitoefent op voorwerp B, dan oefent voorwerp B een even grote, tegengesteld gerichte kracht op A uit. </a:t>
                </a:r>
              </a:p>
              <a:p>
                <a:pPr lvl="1"/>
                <a14:m>
                  <m:oMath xmlns:m="http://schemas.openxmlformats.org/officeDocument/2006/math">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AB</m:t>
                        </m:r>
                      </m:sub>
                    </m:sSub>
                    <m:r>
                      <a:rPr lang="nl-NL" b="0" i="0" smtClean="0">
                        <a:latin typeface="Cambria Math" panose="02040503050406030204" pitchFamily="18" charset="0"/>
                      </a:rPr>
                      <m:t>=−</m:t>
                    </m:r>
                    <m:sSub>
                      <m:sSubPr>
                        <m:ctrlPr>
                          <a:rPr lang="nl-NL" b="0" i="1" smtClean="0">
                            <a:latin typeface="Cambria Math" panose="02040503050406030204" pitchFamily="18" charset="0"/>
                          </a:rPr>
                        </m:ctrlPr>
                      </m:sSubPr>
                      <m:e>
                        <m:acc>
                          <m:accPr>
                            <m:chr m:val="⃗"/>
                            <m:ctrlPr>
                              <a:rPr lang="nl-NL" b="0" i="1" smtClean="0">
                                <a:latin typeface="Cambria Math" panose="02040503050406030204" pitchFamily="18" charset="0"/>
                              </a:rPr>
                            </m:ctrlPr>
                          </m:accPr>
                          <m:e>
                            <m:r>
                              <a:rPr lang="nl-NL" b="0" i="1" smtClean="0">
                                <a:latin typeface="Cambria Math" panose="02040503050406030204" pitchFamily="18" charset="0"/>
                              </a:rPr>
                              <m:t>𝐹</m:t>
                            </m:r>
                          </m:e>
                        </m:acc>
                      </m:e>
                      <m:sub>
                        <m:r>
                          <m:rPr>
                            <m:sty m:val="p"/>
                          </m:rPr>
                          <a:rPr lang="nl-NL" b="0" i="0" smtClean="0">
                            <a:latin typeface="Cambria Math" panose="02040503050406030204" pitchFamily="18" charset="0"/>
                          </a:rPr>
                          <m:t>BA</m:t>
                        </m:r>
                      </m:sub>
                    </m:sSub>
                  </m:oMath>
                </a14:m>
                <a:endParaRPr lang="nl-NL" b="0" dirty="0"/>
              </a:p>
              <a:p>
                <a:r>
                  <a:rPr lang="nl-NL" dirty="0"/>
                  <a:t>Let op:</a:t>
                </a:r>
              </a:p>
              <a:p>
                <a:pPr lvl="1"/>
                <a:r>
                  <a:rPr lang="nl-NL" dirty="0"/>
                  <a:t>De eerste en tweede wet van Newton gaan over krachten op </a:t>
                </a:r>
                <a:r>
                  <a:rPr lang="nl-NL" b="1" dirty="0"/>
                  <a:t>één object</a:t>
                </a:r>
                <a:r>
                  <a:rPr lang="nl-NL" dirty="0"/>
                  <a:t>.</a:t>
                </a:r>
              </a:p>
              <a:p>
                <a:pPr lvl="1"/>
                <a:r>
                  <a:rPr lang="nl-NL" dirty="0"/>
                  <a:t>De derde wet van Newton gaat over krachten die </a:t>
                </a:r>
                <a:r>
                  <a:rPr lang="nl-NL" b="1" dirty="0"/>
                  <a:t>twee objecten op elkaar uitoefenen: wisselwerking</a:t>
                </a:r>
                <a:r>
                  <a:rPr lang="nl-NL" dirty="0"/>
                  <a:t>. </a:t>
                </a:r>
              </a:p>
            </p:txBody>
          </p:sp>
        </mc:Choice>
        <mc:Fallback xmlns="">
          <p:sp>
            <p:nvSpPr>
              <p:cNvPr id="3" name="Tijdelijke aanduiding voor inhoud 2">
                <a:extLst>
                  <a:ext uri="{FF2B5EF4-FFF2-40B4-BE49-F238E27FC236}">
                    <a16:creationId xmlns:a16="http://schemas.microsoft.com/office/drawing/2014/main" id="{D60416C3-4A2F-B309-D279-F23747B0D922}"/>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nl-NL">
                    <a:noFill/>
                  </a:rPr>
                  <a:t> </a:t>
                </a:r>
              </a:p>
            </p:txBody>
          </p:sp>
        </mc:Fallback>
      </mc:AlternateContent>
    </p:spTree>
    <p:extLst>
      <p:ext uri="{BB962C8B-B14F-4D97-AF65-F5344CB8AC3E}">
        <p14:creationId xmlns:p14="http://schemas.microsoft.com/office/powerpoint/2010/main" val="306158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315E9-0165-7379-C0C5-4712615DC0C6}"/>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C04941E4-7FE5-15FB-EDAE-B3EAE731EC3A}"/>
              </a:ext>
            </a:extLst>
          </p:cNvPr>
          <p:cNvPicPr>
            <a:picLocks noChangeAspect="1"/>
          </p:cNvPicPr>
          <p:nvPr/>
        </p:nvPicPr>
        <p:blipFill>
          <a:blip r:embed="rId3"/>
          <a:stretch>
            <a:fillRect/>
          </a:stretch>
        </p:blipFill>
        <p:spPr>
          <a:xfrm>
            <a:off x="10675335" y="1661888"/>
            <a:ext cx="1356930" cy="2806800"/>
          </a:xfrm>
          <a:prstGeom prst="rect">
            <a:avLst/>
          </a:prstGeom>
        </p:spPr>
      </p:pic>
      <p:sp>
        <p:nvSpPr>
          <p:cNvPr id="6" name="Rechthoek 5">
            <a:extLst>
              <a:ext uri="{FF2B5EF4-FFF2-40B4-BE49-F238E27FC236}">
                <a16:creationId xmlns:a16="http://schemas.microsoft.com/office/drawing/2014/main" id="{598B81B6-01A9-7979-6F0A-7E4CB307A04A}"/>
              </a:ext>
            </a:extLst>
          </p:cNvPr>
          <p:cNvSpPr/>
          <p:nvPr/>
        </p:nvSpPr>
        <p:spPr>
          <a:xfrm>
            <a:off x="10432508" y="1646219"/>
            <a:ext cx="1490397" cy="1427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84F0CFBF-7A1F-E570-FBA8-C312EF215D54}"/>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67AF7645-5889-0E92-0BC5-6F2EB0EAD2D5}"/>
              </a:ext>
            </a:extLst>
          </p:cNvPr>
          <p:cNvSpPr>
            <a:spLocks noGrp="1"/>
          </p:cNvSpPr>
          <p:nvPr>
            <p:ph sz="half" idx="1"/>
          </p:nvPr>
        </p:nvSpPr>
        <p:spPr>
          <a:xfrm>
            <a:off x="838200" y="1584000"/>
            <a:ext cx="5181600" cy="4592963"/>
          </a:xfrm>
        </p:spPr>
        <p:txBody>
          <a:bodyPr>
            <a:noAutofit/>
          </a:bodyPr>
          <a:lstStyle/>
          <a:p>
            <a:pPr marL="0" indent="0">
              <a:buNone/>
            </a:pPr>
            <a:r>
              <a:rPr lang="nl-NL" sz="2000" dirty="0"/>
              <a:t>Twee blokken (A en B) zijn verbonden met een touw met verwaarloosbare massa. Er werkt een constante opwaartse kracht van 80 N op blok A. Het systeem beweegt met een versnelling van 1,5 m/s</a:t>
            </a:r>
            <a:r>
              <a:rPr lang="nl-NL" sz="2000" baseline="30000" dirty="0"/>
              <a:t>2</a:t>
            </a:r>
            <a:r>
              <a:rPr lang="nl-NL" sz="2000" dirty="0"/>
              <a:t> naar beneden. </a:t>
            </a:r>
          </a:p>
          <a:p>
            <a:pPr marL="0" indent="0">
              <a:buNone/>
            </a:pPr>
            <a:r>
              <a:rPr lang="nl-NL" sz="2000" dirty="0"/>
              <a:t>Blok A heeft een massa van 5,3 kg, blok B van 4,3 kg.</a:t>
            </a:r>
          </a:p>
          <a:p>
            <a:pPr marL="0" indent="0">
              <a:buNone/>
            </a:pPr>
            <a:r>
              <a:rPr lang="nl-NL" sz="2000" dirty="0"/>
              <a:t>Bereken de spankracht in het touw. </a:t>
            </a:r>
          </a:p>
        </p:txBody>
      </p:sp>
      <p:cxnSp>
        <p:nvCxnSpPr>
          <p:cNvPr id="9" name="Rechte verbindingslijn met pijl 8">
            <a:extLst>
              <a:ext uri="{FF2B5EF4-FFF2-40B4-BE49-F238E27FC236}">
                <a16:creationId xmlns:a16="http://schemas.microsoft.com/office/drawing/2014/main" id="{23C6426B-9525-FA0F-6A5A-309F09604BDC}"/>
              </a:ext>
            </a:extLst>
          </p:cNvPr>
          <p:cNvCxnSpPr>
            <a:cxnSpLocks/>
          </p:cNvCxnSpPr>
          <p:nvPr/>
        </p:nvCxnSpPr>
        <p:spPr>
          <a:xfrm flipV="1">
            <a:off x="11332200" y="2652474"/>
            <a:ext cx="0" cy="1078858"/>
          </a:xfrm>
          <a:prstGeom prst="straightConnector1">
            <a:avLst/>
          </a:prstGeom>
          <a:ln w="28575">
            <a:solidFill>
              <a:srgbClr val="652EA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5F7E1BFD-A874-4437-5DCE-F27DFFA0221E}"/>
                  </a:ext>
                </a:extLst>
              </p:cNvPr>
              <p:cNvSpPr txBox="1"/>
              <p:nvPr/>
            </p:nvSpPr>
            <p:spPr>
              <a:xfrm>
                <a:off x="11353800" y="3002601"/>
                <a:ext cx="630611" cy="3940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span</m:t>
                          </m:r>
                        </m:sub>
                      </m:sSub>
                    </m:oMath>
                  </m:oMathPara>
                </a14:m>
                <a:endParaRPr lang="nl-NL" dirty="0"/>
              </a:p>
            </p:txBody>
          </p:sp>
        </mc:Choice>
        <mc:Fallback xmlns="">
          <p:sp>
            <p:nvSpPr>
              <p:cNvPr id="11" name="Tekstvak 10">
                <a:extLst>
                  <a:ext uri="{FF2B5EF4-FFF2-40B4-BE49-F238E27FC236}">
                    <a16:creationId xmlns:a16="http://schemas.microsoft.com/office/drawing/2014/main" id="{5F7E1BFD-A874-4437-5DCE-F27DFFA0221E}"/>
                  </a:ext>
                </a:extLst>
              </p:cNvPr>
              <p:cNvSpPr txBox="1">
                <a:spLocks noRot="1" noChangeAspect="1" noMove="1" noResize="1" noEditPoints="1" noAdjustHandles="1" noChangeArrowheads="1" noChangeShapeType="1" noTextEdit="1"/>
              </p:cNvSpPr>
              <p:nvPr/>
            </p:nvSpPr>
            <p:spPr>
              <a:xfrm>
                <a:off x="11353800" y="3002601"/>
                <a:ext cx="630611" cy="394019"/>
              </a:xfrm>
              <a:prstGeom prst="rect">
                <a:avLst/>
              </a:prstGeom>
              <a:blipFill>
                <a:blip r:embed="rId4"/>
                <a:stretch>
                  <a:fillRect b="-468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F9E87F9E-9952-7E59-0F7D-B1F741CDC0C8}"/>
                  </a:ext>
                </a:extLst>
              </p:cNvPr>
              <p:cNvSpPr txBox="1"/>
              <p:nvPr/>
            </p:nvSpPr>
            <p:spPr>
              <a:xfrm>
                <a:off x="11292294" y="5443305"/>
                <a:ext cx="6306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oMath>
                  </m:oMathPara>
                </a14:m>
                <a:endParaRPr lang="nl-NL" dirty="0"/>
              </a:p>
            </p:txBody>
          </p:sp>
        </mc:Choice>
        <mc:Fallback xmlns="">
          <p:sp>
            <p:nvSpPr>
              <p:cNvPr id="12" name="Tekstvak 11">
                <a:extLst>
                  <a:ext uri="{FF2B5EF4-FFF2-40B4-BE49-F238E27FC236}">
                    <a16:creationId xmlns:a16="http://schemas.microsoft.com/office/drawing/2014/main" id="{F9E87F9E-9952-7E59-0F7D-B1F741CDC0C8}"/>
                  </a:ext>
                </a:extLst>
              </p:cNvPr>
              <p:cNvSpPr txBox="1">
                <a:spLocks noRot="1" noChangeAspect="1" noMove="1" noResize="1" noEditPoints="1" noAdjustHandles="1" noChangeArrowheads="1" noChangeShapeType="1" noTextEdit="1"/>
              </p:cNvSpPr>
              <p:nvPr/>
            </p:nvSpPr>
            <p:spPr>
              <a:xfrm>
                <a:off x="11292294" y="5443305"/>
                <a:ext cx="630611" cy="369332"/>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ijdelijke aanduiding voor inhoud 9">
                <a:extLst>
                  <a:ext uri="{FF2B5EF4-FFF2-40B4-BE49-F238E27FC236}">
                    <a16:creationId xmlns:a16="http://schemas.microsoft.com/office/drawing/2014/main" id="{4D51F3D8-35BA-733A-43FB-E6E6D88A5F56}"/>
                  </a:ext>
                </a:extLst>
              </p:cNvPr>
              <p:cNvSpPr>
                <a:spLocks noGrp="1"/>
              </p:cNvSpPr>
              <p:nvPr>
                <p:ph sz="half" idx="2"/>
              </p:nvPr>
            </p:nvSpPr>
            <p:spPr>
              <a:xfrm>
                <a:off x="6165234" y="1637343"/>
                <a:ext cx="5283000" cy="4486275"/>
              </a:xfrm>
            </p:spPr>
            <p:txBody>
              <a:bodyPr>
                <a:normAutofit/>
              </a:bodyPr>
              <a:lstStyle/>
              <a:p>
                <a:pPr marL="0" indent="0">
                  <a:buNone/>
                </a:pPr>
                <a:r>
                  <a:rPr lang="nl-NL" sz="2000" dirty="0"/>
                  <a:t>Formule:</a:t>
                </a:r>
              </a:p>
              <a:p>
                <a14:m>
                  <m:oMath xmlns:m="http://schemas.openxmlformats.org/officeDocument/2006/math">
                    <m:sSub>
                      <m:sSubPr>
                        <m:ctrlPr>
                          <a:rPr lang="nl-NL" sz="2000" b="0" i="1" smtClean="0">
                            <a:latin typeface="Cambria Math" panose="02040503050406030204" pitchFamily="18" charset="0"/>
                          </a:rPr>
                        </m:ctrlPr>
                      </m:sSubPr>
                      <m:e>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e>
                      <m:sub>
                        <m:r>
                          <m:rPr>
                            <m:sty m:val="p"/>
                          </m:rPr>
                          <a:rPr lang="nl-NL" sz="2000" b="0" i="0" smtClean="0">
                            <a:latin typeface="Cambria Math" panose="02040503050406030204" pitchFamily="18" charset="0"/>
                          </a:rPr>
                          <m:t>res</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B</m:t>
                        </m:r>
                      </m:sub>
                    </m:sSub>
                    <m:r>
                      <a:rPr lang="nl-NL" sz="2000" b="0" i="0" smtClean="0">
                        <a:latin typeface="Cambria Math" panose="02040503050406030204" pitchFamily="18" charset="0"/>
                      </a:rPr>
                      <m:t>=</m:t>
                    </m:r>
                    <m:sSub>
                      <m:sSubPr>
                        <m:ctrlPr>
                          <a:rPr lang="nl-NL" sz="2000" b="0" i="1" smtClean="0">
                            <a:latin typeface="Cambria Math" panose="02040503050406030204" pitchFamily="18" charset="0"/>
                          </a:rPr>
                        </m:ctrlPr>
                      </m:sSubPr>
                      <m:e>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e>
                      <m:sub>
                        <m:r>
                          <m:rPr>
                            <m:sty m:val="p"/>
                          </m:rPr>
                          <a:rPr lang="nl-NL" sz="2000" b="0" i="0" smtClean="0">
                            <a:latin typeface="Cambria Math" panose="02040503050406030204" pitchFamily="18" charset="0"/>
                          </a:rPr>
                          <m:t>z</m:t>
                        </m:r>
                        <m:r>
                          <a:rPr lang="nl-NL" sz="2000" b="0" i="1" smtClean="0">
                            <a:latin typeface="Cambria Math" panose="02040503050406030204" pitchFamily="18" charset="0"/>
                          </a:rPr>
                          <m:t>,</m:t>
                        </m:r>
                        <m:r>
                          <m:rPr>
                            <m:sty m:val="p"/>
                          </m:rPr>
                          <a:rPr lang="nl-NL" sz="2000" b="0" i="0" smtClean="0">
                            <a:latin typeface="Cambria Math" panose="02040503050406030204" pitchFamily="18" charset="0"/>
                          </a:rPr>
                          <m:t>B</m:t>
                        </m:r>
                      </m:sub>
                    </m:sSub>
                  </m:oMath>
                </a14:m>
                <a:endParaRPr lang="nl-NL" sz="2000" dirty="0"/>
              </a:p>
              <a:p>
                <a14:m>
                  <m:oMath xmlns:m="http://schemas.openxmlformats.org/officeDocument/2006/math">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res</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B</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z</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B</m:t>
                        </m:r>
                      </m:sub>
                    </m:sSub>
                  </m:oMath>
                </a14:m>
                <a:endParaRPr lang="nl-NL" sz="2000" dirty="0"/>
              </a:p>
              <a:p>
                <a:pPr marL="0" indent="0">
                  <a:buNone/>
                </a:pPr>
                <a:r>
                  <a:rPr lang="nl-NL" sz="2000" dirty="0"/>
                  <a:t>Rekenen:</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m:t>
                        </m:r>
                        <m:r>
                          <a:rPr lang="nl-NL" sz="2000" b="0" i="1" smtClean="0">
                            <a:latin typeface="Cambria Math" panose="02040503050406030204" pitchFamily="18" charset="0"/>
                          </a:rPr>
                          <m:t>𝑚</m:t>
                        </m:r>
                      </m:e>
                      <m:sub>
                        <m:r>
                          <m:rPr>
                            <m:sty m:val="p"/>
                          </m:rPr>
                          <a:rPr lang="nl-NL" sz="2000" b="0" i="0" smtClean="0">
                            <a:latin typeface="Cambria Math" panose="02040503050406030204" pitchFamily="18" charset="0"/>
                          </a:rPr>
                          <m:t>B</m:t>
                        </m:r>
                      </m:sub>
                    </m:sSub>
                    <m:r>
                      <a:rPr lang="nl-NL" sz="2000" b="0" i="1" smtClean="0">
                        <a:latin typeface="Cambria Math" panose="02040503050406030204" pitchFamily="18" charset="0"/>
                      </a:rPr>
                      <m:t>∙</m:t>
                    </m:r>
                    <m:r>
                      <a:rPr lang="nl-NL" sz="2000" b="0" i="1" smtClean="0">
                        <a:latin typeface="Cambria Math" panose="02040503050406030204" pitchFamily="18" charset="0"/>
                      </a:rPr>
                      <m:t>𝑎</m:t>
                    </m:r>
                    <m:r>
                      <a:rPr lang="nl-NL" sz="2000" b="0" i="1" smtClean="0">
                        <a:latin typeface="Cambria Math" panose="02040503050406030204" pitchFamily="18" charset="0"/>
                      </a:rPr>
                      <m:t>=</m:t>
                    </m:r>
                    <m:sSub>
                      <m:sSubPr>
                        <m:ctrlPr>
                          <a:rPr lang="nl-NL" sz="2000" i="1">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a:latin typeface="Cambria Math" panose="02040503050406030204" pitchFamily="18" charset="0"/>
                          </a:rPr>
                          <m:t>span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𝑚</m:t>
                        </m:r>
                      </m:e>
                      <m:sub>
                        <m:r>
                          <m:rPr>
                            <m:sty m:val="p"/>
                          </m:rPr>
                          <a:rPr lang="nl-NL" sz="2000" b="0" i="0" smtClean="0">
                            <a:latin typeface="Cambria Math" panose="02040503050406030204" pitchFamily="18" charset="0"/>
                          </a:rPr>
                          <m:t>B</m:t>
                        </m:r>
                      </m:sub>
                    </m:sSub>
                    <m:r>
                      <a:rPr lang="nl-NL" sz="2000" b="0" i="1" smtClean="0">
                        <a:latin typeface="Cambria Math" panose="02040503050406030204" pitchFamily="18" charset="0"/>
                      </a:rPr>
                      <m:t>∙</m:t>
                    </m:r>
                    <m:r>
                      <a:rPr lang="nl-NL" sz="2000" b="0" i="1" smtClean="0">
                        <a:latin typeface="Cambria Math" panose="02040503050406030204" pitchFamily="18" charset="0"/>
                      </a:rPr>
                      <m:t>𝑔</m:t>
                    </m:r>
                  </m:oMath>
                </a14:m>
                <a:endParaRPr lang="nl-NL" sz="2000" b="0" dirty="0"/>
              </a:p>
              <a:p>
                <a14:m>
                  <m:oMath xmlns:m="http://schemas.openxmlformats.org/officeDocument/2006/math">
                    <m:r>
                      <a:rPr lang="nl-NL" sz="2000" b="0" i="1" smtClean="0">
                        <a:latin typeface="Cambria Math" panose="02040503050406030204" pitchFamily="18" charset="0"/>
                      </a:rPr>
                      <m:t>−4,3×1,5=</m:t>
                    </m:r>
                    <m:sSub>
                      <m:sSubPr>
                        <m:ctrlPr>
                          <a:rPr lang="nl-NL" sz="2000" i="1">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a:latin typeface="Cambria Math" panose="02040503050406030204" pitchFamily="18" charset="0"/>
                          </a:rPr>
                          <m:t>span</m:t>
                        </m:r>
                      </m:sub>
                    </m:sSub>
                    <m:r>
                      <a:rPr lang="nl-NL" sz="2000" b="0" i="1" smtClean="0">
                        <a:latin typeface="Cambria Math" panose="02040503050406030204" pitchFamily="18" charset="0"/>
                      </a:rPr>
                      <m:t>−4,3×9,81</m:t>
                    </m:r>
                  </m:oMath>
                </a14:m>
                <a:endParaRPr lang="nl-NL" sz="2000" b="0" i="1" dirty="0">
                  <a:latin typeface="Cambria Math" panose="02040503050406030204" pitchFamily="18" charset="0"/>
                </a:endParaRPr>
              </a:p>
              <a:p>
                <a14:m>
                  <m:oMath xmlns:m="http://schemas.openxmlformats.org/officeDocument/2006/math">
                    <m:r>
                      <a:rPr lang="nl-NL" sz="2000" b="0" i="1" smtClean="0">
                        <a:latin typeface="Cambria Math" panose="02040503050406030204" pitchFamily="18" charset="0"/>
                      </a:rPr>
                      <m:t>−6,45=</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−42,18</m:t>
                    </m:r>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=−6,45+42,18=36 </m:t>
                    </m:r>
                    <m:r>
                      <m:rPr>
                        <m:sty m:val="p"/>
                      </m:rPr>
                      <a:rPr lang="nl-NL" sz="2000" b="0" i="0" smtClean="0">
                        <a:latin typeface="Cambria Math" panose="02040503050406030204" pitchFamily="18" charset="0"/>
                      </a:rPr>
                      <m:t>N</m:t>
                    </m:r>
                  </m:oMath>
                </a14:m>
                <a:endParaRPr lang="nl-NL" sz="2000" b="0" dirty="0"/>
              </a:p>
            </p:txBody>
          </p:sp>
        </mc:Choice>
        <mc:Fallback xmlns="">
          <p:sp>
            <p:nvSpPr>
              <p:cNvPr id="10" name="Tijdelijke aanduiding voor inhoud 9">
                <a:extLst>
                  <a:ext uri="{FF2B5EF4-FFF2-40B4-BE49-F238E27FC236}">
                    <a16:creationId xmlns:a16="http://schemas.microsoft.com/office/drawing/2014/main" id="{4D51F3D8-35BA-733A-43FB-E6E6D88A5F56}"/>
                  </a:ext>
                </a:extLst>
              </p:cNvPr>
              <p:cNvSpPr>
                <a:spLocks noGrp="1" noRot="1" noChangeAspect="1" noMove="1" noResize="1" noEditPoints="1" noAdjustHandles="1" noChangeArrowheads="1" noChangeShapeType="1" noTextEdit="1"/>
              </p:cNvSpPr>
              <p:nvPr>
                <p:ph sz="half" idx="2"/>
              </p:nvPr>
            </p:nvSpPr>
            <p:spPr>
              <a:xfrm>
                <a:off x="6165234" y="1637343"/>
                <a:ext cx="5283000" cy="4486275"/>
              </a:xfrm>
              <a:blipFill>
                <a:blip r:embed="rId6"/>
                <a:stretch>
                  <a:fillRect l="-1153" t="-1495"/>
                </a:stretch>
              </a:blipFill>
            </p:spPr>
            <p:txBody>
              <a:bodyPr/>
              <a:lstStyle/>
              <a:p>
                <a:r>
                  <a:rPr lang="nl-NL">
                    <a:noFill/>
                  </a:rPr>
                  <a:t> </a:t>
                </a:r>
              </a:p>
            </p:txBody>
          </p:sp>
        </mc:Fallback>
      </mc:AlternateContent>
      <p:cxnSp>
        <p:nvCxnSpPr>
          <p:cNvPr id="8" name="Rechte verbindingslijn met pijl 7">
            <a:extLst>
              <a:ext uri="{FF2B5EF4-FFF2-40B4-BE49-F238E27FC236}">
                <a16:creationId xmlns:a16="http://schemas.microsoft.com/office/drawing/2014/main" id="{BCD214D8-FB09-F4DF-2BDD-8B22DE87240D}"/>
              </a:ext>
            </a:extLst>
          </p:cNvPr>
          <p:cNvCxnSpPr>
            <a:cxnSpLocks/>
          </p:cNvCxnSpPr>
          <p:nvPr/>
        </p:nvCxnSpPr>
        <p:spPr>
          <a:xfrm flipV="1">
            <a:off x="11353800" y="4016278"/>
            <a:ext cx="0" cy="1674596"/>
          </a:xfrm>
          <a:prstGeom prst="straightConnector1">
            <a:avLst/>
          </a:prstGeom>
          <a:ln w="28575">
            <a:solidFill>
              <a:srgbClr val="945DE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303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wipe(left)">
                                      <p:cBhvr>
                                        <p:cTn id="46" dur="5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animEffect transition="in" filter="wipe(left)">
                                      <p:cBhvr>
                                        <p:cTn id="51" dur="500"/>
                                        <p:tgtEl>
                                          <p:spTgt spid="1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wipe(left)">
                                      <p:cBhvr>
                                        <p:cTn id="56" dur="500"/>
                                        <p:tgtEl>
                                          <p:spTgt spid="10">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0">
                                            <p:txEl>
                                              <p:pRg st="3" end="3"/>
                                            </p:txEl>
                                          </p:spTgt>
                                        </p:tgtEl>
                                        <p:attrNameLst>
                                          <p:attrName>style.visibility</p:attrName>
                                        </p:attrNameLst>
                                      </p:cBhvr>
                                      <p:to>
                                        <p:strVal val="visible"/>
                                      </p:to>
                                    </p:set>
                                    <p:animEffect transition="in" filter="wipe(left)">
                                      <p:cBhvr>
                                        <p:cTn id="61" dur="500"/>
                                        <p:tgtEl>
                                          <p:spTgt spid="10">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
                                            <p:txEl>
                                              <p:pRg st="4" end="4"/>
                                            </p:txEl>
                                          </p:spTgt>
                                        </p:tgtEl>
                                        <p:attrNameLst>
                                          <p:attrName>style.visibility</p:attrName>
                                        </p:attrNameLst>
                                      </p:cBhvr>
                                      <p:to>
                                        <p:strVal val="visible"/>
                                      </p:to>
                                    </p:set>
                                    <p:animEffect transition="in" filter="wipe(left)">
                                      <p:cBhvr>
                                        <p:cTn id="66" dur="500"/>
                                        <p:tgtEl>
                                          <p:spTgt spid="10">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0">
                                            <p:txEl>
                                              <p:pRg st="5" end="5"/>
                                            </p:txEl>
                                          </p:spTgt>
                                        </p:tgtEl>
                                        <p:attrNameLst>
                                          <p:attrName>style.visibility</p:attrName>
                                        </p:attrNameLst>
                                      </p:cBhvr>
                                      <p:to>
                                        <p:strVal val="visible"/>
                                      </p:to>
                                    </p:set>
                                    <p:animEffect transition="in" filter="wipe(left)">
                                      <p:cBhvr>
                                        <p:cTn id="71" dur="500"/>
                                        <p:tgtEl>
                                          <p:spTgt spid="10">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xEl>
                                              <p:pRg st="6" end="6"/>
                                            </p:txEl>
                                          </p:spTgt>
                                        </p:tgtEl>
                                        <p:attrNameLst>
                                          <p:attrName>style.visibility</p:attrName>
                                        </p:attrNameLst>
                                      </p:cBhvr>
                                      <p:to>
                                        <p:strVal val="visible"/>
                                      </p:to>
                                    </p:set>
                                    <p:animEffect transition="in" filter="wipe(left)">
                                      <p:cBhvr>
                                        <p:cTn id="76" dur="500"/>
                                        <p:tgtEl>
                                          <p:spTgt spid="10">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0">
                                            <p:txEl>
                                              <p:pRg st="7" end="7"/>
                                            </p:txEl>
                                          </p:spTgt>
                                        </p:tgtEl>
                                        <p:attrNameLst>
                                          <p:attrName>style.visibility</p:attrName>
                                        </p:attrNameLst>
                                      </p:cBhvr>
                                      <p:to>
                                        <p:strVal val="visible"/>
                                      </p:to>
                                    </p:set>
                                    <p:animEffect transition="in" filter="wipe(left)">
                                      <p:cBhvr>
                                        <p:cTn id="8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P spid="11" grpId="0"/>
      <p:bldP spid="12" grpId="0"/>
      <p:bldP spid="10"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70017-72A2-DDDD-553C-14412CED9DE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ijdelijke aanduiding voor inhoud 9">
                <a:extLst>
                  <a:ext uri="{FF2B5EF4-FFF2-40B4-BE49-F238E27FC236}">
                    <a16:creationId xmlns:a16="http://schemas.microsoft.com/office/drawing/2014/main" id="{E7BB9E71-3485-F19C-5765-C98BC9D3F6EE}"/>
                  </a:ext>
                </a:extLst>
              </p:cNvPr>
              <p:cNvSpPr>
                <a:spLocks noGrp="1"/>
              </p:cNvSpPr>
              <p:nvPr>
                <p:ph sz="half" idx="2"/>
              </p:nvPr>
            </p:nvSpPr>
            <p:spPr>
              <a:xfrm>
                <a:off x="6165234" y="1637343"/>
                <a:ext cx="5283000" cy="4486275"/>
              </a:xfrm>
            </p:spPr>
            <p:txBody>
              <a:bodyPr>
                <a:normAutofit/>
              </a:bodyPr>
              <a:lstStyle/>
              <a:p>
                <a:pPr marL="0" indent="0">
                  <a:buNone/>
                </a:pPr>
                <a:r>
                  <a:rPr lang="nl-NL" sz="2000" dirty="0"/>
                  <a:t>Formule:</a:t>
                </a:r>
              </a:p>
              <a:p>
                <a14:m>
                  <m:oMath xmlns:m="http://schemas.openxmlformats.org/officeDocument/2006/math">
                    <m:sSub>
                      <m:sSubPr>
                        <m:ctrlPr>
                          <a:rPr lang="nl-NL" sz="2000" b="0" i="1" smtClean="0">
                            <a:latin typeface="Cambria Math" panose="02040503050406030204" pitchFamily="18" charset="0"/>
                          </a:rPr>
                        </m:ctrlPr>
                      </m:sSubPr>
                      <m:e>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e>
                      <m:sub>
                        <m:r>
                          <m:rPr>
                            <m:sty m:val="p"/>
                          </m:rPr>
                          <a:rPr lang="nl-NL" sz="2000" b="0" i="0" smtClean="0">
                            <a:latin typeface="Cambria Math" panose="02040503050406030204" pitchFamily="18" charset="0"/>
                          </a:rPr>
                          <m:t>res</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A</m:t>
                        </m:r>
                      </m:sub>
                    </m:sSub>
                    <m:r>
                      <a:rPr lang="nl-NL" sz="2000" b="0" i="0" smtClean="0">
                        <a:latin typeface="Cambria Math" panose="02040503050406030204" pitchFamily="18" charset="0"/>
                      </a:rPr>
                      <m:t>=</m:t>
                    </m:r>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𝐹</m:t>
                            </m:r>
                          </m:e>
                        </m:acc>
                      </m:e>
                      <m:sub>
                        <m:r>
                          <m:rPr>
                            <m:sty m:val="p"/>
                          </m:rPr>
                          <a:rPr lang="nl-NL" sz="2000" b="0" i="0" smtClean="0">
                            <a:latin typeface="Cambria Math" panose="02040503050406030204" pitchFamily="18" charset="0"/>
                          </a:rPr>
                          <m:t>z</m:t>
                        </m:r>
                        <m:r>
                          <a:rPr lang="nl-NL" sz="2000" b="0" i="1" smtClean="0">
                            <a:latin typeface="Cambria Math" panose="02040503050406030204" pitchFamily="18" charset="0"/>
                          </a:rPr>
                          <m:t>,</m:t>
                        </m:r>
                        <m:r>
                          <a:rPr lang="nl-NL" sz="2000" b="0" i="1" smtClean="0">
                            <a:latin typeface="Cambria Math" panose="02040503050406030204" pitchFamily="18" charset="0"/>
                          </a:rPr>
                          <m:t>𝐴</m:t>
                        </m:r>
                      </m:sub>
                    </m:sSub>
                  </m:oMath>
                </a14:m>
                <a:endParaRPr lang="nl-NL" sz="2000" dirty="0"/>
              </a:p>
              <a:p>
                <a14:m>
                  <m:oMath xmlns:m="http://schemas.openxmlformats.org/officeDocument/2006/math">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res</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A</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r>
                          <a:rPr lang="nl-NL" sz="2000" b="0" i="1" smtClean="0">
                            <a:latin typeface="Cambria Math" panose="02040503050406030204" pitchFamily="18" charset="0"/>
                          </a:rPr>
                          <m:t>−</m:t>
                        </m:r>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z</m:t>
                        </m:r>
                        <m:r>
                          <a:rPr lang="nl-NL" sz="2000" b="0" i="0" smtClean="0">
                            <a:latin typeface="Cambria Math" panose="02040503050406030204" pitchFamily="18" charset="0"/>
                          </a:rPr>
                          <m:t>,</m:t>
                        </m:r>
                        <m:r>
                          <m:rPr>
                            <m:sty m:val="p"/>
                          </m:rPr>
                          <a:rPr lang="nl-NL" sz="2000" b="0" i="0" smtClean="0">
                            <a:latin typeface="Cambria Math" panose="02040503050406030204" pitchFamily="18" charset="0"/>
                          </a:rPr>
                          <m:t>A</m:t>
                        </m:r>
                      </m:sub>
                    </m:sSub>
                  </m:oMath>
                </a14:m>
                <a:endParaRPr lang="nl-NL" sz="2000" dirty="0"/>
              </a:p>
              <a:p>
                <a:pPr marL="0" indent="0">
                  <a:buNone/>
                </a:pPr>
                <a:r>
                  <a:rPr lang="nl-NL" sz="2000" dirty="0"/>
                  <a:t>Rekenen:</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m:t>
                        </m:r>
                        <m:r>
                          <a:rPr lang="nl-NL" sz="2000" b="0" i="1" smtClean="0">
                            <a:latin typeface="Cambria Math" panose="02040503050406030204" pitchFamily="18" charset="0"/>
                          </a:rPr>
                          <m:t>𝑚</m:t>
                        </m:r>
                      </m:e>
                      <m:sub>
                        <m:r>
                          <m:rPr>
                            <m:sty m:val="p"/>
                          </m:rPr>
                          <a:rPr lang="nl-NL" sz="2000" b="0" i="0" smtClean="0">
                            <a:latin typeface="Cambria Math" panose="02040503050406030204" pitchFamily="18" charset="0"/>
                          </a:rPr>
                          <m:t>A</m:t>
                        </m:r>
                      </m:sub>
                    </m:sSub>
                    <m:r>
                      <a:rPr lang="nl-NL" sz="2000" b="0" i="1" smtClean="0">
                        <a:latin typeface="Cambria Math" panose="02040503050406030204" pitchFamily="18" charset="0"/>
                      </a:rPr>
                      <m:t>∙</m:t>
                    </m:r>
                    <m:r>
                      <a:rPr lang="nl-NL" sz="2000" b="0" i="1" smtClean="0">
                        <a:latin typeface="Cambria Math" panose="02040503050406030204" pitchFamily="18" charset="0"/>
                      </a:rPr>
                      <m:t>𝑎</m:t>
                    </m:r>
                    <m:r>
                      <a:rPr lang="nl-NL" sz="2000" b="0" i="1" smtClean="0">
                        <a:latin typeface="Cambria Math" panose="02040503050406030204" pitchFamily="18" charset="0"/>
                      </a:rPr>
                      <m:t>=</m:t>
                    </m:r>
                    <m:sSub>
                      <m:sSubPr>
                        <m:ctrlPr>
                          <a:rPr lang="nl-NL" sz="2000" i="1">
                            <a:latin typeface="Cambria Math" panose="02040503050406030204" pitchFamily="18" charset="0"/>
                          </a:rPr>
                        </m:ctrlPr>
                      </m:sSubPr>
                      <m:e>
                        <m:r>
                          <a:rPr lang="nl-NL" sz="2000" b="0" i="1" smtClean="0">
                            <a:latin typeface="Cambria Math" panose="02040503050406030204" pitchFamily="18" charset="0"/>
                          </a:rPr>
                          <m:t>𝐹</m:t>
                        </m:r>
                        <m:r>
                          <a:rPr lang="nl-NL" sz="2000" b="0" i="1" smtClean="0">
                            <a:latin typeface="Cambria Math" panose="02040503050406030204" pitchFamily="18" charset="0"/>
                          </a:rPr>
                          <m:t>−</m:t>
                        </m:r>
                        <m:r>
                          <a:rPr lang="nl-NL" sz="2000" b="0" i="1" smtClean="0">
                            <a:latin typeface="Cambria Math" panose="02040503050406030204" pitchFamily="18" charset="0"/>
                          </a:rPr>
                          <m:t>𝐹</m:t>
                        </m:r>
                      </m:e>
                      <m:sub>
                        <m:r>
                          <m:rPr>
                            <m:sty m:val="p"/>
                          </m:rPr>
                          <a:rPr lang="nl-NL" sz="2000">
                            <a:latin typeface="Cambria Math" panose="02040503050406030204" pitchFamily="18" charset="0"/>
                          </a:rPr>
                          <m:t>span</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𝑚</m:t>
                        </m:r>
                      </m:e>
                      <m:sub>
                        <m:r>
                          <m:rPr>
                            <m:sty m:val="p"/>
                          </m:rPr>
                          <a:rPr lang="nl-NL" sz="2000" b="0" i="0" smtClean="0">
                            <a:latin typeface="Cambria Math" panose="02040503050406030204" pitchFamily="18" charset="0"/>
                          </a:rPr>
                          <m:t>A</m:t>
                        </m:r>
                      </m:sub>
                    </m:sSub>
                    <m:r>
                      <a:rPr lang="nl-NL" sz="2000" b="0" i="1" smtClean="0">
                        <a:latin typeface="Cambria Math" panose="02040503050406030204" pitchFamily="18" charset="0"/>
                      </a:rPr>
                      <m:t>∙</m:t>
                    </m:r>
                    <m:r>
                      <a:rPr lang="nl-NL" sz="2000" b="0" i="1" smtClean="0">
                        <a:latin typeface="Cambria Math" panose="02040503050406030204" pitchFamily="18" charset="0"/>
                      </a:rPr>
                      <m:t>𝑔</m:t>
                    </m:r>
                  </m:oMath>
                </a14:m>
                <a:endParaRPr lang="nl-NL" sz="2000" b="0" dirty="0"/>
              </a:p>
              <a:p>
                <a14:m>
                  <m:oMath xmlns:m="http://schemas.openxmlformats.org/officeDocument/2006/math">
                    <m:r>
                      <a:rPr lang="nl-NL" sz="2000" b="0" i="1" smtClean="0">
                        <a:latin typeface="Cambria Math" panose="02040503050406030204" pitchFamily="18" charset="0"/>
                      </a:rPr>
                      <m:t>−5,3×1,5=</m:t>
                    </m:r>
                    <m:sSub>
                      <m:sSubPr>
                        <m:ctrlPr>
                          <a:rPr lang="nl-NL" sz="2000" i="1">
                            <a:latin typeface="Cambria Math" panose="02040503050406030204" pitchFamily="18" charset="0"/>
                          </a:rPr>
                        </m:ctrlPr>
                      </m:sSubPr>
                      <m:e>
                        <m:r>
                          <a:rPr lang="nl-NL" sz="2000" b="0" i="1" smtClean="0">
                            <a:latin typeface="Cambria Math" panose="02040503050406030204" pitchFamily="18" charset="0"/>
                          </a:rPr>
                          <m:t>80−</m:t>
                        </m:r>
                        <m:r>
                          <a:rPr lang="nl-NL" sz="2000" b="0" i="1" smtClean="0">
                            <a:latin typeface="Cambria Math" panose="02040503050406030204" pitchFamily="18" charset="0"/>
                          </a:rPr>
                          <m:t>𝐹</m:t>
                        </m:r>
                      </m:e>
                      <m:sub>
                        <m:r>
                          <m:rPr>
                            <m:sty m:val="p"/>
                          </m:rPr>
                          <a:rPr lang="nl-NL" sz="2000">
                            <a:latin typeface="Cambria Math" panose="02040503050406030204" pitchFamily="18" charset="0"/>
                          </a:rPr>
                          <m:t>span</m:t>
                        </m:r>
                      </m:sub>
                    </m:sSub>
                    <m:r>
                      <a:rPr lang="nl-NL" sz="2000" b="0" i="1" smtClean="0">
                        <a:latin typeface="Cambria Math" panose="02040503050406030204" pitchFamily="18" charset="0"/>
                      </a:rPr>
                      <m:t>−5,3∙9,81</m:t>
                    </m:r>
                  </m:oMath>
                </a14:m>
                <a:endParaRPr lang="nl-NL" sz="2000" b="0" i="1" dirty="0">
                  <a:latin typeface="Cambria Math" panose="02040503050406030204" pitchFamily="18" charset="0"/>
                </a:endParaRPr>
              </a:p>
              <a:p>
                <a14:m>
                  <m:oMath xmlns:m="http://schemas.openxmlformats.org/officeDocument/2006/math">
                    <m:r>
                      <a:rPr lang="nl-NL" sz="2000" b="0" i="1" smtClean="0">
                        <a:latin typeface="Cambria Math" panose="02040503050406030204" pitchFamily="18" charset="0"/>
                      </a:rPr>
                      <m:t>−7,95=80−</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−51,99</m:t>
                    </m:r>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span</m:t>
                        </m:r>
                      </m:sub>
                    </m:sSub>
                    <m:r>
                      <a:rPr lang="nl-NL" sz="2000" b="0" i="1" smtClean="0">
                        <a:latin typeface="Cambria Math" panose="02040503050406030204" pitchFamily="18" charset="0"/>
                      </a:rPr>
                      <m:t>=80+7,95−51,99=36 </m:t>
                    </m:r>
                    <m:r>
                      <m:rPr>
                        <m:sty m:val="p"/>
                      </m:rPr>
                      <a:rPr lang="nl-NL" sz="2000" b="0" i="0" smtClean="0">
                        <a:latin typeface="Cambria Math" panose="02040503050406030204" pitchFamily="18" charset="0"/>
                      </a:rPr>
                      <m:t>N</m:t>
                    </m:r>
                  </m:oMath>
                </a14:m>
                <a:endParaRPr lang="nl-NL" sz="2000" b="0" dirty="0"/>
              </a:p>
            </p:txBody>
          </p:sp>
        </mc:Choice>
        <mc:Fallback xmlns="">
          <p:sp>
            <p:nvSpPr>
              <p:cNvPr id="10" name="Tijdelijke aanduiding voor inhoud 9">
                <a:extLst>
                  <a:ext uri="{FF2B5EF4-FFF2-40B4-BE49-F238E27FC236}">
                    <a16:creationId xmlns:a16="http://schemas.microsoft.com/office/drawing/2014/main" id="{E7BB9E71-3485-F19C-5765-C98BC9D3F6EE}"/>
                  </a:ext>
                </a:extLst>
              </p:cNvPr>
              <p:cNvSpPr>
                <a:spLocks noGrp="1" noRot="1" noChangeAspect="1" noMove="1" noResize="1" noEditPoints="1" noAdjustHandles="1" noChangeArrowheads="1" noChangeShapeType="1" noTextEdit="1"/>
              </p:cNvSpPr>
              <p:nvPr>
                <p:ph sz="half" idx="2"/>
              </p:nvPr>
            </p:nvSpPr>
            <p:spPr>
              <a:xfrm>
                <a:off x="6165234" y="1637343"/>
                <a:ext cx="5283000" cy="4486275"/>
              </a:xfrm>
              <a:blipFill>
                <a:blip r:embed="rId3"/>
                <a:stretch>
                  <a:fillRect l="-1153" t="-1495"/>
                </a:stretch>
              </a:blipFill>
            </p:spPr>
            <p:txBody>
              <a:bodyPr/>
              <a:lstStyle/>
              <a:p>
                <a:r>
                  <a:rPr lang="nl-NL">
                    <a:noFill/>
                  </a:rPr>
                  <a:t> </a:t>
                </a:r>
              </a:p>
            </p:txBody>
          </p:sp>
        </mc:Fallback>
      </mc:AlternateContent>
      <p:pic>
        <p:nvPicPr>
          <p:cNvPr id="4" name="Afbeelding 3">
            <a:extLst>
              <a:ext uri="{FF2B5EF4-FFF2-40B4-BE49-F238E27FC236}">
                <a16:creationId xmlns:a16="http://schemas.microsoft.com/office/drawing/2014/main" id="{792B76C3-ED21-E465-E893-15C4FAA0414B}"/>
              </a:ext>
            </a:extLst>
          </p:cNvPr>
          <p:cNvPicPr>
            <a:picLocks noChangeAspect="1"/>
          </p:cNvPicPr>
          <p:nvPr/>
        </p:nvPicPr>
        <p:blipFill>
          <a:blip r:embed="rId4"/>
          <a:stretch>
            <a:fillRect/>
          </a:stretch>
        </p:blipFill>
        <p:spPr>
          <a:xfrm>
            <a:off x="10675335" y="1661888"/>
            <a:ext cx="1356930" cy="2806800"/>
          </a:xfrm>
          <a:prstGeom prst="rect">
            <a:avLst/>
          </a:prstGeom>
        </p:spPr>
      </p:pic>
      <p:sp>
        <p:nvSpPr>
          <p:cNvPr id="6" name="Rechthoek 5">
            <a:extLst>
              <a:ext uri="{FF2B5EF4-FFF2-40B4-BE49-F238E27FC236}">
                <a16:creationId xmlns:a16="http://schemas.microsoft.com/office/drawing/2014/main" id="{20374BBE-918A-7EED-2A3D-6A338A0132DC}"/>
              </a:ext>
            </a:extLst>
          </p:cNvPr>
          <p:cNvSpPr/>
          <p:nvPr/>
        </p:nvSpPr>
        <p:spPr>
          <a:xfrm>
            <a:off x="10584001" y="3669119"/>
            <a:ext cx="1252504" cy="1427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E6248EAA-302B-1EF9-5B1C-ED4B75F4DD31}"/>
              </a:ext>
            </a:extLst>
          </p:cNvPr>
          <p:cNvSpPr>
            <a:spLocks noGrp="1"/>
          </p:cNvSpPr>
          <p:nvPr>
            <p:ph type="title"/>
          </p:nvPr>
        </p:nvSpPr>
        <p:spPr/>
        <p:txBody>
          <a:bodyPr/>
          <a:lstStyle/>
          <a:p>
            <a:r>
              <a:rPr lang="nl-NL" dirty="0"/>
              <a:t>Opdracht</a:t>
            </a:r>
          </a:p>
        </p:txBody>
      </p:sp>
      <p:sp>
        <p:nvSpPr>
          <p:cNvPr id="3" name="Tijdelijke aanduiding voor inhoud 2">
            <a:extLst>
              <a:ext uri="{FF2B5EF4-FFF2-40B4-BE49-F238E27FC236}">
                <a16:creationId xmlns:a16="http://schemas.microsoft.com/office/drawing/2014/main" id="{2BC2A8EA-03FB-00B7-6602-09664C690BF3}"/>
              </a:ext>
            </a:extLst>
          </p:cNvPr>
          <p:cNvSpPr>
            <a:spLocks noGrp="1"/>
          </p:cNvSpPr>
          <p:nvPr>
            <p:ph sz="half" idx="1"/>
          </p:nvPr>
        </p:nvSpPr>
        <p:spPr>
          <a:xfrm>
            <a:off x="838200" y="1584000"/>
            <a:ext cx="5181600" cy="4592963"/>
          </a:xfrm>
        </p:spPr>
        <p:txBody>
          <a:bodyPr>
            <a:noAutofit/>
          </a:bodyPr>
          <a:lstStyle/>
          <a:p>
            <a:pPr marL="0" indent="0">
              <a:buNone/>
            </a:pPr>
            <a:r>
              <a:rPr lang="nl-NL" sz="2000" dirty="0"/>
              <a:t>Twee blokken (A en B) zijn verbonden met een touw met verwaarloosbare massa. Er werkt een constante opwaartse kracht van 80 N op blok A. Het systeem beweegt met een versnelling van 1,5 m/s</a:t>
            </a:r>
            <a:r>
              <a:rPr lang="nl-NL" sz="2000" baseline="30000" dirty="0"/>
              <a:t>2</a:t>
            </a:r>
            <a:r>
              <a:rPr lang="nl-NL" sz="2000" dirty="0"/>
              <a:t> naar beneden. </a:t>
            </a:r>
          </a:p>
          <a:p>
            <a:pPr marL="0" indent="0">
              <a:buNone/>
            </a:pPr>
            <a:r>
              <a:rPr lang="nl-NL" sz="2000" dirty="0"/>
              <a:t>Blok A heeft een massa van 5,3 kg, blok B van 4,3 kg.</a:t>
            </a:r>
          </a:p>
          <a:p>
            <a:pPr marL="0" indent="0">
              <a:buNone/>
            </a:pPr>
            <a:r>
              <a:rPr lang="nl-NL" sz="2000" dirty="0"/>
              <a:t>Bereken de spankracht in het touw. </a:t>
            </a:r>
          </a:p>
        </p:txBody>
      </p:sp>
      <p:cxnSp>
        <p:nvCxnSpPr>
          <p:cNvPr id="9" name="Rechte verbindingslijn met pijl 8">
            <a:extLst>
              <a:ext uri="{FF2B5EF4-FFF2-40B4-BE49-F238E27FC236}">
                <a16:creationId xmlns:a16="http://schemas.microsoft.com/office/drawing/2014/main" id="{C9D44686-4F62-8109-EEC4-21C9C502C33E}"/>
              </a:ext>
            </a:extLst>
          </p:cNvPr>
          <p:cNvCxnSpPr>
            <a:cxnSpLocks/>
          </p:cNvCxnSpPr>
          <p:nvPr/>
        </p:nvCxnSpPr>
        <p:spPr>
          <a:xfrm>
            <a:off x="11325000" y="3065288"/>
            <a:ext cx="0" cy="1078858"/>
          </a:xfrm>
          <a:prstGeom prst="straightConnector1">
            <a:avLst/>
          </a:prstGeom>
          <a:ln w="28575">
            <a:solidFill>
              <a:srgbClr val="652EA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D004FD6D-5346-CBEC-2B0E-F973BDAEB794}"/>
                  </a:ext>
                </a:extLst>
              </p:cNvPr>
              <p:cNvSpPr txBox="1"/>
              <p:nvPr/>
            </p:nvSpPr>
            <p:spPr>
              <a:xfrm>
                <a:off x="11303774" y="3771928"/>
                <a:ext cx="630611" cy="39401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span</m:t>
                          </m:r>
                        </m:sub>
                      </m:sSub>
                    </m:oMath>
                  </m:oMathPara>
                </a14:m>
                <a:endParaRPr lang="nl-NL" dirty="0"/>
              </a:p>
            </p:txBody>
          </p:sp>
        </mc:Choice>
        <mc:Fallback xmlns="">
          <p:sp>
            <p:nvSpPr>
              <p:cNvPr id="11" name="Tekstvak 10">
                <a:extLst>
                  <a:ext uri="{FF2B5EF4-FFF2-40B4-BE49-F238E27FC236}">
                    <a16:creationId xmlns:a16="http://schemas.microsoft.com/office/drawing/2014/main" id="{D004FD6D-5346-CBEC-2B0E-F973BDAEB794}"/>
                  </a:ext>
                </a:extLst>
              </p:cNvPr>
              <p:cNvSpPr txBox="1">
                <a:spLocks noRot="1" noChangeAspect="1" noMove="1" noResize="1" noEditPoints="1" noAdjustHandles="1" noChangeArrowheads="1" noChangeShapeType="1" noTextEdit="1"/>
              </p:cNvSpPr>
              <p:nvPr/>
            </p:nvSpPr>
            <p:spPr>
              <a:xfrm>
                <a:off x="11303774" y="3771928"/>
                <a:ext cx="630611" cy="394019"/>
              </a:xfrm>
              <a:prstGeom prst="rect">
                <a:avLst/>
              </a:prstGeom>
              <a:blipFill>
                <a:blip r:embed="rId5"/>
                <a:stretch>
                  <a:fillRect b="-468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1E25BD77-0C6E-D35E-E8F1-EE61BB52918A}"/>
                  </a:ext>
                </a:extLst>
              </p:cNvPr>
              <p:cNvSpPr txBox="1"/>
              <p:nvPr/>
            </p:nvSpPr>
            <p:spPr>
              <a:xfrm>
                <a:off x="10751763" y="4368356"/>
                <a:ext cx="6306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𝐹</m:t>
                          </m:r>
                        </m:e>
                        <m:sub>
                          <m:r>
                            <m:rPr>
                              <m:sty m:val="p"/>
                            </m:rPr>
                            <a:rPr lang="nl-NL" b="0" i="0" smtClean="0">
                              <a:latin typeface="Cambria Math" panose="02040503050406030204" pitchFamily="18" charset="0"/>
                            </a:rPr>
                            <m:t>z</m:t>
                          </m:r>
                        </m:sub>
                      </m:sSub>
                    </m:oMath>
                  </m:oMathPara>
                </a14:m>
                <a:endParaRPr lang="nl-NL" dirty="0"/>
              </a:p>
            </p:txBody>
          </p:sp>
        </mc:Choice>
        <mc:Fallback xmlns="">
          <p:sp>
            <p:nvSpPr>
              <p:cNvPr id="12" name="Tekstvak 11">
                <a:extLst>
                  <a:ext uri="{FF2B5EF4-FFF2-40B4-BE49-F238E27FC236}">
                    <a16:creationId xmlns:a16="http://schemas.microsoft.com/office/drawing/2014/main" id="{1E25BD77-0C6E-D35E-E8F1-EE61BB52918A}"/>
                  </a:ext>
                </a:extLst>
              </p:cNvPr>
              <p:cNvSpPr txBox="1">
                <a:spLocks noRot="1" noChangeAspect="1" noMove="1" noResize="1" noEditPoints="1" noAdjustHandles="1" noChangeArrowheads="1" noChangeShapeType="1" noTextEdit="1"/>
              </p:cNvSpPr>
              <p:nvPr/>
            </p:nvSpPr>
            <p:spPr>
              <a:xfrm>
                <a:off x="10751763" y="4368356"/>
                <a:ext cx="630611" cy="369332"/>
              </a:xfrm>
              <a:prstGeom prst="rect">
                <a:avLst/>
              </a:prstGeom>
              <a:blipFill>
                <a:blip r:embed="rId6"/>
                <a:stretch>
                  <a:fillRect/>
                </a:stretch>
              </a:blipFill>
            </p:spPr>
            <p:txBody>
              <a:bodyPr/>
              <a:lstStyle/>
              <a:p>
                <a:r>
                  <a:rPr lang="nl-NL">
                    <a:noFill/>
                  </a:rPr>
                  <a:t> </a:t>
                </a:r>
              </a:p>
            </p:txBody>
          </p:sp>
        </mc:Fallback>
      </mc:AlternateContent>
      <p:cxnSp>
        <p:nvCxnSpPr>
          <p:cNvPr id="8" name="Rechte verbindingslijn met pijl 7">
            <a:extLst>
              <a:ext uri="{FF2B5EF4-FFF2-40B4-BE49-F238E27FC236}">
                <a16:creationId xmlns:a16="http://schemas.microsoft.com/office/drawing/2014/main" id="{A107BB19-A8C3-201D-FF67-8DB93C3C03C2}"/>
              </a:ext>
            </a:extLst>
          </p:cNvPr>
          <p:cNvCxnSpPr>
            <a:cxnSpLocks/>
          </p:cNvCxnSpPr>
          <p:nvPr/>
        </p:nvCxnSpPr>
        <p:spPr>
          <a:xfrm flipV="1">
            <a:off x="11267774" y="2795667"/>
            <a:ext cx="0" cy="1952522"/>
          </a:xfrm>
          <a:prstGeom prst="straightConnector1">
            <a:avLst/>
          </a:prstGeom>
          <a:ln w="28575">
            <a:solidFill>
              <a:srgbClr val="945DE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580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left)">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left)">
                                      <p:cBhvr>
                                        <p:cTn id="38" dur="500"/>
                                        <p:tgtEl>
                                          <p:spTgt spid="1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left)">
                                      <p:cBhvr>
                                        <p:cTn id="43" dur="500"/>
                                        <p:tgtEl>
                                          <p:spTgt spid="1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animEffect transition="in" filter="wipe(left)">
                                      <p:cBhvr>
                                        <p:cTn id="48" dur="500"/>
                                        <p:tgtEl>
                                          <p:spTgt spid="10">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ipe(left)">
                                      <p:cBhvr>
                                        <p:cTn id="53" dur="500"/>
                                        <p:tgtEl>
                                          <p:spTgt spid="10">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
                                            <p:txEl>
                                              <p:pRg st="6" end="6"/>
                                            </p:txEl>
                                          </p:spTgt>
                                        </p:tgtEl>
                                        <p:attrNameLst>
                                          <p:attrName>style.visibility</p:attrName>
                                        </p:attrNameLst>
                                      </p:cBhvr>
                                      <p:to>
                                        <p:strVal val="visible"/>
                                      </p:to>
                                    </p:set>
                                    <p:animEffect transition="in" filter="wipe(left)">
                                      <p:cBhvr>
                                        <p:cTn id="58" dur="500"/>
                                        <p:tgtEl>
                                          <p:spTgt spid="10">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
                                            <p:txEl>
                                              <p:pRg st="7" end="7"/>
                                            </p:txEl>
                                          </p:spTgt>
                                        </p:tgtEl>
                                        <p:attrNameLst>
                                          <p:attrName>style.visibility</p:attrName>
                                        </p:attrNameLst>
                                      </p:cBhvr>
                                      <p:to>
                                        <p:strVal val="visible"/>
                                      </p:to>
                                    </p:set>
                                    <p:animEffect transition="in" filter="wipe(left)">
                                      <p:cBhvr>
                                        <p:cTn id="63"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6" grpId="0" animBg="1"/>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71E9A-9E04-5436-1068-529689E1AB10}"/>
              </a:ext>
            </a:extLst>
          </p:cNvPr>
          <p:cNvSpPr>
            <a:spLocks noGrp="1"/>
          </p:cNvSpPr>
          <p:nvPr>
            <p:ph type="title"/>
          </p:nvPr>
        </p:nvSpPr>
        <p:spPr/>
        <p:txBody>
          <a:bodyPr/>
          <a:lstStyle/>
          <a:p>
            <a:r>
              <a:rPr lang="nl-NL" dirty="0"/>
              <a:t>Hoe werken staande golven bij muziekinstrumenten?</a:t>
            </a:r>
          </a:p>
        </p:txBody>
      </p:sp>
      <p:sp>
        <p:nvSpPr>
          <p:cNvPr id="4" name="Tijdelijke aanduiding voor tekst 3">
            <a:extLst>
              <a:ext uri="{FF2B5EF4-FFF2-40B4-BE49-F238E27FC236}">
                <a16:creationId xmlns:a16="http://schemas.microsoft.com/office/drawing/2014/main" id="{2A0D9B5B-4136-2E59-83AE-3D378570161E}"/>
              </a:ext>
            </a:extLst>
          </p:cNvPr>
          <p:cNvSpPr>
            <a:spLocks noGrp="1"/>
          </p:cNvSpPr>
          <p:nvPr>
            <p:ph type="body" idx="1"/>
          </p:nvPr>
        </p:nvSpPr>
        <p:spPr/>
        <p:txBody>
          <a:bodyPr/>
          <a:lstStyle/>
          <a:p>
            <a:endParaRPr lang="nl-NL" dirty="0">
              <a:solidFill>
                <a:srgbClr val="FF0000"/>
              </a:solidFill>
            </a:endParaRPr>
          </a:p>
        </p:txBody>
      </p:sp>
    </p:spTree>
    <p:extLst>
      <p:ext uri="{BB962C8B-B14F-4D97-AF65-F5344CB8AC3E}">
        <p14:creationId xmlns:p14="http://schemas.microsoft.com/office/powerpoint/2010/main" val="3223935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59FC5-3D3C-6E0F-99D1-98CE6ABEB41B}"/>
              </a:ext>
            </a:extLst>
          </p:cNvPr>
          <p:cNvSpPr>
            <a:spLocks noGrp="1"/>
          </p:cNvSpPr>
          <p:nvPr>
            <p:ph type="title"/>
          </p:nvPr>
        </p:nvSpPr>
        <p:spPr/>
        <p:txBody>
          <a:bodyPr/>
          <a:lstStyle/>
          <a:p>
            <a:r>
              <a:rPr lang="nl-NL" dirty="0"/>
              <a:t>Twee gesloten uiteinden: Snaar</a:t>
            </a:r>
          </a:p>
        </p:txBody>
      </p:sp>
      <mc:AlternateContent xmlns:mc="http://schemas.openxmlformats.org/markup-compatibility/2006" xmlns:a14="http://schemas.microsoft.com/office/drawing/2010/main">
        <mc:Choice Requires="a14">
          <p:graphicFrame>
            <p:nvGraphicFramePr>
              <p:cNvPr id="3" name="Tijdelijke aanduiding voor inhoud 2">
                <a:extLst>
                  <a:ext uri="{FF2B5EF4-FFF2-40B4-BE49-F238E27FC236}">
                    <a16:creationId xmlns:a16="http://schemas.microsoft.com/office/drawing/2014/main" id="{BC165326-7CCF-F7DA-239B-97F8B4CDD560}"/>
                  </a:ext>
                </a:extLst>
              </p:cNvPr>
              <p:cNvGraphicFramePr>
                <a:graphicFrameLocks noGrp="1"/>
              </p:cNvGraphicFramePr>
              <p:nvPr>
                <p:ph sz="half" idx="1"/>
              </p:nvPr>
            </p:nvGraphicFramePr>
            <p:xfrm>
              <a:off x="6154367" y="1498167"/>
              <a:ext cx="3740284" cy="4167558"/>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𝜆</m:t>
                                </m:r>
                              </m:oMath>
                            </m:oMathPara>
                          </a14:m>
                          <a:endParaRPr lang="nl-NL" b="0" dirty="0">
                            <a:ea typeface="Cambria Math" panose="02040503050406030204" pitchFamily="18" charset="0"/>
                          </a:endParaRPr>
                        </a:p>
                        <a:p>
                          <a:pPr algn="ctr"/>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𝒇</m:t>
                                </m:r>
                              </m:oMath>
                            </m:oMathPara>
                          </a14:m>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𝒗𝒃</m:t>
                                </m:r>
                              </m:oMath>
                            </m:oMathPara>
                          </a14:m>
                          <a:endParaRPr lang="nl-NL" dirty="0"/>
                        </a:p>
                      </a:txBody>
                      <a:tcPr/>
                    </a:tc>
                    <a:extLst>
                      <a:ext uri="{0D108BD9-81ED-4DB2-BD59-A6C34878D82A}">
                        <a16:rowId xmlns:a16="http://schemas.microsoft.com/office/drawing/2014/main" val="1972089950"/>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180 Hz</a:t>
                          </a:r>
                        </a:p>
                      </a:txBody>
                      <a:tcPr anchor="ctr"/>
                    </a:tc>
                    <a:extLst>
                      <a:ext uri="{0D108BD9-81ED-4DB2-BD59-A6C34878D82A}">
                        <a16:rowId xmlns:a16="http://schemas.microsoft.com/office/drawing/2014/main" val="1837380974"/>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1/2</a:t>
                          </a:r>
                        </a:p>
                      </a:txBody>
                      <a:tcPr anchor="ctr"/>
                    </a:tc>
                    <a:tc>
                      <a:txBody>
                        <a:bodyPr/>
                        <a:lstStyle/>
                        <a:p>
                          <a:pPr algn="ctr"/>
                          <a:r>
                            <a:rPr lang="nl-NL" dirty="0"/>
                            <a:t>2</a:t>
                          </a:r>
                        </a:p>
                      </a:txBody>
                      <a:tcPr anchor="ctr"/>
                    </a:tc>
                    <a:tc>
                      <a:txBody>
                        <a:bodyPr/>
                        <a:lstStyle/>
                        <a:p>
                          <a:pPr algn="ctr"/>
                          <a:r>
                            <a:rPr lang="nl-NL" dirty="0"/>
                            <a:t>360 Hz</a:t>
                          </a:r>
                        </a:p>
                      </a:txBody>
                      <a:tcPr anchor="ctr"/>
                    </a:tc>
                    <a:extLst>
                      <a:ext uri="{0D108BD9-81ED-4DB2-BD59-A6C34878D82A}">
                        <a16:rowId xmlns:a16="http://schemas.microsoft.com/office/drawing/2014/main" val="1875449161"/>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540 Hz</a:t>
                          </a:r>
                        </a:p>
                      </a:txBody>
                      <a:tcPr anchor="ctr"/>
                    </a:tc>
                    <a:extLst>
                      <a:ext uri="{0D108BD9-81ED-4DB2-BD59-A6C34878D82A}">
                        <a16:rowId xmlns:a16="http://schemas.microsoft.com/office/drawing/2014/main" val="2740080113"/>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1/4</a:t>
                          </a:r>
                        </a:p>
                      </a:txBody>
                      <a:tcPr anchor="ctr"/>
                    </a:tc>
                    <a:tc>
                      <a:txBody>
                        <a:bodyPr/>
                        <a:lstStyle/>
                        <a:p>
                          <a:pPr algn="ctr"/>
                          <a:r>
                            <a:rPr lang="nl-NL" dirty="0"/>
                            <a:t>4</a:t>
                          </a:r>
                        </a:p>
                      </a:txBody>
                      <a:tcPr anchor="ctr"/>
                    </a:tc>
                    <a:tc>
                      <a:txBody>
                        <a:bodyPr/>
                        <a:lstStyle/>
                        <a:p>
                          <a:pPr algn="ctr"/>
                          <a:r>
                            <a:rPr lang="nl-NL" dirty="0"/>
                            <a:t>720 Hz</a:t>
                          </a:r>
                        </a:p>
                      </a:txBody>
                      <a:tcPr anchor="ctr"/>
                    </a:tc>
                    <a:extLst>
                      <a:ext uri="{0D108BD9-81ED-4DB2-BD59-A6C34878D82A}">
                        <a16:rowId xmlns:a16="http://schemas.microsoft.com/office/drawing/2014/main" val="902300338"/>
                      </a:ext>
                    </a:extLst>
                  </a:tr>
                  <a:tr h="694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1/5</a:t>
                          </a:r>
                        </a:p>
                      </a:txBody>
                      <a:tcPr anchor="ctr"/>
                    </a:tc>
                    <a:tc>
                      <a:txBody>
                        <a:bodyPr/>
                        <a:lstStyle/>
                        <a:p>
                          <a:pPr algn="ctr"/>
                          <a:r>
                            <a:rPr lang="nl-NL" dirty="0"/>
                            <a:t>5</a:t>
                          </a:r>
                        </a:p>
                      </a:txBody>
                      <a:tcPr anchor="ctr"/>
                    </a:tc>
                    <a:tc>
                      <a:txBody>
                        <a:bodyPr/>
                        <a:lstStyle/>
                        <a:p>
                          <a:pPr algn="ctr"/>
                          <a:r>
                            <a:rPr lang="nl-NL" dirty="0"/>
                            <a:t>900 Hz</a:t>
                          </a:r>
                        </a:p>
                      </a:txBody>
                      <a:tcPr anchor="ctr"/>
                    </a:tc>
                    <a:extLst>
                      <a:ext uri="{0D108BD9-81ED-4DB2-BD59-A6C34878D82A}">
                        <a16:rowId xmlns:a16="http://schemas.microsoft.com/office/drawing/2014/main" val="4078542427"/>
                      </a:ext>
                    </a:extLst>
                  </a:tr>
                </a:tbl>
              </a:graphicData>
            </a:graphic>
          </p:graphicFrame>
        </mc:Choice>
        <mc:Fallback xmlns="">
          <p:graphicFrame>
            <p:nvGraphicFramePr>
              <p:cNvPr id="3" name="Tijdelijke aanduiding voor inhoud 2">
                <a:extLst>
                  <a:ext uri="{FF2B5EF4-FFF2-40B4-BE49-F238E27FC236}">
                    <a16:creationId xmlns:a16="http://schemas.microsoft.com/office/drawing/2014/main" id="{BC165326-7CCF-F7DA-239B-97F8B4CDD560}"/>
                  </a:ext>
                </a:extLst>
              </p:cNvPr>
              <p:cNvGraphicFramePr>
                <a:graphicFrameLocks noGrp="1"/>
              </p:cNvGraphicFramePr>
              <p:nvPr>
                <p:ph sz="half" idx="1"/>
                <p:extLst>
                  <p:ext uri="{D42A27DB-BD31-4B8C-83A1-F6EECF244321}">
                    <p14:modId xmlns:p14="http://schemas.microsoft.com/office/powerpoint/2010/main" val="3617051721"/>
                  </p:ext>
                </p:extLst>
              </p:nvPr>
            </p:nvGraphicFramePr>
            <p:xfrm>
              <a:off x="6154367" y="1498167"/>
              <a:ext cx="3740284" cy="4167558"/>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endParaRPr lang="nl-NL"/>
                        </a:p>
                      </a:txBody>
                      <a:tcPr>
                        <a:blipFill>
                          <a:blip r:embed="rId2"/>
                          <a:stretch>
                            <a:fillRect l="-100649" t="-877" r="-201948" b="-502632"/>
                          </a:stretch>
                        </a:blipFill>
                      </a:tcPr>
                    </a:tc>
                    <a:tc>
                      <a:txBody>
                        <a:bodyPr/>
                        <a:lstStyle/>
                        <a:p>
                          <a:endParaRPr lang="nl-NL"/>
                        </a:p>
                      </a:txBody>
                      <a:tcPr>
                        <a:blipFill>
                          <a:blip r:embed="rId2"/>
                          <a:stretch>
                            <a:fillRect l="-201961" t="-877" r="-103268" b="-502632"/>
                          </a:stretch>
                        </a:blipFill>
                      </a:tcPr>
                    </a:tc>
                    <a:tc>
                      <a:txBody>
                        <a:bodyPr/>
                        <a:lstStyle/>
                        <a:p>
                          <a:endParaRPr lang="nl-NL"/>
                        </a:p>
                      </a:txBody>
                      <a:tcPr>
                        <a:blipFill>
                          <a:blip r:embed="rId2"/>
                          <a:stretch>
                            <a:fillRect l="-300000" t="-877" r="-2597" b="-502632"/>
                          </a:stretch>
                        </a:blipFill>
                      </a:tcPr>
                    </a:tc>
                    <a:extLst>
                      <a:ext uri="{0D108BD9-81ED-4DB2-BD59-A6C34878D82A}">
                        <a16:rowId xmlns:a16="http://schemas.microsoft.com/office/drawing/2014/main" val="1972089950"/>
                      </a:ext>
                    </a:extLst>
                  </a:tr>
                  <a:tr h="694593">
                    <a:tc>
                      <a:txBody>
                        <a:bodyPr/>
                        <a:lstStyle/>
                        <a:p>
                          <a:endParaRPr lang="nl-NL"/>
                        </a:p>
                      </a:txBody>
                      <a:tcPr anchor="ctr">
                        <a:blipFill>
                          <a:blip r:embed="rId2"/>
                          <a:stretch>
                            <a:fillRect l="-649" t="-100877" r="-301948" b="-40263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180 Hz</a:t>
                          </a:r>
                        </a:p>
                      </a:txBody>
                      <a:tcPr anchor="ctr"/>
                    </a:tc>
                    <a:extLst>
                      <a:ext uri="{0D108BD9-81ED-4DB2-BD59-A6C34878D82A}">
                        <a16:rowId xmlns:a16="http://schemas.microsoft.com/office/drawing/2014/main" val="1837380974"/>
                      </a:ext>
                    </a:extLst>
                  </a:tr>
                  <a:tr h="694593">
                    <a:tc>
                      <a:txBody>
                        <a:bodyPr/>
                        <a:lstStyle/>
                        <a:p>
                          <a:endParaRPr lang="nl-NL"/>
                        </a:p>
                      </a:txBody>
                      <a:tcPr anchor="ctr">
                        <a:blipFill>
                          <a:blip r:embed="rId2"/>
                          <a:stretch>
                            <a:fillRect l="-649" t="-199130" r="-301948" b="-299130"/>
                          </a:stretch>
                        </a:blipFill>
                      </a:tcPr>
                    </a:tc>
                    <a:tc>
                      <a:txBody>
                        <a:bodyPr/>
                        <a:lstStyle/>
                        <a:p>
                          <a:pPr algn="ctr"/>
                          <a:r>
                            <a:rPr lang="nl-NL" dirty="0"/>
                            <a:t>1/2</a:t>
                          </a:r>
                        </a:p>
                      </a:txBody>
                      <a:tcPr anchor="ctr"/>
                    </a:tc>
                    <a:tc>
                      <a:txBody>
                        <a:bodyPr/>
                        <a:lstStyle/>
                        <a:p>
                          <a:pPr algn="ctr"/>
                          <a:r>
                            <a:rPr lang="nl-NL" dirty="0"/>
                            <a:t>2</a:t>
                          </a:r>
                        </a:p>
                      </a:txBody>
                      <a:tcPr anchor="ctr"/>
                    </a:tc>
                    <a:tc>
                      <a:txBody>
                        <a:bodyPr/>
                        <a:lstStyle/>
                        <a:p>
                          <a:pPr algn="ctr"/>
                          <a:r>
                            <a:rPr lang="nl-NL" dirty="0"/>
                            <a:t>360 Hz</a:t>
                          </a:r>
                        </a:p>
                      </a:txBody>
                      <a:tcPr anchor="ctr"/>
                    </a:tc>
                    <a:extLst>
                      <a:ext uri="{0D108BD9-81ED-4DB2-BD59-A6C34878D82A}">
                        <a16:rowId xmlns:a16="http://schemas.microsoft.com/office/drawing/2014/main" val="1875449161"/>
                      </a:ext>
                    </a:extLst>
                  </a:tr>
                  <a:tr h="694593">
                    <a:tc>
                      <a:txBody>
                        <a:bodyPr/>
                        <a:lstStyle/>
                        <a:p>
                          <a:endParaRPr lang="nl-NL"/>
                        </a:p>
                      </a:txBody>
                      <a:tcPr anchor="ctr">
                        <a:blipFill>
                          <a:blip r:embed="rId2"/>
                          <a:stretch>
                            <a:fillRect l="-649" t="-301754" r="-301948" b="-201754"/>
                          </a:stretch>
                        </a:blipFill>
                      </a:tcP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540 Hz</a:t>
                          </a:r>
                        </a:p>
                      </a:txBody>
                      <a:tcPr anchor="ctr"/>
                    </a:tc>
                    <a:extLst>
                      <a:ext uri="{0D108BD9-81ED-4DB2-BD59-A6C34878D82A}">
                        <a16:rowId xmlns:a16="http://schemas.microsoft.com/office/drawing/2014/main" val="2740080113"/>
                      </a:ext>
                    </a:extLst>
                  </a:tr>
                  <a:tr h="694593">
                    <a:tc>
                      <a:txBody>
                        <a:bodyPr/>
                        <a:lstStyle/>
                        <a:p>
                          <a:endParaRPr lang="nl-NL"/>
                        </a:p>
                      </a:txBody>
                      <a:tcPr anchor="ctr">
                        <a:blipFill>
                          <a:blip r:embed="rId2"/>
                          <a:stretch>
                            <a:fillRect l="-649" t="-401754" r="-301948" b="-101754"/>
                          </a:stretch>
                        </a:blipFill>
                      </a:tcPr>
                    </a:tc>
                    <a:tc>
                      <a:txBody>
                        <a:bodyPr/>
                        <a:lstStyle/>
                        <a:p>
                          <a:pPr algn="ctr"/>
                          <a:r>
                            <a:rPr lang="nl-NL" dirty="0"/>
                            <a:t>1/4</a:t>
                          </a:r>
                        </a:p>
                      </a:txBody>
                      <a:tcPr anchor="ctr"/>
                    </a:tc>
                    <a:tc>
                      <a:txBody>
                        <a:bodyPr/>
                        <a:lstStyle/>
                        <a:p>
                          <a:pPr algn="ctr"/>
                          <a:r>
                            <a:rPr lang="nl-NL" dirty="0"/>
                            <a:t>4</a:t>
                          </a:r>
                        </a:p>
                      </a:txBody>
                      <a:tcPr anchor="ctr"/>
                    </a:tc>
                    <a:tc>
                      <a:txBody>
                        <a:bodyPr/>
                        <a:lstStyle/>
                        <a:p>
                          <a:pPr algn="ctr"/>
                          <a:r>
                            <a:rPr lang="nl-NL" dirty="0"/>
                            <a:t>720 Hz</a:t>
                          </a:r>
                        </a:p>
                      </a:txBody>
                      <a:tcPr anchor="ctr"/>
                    </a:tc>
                    <a:extLst>
                      <a:ext uri="{0D108BD9-81ED-4DB2-BD59-A6C34878D82A}">
                        <a16:rowId xmlns:a16="http://schemas.microsoft.com/office/drawing/2014/main" val="902300338"/>
                      </a:ext>
                    </a:extLst>
                  </a:tr>
                  <a:tr h="694593">
                    <a:tc>
                      <a:txBody>
                        <a:bodyPr/>
                        <a:lstStyle/>
                        <a:p>
                          <a:endParaRPr lang="nl-NL"/>
                        </a:p>
                      </a:txBody>
                      <a:tcPr anchor="ctr">
                        <a:blipFill>
                          <a:blip r:embed="rId2"/>
                          <a:stretch>
                            <a:fillRect l="-649" t="-501754" r="-301948" b="-1754"/>
                          </a:stretch>
                        </a:blipFill>
                      </a:tcPr>
                    </a:tc>
                    <a:tc>
                      <a:txBody>
                        <a:bodyPr/>
                        <a:lstStyle/>
                        <a:p>
                          <a:pPr algn="ctr"/>
                          <a:r>
                            <a:rPr lang="nl-NL" dirty="0"/>
                            <a:t>1/5</a:t>
                          </a:r>
                        </a:p>
                      </a:txBody>
                      <a:tcPr anchor="ctr"/>
                    </a:tc>
                    <a:tc>
                      <a:txBody>
                        <a:bodyPr/>
                        <a:lstStyle/>
                        <a:p>
                          <a:pPr algn="ctr"/>
                          <a:r>
                            <a:rPr lang="nl-NL" dirty="0"/>
                            <a:t>5</a:t>
                          </a:r>
                        </a:p>
                      </a:txBody>
                      <a:tcPr anchor="ctr"/>
                    </a:tc>
                    <a:tc>
                      <a:txBody>
                        <a:bodyPr/>
                        <a:lstStyle/>
                        <a:p>
                          <a:pPr algn="ctr"/>
                          <a:r>
                            <a:rPr lang="nl-NL" dirty="0"/>
                            <a:t>900 Hz</a:t>
                          </a:r>
                        </a:p>
                      </a:txBody>
                      <a:tcPr anchor="ctr"/>
                    </a:tc>
                    <a:extLst>
                      <a:ext uri="{0D108BD9-81ED-4DB2-BD59-A6C34878D82A}">
                        <a16:rowId xmlns:a16="http://schemas.microsoft.com/office/drawing/2014/main" val="4078542427"/>
                      </a:ext>
                    </a:extLst>
                  </a:tr>
                </a:tbl>
              </a:graphicData>
            </a:graphic>
          </p:graphicFrame>
        </mc:Fallback>
      </mc:AlternateContent>
      <p:sp>
        <p:nvSpPr>
          <p:cNvPr id="10" name="Tijdelijke aanduiding voor inhoud 9">
            <a:extLst>
              <a:ext uri="{FF2B5EF4-FFF2-40B4-BE49-F238E27FC236}">
                <a16:creationId xmlns:a16="http://schemas.microsoft.com/office/drawing/2014/main" id="{FB0EFF78-090D-F7DB-275C-1D13C2E2DEF5}"/>
              </a:ext>
            </a:extLst>
          </p:cNvPr>
          <p:cNvSpPr>
            <a:spLocks noGrp="1"/>
          </p:cNvSpPr>
          <p:nvPr>
            <p:ph sz="half" idx="2"/>
          </p:nvPr>
        </p:nvSpPr>
        <p:spPr/>
        <p:txBody>
          <a:bodyPr/>
          <a:lstStyle/>
          <a:p>
            <a:endParaRPr lang="nl-NL" dirty="0"/>
          </a:p>
          <a:p>
            <a:endParaRPr lang="nl-NL" dirty="0"/>
          </a:p>
        </p:txBody>
      </p:sp>
      <p:pic>
        <p:nvPicPr>
          <p:cNvPr id="5" name="Afbeelding 4" descr="Afbeelding met diagram, tekst, lijn, Perceel&#10;&#10;Automatisch gegenereerde beschrijving">
            <a:extLst>
              <a:ext uri="{FF2B5EF4-FFF2-40B4-BE49-F238E27FC236}">
                <a16:creationId xmlns:a16="http://schemas.microsoft.com/office/drawing/2014/main" id="{450C641D-220A-85D1-5E54-3D8CB4A0CFA9}"/>
              </a:ext>
            </a:extLst>
          </p:cNvPr>
          <p:cNvPicPr>
            <a:picLocks noChangeAspect="1"/>
          </p:cNvPicPr>
          <p:nvPr/>
        </p:nvPicPr>
        <p:blipFill rotWithShape="1">
          <a:blip r:embed="rId3">
            <a:extLst>
              <a:ext uri="{28A0092B-C50C-407E-A947-70E740481C1C}">
                <a14:useLocalDpi xmlns:a14="http://schemas.microsoft.com/office/drawing/2010/main" val="0"/>
              </a:ext>
            </a:extLst>
          </a:blip>
          <a:srcRect l="13031"/>
          <a:stretch/>
        </p:blipFill>
        <p:spPr>
          <a:xfrm>
            <a:off x="1586208" y="2058818"/>
            <a:ext cx="4433592" cy="3982058"/>
          </a:xfrm>
          <a:prstGeom prst="rect">
            <a:avLst/>
          </a:prstGeom>
        </p:spPr>
      </p:pic>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3EA742F5-B306-B889-F8AC-8F71066C228B}"/>
                  </a:ext>
                </a:extLst>
              </p:cNvPr>
              <p:cNvSpPr txBox="1"/>
              <p:nvPr/>
            </p:nvSpPr>
            <p:spPr>
              <a:xfrm>
                <a:off x="1255680" y="6024609"/>
                <a:ext cx="3402144"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1" i="1" smtClean="0">
                          <a:latin typeface="Cambria Math" panose="02040503050406030204" pitchFamily="18" charset="0"/>
                        </a:rPr>
                        <m:t>𝒗</m:t>
                      </m:r>
                      <m:r>
                        <a:rPr lang="nl-NL" sz="3200" b="1" i="1" smtClean="0">
                          <a:latin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𝝀</m:t>
                      </m:r>
                      <m:r>
                        <a:rPr lang="nl-NL" sz="3200" b="1" i="1" smtClean="0">
                          <a:latin typeface="Cambria Math" panose="02040503050406030204" pitchFamily="18" charset="0"/>
                          <a:ea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𝒇</m:t>
                      </m:r>
                    </m:oMath>
                  </m:oMathPara>
                </a14:m>
                <a:endParaRPr lang="nl-NL" sz="3200" b="1" dirty="0"/>
              </a:p>
            </p:txBody>
          </p:sp>
        </mc:Choice>
        <mc:Fallback xmlns="">
          <p:sp>
            <p:nvSpPr>
              <p:cNvPr id="4" name="Tekstvak 3">
                <a:extLst>
                  <a:ext uri="{FF2B5EF4-FFF2-40B4-BE49-F238E27FC236}">
                    <a16:creationId xmlns:a16="http://schemas.microsoft.com/office/drawing/2014/main" id="{3EA742F5-B306-B889-F8AC-8F71066C228B}"/>
                  </a:ext>
                </a:extLst>
              </p:cNvPr>
              <p:cNvSpPr txBox="1">
                <a:spLocks noRot="1" noChangeAspect="1" noMove="1" noResize="1" noEditPoints="1" noAdjustHandles="1" noChangeArrowheads="1" noChangeShapeType="1" noTextEdit="1"/>
              </p:cNvSpPr>
              <p:nvPr/>
            </p:nvSpPr>
            <p:spPr>
              <a:xfrm>
                <a:off x="1255680" y="6024609"/>
                <a:ext cx="3402144" cy="584775"/>
              </a:xfrm>
              <a:prstGeom prst="rect">
                <a:avLst/>
              </a:prstGeom>
              <a:blipFill>
                <a:blip r:embed="rId4"/>
                <a:stretch>
                  <a:fillRect/>
                </a:stretch>
              </a:blipFill>
            </p:spPr>
            <p:txBody>
              <a:bodyPr/>
              <a:lstStyle/>
              <a:p>
                <a:r>
                  <a:rPr lang="nl-NL">
                    <a:noFill/>
                  </a:rPr>
                  <a:t> </a:t>
                </a:r>
              </a:p>
            </p:txBody>
          </p:sp>
        </mc:Fallback>
      </mc:AlternateContent>
      <p:pic>
        <p:nvPicPr>
          <p:cNvPr id="8" name="Afbeelding 7">
            <a:extLst>
              <a:ext uri="{FF2B5EF4-FFF2-40B4-BE49-F238E27FC236}">
                <a16:creationId xmlns:a16="http://schemas.microsoft.com/office/drawing/2014/main" id="{0318AE68-F0C6-18A3-EAD4-EC11124B3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86" y="2174022"/>
            <a:ext cx="5854668" cy="3444276"/>
          </a:xfrm>
          <a:prstGeom prst="rect">
            <a:avLst/>
          </a:prstGeom>
        </p:spPr>
      </p:pic>
      <p:sp>
        <p:nvSpPr>
          <p:cNvPr id="11" name="Tekstvak 10">
            <a:extLst>
              <a:ext uri="{FF2B5EF4-FFF2-40B4-BE49-F238E27FC236}">
                <a16:creationId xmlns:a16="http://schemas.microsoft.com/office/drawing/2014/main" id="{A00BFA99-D000-9465-3FA4-0168F55D6907}"/>
              </a:ext>
            </a:extLst>
          </p:cNvPr>
          <p:cNvSpPr txBox="1"/>
          <p:nvPr/>
        </p:nvSpPr>
        <p:spPr>
          <a:xfrm>
            <a:off x="277514" y="5637754"/>
            <a:ext cx="3642871" cy="276999"/>
          </a:xfrm>
          <a:prstGeom prst="rect">
            <a:avLst/>
          </a:prstGeom>
          <a:noFill/>
        </p:spPr>
        <p:txBody>
          <a:bodyPr wrap="square" rtlCol="0">
            <a:spAutoFit/>
          </a:bodyPr>
          <a:lstStyle/>
          <a:p>
            <a:r>
              <a:rPr lang="nl-NL" sz="1200" i="1" dirty="0"/>
              <a:t>Uit: Overal Natuurkunde, 5</a:t>
            </a:r>
            <a:r>
              <a:rPr lang="nl-NL" sz="1200" i="1" baseline="30000" dirty="0"/>
              <a:t>e</a:t>
            </a:r>
            <a:r>
              <a:rPr lang="nl-NL" sz="1200" i="1" dirty="0"/>
              <a:t> editie</a:t>
            </a:r>
          </a:p>
        </p:txBody>
      </p:sp>
      <p:sp>
        <p:nvSpPr>
          <p:cNvPr id="12" name="Rechthoek 11">
            <a:extLst>
              <a:ext uri="{FF2B5EF4-FFF2-40B4-BE49-F238E27FC236}">
                <a16:creationId xmlns:a16="http://schemas.microsoft.com/office/drawing/2014/main" id="{FEC8C842-6BD4-2231-92F3-12CEF402A9DA}"/>
              </a:ext>
            </a:extLst>
          </p:cNvPr>
          <p:cNvSpPr/>
          <p:nvPr/>
        </p:nvSpPr>
        <p:spPr>
          <a:xfrm>
            <a:off x="7089976" y="1508019"/>
            <a:ext cx="4936892" cy="4167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420D4291-4BE6-D7C2-FEF3-2B46273FC26D}"/>
              </a:ext>
            </a:extLst>
          </p:cNvPr>
          <p:cNvSpPr/>
          <p:nvPr/>
        </p:nvSpPr>
        <p:spPr>
          <a:xfrm>
            <a:off x="8027748" y="1497051"/>
            <a:ext cx="2879388" cy="4167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0DBDF75-F3CE-4D9A-2BBA-371B9EEB7C53}"/>
              </a:ext>
            </a:extLst>
          </p:cNvPr>
          <p:cNvSpPr/>
          <p:nvPr/>
        </p:nvSpPr>
        <p:spPr>
          <a:xfrm>
            <a:off x="8955252" y="1495012"/>
            <a:ext cx="2879388" cy="4167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BA8869A4-FE40-FBAF-CC26-76BBA71BAE0F}"/>
                  </a:ext>
                </a:extLst>
              </p:cNvPr>
              <p:cNvSpPr txBox="1"/>
              <p:nvPr/>
            </p:nvSpPr>
            <p:spPr>
              <a:xfrm>
                <a:off x="6664183" y="5685181"/>
                <a:ext cx="3581267" cy="1014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1" i="1" smtClean="0">
                          <a:latin typeface="Cambria Math" panose="02040503050406030204" pitchFamily="18" charset="0"/>
                        </a:rPr>
                        <m:t>𝑳</m:t>
                      </m:r>
                      <m:r>
                        <a:rPr lang="nl-NL" sz="3200" b="1" i="1" smtClean="0">
                          <a:latin typeface="Cambria Math" panose="02040503050406030204" pitchFamily="18" charset="0"/>
                        </a:rPr>
                        <m:t>=</m:t>
                      </m:r>
                      <m:r>
                        <a:rPr lang="nl-NL" sz="3200" b="1" i="1" smtClean="0">
                          <a:latin typeface="Cambria Math" panose="02040503050406030204" pitchFamily="18" charset="0"/>
                        </a:rPr>
                        <m:t>𝒏</m:t>
                      </m:r>
                      <m:r>
                        <a:rPr lang="nl-NL" sz="3200" b="1" i="1" smtClean="0">
                          <a:latin typeface="Cambria Math" panose="02040503050406030204" pitchFamily="18" charset="0"/>
                          <a:ea typeface="Cambria Math" panose="02040503050406030204" pitchFamily="18" charset="0"/>
                        </a:rPr>
                        <m:t>∙</m:t>
                      </m:r>
                      <m:f>
                        <m:fPr>
                          <m:ctrlPr>
                            <a:rPr lang="nl-NL" sz="3200" b="1" i="1" smtClean="0">
                              <a:latin typeface="Cambria Math" panose="02040503050406030204" pitchFamily="18" charset="0"/>
                            </a:rPr>
                          </m:ctrlPr>
                        </m:fPr>
                        <m:num>
                          <m:r>
                            <a:rPr lang="nl-NL" sz="3200" b="1" i="1" smtClean="0">
                              <a:latin typeface="Cambria Math" panose="02040503050406030204" pitchFamily="18" charset="0"/>
                            </a:rPr>
                            <m:t>𝟏</m:t>
                          </m:r>
                        </m:num>
                        <m:den>
                          <m:r>
                            <a:rPr lang="nl-NL" sz="3200" b="1" i="1" smtClean="0">
                              <a:latin typeface="Cambria Math" panose="02040503050406030204" pitchFamily="18" charset="0"/>
                            </a:rPr>
                            <m:t>𝟐</m:t>
                          </m:r>
                        </m:den>
                      </m:f>
                      <m:r>
                        <a:rPr lang="nl-NL" sz="3200" b="1" i="1" smtClean="0">
                          <a:latin typeface="Cambria Math" panose="02040503050406030204" pitchFamily="18" charset="0"/>
                          <a:ea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𝝀</m:t>
                      </m:r>
                    </m:oMath>
                  </m:oMathPara>
                </a14:m>
                <a:endParaRPr lang="nl-NL" sz="3200" b="1" dirty="0"/>
              </a:p>
            </p:txBody>
          </p:sp>
        </mc:Choice>
        <mc:Fallback xmlns="">
          <p:sp>
            <p:nvSpPr>
              <p:cNvPr id="6" name="Tekstvak 5">
                <a:extLst>
                  <a:ext uri="{FF2B5EF4-FFF2-40B4-BE49-F238E27FC236}">
                    <a16:creationId xmlns:a16="http://schemas.microsoft.com/office/drawing/2014/main" id="{BA8869A4-FE40-FBAF-CC26-76BBA71BAE0F}"/>
                  </a:ext>
                </a:extLst>
              </p:cNvPr>
              <p:cNvSpPr txBox="1">
                <a:spLocks noRot="1" noChangeAspect="1" noMove="1" noResize="1" noEditPoints="1" noAdjustHandles="1" noChangeArrowheads="1" noChangeShapeType="1" noTextEdit="1"/>
              </p:cNvSpPr>
              <p:nvPr/>
            </p:nvSpPr>
            <p:spPr>
              <a:xfrm>
                <a:off x="6664183" y="5685181"/>
                <a:ext cx="3581267" cy="1014317"/>
              </a:xfrm>
              <a:prstGeom prst="rect">
                <a:avLst/>
              </a:prstGeom>
              <a:blipFill>
                <a:blip r:embed="rId6"/>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91337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animBg="1"/>
      <p:bldP spid="13" grpId="0" animBg="1"/>
      <p:bldP spid="14"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3F70ABA-4395-CBDA-400B-38B9363AB7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106" y="1335915"/>
            <a:ext cx="5533208" cy="533075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2C59FC5-3D3C-6E0F-99D1-98CE6ABEB41B}"/>
              </a:ext>
            </a:extLst>
          </p:cNvPr>
          <p:cNvSpPr>
            <a:spLocks noGrp="1"/>
          </p:cNvSpPr>
          <p:nvPr>
            <p:ph type="title"/>
          </p:nvPr>
        </p:nvSpPr>
        <p:spPr/>
        <p:txBody>
          <a:bodyPr/>
          <a:lstStyle/>
          <a:p>
            <a:r>
              <a:rPr lang="nl-NL" dirty="0"/>
              <a:t>Twee open uiteinden: Panfluit</a:t>
            </a:r>
          </a:p>
        </p:txBody>
      </p:sp>
      <mc:AlternateContent xmlns:mc="http://schemas.openxmlformats.org/markup-compatibility/2006" xmlns:a14="http://schemas.microsoft.com/office/drawing/2010/main">
        <mc:Choice Requires="a14">
          <p:graphicFrame>
            <p:nvGraphicFramePr>
              <p:cNvPr id="3" name="Tijdelijke aanduiding voor inhoud 2">
                <a:extLst>
                  <a:ext uri="{FF2B5EF4-FFF2-40B4-BE49-F238E27FC236}">
                    <a16:creationId xmlns:a16="http://schemas.microsoft.com/office/drawing/2014/main" id="{BC165326-7CCF-F7DA-239B-97F8B4CDD560}"/>
                  </a:ext>
                </a:extLst>
              </p:cNvPr>
              <p:cNvGraphicFramePr>
                <a:graphicFrameLocks noGrp="1"/>
              </p:cNvGraphicFramePr>
              <p:nvPr>
                <p:ph sz="half" idx="1"/>
              </p:nvPr>
            </p:nvGraphicFramePr>
            <p:xfrm>
              <a:off x="6152743" y="1498167"/>
              <a:ext cx="3740284" cy="4167558"/>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𝜆</m:t>
                                </m:r>
                              </m:oMath>
                            </m:oMathPara>
                          </a14:m>
                          <a:endParaRPr lang="nl-NL" b="0" dirty="0">
                            <a:ea typeface="Cambria Math" panose="02040503050406030204" pitchFamily="18" charset="0"/>
                          </a:endParaRPr>
                        </a:p>
                        <a:p>
                          <a:pPr algn="ctr"/>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𝒇</m:t>
                                </m:r>
                              </m:oMath>
                            </m:oMathPara>
                          </a14:m>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𝒗𝒃</m:t>
                                </m:r>
                              </m:oMath>
                            </m:oMathPara>
                          </a14:m>
                          <a:endParaRPr lang="nl-NL" dirty="0"/>
                        </a:p>
                      </a:txBody>
                      <a:tcPr/>
                    </a:tc>
                    <a:extLst>
                      <a:ext uri="{0D108BD9-81ED-4DB2-BD59-A6C34878D82A}">
                        <a16:rowId xmlns:a16="http://schemas.microsoft.com/office/drawing/2014/main" val="1972089950"/>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180 Hz</a:t>
                          </a:r>
                        </a:p>
                      </a:txBody>
                      <a:tcPr anchor="ctr"/>
                    </a:tc>
                    <a:extLst>
                      <a:ext uri="{0D108BD9-81ED-4DB2-BD59-A6C34878D82A}">
                        <a16:rowId xmlns:a16="http://schemas.microsoft.com/office/drawing/2014/main" val="1837380974"/>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1/2</a:t>
                          </a:r>
                        </a:p>
                      </a:txBody>
                      <a:tcPr anchor="ctr"/>
                    </a:tc>
                    <a:tc>
                      <a:txBody>
                        <a:bodyPr/>
                        <a:lstStyle/>
                        <a:p>
                          <a:pPr algn="ctr"/>
                          <a:r>
                            <a:rPr lang="nl-NL" dirty="0"/>
                            <a:t>2</a:t>
                          </a:r>
                        </a:p>
                      </a:txBody>
                      <a:tcPr anchor="ctr"/>
                    </a:tc>
                    <a:tc>
                      <a:txBody>
                        <a:bodyPr/>
                        <a:lstStyle/>
                        <a:p>
                          <a:pPr algn="ctr"/>
                          <a:r>
                            <a:rPr lang="nl-NL" dirty="0"/>
                            <a:t>360 Hz</a:t>
                          </a:r>
                        </a:p>
                      </a:txBody>
                      <a:tcPr anchor="ctr"/>
                    </a:tc>
                    <a:extLst>
                      <a:ext uri="{0D108BD9-81ED-4DB2-BD59-A6C34878D82A}">
                        <a16:rowId xmlns:a16="http://schemas.microsoft.com/office/drawing/2014/main" val="1875449161"/>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540 Hz</a:t>
                          </a:r>
                        </a:p>
                      </a:txBody>
                      <a:tcPr anchor="ctr"/>
                    </a:tc>
                    <a:extLst>
                      <a:ext uri="{0D108BD9-81ED-4DB2-BD59-A6C34878D82A}">
                        <a16:rowId xmlns:a16="http://schemas.microsoft.com/office/drawing/2014/main" val="2740080113"/>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1/4</a:t>
                          </a:r>
                        </a:p>
                      </a:txBody>
                      <a:tcPr anchor="ctr"/>
                    </a:tc>
                    <a:tc>
                      <a:txBody>
                        <a:bodyPr/>
                        <a:lstStyle/>
                        <a:p>
                          <a:pPr algn="ctr"/>
                          <a:r>
                            <a:rPr lang="nl-NL" dirty="0"/>
                            <a:t>4</a:t>
                          </a:r>
                        </a:p>
                      </a:txBody>
                      <a:tcPr anchor="ctr"/>
                    </a:tc>
                    <a:tc>
                      <a:txBody>
                        <a:bodyPr/>
                        <a:lstStyle/>
                        <a:p>
                          <a:pPr algn="ctr"/>
                          <a:r>
                            <a:rPr lang="nl-NL" dirty="0"/>
                            <a:t>720 Hz</a:t>
                          </a:r>
                        </a:p>
                      </a:txBody>
                      <a:tcPr anchor="ctr"/>
                    </a:tc>
                    <a:extLst>
                      <a:ext uri="{0D108BD9-81ED-4DB2-BD59-A6C34878D82A}">
                        <a16:rowId xmlns:a16="http://schemas.microsoft.com/office/drawing/2014/main" val="902300338"/>
                      </a:ext>
                    </a:extLst>
                  </a:tr>
                  <a:tr h="694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1/5</a:t>
                          </a:r>
                        </a:p>
                      </a:txBody>
                      <a:tcPr anchor="ctr"/>
                    </a:tc>
                    <a:tc>
                      <a:txBody>
                        <a:bodyPr/>
                        <a:lstStyle/>
                        <a:p>
                          <a:pPr algn="ctr"/>
                          <a:r>
                            <a:rPr lang="nl-NL" dirty="0"/>
                            <a:t>5</a:t>
                          </a:r>
                        </a:p>
                      </a:txBody>
                      <a:tcPr anchor="ctr"/>
                    </a:tc>
                    <a:tc>
                      <a:txBody>
                        <a:bodyPr/>
                        <a:lstStyle/>
                        <a:p>
                          <a:pPr algn="ctr"/>
                          <a:r>
                            <a:rPr lang="nl-NL" dirty="0"/>
                            <a:t>900 Hz</a:t>
                          </a:r>
                        </a:p>
                      </a:txBody>
                      <a:tcPr anchor="ctr"/>
                    </a:tc>
                    <a:extLst>
                      <a:ext uri="{0D108BD9-81ED-4DB2-BD59-A6C34878D82A}">
                        <a16:rowId xmlns:a16="http://schemas.microsoft.com/office/drawing/2014/main" val="4078542427"/>
                      </a:ext>
                    </a:extLst>
                  </a:tr>
                </a:tbl>
              </a:graphicData>
            </a:graphic>
          </p:graphicFrame>
        </mc:Choice>
        <mc:Fallback xmlns="">
          <p:graphicFrame>
            <p:nvGraphicFramePr>
              <p:cNvPr id="3" name="Tijdelijke aanduiding voor inhoud 2">
                <a:extLst>
                  <a:ext uri="{FF2B5EF4-FFF2-40B4-BE49-F238E27FC236}">
                    <a16:creationId xmlns:a16="http://schemas.microsoft.com/office/drawing/2014/main" id="{BC165326-7CCF-F7DA-239B-97F8B4CDD560}"/>
                  </a:ext>
                </a:extLst>
              </p:cNvPr>
              <p:cNvGraphicFramePr>
                <a:graphicFrameLocks noGrp="1"/>
              </p:cNvGraphicFramePr>
              <p:nvPr>
                <p:ph sz="half" idx="1"/>
                <p:extLst>
                  <p:ext uri="{D42A27DB-BD31-4B8C-83A1-F6EECF244321}">
                    <p14:modId xmlns:p14="http://schemas.microsoft.com/office/powerpoint/2010/main" val="2116729455"/>
                  </p:ext>
                </p:extLst>
              </p:nvPr>
            </p:nvGraphicFramePr>
            <p:xfrm>
              <a:off x="6152743" y="1498167"/>
              <a:ext cx="3740284" cy="4167558"/>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endParaRPr lang="nl-NL"/>
                        </a:p>
                      </a:txBody>
                      <a:tcPr>
                        <a:blipFill>
                          <a:blip r:embed="rId3"/>
                          <a:stretch>
                            <a:fillRect l="-101307" t="-877" r="-203922" b="-502632"/>
                          </a:stretch>
                        </a:blipFill>
                      </a:tcPr>
                    </a:tc>
                    <a:tc>
                      <a:txBody>
                        <a:bodyPr/>
                        <a:lstStyle/>
                        <a:p>
                          <a:endParaRPr lang="nl-NL"/>
                        </a:p>
                      </a:txBody>
                      <a:tcPr>
                        <a:blipFill>
                          <a:blip r:embed="rId3"/>
                          <a:stretch>
                            <a:fillRect l="-200000" t="-877" r="-102597" b="-502632"/>
                          </a:stretch>
                        </a:blipFill>
                      </a:tcPr>
                    </a:tc>
                    <a:tc>
                      <a:txBody>
                        <a:bodyPr/>
                        <a:lstStyle/>
                        <a:p>
                          <a:endParaRPr lang="nl-NL"/>
                        </a:p>
                      </a:txBody>
                      <a:tcPr>
                        <a:blipFill>
                          <a:blip r:embed="rId3"/>
                          <a:stretch>
                            <a:fillRect l="-301961" t="-877" r="-3268" b="-502632"/>
                          </a:stretch>
                        </a:blipFill>
                      </a:tcPr>
                    </a:tc>
                    <a:extLst>
                      <a:ext uri="{0D108BD9-81ED-4DB2-BD59-A6C34878D82A}">
                        <a16:rowId xmlns:a16="http://schemas.microsoft.com/office/drawing/2014/main" val="1972089950"/>
                      </a:ext>
                    </a:extLst>
                  </a:tr>
                  <a:tr h="694593">
                    <a:tc>
                      <a:txBody>
                        <a:bodyPr/>
                        <a:lstStyle/>
                        <a:p>
                          <a:endParaRPr lang="nl-NL"/>
                        </a:p>
                      </a:txBody>
                      <a:tcPr anchor="ctr">
                        <a:blipFill>
                          <a:blip r:embed="rId3"/>
                          <a:stretch>
                            <a:fillRect l="-649" t="-100877" r="-301948" b="-40263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180 Hz</a:t>
                          </a:r>
                        </a:p>
                      </a:txBody>
                      <a:tcPr anchor="ctr"/>
                    </a:tc>
                    <a:extLst>
                      <a:ext uri="{0D108BD9-81ED-4DB2-BD59-A6C34878D82A}">
                        <a16:rowId xmlns:a16="http://schemas.microsoft.com/office/drawing/2014/main" val="1837380974"/>
                      </a:ext>
                    </a:extLst>
                  </a:tr>
                  <a:tr h="694593">
                    <a:tc>
                      <a:txBody>
                        <a:bodyPr/>
                        <a:lstStyle/>
                        <a:p>
                          <a:endParaRPr lang="nl-NL"/>
                        </a:p>
                      </a:txBody>
                      <a:tcPr anchor="ctr">
                        <a:blipFill>
                          <a:blip r:embed="rId3"/>
                          <a:stretch>
                            <a:fillRect l="-649" t="-199130" r="-301948" b="-299130"/>
                          </a:stretch>
                        </a:blipFill>
                      </a:tcPr>
                    </a:tc>
                    <a:tc>
                      <a:txBody>
                        <a:bodyPr/>
                        <a:lstStyle/>
                        <a:p>
                          <a:pPr algn="ctr"/>
                          <a:r>
                            <a:rPr lang="nl-NL" dirty="0"/>
                            <a:t>1/2</a:t>
                          </a:r>
                        </a:p>
                      </a:txBody>
                      <a:tcPr anchor="ctr"/>
                    </a:tc>
                    <a:tc>
                      <a:txBody>
                        <a:bodyPr/>
                        <a:lstStyle/>
                        <a:p>
                          <a:pPr algn="ctr"/>
                          <a:r>
                            <a:rPr lang="nl-NL" dirty="0"/>
                            <a:t>2</a:t>
                          </a:r>
                        </a:p>
                      </a:txBody>
                      <a:tcPr anchor="ctr"/>
                    </a:tc>
                    <a:tc>
                      <a:txBody>
                        <a:bodyPr/>
                        <a:lstStyle/>
                        <a:p>
                          <a:pPr algn="ctr"/>
                          <a:r>
                            <a:rPr lang="nl-NL" dirty="0"/>
                            <a:t>360 Hz</a:t>
                          </a:r>
                        </a:p>
                      </a:txBody>
                      <a:tcPr anchor="ctr"/>
                    </a:tc>
                    <a:extLst>
                      <a:ext uri="{0D108BD9-81ED-4DB2-BD59-A6C34878D82A}">
                        <a16:rowId xmlns:a16="http://schemas.microsoft.com/office/drawing/2014/main" val="1875449161"/>
                      </a:ext>
                    </a:extLst>
                  </a:tr>
                  <a:tr h="694593">
                    <a:tc>
                      <a:txBody>
                        <a:bodyPr/>
                        <a:lstStyle/>
                        <a:p>
                          <a:endParaRPr lang="nl-NL"/>
                        </a:p>
                      </a:txBody>
                      <a:tcPr anchor="ctr">
                        <a:blipFill>
                          <a:blip r:embed="rId3"/>
                          <a:stretch>
                            <a:fillRect l="-649" t="-301754" r="-301948" b="-201754"/>
                          </a:stretch>
                        </a:blipFill>
                      </a:tcP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540 Hz</a:t>
                          </a:r>
                        </a:p>
                      </a:txBody>
                      <a:tcPr anchor="ctr"/>
                    </a:tc>
                    <a:extLst>
                      <a:ext uri="{0D108BD9-81ED-4DB2-BD59-A6C34878D82A}">
                        <a16:rowId xmlns:a16="http://schemas.microsoft.com/office/drawing/2014/main" val="2740080113"/>
                      </a:ext>
                    </a:extLst>
                  </a:tr>
                  <a:tr h="694593">
                    <a:tc>
                      <a:txBody>
                        <a:bodyPr/>
                        <a:lstStyle/>
                        <a:p>
                          <a:endParaRPr lang="nl-NL"/>
                        </a:p>
                      </a:txBody>
                      <a:tcPr anchor="ctr">
                        <a:blipFill>
                          <a:blip r:embed="rId3"/>
                          <a:stretch>
                            <a:fillRect l="-649" t="-401754" r="-301948" b="-101754"/>
                          </a:stretch>
                        </a:blipFill>
                      </a:tcPr>
                    </a:tc>
                    <a:tc>
                      <a:txBody>
                        <a:bodyPr/>
                        <a:lstStyle/>
                        <a:p>
                          <a:pPr algn="ctr"/>
                          <a:r>
                            <a:rPr lang="nl-NL" dirty="0"/>
                            <a:t>1/4</a:t>
                          </a:r>
                        </a:p>
                      </a:txBody>
                      <a:tcPr anchor="ctr"/>
                    </a:tc>
                    <a:tc>
                      <a:txBody>
                        <a:bodyPr/>
                        <a:lstStyle/>
                        <a:p>
                          <a:pPr algn="ctr"/>
                          <a:r>
                            <a:rPr lang="nl-NL" dirty="0"/>
                            <a:t>4</a:t>
                          </a:r>
                        </a:p>
                      </a:txBody>
                      <a:tcPr anchor="ctr"/>
                    </a:tc>
                    <a:tc>
                      <a:txBody>
                        <a:bodyPr/>
                        <a:lstStyle/>
                        <a:p>
                          <a:pPr algn="ctr"/>
                          <a:r>
                            <a:rPr lang="nl-NL" dirty="0"/>
                            <a:t>720 Hz</a:t>
                          </a:r>
                        </a:p>
                      </a:txBody>
                      <a:tcPr anchor="ctr"/>
                    </a:tc>
                    <a:extLst>
                      <a:ext uri="{0D108BD9-81ED-4DB2-BD59-A6C34878D82A}">
                        <a16:rowId xmlns:a16="http://schemas.microsoft.com/office/drawing/2014/main" val="902300338"/>
                      </a:ext>
                    </a:extLst>
                  </a:tr>
                  <a:tr h="694593">
                    <a:tc>
                      <a:txBody>
                        <a:bodyPr/>
                        <a:lstStyle/>
                        <a:p>
                          <a:endParaRPr lang="nl-NL"/>
                        </a:p>
                      </a:txBody>
                      <a:tcPr anchor="ctr">
                        <a:blipFill>
                          <a:blip r:embed="rId3"/>
                          <a:stretch>
                            <a:fillRect l="-649" t="-501754" r="-301948" b="-1754"/>
                          </a:stretch>
                        </a:blipFill>
                      </a:tcPr>
                    </a:tc>
                    <a:tc>
                      <a:txBody>
                        <a:bodyPr/>
                        <a:lstStyle/>
                        <a:p>
                          <a:pPr algn="ctr"/>
                          <a:r>
                            <a:rPr lang="nl-NL" dirty="0"/>
                            <a:t>1/5</a:t>
                          </a:r>
                        </a:p>
                      </a:txBody>
                      <a:tcPr anchor="ctr"/>
                    </a:tc>
                    <a:tc>
                      <a:txBody>
                        <a:bodyPr/>
                        <a:lstStyle/>
                        <a:p>
                          <a:pPr algn="ctr"/>
                          <a:r>
                            <a:rPr lang="nl-NL" dirty="0"/>
                            <a:t>5</a:t>
                          </a:r>
                        </a:p>
                      </a:txBody>
                      <a:tcPr anchor="ctr"/>
                    </a:tc>
                    <a:tc>
                      <a:txBody>
                        <a:bodyPr/>
                        <a:lstStyle/>
                        <a:p>
                          <a:pPr algn="ctr"/>
                          <a:r>
                            <a:rPr lang="nl-NL" dirty="0"/>
                            <a:t>900 Hz</a:t>
                          </a:r>
                        </a:p>
                      </a:txBody>
                      <a:tcPr anchor="ctr"/>
                    </a:tc>
                    <a:extLst>
                      <a:ext uri="{0D108BD9-81ED-4DB2-BD59-A6C34878D82A}">
                        <a16:rowId xmlns:a16="http://schemas.microsoft.com/office/drawing/2014/main" val="4078542427"/>
                      </a:ext>
                    </a:extLst>
                  </a:tr>
                </a:tbl>
              </a:graphicData>
            </a:graphic>
          </p:graphicFrame>
        </mc:Fallback>
      </mc:AlternateContent>
      <p:sp>
        <p:nvSpPr>
          <p:cNvPr id="10" name="Tijdelijke aanduiding voor inhoud 9">
            <a:extLst>
              <a:ext uri="{FF2B5EF4-FFF2-40B4-BE49-F238E27FC236}">
                <a16:creationId xmlns:a16="http://schemas.microsoft.com/office/drawing/2014/main" id="{FB0EFF78-090D-F7DB-275C-1D13C2E2DEF5}"/>
              </a:ext>
            </a:extLst>
          </p:cNvPr>
          <p:cNvSpPr>
            <a:spLocks noGrp="1"/>
          </p:cNvSpPr>
          <p:nvPr>
            <p:ph sz="half" idx="2"/>
          </p:nvPr>
        </p:nvSpPr>
        <p:spPr/>
        <p:txBody>
          <a:bodyPr/>
          <a:lstStyle/>
          <a:p>
            <a:endParaRPr lang="nl-NL" dirty="0"/>
          </a:p>
          <a:p>
            <a:endParaRPr lang="nl-NL" dirty="0"/>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3EA742F5-B306-B889-F8AC-8F71066C228B}"/>
                  </a:ext>
                </a:extLst>
              </p:cNvPr>
              <p:cNvSpPr txBox="1"/>
              <p:nvPr/>
            </p:nvSpPr>
            <p:spPr>
              <a:xfrm>
                <a:off x="5681093" y="5960318"/>
                <a:ext cx="253472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1" i="1" smtClean="0">
                          <a:latin typeface="Cambria Math" panose="02040503050406030204" pitchFamily="18" charset="0"/>
                        </a:rPr>
                        <m:t>𝒗</m:t>
                      </m:r>
                      <m:r>
                        <a:rPr lang="nl-NL" sz="3200" b="1" i="1" smtClean="0">
                          <a:latin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𝝀</m:t>
                      </m:r>
                      <m:r>
                        <a:rPr lang="nl-NL" sz="3200" b="1" i="1" smtClean="0">
                          <a:latin typeface="Cambria Math" panose="02040503050406030204" pitchFamily="18" charset="0"/>
                          <a:ea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𝒇</m:t>
                      </m:r>
                    </m:oMath>
                  </m:oMathPara>
                </a14:m>
                <a:endParaRPr lang="nl-NL" sz="3200" b="1" dirty="0"/>
              </a:p>
            </p:txBody>
          </p:sp>
        </mc:Choice>
        <mc:Fallback xmlns="">
          <p:sp>
            <p:nvSpPr>
              <p:cNvPr id="4" name="Tekstvak 3">
                <a:extLst>
                  <a:ext uri="{FF2B5EF4-FFF2-40B4-BE49-F238E27FC236}">
                    <a16:creationId xmlns:a16="http://schemas.microsoft.com/office/drawing/2014/main" id="{3EA742F5-B306-B889-F8AC-8F71066C228B}"/>
                  </a:ext>
                </a:extLst>
              </p:cNvPr>
              <p:cNvSpPr txBox="1">
                <a:spLocks noRot="1" noChangeAspect="1" noMove="1" noResize="1" noEditPoints="1" noAdjustHandles="1" noChangeArrowheads="1" noChangeShapeType="1" noTextEdit="1"/>
              </p:cNvSpPr>
              <p:nvPr/>
            </p:nvSpPr>
            <p:spPr>
              <a:xfrm>
                <a:off x="5681093" y="5960318"/>
                <a:ext cx="2534720" cy="584775"/>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4CC80F0E-B2B2-DFF8-32EE-281ABCA12A95}"/>
                  </a:ext>
                </a:extLst>
              </p:cNvPr>
              <p:cNvSpPr txBox="1"/>
              <p:nvPr/>
            </p:nvSpPr>
            <p:spPr>
              <a:xfrm>
                <a:off x="8121849" y="5745546"/>
                <a:ext cx="3581267" cy="1014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1" i="1" smtClean="0">
                          <a:latin typeface="Cambria Math" panose="02040503050406030204" pitchFamily="18" charset="0"/>
                        </a:rPr>
                        <m:t>𝑳</m:t>
                      </m:r>
                      <m:r>
                        <a:rPr lang="nl-NL" sz="3200" b="1" i="1" smtClean="0">
                          <a:latin typeface="Cambria Math" panose="02040503050406030204" pitchFamily="18" charset="0"/>
                        </a:rPr>
                        <m:t>=</m:t>
                      </m:r>
                      <m:r>
                        <a:rPr lang="nl-NL" sz="3200" b="1" i="1" smtClean="0">
                          <a:latin typeface="Cambria Math" panose="02040503050406030204" pitchFamily="18" charset="0"/>
                        </a:rPr>
                        <m:t>𝒏</m:t>
                      </m:r>
                      <m:r>
                        <a:rPr lang="nl-NL" sz="3200" b="1" i="1" smtClean="0">
                          <a:latin typeface="Cambria Math" panose="02040503050406030204" pitchFamily="18" charset="0"/>
                          <a:ea typeface="Cambria Math" panose="02040503050406030204" pitchFamily="18" charset="0"/>
                        </a:rPr>
                        <m:t>∙</m:t>
                      </m:r>
                      <m:f>
                        <m:fPr>
                          <m:ctrlPr>
                            <a:rPr lang="nl-NL" sz="3200" b="1" i="1" smtClean="0">
                              <a:latin typeface="Cambria Math" panose="02040503050406030204" pitchFamily="18" charset="0"/>
                            </a:rPr>
                          </m:ctrlPr>
                        </m:fPr>
                        <m:num>
                          <m:r>
                            <a:rPr lang="nl-NL" sz="3200" b="1" i="1" smtClean="0">
                              <a:latin typeface="Cambria Math" panose="02040503050406030204" pitchFamily="18" charset="0"/>
                            </a:rPr>
                            <m:t>𝟏</m:t>
                          </m:r>
                        </m:num>
                        <m:den>
                          <m:r>
                            <a:rPr lang="nl-NL" sz="3200" b="1" i="1" smtClean="0">
                              <a:latin typeface="Cambria Math" panose="02040503050406030204" pitchFamily="18" charset="0"/>
                            </a:rPr>
                            <m:t>𝟐</m:t>
                          </m:r>
                        </m:den>
                      </m:f>
                      <m:r>
                        <a:rPr lang="nl-NL" sz="3200" b="1" i="1" smtClean="0">
                          <a:latin typeface="Cambria Math" panose="02040503050406030204" pitchFamily="18" charset="0"/>
                          <a:ea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𝝀</m:t>
                      </m:r>
                    </m:oMath>
                  </m:oMathPara>
                </a14:m>
                <a:endParaRPr lang="nl-NL" sz="3200" b="1" dirty="0"/>
              </a:p>
            </p:txBody>
          </p:sp>
        </mc:Choice>
        <mc:Fallback xmlns="">
          <p:sp>
            <p:nvSpPr>
              <p:cNvPr id="7" name="Tekstvak 6">
                <a:extLst>
                  <a:ext uri="{FF2B5EF4-FFF2-40B4-BE49-F238E27FC236}">
                    <a16:creationId xmlns:a16="http://schemas.microsoft.com/office/drawing/2014/main" id="{4CC80F0E-B2B2-DFF8-32EE-281ABCA12A95}"/>
                  </a:ext>
                </a:extLst>
              </p:cNvPr>
              <p:cNvSpPr txBox="1">
                <a:spLocks noRot="1" noChangeAspect="1" noMove="1" noResize="1" noEditPoints="1" noAdjustHandles="1" noChangeArrowheads="1" noChangeShapeType="1" noTextEdit="1"/>
              </p:cNvSpPr>
              <p:nvPr/>
            </p:nvSpPr>
            <p:spPr>
              <a:xfrm>
                <a:off x="8121849" y="5745546"/>
                <a:ext cx="3581267" cy="1014317"/>
              </a:xfrm>
              <a:prstGeom prst="rect">
                <a:avLst/>
              </a:prstGeom>
              <a:blipFill>
                <a:blip r:embed="rId6"/>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493049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B8030-8B8F-F811-FB55-70FC5572520F}"/>
              </a:ext>
            </a:extLst>
          </p:cNvPr>
          <p:cNvSpPr>
            <a:spLocks noGrp="1"/>
          </p:cNvSpPr>
          <p:nvPr>
            <p:ph type="title"/>
          </p:nvPr>
        </p:nvSpPr>
        <p:spPr/>
        <p:txBody>
          <a:bodyPr/>
          <a:lstStyle/>
          <a:p>
            <a:r>
              <a:rPr lang="nl-NL" dirty="0"/>
              <a:t>Open en gesloten uiteinde: Orgelpijp</a:t>
            </a:r>
          </a:p>
        </p:txBody>
      </p:sp>
      <p:pic>
        <p:nvPicPr>
          <p:cNvPr id="5" name="Tijdelijke aanduiding voor inhoud 4" descr="Afbeelding met tekst, patroon, lijn, zwart-wit&#10;&#10;Automatisch gegenereerde beschrijving">
            <a:extLst>
              <a:ext uri="{FF2B5EF4-FFF2-40B4-BE49-F238E27FC236}">
                <a16:creationId xmlns:a16="http://schemas.microsoft.com/office/drawing/2014/main" id="{5A5433FC-2F9C-0DAB-20DC-D46AB68876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5096"/>
          <a:stretch/>
        </p:blipFill>
        <p:spPr>
          <a:xfrm>
            <a:off x="2404870" y="1786714"/>
            <a:ext cx="7382259" cy="3726635"/>
          </a:xfrm>
        </p:spPr>
      </p:pic>
    </p:spTree>
    <p:extLst>
      <p:ext uri="{BB962C8B-B14F-4D97-AF65-F5344CB8AC3E}">
        <p14:creationId xmlns:p14="http://schemas.microsoft.com/office/powerpoint/2010/main" val="292515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59FC5-3D3C-6E0F-99D1-98CE6ABEB41B}"/>
              </a:ext>
            </a:extLst>
          </p:cNvPr>
          <p:cNvSpPr>
            <a:spLocks noGrp="1"/>
          </p:cNvSpPr>
          <p:nvPr>
            <p:ph type="title"/>
          </p:nvPr>
        </p:nvSpPr>
        <p:spPr/>
        <p:txBody>
          <a:bodyPr/>
          <a:lstStyle/>
          <a:p>
            <a:r>
              <a:rPr lang="nl-NL" dirty="0"/>
              <a:t>Open en gesloten uiteinde</a:t>
            </a:r>
          </a:p>
        </p:txBody>
      </p:sp>
      <mc:AlternateContent xmlns:mc="http://schemas.openxmlformats.org/markup-compatibility/2006" xmlns:a14="http://schemas.microsoft.com/office/drawing/2010/main">
        <mc:Choice Requires="a14">
          <p:graphicFrame>
            <p:nvGraphicFramePr>
              <p:cNvPr id="3" name="Tijdelijke aanduiding voor inhoud 2">
                <a:extLst>
                  <a:ext uri="{FF2B5EF4-FFF2-40B4-BE49-F238E27FC236}">
                    <a16:creationId xmlns:a16="http://schemas.microsoft.com/office/drawing/2014/main" id="{BC165326-7CCF-F7DA-239B-97F8B4CDD560}"/>
                  </a:ext>
                </a:extLst>
              </p:cNvPr>
              <p:cNvGraphicFramePr>
                <a:graphicFrameLocks noGrp="1"/>
              </p:cNvGraphicFramePr>
              <p:nvPr>
                <p:ph sz="half" idx="1"/>
              </p:nvPr>
            </p:nvGraphicFramePr>
            <p:xfrm>
              <a:off x="6163211" y="1498167"/>
              <a:ext cx="3740284" cy="4167558"/>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𝜆</m:t>
                                </m:r>
                              </m:oMath>
                            </m:oMathPara>
                          </a14:m>
                          <a:endParaRPr lang="nl-NL" b="0" dirty="0">
                            <a:ea typeface="Cambria Math" panose="02040503050406030204" pitchFamily="18" charset="0"/>
                          </a:endParaRPr>
                        </a:p>
                        <a:p>
                          <a:pPr algn="ctr"/>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𝒇</m:t>
                                </m:r>
                              </m:oMath>
                            </m:oMathPara>
                          </a14:m>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𝒗𝒃</m:t>
                                </m:r>
                              </m:oMath>
                            </m:oMathPara>
                          </a14:m>
                          <a:endParaRPr lang="nl-NL" dirty="0"/>
                        </a:p>
                      </a:txBody>
                      <a:tcPr/>
                    </a:tc>
                    <a:extLst>
                      <a:ext uri="{0D108BD9-81ED-4DB2-BD59-A6C34878D82A}">
                        <a16:rowId xmlns:a16="http://schemas.microsoft.com/office/drawing/2014/main" val="1972089950"/>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300 Hz</a:t>
                          </a:r>
                        </a:p>
                      </a:txBody>
                      <a:tcPr anchor="ctr"/>
                    </a:tc>
                    <a:extLst>
                      <a:ext uri="{0D108BD9-81ED-4DB2-BD59-A6C34878D82A}">
                        <a16:rowId xmlns:a16="http://schemas.microsoft.com/office/drawing/2014/main" val="1837380974"/>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900 Hz</a:t>
                          </a:r>
                        </a:p>
                      </a:txBody>
                      <a:tcPr anchor="ctr"/>
                    </a:tc>
                    <a:extLst>
                      <a:ext uri="{0D108BD9-81ED-4DB2-BD59-A6C34878D82A}">
                        <a16:rowId xmlns:a16="http://schemas.microsoft.com/office/drawing/2014/main" val="1875449161"/>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5</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1/5</a:t>
                          </a:r>
                        </a:p>
                      </a:txBody>
                      <a:tcPr anchor="ctr"/>
                    </a:tc>
                    <a:tc>
                      <a:txBody>
                        <a:bodyPr/>
                        <a:lstStyle/>
                        <a:p>
                          <a:pPr algn="ctr"/>
                          <a:r>
                            <a:rPr lang="nl-NL" dirty="0"/>
                            <a:t>5</a:t>
                          </a:r>
                        </a:p>
                      </a:txBody>
                      <a:tcPr anchor="ctr"/>
                    </a:tc>
                    <a:tc>
                      <a:txBody>
                        <a:bodyPr/>
                        <a:lstStyle/>
                        <a:p>
                          <a:pPr algn="ctr"/>
                          <a:r>
                            <a:rPr lang="nl-NL" dirty="0"/>
                            <a:t>1500 Hz</a:t>
                          </a:r>
                        </a:p>
                      </a:txBody>
                      <a:tcPr anchor="ctr"/>
                    </a:tc>
                    <a:extLst>
                      <a:ext uri="{0D108BD9-81ED-4DB2-BD59-A6C34878D82A}">
                        <a16:rowId xmlns:a16="http://schemas.microsoft.com/office/drawing/2014/main" val="2740080113"/>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7</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1/7</a:t>
                          </a:r>
                        </a:p>
                      </a:txBody>
                      <a:tcPr anchor="ctr"/>
                    </a:tc>
                    <a:tc>
                      <a:txBody>
                        <a:bodyPr/>
                        <a:lstStyle/>
                        <a:p>
                          <a:pPr algn="ctr"/>
                          <a:r>
                            <a:rPr lang="nl-NL" dirty="0"/>
                            <a:t>7</a:t>
                          </a:r>
                        </a:p>
                      </a:txBody>
                      <a:tcPr anchor="ctr"/>
                    </a:tc>
                    <a:tc>
                      <a:txBody>
                        <a:bodyPr/>
                        <a:lstStyle/>
                        <a:p>
                          <a:pPr algn="ctr"/>
                          <a:r>
                            <a:rPr lang="nl-NL" dirty="0"/>
                            <a:t>2100 Hz</a:t>
                          </a:r>
                        </a:p>
                      </a:txBody>
                      <a:tcPr anchor="ctr"/>
                    </a:tc>
                    <a:extLst>
                      <a:ext uri="{0D108BD9-81ED-4DB2-BD59-A6C34878D82A}">
                        <a16:rowId xmlns:a16="http://schemas.microsoft.com/office/drawing/2014/main" val="902300338"/>
                      </a:ext>
                    </a:extLst>
                  </a:tr>
                  <a:tr h="694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9</m:t>
                                    </m:r>
                                  </m:num>
                                  <m:den>
                                    <m:r>
                                      <a:rPr lang="nl-NL" b="0" i="1" smtClean="0">
                                        <a:latin typeface="Cambria Math" panose="02040503050406030204" pitchFamily="18" charset="0"/>
                                      </a:rPr>
                                      <m:t>4</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1/9</a:t>
                          </a:r>
                        </a:p>
                      </a:txBody>
                      <a:tcPr anchor="ctr"/>
                    </a:tc>
                    <a:tc>
                      <a:txBody>
                        <a:bodyPr/>
                        <a:lstStyle/>
                        <a:p>
                          <a:pPr algn="ctr"/>
                          <a:r>
                            <a:rPr lang="nl-NL" dirty="0"/>
                            <a:t>9</a:t>
                          </a:r>
                        </a:p>
                      </a:txBody>
                      <a:tcPr anchor="ctr"/>
                    </a:tc>
                    <a:tc>
                      <a:txBody>
                        <a:bodyPr/>
                        <a:lstStyle/>
                        <a:p>
                          <a:pPr algn="ctr"/>
                          <a:r>
                            <a:rPr lang="nl-NL" dirty="0"/>
                            <a:t>2700 Hz</a:t>
                          </a:r>
                        </a:p>
                      </a:txBody>
                      <a:tcPr anchor="ctr"/>
                    </a:tc>
                    <a:extLst>
                      <a:ext uri="{0D108BD9-81ED-4DB2-BD59-A6C34878D82A}">
                        <a16:rowId xmlns:a16="http://schemas.microsoft.com/office/drawing/2014/main" val="4078542427"/>
                      </a:ext>
                    </a:extLst>
                  </a:tr>
                </a:tbl>
              </a:graphicData>
            </a:graphic>
          </p:graphicFrame>
        </mc:Choice>
        <mc:Fallback xmlns="">
          <p:graphicFrame>
            <p:nvGraphicFramePr>
              <p:cNvPr id="3" name="Tijdelijke aanduiding voor inhoud 2">
                <a:extLst>
                  <a:ext uri="{FF2B5EF4-FFF2-40B4-BE49-F238E27FC236}">
                    <a16:creationId xmlns:a16="http://schemas.microsoft.com/office/drawing/2014/main" id="{BC165326-7CCF-F7DA-239B-97F8B4CDD560}"/>
                  </a:ext>
                </a:extLst>
              </p:cNvPr>
              <p:cNvGraphicFramePr>
                <a:graphicFrameLocks noGrp="1"/>
              </p:cNvGraphicFramePr>
              <p:nvPr>
                <p:ph sz="half" idx="1"/>
                <p:extLst>
                  <p:ext uri="{D42A27DB-BD31-4B8C-83A1-F6EECF244321}">
                    <p14:modId xmlns:p14="http://schemas.microsoft.com/office/powerpoint/2010/main" val="660713888"/>
                  </p:ext>
                </p:extLst>
              </p:nvPr>
            </p:nvGraphicFramePr>
            <p:xfrm>
              <a:off x="6163211" y="1498167"/>
              <a:ext cx="3740284" cy="4167558"/>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endParaRPr lang="nl-NL"/>
                        </a:p>
                      </a:txBody>
                      <a:tcPr>
                        <a:blipFill>
                          <a:blip r:embed="rId3"/>
                          <a:stretch>
                            <a:fillRect l="-101961" t="-877" r="-203268" b="-502632"/>
                          </a:stretch>
                        </a:blipFill>
                      </a:tcPr>
                    </a:tc>
                    <a:tc>
                      <a:txBody>
                        <a:bodyPr/>
                        <a:lstStyle/>
                        <a:p>
                          <a:endParaRPr lang="nl-NL"/>
                        </a:p>
                      </a:txBody>
                      <a:tcPr>
                        <a:blipFill>
                          <a:blip r:embed="rId3"/>
                          <a:stretch>
                            <a:fillRect l="-200649" t="-877" r="-101948" b="-502632"/>
                          </a:stretch>
                        </a:blipFill>
                      </a:tcPr>
                    </a:tc>
                    <a:tc>
                      <a:txBody>
                        <a:bodyPr/>
                        <a:lstStyle/>
                        <a:p>
                          <a:endParaRPr lang="nl-NL"/>
                        </a:p>
                      </a:txBody>
                      <a:tcPr>
                        <a:blipFill>
                          <a:blip r:embed="rId3"/>
                          <a:stretch>
                            <a:fillRect l="-302614" t="-877" r="-2614" b="-502632"/>
                          </a:stretch>
                        </a:blipFill>
                      </a:tcPr>
                    </a:tc>
                    <a:extLst>
                      <a:ext uri="{0D108BD9-81ED-4DB2-BD59-A6C34878D82A}">
                        <a16:rowId xmlns:a16="http://schemas.microsoft.com/office/drawing/2014/main" val="1972089950"/>
                      </a:ext>
                    </a:extLst>
                  </a:tr>
                  <a:tr h="694593">
                    <a:tc>
                      <a:txBody>
                        <a:bodyPr/>
                        <a:lstStyle/>
                        <a:p>
                          <a:endParaRPr lang="nl-NL"/>
                        </a:p>
                      </a:txBody>
                      <a:tcPr anchor="ctr">
                        <a:blipFill>
                          <a:blip r:embed="rId3"/>
                          <a:stretch>
                            <a:fillRect l="-1299" t="-100877" r="-301299" b="-402632"/>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300 Hz</a:t>
                          </a:r>
                        </a:p>
                      </a:txBody>
                      <a:tcPr anchor="ctr"/>
                    </a:tc>
                    <a:extLst>
                      <a:ext uri="{0D108BD9-81ED-4DB2-BD59-A6C34878D82A}">
                        <a16:rowId xmlns:a16="http://schemas.microsoft.com/office/drawing/2014/main" val="1837380974"/>
                      </a:ext>
                    </a:extLst>
                  </a:tr>
                  <a:tr h="694593">
                    <a:tc>
                      <a:txBody>
                        <a:bodyPr/>
                        <a:lstStyle/>
                        <a:p>
                          <a:endParaRPr lang="nl-NL"/>
                        </a:p>
                      </a:txBody>
                      <a:tcPr anchor="ctr">
                        <a:blipFill>
                          <a:blip r:embed="rId3"/>
                          <a:stretch>
                            <a:fillRect l="-1299" t="-199130" r="-301299" b="-299130"/>
                          </a:stretch>
                        </a:blipFill>
                      </a:tcP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900 Hz</a:t>
                          </a:r>
                        </a:p>
                      </a:txBody>
                      <a:tcPr anchor="ctr"/>
                    </a:tc>
                    <a:extLst>
                      <a:ext uri="{0D108BD9-81ED-4DB2-BD59-A6C34878D82A}">
                        <a16:rowId xmlns:a16="http://schemas.microsoft.com/office/drawing/2014/main" val="1875449161"/>
                      </a:ext>
                    </a:extLst>
                  </a:tr>
                  <a:tr h="694593">
                    <a:tc>
                      <a:txBody>
                        <a:bodyPr/>
                        <a:lstStyle/>
                        <a:p>
                          <a:endParaRPr lang="nl-NL"/>
                        </a:p>
                      </a:txBody>
                      <a:tcPr anchor="ctr">
                        <a:blipFill>
                          <a:blip r:embed="rId3"/>
                          <a:stretch>
                            <a:fillRect l="-1299" t="-301754" r="-301299" b="-201754"/>
                          </a:stretch>
                        </a:blipFill>
                      </a:tcPr>
                    </a:tc>
                    <a:tc>
                      <a:txBody>
                        <a:bodyPr/>
                        <a:lstStyle/>
                        <a:p>
                          <a:pPr algn="ctr"/>
                          <a:r>
                            <a:rPr lang="nl-NL" dirty="0"/>
                            <a:t>1/5</a:t>
                          </a:r>
                        </a:p>
                      </a:txBody>
                      <a:tcPr anchor="ctr"/>
                    </a:tc>
                    <a:tc>
                      <a:txBody>
                        <a:bodyPr/>
                        <a:lstStyle/>
                        <a:p>
                          <a:pPr algn="ctr"/>
                          <a:r>
                            <a:rPr lang="nl-NL" dirty="0"/>
                            <a:t>5</a:t>
                          </a:r>
                        </a:p>
                      </a:txBody>
                      <a:tcPr anchor="ctr"/>
                    </a:tc>
                    <a:tc>
                      <a:txBody>
                        <a:bodyPr/>
                        <a:lstStyle/>
                        <a:p>
                          <a:pPr algn="ctr"/>
                          <a:r>
                            <a:rPr lang="nl-NL" dirty="0"/>
                            <a:t>1500 Hz</a:t>
                          </a:r>
                        </a:p>
                      </a:txBody>
                      <a:tcPr anchor="ctr"/>
                    </a:tc>
                    <a:extLst>
                      <a:ext uri="{0D108BD9-81ED-4DB2-BD59-A6C34878D82A}">
                        <a16:rowId xmlns:a16="http://schemas.microsoft.com/office/drawing/2014/main" val="2740080113"/>
                      </a:ext>
                    </a:extLst>
                  </a:tr>
                  <a:tr h="694593">
                    <a:tc>
                      <a:txBody>
                        <a:bodyPr/>
                        <a:lstStyle/>
                        <a:p>
                          <a:endParaRPr lang="nl-NL"/>
                        </a:p>
                      </a:txBody>
                      <a:tcPr anchor="ctr">
                        <a:blipFill>
                          <a:blip r:embed="rId3"/>
                          <a:stretch>
                            <a:fillRect l="-1299" t="-401754" r="-301299" b="-101754"/>
                          </a:stretch>
                        </a:blipFill>
                      </a:tcPr>
                    </a:tc>
                    <a:tc>
                      <a:txBody>
                        <a:bodyPr/>
                        <a:lstStyle/>
                        <a:p>
                          <a:pPr algn="ctr"/>
                          <a:r>
                            <a:rPr lang="nl-NL" dirty="0"/>
                            <a:t>1/7</a:t>
                          </a:r>
                        </a:p>
                      </a:txBody>
                      <a:tcPr anchor="ctr"/>
                    </a:tc>
                    <a:tc>
                      <a:txBody>
                        <a:bodyPr/>
                        <a:lstStyle/>
                        <a:p>
                          <a:pPr algn="ctr"/>
                          <a:r>
                            <a:rPr lang="nl-NL" dirty="0"/>
                            <a:t>7</a:t>
                          </a:r>
                        </a:p>
                      </a:txBody>
                      <a:tcPr anchor="ctr"/>
                    </a:tc>
                    <a:tc>
                      <a:txBody>
                        <a:bodyPr/>
                        <a:lstStyle/>
                        <a:p>
                          <a:pPr algn="ctr"/>
                          <a:r>
                            <a:rPr lang="nl-NL" dirty="0"/>
                            <a:t>2100 Hz</a:t>
                          </a:r>
                        </a:p>
                      </a:txBody>
                      <a:tcPr anchor="ctr"/>
                    </a:tc>
                    <a:extLst>
                      <a:ext uri="{0D108BD9-81ED-4DB2-BD59-A6C34878D82A}">
                        <a16:rowId xmlns:a16="http://schemas.microsoft.com/office/drawing/2014/main" val="902300338"/>
                      </a:ext>
                    </a:extLst>
                  </a:tr>
                  <a:tr h="694593">
                    <a:tc>
                      <a:txBody>
                        <a:bodyPr/>
                        <a:lstStyle/>
                        <a:p>
                          <a:endParaRPr lang="nl-NL"/>
                        </a:p>
                      </a:txBody>
                      <a:tcPr anchor="ctr">
                        <a:blipFill>
                          <a:blip r:embed="rId3"/>
                          <a:stretch>
                            <a:fillRect l="-1299" t="-501754" r="-301299" b="-1754"/>
                          </a:stretch>
                        </a:blipFill>
                      </a:tcPr>
                    </a:tc>
                    <a:tc>
                      <a:txBody>
                        <a:bodyPr/>
                        <a:lstStyle/>
                        <a:p>
                          <a:pPr algn="ctr"/>
                          <a:r>
                            <a:rPr lang="nl-NL" dirty="0"/>
                            <a:t>1/9</a:t>
                          </a:r>
                        </a:p>
                      </a:txBody>
                      <a:tcPr anchor="ctr"/>
                    </a:tc>
                    <a:tc>
                      <a:txBody>
                        <a:bodyPr/>
                        <a:lstStyle/>
                        <a:p>
                          <a:pPr algn="ctr"/>
                          <a:r>
                            <a:rPr lang="nl-NL" dirty="0"/>
                            <a:t>9</a:t>
                          </a:r>
                        </a:p>
                      </a:txBody>
                      <a:tcPr anchor="ctr"/>
                    </a:tc>
                    <a:tc>
                      <a:txBody>
                        <a:bodyPr/>
                        <a:lstStyle/>
                        <a:p>
                          <a:pPr algn="ctr"/>
                          <a:r>
                            <a:rPr lang="nl-NL" dirty="0"/>
                            <a:t>2700 Hz</a:t>
                          </a:r>
                        </a:p>
                      </a:txBody>
                      <a:tcPr anchor="ctr"/>
                    </a:tc>
                    <a:extLst>
                      <a:ext uri="{0D108BD9-81ED-4DB2-BD59-A6C34878D82A}">
                        <a16:rowId xmlns:a16="http://schemas.microsoft.com/office/drawing/2014/main" val="4078542427"/>
                      </a:ext>
                    </a:extLst>
                  </a:tr>
                </a:tbl>
              </a:graphicData>
            </a:graphic>
          </p:graphicFrame>
        </mc:Fallback>
      </mc:AlternateContent>
      <p:sp>
        <p:nvSpPr>
          <p:cNvPr id="10" name="Tijdelijke aanduiding voor inhoud 9">
            <a:extLst>
              <a:ext uri="{FF2B5EF4-FFF2-40B4-BE49-F238E27FC236}">
                <a16:creationId xmlns:a16="http://schemas.microsoft.com/office/drawing/2014/main" id="{FB0EFF78-090D-F7DB-275C-1D13C2E2DEF5}"/>
              </a:ext>
            </a:extLst>
          </p:cNvPr>
          <p:cNvSpPr>
            <a:spLocks noGrp="1"/>
          </p:cNvSpPr>
          <p:nvPr>
            <p:ph sz="half" idx="2"/>
          </p:nvPr>
        </p:nvSpPr>
        <p:spPr/>
        <p:txBody>
          <a:bodyPr/>
          <a:lstStyle/>
          <a:p>
            <a:endParaRPr lang="nl-NL" dirty="0"/>
          </a:p>
          <a:p>
            <a:endParaRPr lang="nl-NL" dirty="0"/>
          </a:p>
        </p:txBody>
      </p:sp>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3EA742F5-B306-B889-F8AC-8F71066C228B}"/>
                  </a:ext>
                </a:extLst>
              </p:cNvPr>
              <p:cNvSpPr txBox="1"/>
              <p:nvPr/>
            </p:nvSpPr>
            <p:spPr>
              <a:xfrm>
                <a:off x="2783297" y="6061589"/>
                <a:ext cx="2693375"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1" i="1" smtClean="0">
                          <a:latin typeface="Cambria Math" panose="02040503050406030204" pitchFamily="18" charset="0"/>
                        </a:rPr>
                        <m:t>𝒗</m:t>
                      </m:r>
                      <m:r>
                        <a:rPr lang="nl-NL" sz="3200" b="1" i="1" smtClean="0">
                          <a:latin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𝝀</m:t>
                      </m:r>
                      <m:r>
                        <a:rPr lang="nl-NL" sz="3200" b="1" i="1" smtClean="0">
                          <a:latin typeface="Cambria Math" panose="02040503050406030204" pitchFamily="18" charset="0"/>
                          <a:ea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𝒇</m:t>
                      </m:r>
                    </m:oMath>
                  </m:oMathPara>
                </a14:m>
                <a:endParaRPr lang="nl-NL" sz="3200" b="1" dirty="0"/>
              </a:p>
            </p:txBody>
          </p:sp>
        </mc:Choice>
        <mc:Fallback xmlns="">
          <p:sp>
            <p:nvSpPr>
              <p:cNvPr id="4" name="Tekstvak 3">
                <a:extLst>
                  <a:ext uri="{FF2B5EF4-FFF2-40B4-BE49-F238E27FC236}">
                    <a16:creationId xmlns:a16="http://schemas.microsoft.com/office/drawing/2014/main" id="{3EA742F5-B306-B889-F8AC-8F71066C228B}"/>
                  </a:ext>
                </a:extLst>
              </p:cNvPr>
              <p:cNvSpPr txBox="1">
                <a:spLocks noRot="1" noChangeAspect="1" noMove="1" noResize="1" noEditPoints="1" noAdjustHandles="1" noChangeArrowheads="1" noChangeShapeType="1" noTextEdit="1"/>
              </p:cNvSpPr>
              <p:nvPr/>
            </p:nvSpPr>
            <p:spPr>
              <a:xfrm>
                <a:off x="2783297" y="6061589"/>
                <a:ext cx="2693375" cy="584775"/>
              </a:xfrm>
              <a:prstGeom prst="rect">
                <a:avLst/>
              </a:prstGeom>
              <a:blipFill>
                <a:blip r:embed="rId4"/>
                <a:stretch>
                  <a:fillRect/>
                </a:stretch>
              </a:blipFill>
            </p:spPr>
            <p:txBody>
              <a:bodyPr/>
              <a:lstStyle/>
              <a:p>
                <a:r>
                  <a:rPr lang="nl-NL">
                    <a:noFill/>
                  </a:rPr>
                  <a:t> </a:t>
                </a:r>
              </a:p>
            </p:txBody>
          </p:sp>
        </mc:Fallback>
      </mc:AlternateContent>
      <p:sp>
        <p:nvSpPr>
          <p:cNvPr id="12" name="Rechthoek 11">
            <a:extLst>
              <a:ext uri="{FF2B5EF4-FFF2-40B4-BE49-F238E27FC236}">
                <a16:creationId xmlns:a16="http://schemas.microsoft.com/office/drawing/2014/main" id="{FEC8C842-6BD4-2231-92F3-12CEF402A9DA}"/>
              </a:ext>
            </a:extLst>
          </p:cNvPr>
          <p:cNvSpPr/>
          <p:nvPr/>
        </p:nvSpPr>
        <p:spPr>
          <a:xfrm>
            <a:off x="7089976" y="1498167"/>
            <a:ext cx="4936892" cy="4167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420D4291-4BE6-D7C2-FEF3-2B46273FC26D}"/>
              </a:ext>
            </a:extLst>
          </p:cNvPr>
          <p:cNvSpPr/>
          <p:nvPr/>
        </p:nvSpPr>
        <p:spPr>
          <a:xfrm>
            <a:off x="8042341" y="1498167"/>
            <a:ext cx="2879388" cy="4167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0DBDF75-F3CE-4D9A-2BBA-371B9EEB7C53}"/>
              </a:ext>
            </a:extLst>
          </p:cNvPr>
          <p:cNvSpPr/>
          <p:nvPr/>
        </p:nvSpPr>
        <p:spPr>
          <a:xfrm>
            <a:off x="8976730" y="1507895"/>
            <a:ext cx="2879388" cy="41675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8C2A80F6-7173-FCAC-3D38-46AA5E319341}"/>
                  </a:ext>
                </a:extLst>
              </p:cNvPr>
              <p:cNvSpPr txBox="1"/>
              <p:nvPr/>
            </p:nvSpPr>
            <p:spPr>
              <a:xfrm>
                <a:off x="7186096" y="5714700"/>
                <a:ext cx="3581267" cy="1014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200" b="1" i="1" smtClean="0">
                          <a:latin typeface="Cambria Math" panose="02040503050406030204" pitchFamily="18" charset="0"/>
                        </a:rPr>
                        <m:t>𝑳</m:t>
                      </m:r>
                      <m:r>
                        <a:rPr lang="nl-NL" sz="3200" b="1" i="1" smtClean="0">
                          <a:latin typeface="Cambria Math" panose="02040503050406030204" pitchFamily="18" charset="0"/>
                        </a:rPr>
                        <m:t>=(</m:t>
                      </m:r>
                      <m:r>
                        <a:rPr lang="nl-NL" sz="3200" b="1" i="1" smtClean="0">
                          <a:latin typeface="Cambria Math" panose="02040503050406030204" pitchFamily="18" charset="0"/>
                        </a:rPr>
                        <m:t>𝟐</m:t>
                      </m:r>
                      <m:r>
                        <a:rPr lang="nl-NL" sz="3200" b="1" i="1" smtClean="0">
                          <a:latin typeface="Cambria Math" panose="02040503050406030204" pitchFamily="18" charset="0"/>
                        </a:rPr>
                        <m:t>𝒏</m:t>
                      </m:r>
                      <m:r>
                        <a:rPr lang="nl-NL" sz="3200" b="1" i="1" smtClean="0">
                          <a:latin typeface="Cambria Math" panose="02040503050406030204" pitchFamily="18" charset="0"/>
                        </a:rPr>
                        <m:t>−</m:t>
                      </m:r>
                      <m:r>
                        <a:rPr lang="nl-NL" sz="3200" b="1" i="1" smtClean="0">
                          <a:latin typeface="Cambria Math" panose="02040503050406030204" pitchFamily="18" charset="0"/>
                        </a:rPr>
                        <m:t>𝟏</m:t>
                      </m:r>
                      <m:r>
                        <a:rPr lang="nl-NL" sz="3200" b="1" i="1" smtClean="0">
                          <a:latin typeface="Cambria Math" panose="02040503050406030204" pitchFamily="18" charset="0"/>
                        </a:rPr>
                        <m:t>)</m:t>
                      </m:r>
                      <m:f>
                        <m:fPr>
                          <m:ctrlPr>
                            <a:rPr lang="nl-NL" sz="3200" b="1" i="1" smtClean="0">
                              <a:latin typeface="Cambria Math" panose="02040503050406030204" pitchFamily="18" charset="0"/>
                            </a:rPr>
                          </m:ctrlPr>
                        </m:fPr>
                        <m:num>
                          <m:r>
                            <a:rPr lang="nl-NL" sz="3200" b="1" i="1" smtClean="0">
                              <a:latin typeface="Cambria Math" panose="02040503050406030204" pitchFamily="18" charset="0"/>
                            </a:rPr>
                            <m:t>𝟏</m:t>
                          </m:r>
                        </m:num>
                        <m:den>
                          <m:r>
                            <a:rPr lang="nl-NL" sz="3200" b="1" i="1" smtClean="0">
                              <a:latin typeface="Cambria Math" panose="02040503050406030204" pitchFamily="18" charset="0"/>
                            </a:rPr>
                            <m:t>𝟒</m:t>
                          </m:r>
                        </m:den>
                      </m:f>
                      <m:r>
                        <a:rPr lang="nl-NL" sz="3200" b="1" i="1" smtClean="0">
                          <a:latin typeface="Cambria Math" panose="02040503050406030204" pitchFamily="18" charset="0"/>
                          <a:ea typeface="Cambria Math" panose="02040503050406030204" pitchFamily="18" charset="0"/>
                        </a:rPr>
                        <m:t>𝝀</m:t>
                      </m:r>
                    </m:oMath>
                  </m:oMathPara>
                </a14:m>
                <a:endParaRPr lang="nl-NL" sz="3200" b="1" dirty="0"/>
              </a:p>
            </p:txBody>
          </p:sp>
        </mc:Choice>
        <mc:Fallback xmlns="">
          <p:sp>
            <p:nvSpPr>
              <p:cNvPr id="5" name="Tekstvak 4">
                <a:extLst>
                  <a:ext uri="{FF2B5EF4-FFF2-40B4-BE49-F238E27FC236}">
                    <a16:creationId xmlns:a16="http://schemas.microsoft.com/office/drawing/2014/main" id="{8C2A80F6-7173-FCAC-3D38-46AA5E319341}"/>
                  </a:ext>
                </a:extLst>
              </p:cNvPr>
              <p:cNvSpPr txBox="1">
                <a:spLocks noRot="1" noChangeAspect="1" noMove="1" noResize="1" noEditPoints="1" noAdjustHandles="1" noChangeArrowheads="1" noChangeShapeType="1" noTextEdit="1"/>
              </p:cNvSpPr>
              <p:nvPr/>
            </p:nvSpPr>
            <p:spPr>
              <a:xfrm>
                <a:off x="7186096" y="5714700"/>
                <a:ext cx="3581267" cy="1014317"/>
              </a:xfrm>
              <a:prstGeom prst="rect">
                <a:avLst/>
              </a:prstGeom>
              <a:blipFill>
                <a:blip r:embed="rId7"/>
                <a:stretch>
                  <a:fillRect/>
                </a:stretch>
              </a:blipFill>
            </p:spPr>
            <p:txBody>
              <a:bodyPr/>
              <a:lstStyle/>
              <a:p>
                <a:r>
                  <a:rPr lang="nl-NL">
                    <a:noFill/>
                  </a:rPr>
                  <a:t> </a:t>
                </a:r>
              </a:p>
            </p:txBody>
          </p:sp>
        </mc:Fallback>
      </mc:AlternateContent>
      <p:pic>
        <p:nvPicPr>
          <p:cNvPr id="6" name="Picture 2">
            <a:extLst>
              <a:ext uri="{FF2B5EF4-FFF2-40B4-BE49-F238E27FC236}">
                <a16:creationId xmlns:a16="http://schemas.microsoft.com/office/drawing/2014/main" id="{2E57B371-C936-BD7A-F4DB-D61CDDEA17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1167320" y="2091446"/>
            <a:ext cx="4752780" cy="3685117"/>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8BCAB0C2-AFD0-DBF8-1C36-CDDFC6E847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514" y="2036682"/>
            <a:ext cx="5782751" cy="3546308"/>
          </a:xfrm>
          <a:prstGeom prst="rect">
            <a:avLst/>
          </a:prstGeom>
        </p:spPr>
      </p:pic>
      <p:sp>
        <p:nvSpPr>
          <p:cNvPr id="11" name="Tekstvak 10">
            <a:extLst>
              <a:ext uri="{FF2B5EF4-FFF2-40B4-BE49-F238E27FC236}">
                <a16:creationId xmlns:a16="http://schemas.microsoft.com/office/drawing/2014/main" id="{A00BFA99-D000-9465-3FA4-0168F55D6907}"/>
              </a:ext>
            </a:extLst>
          </p:cNvPr>
          <p:cNvSpPr txBox="1"/>
          <p:nvPr/>
        </p:nvSpPr>
        <p:spPr>
          <a:xfrm>
            <a:off x="277514" y="5637754"/>
            <a:ext cx="3642871" cy="276999"/>
          </a:xfrm>
          <a:prstGeom prst="rect">
            <a:avLst/>
          </a:prstGeom>
          <a:noFill/>
        </p:spPr>
        <p:txBody>
          <a:bodyPr wrap="square" rtlCol="0">
            <a:spAutoFit/>
          </a:bodyPr>
          <a:lstStyle/>
          <a:p>
            <a:r>
              <a:rPr lang="nl-NL" sz="1200" i="1" dirty="0"/>
              <a:t>Uit: Overal Natuurkunde, 5</a:t>
            </a:r>
            <a:r>
              <a:rPr lang="nl-NL" sz="1200" i="1" baseline="30000" dirty="0"/>
              <a:t>e</a:t>
            </a:r>
            <a:r>
              <a:rPr lang="nl-NL" sz="1200" i="1" dirty="0"/>
              <a:t> editie</a:t>
            </a:r>
          </a:p>
        </p:txBody>
      </p:sp>
    </p:spTree>
    <p:extLst>
      <p:ext uri="{BB962C8B-B14F-4D97-AF65-F5344CB8AC3E}">
        <p14:creationId xmlns:p14="http://schemas.microsoft.com/office/powerpoint/2010/main" val="26599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4" grpId="0" animBg="1"/>
      <p:bldP spid="5"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Examenmatrijs</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992316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CC30A8-D1C2-DE2F-5465-CB3358DD172E}"/>
              </a:ext>
            </a:extLst>
          </p:cNvPr>
          <p:cNvSpPr>
            <a:spLocks noGrp="1"/>
          </p:cNvSpPr>
          <p:nvPr>
            <p:ph idx="1"/>
          </p:nvPr>
        </p:nvSpPr>
        <p:spPr>
          <a:xfrm>
            <a:off x="715800" y="990425"/>
            <a:ext cx="10515600" cy="4351338"/>
          </a:xfrm>
        </p:spPr>
        <p:txBody>
          <a:bodyPr/>
          <a:lstStyle/>
          <a:p>
            <a:pPr marL="0" indent="0">
              <a:buNone/>
            </a:pPr>
            <a:r>
              <a:rPr lang="nl-NL" dirty="0"/>
              <a:t>Een klankkast met een open en een gesloten uiteinde heeft dezelfde grondtoon als een snaar met een grondtoon van 440 Hz. Leg uit of de klankkast ook de eerste boventoon van de snaar versterkt.</a:t>
            </a:r>
          </a:p>
        </p:txBody>
      </p:sp>
      <mc:AlternateContent xmlns:mc="http://schemas.openxmlformats.org/markup-compatibility/2006" xmlns:a14="http://schemas.microsoft.com/office/drawing/2010/main">
        <mc:Choice Requires="a14">
          <p:graphicFrame>
            <p:nvGraphicFramePr>
              <p:cNvPr id="4" name="Tijdelijke aanduiding voor inhoud 2">
                <a:extLst>
                  <a:ext uri="{FF2B5EF4-FFF2-40B4-BE49-F238E27FC236}">
                    <a16:creationId xmlns:a16="http://schemas.microsoft.com/office/drawing/2014/main" id="{C11EF359-2784-9A6C-BACD-0697CB9813D3}"/>
                  </a:ext>
                </a:extLst>
              </p:cNvPr>
              <p:cNvGraphicFramePr>
                <a:graphicFrameLocks/>
              </p:cNvGraphicFramePr>
              <p:nvPr>
                <p:extLst>
                  <p:ext uri="{D42A27DB-BD31-4B8C-83A1-F6EECF244321}">
                    <p14:modId xmlns:p14="http://schemas.microsoft.com/office/powerpoint/2010/main" val="1544208971"/>
                  </p:ext>
                </p:extLst>
              </p:nvPr>
            </p:nvGraphicFramePr>
            <p:xfrm>
              <a:off x="5100705" y="3234767"/>
              <a:ext cx="3718695" cy="2778372"/>
            </p:xfrm>
            <a:graphic>
              <a:graphicData uri="http://schemas.openxmlformats.org/drawingml/2006/table">
                <a:tbl>
                  <a:tblPr firstRow="1" bandRow="1">
                    <a:tableStyleId>{5C22544A-7EE6-4342-B048-85BDC9FD1C3A}</a:tableStyleId>
                  </a:tblPr>
                  <a:tblGrid>
                    <a:gridCol w="913482">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sz="1800" b="0" i="1" smtClean="0">
                                    <a:latin typeface="Cambria Math" panose="02040503050406030204" pitchFamily="18" charset="0"/>
                                    <a:ea typeface="Cambria Math" panose="02040503050406030204" pitchFamily="18" charset="0"/>
                                  </a:rPr>
                                  <m:t>𝜆</m:t>
                                </m:r>
                              </m:oMath>
                            </m:oMathPara>
                          </a14:m>
                          <a:endParaRPr lang="nl-NL" sz="1800" dirty="0"/>
                        </a:p>
                      </a:txBody>
                      <a:tcPr/>
                    </a:tc>
                    <a:tc>
                      <a:txBody>
                        <a:bodyPr/>
                        <a:lstStyle/>
                        <a:p>
                          <a:pPr algn="ctr"/>
                          <a14:m>
                            <m:oMathPara xmlns:m="http://schemas.openxmlformats.org/officeDocument/2006/math">
                              <m:oMathParaPr>
                                <m:jc m:val="centerGroup"/>
                              </m:oMathParaPr>
                              <m:oMath xmlns:m="http://schemas.openxmlformats.org/officeDocument/2006/math">
                                <m:r>
                                  <a:rPr lang="nl-NL" sz="1800" b="1" i="1" smtClean="0">
                                    <a:latin typeface="Cambria Math" panose="02040503050406030204" pitchFamily="18" charset="0"/>
                                  </a:rPr>
                                  <m:t>𝒇</m:t>
                                </m:r>
                              </m:oMath>
                            </m:oMathPara>
                          </a14:m>
                          <a:endParaRPr lang="nl-NL" sz="1800" dirty="0"/>
                        </a:p>
                      </a:txBody>
                      <a:tcPr/>
                    </a:tc>
                    <a:tc>
                      <a:txBody>
                        <a:bodyPr/>
                        <a:lstStyle/>
                        <a:p>
                          <a:pPr algn="ctr"/>
                          <a14:m>
                            <m:oMathPara xmlns:m="http://schemas.openxmlformats.org/officeDocument/2006/math">
                              <m:oMathParaPr>
                                <m:jc m:val="centerGroup"/>
                              </m:oMathParaPr>
                              <m:oMath xmlns:m="http://schemas.openxmlformats.org/officeDocument/2006/math">
                                <m:r>
                                  <a:rPr lang="nl-NL" sz="1800" b="1" i="1" smtClean="0">
                                    <a:latin typeface="Cambria Math" panose="02040503050406030204" pitchFamily="18" charset="0"/>
                                  </a:rPr>
                                  <m:t>𝑯𝒊𝒆𝒓</m:t>
                                </m:r>
                                <m:r>
                                  <a:rPr lang="nl-NL" sz="1800" b="1" i="1" smtClean="0">
                                    <a:latin typeface="Cambria Math" panose="02040503050406030204" pitchFamily="18" charset="0"/>
                                  </a:rPr>
                                  <m:t>:</m:t>
                                </m:r>
                              </m:oMath>
                            </m:oMathPara>
                          </a14:m>
                          <a:endParaRPr lang="nl-NL" sz="1800" dirty="0"/>
                        </a:p>
                      </a:txBody>
                      <a:tcPr/>
                    </a:tc>
                    <a:extLst>
                      <a:ext uri="{0D108BD9-81ED-4DB2-BD59-A6C34878D82A}">
                        <a16:rowId xmlns:a16="http://schemas.microsoft.com/office/drawing/2014/main" val="1972089950"/>
                      </a:ext>
                    </a:extLst>
                  </a:tr>
                  <a:tr h="694593">
                    <a:tc>
                      <a:txBody>
                        <a:bodyPr/>
                        <a:lstStyle/>
                        <a:p>
                          <a:pPr algn="l"/>
                          <a14:m>
                            <m:oMathPara xmlns:m="http://schemas.openxmlformats.org/officeDocument/2006/math">
                              <m:oMathParaPr>
                                <m:jc m:val="centerGroup"/>
                              </m:oMathParaPr>
                              <m:oMath xmlns:m="http://schemas.openxmlformats.org/officeDocument/2006/math">
                                <m:r>
                                  <a:rPr lang="nl-NL" sz="1800" b="0" i="1" smtClean="0">
                                    <a:latin typeface="Cambria Math" panose="02040503050406030204" pitchFamily="18" charset="0"/>
                                  </a:rPr>
                                  <m:t>𝐿</m:t>
                                </m:r>
                                <m:r>
                                  <a:rPr lang="nl-NL" sz="1800" b="0" i="1" smtClean="0">
                                    <a:latin typeface="Cambria Math" panose="02040503050406030204" pitchFamily="18" charset="0"/>
                                  </a:rPr>
                                  <m:t>=</m:t>
                                </m:r>
                                <m:f>
                                  <m:fPr>
                                    <m:ctrlPr>
                                      <a:rPr lang="nl-NL" sz="1800" b="0" i="1" smtClean="0">
                                        <a:latin typeface="Cambria Math" panose="02040503050406030204" pitchFamily="18" charset="0"/>
                                      </a:rPr>
                                    </m:ctrlPr>
                                  </m:fPr>
                                  <m:num>
                                    <m:r>
                                      <a:rPr lang="nl-NL" sz="1800" b="0" i="1" smtClean="0">
                                        <a:latin typeface="Cambria Math" panose="02040503050406030204" pitchFamily="18" charset="0"/>
                                      </a:rPr>
                                      <m:t>1</m:t>
                                    </m:r>
                                  </m:num>
                                  <m:den>
                                    <m:r>
                                      <a:rPr lang="nl-NL" sz="1800" b="0" i="1" smtClean="0">
                                        <a:latin typeface="Cambria Math" panose="02040503050406030204" pitchFamily="18" charset="0"/>
                                      </a:rPr>
                                      <m:t>4</m:t>
                                    </m:r>
                                  </m:den>
                                </m:f>
                                <m:r>
                                  <a:rPr lang="nl-NL" sz="1800" b="0" i="1" smtClean="0">
                                    <a:latin typeface="Cambria Math" panose="02040503050406030204" pitchFamily="18" charset="0"/>
                                    <a:ea typeface="Cambria Math" panose="02040503050406030204" pitchFamily="18" charset="0"/>
                                  </a:rPr>
                                  <m:t>𝜆</m:t>
                                </m:r>
                              </m:oMath>
                            </m:oMathPara>
                          </a14:m>
                          <a:endParaRPr lang="nl-NL"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800" b="0" dirty="0">
                              <a:ea typeface="Cambria Math" panose="02040503050406030204" pitchFamily="18" charset="0"/>
                            </a:rPr>
                            <a:t>1</a:t>
                          </a:r>
                          <a:endParaRPr lang="nl-NL" sz="1800" dirty="0"/>
                        </a:p>
                      </a:txBody>
                      <a:tcPr anchor="ctr"/>
                    </a:tc>
                    <a:tc>
                      <a:txBody>
                        <a:bodyPr/>
                        <a:lstStyle/>
                        <a:p>
                          <a:pPr algn="ctr"/>
                          <a:r>
                            <a:rPr lang="nl-NL" sz="1800" dirty="0"/>
                            <a:t>1</a:t>
                          </a:r>
                        </a:p>
                      </a:txBody>
                      <a:tcPr anchor="ctr"/>
                    </a:tc>
                    <a:tc>
                      <a:txBody>
                        <a:bodyPr/>
                        <a:lstStyle/>
                        <a:p>
                          <a:pPr algn="ctr"/>
                          <a:r>
                            <a:rPr lang="nl-NL" sz="1800" dirty="0"/>
                            <a:t>440 Hz</a:t>
                          </a:r>
                        </a:p>
                      </a:txBody>
                      <a:tcPr anchor="ctr"/>
                    </a:tc>
                    <a:extLst>
                      <a:ext uri="{0D108BD9-81ED-4DB2-BD59-A6C34878D82A}">
                        <a16:rowId xmlns:a16="http://schemas.microsoft.com/office/drawing/2014/main" val="1837380974"/>
                      </a:ext>
                    </a:extLst>
                  </a:tr>
                  <a:tr h="694593">
                    <a:tc>
                      <a:txBody>
                        <a:bodyPr/>
                        <a:lstStyle/>
                        <a:p>
                          <a:pPr algn="l"/>
                          <a14:m>
                            <m:oMathPara xmlns:m="http://schemas.openxmlformats.org/officeDocument/2006/math">
                              <m:oMathParaPr>
                                <m:jc m:val="centerGroup"/>
                              </m:oMathParaPr>
                              <m:oMath xmlns:m="http://schemas.openxmlformats.org/officeDocument/2006/math">
                                <m:r>
                                  <a:rPr lang="nl-NL" sz="1800" b="0" i="1" smtClean="0">
                                    <a:latin typeface="Cambria Math" panose="02040503050406030204" pitchFamily="18" charset="0"/>
                                  </a:rPr>
                                  <m:t>𝐿</m:t>
                                </m:r>
                                <m:r>
                                  <a:rPr lang="nl-NL" sz="1800" b="0" i="1" smtClean="0">
                                    <a:latin typeface="Cambria Math" panose="02040503050406030204" pitchFamily="18" charset="0"/>
                                  </a:rPr>
                                  <m:t>=</m:t>
                                </m:r>
                                <m:f>
                                  <m:fPr>
                                    <m:ctrlPr>
                                      <a:rPr lang="nl-NL" sz="1800" b="0" i="1" smtClean="0">
                                        <a:latin typeface="Cambria Math" panose="02040503050406030204" pitchFamily="18" charset="0"/>
                                      </a:rPr>
                                    </m:ctrlPr>
                                  </m:fPr>
                                  <m:num>
                                    <m:r>
                                      <a:rPr lang="nl-NL" sz="1800" b="0" i="1" smtClean="0">
                                        <a:latin typeface="Cambria Math" panose="02040503050406030204" pitchFamily="18" charset="0"/>
                                      </a:rPr>
                                      <m:t>3</m:t>
                                    </m:r>
                                  </m:num>
                                  <m:den>
                                    <m:r>
                                      <a:rPr lang="nl-NL" sz="1800" b="0" i="1" smtClean="0">
                                        <a:latin typeface="Cambria Math" panose="02040503050406030204" pitchFamily="18" charset="0"/>
                                      </a:rPr>
                                      <m:t>4</m:t>
                                    </m:r>
                                  </m:den>
                                </m:f>
                                <m:r>
                                  <a:rPr lang="nl-NL" sz="1800" b="0" i="1" smtClean="0">
                                    <a:latin typeface="Cambria Math" panose="02040503050406030204" pitchFamily="18" charset="0"/>
                                    <a:ea typeface="Cambria Math" panose="02040503050406030204" pitchFamily="18" charset="0"/>
                                  </a:rPr>
                                  <m:t>𝜆</m:t>
                                </m:r>
                              </m:oMath>
                            </m:oMathPara>
                          </a14:m>
                          <a:endParaRPr lang="nl-NL" sz="1800" dirty="0"/>
                        </a:p>
                      </a:txBody>
                      <a:tcPr anchor="ctr"/>
                    </a:tc>
                    <a:tc>
                      <a:txBody>
                        <a:bodyPr/>
                        <a:lstStyle/>
                        <a:p>
                          <a:pPr algn="ctr"/>
                          <a:r>
                            <a:rPr lang="nl-NL" sz="1800" dirty="0"/>
                            <a:t>1/3</a:t>
                          </a:r>
                        </a:p>
                      </a:txBody>
                      <a:tcPr anchor="ctr"/>
                    </a:tc>
                    <a:tc>
                      <a:txBody>
                        <a:bodyPr/>
                        <a:lstStyle/>
                        <a:p>
                          <a:pPr algn="ctr"/>
                          <a:r>
                            <a:rPr lang="nl-NL" sz="1800" dirty="0"/>
                            <a:t>3</a:t>
                          </a:r>
                        </a:p>
                      </a:txBody>
                      <a:tcPr anchor="ctr"/>
                    </a:tc>
                    <a:tc>
                      <a:txBody>
                        <a:bodyPr/>
                        <a:lstStyle/>
                        <a:p>
                          <a:pPr algn="ctr"/>
                          <a:r>
                            <a:rPr lang="nl-NL" sz="1800" dirty="0"/>
                            <a:t>1320 Hz</a:t>
                          </a:r>
                        </a:p>
                      </a:txBody>
                      <a:tcPr anchor="ctr"/>
                    </a:tc>
                    <a:extLst>
                      <a:ext uri="{0D108BD9-81ED-4DB2-BD59-A6C34878D82A}">
                        <a16:rowId xmlns:a16="http://schemas.microsoft.com/office/drawing/2014/main" val="1875449161"/>
                      </a:ext>
                    </a:extLst>
                  </a:tr>
                  <a:tr h="694593">
                    <a:tc>
                      <a:txBody>
                        <a:bodyPr/>
                        <a:lstStyle/>
                        <a:p>
                          <a:pPr algn="l"/>
                          <a14:m>
                            <m:oMathPara xmlns:m="http://schemas.openxmlformats.org/officeDocument/2006/math">
                              <m:oMathParaPr>
                                <m:jc m:val="centerGroup"/>
                              </m:oMathParaPr>
                              <m:oMath xmlns:m="http://schemas.openxmlformats.org/officeDocument/2006/math">
                                <m:r>
                                  <a:rPr lang="nl-NL" sz="1800" b="0" i="1" smtClean="0">
                                    <a:latin typeface="Cambria Math" panose="02040503050406030204" pitchFamily="18" charset="0"/>
                                  </a:rPr>
                                  <m:t>𝐿</m:t>
                                </m:r>
                                <m:r>
                                  <a:rPr lang="nl-NL" sz="1800" b="0" i="1" smtClean="0">
                                    <a:latin typeface="Cambria Math" panose="02040503050406030204" pitchFamily="18" charset="0"/>
                                  </a:rPr>
                                  <m:t>=</m:t>
                                </m:r>
                                <m:f>
                                  <m:fPr>
                                    <m:ctrlPr>
                                      <a:rPr lang="nl-NL" sz="1800" b="0" i="1" smtClean="0">
                                        <a:latin typeface="Cambria Math" panose="02040503050406030204" pitchFamily="18" charset="0"/>
                                      </a:rPr>
                                    </m:ctrlPr>
                                  </m:fPr>
                                  <m:num>
                                    <m:r>
                                      <a:rPr lang="nl-NL" sz="1800" b="0" i="1" smtClean="0">
                                        <a:latin typeface="Cambria Math" panose="02040503050406030204" pitchFamily="18" charset="0"/>
                                      </a:rPr>
                                      <m:t>5</m:t>
                                    </m:r>
                                  </m:num>
                                  <m:den>
                                    <m:r>
                                      <a:rPr lang="nl-NL" sz="1800" b="0" i="1" smtClean="0">
                                        <a:latin typeface="Cambria Math" panose="02040503050406030204" pitchFamily="18" charset="0"/>
                                      </a:rPr>
                                      <m:t>4</m:t>
                                    </m:r>
                                  </m:den>
                                </m:f>
                                <m:r>
                                  <a:rPr lang="nl-NL" sz="1800" b="0" i="1" smtClean="0">
                                    <a:latin typeface="Cambria Math" panose="02040503050406030204" pitchFamily="18" charset="0"/>
                                    <a:ea typeface="Cambria Math" panose="02040503050406030204" pitchFamily="18" charset="0"/>
                                  </a:rPr>
                                  <m:t>𝜆</m:t>
                                </m:r>
                              </m:oMath>
                            </m:oMathPara>
                          </a14:m>
                          <a:endParaRPr lang="nl-NL" sz="1800" dirty="0"/>
                        </a:p>
                      </a:txBody>
                      <a:tcPr anchor="ctr"/>
                    </a:tc>
                    <a:tc>
                      <a:txBody>
                        <a:bodyPr/>
                        <a:lstStyle/>
                        <a:p>
                          <a:pPr algn="ctr"/>
                          <a:r>
                            <a:rPr lang="nl-NL" sz="1800" dirty="0"/>
                            <a:t>1/5</a:t>
                          </a:r>
                        </a:p>
                      </a:txBody>
                      <a:tcPr anchor="ctr"/>
                    </a:tc>
                    <a:tc>
                      <a:txBody>
                        <a:bodyPr/>
                        <a:lstStyle/>
                        <a:p>
                          <a:pPr algn="ctr"/>
                          <a:r>
                            <a:rPr lang="nl-NL" sz="1800" dirty="0"/>
                            <a:t>5</a:t>
                          </a:r>
                        </a:p>
                      </a:txBody>
                      <a:tcPr anchor="ctr"/>
                    </a:tc>
                    <a:tc>
                      <a:txBody>
                        <a:bodyPr/>
                        <a:lstStyle/>
                        <a:p>
                          <a:pPr algn="ctr"/>
                          <a:r>
                            <a:rPr lang="nl-NL" sz="1800" dirty="0"/>
                            <a:t>2200 Hz</a:t>
                          </a:r>
                        </a:p>
                      </a:txBody>
                      <a:tcPr anchor="ctr"/>
                    </a:tc>
                    <a:extLst>
                      <a:ext uri="{0D108BD9-81ED-4DB2-BD59-A6C34878D82A}">
                        <a16:rowId xmlns:a16="http://schemas.microsoft.com/office/drawing/2014/main" val="2740080113"/>
                      </a:ext>
                    </a:extLst>
                  </a:tr>
                </a:tbl>
              </a:graphicData>
            </a:graphic>
          </p:graphicFrame>
        </mc:Choice>
        <mc:Fallback xmlns="">
          <p:graphicFrame>
            <p:nvGraphicFramePr>
              <p:cNvPr id="4" name="Tijdelijke aanduiding voor inhoud 2">
                <a:extLst>
                  <a:ext uri="{FF2B5EF4-FFF2-40B4-BE49-F238E27FC236}">
                    <a16:creationId xmlns:a16="http://schemas.microsoft.com/office/drawing/2014/main" id="{C11EF359-2784-9A6C-BACD-0697CB9813D3}"/>
                  </a:ext>
                </a:extLst>
              </p:cNvPr>
              <p:cNvGraphicFramePr>
                <a:graphicFrameLocks/>
              </p:cNvGraphicFramePr>
              <p:nvPr>
                <p:extLst>
                  <p:ext uri="{D42A27DB-BD31-4B8C-83A1-F6EECF244321}">
                    <p14:modId xmlns:p14="http://schemas.microsoft.com/office/powerpoint/2010/main" val="1544208971"/>
                  </p:ext>
                </p:extLst>
              </p:nvPr>
            </p:nvGraphicFramePr>
            <p:xfrm>
              <a:off x="5100705" y="3234767"/>
              <a:ext cx="3718695" cy="2778372"/>
            </p:xfrm>
            <a:graphic>
              <a:graphicData uri="http://schemas.openxmlformats.org/drawingml/2006/table">
                <a:tbl>
                  <a:tblPr firstRow="1" bandRow="1">
                    <a:tableStyleId>{5C22544A-7EE6-4342-B048-85BDC9FD1C3A}</a:tableStyleId>
                  </a:tblPr>
                  <a:tblGrid>
                    <a:gridCol w="913482">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sz="1800" dirty="0"/>
                        </a:p>
                      </a:txBody>
                      <a:tcPr/>
                    </a:tc>
                    <a:tc>
                      <a:txBody>
                        <a:bodyPr/>
                        <a:lstStyle/>
                        <a:p>
                          <a:endParaRPr lang="en-NL"/>
                        </a:p>
                      </a:txBody>
                      <a:tcPr>
                        <a:blipFill>
                          <a:blip r:embed="rId2"/>
                          <a:stretch>
                            <a:fillRect l="-98052" t="-877" r="-201948" b="-302632"/>
                          </a:stretch>
                        </a:blipFill>
                      </a:tcPr>
                    </a:tc>
                    <a:tc>
                      <a:txBody>
                        <a:bodyPr/>
                        <a:lstStyle/>
                        <a:p>
                          <a:endParaRPr lang="en-NL"/>
                        </a:p>
                      </a:txBody>
                      <a:tcPr>
                        <a:blipFill>
                          <a:blip r:embed="rId2"/>
                          <a:stretch>
                            <a:fillRect l="-199346" t="-877" r="-103268" b="-302632"/>
                          </a:stretch>
                        </a:blipFill>
                      </a:tcPr>
                    </a:tc>
                    <a:tc>
                      <a:txBody>
                        <a:bodyPr/>
                        <a:lstStyle/>
                        <a:p>
                          <a:endParaRPr lang="en-NL"/>
                        </a:p>
                      </a:txBody>
                      <a:tcPr>
                        <a:blipFill>
                          <a:blip r:embed="rId2"/>
                          <a:stretch>
                            <a:fillRect l="-297403" t="-877" r="-2597" b="-302632"/>
                          </a:stretch>
                        </a:blipFill>
                      </a:tcPr>
                    </a:tc>
                    <a:extLst>
                      <a:ext uri="{0D108BD9-81ED-4DB2-BD59-A6C34878D82A}">
                        <a16:rowId xmlns:a16="http://schemas.microsoft.com/office/drawing/2014/main" val="1972089950"/>
                      </a:ext>
                    </a:extLst>
                  </a:tr>
                  <a:tr h="694593">
                    <a:tc>
                      <a:txBody>
                        <a:bodyPr/>
                        <a:lstStyle/>
                        <a:p>
                          <a:endParaRPr lang="en-NL"/>
                        </a:p>
                      </a:txBody>
                      <a:tcPr anchor="ctr">
                        <a:blipFill>
                          <a:blip r:embed="rId2"/>
                          <a:stretch>
                            <a:fillRect l="-667" t="-100000" r="-310000" b="-20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800" b="0" dirty="0">
                              <a:ea typeface="Cambria Math" panose="02040503050406030204" pitchFamily="18" charset="0"/>
                            </a:rPr>
                            <a:t>1</a:t>
                          </a:r>
                          <a:endParaRPr lang="nl-NL" sz="1800" dirty="0"/>
                        </a:p>
                      </a:txBody>
                      <a:tcPr anchor="ctr"/>
                    </a:tc>
                    <a:tc>
                      <a:txBody>
                        <a:bodyPr/>
                        <a:lstStyle/>
                        <a:p>
                          <a:pPr algn="ctr"/>
                          <a:r>
                            <a:rPr lang="nl-NL" sz="1800" dirty="0"/>
                            <a:t>1</a:t>
                          </a:r>
                        </a:p>
                      </a:txBody>
                      <a:tcPr anchor="ctr"/>
                    </a:tc>
                    <a:tc>
                      <a:txBody>
                        <a:bodyPr/>
                        <a:lstStyle/>
                        <a:p>
                          <a:pPr algn="ctr"/>
                          <a:r>
                            <a:rPr lang="nl-NL" sz="1800" dirty="0"/>
                            <a:t>440 Hz</a:t>
                          </a:r>
                        </a:p>
                      </a:txBody>
                      <a:tcPr anchor="ctr"/>
                    </a:tc>
                    <a:extLst>
                      <a:ext uri="{0D108BD9-81ED-4DB2-BD59-A6C34878D82A}">
                        <a16:rowId xmlns:a16="http://schemas.microsoft.com/office/drawing/2014/main" val="1837380974"/>
                      </a:ext>
                    </a:extLst>
                  </a:tr>
                  <a:tr h="694593">
                    <a:tc>
                      <a:txBody>
                        <a:bodyPr/>
                        <a:lstStyle/>
                        <a:p>
                          <a:endParaRPr lang="en-NL"/>
                        </a:p>
                      </a:txBody>
                      <a:tcPr anchor="ctr">
                        <a:blipFill>
                          <a:blip r:embed="rId2"/>
                          <a:stretch>
                            <a:fillRect l="-667" t="-201754" r="-310000" b="-101754"/>
                          </a:stretch>
                        </a:blipFill>
                      </a:tcPr>
                    </a:tc>
                    <a:tc>
                      <a:txBody>
                        <a:bodyPr/>
                        <a:lstStyle/>
                        <a:p>
                          <a:pPr algn="ctr"/>
                          <a:r>
                            <a:rPr lang="nl-NL" sz="1800" dirty="0"/>
                            <a:t>1/3</a:t>
                          </a:r>
                        </a:p>
                      </a:txBody>
                      <a:tcPr anchor="ctr"/>
                    </a:tc>
                    <a:tc>
                      <a:txBody>
                        <a:bodyPr/>
                        <a:lstStyle/>
                        <a:p>
                          <a:pPr algn="ctr"/>
                          <a:r>
                            <a:rPr lang="nl-NL" sz="1800" dirty="0"/>
                            <a:t>3</a:t>
                          </a:r>
                        </a:p>
                      </a:txBody>
                      <a:tcPr anchor="ctr"/>
                    </a:tc>
                    <a:tc>
                      <a:txBody>
                        <a:bodyPr/>
                        <a:lstStyle/>
                        <a:p>
                          <a:pPr algn="ctr"/>
                          <a:r>
                            <a:rPr lang="nl-NL" sz="1800" dirty="0"/>
                            <a:t>1320 Hz</a:t>
                          </a:r>
                        </a:p>
                      </a:txBody>
                      <a:tcPr anchor="ctr"/>
                    </a:tc>
                    <a:extLst>
                      <a:ext uri="{0D108BD9-81ED-4DB2-BD59-A6C34878D82A}">
                        <a16:rowId xmlns:a16="http://schemas.microsoft.com/office/drawing/2014/main" val="1875449161"/>
                      </a:ext>
                    </a:extLst>
                  </a:tr>
                  <a:tr h="694593">
                    <a:tc>
                      <a:txBody>
                        <a:bodyPr/>
                        <a:lstStyle/>
                        <a:p>
                          <a:endParaRPr lang="en-NL"/>
                        </a:p>
                      </a:txBody>
                      <a:tcPr anchor="ctr">
                        <a:blipFill>
                          <a:blip r:embed="rId2"/>
                          <a:stretch>
                            <a:fillRect l="-667" t="-301754" r="-310000" b="-1754"/>
                          </a:stretch>
                        </a:blipFill>
                      </a:tcPr>
                    </a:tc>
                    <a:tc>
                      <a:txBody>
                        <a:bodyPr/>
                        <a:lstStyle/>
                        <a:p>
                          <a:pPr algn="ctr"/>
                          <a:r>
                            <a:rPr lang="nl-NL" sz="1800" dirty="0"/>
                            <a:t>1/5</a:t>
                          </a:r>
                        </a:p>
                      </a:txBody>
                      <a:tcPr anchor="ctr"/>
                    </a:tc>
                    <a:tc>
                      <a:txBody>
                        <a:bodyPr/>
                        <a:lstStyle/>
                        <a:p>
                          <a:pPr algn="ctr"/>
                          <a:r>
                            <a:rPr lang="nl-NL" sz="1800" dirty="0"/>
                            <a:t>5</a:t>
                          </a:r>
                        </a:p>
                      </a:txBody>
                      <a:tcPr anchor="ctr"/>
                    </a:tc>
                    <a:tc>
                      <a:txBody>
                        <a:bodyPr/>
                        <a:lstStyle/>
                        <a:p>
                          <a:pPr algn="ctr"/>
                          <a:r>
                            <a:rPr lang="nl-NL" sz="1800" dirty="0"/>
                            <a:t>2200 Hz</a:t>
                          </a:r>
                        </a:p>
                      </a:txBody>
                      <a:tcPr anchor="ctr"/>
                    </a:tc>
                    <a:extLst>
                      <a:ext uri="{0D108BD9-81ED-4DB2-BD59-A6C34878D82A}">
                        <a16:rowId xmlns:a16="http://schemas.microsoft.com/office/drawing/2014/main" val="274008011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ijdelijke aanduiding voor inhoud 2">
                <a:extLst>
                  <a:ext uri="{FF2B5EF4-FFF2-40B4-BE49-F238E27FC236}">
                    <a16:creationId xmlns:a16="http://schemas.microsoft.com/office/drawing/2014/main" id="{3D91A920-6589-0AB7-E792-2BCB61122992}"/>
                  </a:ext>
                </a:extLst>
              </p:cNvPr>
              <p:cNvGraphicFramePr>
                <a:graphicFrameLocks/>
              </p:cNvGraphicFramePr>
              <p:nvPr>
                <p:extLst>
                  <p:ext uri="{D42A27DB-BD31-4B8C-83A1-F6EECF244321}">
                    <p14:modId xmlns:p14="http://schemas.microsoft.com/office/powerpoint/2010/main" val="3295711970"/>
                  </p:ext>
                </p:extLst>
              </p:nvPr>
            </p:nvGraphicFramePr>
            <p:xfrm>
              <a:off x="759012" y="3234767"/>
              <a:ext cx="3740284" cy="2778372"/>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ea typeface="Cambria Math" panose="02040503050406030204" pitchFamily="18" charset="0"/>
                                  </a:rPr>
                                  <m:t>𝜆</m:t>
                                </m:r>
                              </m:oMath>
                            </m:oMathPara>
                          </a14:m>
                          <a:endParaRPr lang="nl-NL" b="0" dirty="0">
                            <a:ea typeface="Cambria Math" panose="02040503050406030204" pitchFamily="18" charset="0"/>
                          </a:endParaRPr>
                        </a:p>
                        <a:p>
                          <a:pPr algn="ctr"/>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𝒇</m:t>
                                </m:r>
                              </m:oMath>
                            </m:oMathPara>
                          </a14:m>
                          <a:endParaRPr lang="nl-NL" dirty="0"/>
                        </a:p>
                      </a:txBody>
                      <a:tcPr/>
                    </a:tc>
                    <a:tc>
                      <a:txBody>
                        <a:bodyPr/>
                        <a:lstStyle/>
                        <a:p>
                          <a:pPr algn="ct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𝑯𝒊𝒆𝒓</m:t>
                                </m:r>
                                <m:r>
                                  <a:rPr lang="nl-NL" b="1" i="1" smtClean="0">
                                    <a:latin typeface="Cambria Math" panose="02040503050406030204" pitchFamily="18" charset="0"/>
                                  </a:rPr>
                                  <m:t>:</m:t>
                                </m:r>
                              </m:oMath>
                            </m:oMathPara>
                          </a14:m>
                          <a:endParaRPr lang="nl-NL" dirty="0"/>
                        </a:p>
                      </a:txBody>
                      <a:tcPr/>
                    </a:tc>
                    <a:extLst>
                      <a:ext uri="{0D108BD9-81ED-4DB2-BD59-A6C34878D82A}">
                        <a16:rowId xmlns:a16="http://schemas.microsoft.com/office/drawing/2014/main" val="1972089950"/>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440 Hz</a:t>
                          </a:r>
                        </a:p>
                      </a:txBody>
                      <a:tcPr anchor="ctr"/>
                    </a:tc>
                    <a:extLst>
                      <a:ext uri="{0D108BD9-81ED-4DB2-BD59-A6C34878D82A}">
                        <a16:rowId xmlns:a16="http://schemas.microsoft.com/office/drawing/2014/main" val="1837380974"/>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1/2</a:t>
                          </a:r>
                        </a:p>
                      </a:txBody>
                      <a:tcPr anchor="ctr"/>
                    </a:tc>
                    <a:tc>
                      <a:txBody>
                        <a:bodyPr/>
                        <a:lstStyle/>
                        <a:p>
                          <a:pPr algn="ctr"/>
                          <a:r>
                            <a:rPr lang="nl-NL" dirty="0"/>
                            <a:t>2</a:t>
                          </a:r>
                        </a:p>
                      </a:txBody>
                      <a:tcPr anchor="ctr"/>
                    </a:tc>
                    <a:tc>
                      <a:txBody>
                        <a:bodyPr/>
                        <a:lstStyle/>
                        <a:p>
                          <a:pPr algn="ctr"/>
                          <a:r>
                            <a:rPr lang="nl-NL" dirty="0"/>
                            <a:t>880 Hz</a:t>
                          </a:r>
                        </a:p>
                      </a:txBody>
                      <a:tcPr anchor="ctr"/>
                    </a:tc>
                    <a:extLst>
                      <a:ext uri="{0D108BD9-81ED-4DB2-BD59-A6C34878D82A}">
                        <a16:rowId xmlns:a16="http://schemas.microsoft.com/office/drawing/2014/main" val="1875449161"/>
                      </a:ext>
                    </a:extLst>
                  </a:tr>
                  <a:tr h="694593">
                    <a:tc>
                      <a:txBody>
                        <a:bodyPr/>
                        <a:lstStyle/>
                        <a:p>
                          <a:pPr algn="l"/>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𝐿</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3</m:t>
                                    </m:r>
                                  </m:num>
                                  <m:den>
                                    <m:r>
                                      <a:rPr lang="nl-NL" b="0" i="1" smtClean="0">
                                        <a:latin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𝜆</m:t>
                                </m:r>
                              </m:oMath>
                            </m:oMathPara>
                          </a14:m>
                          <a:endParaRPr lang="nl-NL" dirty="0"/>
                        </a:p>
                      </a:txBody>
                      <a:tcPr anchor="ct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1320 Hz</a:t>
                          </a:r>
                        </a:p>
                      </a:txBody>
                      <a:tcPr anchor="ctr"/>
                    </a:tc>
                    <a:extLst>
                      <a:ext uri="{0D108BD9-81ED-4DB2-BD59-A6C34878D82A}">
                        <a16:rowId xmlns:a16="http://schemas.microsoft.com/office/drawing/2014/main" val="2740080113"/>
                      </a:ext>
                    </a:extLst>
                  </a:tr>
                </a:tbl>
              </a:graphicData>
            </a:graphic>
          </p:graphicFrame>
        </mc:Choice>
        <mc:Fallback xmlns="">
          <p:graphicFrame>
            <p:nvGraphicFramePr>
              <p:cNvPr id="8" name="Tijdelijke aanduiding voor inhoud 2">
                <a:extLst>
                  <a:ext uri="{FF2B5EF4-FFF2-40B4-BE49-F238E27FC236}">
                    <a16:creationId xmlns:a16="http://schemas.microsoft.com/office/drawing/2014/main" id="{3D91A920-6589-0AB7-E792-2BCB61122992}"/>
                  </a:ext>
                </a:extLst>
              </p:cNvPr>
              <p:cNvGraphicFramePr>
                <a:graphicFrameLocks/>
              </p:cNvGraphicFramePr>
              <p:nvPr>
                <p:extLst>
                  <p:ext uri="{D42A27DB-BD31-4B8C-83A1-F6EECF244321}">
                    <p14:modId xmlns:p14="http://schemas.microsoft.com/office/powerpoint/2010/main" val="3295711970"/>
                  </p:ext>
                </p:extLst>
              </p:nvPr>
            </p:nvGraphicFramePr>
            <p:xfrm>
              <a:off x="759012" y="3234767"/>
              <a:ext cx="3740284" cy="2778372"/>
            </p:xfrm>
            <a:graphic>
              <a:graphicData uri="http://schemas.openxmlformats.org/drawingml/2006/table">
                <a:tbl>
                  <a:tblPr firstRow="1" bandRow="1">
                    <a:tableStyleId>{5C22544A-7EE6-4342-B048-85BDC9FD1C3A}</a:tableStyleId>
                  </a:tblPr>
                  <a:tblGrid>
                    <a:gridCol w="935071">
                      <a:extLst>
                        <a:ext uri="{9D8B030D-6E8A-4147-A177-3AD203B41FA5}">
                          <a16:colId xmlns:a16="http://schemas.microsoft.com/office/drawing/2014/main" val="1278655104"/>
                        </a:ext>
                      </a:extLst>
                    </a:gridCol>
                    <a:gridCol w="935071">
                      <a:extLst>
                        <a:ext uri="{9D8B030D-6E8A-4147-A177-3AD203B41FA5}">
                          <a16:colId xmlns:a16="http://schemas.microsoft.com/office/drawing/2014/main" val="3779720858"/>
                        </a:ext>
                      </a:extLst>
                    </a:gridCol>
                    <a:gridCol w="935071">
                      <a:extLst>
                        <a:ext uri="{9D8B030D-6E8A-4147-A177-3AD203B41FA5}">
                          <a16:colId xmlns:a16="http://schemas.microsoft.com/office/drawing/2014/main" val="3365698521"/>
                        </a:ext>
                      </a:extLst>
                    </a:gridCol>
                    <a:gridCol w="935071">
                      <a:extLst>
                        <a:ext uri="{9D8B030D-6E8A-4147-A177-3AD203B41FA5}">
                          <a16:colId xmlns:a16="http://schemas.microsoft.com/office/drawing/2014/main" val="2768147298"/>
                        </a:ext>
                      </a:extLst>
                    </a:gridCol>
                  </a:tblGrid>
                  <a:tr h="694593">
                    <a:tc>
                      <a:txBody>
                        <a:bodyPr/>
                        <a:lstStyle/>
                        <a:p>
                          <a:endParaRPr lang="nl-NL" dirty="0"/>
                        </a:p>
                      </a:txBody>
                      <a:tcPr/>
                    </a:tc>
                    <a:tc>
                      <a:txBody>
                        <a:bodyPr/>
                        <a:lstStyle/>
                        <a:p>
                          <a:endParaRPr lang="en-NL"/>
                        </a:p>
                      </a:txBody>
                      <a:tcPr>
                        <a:blipFill>
                          <a:blip r:embed="rId3"/>
                          <a:stretch>
                            <a:fillRect l="-100649" t="-877" r="-201948" b="-302632"/>
                          </a:stretch>
                        </a:blipFill>
                      </a:tcPr>
                    </a:tc>
                    <a:tc>
                      <a:txBody>
                        <a:bodyPr/>
                        <a:lstStyle/>
                        <a:p>
                          <a:endParaRPr lang="en-NL"/>
                        </a:p>
                      </a:txBody>
                      <a:tcPr>
                        <a:blipFill>
                          <a:blip r:embed="rId3"/>
                          <a:stretch>
                            <a:fillRect l="-201961" t="-877" r="-103268" b="-302632"/>
                          </a:stretch>
                        </a:blipFill>
                      </a:tcPr>
                    </a:tc>
                    <a:tc>
                      <a:txBody>
                        <a:bodyPr/>
                        <a:lstStyle/>
                        <a:p>
                          <a:endParaRPr lang="en-NL"/>
                        </a:p>
                      </a:txBody>
                      <a:tcPr>
                        <a:blipFill>
                          <a:blip r:embed="rId3"/>
                          <a:stretch>
                            <a:fillRect l="-300000" t="-877" r="-2597" b="-302632"/>
                          </a:stretch>
                        </a:blipFill>
                      </a:tcPr>
                    </a:tc>
                    <a:extLst>
                      <a:ext uri="{0D108BD9-81ED-4DB2-BD59-A6C34878D82A}">
                        <a16:rowId xmlns:a16="http://schemas.microsoft.com/office/drawing/2014/main" val="1972089950"/>
                      </a:ext>
                    </a:extLst>
                  </a:tr>
                  <a:tr h="694593">
                    <a:tc>
                      <a:txBody>
                        <a:bodyPr/>
                        <a:lstStyle/>
                        <a:p>
                          <a:endParaRPr lang="en-NL"/>
                        </a:p>
                      </a:txBody>
                      <a:tcPr anchor="ctr">
                        <a:blipFill>
                          <a:blip r:embed="rId3"/>
                          <a:stretch>
                            <a:fillRect l="-649" t="-100000" r="-301948" b="-200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b="0" dirty="0">
                              <a:ea typeface="Cambria Math" panose="02040503050406030204" pitchFamily="18" charset="0"/>
                            </a:rPr>
                            <a:t>1</a:t>
                          </a:r>
                          <a:endParaRPr lang="nl-NL" dirty="0"/>
                        </a:p>
                      </a:txBody>
                      <a:tcPr anchor="ctr"/>
                    </a:tc>
                    <a:tc>
                      <a:txBody>
                        <a:bodyPr/>
                        <a:lstStyle/>
                        <a:p>
                          <a:pPr algn="ctr"/>
                          <a:r>
                            <a:rPr lang="nl-NL" dirty="0"/>
                            <a:t>1</a:t>
                          </a:r>
                        </a:p>
                      </a:txBody>
                      <a:tcPr anchor="ctr"/>
                    </a:tc>
                    <a:tc>
                      <a:txBody>
                        <a:bodyPr/>
                        <a:lstStyle/>
                        <a:p>
                          <a:pPr algn="ctr"/>
                          <a:r>
                            <a:rPr lang="nl-NL" dirty="0"/>
                            <a:t>440 Hz</a:t>
                          </a:r>
                        </a:p>
                      </a:txBody>
                      <a:tcPr anchor="ctr"/>
                    </a:tc>
                    <a:extLst>
                      <a:ext uri="{0D108BD9-81ED-4DB2-BD59-A6C34878D82A}">
                        <a16:rowId xmlns:a16="http://schemas.microsoft.com/office/drawing/2014/main" val="1837380974"/>
                      </a:ext>
                    </a:extLst>
                  </a:tr>
                  <a:tr h="694593">
                    <a:tc>
                      <a:txBody>
                        <a:bodyPr/>
                        <a:lstStyle/>
                        <a:p>
                          <a:endParaRPr lang="en-NL"/>
                        </a:p>
                      </a:txBody>
                      <a:tcPr anchor="ctr">
                        <a:blipFill>
                          <a:blip r:embed="rId3"/>
                          <a:stretch>
                            <a:fillRect l="-649" t="-201754" r="-301948" b="-101754"/>
                          </a:stretch>
                        </a:blipFill>
                      </a:tcPr>
                    </a:tc>
                    <a:tc>
                      <a:txBody>
                        <a:bodyPr/>
                        <a:lstStyle/>
                        <a:p>
                          <a:pPr algn="ctr"/>
                          <a:r>
                            <a:rPr lang="nl-NL" dirty="0"/>
                            <a:t>1/2</a:t>
                          </a:r>
                        </a:p>
                      </a:txBody>
                      <a:tcPr anchor="ctr"/>
                    </a:tc>
                    <a:tc>
                      <a:txBody>
                        <a:bodyPr/>
                        <a:lstStyle/>
                        <a:p>
                          <a:pPr algn="ctr"/>
                          <a:r>
                            <a:rPr lang="nl-NL" dirty="0"/>
                            <a:t>2</a:t>
                          </a:r>
                        </a:p>
                      </a:txBody>
                      <a:tcPr anchor="ctr"/>
                    </a:tc>
                    <a:tc>
                      <a:txBody>
                        <a:bodyPr/>
                        <a:lstStyle/>
                        <a:p>
                          <a:pPr algn="ctr"/>
                          <a:r>
                            <a:rPr lang="nl-NL" dirty="0"/>
                            <a:t>880 Hz</a:t>
                          </a:r>
                        </a:p>
                      </a:txBody>
                      <a:tcPr anchor="ctr"/>
                    </a:tc>
                    <a:extLst>
                      <a:ext uri="{0D108BD9-81ED-4DB2-BD59-A6C34878D82A}">
                        <a16:rowId xmlns:a16="http://schemas.microsoft.com/office/drawing/2014/main" val="1875449161"/>
                      </a:ext>
                    </a:extLst>
                  </a:tr>
                  <a:tr h="694593">
                    <a:tc>
                      <a:txBody>
                        <a:bodyPr/>
                        <a:lstStyle/>
                        <a:p>
                          <a:endParaRPr lang="en-NL"/>
                        </a:p>
                      </a:txBody>
                      <a:tcPr anchor="ctr">
                        <a:blipFill>
                          <a:blip r:embed="rId3"/>
                          <a:stretch>
                            <a:fillRect l="-649" t="-301754" r="-301948" b="-1754"/>
                          </a:stretch>
                        </a:blipFill>
                      </a:tcPr>
                    </a:tc>
                    <a:tc>
                      <a:txBody>
                        <a:bodyPr/>
                        <a:lstStyle/>
                        <a:p>
                          <a:pPr algn="ctr"/>
                          <a:r>
                            <a:rPr lang="nl-NL" dirty="0"/>
                            <a:t>1/3</a:t>
                          </a:r>
                        </a:p>
                      </a:txBody>
                      <a:tcPr anchor="ctr"/>
                    </a:tc>
                    <a:tc>
                      <a:txBody>
                        <a:bodyPr/>
                        <a:lstStyle/>
                        <a:p>
                          <a:pPr algn="ctr"/>
                          <a:r>
                            <a:rPr lang="nl-NL" dirty="0"/>
                            <a:t>3</a:t>
                          </a:r>
                        </a:p>
                      </a:txBody>
                      <a:tcPr anchor="ctr"/>
                    </a:tc>
                    <a:tc>
                      <a:txBody>
                        <a:bodyPr/>
                        <a:lstStyle/>
                        <a:p>
                          <a:pPr algn="ctr"/>
                          <a:r>
                            <a:rPr lang="nl-NL" dirty="0"/>
                            <a:t>1320 Hz</a:t>
                          </a:r>
                        </a:p>
                      </a:txBody>
                      <a:tcPr anchor="ctr"/>
                    </a:tc>
                    <a:extLst>
                      <a:ext uri="{0D108BD9-81ED-4DB2-BD59-A6C34878D82A}">
                        <a16:rowId xmlns:a16="http://schemas.microsoft.com/office/drawing/2014/main" val="2740080113"/>
                      </a:ext>
                    </a:extLst>
                  </a:tr>
                </a:tbl>
              </a:graphicData>
            </a:graphic>
          </p:graphicFrame>
        </mc:Fallback>
      </mc:AlternateContent>
      <p:sp>
        <p:nvSpPr>
          <p:cNvPr id="9" name="Rechthoek 8">
            <a:extLst>
              <a:ext uri="{FF2B5EF4-FFF2-40B4-BE49-F238E27FC236}">
                <a16:creationId xmlns:a16="http://schemas.microsoft.com/office/drawing/2014/main" id="{4893A270-817A-AC52-FF17-C11F65278723}"/>
              </a:ext>
            </a:extLst>
          </p:cNvPr>
          <p:cNvSpPr/>
          <p:nvPr/>
        </p:nvSpPr>
        <p:spPr>
          <a:xfrm>
            <a:off x="3672000" y="4089600"/>
            <a:ext cx="741600" cy="352800"/>
          </a:xfrm>
          <a:prstGeom prst="rect">
            <a:avLst/>
          </a:prstGeom>
          <a:solidFill>
            <a:srgbClr val="CFD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C92ACFCE-2C69-FC16-DA01-DB983038A121}"/>
              </a:ext>
            </a:extLst>
          </p:cNvPr>
          <p:cNvSpPr/>
          <p:nvPr/>
        </p:nvSpPr>
        <p:spPr>
          <a:xfrm>
            <a:off x="7957200" y="4104000"/>
            <a:ext cx="741600" cy="352800"/>
          </a:xfrm>
          <a:prstGeom prst="rect">
            <a:avLst/>
          </a:prstGeom>
          <a:solidFill>
            <a:srgbClr val="CFD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Rechthoek 10">
            <a:extLst>
              <a:ext uri="{FF2B5EF4-FFF2-40B4-BE49-F238E27FC236}">
                <a16:creationId xmlns:a16="http://schemas.microsoft.com/office/drawing/2014/main" id="{EB3F26AE-9FD3-FD56-1FBB-FAE1E4023017}"/>
              </a:ext>
            </a:extLst>
          </p:cNvPr>
          <p:cNvSpPr/>
          <p:nvPr/>
        </p:nvSpPr>
        <p:spPr>
          <a:xfrm>
            <a:off x="3583696" y="5560139"/>
            <a:ext cx="829904" cy="352800"/>
          </a:xfrm>
          <a:prstGeom prst="rect">
            <a:avLst/>
          </a:prstGeom>
          <a:solidFill>
            <a:srgbClr val="CFD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hthoek 11">
            <a:extLst>
              <a:ext uri="{FF2B5EF4-FFF2-40B4-BE49-F238E27FC236}">
                <a16:creationId xmlns:a16="http://schemas.microsoft.com/office/drawing/2014/main" id="{7957A9F6-2F9F-9AE5-A3BA-FD1F3B476573}"/>
              </a:ext>
            </a:extLst>
          </p:cNvPr>
          <p:cNvSpPr/>
          <p:nvPr/>
        </p:nvSpPr>
        <p:spPr>
          <a:xfrm>
            <a:off x="7899600" y="5542139"/>
            <a:ext cx="862800" cy="352800"/>
          </a:xfrm>
          <a:prstGeom prst="rect">
            <a:avLst/>
          </a:prstGeom>
          <a:solidFill>
            <a:srgbClr val="CFD5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Rechthoek 12">
            <a:extLst>
              <a:ext uri="{FF2B5EF4-FFF2-40B4-BE49-F238E27FC236}">
                <a16:creationId xmlns:a16="http://schemas.microsoft.com/office/drawing/2014/main" id="{22389E90-113C-17FA-2D8B-D9F6C325E284}"/>
              </a:ext>
            </a:extLst>
          </p:cNvPr>
          <p:cNvSpPr/>
          <p:nvPr/>
        </p:nvSpPr>
        <p:spPr>
          <a:xfrm>
            <a:off x="3627848" y="4824869"/>
            <a:ext cx="741600" cy="352800"/>
          </a:xfrm>
          <a:prstGeom prst="rect">
            <a:avLst/>
          </a:prstGeom>
          <a:solidFill>
            <a:srgbClr val="E9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Rechthoek 13">
            <a:extLst>
              <a:ext uri="{FF2B5EF4-FFF2-40B4-BE49-F238E27FC236}">
                <a16:creationId xmlns:a16="http://schemas.microsoft.com/office/drawing/2014/main" id="{7846E685-FEDA-184D-3017-B17FDDC2FBE0}"/>
              </a:ext>
            </a:extLst>
          </p:cNvPr>
          <p:cNvSpPr/>
          <p:nvPr/>
        </p:nvSpPr>
        <p:spPr>
          <a:xfrm>
            <a:off x="7957200" y="4823069"/>
            <a:ext cx="805200" cy="352800"/>
          </a:xfrm>
          <a:prstGeom prst="rect">
            <a:avLst/>
          </a:prstGeom>
          <a:solidFill>
            <a:srgbClr val="E9E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ekstvak 14">
            <a:extLst>
              <a:ext uri="{FF2B5EF4-FFF2-40B4-BE49-F238E27FC236}">
                <a16:creationId xmlns:a16="http://schemas.microsoft.com/office/drawing/2014/main" id="{EC539D20-6320-5DD3-EF0B-45E3C2AA6182}"/>
              </a:ext>
            </a:extLst>
          </p:cNvPr>
          <p:cNvSpPr txBox="1"/>
          <p:nvPr/>
        </p:nvSpPr>
        <p:spPr>
          <a:xfrm>
            <a:off x="780601" y="2681131"/>
            <a:ext cx="3718695" cy="584775"/>
          </a:xfrm>
          <a:prstGeom prst="rect">
            <a:avLst/>
          </a:prstGeom>
          <a:noFill/>
        </p:spPr>
        <p:txBody>
          <a:bodyPr wrap="square" rtlCol="0">
            <a:spAutoFit/>
          </a:bodyPr>
          <a:lstStyle/>
          <a:p>
            <a:pPr algn="ctr"/>
            <a:r>
              <a:rPr lang="nl-NL" sz="3200" dirty="0"/>
              <a:t>Snaar</a:t>
            </a:r>
          </a:p>
        </p:txBody>
      </p:sp>
      <p:sp>
        <p:nvSpPr>
          <p:cNvPr id="16" name="Tekstvak 15">
            <a:extLst>
              <a:ext uri="{FF2B5EF4-FFF2-40B4-BE49-F238E27FC236}">
                <a16:creationId xmlns:a16="http://schemas.microsoft.com/office/drawing/2014/main" id="{E495E2F6-561C-FBB3-FB93-05FA6C777112}"/>
              </a:ext>
            </a:extLst>
          </p:cNvPr>
          <p:cNvSpPr txBox="1"/>
          <p:nvPr/>
        </p:nvSpPr>
        <p:spPr>
          <a:xfrm>
            <a:off x="5100705" y="2649992"/>
            <a:ext cx="3718695" cy="584775"/>
          </a:xfrm>
          <a:prstGeom prst="rect">
            <a:avLst/>
          </a:prstGeom>
          <a:noFill/>
        </p:spPr>
        <p:txBody>
          <a:bodyPr wrap="square" rtlCol="0">
            <a:spAutoFit/>
          </a:bodyPr>
          <a:lstStyle/>
          <a:p>
            <a:pPr algn="ctr"/>
            <a:r>
              <a:rPr lang="nl-NL" sz="3200" dirty="0"/>
              <a:t>Klankkast</a:t>
            </a:r>
          </a:p>
        </p:txBody>
      </p:sp>
      <p:sp>
        <p:nvSpPr>
          <p:cNvPr id="17" name="Ovaal 16">
            <a:extLst>
              <a:ext uri="{FF2B5EF4-FFF2-40B4-BE49-F238E27FC236}">
                <a16:creationId xmlns:a16="http://schemas.microsoft.com/office/drawing/2014/main" id="{7049F4EE-2449-DBEB-FD9B-191363E92322}"/>
              </a:ext>
            </a:extLst>
          </p:cNvPr>
          <p:cNvSpPr/>
          <p:nvPr/>
        </p:nvSpPr>
        <p:spPr>
          <a:xfrm>
            <a:off x="3362400" y="4730400"/>
            <a:ext cx="1360800" cy="5356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Ovaal 1">
            <a:extLst>
              <a:ext uri="{FF2B5EF4-FFF2-40B4-BE49-F238E27FC236}">
                <a16:creationId xmlns:a16="http://schemas.microsoft.com/office/drawing/2014/main" id="{2AEDA901-026E-5C4E-A219-DFD2213F5CA6}"/>
              </a:ext>
            </a:extLst>
          </p:cNvPr>
          <p:cNvSpPr/>
          <p:nvPr/>
        </p:nvSpPr>
        <p:spPr>
          <a:xfrm>
            <a:off x="3361200" y="5422881"/>
            <a:ext cx="1360800" cy="5356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E18BFF59-8DC4-E932-642D-3F66D04D5B7A}"/>
              </a:ext>
            </a:extLst>
          </p:cNvPr>
          <p:cNvSpPr/>
          <p:nvPr/>
        </p:nvSpPr>
        <p:spPr>
          <a:xfrm>
            <a:off x="7647600" y="4714058"/>
            <a:ext cx="1360800" cy="5356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298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1" presetClass="entr" presetSubtype="0" fill="hold" grpId="1"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1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heel(1)">
                                      <p:cBhvr>
                                        <p:cTn id="72" dur="1000"/>
                                        <p:tgtEl>
                                          <p:spTgt spid="2"/>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heel(1)">
                                      <p:cBhvr>
                                        <p:cTn id="75" dur="1000"/>
                                        <p:tgtEl>
                                          <p:spTgt spid="5"/>
                                        </p:tgtEl>
                                      </p:cBhvr>
                                    </p:animEffec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p:bldP spid="16" grpId="0"/>
      <p:bldP spid="17" grpId="0" animBg="1"/>
      <p:bldP spid="17" grpId="1" animBg="1"/>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nummer, lijn&#10;&#10;Door AI gegenereerde inhoud is mogelijk onjuist.">
            <a:extLst>
              <a:ext uri="{FF2B5EF4-FFF2-40B4-BE49-F238E27FC236}">
                <a16:creationId xmlns:a16="http://schemas.microsoft.com/office/drawing/2014/main" id="{2870FF6A-C114-A28A-F3FA-041CF5CA992C}"/>
              </a:ext>
            </a:extLst>
          </p:cNvPr>
          <p:cNvPicPr>
            <a:picLocks noChangeAspect="1"/>
          </p:cNvPicPr>
          <p:nvPr/>
        </p:nvPicPr>
        <p:blipFill>
          <a:blip r:embed="rId3"/>
          <a:stretch>
            <a:fillRect/>
          </a:stretch>
        </p:blipFill>
        <p:spPr>
          <a:xfrm>
            <a:off x="1100201" y="746233"/>
            <a:ext cx="3075791" cy="5760117"/>
          </a:xfrm>
          <a:prstGeom prst="rect">
            <a:avLst/>
          </a:prstGeom>
        </p:spPr>
      </p:pic>
      <p:sp>
        <p:nvSpPr>
          <p:cNvPr id="13" name="Rechthoek 12">
            <a:extLst>
              <a:ext uri="{FF2B5EF4-FFF2-40B4-BE49-F238E27FC236}">
                <a16:creationId xmlns:a16="http://schemas.microsoft.com/office/drawing/2014/main" id="{18EDD00F-688A-93A5-1D2C-C757CCE40E4A}"/>
              </a:ext>
            </a:extLst>
          </p:cNvPr>
          <p:cNvSpPr/>
          <p:nvPr/>
        </p:nvSpPr>
        <p:spPr>
          <a:xfrm>
            <a:off x="2291253" y="3643200"/>
            <a:ext cx="346843" cy="11107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inhoud 10">
            <a:extLst>
              <a:ext uri="{FF2B5EF4-FFF2-40B4-BE49-F238E27FC236}">
                <a16:creationId xmlns:a16="http://schemas.microsoft.com/office/drawing/2014/main" id="{2F044623-0480-06C4-00CF-0A5A036323A6}"/>
              </a:ext>
            </a:extLst>
          </p:cNvPr>
          <p:cNvSpPr>
            <a:spLocks noGrp="1"/>
          </p:cNvSpPr>
          <p:nvPr>
            <p:ph idx="1"/>
          </p:nvPr>
        </p:nvSpPr>
        <p:spPr>
          <a:xfrm>
            <a:off x="6096000" y="1825624"/>
            <a:ext cx="5257800" cy="4840989"/>
          </a:xfrm>
        </p:spPr>
        <p:txBody>
          <a:bodyPr>
            <a:normAutofit/>
          </a:bodyPr>
          <a:lstStyle/>
          <a:p>
            <a:r>
              <a:rPr lang="nl-NL" dirty="0"/>
              <a:t>25 vragen, totaal 76 punten</a:t>
            </a:r>
          </a:p>
          <a:p>
            <a:r>
              <a:rPr lang="nl-NL" dirty="0"/>
              <a:t>Komt neer op 2,4 minuten per punt (2,8 minuten met extra tijd)</a:t>
            </a:r>
          </a:p>
          <a:p>
            <a:r>
              <a:rPr lang="nl-NL" dirty="0"/>
              <a:t>Géén gesloten vragen </a:t>
            </a:r>
          </a:p>
          <a:p>
            <a:r>
              <a:rPr lang="nl-NL" dirty="0"/>
              <a:t>Géén </a:t>
            </a:r>
            <a:r>
              <a:rPr lang="nl-NL" dirty="0" err="1"/>
              <a:t>éénpunters</a:t>
            </a:r>
            <a:endParaRPr lang="nl-NL" dirty="0"/>
          </a:p>
          <a:p>
            <a:r>
              <a:rPr lang="nl-NL" dirty="0"/>
              <a:t>Opvallend veel driepunters</a:t>
            </a:r>
          </a:p>
          <a:p>
            <a:r>
              <a:rPr lang="nl-NL" dirty="0"/>
              <a:t>Maar één vijfpunter </a:t>
            </a:r>
            <a:r>
              <a:rPr lang="nl-NL" dirty="0">
                <a:sym typeface="Wingdings" panose="05000000000000000000" pitchFamily="2" charset="2"/>
              </a:rPr>
              <a:t></a:t>
            </a:r>
          </a:p>
          <a:p>
            <a:r>
              <a:rPr lang="nl-NL" dirty="0">
                <a:sym typeface="Wingdings" panose="05000000000000000000" pitchFamily="2" charset="2"/>
              </a:rPr>
              <a:t>Serie </a:t>
            </a:r>
            <a:r>
              <a:rPr lang="nl-NL" dirty="0" err="1">
                <a:sym typeface="Wingdings" panose="05000000000000000000" pitchFamily="2" charset="2"/>
              </a:rPr>
              <a:t>veelpunters</a:t>
            </a:r>
            <a:r>
              <a:rPr lang="nl-NL" dirty="0">
                <a:sym typeface="Wingdings" panose="05000000000000000000" pitchFamily="2" charset="2"/>
              </a:rPr>
              <a:t> net na het midden.</a:t>
            </a:r>
          </a:p>
        </p:txBody>
      </p:sp>
      <p:pic>
        <p:nvPicPr>
          <p:cNvPr id="18" name="Afbeelding 17" descr="Afbeelding met tekst, schermopname, nummer, lijn&#10;&#10;Door AI gegenereerde inhoud is mogelijk onjuist.">
            <a:extLst>
              <a:ext uri="{FF2B5EF4-FFF2-40B4-BE49-F238E27FC236}">
                <a16:creationId xmlns:a16="http://schemas.microsoft.com/office/drawing/2014/main" id="{568362A0-91FC-F0E2-C691-342F46DB5C11}"/>
              </a:ext>
            </a:extLst>
          </p:cNvPr>
          <p:cNvPicPr>
            <a:picLocks noChangeAspect="1"/>
          </p:cNvPicPr>
          <p:nvPr/>
        </p:nvPicPr>
        <p:blipFill>
          <a:blip r:embed="rId4"/>
          <a:stretch>
            <a:fillRect/>
          </a:stretch>
        </p:blipFill>
        <p:spPr>
          <a:xfrm>
            <a:off x="555029" y="2569554"/>
            <a:ext cx="5449060" cy="3258005"/>
          </a:xfrm>
          <a:prstGeom prst="rect">
            <a:avLst/>
          </a:prstGeom>
        </p:spPr>
      </p:pic>
    </p:spTree>
    <p:extLst>
      <p:ext uri="{BB962C8B-B14F-4D97-AF65-F5344CB8AC3E}">
        <p14:creationId xmlns:p14="http://schemas.microsoft.com/office/powerpoint/2010/main" val="37479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additive="base">
                                        <p:cTn id="32"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 calcmode="lin" valueType="num">
                                      <p:cBhvr additive="base">
                                        <p:cTn id="38"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 calcmode="lin" valueType="num">
                                      <p:cBhvr additive="base">
                                        <p:cTn id="44"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par>
                                <p:cTn id="53" presetID="10" presetClass="exit" presetSubtype="0" fill="hold"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2" presetClass="entr" presetSubtype="4" fill="hold" grpId="0" nodeType="withEffect">
                                  <p:stCondLst>
                                    <p:cond delay="0"/>
                                  </p:stCondLst>
                                  <p:childTnLst>
                                    <p:set>
                                      <p:cBhvr>
                                        <p:cTn id="57" dur="1" fill="hold">
                                          <p:stCondLst>
                                            <p:cond delay="0"/>
                                          </p:stCondLst>
                                        </p:cTn>
                                        <p:tgtEl>
                                          <p:spTgt spid="11">
                                            <p:txEl>
                                              <p:pRg st="6" end="6"/>
                                            </p:txEl>
                                          </p:spTgt>
                                        </p:tgtEl>
                                        <p:attrNameLst>
                                          <p:attrName>style.visibility</p:attrName>
                                        </p:attrNameLst>
                                      </p:cBhvr>
                                      <p:to>
                                        <p:strVal val="visible"/>
                                      </p:to>
                                    </p:set>
                                    <p:anim calcmode="lin" valueType="num">
                                      <p:cBhvr additive="base">
                                        <p:cTn id="58"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A8047-2781-F680-ADB7-16727DCAF0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1EDA6D-DFED-77A2-D381-9B79447A75EF}"/>
              </a:ext>
            </a:extLst>
          </p:cNvPr>
          <p:cNvSpPr>
            <a:spLocks noGrp="1"/>
          </p:cNvSpPr>
          <p:nvPr>
            <p:ph type="title"/>
          </p:nvPr>
        </p:nvSpPr>
        <p:spPr/>
        <p:txBody>
          <a:bodyPr/>
          <a:lstStyle/>
          <a:p>
            <a:r>
              <a:rPr lang="nl-NL" dirty="0"/>
              <a:t>Kunnen jullie de linker- en rechterhandregel herhalen?</a:t>
            </a:r>
          </a:p>
        </p:txBody>
      </p:sp>
      <p:sp>
        <p:nvSpPr>
          <p:cNvPr id="3" name="Tijdelijke aanduiding voor tekst 2">
            <a:extLst>
              <a:ext uri="{FF2B5EF4-FFF2-40B4-BE49-F238E27FC236}">
                <a16:creationId xmlns:a16="http://schemas.microsoft.com/office/drawing/2014/main" id="{5328FC5F-03EB-ED8F-76C9-39704DE0651C}"/>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88284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AC458-5F2D-B2C6-56F2-0313639675AA}"/>
              </a:ext>
            </a:extLst>
          </p:cNvPr>
          <p:cNvSpPr>
            <a:spLocks noGrp="1"/>
          </p:cNvSpPr>
          <p:nvPr>
            <p:ph type="title"/>
          </p:nvPr>
        </p:nvSpPr>
        <p:spPr/>
        <p:txBody>
          <a:bodyPr/>
          <a:lstStyle/>
          <a:p>
            <a:r>
              <a:rPr lang="nl-NL" dirty="0"/>
              <a:t>Handregels</a:t>
            </a:r>
          </a:p>
        </p:txBody>
      </p:sp>
      <p:sp>
        <p:nvSpPr>
          <p:cNvPr id="4" name="Tijdelijke aanduiding voor tekst 3">
            <a:extLst>
              <a:ext uri="{FF2B5EF4-FFF2-40B4-BE49-F238E27FC236}">
                <a16:creationId xmlns:a16="http://schemas.microsoft.com/office/drawing/2014/main" id="{A1F9333E-24A9-0292-31EE-64B5F15C5B4A}"/>
              </a:ext>
            </a:extLst>
          </p:cNvPr>
          <p:cNvSpPr>
            <a:spLocks noGrp="1"/>
          </p:cNvSpPr>
          <p:nvPr>
            <p:ph type="body" idx="1"/>
          </p:nvPr>
        </p:nvSpPr>
        <p:spPr>
          <a:xfrm>
            <a:off x="836612" y="1608082"/>
            <a:ext cx="5157787" cy="494561"/>
          </a:xfrm>
          <a:ln w="38100">
            <a:solidFill>
              <a:srgbClr val="945EE8"/>
            </a:solidFill>
          </a:ln>
        </p:spPr>
        <p:txBody>
          <a:bodyPr/>
          <a:lstStyle/>
          <a:p>
            <a:r>
              <a:rPr lang="nl-NL" dirty="0"/>
              <a:t>Rechterhandregel</a:t>
            </a:r>
          </a:p>
        </p:txBody>
      </p:sp>
      <p:sp>
        <p:nvSpPr>
          <p:cNvPr id="3" name="Tijdelijke aanduiding voor inhoud 2">
            <a:extLst>
              <a:ext uri="{FF2B5EF4-FFF2-40B4-BE49-F238E27FC236}">
                <a16:creationId xmlns:a16="http://schemas.microsoft.com/office/drawing/2014/main" id="{5C274841-DD91-5B25-82B4-EAE585C30E7A}"/>
              </a:ext>
            </a:extLst>
          </p:cNvPr>
          <p:cNvSpPr>
            <a:spLocks noGrp="1"/>
          </p:cNvSpPr>
          <p:nvPr>
            <p:ph sz="half" idx="2"/>
          </p:nvPr>
        </p:nvSpPr>
        <p:spPr>
          <a:xfrm>
            <a:off x="836612" y="2102644"/>
            <a:ext cx="5157787" cy="3684588"/>
          </a:xfrm>
          <a:ln w="38100">
            <a:solidFill>
              <a:srgbClr val="945EE8"/>
            </a:solidFill>
          </a:ln>
        </p:spPr>
        <p:txBody>
          <a:bodyPr/>
          <a:lstStyle/>
          <a:p>
            <a:pPr marL="0" indent="0">
              <a:buNone/>
            </a:pPr>
            <a:r>
              <a:rPr lang="nl-NL" dirty="0"/>
              <a:t>Gebruik je bij:</a:t>
            </a:r>
          </a:p>
          <a:p>
            <a:r>
              <a:rPr lang="nl-NL" dirty="0"/>
              <a:t>Magnetisch veld veroorzaakt door bewegende lading (stroom).</a:t>
            </a:r>
            <a:br>
              <a:rPr lang="nl-NL" dirty="0"/>
            </a:br>
            <a:endParaRPr lang="nl-NL" dirty="0"/>
          </a:p>
          <a:p>
            <a:pPr marL="0" indent="0">
              <a:buNone/>
            </a:pPr>
            <a:r>
              <a:rPr lang="nl-NL" dirty="0"/>
              <a:t>Met als bijzonder voorbeeld:</a:t>
            </a:r>
          </a:p>
          <a:p>
            <a:r>
              <a:rPr lang="nl-NL" dirty="0"/>
              <a:t>Magnetisch veld in (en om) een spoel.</a:t>
            </a:r>
          </a:p>
          <a:p>
            <a:pPr lvl="1"/>
            <a:endParaRPr lang="nl-NL" dirty="0"/>
          </a:p>
        </p:txBody>
      </p:sp>
      <p:sp>
        <p:nvSpPr>
          <p:cNvPr id="5" name="Tijdelijke aanduiding voor tekst 4">
            <a:extLst>
              <a:ext uri="{FF2B5EF4-FFF2-40B4-BE49-F238E27FC236}">
                <a16:creationId xmlns:a16="http://schemas.microsoft.com/office/drawing/2014/main" id="{3B98A8C6-FA12-7367-6673-8C5F9C77913A}"/>
              </a:ext>
            </a:extLst>
          </p:cNvPr>
          <p:cNvSpPr>
            <a:spLocks noGrp="1"/>
          </p:cNvSpPr>
          <p:nvPr>
            <p:ph type="body" sz="quarter" idx="3"/>
          </p:nvPr>
        </p:nvSpPr>
        <p:spPr>
          <a:xfrm>
            <a:off x="6169024" y="1608082"/>
            <a:ext cx="5183188" cy="494562"/>
          </a:xfrm>
          <a:ln w="38100">
            <a:solidFill>
              <a:srgbClr val="945EE8"/>
            </a:solidFill>
          </a:ln>
        </p:spPr>
        <p:txBody>
          <a:bodyPr/>
          <a:lstStyle/>
          <a:p>
            <a:r>
              <a:rPr lang="nl-NL" dirty="0"/>
              <a:t>Linkerhandregel</a:t>
            </a:r>
          </a:p>
        </p:txBody>
      </p:sp>
      <p:sp>
        <p:nvSpPr>
          <p:cNvPr id="6" name="Tijdelijke aanduiding voor inhoud 5">
            <a:extLst>
              <a:ext uri="{FF2B5EF4-FFF2-40B4-BE49-F238E27FC236}">
                <a16:creationId xmlns:a16="http://schemas.microsoft.com/office/drawing/2014/main" id="{B8E50C17-FE10-D34C-C8EA-345748AAE2FA}"/>
              </a:ext>
            </a:extLst>
          </p:cNvPr>
          <p:cNvSpPr>
            <a:spLocks noGrp="1"/>
          </p:cNvSpPr>
          <p:nvPr>
            <p:ph sz="quarter" idx="4"/>
          </p:nvPr>
        </p:nvSpPr>
        <p:spPr>
          <a:xfrm>
            <a:off x="6169024" y="2102644"/>
            <a:ext cx="5183188" cy="3684588"/>
          </a:xfrm>
          <a:ln w="38100">
            <a:solidFill>
              <a:srgbClr val="945EE8"/>
            </a:solidFill>
          </a:ln>
        </p:spPr>
        <p:txBody>
          <a:bodyPr/>
          <a:lstStyle/>
          <a:p>
            <a:pPr marL="0" indent="0">
              <a:buNone/>
            </a:pPr>
            <a:r>
              <a:rPr lang="nl-NL" dirty="0"/>
              <a:t>Gebruik je bij:</a:t>
            </a:r>
          </a:p>
          <a:p>
            <a:r>
              <a:rPr lang="nl-NL" dirty="0"/>
              <a:t>Lorentzkracht op bewegende lading als gevolg van een </a:t>
            </a:r>
            <a:r>
              <a:rPr lang="nl-NL" b="1" dirty="0">
                <a:solidFill>
                  <a:srgbClr val="945EE8"/>
                </a:solidFill>
              </a:rPr>
              <a:t>extern</a:t>
            </a:r>
            <a:r>
              <a:rPr lang="nl-NL" dirty="0"/>
              <a:t> opgelegd magnetisch veld.</a:t>
            </a:r>
          </a:p>
          <a:p>
            <a:pPr marL="0" indent="0">
              <a:buNone/>
            </a:pPr>
            <a:br>
              <a:rPr lang="nl-NL" dirty="0"/>
            </a:br>
            <a:r>
              <a:rPr lang="nl-NL" dirty="0"/>
              <a:t>Met als bijzonder voorbeeld:</a:t>
            </a:r>
          </a:p>
          <a:p>
            <a:r>
              <a:rPr lang="nl-NL" dirty="0"/>
              <a:t>Lorentzkracht op een </a:t>
            </a:r>
            <a:r>
              <a:rPr lang="nl-NL" dirty="0" err="1"/>
              <a:t>stroomvoerende</a:t>
            </a:r>
            <a:r>
              <a:rPr lang="nl-NL" dirty="0"/>
              <a:t> draad.</a:t>
            </a:r>
          </a:p>
        </p:txBody>
      </p:sp>
    </p:spTree>
    <p:extLst>
      <p:ext uri="{BB962C8B-B14F-4D97-AF65-F5344CB8AC3E}">
        <p14:creationId xmlns:p14="http://schemas.microsoft.com/office/powerpoint/2010/main" val="265013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fltVal val="0"/>
                                          </p:val>
                                        </p:tav>
                                        <p:tav tm="100000">
                                          <p:val>
                                            <p:strVal val="#ppt_h"/>
                                          </p:val>
                                        </p:tav>
                                      </p:tavLst>
                                    </p:anim>
                                    <p:animEffect transition="in" filter="fade">
                                      <p:cBhvr>
                                        <p:cTn id="9" dur="500"/>
                                        <p:tgtEl>
                                          <p:spTgt spid="4">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p:cTn id="19" dur="500" fill="hold"/>
                                        <p:tgtEl>
                                          <p:spTgt spid="5">
                                            <p:bg/>
                                          </p:spTgt>
                                        </p:tgtEl>
                                        <p:attrNameLst>
                                          <p:attrName>ppt_w</p:attrName>
                                        </p:attrNameLst>
                                      </p:cBhvr>
                                      <p:tavLst>
                                        <p:tav tm="0">
                                          <p:val>
                                            <p:fltVal val="0"/>
                                          </p:val>
                                        </p:tav>
                                        <p:tav tm="100000">
                                          <p:val>
                                            <p:strVal val="#ppt_w"/>
                                          </p:val>
                                        </p:tav>
                                      </p:tavLst>
                                    </p:anim>
                                    <p:anim calcmode="lin" valueType="num">
                                      <p:cBhvr>
                                        <p:cTn id="20" dur="500" fill="hold"/>
                                        <p:tgtEl>
                                          <p:spTgt spid="5">
                                            <p:bg/>
                                          </p:spTgt>
                                        </p:tgtEl>
                                        <p:attrNameLst>
                                          <p:attrName>ppt_h</p:attrName>
                                        </p:attrNameLst>
                                      </p:cBhvr>
                                      <p:tavLst>
                                        <p:tav tm="0">
                                          <p:val>
                                            <p:fltVal val="0"/>
                                          </p:val>
                                        </p:tav>
                                        <p:tav tm="100000">
                                          <p:val>
                                            <p:strVal val="#ppt_h"/>
                                          </p:val>
                                        </p:tav>
                                      </p:tavLst>
                                    </p:anim>
                                    <p:animEffect transition="in" filter="fade">
                                      <p:cBhvr>
                                        <p:cTn id="21" dur="500"/>
                                        <p:tgtEl>
                                          <p:spTgt spid="5">
                                            <p:bg/>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p:cTn id="31" dur="500" fill="hold"/>
                                        <p:tgtEl>
                                          <p:spTgt spid="3">
                                            <p:bg/>
                                          </p:spTgt>
                                        </p:tgtEl>
                                        <p:attrNameLst>
                                          <p:attrName>ppt_w</p:attrName>
                                        </p:attrNameLst>
                                      </p:cBhvr>
                                      <p:tavLst>
                                        <p:tav tm="0">
                                          <p:val>
                                            <p:fltVal val="0"/>
                                          </p:val>
                                        </p:tav>
                                        <p:tav tm="100000">
                                          <p:val>
                                            <p:strVal val="#ppt_w"/>
                                          </p:val>
                                        </p:tav>
                                      </p:tavLst>
                                    </p:anim>
                                    <p:anim calcmode="lin" valueType="num">
                                      <p:cBhvr>
                                        <p:cTn id="32" dur="500" fill="hold"/>
                                        <p:tgtEl>
                                          <p:spTgt spid="3">
                                            <p:bg/>
                                          </p:spTgt>
                                        </p:tgtEl>
                                        <p:attrNameLst>
                                          <p:attrName>ppt_h</p:attrName>
                                        </p:attrNameLst>
                                      </p:cBhvr>
                                      <p:tavLst>
                                        <p:tav tm="0">
                                          <p:val>
                                            <p:fltVal val="0"/>
                                          </p:val>
                                        </p:tav>
                                        <p:tav tm="100000">
                                          <p:val>
                                            <p:strVal val="#ppt_h"/>
                                          </p:val>
                                        </p:tav>
                                      </p:tavLst>
                                    </p:anim>
                                    <p:animEffect transition="in" filter="fade">
                                      <p:cBhvr>
                                        <p:cTn id="33" dur="500"/>
                                        <p:tgtEl>
                                          <p:spTgt spid="3">
                                            <p:bg/>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p:cTn id="3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p:cTn id="4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 calcmode="lin" valueType="num">
                                      <p:cBhvr>
                                        <p:cTn id="5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 calcmode="lin" valueType="num">
                                      <p:cBhvr>
                                        <p:cTn id="5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3">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6">
                                            <p:bg/>
                                          </p:spTgt>
                                        </p:tgtEl>
                                        <p:attrNameLst>
                                          <p:attrName>style.visibility</p:attrName>
                                        </p:attrNameLst>
                                      </p:cBhvr>
                                      <p:to>
                                        <p:strVal val="visible"/>
                                      </p:to>
                                    </p:set>
                                    <p:anim calcmode="lin" valueType="num">
                                      <p:cBhvr>
                                        <p:cTn id="64" dur="500" fill="hold"/>
                                        <p:tgtEl>
                                          <p:spTgt spid="6">
                                            <p:bg/>
                                          </p:spTgt>
                                        </p:tgtEl>
                                        <p:attrNameLst>
                                          <p:attrName>ppt_w</p:attrName>
                                        </p:attrNameLst>
                                      </p:cBhvr>
                                      <p:tavLst>
                                        <p:tav tm="0">
                                          <p:val>
                                            <p:fltVal val="0"/>
                                          </p:val>
                                        </p:tav>
                                        <p:tav tm="100000">
                                          <p:val>
                                            <p:strVal val="#ppt_w"/>
                                          </p:val>
                                        </p:tav>
                                      </p:tavLst>
                                    </p:anim>
                                    <p:anim calcmode="lin" valueType="num">
                                      <p:cBhvr>
                                        <p:cTn id="65" dur="500" fill="hold"/>
                                        <p:tgtEl>
                                          <p:spTgt spid="6">
                                            <p:bg/>
                                          </p:spTgt>
                                        </p:tgtEl>
                                        <p:attrNameLst>
                                          <p:attrName>ppt_h</p:attrName>
                                        </p:attrNameLst>
                                      </p:cBhvr>
                                      <p:tavLst>
                                        <p:tav tm="0">
                                          <p:val>
                                            <p:fltVal val="0"/>
                                          </p:val>
                                        </p:tav>
                                        <p:tav tm="100000">
                                          <p:val>
                                            <p:strVal val="#ppt_h"/>
                                          </p:val>
                                        </p:tav>
                                      </p:tavLst>
                                    </p:anim>
                                    <p:animEffect transition="in" filter="fade">
                                      <p:cBhvr>
                                        <p:cTn id="66" dur="500"/>
                                        <p:tgtEl>
                                          <p:spTgt spid="6">
                                            <p:bg/>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6">
                                            <p:txEl>
                                              <p:pRg st="0" end="0"/>
                                            </p:txEl>
                                          </p:spTgt>
                                        </p:tgtEl>
                                        <p:attrNameLst>
                                          <p:attrName>style.visibility</p:attrName>
                                        </p:attrNameLst>
                                      </p:cBhvr>
                                      <p:to>
                                        <p:strVal val="visible"/>
                                      </p:to>
                                    </p:set>
                                    <p:anim calcmode="lin" valueType="num">
                                      <p:cBhvr>
                                        <p:cTn id="6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71" dur="500"/>
                                        <p:tgtEl>
                                          <p:spTgt spid="6">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6">
                                            <p:txEl>
                                              <p:pRg st="1" end="1"/>
                                            </p:txEl>
                                          </p:spTgt>
                                        </p:tgtEl>
                                        <p:attrNameLst>
                                          <p:attrName>style.visibility</p:attrName>
                                        </p:attrNameLst>
                                      </p:cBhvr>
                                      <p:to>
                                        <p:strVal val="visible"/>
                                      </p:to>
                                    </p:set>
                                    <p:anim calcmode="lin" valueType="num">
                                      <p:cBhvr>
                                        <p:cTn id="76"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7"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8" dur="500"/>
                                        <p:tgtEl>
                                          <p:spTgt spid="6">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6">
                                            <p:txEl>
                                              <p:pRg st="2" end="2"/>
                                            </p:txEl>
                                          </p:spTgt>
                                        </p:tgtEl>
                                        <p:attrNameLst>
                                          <p:attrName>style.visibility</p:attrName>
                                        </p:attrNameLst>
                                      </p:cBhvr>
                                      <p:to>
                                        <p:strVal val="visible"/>
                                      </p:to>
                                    </p:set>
                                    <p:anim calcmode="lin" valueType="num">
                                      <p:cBhvr>
                                        <p:cTn id="8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4"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85" dur="500"/>
                                        <p:tgtEl>
                                          <p:spTgt spid="6">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6">
                                            <p:txEl>
                                              <p:pRg st="3" end="3"/>
                                            </p:txEl>
                                          </p:spTgt>
                                        </p:tgtEl>
                                        <p:attrNameLst>
                                          <p:attrName>style.visibility</p:attrName>
                                        </p:attrNameLst>
                                      </p:cBhvr>
                                      <p:to>
                                        <p:strVal val="visible"/>
                                      </p:to>
                                    </p:set>
                                    <p:anim calcmode="lin" valueType="num">
                                      <p:cBhvr>
                                        <p:cTn id="90"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91"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9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3" grpId="0" uiExpand="1" build="p" animBg="1"/>
      <p:bldP spid="5" grpId="0" uiExpand="1" build="p" animBg="1"/>
      <p:bldP spid="6" grpId="0" uiExpand="1" build="p"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2.xml><?xml version="1.0" encoding="utf-8"?>
<ds:datastoreItem xmlns:ds="http://schemas.openxmlformats.org/officeDocument/2006/customXml" ds:itemID="{51CD2C46-BD79-4ACB-9BCC-A643B6BE212B}"/>
</file>

<file path=customXml/itemProps3.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8754</TotalTime>
  <Words>2704</Words>
  <Application>Microsoft Office PowerPoint</Application>
  <PresentationFormat>Breedbeeld</PresentationFormat>
  <Paragraphs>603</Paragraphs>
  <Slides>60</Slides>
  <Notes>25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60</vt:i4>
      </vt:variant>
    </vt:vector>
  </HeadingPairs>
  <TitlesOfParts>
    <vt:vector size="67" baseType="lpstr">
      <vt:lpstr>Arial</vt:lpstr>
      <vt:lpstr>Calibri</vt:lpstr>
      <vt:lpstr>Calibri Light</vt:lpstr>
      <vt:lpstr>Cambria Math</vt:lpstr>
      <vt:lpstr>Effra</vt:lpstr>
      <vt:lpstr>Wingdings</vt:lpstr>
      <vt:lpstr>Kantoorthema</vt:lpstr>
      <vt:lpstr>Wat gaan we doen?</vt:lpstr>
      <vt:lpstr>Vragenuur 2026</vt:lpstr>
      <vt:lpstr>Vragenuur 2026</vt:lpstr>
      <vt:lpstr>Inhoud vragenuur 2025</vt:lpstr>
      <vt:lpstr>Vragenuur 2025</vt:lpstr>
      <vt:lpstr>Examenmatrijs</vt:lpstr>
      <vt:lpstr>PowerPoint-presentatie</vt:lpstr>
      <vt:lpstr>Kunnen jullie de linker- en rechterhandregel herhalen?</vt:lpstr>
      <vt:lpstr>Handregels</vt:lpstr>
      <vt:lpstr>Rechterhandregel</vt:lpstr>
      <vt:lpstr>Rechterhandregel in 2D</vt:lpstr>
      <vt:lpstr>Rechterhandregel in 2D</vt:lpstr>
      <vt:lpstr>Rechterhandregel bij een spoel</vt:lpstr>
      <vt:lpstr>Rechterhandregel bij een spoel</vt:lpstr>
      <vt:lpstr>Handregels</vt:lpstr>
      <vt:lpstr>Linkerhandregel</vt:lpstr>
      <vt:lpstr>Linkerhandregel</vt:lpstr>
      <vt:lpstr>Linkerhandregel</vt:lpstr>
      <vt:lpstr>Linkerhandregel</vt:lpstr>
      <vt:lpstr>Hoe werkt het met arbeid en kinetische energie?</vt:lpstr>
      <vt:lpstr>Arbeid en kinetische energie</vt:lpstr>
      <vt:lpstr>Arbeid en kinetische energie</vt:lpstr>
      <vt:lpstr>Examenopgave</vt:lpstr>
      <vt:lpstr>Wanneer gebruik je welke formule bij hemelmechanica?</vt:lpstr>
      <vt:lpstr>PowerPoint-presentatie</vt:lpstr>
      <vt:lpstr>Hoe werkt het Hertzsprung-Russeldiagram?</vt:lpstr>
      <vt:lpstr>Warmtestraling</vt:lpstr>
      <vt:lpstr>HR-diagram</vt:lpstr>
      <vt:lpstr>HR-diagram</vt:lpstr>
      <vt:lpstr>HR-diagram</vt:lpstr>
      <vt:lpstr>HR-diagram</vt:lpstr>
      <vt:lpstr>HR-diagram</vt:lpstr>
      <vt:lpstr>Hoe bereken je hoe de activiteit verandert bij radioactiviteit?</vt:lpstr>
      <vt:lpstr>PowerPoint-presentatie</vt:lpstr>
      <vt:lpstr>Rekenvoorbeeld</vt:lpstr>
      <vt:lpstr>Rekenvoorbeeld</vt:lpstr>
      <vt:lpstr>Rekenvoorbeeld</vt:lpstr>
      <vt:lpstr>Hoe ontbind je krachten bij een helling?</vt:lpstr>
      <vt:lpstr>Helling</vt:lpstr>
      <vt:lpstr>Helling</vt:lpstr>
      <vt:lpstr>Helling</vt:lpstr>
      <vt:lpstr>Helling</vt:lpstr>
      <vt:lpstr>Helling</vt:lpstr>
      <vt:lpstr>Hoe pak je een modelleervraag aan?</vt:lpstr>
      <vt:lpstr>PowerPoint-presentatie</vt:lpstr>
      <vt:lpstr>PowerPoint-presentatie</vt:lpstr>
      <vt:lpstr>Hoe zit het met tunnelen?</vt:lpstr>
      <vt:lpstr>PowerPoint-presentatie</vt:lpstr>
      <vt:lpstr>PowerPoint-presentatie</vt:lpstr>
      <vt:lpstr>Tunnelkans</vt:lpstr>
      <vt:lpstr>Hoe werkt de derde wet van Newton?</vt:lpstr>
      <vt:lpstr>Hoe werkt de derde wet van Newton?</vt:lpstr>
      <vt:lpstr>Opdracht</vt:lpstr>
      <vt:lpstr>Opdracht</vt:lpstr>
      <vt:lpstr>Hoe werken staande golven bij muziekinstrumenten?</vt:lpstr>
      <vt:lpstr>Twee gesloten uiteinden: Snaar</vt:lpstr>
      <vt:lpstr>Twee open uiteinden: Panfluit</vt:lpstr>
      <vt:lpstr>Open en gesloten uiteinde: Orgelpijp</vt:lpstr>
      <vt:lpstr>Open en gesloten uiteinde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Bakker, Gerben</cp:lastModifiedBy>
  <cp:revision>84</cp:revision>
  <dcterms:created xsi:type="dcterms:W3CDTF">2022-04-29T11:47:46Z</dcterms:created>
  <dcterms:modified xsi:type="dcterms:W3CDTF">2026-05-10T06:22:19Z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