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8"/>
  </p:notesMasterIdLst>
  <p:handoutMasterIdLst>
    <p:handoutMasterId r:id="rId129"/>
  </p:handoutMasterIdLst>
  <p:sldIdLst>
    <p:sldId id="433" r:id="rId5"/>
    <p:sldId id="261" r:id="rId6"/>
    <p:sldId id="260" r:id="rId7"/>
    <p:sldId id="262" r:id="rId8"/>
    <p:sldId id="470" r:id="rId9"/>
    <p:sldId id="597" r:id="rId10"/>
    <p:sldId id="440" r:id="rId11"/>
    <p:sldId id="530" r:id="rId12"/>
    <p:sldId id="445" r:id="rId13"/>
    <p:sldId id="446" r:id="rId14"/>
    <p:sldId id="531" r:id="rId15"/>
    <p:sldId id="539" r:id="rId16"/>
    <p:sldId id="544" r:id="rId17"/>
    <p:sldId id="540" r:id="rId18"/>
    <p:sldId id="538" r:id="rId19"/>
    <p:sldId id="503" r:id="rId20"/>
    <p:sldId id="506" r:id="rId21"/>
    <p:sldId id="527" r:id="rId22"/>
    <p:sldId id="528" r:id="rId23"/>
    <p:sldId id="592" r:id="rId24"/>
    <p:sldId id="593" r:id="rId25"/>
    <p:sldId id="500" r:id="rId26"/>
    <p:sldId id="501" r:id="rId27"/>
    <p:sldId id="574" r:id="rId28"/>
    <p:sldId id="504" r:id="rId29"/>
    <p:sldId id="505" r:id="rId30"/>
    <p:sldId id="512" r:id="rId31"/>
    <p:sldId id="581" r:id="rId32"/>
    <p:sldId id="510" r:id="rId33"/>
    <p:sldId id="549" r:id="rId34"/>
    <p:sldId id="553" r:id="rId35"/>
    <p:sldId id="551" r:id="rId36"/>
    <p:sldId id="552" r:id="rId37"/>
    <p:sldId id="554" r:id="rId38"/>
    <p:sldId id="499" r:id="rId39"/>
    <p:sldId id="526" r:id="rId40"/>
    <p:sldId id="517" r:id="rId41"/>
    <p:sldId id="578" r:id="rId42"/>
    <p:sldId id="498" r:id="rId43"/>
    <p:sldId id="575" r:id="rId44"/>
    <p:sldId id="576" r:id="rId45"/>
    <p:sldId id="560" r:id="rId46"/>
    <p:sldId id="561" r:id="rId47"/>
    <p:sldId id="564" r:id="rId48"/>
    <p:sldId id="562" r:id="rId49"/>
    <p:sldId id="565" r:id="rId50"/>
    <p:sldId id="563" r:id="rId51"/>
    <p:sldId id="566" r:id="rId52"/>
    <p:sldId id="569" r:id="rId53"/>
    <p:sldId id="568" r:id="rId54"/>
    <p:sldId id="570" r:id="rId55"/>
    <p:sldId id="571" r:id="rId56"/>
    <p:sldId id="494" r:id="rId57"/>
    <p:sldId id="572" r:id="rId58"/>
    <p:sldId id="519" r:id="rId59"/>
    <p:sldId id="516" r:id="rId60"/>
    <p:sldId id="529" r:id="rId61"/>
    <p:sldId id="518" r:id="rId62"/>
    <p:sldId id="525" r:id="rId63"/>
    <p:sldId id="583" r:id="rId64"/>
    <p:sldId id="347" r:id="rId65"/>
    <p:sldId id="585" r:id="rId66"/>
    <p:sldId id="588" r:id="rId67"/>
    <p:sldId id="352" r:id="rId68"/>
    <p:sldId id="587" r:id="rId69"/>
    <p:sldId id="589" r:id="rId70"/>
    <p:sldId id="591" r:id="rId71"/>
    <p:sldId id="590" r:id="rId72"/>
    <p:sldId id="351" r:id="rId73"/>
    <p:sldId id="582" r:id="rId74"/>
    <p:sldId id="521" r:id="rId75"/>
    <p:sldId id="579" r:id="rId76"/>
    <p:sldId id="580" r:id="rId77"/>
    <p:sldId id="523" r:id="rId78"/>
    <p:sldId id="522" r:id="rId79"/>
    <p:sldId id="456" r:id="rId80"/>
    <p:sldId id="453" r:id="rId81"/>
    <p:sldId id="452" r:id="rId82"/>
    <p:sldId id="596" r:id="rId83"/>
    <p:sldId id="449" r:id="rId84"/>
    <p:sldId id="335" r:id="rId85"/>
    <p:sldId id="414" r:id="rId86"/>
    <p:sldId id="485" r:id="rId87"/>
    <p:sldId id="415" r:id="rId88"/>
    <p:sldId id="416" r:id="rId89"/>
    <p:sldId id="334" r:id="rId90"/>
    <p:sldId id="465" r:id="rId91"/>
    <p:sldId id="428" r:id="rId92"/>
    <p:sldId id="429" r:id="rId93"/>
    <p:sldId id="375" r:id="rId94"/>
    <p:sldId id="423" r:id="rId95"/>
    <p:sldId id="424" r:id="rId96"/>
    <p:sldId id="425" r:id="rId97"/>
    <p:sldId id="426" r:id="rId98"/>
    <p:sldId id="377" r:id="rId99"/>
    <p:sldId id="486" r:id="rId100"/>
    <p:sldId id="488" r:id="rId101"/>
    <p:sldId id="489" r:id="rId102"/>
    <p:sldId id="490" r:id="rId103"/>
    <p:sldId id="492" r:id="rId104"/>
    <p:sldId id="374" r:id="rId105"/>
    <p:sldId id="417" r:id="rId106"/>
    <p:sldId id="418" r:id="rId107"/>
    <p:sldId id="419" r:id="rId108"/>
    <p:sldId id="420" r:id="rId109"/>
    <p:sldId id="438" r:id="rId110"/>
    <p:sldId id="277" r:id="rId111"/>
    <p:sldId id="467" r:id="rId112"/>
    <p:sldId id="541" r:id="rId113"/>
    <p:sldId id="542" r:id="rId114"/>
    <p:sldId id="543" r:id="rId115"/>
    <p:sldId id="546" r:id="rId116"/>
    <p:sldId id="534" r:id="rId117"/>
    <p:sldId id="545" r:id="rId118"/>
    <p:sldId id="547" r:id="rId119"/>
    <p:sldId id="548" r:id="rId120"/>
    <p:sldId id="557" r:id="rId121"/>
    <p:sldId id="555" r:id="rId122"/>
    <p:sldId id="556" r:id="rId123"/>
    <p:sldId id="558" r:id="rId124"/>
    <p:sldId id="559" r:id="rId125"/>
    <p:sldId id="536" r:id="rId126"/>
    <p:sldId id="537" r:id="rId127"/>
  </p:sldIdLst>
  <p:sldSz cx="12192000" cy="6858000"/>
  <p:notesSz cx="6799263" cy="99298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2EA3"/>
    <a:srgbClr val="945EE8"/>
    <a:srgbClr val="945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4E5953-3FBD-4E42-9A69-1497CA9081E7}" v="10" dt="2026-05-06T19:21:52.4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59" autoAdjust="0"/>
    <p:restoredTop sz="94663"/>
  </p:normalViewPr>
  <p:slideViewPr>
    <p:cSldViewPr snapToGrid="0">
      <p:cViewPr varScale="1">
        <p:scale>
          <a:sx n="105" d="100"/>
          <a:sy n="105" d="100"/>
        </p:scale>
        <p:origin x="200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microsoft.com/office/2015/10/relationships/revisionInfo" Target="revisionInfo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handoutMaster" Target="handoutMasters/handoutMaster1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presProps" Target="presProps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viewProps" Target="viewProp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theme" Target="theme/theme1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43D87FA-A25F-F44F-AB4F-095F89F56C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66976AC-C7A1-13A7-1154-D3463DC688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794D7-8334-4A91-AF54-A2B076C7AD50}" type="datetimeFigureOut">
              <a:rPr lang="nl-NL" smtClean="0"/>
              <a:t>10-05-2026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243638A-BE1B-A101-6A35-94442006BA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7CC11D7-18D2-C7E5-4F3C-2B94696640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B8B83-5392-4575-B574-F4C5D8863A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1518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7031E-9A57-C448-850C-D3F274574048}" type="datetimeFigureOut">
              <a:rPr lang="nl-NL" smtClean="0"/>
              <a:t>10-05-2026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52D38-649F-2742-B8D4-CEFE198114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545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616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66BBB-E936-91F1-626C-C9FF3434D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3CD4B72-C344-7643-6504-AEA90E9742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DBFE48E-1EE8-F3BB-DC56-F6978B391E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BC69553-5BBA-9DCF-D333-6834FF441F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45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751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BE87D-E5D0-2E8B-E2BB-B898E3913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622CCF2-AB5E-E4E2-B898-A44908DA9E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D64D951-C647-1529-02ED-32F56B856C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D7C032A-9C1B-28F0-2DF9-2CCFF1C9F4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46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0818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39197-C56F-0F8A-FE32-93130BCED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B4179A8-2D16-60E9-864E-32E2F28FDB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E4C55B2-C703-8EC9-2B0C-6CFD4B0DEF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AEBE2A9-4333-52F8-C2D8-33F37A2BDC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47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2601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2B230-FB4C-4F50-3B8A-8FA20E16A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87211FD-C82B-8135-09CF-3D9E0A4CBF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475456D-C548-8395-43CF-833C231287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AFD8627-BC1D-A2EE-C808-2EB44FD9FD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48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0246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57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612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73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5927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74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67118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0465D-71EE-6F55-3D81-FBAA471B8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C78CDB3-30CF-03A4-B8C3-D48989AC2B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27D97F4-1241-24CC-4C25-42B236CA41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28908E3-CCC7-3430-E196-1BA6422AD2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109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4977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BF0DE-FC76-8355-E960-5CE419325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A9F77FB-2578-5B74-66AE-8D7B052B92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8337382-532D-51D0-5C08-9E93DCB53A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43EE8BF-C0CF-2443-7DB3-A392FE8D13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4267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A5F45-87CB-B32D-B3D8-F207FA381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626AD68-20F1-7559-B865-78CC8FC84F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231F23C-6C60-0249-A54D-BC025DF858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9C33306-0C85-1784-B4C3-D10DB8ADE3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3708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4F455-15D8-3923-C2F0-7A8BB98FC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05D9E53-6DF0-24D2-42A4-AEEA12C174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BA75D1D-830B-76EC-ADCE-9CC71080CE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B45503-1736-0B66-7FE3-09F88E6296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67604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F774D-2D72-7DFE-034E-229C5966A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3AE8FB6-5F23-45BF-B323-DD0ADF64B1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13D17E9-0A26-7C2D-4504-C6313926B6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1D7D6FD-BEC2-0FE8-6326-46E3E2ADCA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79783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7D7D6-103D-BF65-C873-027EC66DE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33142AD-73A7-D46C-F6B3-64971E61AB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E501AFD-43B6-018B-BD6C-7C221FFC07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791DCB6-0C74-9DA9-1A5C-FAB4E18379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26115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CF902-8F28-662D-B860-F69B4D8ED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1092FEB-9F77-A85A-67FA-3F0178CA91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6378035-B695-0691-4C04-EE90F990EC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C24CAEC-9398-9C97-7D59-083A564F5E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43471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AB301-B888-B1F7-4480-17B433EEC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32E8523-E5DC-3CC5-F31E-B029CE08A0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CD31CA3-0A16-BA0A-766D-40255CCF3D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5D9707C-E6D1-B8D4-7400-C1007CFCE4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95213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C231D-6360-D6FF-7AB9-AA61A1C0D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ED57177-06F3-DE49-4EEA-1AC4021228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C7A3DB2-BD9C-FF7F-81DF-37B1A1DB48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DDC40F3-17B6-CF26-A798-3804BA9B68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38288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A9CAD-60A2-E833-1868-47996D9A6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09ADF2F-1BAA-16F5-C0E3-D725D7C921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6CF0ED6-2DFC-D134-B5C6-4D2E9067F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928D9F1-A306-2C78-942D-4628F5440A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49318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FEDFA-99B9-8075-598F-B28158E82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81AA170-D724-7115-1967-08493A3193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8458D7A-6698-4281-1A5B-3E9F671B4B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0448878-D718-178E-2BF5-391A8DED5F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7936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2F70D-19B2-F99A-4229-083DCD9C6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AEEC98F-9D5C-F8F9-54D8-08FA187251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1545132-35B3-0BB8-DA2B-1187CFE443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B647631-73AD-B181-FA1F-4D1C4D59BE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88898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6A101-9363-2472-821A-50C1FD562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584E439-15E6-1B2B-5F8F-6E1DE1E6EC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1D3A7F6-E0F0-C429-17BC-1020FCED76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BBE6063-0B8B-59A6-C48A-0E92C6D4C5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58436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629F6-8518-9F81-C737-2D71CA05A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05EE4E6-075A-9966-31AE-9B50ECC4EE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BFD94E5-D0F1-1BAE-8ABB-1625896EDA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D29BE54-F59A-DDD3-353E-4FE43CB3F4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8194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3C2DE-2332-F003-3AE7-7066B0E66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487D5C0-D916-29EB-D7BE-DFCE71BF9A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B8A001A-1796-4DCA-8808-7302F0A541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4D6E012-B62B-C9C2-2A00-56ADD44BD5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621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92825-5C74-683A-8DD8-474B80678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3033417-28C0-7F86-FE7F-85F6FF395D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EDD5611-5A48-0624-FA48-E7EF3042E7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A463E41-6EF5-D662-D6FB-1BE6E84539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7524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91511-55CC-39C9-65AF-028F31CB0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A4183BF-717F-D1AA-7F67-DD0B460AAD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3DA5A5C-ADA8-81C1-3A1E-687F553C35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7ECEFA4-AE69-83B9-2C86-E26F26B20D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4272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B24A4-05BD-CF21-6CEA-CBAEA8FCF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582152F-CE25-5514-A89A-9968E4B1EA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BAEBE41-727C-0E1D-9B74-1AC75BAFA4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DF3DEBB-B085-4966-2782-44670BB835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7191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D407B-80CE-31E0-69B1-19C45ED5C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EA34683-FBF2-F436-3DDC-3890E1D3BF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13BBD75-6F58-559E-B68D-7C0B936DD5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D5A3A1A-5944-7E72-15C0-66B8DC9006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8426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EC799-9916-A89E-ECA7-BB9071185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8071B49-AAE5-70C7-DC6C-BA823DB3EC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A03E109-7C43-196C-41E3-8A8914B87C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55A1552-9FAC-6656-B7F8-81E51DAFA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43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7787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28AE3-6C74-BC8C-E532-3E070A753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295DEE1-8253-6D5E-7E3D-FDDC9E5F78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3FAB884-E678-E1CC-1521-681D77BE89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7518632-DFB9-334F-ADA7-036B630537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44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3077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A16532-9818-449C-BBED-08526F6D3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Effra" panose="02000506080000020004" pitchFamily="2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463242A-2615-4F97-A11E-94A966350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Effra" panose="0200050608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E9F262-EB07-43B2-88DC-05B892E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10-05-2026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D8B6FF-B399-4E0B-8ED4-26E5D0DB8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C3B986-4732-4AEA-80AF-896F19994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348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8A08F-AB43-4BF9-ABCB-DF7281450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54D7517-DEA0-4D82-8F5B-C554F4BA1D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9AA1E5-D26E-4914-8646-464C46527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10-05-2026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DCE312-5144-4421-865F-22EC8FA72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71D65C-570E-40AE-844D-07BD851AA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2128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C5DC912-268B-443F-B9BC-CF4D0BC94F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56E0DDD-8AEF-43CB-82CF-69189EB37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E25A30-79F0-44B1-9228-A1CBA9740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10-05-2026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4B8293-F539-4212-8950-B07F9BEA3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D65D48-E244-438B-9FDD-B60537535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759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FA6E03-AFFA-425F-B098-FB39FD93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FF8226-A94B-48C7-8AF1-4AC47F024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1A6391-A82D-4E67-B394-7F606DBCF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10-05-2026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4E7E76-91FC-48CD-9CF9-AEC6DFF87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7FE3BF-0F76-43E2-B69A-C702BD894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066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5EAD74-2CDD-40DF-8F72-C4AC0AE0E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Effra" panose="02000506080000020004" pitchFamily="2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587472-0929-4D17-9131-B70CAFCFA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Effra" panose="0200050608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B91DB2-2E4D-407A-8504-0B1EB58A4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10-05-2026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FC3C07-E487-4540-A5AD-44E4EFE9D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4D2E6F-378F-42BF-9704-54E14330B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8676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043E02-C82F-41CD-BAE9-5C223CEC2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6D60E5-ACB5-416B-A731-E8CE59B3D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B093461-9CE4-41B0-918C-FDF23FE09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0B89E1E-F0DD-406E-9EB8-4D940AB94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10-05-2026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C72E9F9-4F52-447E-AA38-9875ED6F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E4285A2-C79D-47EA-85DB-0F023340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313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EA1EB-721B-400E-B08B-7D893270D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A50D914-35D0-4489-9795-CB4436BB5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589AC21-009F-4592-8910-B01CEB399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8A7AB2D-1827-447E-B676-9A6C4B6D3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DC2F668-681E-4E87-989B-4AA975ED1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83E1523-49C2-490E-8422-67746286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10-05-2026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7F313EA-A5EE-45CD-9584-E4A6F0016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66FC7E7-2703-4ED7-930F-C183914B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754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DB9EC8-E329-49B0-96C5-15C780C9F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AC0B8A5-B9F4-41D2-9F15-91132771B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10-05-2026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8CD471B-B34B-4B87-8D11-D9E79E75E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58913C3-42D3-4DD9-BCD8-EA9B39476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6944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2BA6AF2-1E6B-4E7D-838B-9F727C46A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10-05-2026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2D9A554-7E04-4CC9-BC8D-E4FCBE087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72587F0-B060-4089-BC0C-38B7F4ED2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858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3D095-28D1-4082-9343-982A787C4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E2AF4C-6BC3-408A-BFF2-40FAB6D47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B1FFA66-174F-435A-B03E-65596F4D8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A7C9ED-7211-4CC3-893A-1F4846496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10-05-2026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6C2FC4F-FFD1-4CBD-B998-4E116A33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77A224E-FDE5-4965-96F4-99B33E96C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836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86E5F3-161B-49B4-97B0-6B58F942C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27190D5-4E8C-4C83-81D5-12BC427841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70DCF37-7B0B-4111-AA33-65BE4E98D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4AF457-ACD4-47DA-9E73-F79C09BEA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10-05-2026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E12D56-340A-4350-89C5-63E925C43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4E4CB6C-2295-4554-8CA6-FA36B9FF4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118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718C4AF-DD18-4A12-916C-5ED63ED61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BBC2A1E-63F8-4124-A497-7B88D04A1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3F31BF-F0B9-402C-A678-2D7704664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1A354-3FB0-4CC8-B645-49C2B3C12A52}" type="datetimeFigureOut">
              <a:rPr lang="nl-NL" smtClean="0"/>
              <a:t>10-05-2026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6F4D29-E45D-49C6-83C4-03E91840F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471D48-F875-42C4-BC33-FD5469992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934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0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0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5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7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.png"/><Relationship Id="rId4" Type="http://schemas.openxmlformats.org/officeDocument/2006/relationships/image" Target="../media/image6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100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110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5" Type="http://schemas.openxmlformats.org/officeDocument/2006/relationships/image" Target="../media/image109.png"/><Relationship Id="rId4" Type="http://schemas.openxmlformats.org/officeDocument/2006/relationships/image" Target="../media/image9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hx4MfoL_aCE&amp;list=PL_sYQfTgBrJ83sWkkda7rqm_kh7EC68h0" TargetMode="Externa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F4D00-95EE-A991-56BC-6B9CD1E3A4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Examenspreekuur </a:t>
            </a:r>
            <a:r>
              <a:rPr lang="nl-NL" b="1" dirty="0"/>
              <a:t>Scheikunde Havo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D5CFF4A-62F2-EB17-CE45-FA074780C8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858855"/>
            <a:ext cx="9144000" cy="473851"/>
          </a:xfrm>
        </p:spPr>
        <p:txBody>
          <a:bodyPr/>
          <a:lstStyle/>
          <a:p>
            <a:r>
              <a:rPr lang="nl-NL" dirty="0"/>
              <a:t>Door Wouter Renkema en Nikita Judkins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4055E98-C66F-5DE8-D994-FE946231A95C}"/>
              </a:ext>
            </a:extLst>
          </p:cNvPr>
          <p:cNvSpPr txBox="1"/>
          <p:nvPr/>
        </p:nvSpPr>
        <p:spPr>
          <a:xfrm>
            <a:off x="3048762" y="3429000"/>
            <a:ext cx="60944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Effra" panose="02000506080000020004" pitchFamily="2" charset="0"/>
              </a:rPr>
              <a:t>Maandag</a:t>
            </a:r>
            <a:r>
              <a:rPr lang="en-US" sz="2000" b="1" dirty="0">
                <a:latin typeface="Effra" panose="02000506080000020004" pitchFamily="2" charset="0"/>
              </a:rPr>
              <a:t> 11 </a:t>
            </a:r>
            <a:r>
              <a:rPr lang="en-US" sz="2000" b="1" dirty="0" err="1">
                <a:latin typeface="Effra" panose="02000506080000020004" pitchFamily="2" charset="0"/>
              </a:rPr>
              <a:t>mei</a:t>
            </a:r>
            <a:r>
              <a:rPr lang="en-US" sz="2000" b="1" dirty="0">
                <a:latin typeface="Effra" panose="02000506080000020004" pitchFamily="2" charset="0"/>
              </a:rPr>
              <a:t> 15.00-16.00 </a:t>
            </a:r>
            <a:r>
              <a:rPr lang="en-US" sz="2000" b="1" dirty="0" err="1">
                <a:latin typeface="Effra" panose="02000506080000020004" pitchFamily="2" charset="0"/>
              </a:rPr>
              <a:t>uur</a:t>
            </a:r>
            <a:endParaRPr lang="en-US" sz="2000" b="1" dirty="0">
              <a:latin typeface="Effra" panose="0200050608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501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04CBF-18D2-548A-495B-936FBBA62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Afbeelding 36">
            <a:extLst>
              <a:ext uri="{FF2B5EF4-FFF2-40B4-BE49-F238E27FC236}">
                <a16:creationId xmlns:a16="http://schemas.microsoft.com/office/drawing/2014/main" id="{EDA6870F-A397-261C-B8B0-C36548BCD6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783"/>
          <a:stretch>
            <a:fillRect/>
          </a:stretch>
        </p:blipFill>
        <p:spPr>
          <a:xfrm>
            <a:off x="208989" y="4726820"/>
            <a:ext cx="6938772" cy="199914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A6C9571-25CC-D875-11CB-DB0397A195AA}"/>
              </a:ext>
            </a:extLst>
          </p:cNvPr>
          <p:cNvSpPr txBox="1"/>
          <p:nvPr/>
        </p:nvSpPr>
        <p:spPr>
          <a:xfrm>
            <a:off x="933254" y="1093510"/>
            <a:ext cx="7164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Effra"/>
              </a:rPr>
              <a:t>Chemisch</a:t>
            </a:r>
            <a:r>
              <a:rPr lang="en-US" sz="3200" b="1" dirty="0">
                <a:latin typeface="Effra"/>
              </a:rPr>
              <a:t> </a:t>
            </a:r>
            <a:r>
              <a:rPr lang="en-US" sz="3200" b="1" dirty="0" err="1">
                <a:latin typeface="Effra"/>
              </a:rPr>
              <a:t>rekenen</a:t>
            </a:r>
            <a:r>
              <a:rPr lang="en-US" sz="3200" b="1" dirty="0">
                <a:latin typeface="Effra"/>
              </a:rPr>
              <a:t>: </a:t>
            </a:r>
            <a:r>
              <a:rPr lang="en-US" sz="3200" b="1" dirty="0" err="1">
                <a:solidFill>
                  <a:srgbClr val="652EA3"/>
                </a:solidFill>
                <a:latin typeface="Effra"/>
              </a:rPr>
              <a:t>Molaire</a:t>
            </a:r>
            <a:r>
              <a:rPr lang="en-US" sz="3200" b="1" dirty="0">
                <a:solidFill>
                  <a:srgbClr val="652EA3"/>
                </a:solidFill>
                <a:latin typeface="Effra"/>
              </a:rPr>
              <a:t> </a:t>
            </a:r>
            <a:r>
              <a:rPr lang="en-US" sz="3200" b="1" dirty="0" err="1">
                <a:solidFill>
                  <a:srgbClr val="652EA3"/>
                </a:solidFill>
                <a:latin typeface="Effra"/>
              </a:rPr>
              <a:t>massa</a:t>
            </a:r>
            <a:endParaRPr lang="en-US" sz="3200" b="1" dirty="0">
              <a:solidFill>
                <a:srgbClr val="652EA3"/>
              </a:solidFill>
              <a:latin typeface="Effra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1CBBC73B-66E4-EA33-03E2-996E1D23F2E6}"/>
              </a:ext>
            </a:extLst>
          </p:cNvPr>
          <p:cNvSpPr txBox="1"/>
          <p:nvPr/>
        </p:nvSpPr>
        <p:spPr>
          <a:xfrm>
            <a:off x="2313432" y="2121408"/>
            <a:ext cx="11247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81F00DB6-19AF-1D76-9191-179CA2082EB2}"/>
              </a:ext>
            </a:extLst>
          </p:cNvPr>
          <p:cNvSpPr txBox="1"/>
          <p:nvPr/>
        </p:nvSpPr>
        <p:spPr>
          <a:xfrm>
            <a:off x="5235763" y="1753474"/>
            <a:ext cx="55580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Effra" panose="02000506080000020004" pitchFamily="2" charset="0"/>
              </a:rPr>
              <a:t>Bereken het aantal mol in 30 g water.</a:t>
            </a:r>
          </a:p>
          <a:p>
            <a:pPr marL="800100" lvl="1" indent="-342900">
              <a:buFont typeface="Wingdings" panose="05000000000000000000" pitchFamily="2" charset="2"/>
              <a:buChar char="à"/>
            </a:pPr>
            <a:r>
              <a:rPr lang="nl-NL" sz="2400" dirty="0">
                <a:latin typeface="Effra" panose="02000506080000020004" pitchFamily="2" charset="0"/>
              </a:rPr>
              <a:t>Molaire massa H</a:t>
            </a:r>
            <a:r>
              <a:rPr lang="nl-NL" sz="2400" baseline="-25000" dirty="0">
                <a:latin typeface="Effra" panose="02000506080000020004" pitchFamily="2" charset="0"/>
              </a:rPr>
              <a:t>2</a:t>
            </a:r>
            <a:r>
              <a:rPr lang="nl-NL" sz="2400" dirty="0">
                <a:latin typeface="Effra" panose="02000506080000020004" pitchFamily="2" charset="0"/>
              </a:rPr>
              <a:t>O: 18,015 g mol</a:t>
            </a:r>
            <a:r>
              <a:rPr lang="nl-NL" sz="2400" baseline="30000" dirty="0">
                <a:latin typeface="Effra" panose="02000506080000020004" pitchFamily="2" charset="0"/>
              </a:rPr>
              <a:t>-1</a:t>
            </a:r>
            <a:endParaRPr lang="nl-NL" sz="2400" i="1" dirty="0">
              <a:latin typeface="Effra" panose="02000506080000020004" pitchFamily="2" charset="0"/>
            </a:endParaRPr>
          </a:p>
        </p:txBody>
      </p:sp>
      <p:graphicFrame>
        <p:nvGraphicFramePr>
          <p:cNvPr id="18" name="Tabel 17">
            <a:extLst>
              <a:ext uri="{FF2B5EF4-FFF2-40B4-BE49-F238E27FC236}">
                <a16:creationId xmlns:a16="http://schemas.microsoft.com/office/drawing/2014/main" id="{632B6422-2065-532D-3913-280FD007B8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835035"/>
              </p:ext>
            </p:extLst>
          </p:nvPr>
        </p:nvGraphicFramePr>
        <p:xfrm>
          <a:off x="6136125" y="2649913"/>
          <a:ext cx="4370524" cy="7384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5262">
                  <a:extLst>
                    <a:ext uri="{9D8B030D-6E8A-4147-A177-3AD203B41FA5}">
                      <a16:colId xmlns:a16="http://schemas.microsoft.com/office/drawing/2014/main" val="1632535676"/>
                    </a:ext>
                  </a:extLst>
                </a:gridCol>
                <a:gridCol w="2185262">
                  <a:extLst>
                    <a:ext uri="{9D8B030D-6E8A-4147-A177-3AD203B41FA5}">
                      <a16:colId xmlns:a16="http://schemas.microsoft.com/office/drawing/2014/main" val="1313236334"/>
                    </a:ext>
                  </a:extLst>
                </a:gridCol>
              </a:tblGrid>
              <a:tr h="369215">
                <a:tc>
                  <a:txBody>
                    <a:bodyPr/>
                    <a:lstStyle/>
                    <a:p>
                      <a:pPr algn="ctr"/>
                      <a:r>
                        <a:rPr lang="nl-NL" sz="1800" b="1" dirty="0">
                          <a:latin typeface="Effra" panose="02000506080000020004" pitchFamily="2" charset="0"/>
                        </a:rPr>
                        <a:t>18,015 g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1 mol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545311"/>
                  </a:ext>
                </a:extLst>
              </a:tr>
              <a:tr h="369215"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30 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? mol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72904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50C060B7-0345-300F-5007-DDF68EFE4263}"/>
                  </a:ext>
                </a:extLst>
              </p:cNvPr>
              <p:cNvSpPr txBox="1"/>
              <p:nvPr/>
            </p:nvSpPr>
            <p:spPr>
              <a:xfrm>
                <a:off x="5816788" y="3431358"/>
                <a:ext cx="3526350" cy="6449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dirty="0"/>
                  <a:t>?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0" i="0" dirty="0" smtClean="0">
                            <a:latin typeface="Cambria Math" panose="02040503050406030204" pitchFamily="18" charset="0"/>
                          </a:rPr>
                          <m:t>30 </m:t>
                        </m:r>
                        <m:r>
                          <a:rPr lang="nl-NL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num>
                      <m:den>
                        <m:r>
                          <a:rPr lang="nl-NL" sz="2400" b="0" i="1" dirty="0" smtClean="0">
                            <a:latin typeface="Cambria Math" panose="02040503050406030204" pitchFamily="18" charset="0"/>
                          </a:rPr>
                          <m:t>18,016</m:t>
                        </m:r>
                      </m:den>
                    </m:f>
                    <m:r>
                      <a:rPr lang="nl-NL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400" b="0" i="0" dirty="0" smtClean="0">
                        <a:latin typeface="Cambria Math" panose="02040503050406030204" pitchFamily="18" charset="0"/>
                      </a:rPr>
                      <m:t>1,7 </m:t>
                    </m:r>
                    <m:r>
                      <m:rPr>
                        <m:sty m:val="p"/>
                      </m:rPr>
                      <a:rPr lang="nl-NL" sz="2400" b="0" i="0" dirty="0" smtClean="0">
                        <a:latin typeface="Cambria Math" panose="02040503050406030204" pitchFamily="18" charset="0"/>
                      </a:rPr>
                      <m:t>mol</m:t>
                    </m:r>
                    <m:r>
                      <a:rPr lang="nl-NL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2400" b="0" i="0" dirty="0" smtClean="0">
                        <a:latin typeface="Cambria Math" panose="02040503050406030204" pitchFamily="18" charset="0"/>
                      </a:rPr>
                      <m:t>water</m:t>
                    </m:r>
                  </m:oMath>
                </a14:m>
                <a:endParaRPr lang="nl-NL" sz="2400" dirty="0"/>
              </a:p>
            </p:txBody>
          </p:sp>
        </mc:Choice>
        <mc:Fallback xmlns="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50C060B7-0345-300F-5007-DDF68EFE4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788" y="3431358"/>
                <a:ext cx="3526350" cy="644920"/>
              </a:xfrm>
              <a:prstGeom prst="rect">
                <a:avLst/>
              </a:prstGeom>
              <a:blipFill>
                <a:blip r:embed="rId4"/>
                <a:stretch>
                  <a:fillRect l="-2591" b="-471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C8D871D8-072E-D839-DA66-1E0EFBE32351}"/>
              </a:ext>
            </a:extLst>
          </p:cNvPr>
          <p:cNvCxnSpPr>
            <a:cxnSpLocks/>
          </p:cNvCxnSpPr>
          <p:nvPr/>
        </p:nvCxnSpPr>
        <p:spPr>
          <a:xfrm flipV="1">
            <a:off x="7662672" y="2848396"/>
            <a:ext cx="1335024" cy="333716"/>
          </a:xfrm>
          <a:prstGeom prst="straightConnector1">
            <a:avLst/>
          </a:prstGeom>
          <a:ln w="57150">
            <a:solidFill>
              <a:srgbClr val="652EA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>
            <a:extLst>
              <a:ext uri="{FF2B5EF4-FFF2-40B4-BE49-F238E27FC236}">
                <a16:creationId xmlns:a16="http://schemas.microsoft.com/office/drawing/2014/main" id="{730925D8-8806-3EAF-38F3-007F9A96C95E}"/>
              </a:ext>
            </a:extLst>
          </p:cNvPr>
          <p:cNvCxnSpPr>
            <a:cxnSpLocks/>
          </p:cNvCxnSpPr>
          <p:nvPr/>
        </p:nvCxnSpPr>
        <p:spPr>
          <a:xfrm flipH="1" flipV="1">
            <a:off x="7750320" y="2848396"/>
            <a:ext cx="571067" cy="1348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al 37">
            <a:extLst>
              <a:ext uri="{FF2B5EF4-FFF2-40B4-BE49-F238E27FC236}">
                <a16:creationId xmlns:a16="http://schemas.microsoft.com/office/drawing/2014/main" id="{7CDBD4AC-75D8-FCD2-258E-B246AEB9371D}"/>
              </a:ext>
            </a:extLst>
          </p:cNvPr>
          <p:cNvSpPr/>
          <p:nvPr/>
        </p:nvSpPr>
        <p:spPr>
          <a:xfrm>
            <a:off x="208989" y="5248275"/>
            <a:ext cx="619686" cy="371475"/>
          </a:xfrm>
          <a:prstGeom prst="ellipse">
            <a:avLst/>
          </a:prstGeom>
          <a:noFill/>
          <a:ln w="57150">
            <a:solidFill>
              <a:srgbClr val="945D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2" name="Afbeelding 41">
            <a:extLst>
              <a:ext uri="{FF2B5EF4-FFF2-40B4-BE49-F238E27FC236}">
                <a16:creationId xmlns:a16="http://schemas.microsoft.com/office/drawing/2014/main" id="{B6930E02-1FC5-C200-A3B9-7E0F7D53415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9433"/>
          <a:stretch>
            <a:fillRect/>
          </a:stretch>
        </p:blipFill>
        <p:spPr>
          <a:xfrm>
            <a:off x="7750320" y="4726820"/>
            <a:ext cx="4308891" cy="1999140"/>
          </a:xfrm>
          <a:prstGeom prst="rect">
            <a:avLst/>
          </a:prstGeom>
        </p:spPr>
      </p:pic>
      <p:sp>
        <p:nvSpPr>
          <p:cNvPr id="43" name="Rechthoek 42">
            <a:extLst>
              <a:ext uri="{FF2B5EF4-FFF2-40B4-BE49-F238E27FC236}">
                <a16:creationId xmlns:a16="http://schemas.microsoft.com/office/drawing/2014/main" id="{1136BB4E-C3B3-1387-A7BF-38FF2A3F5871}"/>
              </a:ext>
            </a:extLst>
          </p:cNvPr>
          <p:cNvSpPr/>
          <p:nvPr/>
        </p:nvSpPr>
        <p:spPr>
          <a:xfrm>
            <a:off x="1037601" y="1914747"/>
            <a:ext cx="1295500" cy="10277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dirty="0"/>
              <a:t>Massa</a:t>
            </a:r>
            <a:r>
              <a:rPr lang="nl-NL" sz="1600" dirty="0"/>
              <a:t> </a:t>
            </a:r>
          </a:p>
          <a:p>
            <a:pPr algn="ctr"/>
            <a:r>
              <a:rPr lang="nl-NL" sz="1600" dirty="0"/>
              <a:t>(aantal gram)</a:t>
            </a:r>
          </a:p>
        </p:txBody>
      </p:sp>
      <p:sp>
        <p:nvSpPr>
          <p:cNvPr id="44" name="Rechthoek 43">
            <a:extLst>
              <a:ext uri="{FF2B5EF4-FFF2-40B4-BE49-F238E27FC236}">
                <a16:creationId xmlns:a16="http://schemas.microsoft.com/office/drawing/2014/main" id="{A7D1E222-F8EE-70C5-10B8-4F3E5D37CF8F}"/>
              </a:ext>
            </a:extLst>
          </p:cNvPr>
          <p:cNvSpPr/>
          <p:nvPr/>
        </p:nvSpPr>
        <p:spPr>
          <a:xfrm>
            <a:off x="3438144" y="1914746"/>
            <a:ext cx="1295500" cy="102778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dirty="0" err="1"/>
              <a:t>Chem</a:t>
            </a:r>
            <a:r>
              <a:rPr lang="nl-NL" sz="1600" b="1" dirty="0"/>
              <a:t>. Hoeveelheid </a:t>
            </a:r>
          </a:p>
          <a:p>
            <a:pPr algn="ctr"/>
            <a:r>
              <a:rPr lang="nl-NL" sz="1600" dirty="0"/>
              <a:t>(aantal mol)</a:t>
            </a:r>
          </a:p>
        </p:txBody>
      </p:sp>
      <p:cxnSp>
        <p:nvCxnSpPr>
          <p:cNvPr id="45" name="Rechte verbindingslijn met pijl 44">
            <a:extLst>
              <a:ext uri="{FF2B5EF4-FFF2-40B4-BE49-F238E27FC236}">
                <a16:creationId xmlns:a16="http://schemas.microsoft.com/office/drawing/2014/main" id="{F6D68123-9238-CB68-626F-E70266DEC366}"/>
              </a:ext>
            </a:extLst>
          </p:cNvPr>
          <p:cNvCxnSpPr>
            <a:cxnSpLocks/>
          </p:cNvCxnSpPr>
          <p:nvPr/>
        </p:nvCxnSpPr>
        <p:spPr>
          <a:xfrm>
            <a:off x="2363054" y="2428636"/>
            <a:ext cx="1046897" cy="0"/>
          </a:xfrm>
          <a:prstGeom prst="straightConnector1">
            <a:avLst/>
          </a:prstGeom>
          <a:ln w="57150">
            <a:solidFill>
              <a:srgbClr val="652EA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kstvak 48">
            <a:extLst>
              <a:ext uri="{FF2B5EF4-FFF2-40B4-BE49-F238E27FC236}">
                <a16:creationId xmlns:a16="http://schemas.microsoft.com/office/drawing/2014/main" id="{D73E4C82-F9A7-2E2C-D0EA-9172FB02E95B}"/>
              </a:ext>
            </a:extLst>
          </p:cNvPr>
          <p:cNvSpPr txBox="1"/>
          <p:nvPr/>
        </p:nvSpPr>
        <p:spPr>
          <a:xfrm>
            <a:off x="2521213" y="2073601"/>
            <a:ext cx="750718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/>
              <a:t>M</a:t>
            </a:r>
          </a:p>
          <a:p>
            <a:pPr algn="ctr"/>
            <a:endParaRPr lang="nl-NL" sz="300" dirty="0"/>
          </a:p>
          <a:p>
            <a:pPr algn="ctr"/>
            <a:r>
              <a:rPr lang="nl-NL" dirty="0"/>
              <a:t>g/mol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F673378-ACF8-AAD6-FB7A-709079295567}"/>
              </a:ext>
            </a:extLst>
          </p:cNvPr>
          <p:cNvSpPr/>
          <p:nvPr/>
        </p:nvSpPr>
        <p:spPr>
          <a:xfrm>
            <a:off x="6286216" y="3058366"/>
            <a:ext cx="964976" cy="246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5E20C345-F1E5-E6BB-2DB3-BECFBE0E9A36}"/>
              </a:ext>
            </a:extLst>
          </p:cNvPr>
          <p:cNvSpPr/>
          <p:nvPr/>
        </p:nvSpPr>
        <p:spPr>
          <a:xfrm>
            <a:off x="8627582" y="3085325"/>
            <a:ext cx="693309" cy="219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550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/>
      <p:bldP spid="38" grpId="0" animBg="1"/>
      <p:bldP spid="43" grpId="0" animBg="1"/>
      <p:bldP spid="44" grpId="0" animBg="1"/>
      <p:bldP spid="49" grpId="0"/>
      <p:bldP spid="3" grpId="0" animBg="1"/>
      <p:bldP spid="4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6174F-280E-C69A-18C8-32F339226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EF05859A-10C6-A17B-1F2B-03D2B9CDF41D}"/>
              </a:ext>
            </a:extLst>
          </p:cNvPr>
          <p:cNvSpPr txBox="1"/>
          <p:nvPr/>
        </p:nvSpPr>
        <p:spPr>
          <a:xfrm>
            <a:off x="566530" y="1143000"/>
            <a:ext cx="1127353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>
                <a:latin typeface="Effra" panose="02000506080000020004"/>
              </a:rPr>
              <a:t>Hoe </a:t>
            </a:r>
            <a:r>
              <a:rPr lang="en-US" sz="2400" b="1" err="1">
                <a:latin typeface="Effra" panose="02000506080000020004"/>
              </a:rPr>
              <a:t>bereken</a:t>
            </a:r>
            <a:r>
              <a:rPr lang="en-US" sz="2400" b="1">
                <a:latin typeface="Effra" panose="02000506080000020004"/>
              </a:rPr>
              <a:t> je het </a:t>
            </a:r>
            <a:r>
              <a:rPr lang="en-US" sz="2400" b="1" err="1">
                <a:latin typeface="Effra" panose="02000506080000020004"/>
              </a:rPr>
              <a:t>rendement</a:t>
            </a:r>
            <a:r>
              <a:rPr lang="en-US" sz="2400" b="1">
                <a:latin typeface="Effra" panose="02000506080000020004"/>
              </a:rPr>
              <a:t>?</a:t>
            </a:r>
            <a:r>
              <a:rPr lang="en-US" sz="2400" b="1">
                <a:solidFill>
                  <a:srgbClr val="652EA3"/>
                </a:solidFill>
              </a:rPr>
              <a:t> 2021 III 13</a:t>
            </a:r>
            <a:r>
              <a:rPr lang="en-US" sz="2400" b="1">
                <a:latin typeface="Effra" panose="02000506080000020004"/>
              </a:rPr>
              <a:t>  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FE448AE-E9B9-1F09-2E45-3CCF63A67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" y="1804670"/>
            <a:ext cx="8077200" cy="18669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6519251-ECAA-B722-A41E-E02713A5057D}"/>
              </a:ext>
            </a:extLst>
          </p:cNvPr>
          <p:cNvSpPr txBox="1"/>
          <p:nvPr/>
        </p:nvSpPr>
        <p:spPr>
          <a:xfrm>
            <a:off x="1053548" y="3856383"/>
            <a:ext cx="6930295" cy="224676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 dirty="0">
                <a:latin typeface="Effra" panose="02000506080000020004"/>
              </a:rPr>
              <a:t>Er is 0,60x3,6</a:t>
            </a:r>
            <a:r>
              <a:rPr lang="en-US" sz="2000" dirty="0">
                <a:latin typeface="Effra" panose="02000506080000020004"/>
                <a:cs typeface="Arial"/>
              </a:rPr>
              <a:t>•10</a:t>
            </a:r>
            <a:r>
              <a:rPr lang="en-US" sz="2000" baseline="30000" dirty="0">
                <a:latin typeface="Effra" panose="02000506080000020004"/>
                <a:cs typeface="Arial"/>
              </a:rPr>
              <a:t>5</a:t>
            </a:r>
            <a:r>
              <a:rPr lang="en-US" sz="2000" dirty="0">
                <a:latin typeface="Effra" panose="02000506080000020004"/>
                <a:cs typeface="Arial"/>
              </a:rPr>
              <a:t> = 2,16•10</a:t>
            </a:r>
            <a:r>
              <a:rPr lang="en-US" sz="2000" baseline="30000" dirty="0">
                <a:latin typeface="Effra" panose="02000506080000020004"/>
                <a:cs typeface="Arial"/>
              </a:rPr>
              <a:t>5</a:t>
            </a:r>
            <a:r>
              <a:rPr lang="en-US" sz="2000" dirty="0">
                <a:latin typeface="Effra" panose="02000506080000020004"/>
                <a:cs typeface="Arial"/>
              </a:rPr>
              <a:t>  ton C.</a:t>
            </a:r>
          </a:p>
          <a:p>
            <a:r>
              <a:rPr lang="en-US" sz="2000" dirty="0">
                <a:latin typeface="Effra" panose="02000506080000020004"/>
                <a:cs typeface="Arial"/>
              </a:rPr>
              <a:t>Dat is 2,16•10</a:t>
            </a:r>
            <a:r>
              <a:rPr lang="en-US" sz="2000" baseline="30000" dirty="0">
                <a:latin typeface="Effra" panose="02000506080000020004"/>
                <a:cs typeface="Arial"/>
              </a:rPr>
              <a:t>11  </a:t>
            </a:r>
            <a:r>
              <a:rPr lang="en-US" sz="2000" dirty="0">
                <a:latin typeface="Effra" panose="02000506080000020004"/>
                <a:cs typeface="Arial"/>
              </a:rPr>
              <a:t>gram C.</a:t>
            </a:r>
          </a:p>
          <a:p>
            <a:r>
              <a:rPr lang="en-US" sz="2000" dirty="0">
                <a:latin typeface="Effra" panose="02000506080000020004"/>
                <a:cs typeface="Arial"/>
              </a:rPr>
              <a:t>Dat is 2,16•10</a:t>
            </a:r>
            <a:r>
              <a:rPr lang="en-US" sz="2000" baseline="30000" dirty="0">
                <a:latin typeface="Effra" panose="02000506080000020004"/>
                <a:cs typeface="Arial"/>
              </a:rPr>
              <a:t>11 </a:t>
            </a:r>
            <a:r>
              <a:rPr lang="en-US" sz="2000" dirty="0">
                <a:latin typeface="Effra" panose="02000506080000020004"/>
                <a:cs typeface="Arial"/>
              </a:rPr>
              <a:t>/12,01 = 1,80•10</a:t>
            </a:r>
            <a:r>
              <a:rPr lang="en-US" sz="2000" baseline="30000" dirty="0">
                <a:latin typeface="Effra" panose="02000506080000020004"/>
                <a:cs typeface="Arial"/>
              </a:rPr>
              <a:t>10 </a:t>
            </a:r>
            <a:r>
              <a:rPr lang="en-US" sz="2000" dirty="0">
                <a:latin typeface="Effra" panose="02000506080000020004"/>
                <a:cs typeface="Arial"/>
              </a:rPr>
              <a:t>mol C.</a:t>
            </a:r>
          </a:p>
          <a:p>
            <a:r>
              <a:rPr lang="en-US" sz="2000" dirty="0" err="1">
                <a:latin typeface="Effra" panose="02000506080000020004"/>
                <a:cs typeface="Arial"/>
              </a:rPr>
              <a:t>Hieruit</a:t>
            </a:r>
            <a:r>
              <a:rPr lang="en-US" sz="2000" dirty="0">
                <a:latin typeface="Effra" panose="02000506080000020004"/>
                <a:cs typeface="Arial"/>
              </a:rPr>
              <a:t> </a:t>
            </a:r>
            <a:r>
              <a:rPr lang="en-US" sz="2000" dirty="0" err="1">
                <a:latin typeface="Effra" panose="02000506080000020004"/>
                <a:cs typeface="Arial"/>
              </a:rPr>
              <a:t>kan</a:t>
            </a:r>
            <a:r>
              <a:rPr lang="en-US" sz="2000" dirty="0">
                <a:latin typeface="Effra" panose="02000506080000020004"/>
                <a:cs typeface="Arial"/>
              </a:rPr>
              <a:t> 1,80•10</a:t>
            </a:r>
            <a:r>
              <a:rPr lang="en-US" sz="2000" baseline="30000" dirty="0">
                <a:latin typeface="Effra" panose="02000506080000020004"/>
                <a:cs typeface="Arial"/>
              </a:rPr>
              <a:t>10  </a:t>
            </a:r>
            <a:r>
              <a:rPr lang="en-US" sz="2000" dirty="0">
                <a:latin typeface="Effra" panose="02000506080000020004"/>
                <a:cs typeface="Arial"/>
              </a:rPr>
              <a:t>mol methanol (CH</a:t>
            </a:r>
            <a:r>
              <a:rPr lang="en-US" sz="2000" baseline="-25000" dirty="0">
                <a:latin typeface="Effra" panose="02000506080000020004"/>
                <a:cs typeface="Arial"/>
              </a:rPr>
              <a:t>3</a:t>
            </a:r>
            <a:r>
              <a:rPr lang="en-US" sz="2000" dirty="0">
                <a:latin typeface="Effra" panose="02000506080000020004"/>
                <a:cs typeface="Arial"/>
              </a:rPr>
              <a:t>OH) </a:t>
            </a:r>
            <a:r>
              <a:rPr lang="en-US" sz="2000" dirty="0" err="1">
                <a:latin typeface="Effra" panose="02000506080000020004"/>
                <a:cs typeface="Arial"/>
              </a:rPr>
              <a:t>ontstaan</a:t>
            </a:r>
            <a:r>
              <a:rPr lang="en-US" sz="2000" dirty="0">
                <a:latin typeface="Effra" panose="02000506080000020004"/>
                <a:cs typeface="Arial"/>
              </a:rPr>
              <a:t>.</a:t>
            </a:r>
          </a:p>
          <a:p>
            <a:r>
              <a:rPr lang="en-US" sz="2000" dirty="0">
                <a:latin typeface="Effra" panose="02000506080000020004"/>
                <a:cs typeface="Arial"/>
              </a:rPr>
              <a:t>Dat is 1,80•10</a:t>
            </a:r>
            <a:r>
              <a:rPr lang="en-US" sz="2000" baseline="30000" dirty="0">
                <a:latin typeface="Effra" panose="02000506080000020004"/>
                <a:cs typeface="Arial"/>
              </a:rPr>
              <a:t>10  </a:t>
            </a:r>
            <a:r>
              <a:rPr lang="en-US" sz="2000" dirty="0">
                <a:latin typeface="Effra" panose="02000506080000020004"/>
                <a:cs typeface="Arial"/>
              </a:rPr>
              <a:t>mol  x 32,042 g/mol = 5,76•10</a:t>
            </a:r>
            <a:r>
              <a:rPr lang="en-US" sz="2000" baseline="30000" dirty="0">
                <a:latin typeface="Effra" panose="02000506080000020004"/>
                <a:cs typeface="Arial"/>
              </a:rPr>
              <a:t>11  </a:t>
            </a:r>
            <a:r>
              <a:rPr lang="en-US" sz="2000" dirty="0">
                <a:latin typeface="Effra" panose="02000506080000020004"/>
                <a:cs typeface="Arial"/>
              </a:rPr>
              <a:t>gram methanol</a:t>
            </a:r>
          </a:p>
          <a:p>
            <a:r>
              <a:rPr lang="en-US" sz="2000" dirty="0">
                <a:latin typeface="Effra" panose="02000506080000020004"/>
                <a:cs typeface="Arial"/>
              </a:rPr>
              <a:t>De </a:t>
            </a:r>
            <a:r>
              <a:rPr lang="en-US" sz="2000" dirty="0" err="1">
                <a:latin typeface="Effra" panose="02000506080000020004"/>
                <a:cs typeface="Arial"/>
              </a:rPr>
              <a:t>theoretische</a:t>
            </a:r>
            <a:r>
              <a:rPr lang="en-US" sz="2000" dirty="0">
                <a:latin typeface="Effra" panose="02000506080000020004"/>
                <a:cs typeface="Arial"/>
              </a:rPr>
              <a:t> </a:t>
            </a:r>
            <a:r>
              <a:rPr lang="en-US" sz="2000" dirty="0" err="1">
                <a:latin typeface="Effra" panose="02000506080000020004"/>
                <a:cs typeface="Arial"/>
              </a:rPr>
              <a:t>opbrengst</a:t>
            </a:r>
            <a:r>
              <a:rPr lang="en-US" sz="2000" dirty="0">
                <a:latin typeface="Effra" panose="02000506080000020004"/>
                <a:cs typeface="Arial"/>
              </a:rPr>
              <a:t> is 5,76•10</a:t>
            </a:r>
            <a:r>
              <a:rPr lang="en-US" sz="2000" baseline="30000" dirty="0">
                <a:latin typeface="Effra" panose="02000506080000020004"/>
                <a:cs typeface="Arial"/>
              </a:rPr>
              <a:t>5</a:t>
            </a:r>
            <a:r>
              <a:rPr lang="en-US" sz="2000" dirty="0">
                <a:latin typeface="Effra" panose="02000506080000020004"/>
                <a:cs typeface="Arial"/>
              </a:rPr>
              <a:t> ton methanol.</a:t>
            </a:r>
          </a:p>
          <a:p>
            <a:r>
              <a:rPr lang="en-US" sz="2000" dirty="0" err="1">
                <a:latin typeface="Effra" panose="02000506080000020004"/>
                <a:cs typeface="Arial"/>
              </a:rPr>
              <a:t>Rendement</a:t>
            </a:r>
            <a:r>
              <a:rPr lang="en-US" sz="2000" dirty="0">
                <a:latin typeface="Effra" panose="02000506080000020004"/>
                <a:cs typeface="Arial"/>
              </a:rPr>
              <a:t> = 2,13•10</a:t>
            </a:r>
            <a:r>
              <a:rPr lang="en-US" sz="2000" baseline="30000" dirty="0">
                <a:latin typeface="Effra" panose="02000506080000020004"/>
                <a:cs typeface="Arial"/>
              </a:rPr>
              <a:t>5 </a:t>
            </a:r>
            <a:r>
              <a:rPr lang="en-US" sz="2000" dirty="0">
                <a:latin typeface="Effra" panose="02000506080000020004"/>
                <a:cs typeface="Arial"/>
              </a:rPr>
              <a:t>/ 5,76•10</a:t>
            </a:r>
            <a:r>
              <a:rPr lang="en-US" sz="2000" baseline="30000" dirty="0">
                <a:latin typeface="Effra" panose="02000506080000020004"/>
                <a:cs typeface="Arial"/>
              </a:rPr>
              <a:t>5</a:t>
            </a:r>
            <a:r>
              <a:rPr lang="en-US" sz="2000" dirty="0">
                <a:latin typeface="Effra" panose="02000506080000020004"/>
                <a:cs typeface="Arial"/>
              </a:rPr>
              <a:t> x 100 % = 37 %.</a:t>
            </a:r>
            <a:endParaRPr lang="nl-NL" sz="2000" dirty="0">
              <a:latin typeface="Effra" panose="020005060800000200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611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47191-9780-C257-7AB0-B71C37628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4D0205AA-22B9-045E-1A28-F1711AD5FC29}"/>
              </a:ext>
            </a:extLst>
          </p:cNvPr>
          <p:cNvSpPr txBox="1"/>
          <p:nvPr/>
        </p:nvSpPr>
        <p:spPr>
          <a:xfrm>
            <a:off x="655984" y="1123122"/>
            <a:ext cx="1118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Effra" panose="02000506080000020004"/>
              </a:rPr>
              <a:t>Hoe </a:t>
            </a:r>
            <a:r>
              <a:rPr lang="en-US" sz="2400" b="1" dirty="0" err="1">
                <a:latin typeface="Effra" panose="02000506080000020004"/>
              </a:rPr>
              <a:t>reken</a:t>
            </a:r>
            <a:r>
              <a:rPr lang="en-US" sz="2400" b="1" dirty="0">
                <a:latin typeface="Effra" panose="02000506080000020004"/>
              </a:rPr>
              <a:t> je </a:t>
            </a:r>
            <a:r>
              <a:rPr lang="en-US" sz="2400" b="1" dirty="0" err="1">
                <a:latin typeface="Effra" panose="02000506080000020004"/>
              </a:rPr>
              <a:t>bij</a:t>
            </a:r>
            <a:r>
              <a:rPr lang="en-US" sz="2400" b="1" dirty="0">
                <a:latin typeface="Effra" panose="02000506080000020004"/>
              </a:rPr>
              <a:t> </a:t>
            </a:r>
            <a:r>
              <a:rPr lang="en-US" sz="2400" b="1" dirty="0" err="1">
                <a:latin typeface="Effra" panose="02000506080000020004"/>
              </a:rPr>
              <a:t>een</a:t>
            </a:r>
            <a:r>
              <a:rPr lang="en-US" sz="2400" b="1" dirty="0">
                <a:latin typeface="Effra" panose="02000506080000020004"/>
              </a:rPr>
              <a:t> </a:t>
            </a:r>
            <a:r>
              <a:rPr lang="en-US" sz="2400" b="1" dirty="0" err="1">
                <a:latin typeface="Effra" panose="02000506080000020004"/>
              </a:rPr>
              <a:t>titratie</a:t>
            </a:r>
            <a:r>
              <a:rPr lang="en-US" sz="2400" b="1" dirty="0">
                <a:latin typeface="Effra" panose="02000506080000020004"/>
              </a:rPr>
              <a:t>? </a:t>
            </a:r>
            <a:r>
              <a:rPr lang="en-US" sz="2400" b="1" dirty="0">
                <a:solidFill>
                  <a:srgbClr val="652EA3"/>
                </a:solidFill>
                <a:latin typeface="Effra" panose="02000506080000020004"/>
              </a:rPr>
              <a:t>2018 II 20</a:t>
            </a:r>
            <a:r>
              <a:rPr lang="en-US" sz="2400" b="1" dirty="0">
                <a:latin typeface="Effra" panose="02000506080000020004"/>
              </a:rPr>
              <a:t>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730D924-8EE8-1BF5-C113-18BF5A42C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44" y="1958636"/>
            <a:ext cx="5594716" cy="294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3210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91538-C86D-340F-6989-518E6A41B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A5E13997-77A5-F571-D10D-755A18197C22}"/>
              </a:ext>
            </a:extLst>
          </p:cNvPr>
          <p:cNvSpPr txBox="1"/>
          <p:nvPr/>
        </p:nvSpPr>
        <p:spPr>
          <a:xfrm>
            <a:off x="655984" y="1123122"/>
            <a:ext cx="1118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Effra" panose="02000506080000020004"/>
              </a:rPr>
              <a:t>Hoe </a:t>
            </a:r>
            <a:r>
              <a:rPr lang="en-US" sz="2400" b="1" dirty="0" err="1">
                <a:latin typeface="Effra" panose="02000506080000020004"/>
              </a:rPr>
              <a:t>reken</a:t>
            </a:r>
            <a:r>
              <a:rPr lang="en-US" sz="2400" b="1" dirty="0">
                <a:latin typeface="Effra" panose="02000506080000020004"/>
              </a:rPr>
              <a:t> je </a:t>
            </a:r>
            <a:r>
              <a:rPr lang="en-US" sz="2400" b="1" dirty="0" err="1">
                <a:latin typeface="Effra" panose="02000506080000020004"/>
              </a:rPr>
              <a:t>bij</a:t>
            </a:r>
            <a:r>
              <a:rPr lang="en-US" sz="2400" b="1" dirty="0">
                <a:latin typeface="Effra" panose="02000506080000020004"/>
              </a:rPr>
              <a:t> </a:t>
            </a:r>
            <a:r>
              <a:rPr lang="en-US" sz="2400" b="1" dirty="0" err="1">
                <a:latin typeface="Effra" panose="02000506080000020004"/>
              </a:rPr>
              <a:t>een</a:t>
            </a:r>
            <a:r>
              <a:rPr lang="en-US" sz="2400" b="1" dirty="0">
                <a:latin typeface="Effra" panose="02000506080000020004"/>
              </a:rPr>
              <a:t> </a:t>
            </a:r>
            <a:r>
              <a:rPr lang="en-US" sz="2400" b="1" dirty="0" err="1">
                <a:latin typeface="Effra" panose="02000506080000020004"/>
              </a:rPr>
              <a:t>titratie</a:t>
            </a:r>
            <a:r>
              <a:rPr lang="en-US" sz="2400" b="1" dirty="0">
                <a:latin typeface="Effra" panose="02000506080000020004"/>
              </a:rPr>
              <a:t>? </a:t>
            </a:r>
            <a:r>
              <a:rPr lang="en-US" sz="2400" b="1" dirty="0">
                <a:solidFill>
                  <a:srgbClr val="652EA3"/>
                </a:solidFill>
                <a:latin typeface="Effra" panose="02000506080000020004"/>
              </a:rPr>
              <a:t>2018 II 20</a:t>
            </a:r>
            <a:r>
              <a:rPr lang="en-US" sz="2400" b="1" dirty="0">
                <a:latin typeface="Effra" panose="02000506080000020004"/>
              </a:rPr>
              <a:t>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ADA2D7B-3561-588B-3776-765D6C9C4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44" y="1958636"/>
            <a:ext cx="5594716" cy="2940727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B30625CD-2877-94FF-2AFC-0DBE957292A7}"/>
              </a:ext>
            </a:extLst>
          </p:cNvPr>
          <p:cNvCxnSpPr/>
          <p:nvPr/>
        </p:nvCxnSpPr>
        <p:spPr>
          <a:xfrm>
            <a:off x="308244" y="3150704"/>
            <a:ext cx="1610008" cy="0"/>
          </a:xfrm>
          <a:prstGeom prst="line">
            <a:avLst/>
          </a:prstGeom>
          <a:ln w="38100"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4E14A193-A324-076E-FE8E-081007666CBC}"/>
              </a:ext>
            </a:extLst>
          </p:cNvPr>
          <p:cNvCxnSpPr>
            <a:cxnSpLocks/>
          </p:cNvCxnSpPr>
          <p:nvPr/>
        </p:nvCxnSpPr>
        <p:spPr>
          <a:xfrm>
            <a:off x="579913" y="3561521"/>
            <a:ext cx="1457609" cy="0"/>
          </a:xfrm>
          <a:prstGeom prst="line">
            <a:avLst/>
          </a:prstGeom>
          <a:ln w="38100"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0107A5CF-4787-BD85-3F00-406ECE9386F0}"/>
              </a:ext>
            </a:extLst>
          </p:cNvPr>
          <p:cNvSpPr txBox="1"/>
          <p:nvPr/>
        </p:nvSpPr>
        <p:spPr>
          <a:xfrm>
            <a:off x="6289042" y="2097156"/>
            <a:ext cx="4990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Effra" panose="02000506080000020004"/>
              </a:rPr>
              <a:t>0,100 mol/L x 1,32</a:t>
            </a:r>
            <a:r>
              <a:rPr lang="en-US" sz="2000">
                <a:latin typeface="Effra" panose="02000506080000020004"/>
                <a:cs typeface="Arial" panose="020B0604020202020204" pitchFamily="34" charset="0"/>
              </a:rPr>
              <a:t>•10</a:t>
            </a:r>
            <a:r>
              <a:rPr lang="en-US" sz="2000" baseline="30000">
                <a:latin typeface="Effra" panose="02000506080000020004"/>
                <a:cs typeface="Arial" panose="020B0604020202020204" pitchFamily="34" charset="0"/>
              </a:rPr>
              <a:t>-3</a:t>
            </a:r>
            <a:r>
              <a:rPr lang="en-US" sz="2000">
                <a:latin typeface="Effra" panose="02000506080000020004"/>
                <a:cs typeface="Arial" panose="020B0604020202020204" pitchFamily="34" charset="0"/>
              </a:rPr>
              <a:t> L = </a:t>
            </a:r>
            <a:r>
              <a:rPr lang="en-US" sz="2000">
                <a:latin typeface="Effra" panose="02000506080000020004"/>
              </a:rPr>
              <a:t>1,32</a:t>
            </a:r>
            <a:r>
              <a:rPr lang="en-US" sz="2000">
                <a:latin typeface="Effra" panose="02000506080000020004"/>
                <a:cs typeface="Arial" panose="020B0604020202020204" pitchFamily="34" charset="0"/>
              </a:rPr>
              <a:t>•10</a:t>
            </a:r>
            <a:r>
              <a:rPr lang="en-US" sz="2000" baseline="30000">
                <a:latin typeface="Effra" panose="02000506080000020004"/>
                <a:cs typeface="Arial" panose="020B0604020202020204" pitchFamily="34" charset="0"/>
              </a:rPr>
              <a:t>-4 </a:t>
            </a:r>
            <a:r>
              <a:rPr lang="en-US" sz="2000">
                <a:latin typeface="Effra" panose="02000506080000020004"/>
                <a:cs typeface="Arial" panose="020B0604020202020204" pitchFamily="34" charset="0"/>
              </a:rPr>
              <a:t>mol OH</a:t>
            </a:r>
            <a:r>
              <a:rPr lang="en-US" sz="2000" baseline="30000">
                <a:latin typeface="Effra" panose="02000506080000020004"/>
                <a:cs typeface="Arial" panose="020B0604020202020204" pitchFamily="34" charset="0"/>
              </a:rPr>
              <a:t>-</a:t>
            </a:r>
            <a:r>
              <a:rPr lang="en-US" sz="2000">
                <a:latin typeface="Effra" panose="02000506080000020004"/>
                <a:cs typeface="Arial" panose="020B0604020202020204" pitchFamily="34" charset="0"/>
              </a:rPr>
              <a:t> </a:t>
            </a:r>
            <a:endParaRPr lang="nl-NL" sz="2000">
              <a:latin typeface="Effra" panose="0200050608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05524167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CC6D8-2D6D-FED6-DD4B-C93A99996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7B7700A3-D904-9C47-24F5-5DDC1486BB8E}"/>
              </a:ext>
            </a:extLst>
          </p:cNvPr>
          <p:cNvSpPr txBox="1"/>
          <p:nvPr/>
        </p:nvSpPr>
        <p:spPr>
          <a:xfrm>
            <a:off x="655984" y="1123122"/>
            <a:ext cx="1118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Effra" panose="02000506080000020004"/>
              </a:rPr>
              <a:t>Hoe </a:t>
            </a:r>
            <a:r>
              <a:rPr lang="en-US" sz="2400" b="1" dirty="0" err="1">
                <a:latin typeface="Effra" panose="02000506080000020004"/>
              </a:rPr>
              <a:t>reken</a:t>
            </a:r>
            <a:r>
              <a:rPr lang="en-US" sz="2400" b="1" dirty="0">
                <a:latin typeface="Effra" panose="02000506080000020004"/>
              </a:rPr>
              <a:t> je </a:t>
            </a:r>
            <a:r>
              <a:rPr lang="en-US" sz="2400" b="1" dirty="0" err="1">
                <a:latin typeface="Effra" panose="02000506080000020004"/>
              </a:rPr>
              <a:t>bij</a:t>
            </a:r>
            <a:r>
              <a:rPr lang="en-US" sz="2400" b="1" dirty="0">
                <a:latin typeface="Effra" panose="02000506080000020004"/>
              </a:rPr>
              <a:t> </a:t>
            </a:r>
            <a:r>
              <a:rPr lang="en-US" sz="2400" b="1" dirty="0" err="1">
                <a:latin typeface="Effra" panose="02000506080000020004"/>
              </a:rPr>
              <a:t>een</a:t>
            </a:r>
            <a:r>
              <a:rPr lang="en-US" sz="2400" b="1" dirty="0">
                <a:latin typeface="Effra" panose="02000506080000020004"/>
              </a:rPr>
              <a:t> </a:t>
            </a:r>
            <a:r>
              <a:rPr lang="en-US" sz="2400" b="1" dirty="0" err="1">
                <a:latin typeface="Effra" panose="02000506080000020004"/>
              </a:rPr>
              <a:t>titratie</a:t>
            </a:r>
            <a:r>
              <a:rPr lang="en-US" sz="2400" b="1" dirty="0">
                <a:latin typeface="Effra" panose="02000506080000020004"/>
              </a:rPr>
              <a:t>? </a:t>
            </a:r>
            <a:r>
              <a:rPr lang="en-US" sz="2400" b="1" dirty="0">
                <a:solidFill>
                  <a:srgbClr val="652EA3"/>
                </a:solidFill>
                <a:latin typeface="Effra" panose="02000506080000020004"/>
              </a:rPr>
              <a:t>2018 II 20</a:t>
            </a:r>
            <a:r>
              <a:rPr lang="en-US" sz="2400" b="1" dirty="0">
                <a:latin typeface="Effra" panose="02000506080000020004"/>
              </a:rPr>
              <a:t>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144EC3C-64BD-78B1-CA94-B5FE4B229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44" y="1958636"/>
            <a:ext cx="5594716" cy="2940727"/>
          </a:xfrm>
          <a:prstGeom prst="rect">
            <a:avLst/>
          </a:prstGeom>
        </p:spPr>
      </p:pic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A6C8F24B-A857-3A55-B1DE-422ECEE66FC6}"/>
              </a:ext>
            </a:extLst>
          </p:cNvPr>
          <p:cNvCxnSpPr>
            <a:cxnSpLocks/>
          </p:cNvCxnSpPr>
          <p:nvPr/>
        </p:nvCxnSpPr>
        <p:spPr>
          <a:xfrm>
            <a:off x="308244" y="4376530"/>
            <a:ext cx="1457609" cy="0"/>
          </a:xfrm>
          <a:prstGeom prst="line">
            <a:avLst/>
          </a:prstGeom>
          <a:ln w="38100"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B2033E39-BB10-6481-B1C2-D96494ABBA8A}"/>
              </a:ext>
            </a:extLst>
          </p:cNvPr>
          <p:cNvSpPr txBox="1"/>
          <p:nvPr/>
        </p:nvSpPr>
        <p:spPr>
          <a:xfrm>
            <a:off x="6351104" y="2126974"/>
            <a:ext cx="5194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Effra" panose="02000506080000020004"/>
              </a:rPr>
              <a:t>0,100 mol/L x 1,32</a:t>
            </a:r>
            <a:r>
              <a:rPr lang="en-US" sz="2000">
                <a:latin typeface="Effra" panose="02000506080000020004"/>
                <a:cs typeface="Arial" panose="020B0604020202020204" pitchFamily="34" charset="0"/>
              </a:rPr>
              <a:t>•10</a:t>
            </a:r>
            <a:r>
              <a:rPr lang="en-US" sz="2000" baseline="30000">
                <a:latin typeface="Effra" panose="02000506080000020004"/>
                <a:cs typeface="Arial" panose="020B0604020202020204" pitchFamily="34" charset="0"/>
              </a:rPr>
              <a:t>-3</a:t>
            </a:r>
            <a:r>
              <a:rPr lang="en-US" sz="2000">
                <a:latin typeface="Effra" panose="02000506080000020004"/>
                <a:cs typeface="Arial" panose="020B0604020202020204" pitchFamily="34" charset="0"/>
              </a:rPr>
              <a:t> L = </a:t>
            </a:r>
            <a:r>
              <a:rPr lang="en-US" sz="2000">
                <a:latin typeface="Effra" panose="02000506080000020004"/>
              </a:rPr>
              <a:t>1,32</a:t>
            </a:r>
            <a:r>
              <a:rPr lang="en-US" sz="2000">
                <a:latin typeface="Effra" panose="02000506080000020004"/>
                <a:cs typeface="Arial" panose="020B0604020202020204" pitchFamily="34" charset="0"/>
              </a:rPr>
              <a:t>•10</a:t>
            </a:r>
            <a:r>
              <a:rPr lang="en-US" sz="2000" baseline="30000">
                <a:latin typeface="Effra" panose="02000506080000020004"/>
                <a:cs typeface="Arial" panose="020B0604020202020204" pitchFamily="34" charset="0"/>
              </a:rPr>
              <a:t>-4 </a:t>
            </a:r>
            <a:r>
              <a:rPr lang="en-US" sz="2000">
                <a:latin typeface="Effra" panose="02000506080000020004"/>
                <a:cs typeface="Arial" panose="020B0604020202020204" pitchFamily="34" charset="0"/>
              </a:rPr>
              <a:t>mol OH</a:t>
            </a:r>
            <a:r>
              <a:rPr lang="en-US" sz="2000" baseline="30000">
                <a:latin typeface="Effra" panose="02000506080000020004"/>
                <a:cs typeface="Arial" panose="020B0604020202020204" pitchFamily="34" charset="0"/>
              </a:rPr>
              <a:t>-</a:t>
            </a:r>
            <a:r>
              <a:rPr lang="en-US" sz="2000">
                <a:latin typeface="Effra" panose="02000506080000020004"/>
                <a:cs typeface="Arial" panose="020B0604020202020204" pitchFamily="34" charset="0"/>
              </a:rPr>
              <a:t> </a:t>
            </a:r>
          </a:p>
          <a:p>
            <a:r>
              <a:rPr lang="en-US" sz="2000">
                <a:latin typeface="Effra" panose="02000506080000020004"/>
              </a:rPr>
              <a:t>1,32</a:t>
            </a:r>
            <a:r>
              <a:rPr lang="en-US" sz="2000">
                <a:latin typeface="Effra" panose="02000506080000020004"/>
                <a:cs typeface="Arial" panose="020B0604020202020204" pitchFamily="34" charset="0"/>
              </a:rPr>
              <a:t>•10</a:t>
            </a:r>
            <a:r>
              <a:rPr lang="en-US" sz="2000" baseline="30000">
                <a:latin typeface="Effra" panose="02000506080000020004"/>
                <a:cs typeface="Arial" panose="020B0604020202020204" pitchFamily="34" charset="0"/>
              </a:rPr>
              <a:t>-4 </a:t>
            </a:r>
            <a:r>
              <a:rPr lang="en-US" sz="2000">
                <a:latin typeface="Effra" panose="02000506080000020004"/>
                <a:cs typeface="Arial" panose="020B0604020202020204" pitchFamily="34" charset="0"/>
              </a:rPr>
              <a:t>mol /2=6,6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•10</a:t>
            </a:r>
            <a:r>
              <a:rPr lang="en-US" sz="2000" baseline="30000"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mol </a:t>
            </a: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barnsteenzuur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2000">
              <a:latin typeface="Effra" panose="0200050608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186322589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D245D-1057-9AA5-0CB3-CEF15D409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47A9A49E-C05C-C266-B8C5-4D34BEF30F9E}"/>
              </a:ext>
            </a:extLst>
          </p:cNvPr>
          <p:cNvSpPr txBox="1"/>
          <p:nvPr/>
        </p:nvSpPr>
        <p:spPr>
          <a:xfrm>
            <a:off x="655984" y="1123122"/>
            <a:ext cx="1118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Effra" panose="02000506080000020004"/>
              </a:rPr>
              <a:t>Hoe </a:t>
            </a:r>
            <a:r>
              <a:rPr lang="en-US" sz="2400" b="1" dirty="0" err="1">
                <a:latin typeface="Effra" panose="02000506080000020004"/>
              </a:rPr>
              <a:t>reken</a:t>
            </a:r>
            <a:r>
              <a:rPr lang="en-US" sz="2400" b="1" dirty="0">
                <a:latin typeface="Effra" panose="02000506080000020004"/>
              </a:rPr>
              <a:t> je </a:t>
            </a:r>
            <a:r>
              <a:rPr lang="en-US" sz="2400" b="1" dirty="0" err="1">
                <a:latin typeface="Effra" panose="02000506080000020004"/>
              </a:rPr>
              <a:t>bij</a:t>
            </a:r>
            <a:r>
              <a:rPr lang="en-US" sz="2400" b="1" dirty="0">
                <a:latin typeface="Effra" panose="02000506080000020004"/>
              </a:rPr>
              <a:t> </a:t>
            </a:r>
            <a:r>
              <a:rPr lang="en-US" sz="2400" b="1" dirty="0" err="1">
                <a:latin typeface="Effra" panose="02000506080000020004"/>
              </a:rPr>
              <a:t>een</a:t>
            </a:r>
            <a:r>
              <a:rPr lang="en-US" sz="2400" b="1" dirty="0">
                <a:latin typeface="Effra" panose="02000506080000020004"/>
              </a:rPr>
              <a:t> </a:t>
            </a:r>
            <a:r>
              <a:rPr lang="en-US" sz="2400" b="1" dirty="0" err="1">
                <a:latin typeface="Effra" panose="02000506080000020004"/>
              </a:rPr>
              <a:t>titratie</a:t>
            </a:r>
            <a:r>
              <a:rPr lang="en-US" sz="2400" b="1" dirty="0">
                <a:latin typeface="Effra" panose="02000506080000020004"/>
              </a:rPr>
              <a:t>? </a:t>
            </a:r>
            <a:r>
              <a:rPr lang="en-US" sz="2400" b="1" dirty="0">
                <a:solidFill>
                  <a:srgbClr val="652EA3"/>
                </a:solidFill>
                <a:latin typeface="Effra" panose="02000506080000020004"/>
              </a:rPr>
              <a:t>2018 II 20</a:t>
            </a:r>
            <a:r>
              <a:rPr lang="en-US" sz="2400" b="1" dirty="0">
                <a:latin typeface="Effra" panose="02000506080000020004"/>
              </a:rPr>
              <a:t>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6E081DA-D23B-9349-3A9B-FC40C572A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44" y="1958636"/>
            <a:ext cx="5594716" cy="2940727"/>
          </a:xfrm>
          <a:prstGeom prst="rect">
            <a:avLst/>
          </a:prstGeom>
        </p:spPr>
      </p:pic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F2EBC0EA-703F-6B12-CA8F-0EE8B482B573}"/>
              </a:ext>
            </a:extLst>
          </p:cNvPr>
          <p:cNvCxnSpPr>
            <a:cxnSpLocks/>
          </p:cNvCxnSpPr>
          <p:nvPr/>
        </p:nvCxnSpPr>
        <p:spPr>
          <a:xfrm>
            <a:off x="1411487" y="4899363"/>
            <a:ext cx="4154426" cy="0"/>
          </a:xfrm>
          <a:prstGeom prst="line">
            <a:avLst/>
          </a:prstGeom>
          <a:ln w="38100"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1882901D-C158-BD9D-713A-80629C336B55}"/>
              </a:ext>
            </a:extLst>
          </p:cNvPr>
          <p:cNvSpPr txBox="1"/>
          <p:nvPr/>
        </p:nvSpPr>
        <p:spPr>
          <a:xfrm>
            <a:off x="6351104" y="2126974"/>
            <a:ext cx="51189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Effra" panose="02000506080000020004"/>
              </a:rPr>
              <a:t>0,100 mol/L x 1,32</a:t>
            </a:r>
            <a:r>
              <a:rPr lang="en-US" sz="2000">
                <a:latin typeface="Effra" panose="02000506080000020004"/>
                <a:cs typeface="Arial" panose="020B0604020202020204" pitchFamily="34" charset="0"/>
              </a:rPr>
              <a:t>•10</a:t>
            </a:r>
            <a:r>
              <a:rPr lang="en-US" sz="2000" baseline="30000">
                <a:latin typeface="Effra" panose="02000506080000020004"/>
                <a:cs typeface="Arial" panose="020B0604020202020204" pitchFamily="34" charset="0"/>
              </a:rPr>
              <a:t>-3</a:t>
            </a:r>
            <a:r>
              <a:rPr lang="en-US" sz="2000">
                <a:latin typeface="Effra" panose="02000506080000020004"/>
                <a:cs typeface="Arial" panose="020B0604020202020204" pitchFamily="34" charset="0"/>
              </a:rPr>
              <a:t> L = </a:t>
            </a:r>
            <a:r>
              <a:rPr lang="en-US" sz="2000">
                <a:latin typeface="Effra" panose="02000506080000020004"/>
              </a:rPr>
              <a:t>1,32</a:t>
            </a:r>
            <a:r>
              <a:rPr lang="en-US" sz="2000">
                <a:latin typeface="Effra" panose="02000506080000020004"/>
                <a:cs typeface="Arial" panose="020B0604020202020204" pitchFamily="34" charset="0"/>
              </a:rPr>
              <a:t>•10</a:t>
            </a:r>
            <a:r>
              <a:rPr lang="en-US" sz="2000" baseline="30000">
                <a:latin typeface="Effra" panose="02000506080000020004"/>
                <a:cs typeface="Arial" panose="020B0604020202020204" pitchFamily="34" charset="0"/>
              </a:rPr>
              <a:t>-4 </a:t>
            </a:r>
            <a:r>
              <a:rPr lang="en-US" sz="2000">
                <a:latin typeface="Effra" panose="02000506080000020004"/>
                <a:cs typeface="Arial" panose="020B0604020202020204" pitchFamily="34" charset="0"/>
              </a:rPr>
              <a:t>mol OH</a:t>
            </a:r>
            <a:r>
              <a:rPr lang="en-US" sz="2000" baseline="30000">
                <a:latin typeface="Effra" panose="02000506080000020004"/>
                <a:cs typeface="Arial" panose="020B0604020202020204" pitchFamily="34" charset="0"/>
              </a:rPr>
              <a:t>-</a:t>
            </a:r>
            <a:r>
              <a:rPr lang="en-US" sz="2000">
                <a:latin typeface="Effra" panose="02000506080000020004"/>
                <a:cs typeface="Arial" panose="020B0604020202020204" pitchFamily="34" charset="0"/>
              </a:rPr>
              <a:t> </a:t>
            </a:r>
          </a:p>
          <a:p>
            <a:r>
              <a:rPr lang="en-US" sz="2000">
                <a:latin typeface="Effra" panose="02000506080000020004"/>
              </a:rPr>
              <a:t>1,32</a:t>
            </a:r>
            <a:r>
              <a:rPr lang="en-US" sz="2000">
                <a:latin typeface="Effra" panose="02000506080000020004"/>
                <a:cs typeface="Arial" panose="020B0604020202020204" pitchFamily="34" charset="0"/>
              </a:rPr>
              <a:t>•10</a:t>
            </a:r>
            <a:r>
              <a:rPr lang="en-US" sz="2000" baseline="30000">
                <a:latin typeface="Effra" panose="02000506080000020004"/>
                <a:cs typeface="Arial" panose="020B0604020202020204" pitchFamily="34" charset="0"/>
              </a:rPr>
              <a:t>-4 </a:t>
            </a:r>
            <a:r>
              <a:rPr lang="en-US" sz="2000">
                <a:latin typeface="Effra" panose="02000506080000020004"/>
                <a:cs typeface="Arial" panose="020B0604020202020204" pitchFamily="34" charset="0"/>
              </a:rPr>
              <a:t>mol /2=6,6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•10</a:t>
            </a:r>
            <a:r>
              <a:rPr lang="en-US" sz="2000" baseline="30000"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mol </a:t>
            </a: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barnsteenzuur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>
                <a:latin typeface="Effra" panose="02000506080000020004"/>
                <a:cs typeface="Arial" panose="020B0604020202020204" pitchFamily="34" charset="0"/>
              </a:rPr>
              <a:t>6,6•10</a:t>
            </a:r>
            <a:r>
              <a:rPr lang="en-US" sz="2000" baseline="30000">
                <a:latin typeface="Effra" panose="02000506080000020004"/>
                <a:cs typeface="Arial" panose="020B0604020202020204" pitchFamily="34" charset="0"/>
              </a:rPr>
              <a:t>-5</a:t>
            </a:r>
            <a:r>
              <a:rPr lang="en-US" sz="2000">
                <a:latin typeface="Effra" panose="02000506080000020004"/>
                <a:cs typeface="Arial" panose="020B0604020202020204" pitchFamily="34" charset="0"/>
              </a:rPr>
              <a:t> mol  x 118,1 g/mol = 0,00779 gram</a:t>
            </a:r>
          </a:p>
          <a:p>
            <a:r>
              <a:rPr lang="en-US" sz="2000" err="1">
                <a:latin typeface="Effra" panose="02000506080000020004"/>
                <a:cs typeface="Arial" panose="020B0604020202020204" pitchFamily="34" charset="0"/>
              </a:rPr>
              <a:t>barnsteenzuur</a:t>
            </a:r>
            <a:r>
              <a:rPr lang="en-US" sz="2000">
                <a:latin typeface="Effra" panose="02000506080000020004"/>
                <a:cs typeface="Arial" panose="020B0604020202020204" pitchFamily="34" charset="0"/>
              </a:rPr>
              <a:t>.</a:t>
            </a:r>
            <a:endParaRPr lang="nl-NL" sz="2000">
              <a:latin typeface="Effra" panose="0200050608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69240123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3DA71-2329-1ADA-9ADD-ACEB2663D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B0B34B87-BB1E-CCB0-B0A0-9D8F0F8A4D61}"/>
              </a:ext>
            </a:extLst>
          </p:cNvPr>
          <p:cNvSpPr txBox="1"/>
          <p:nvPr/>
        </p:nvSpPr>
        <p:spPr>
          <a:xfrm>
            <a:off x="655984" y="1123122"/>
            <a:ext cx="1118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Effra" panose="02000506080000020004"/>
              </a:rPr>
              <a:t>Hoe </a:t>
            </a:r>
            <a:r>
              <a:rPr lang="en-US" sz="2400" b="1" dirty="0" err="1">
                <a:latin typeface="Effra" panose="02000506080000020004"/>
              </a:rPr>
              <a:t>reken</a:t>
            </a:r>
            <a:r>
              <a:rPr lang="en-US" sz="2400" b="1" dirty="0">
                <a:latin typeface="Effra" panose="02000506080000020004"/>
              </a:rPr>
              <a:t> je </a:t>
            </a:r>
            <a:r>
              <a:rPr lang="en-US" sz="2400" b="1" dirty="0" err="1">
                <a:latin typeface="Effra" panose="02000506080000020004"/>
              </a:rPr>
              <a:t>bij</a:t>
            </a:r>
            <a:r>
              <a:rPr lang="en-US" sz="2400" b="1" dirty="0">
                <a:latin typeface="Effra" panose="02000506080000020004"/>
              </a:rPr>
              <a:t> </a:t>
            </a:r>
            <a:r>
              <a:rPr lang="en-US" sz="2400" b="1" dirty="0" err="1">
                <a:latin typeface="Effra" panose="02000506080000020004"/>
              </a:rPr>
              <a:t>een</a:t>
            </a:r>
            <a:r>
              <a:rPr lang="en-US" sz="2400" b="1" dirty="0">
                <a:latin typeface="Effra" panose="02000506080000020004"/>
              </a:rPr>
              <a:t> </a:t>
            </a:r>
            <a:r>
              <a:rPr lang="en-US" sz="2400" b="1" dirty="0" err="1">
                <a:latin typeface="Effra" panose="02000506080000020004"/>
              </a:rPr>
              <a:t>titratie</a:t>
            </a:r>
            <a:r>
              <a:rPr lang="en-US" sz="2400" b="1" dirty="0">
                <a:latin typeface="Effra" panose="02000506080000020004"/>
              </a:rPr>
              <a:t>? </a:t>
            </a:r>
            <a:r>
              <a:rPr lang="en-US" sz="2400" b="1" dirty="0">
                <a:solidFill>
                  <a:srgbClr val="652EA3"/>
                </a:solidFill>
                <a:latin typeface="Effra" panose="02000506080000020004"/>
              </a:rPr>
              <a:t>2018 II 20</a:t>
            </a:r>
            <a:r>
              <a:rPr lang="en-US" sz="2400" b="1" dirty="0">
                <a:latin typeface="Effra" panose="02000506080000020004"/>
              </a:rPr>
              <a:t>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F734D34-7656-9B3C-CBE4-D414DCE4D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44" y="1958636"/>
            <a:ext cx="5594716" cy="2940727"/>
          </a:xfrm>
          <a:prstGeom prst="rect">
            <a:avLst/>
          </a:prstGeom>
        </p:spPr>
      </p:pic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19E10248-2852-BF3D-C72D-C97EB6647EB5}"/>
              </a:ext>
            </a:extLst>
          </p:cNvPr>
          <p:cNvCxnSpPr>
            <a:cxnSpLocks/>
          </p:cNvCxnSpPr>
          <p:nvPr/>
        </p:nvCxnSpPr>
        <p:spPr>
          <a:xfrm>
            <a:off x="308244" y="4908674"/>
            <a:ext cx="1013660" cy="0"/>
          </a:xfrm>
          <a:prstGeom prst="line">
            <a:avLst/>
          </a:prstGeom>
          <a:ln w="38100"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1D4F242B-B956-DF4C-473C-14088B68628A}"/>
              </a:ext>
            </a:extLst>
          </p:cNvPr>
          <p:cNvSpPr txBox="1"/>
          <p:nvPr/>
        </p:nvSpPr>
        <p:spPr>
          <a:xfrm>
            <a:off x="6351104" y="2126974"/>
            <a:ext cx="511896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Effra" panose="02000506080000020004"/>
              </a:rPr>
              <a:t>0,100 mol/L x 1,32</a:t>
            </a:r>
            <a:r>
              <a:rPr lang="en-US" sz="2000">
                <a:latin typeface="Effra" panose="02000506080000020004"/>
                <a:cs typeface="Arial" panose="020B0604020202020204" pitchFamily="34" charset="0"/>
              </a:rPr>
              <a:t>•10</a:t>
            </a:r>
            <a:r>
              <a:rPr lang="en-US" sz="2000" baseline="30000">
                <a:latin typeface="Effra" panose="02000506080000020004"/>
                <a:cs typeface="Arial" panose="020B0604020202020204" pitchFamily="34" charset="0"/>
              </a:rPr>
              <a:t>-3</a:t>
            </a:r>
            <a:r>
              <a:rPr lang="en-US" sz="2000">
                <a:latin typeface="Effra" panose="02000506080000020004"/>
                <a:cs typeface="Arial" panose="020B0604020202020204" pitchFamily="34" charset="0"/>
              </a:rPr>
              <a:t> L = </a:t>
            </a:r>
            <a:r>
              <a:rPr lang="en-US" sz="2000">
                <a:latin typeface="Effra" panose="02000506080000020004"/>
              </a:rPr>
              <a:t>1,32</a:t>
            </a:r>
            <a:r>
              <a:rPr lang="en-US" sz="2000">
                <a:latin typeface="Effra" panose="02000506080000020004"/>
                <a:cs typeface="Arial" panose="020B0604020202020204" pitchFamily="34" charset="0"/>
              </a:rPr>
              <a:t>•10</a:t>
            </a:r>
            <a:r>
              <a:rPr lang="en-US" sz="2000" baseline="30000">
                <a:latin typeface="Effra" panose="02000506080000020004"/>
                <a:cs typeface="Arial" panose="020B0604020202020204" pitchFamily="34" charset="0"/>
              </a:rPr>
              <a:t>-4 </a:t>
            </a:r>
            <a:r>
              <a:rPr lang="en-US" sz="2000">
                <a:latin typeface="Effra" panose="02000506080000020004"/>
                <a:cs typeface="Arial" panose="020B0604020202020204" pitchFamily="34" charset="0"/>
              </a:rPr>
              <a:t>mol OH</a:t>
            </a:r>
            <a:r>
              <a:rPr lang="en-US" sz="2000" baseline="30000">
                <a:latin typeface="Effra" panose="02000506080000020004"/>
                <a:cs typeface="Arial" panose="020B0604020202020204" pitchFamily="34" charset="0"/>
              </a:rPr>
              <a:t>-</a:t>
            </a:r>
            <a:r>
              <a:rPr lang="en-US" sz="2000">
                <a:latin typeface="Effra" panose="02000506080000020004"/>
                <a:cs typeface="Arial" panose="020B0604020202020204" pitchFamily="34" charset="0"/>
              </a:rPr>
              <a:t> </a:t>
            </a:r>
          </a:p>
          <a:p>
            <a:r>
              <a:rPr lang="en-US" sz="2000">
                <a:latin typeface="Effra" panose="02000506080000020004"/>
              </a:rPr>
              <a:t>1,32</a:t>
            </a:r>
            <a:r>
              <a:rPr lang="en-US" sz="2000">
                <a:latin typeface="Effra" panose="02000506080000020004"/>
                <a:cs typeface="Arial" panose="020B0604020202020204" pitchFamily="34" charset="0"/>
              </a:rPr>
              <a:t>•10</a:t>
            </a:r>
            <a:r>
              <a:rPr lang="en-US" sz="2000" baseline="30000">
                <a:latin typeface="Effra" panose="02000506080000020004"/>
                <a:cs typeface="Arial" panose="020B0604020202020204" pitchFamily="34" charset="0"/>
              </a:rPr>
              <a:t>-4 </a:t>
            </a:r>
            <a:r>
              <a:rPr lang="en-US" sz="2000">
                <a:latin typeface="Effra" panose="02000506080000020004"/>
                <a:cs typeface="Arial" panose="020B0604020202020204" pitchFamily="34" charset="0"/>
              </a:rPr>
              <a:t>mol /2=6,6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•10</a:t>
            </a:r>
            <a:r>
              <a:rPr lang="en-US" sz="2000" baseline="30000"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mol </a:t>
            </a: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barnsteenzuur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>
                <a:latin typeface="Effra" panose="02000506080000020004"/>
                <a:cs typeface="Arial" panose="020B0604020202020204" pitchFamily="34" charset="0"/>
              </a:rPr>
              <a:t>6,6•10</a:t>
            </a:r>
            <a:r>
              <a:rPr lang="en-US" sz="2000" baseline="30000">
                <a:latin typeface="Effra" panose="02000506080000020004"/>
                <a:cs typeface="Arial" panose="020B0604020202020204" pitchFamily="34" charset="0"/>
              </a:rPr>
              <a:t>-5</a:t>
            </a:r>
            <a:r>
              <a:rPr lang="en-US" sz="2000">
                <a:latin typeface="Effra" panose="02000506080000020004"/>
                <a:cs typeface="Arial" panose="020B0604020202020204" pitchFamily="34" charset="0"/>
              </a:rPr>
              <a:t> mol  x 118,1 g/mol = 0,00779 gram</a:t>
            </a:r>
          </a:p>
          <a:p>
            <a:r>
              <a:rPr lang="en-US" sz="2000" err="1">
                <a:latin typeface="Effra" panose="02000506080000020004"/>
                <a:cs typeface="Arial" panose="020B0604020202020204" pitchFamily="34" charset="0"/>
              </a:rPr>
              <a:t>barnsteenzuur</a:t>
            </a:r>
            <a:r>
              <a:rPr lang="en-US" sz="2000">
                <a:latin typeface="Effra" panose="02000506080000020004"/>
                <a:cs typeface="Arial" panose="020B0604020202020204" pitchFamily="34" charset="0"/>
              </a:rPr>
              <a:t>.</a:t>
            </a:r>
          </a:p>
          <a:p>
            <a:r>
              <a:rPr lang="en-US" sz="2000">
                <a:latin typeface="Effra" panose="02000506080000020004"/>
                <a:cs typeface="Arial" panose="020B0604020202020204" pitchFamily="34" charset="0"/>
              </a:rPr>
              <a:t>Het </a:t>
            </a:r>
            <a:r>
              <a:rPr lang="en-US" sz="2000" err="1">
                <a:latin typeface="Effra" panose="02000506080000020004"/>
                <a:cs typeface="Arial" panose="020B0604020202020204" pitchFamily="34" charset="0"/>
              </a:rPr>
              <a:t>zuurgetal</a:t>
            </a:r>
            <a:r>
              <a:rPr lang="en-US" sz="2000">
                <a:latin typeface="Effra" panose="02000506080000020004"/>
                <a:cs typeface="Arial" panose="020B0604020202020204" pitchFamily="34" charset="0"/>
              </a:rPr>
              <a:t> is 10 x 0,00779 = 0,0779 gram</a:t>
            </a:r>
          </a:p>
          <a:p>
            <a:r>
              <a:rPr lang="en-US" sz="2000" err="1">
                <a:latin typeface="Effra" panose="02000506080000020004"/>
                <a:cs typeface="Arial" panose="020B0604020202020204" pitchFamily="34" charset="0"/>
              </a:rPr>
              <a:t>Barnsteenzuur</a:t>
            </a:r>
            <a:r>
              <a:rPr lang="en-US" sz="2000">
                <a:latin typeface="Effra" panose="02000506080000020004"/>
                <a:cs typeface="Arial" panose="020B0604020202020204" pitchFamily="34" charset="0"/>
              </a:rPr>
              <a:t> per 100 mL sake.</a:t>
            </a:r>
          </a:p>
          <a:p>
            <a:r>
              <a:rPr lang="en-US" sz="2000">
                <a:latin typeface="Effra" panose="02000506080000020004"/>
                <a:cs typeface="Arial" panose="020B0604020202020204" pitchFamily="34" charset="0"/>
              </a:rPr>
              <a:t>(of 7,79•10</a:t>
            </a:r>
            <a:r>
              <a:rPr lang="en-US" sz="2000" baseline="30000">
                <a:latin typeface="Effra" panose="02000506080000020004"/>
                <a:cs typeface="Arial" panose="020B0604020202020204" pitchFamily="34" charset="0"/>
              </a:rPr>
              <a:t>-2</a:t>
            </a:r>
            <a:r>
              <a:rPr lang="en-US" sz="2000">
                <a:latin typeface="Effra" panose="02000506080000020004"/>
                <a:cs typeface="Arial" panose="020B0604020202020204" pitchFamily="34" charset="0"/>
              </a:rPr>
              <a:t> gram </a:t>
            </a:r>
            <a:r>
              <a:rPr lang="en-US" sz="2000" err="1">
                <a:latin typeface="Effra" panose="02000506080000020004"/>
                <a:cs typeface="Arial" panose="020B0604020202020204" pitchFamily="34" charset="0"/>
              </a:rPr>
              <a:t>barnsteenzuur</a:t>
            </a:r>
            <a:r>
              <a:rPr lang="en-US" sz="2000">
                <a:latin typeface="Effra" panose="02000506080000020004"/>
                <a:cs typeface="Arial" panose="020B0604020202020204" pitchFamily="34" charset="0"/>
              </a:rPr>
              <a:t> per 100 mL</a:t>
            </a:r>
          </a:p>
          <a:p>
            <a:r>
              <a:rPr lang="en-US" sz="2000">
                <a:latin typeface="Effra" panose="02000506080000020004"/>
                <a:cs typeface="Arial" panose="020B0604020202020204" pitchFamily="34" charset="0"/>
              </a:rPr>
              <a:t>sake)</a:t>
            </a:r>
            <a:endParaRPr lang="nl-NL" sz="2000">
              <a:latin typeface="Effra" panose="02000506080000020004"/>
            </a:endParaRP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508CFD88-A79F-703E-4D76-D02ABC05C5FE}"/>
              </a:ext>
            </a:extLst>
          </p:cNvPr>
          <p:cNvCxnSpPr>
            <a:cxnSpLocks/>
          </p:cNvCxnSpPr>
          <p:nvPr/>
        </p:nvCxnSpPr>
        <p:spPr>
          <a:xfrm>
            <a:off x="5101334" y="4633692"/>
            <a:ext cx="245918" cy="0"/>
          </a:xfrm>
          <a:prstGeom prst="line">
            <a:avLst/>
          </a:prstGeom>
          <a:ln w="38100"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FCAFC22C-53AF-E4E3-447A-FDCC012644CC}"/>
              </a:ext>
            </a:extLst>
          </p:cNvPr>
          <p:cNvCxnSpPr>
            <a:cxnSpLocks/>
          </p:cNvCxnSpPr>
          <p:nvPr/>
        </p:nvCxnSpPr>
        <p:spPr>
          <a:xfrm>
            <a:off x="798574" y="2765135"/>
            <a:ext cx="1013660" cy="0"/>
          </a:xfrm>
          <a:prstGeom prst="line">
            <a:avLst/>
          </a:prstGeom>
          <a:ln w="38100"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21911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FDABE4-75EA-0E94-E662-0F30F20B4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1D88B49-B57B-DD9F-2FBF-CDE32D2850C4}"/>
              </a:ext>
            </a:extLst>
          </p:cNvPr>
          <p:cNvSpPr txBox="1"/>
          <p:nvPr/>
        </p:nvSpPr>
        <p:spPr>
          <a:xfrm>
            <a:off x="933254" y="1093510"/>
            <a:ext cx="716437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err="1">
                <a:latin typeface="Effra"/>
              </a:rPr>
              <a:t>Aanvullend</a:t>
            </a:r>
            <a:r>
              <a:rPr lang="en-US" sz="3200" b="1">
                <a:latin typeface="Effra"/>
              </a:rPr>
              <a:t> </a:t>
            </a:r>
            <a:r>
              <a:rPr lang="en-US" sz="3200" b="1" err="1">
                <a:latin typeface="Effra"/>
              </a:rPr>
              <a:t>materiaal</a:t>
            </a:r>
            <a:endParaRPr lang="en-US" sz="3200" b="1">
              <a:latin typeface="Effra"/>
            </a:endParaRPr>
          </a:p>
        </p:txBody>
      </p:sp>
      <p:sp>
        <p:nvSpPr>
          <p:cNvPr id="4" name="Pijl: rechts 3">
            <a:extLst>
              <a:ext uri="{FF2B5EF4-FFF2-40B4-BE49-F238E27FC236}">
                <a16:creationId xmlns:a16="http://schemas.microsoft.com/office/drawing/2014/main" id="{156BF86D-7FC4-8A1A-F028-BE53F1C298B7}"/>
              </a:ext>
            </a:extLst>
          </p:cNvPr>
          <p:cNvSpPr/>
          <p:nvPr/>
        </p:nvSpPr>
        <p:spPr>
          <a:xfrm>
            <a:off x="2633472" y="2752344"/>
            <a:ext cx="6016752" cy="2112264"/>
          </a:xfrm>
          <a:prstGeom prst="rightArrow">
            <a:avLst/>
          </a:prstGeom>
          <a:solidFill>
            <a:srgbClr val="945EE8"/>
          </a:solidFill>
          <a:ln>
            <a:solidFill>
              <a:srgbClr val="652EA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768172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9DAF1D3-87A5-901A-029A-D6B6DF6D01A6}"/>
              </a:ext>
            </a:extLst>
          </p:cNvPr>
          <p:cNvSpPr txBox="1"/>
          <p:nvPr/>
        </p:nvSpPr>
        <p:spPr>
          <a:xfrm>
            <a:off x="933254" y="1093510"/>
            <a:ext cx="7164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err="1">
                <a:latin typeface="Effra"/>
              </a:rPr>
              <a:t>Omrekenschema</a:t>
            </a:r>
            <a:endParaRPr lang="en-US" sz="3200" b="1">
              <a:latin typeface="Effra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58BCDAE-37FD-88B6-D7C6-98DCF4094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113" y="1803175"/>
            <a:ext cx="10058445" cy="478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6269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99A08-FE0B-B1DB-2A44-6684511EB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C6401C3-C6D7-341D-1758-BE7267615350}"/>
              </a:ext>
            </a:extLst>
          </p:cNvPr>
          <p:cNvSpPr txBox="1"/>
          <p:nvPr/>
        </p:nvSpPr>
        <p:spPr>
          <a:xfrm>
            <a:off x="933254" y="1093510"/>
            <a:ext cx="716437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>
                <a:latin typeface="Effra"/>
              </a:rPr>
              <a:t>Extra </a:t>
            </a:r>
            <a:r>
              <a:rPr lang="en-US" sz="3200" b="1" err="1">
                <a:latin typeface="Effra"/>
              </a:rPr>
              <a:t>oefenopdrachten</a:t>
            </a:r>
            <a:endParaRPr lang="en-US" sz="3200" b="1">
              <a:latin typeface="Effra"/>
            </a:endParaRPr>
          </a:p>
        </p:txBody>
      </p:sp>
      <p:sp>
        <p:nvSpPr>
          <p:cNvPr id="4" name="Pijl: rechts 3">
            <a:extLst>
              <a:ext uri="{FF2B5EF4-FFF2-40B4-BE49-F238E27FC236}">
                <a16:creationId xmlns:a16="http://schemas.microsoft.com/office/drawing/2014/main" id="{E4F64DFC-8CDF-3487-C0D5-C33E1BE942DA}"/>
              </a:ext>
            </a:extLst>
          </p:cNvPr>
          <p:cNvSpPr/>
          <p:nvPr/>
        </p:nvSpPr>
        <p:spPr>
          <a:xfrm>
            <a:off x="2633472" y="2752344"/>
            <a:ext cx="6016752" cy="2112264"/>
          </a:xfrm>
          <a:prstGeom prst="rightArrow">
            <a:avLst/>
          </a:prstGeom>
          <a:solidFill>
            <a:srgbClr val="945EE8"/>
          </a:solidFill>
          <a:ln>
            <a:solidFill>
              <a:srgbClr val="652EA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071567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FA7ED-78D6-DE45-043D-04C43314C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2DAB783-658A-BDFD-72E6-4E19A385E3D5}"/>
              </a:ext>
            </a:extLst>
          </p:cNvPr>
          <p:cNvSpPr txBox="1"/>
          <p:nvPr/>
        </p:nvSpPr>
        <p:spPr>
          <a:xfrm>
            <a:off x="933254" y="1093510"/>
            <a:ext cx="7164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Effra"/>
              </a:rPr>
              <a:t>Chemisch rekenen: </a:t>
            </a:r>
            <a:r>
              <a:rPr lang="en-US" sz="3200" b="1">
                <a:solidFill>
                  <a:srgbClr val="652EA3"/>
                </a:solidFill>
                <a:latin typeface="Effra"/>
              </a:rPr>
              <a:t>molverhoudingen</a:t>
            </a:r>
            <a:endParaRPr lang="en-US" sz="3200" b="1" dirty="0">
              <a:solidFill>
                <a:srgbClr val="652EA3"/>
              </a:solidFill>
              <a:latin typeface="Effra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B8C3847-8A67-0E3F-ED78-78B4C134F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976" y="1599034"/>
            <a:ext cx="10659963" cy="2124371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E32881E-4191-F642-8AD4-C327E7CD43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8534"/>
          <a:stretch>
            <a:fillRect/>
          </a:stretch>
        </p:blipFill>
        <p:spPr>
          <a:xfrm>
            <a:off x="1027976" y="1678285"/>
            <a:ext cx="10659963" cy="109332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98C262D-B5BE-95C1-82A8-CB9F91D6B32E}"/>
              </a:ext>
            </a:extLst>
          </p:cNvPr>
          <p:cNvSpPr txBox="1"/>
          <p:nvPr/>
        </p:nvSpPr>
        <p:spPr>
          <a:xfrm>
            <a:off x="1029031" y="1605714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652EA3"/>
                </a:solidFill>
                <a:latin typeface="Effra"/>
              </a:rPr>
              <a:t>2024 II </a:t>
            </a:r>
          </a:p>
        </p:txBody>
      </p:sp>
    </p:spTree>
    <p:extLst>
      <p:ext uri="{BB962C8B-B14F-4D97-AF65-F5344CB8AC3E}">
        <p14:creationId xmlns:p14="http://schemas.microsoft.com/office/powerpoint/2010/main" val="199308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41571-C35C-7B9A-7BA4-8514783F1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Afbeelding 26">
            <a:extLst>
              <a:ext uri="{FF2B5EF4-FFF2-40B4-BE49-F238E27FC236}">
                <a16:creationId xmlns:a16="http://schemas.microsoft.com/office/drawing/2014/main" id="{8C943423-4CD2-93A3-C6EC-E92EDAEC0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75572" y="3136886"/>
            <a:ext cx="3314652" cy="3817566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AD616F3-ED2F-3112-0806-9EAF1953933D}"/>
              </a:ext>
            </a:extLst>
          </p:cNvPr>
          <p:cNvSpPr txBox="1"/>
          <p:nvPr/>
        </p:nvSpPr>
        <p:spPr>
          <a:xfrm>
            <a:off x="933254" y="1093510"/>
            <a:ext cx="7164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Effra"/>
              </a:rPr>
              <a:t>Chemisch</a:t>
            </a:r>
            <a:r>
              <a:rPr lang="en-US" sz="3200" b="1" dirty="0">
                <a:latin typeface="Effra"/>
              </a:rPr>
              <a:t> </a:t>
            </a:r>
            <a:r>
              <a:rPr lang="en-US" sz="3200" b="1" dirty="0" err="1">
                <a:latin typeface="Effra"/>
              </a:rPr>
              <a:t>rekenen</a:t>
            </a:r>
            <a:r>
              <a:rPr lang="en-US" sz="3200" b="1" dirty="0">
                <a:latin typeface="Effra"/>
              </a:rPr>
              <a:t>: </a:t>
            </a:r>
            <a:r>
              <a:rPr lang="en-US" sz="3200" b="1" dirty="0" err="1">
                <a:solidFill>
                  <a:srgbClr val="652EA3"/>
                </a:solidFill>
                <a:latin typeface="Effra"/>
              </a:rPr>
              <a:t>Dichtheid</a:t>
            </a:r>
            <a:endParaRPr lang="en-US" sz="3200" b="1" dirty="0">
              <a:solidFill>
                <a:srgbClr val="652EA3"/>
              </a:solidFill>
              <a:latin typeface="Effra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7039451-84EE-FFE9-AA1F-3084D47ED2B8}"/>
              </a:ext>
            </a:extLst>
          </p:cNvPr>
          <p:cNvSpPr txBox="1"/>
          <p:nvPr/>
        </p:nvSpPr>
        <p:spPr>
          <a:xfrm>
            <a:off x="5235763" y="1753474"/>
            <a:ext cx="61259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Effra" panose="02000506080000020004" pitchFamily="2" charset="0"/>
              </a:rPr>
              <a:t>Bereken de massa van 400 L benzine in gram.</a:t>
            </a:r>
          </a:p>
          <a:p>
            <a:pPr marL="800100" lvl="1" indent="-342900">
              <a:buFont typeface="Wingdings" panose="05000000000000000000" pitchFamily="2" charset="2"/>
              <a:buChar char="à"/>
            </a:pPr>
            <a:r>
              <a:rPr lang="nl-NL" sz="2400" dirty="0">
                <a:latin typeface="Effra" panose="02000506080000020004" pitchFamily="2" charset="0"/>
              </a:rPr>
              <a:t>Dichtheid benzine: 0,72 x 10</a:t>
            </a:r>
            <a:r>
              <a:rPr lang="nl-NL" sz="2400" baseline="30000" dirty="0">
                <a:latin typeface="Effra" panose="02000506080000020004" pitchFamily="2" charset="0"/>
              </a:rPr>
              <a:t>3</a:t>
            </a:r>
            <a:r>
              <a:rPr lang="nl-NL" sz="2400" dirty="0">
                <a:latin typeface="Effra" panose="02000506080000020004" pitchFamily="2" charset="0"/>
              </a:rPr>
              <a:t> kg m</a:t>
            </a:r>
            <a:r>
              <a:rPr lang="nl-NL" sz="2400" baseline="30000" dirty="0">
                <a:latin typeface="Effra" panose="02000506080000020004" pitchFamily="2" charset="0"/>
              </a:rPr>
              <a:t>-3</a:t>
            </a:r>
            <a:endParaRPr lang="nl-NL" sz="2400" dirty="0">
              <a:latin typeface="Effra" panose="02000506080000020004" pitchFamily="2" charset="0"/>
            </a:endParaRPr>
          </a:p>
          <a:p>
            <a:pPr lvl="1"/>
            <a:r>
              <a:rPr lang="nl-NL" sz="2400" b="1" dirty="0">
                <a:latin typeface="Effra" panose="02000506080000020004" pitchFamily="2" charset="0"/>
              </a:rPr>
              <a:t>      TIP</a:t>
            </a:r>
            <a:r>
              <a:rPr lang="nl-NL" sz="2400" dirty="0">
                <a:latin typeface="Effra" panose="02000506080000020004" pitchFamily="2" charset="0"/>
              </a:rPr>
              <a:t>: </a:t>
            </a:r>
            <a:r>
              <a:rPr lang="nl-NL" sz="2400" u="sng" dirty="0">
                <a:solidFill>
                  <a:srgbClr val="652EA3"/>
                </a:solidFill>
                <a:latin typeface="Effra" panose="02000506080000020004" pitchFamily="2" charset="0"/>
              </a:rPr>
              <a:t>kg m</a:t>
            </a:r>
            <a:r>
              <a:rPr lang="nl-NL" sz="2400" u="sng" baseline="30000" dirty="0">
                <a:solidFill>
                  <a:srgbClr val="652EA3"/>
                </a:solidFill>
                <a:latin typeface="Effra" panose="02000506080000020004" pitchFamily="2" charset="0"/>
              </a:rPr>
              <a:t>-3 </a:t>
            </a:r>
            <a:r>
              <a:rPr lang="nl-NL" sz="2400" u="sng" dirty="0">
                <a:solidFill>
                  <a:srgbClr val="652EA3"/>
                </a:solidFill>
                <a:latin typeface="Effra" panose="02000506080000020004" pitchFamily="2" charset="0"/>
              </a:rPr>
              <a:t>is gelijk aan g dm</a:t>
            </a:r>
            <a:r>
              <a:rPr lang="nl-NL" sz="2400" u="sng" baseline="30000" dirty="0">
                <a:solidFill>
                  <a:srgbClr val="652EA3"/>
                </a:solidFill>
                <a:latin typeface="Effra" panose="02000506080000020004" pitchFamily="2" charset="0"/>
              </a:rPr>
              <a:t>-3</a:t>
            </a:r>
            <a:endParaRPr lang="nl-NL" sz="2400" u="sng" dirty="0">
              <a:solidFill>
                <a:srgbClr val="652EA3"/>
              </a:solidFill>
              <a:latin typeface="Effra" panose="02000506080000020004" pitchFamily="2" charset="0"/>
            </a:endParaRPr>
          </a:p>
        </p:txBody>
      </p:sp>
      <p:graphicFrame>
        <p:nvGraphicFramePr>
          <p:cNvPr id="18" name="Tabel 17">
            <a:extLst>
              <a:ext uri="{FF2B5EF4-FFF2-40B4-BE49-F238E27FC236}">
                <a16:creationId xmlns:a16="http://schemas.microsoft.com/office/drawing/2014/main" id="{1A7E377E-A724-53FE-F239-0C95F0AAF5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896650"/>
              </p:ext>
            </p:extLst>
          </p:nvPr>
        </p:nvGraphicFramePr>
        <p:xfrm>
          <a:off x="6136125" y="3070537"/>
          <a:ext cx="4370524" cy="7384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5262">
                  <a:extLst>
                    <a:ext uri="{9D8B030D-6E8A-4147-A177-3AD203B41FA5}">
                      <a16:colId xmlns:a16="http://schemas.microsoft.com/office/drawing/2014/main" val="1632535676"/>
                    </a:ext>
                  </a:extLst>
                </a:gridCol>
                <a:gridCol w="2185262">
                  <a:extLst>
                    <a:ext uri="{9D8B030D-6E8A-4147-A177-3AD203B41FA5}">
                      <a16:colId xmlns:a16="http://schemas.microsoft.com/office/drawing/2014/main" val="1313236334"/>
                    </a:ext>
                  </a:extLst>
                </a:gridCol>
              </a:tblGrid>
              <a:tr h="369215">
                <a:tc>
                  <a:txBody>
                    <a:bodyPr/>
                    <a:lstStyle/>
                    <a:p>
                      <a:pPr algn="ctr"/>
                      <a:r>
                        <a:rPr lang="nl-NL" sz="1800" b="1" dirty="0">
                          <a:latin typeface="Effra" panose="02000506080000020004" pitchFamily="2" charset="0"/>
                        </a:rPr>
                        <a:t>0,72 x 10</a:t>
                      </a:r>
                      <a:r>
                        <a:rPr lang="nl-NL" sz="1800" b="1" baseline="30000" dirty="0">
                          <a:latin typeface="Effra" panose="02000506080000020004" pitchFamily="2" charset="0"/>
                        </a:rPr>
                        <a:t>3</a:t>
                      </a:r>
                      <a:r>
                        <a:rPr lang="nl-NL" sz="1800" b="1" dirty="0">
                          <a:latin typeface="Effra" panose="02000506080000020004" pitchFamily="2" charset="0"/>
                        </a:rPr>
                        <a:t> g 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1 dm</a:t>
                      </a:r>
                      <a:r>
                        <a:rPr lang="nl-NL" b="1" baseline="30000" dirty="0"/>
                        <a:t>3</a:t>
                      </a:r>
                      <a:endParaRPr lang="nl-N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545311"/>
                  </a:ext>
                </a:extLst>
              </a:tr>
              <a:tr h="369215">
                <a:tc>
                  <a:txBody>
                    <a:bodyPr/>
                    <a:lstStyle/>
                    <a:p>
                      <a:pPr algn="ctr"/>
                      <a:r>
                        <a:rPr lang="nl-NL" b="0" dirty="0"/>
                        <a:t>? g</a:t>
                      </a:r>
                      <a:r>
                        <a:rPr lang="nl-NL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400 dm</a:t>
                      </a:r>
                      <a:r>
                        <a:rPr lang="nl-NL" baseline="30000" dirty="0"/>
                        <a:t>3</a:t>
                      </a:r>
                      <a:r>
                        <a:rPr lang="nl-NL" baseline="0" dirty="0"/>
                        <a:t> (of L)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72904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79866B76-14FD-5EE5-1E9E-F302DCC5B16F}"/>
                  </a:ext>
                </a:extLst>
              </p:cNvPr>
              <p:cNvSpPr txBox="1"/>
              <p:nvPr/>
            </p:nvSpPr>
            <p:spPr>
              <a:xfrm>
                <a:off x="5816788" y="3851982"/>
                <a:ext cx="4213718" cy="1035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dirty="0"/>
                  <a:t>?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0" i="0" dirty="0" smtClean="0">
                            <a:latin typeface="Cambria Math" panose="02040503050406030204" pitchFamily="18" charset="0"/>
                          </a:rPr>
                          <m:t>400  </m:t>
                        </m:r>
                        <m:r>
                          <a:rPr lang="nl-NL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nl-NL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0,72 ×10</m:t>
                            </m:r>
                          </m:e>
                          <m:sup>
                            <m:r>
                              <a:rPr lang="nl-NL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nl-NL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nl-NL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400" b="0" i="0" dirty="0" smtClean="0">
                        <a:latin typeface="Cambria Math" panose="02040503050406030204" pitchFamily="18" charset="0"/>
                      </a:rPr>
                      <m:t>288.000 </m:t>
                    </m:r>
                    <m:r>
                      <m:rPr>
                        <m:sty m:val="p"/>
                      </m:rPr>
                      <a:rPr lang="nl-NL" sz="2400" b="0" i="0" dirty="0" smtClean="0"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endParaRPr lang="nl-NL" sz="2400" b="0" i="0" dirty="0">
                  <a:latin typeface="Cambria Math" panose="02040503050406030204" pitchFamily="18" charset="0"/>
                </a:endParaRPr>
              </a:p>
              <a:p>
                <a:r>
                  <a:rPr lang="nl-NL" sz="2400" dirty="0"/>
                  <a:t>                                    = 2,9 x 10</a:t>
                </a:r>
                <a:r>
                  <a:rPr lang="nl-NL" sz="2400" baseline="30000" dirty="0"/>
                  <a:t>5</a:t>
                </a:r>
                <a:r>
                  <a:rPr lang="nl-NL" sz="2400" dirty="0"/>
                  <a:t> g</a:t>
                </a:r>
              </a:p>
            </p:txBody>
          </p:sp>
        </mc:Choice>
        <mc:Fallback xmlns="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79866B76-14FD-5EE5-1E9E-F302DCC5B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788" y="3851982"/>
                <a:ext cx="4213718" cy="1035733"/>
              </a:xfrm>
              <a:prstGeom prst="rect">
                <a:avLst/>
              </a:prstGeom>
              <a:blipFill>
                <a:blip r:embed="rId4"/>
                <a:stretch>
                  <a:fillRect l="-2171" r="-579" b="-1235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Rechte verbindingslijn met pijl 33">
            <a:extLst>
              <a:ext uri="{FF2B5EF4-FFF2-40B4-BE49-F238E27FC236}">
                <a16:creationId xmlns:a16="http://schemas.microsoft.com/office/drawing/2014/main" id="{736897B2-BA78-7578-A522-53E638F9E9EF}"/>
              </a:ext>
            </a:extLst>
          </p:cNvPr>
          <p:cNvCxnSpPr>
            <a:cxnSpLocks/>
          </p:cNvCxnSpPr>
          <p:nvPr/>
        </p:nvCxnSpPr>
        <p:spPr>
          <a:xfrm flipV="1">
            <a:off x="8348472" y="3269020"/>
            <a:ext cx="649224" cy="1599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al 37">
            <a:extLst>
              <a:ext uri="{FF2B5EF4-FFF2-40B4-BE49-F238E27FC236}">
                <a16:creationId xmlns:a16="http://schemas.microsoft.com/office/drawing/2014/main" id="{FBF814A8-A51E-08AB-0DE5-D461D26F80A6}"/>
              </a:ext>
            </a:extLst>
          </p:cNvPr>
          <p:cNvSpPr/>
          <p:nvPr/>
        </p:nvSpPr>
        <p:spPr>
          <a:xfrm>
            <a:off x="3275940" y="6098453"/>
            <a:ext cx="619686" cy="371475"/>
          </a:xfrm>
          <a:prstGeom prst="ellipse">
            <a:avLst/>
          </a:prstGeom>
          <a:noFill/>
          <a:ln w="57150">
            <a:solidFill>
              <a:srgbClr val="945D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3904C94-0A7E-5EC9-589A-0B76408EDE85}"/>
              </a:ext>
            </a:extLst>
          </p:cNvPr>
          <p:cNvSpPr txBox="1"/>
          <p:nvPr/>
        </p:nvSpPr>
        <p:spPr>
          <a:xfrm>
            <a:off x="2331720" y="2240280"/>
            <a:ext cx="11247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44D21C0-B84D-B792-F1C9-C43BC5F517AF}"/>
              </a:ext>
            </a:extLst>
          </p:cNvPr>
          <p:cNvSpPr/>
          <p:nvPr/>
        </p:nvSpPr>
        <p:spPr>
          <a:xfrm>
            <a:off x="1024909" y="1903235"/>
            <a:ext cx="1295500" cy="102778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dirty="0"/>
              <a:t>Volume</a:t>
            </a:r>
          </a:p>
          <a:p>
            <a:pPr algn="ctr"/>
            <a:r>
              <a:rPr lang="nl-NL" sz="1600" dirty="0"/>
              <a:t>(aantal dm</a:t>
            </a:r>
            <a:r>
              <a:rPr lang="nl-NL" sz="1600" baseline="30000" dirty="0"/>
              <a:t>3</a:t>
            </a:r>
            <a:r>
              <a:rPr lang="nl-NL" sz="1600" dirty="0"/>
              <a:t>) (L)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01E9666D-6F21-04D3-484C-40B123BBAE17}"/>
              </a:ext>
            </a:extLst>
          </p:cNvPr>
          <p:cNvSpPr/>
          <p:nvPr/>
        </p:nvSpPr>
        <p:spPr>
          <a:xfrm>
            <a:off x="3438144" y="1914746"/>
            <a:ext cx="1295500" cy="10277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dirty="0"/>
              <a:t>Massa</a:t>
            </a:r>
          </a:p>
          <a:p>
            <a:pPr algn="ctr"/>
            <a:r>
              <a:rPr lang="nl-NL" sz="1600" dirty="0"/>
              <a:t>(aantal gram)</a:t>
            </a:r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F3E87A15-AEFF-355A-C5D6-53A964D4D70A}"/>
              </a:ext>
            </a:extLst>
          </p:cNvPr>
          <p:cNvCxnSpPr>
            <a:cxnSpLocks/>
          </p:cNvCxnSpPr>
          <p:nvPr/>
        </p:nvCxnSpPr>
        <p:spPr>
          <a:xfrm>
            <a:off x="2363054" y="2428636"/>
            <a:ext cx="1046897" cy="0"/>
          </a:xfrm>
          <a:prstGeom prst="straightConnector1">
            <a:avLst/>
          </a:prstGeom>
          <a:ln w="57150">
            <a:solidFill>
              <a:srgbClr val="652EA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746449EF-7A44-460D-48D0-2BBD6AF8D34F}"/>
              </a:ext>
            </a:extLst>
          </p:cNvPr>
          <p:cNvSpPr txBox="1"/>
          <p:nvPr/>
        </p:nvSpPr>
        <p:spPr>
          <a:xfrm>
            <a:off x="2517206" y="2073601"/>
            <a:ext cx="758734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/>
              <a:t>ρ</a:t>
            </a:r>
            <a:endParaRPr lang="nl-NL" dirty="0"/>
          </a:p>
          <a:p>
            <a:pPr algn="ctr"/>
            <a:endParaRPr lang="nl-NL" sz="300" dirty="0"/>
          </a:p>
          <a:p>
            <a:pPr algn="ctr"/>
            <a:r>
              <a:rPr lang="nl-NL" dirty="0"/>
              <a:t>kg/m</a:t>
            </a:r>
            <a:r>
              <a:rPr lang="nl-NL" baseline="30000" dirty="0"/>
              <a:t>3</a:t>
            </a:r>
            <a:endParaRPr lang="nl-NL" dirty="0"/>
          </a:p>
        </p:txBody>
      </p:sp>
      <p:sp>
        <p:nvSpPr>
          <p:cNvPr id="28" name="Ovaal 27">
            <a:extLst>
              <a:ext uri="{FF2B5EF4-FFF2-40B4-BE49-F238E27FC236}">
                <a16:creationId xmlns:a16="http://schemas.microsoft.com/office/drawing/2014/main" id="{F861E374-43D9-FE1F-2600-F1B98C96DC6E}"/>
              </a:ext>
            </a:extLst>
          </p:cNvPr>
          <p:cNvSpPr/>
          <p:nvPr/>
        </p:nvSpPr>
        <p:spPr>
          <a:xfrm>
            <a:off x="3100108" y="4652585"/>
            <a:ext cx="1234148" cy="371475"/>
          </a:xfrm>
          <a:prstGeom prst="ellipse">
            <a:avLst/>
          </a:prstGeom>
          <a:noFill/>
          <a:ln w="57150">
            <a:solidFill>
              <a:srgbClr val="945D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CD30FB8-A091-5706-4FAF-0D57C1E4A3CF}"/>
              </a:ext>
            </a:extLst>
          </p:cNvPr>
          <p:cNvSpPr/>
          <p:nvPr/>
        </p:nvSpPr>
        <p:spPr>
          <a:xfrm>
            <a:off x="6287370" y="3498974"/>
            <a:ext cx="964976" cy="246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2367DEB-3CAA-573F-730D-74FF16DB7854}"/>
              </a:ext>
            </a:extLst>
          </p:cNvPr>
          <p:cNvSpPr/>
          <p:nvPr/>
        </p:nvSpPr>
        <p:spPr>
          <a:xfrm>
            <a:off x="8397242" y="3498974"/>
            <a:ext cx="693309" cy="219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F7EBE87E-F188-C2A9-94B2-A3BE5F1507C7}"/>
              </a:ext>
            </a:extLst>
          </p:cNvPr>
          <p:cNvCxnSpPr>
            <a:cxnSpLocks/>
          </p:cNvCxnSpPr>
          <p:nvPr/>
        </p:nvCxnSpPr>
        <p:spPr>
          <a:xfrm>
            <a:off x="7900416" y="3269020"/>
            <a:ext cx="822960" cy="333716"/>
          </a:xfrm>
          <a:prstGeom prst="straightConnector1">
            <a:avLst/>
          </a:prstGeom>
          <a:ln w="57150">
            <a:solidFill>
              <a:srgbClr val="652EA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69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4" grpId="0" animBg="1"/>
      <p:bldP spid="8" grpId="0" animBg="1"/>
      <p:bldP spid="11" grpId="0" animBg="1"/>
      <p:bldP spid="15" grpId="0"/>
      <p:bldP spid="28" grpId="0" animBg="1"/>
      <p:bldP spid="3" grpId="0" animBg="1"/>
      <p:bldP spid="4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62707-A73F-77F1-7921-1C58EC06E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CF7DE2F-DC93-09A8-1B91-5A99D35BA5B5}"/>
              </a:ext>
            </a:extLst>
          </p:cNvPr>
          <p:cNvSpPr txBox="1"/>
          <p:nvPr/>
        </p:nvSpPr>
        <p:spPr>
          <a:xfrm>
            <a:off x="933254" y="1093510"/>
            <a:ext cx="7164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Effra"/>
              </a:rPr>
              <a:t>Chemisch</a:t>
            </a:r>
            <a:r>
              <a:rPr lang="en-US" sz="3200" b="1" dirty="0">
                <a:latin typeface="Effra"/>
              </a:rPr>
              <a:t> </a:t>
            </a:r>
            <a:r>
              <a:rPr lang="en-US" sz="3200" b="1" dirty="0" err="1">
                <a:latin typeface="Effra"/>
              </a:rPr>
              <a:t>rekenen</a:t>
            </a:r>
            <a:r>
              <a:rPr lang="en-US" sz="3200" b="1" dirty="0">
                <a:latin typeface="Effra"/>
              </a:rPr>
              <a:t>: </a:t>
            </a:r>
            <a:r>
              <a:rPr lang="en-US" sz="3200" b="1" dirty="0" err="1">
                <a:solidFill>
                  <a:srgbClr val="652EA3"/>
                </a:solidFill>
                <a:latin typeface="Effra"/>
              </a:rPr>
              <a:t>molverhoudingen</a:t>
            </a:r>
            <a:endParaRPr lang="en-US" sz="3200" b="1" dirty="0">
              <a:solidFill>
                <a:srgbClr val="652EA3"/>
              </a:solidFill>
              <a:latin typeface="Effra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8CD08F1-BB19-4305-BFAF-5FEBF3E5AB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2362"/>
          <a:stretch>
            <a:fillRect/>
          </a:stretch>
        </p:blipFill>
        <p:spPr>
          <a:xfrm>
            <a:off x="1027976" y="5907025"/>
            <a:ext cx="10659963" cy="799578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1B84172A-AA5B-0A87-6D2B-9EDEA08F3C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8534"/>
          <a:stretch>
            <a:fillRect/>
          </a:stretch>
        </p:blipFill>
        <p:spPr>
          <a:xfrm>
            <a:off x="1027976" y="1678285"/>
            <a:ext cx="10659963" cy="109332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7263A15-5BF2-1383-450D-DA8DB9EF87B8}"/>
              </a:ext>
            </a:extLst>
          </p:cNvPr>
          <p:cNvSpPr txBox="1"/>
          <p:nvPr/>
        </p:nvSpPr>
        <p:spPr>
          <a:xfrm>
            <a:off x="1029031" y="1605714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652EA3"/>
                </a:solidFill>
                <a:latin typeface="Effra"/>
              </a:rPr>
              <a:t>2024 II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15432A5-BDA3-5D2D-71E9-A991BB85A7C8}"/>
              </a:ext>
            </a:extLst>
          </p:cNvPr>
          <p:cNvSpPr txBox="1"/>
          <p:nvPr/>
        </p:nvSpPr>
        <p:spPr>
          <a:xfrm>
            <a:off x="1027976" y="2784326"/>
            <a:ext cx="8001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Effra" panose="02000506080000020004" pitchFamily="2" charset="0"/>
              </a:rPr>
              <a:t>MgCl</a:t>
            </a:r>
            <a:r>
              <a:rPr lang="nl-NL" sz="2400" baseline="-25000" dirty="0">
                <a:latin typeface="Effra" panose="02000506080000020004" pitchFamily="2" charset="0"/>
              </a:rPr>
              <a:t>2</a:t>
            </a:r>
            <a:r>
              <a:rPr lang="nl-NL" sz="2400" baseline="30000" dirty="0">
                <a:latin typeface="Effra" panose="02000506080000020004" pitchFamily="2" charset="0"/>
              </a:rPr>
              <a:t>  </a:t>
            </a:r>
            <a:r>
              <a:rPr lang="nl-NL" sz="2400" dirty="0">
                <a:latin typeface="Effra" panose="02000506080000020004" pitchFamily="2" charset="0"/>
              </a:rPr>
              <a:t>(s)</a:t>
            </a:r>
            <a:r>
              <a:rPr lang="nl-NL" sz="2400" baseline="30000" dirty="0">
                <a:latin typeface="Effra" panose="02000506080000020004" pitchFamily="2" charset="0"/>
              </a:rPr>
              <a:t>                                  </a:t>
            </a:r>
            <a:r>
              <a:rPr lang="nl-NL" sz="2400" dirty="0">
                <a:latin typeface="Effra" panose="02000506080000020004" pitchFamily="2" charset="0"/>
                <a:sym typeface="Wingdings" panose="05000000000000000000" pitchFamily="2" charset="2"/>
              </a:rPr>
              <a:t>                   Mg</a:t>
            </a:r>
            <a:r>
              <a:rPr lang="nl-NL" sz="2400" baseline="30000" dirty="0">
                <a:latin typeface="Effra" panose="02000506080000020004" pitchFamily="2" charset="0"/>
                <a:sym typeface="Wingdings" panose="05000000000000000000" pitchFamily="2" charset="2"/>
              </a:rPr>
              <a:t>2+</a:t>
            </a:r>
            <a:r>
              <a:rPr lang="nl-NL" sz="2400" dirty="0">
                <a:latin typeface="Effra" panose="02000506080000020004" pitchFamily="2" charset="0"/>
                <a:sym typeface="Wingdings" panose="05000000000000000000" pitchFamily="2" charset="2"/>
              </a:rPr>
              <a:t> (</a:t>
            </a:r>
            <a:r>
              <a:rPr lang="nl-NL" sz="2400" dirty="0" err="1">
                <a:latin typeface="Effra" panose="02000506080000020004" pitchFamily="2" charset="0"/>
                <a:sym typeface="Wingdings" panose="05000000000000000000" pitchFamily="2" charset="2"/>
              </a:rPr>
              <a:t>aq</a:t>
            </a:r>
            <a:r>
              <a:rPr lang="nl-NL" sz="2400" dirty="0">
                <a:latin typeface="Effra" panose="02000506080000020004" pitchFamily="2" charset="0"/>
                <a:sym typeface="Wingdings" panose="05000000000000000000" pitchFamily="2" charset="2"/>
              </a:rPr>
              <a:t>)              +             2 Cl</a:t>
            </a:r>
            <a:r>
              <a:rPr lang="nl-NL" sz="2400" baseline="30000" dirty="0">
                <a:latin typeface="Effra" panose="02000506080000020004" pitchFamily="2" charset="0"/>
                <a:sym typeface="Wingdings" panose="05000000000000000000" pitchFamily="2" charset="2"/>
              </a:rPr>
              <a:t>- </a:t>
            </a:r>
            <a:r>
              <a:rPr lang="nl-NL" sz="2400" dirty="0">
                <a:latin typeface="Effra" panose="02000506080000020004" pitchFamily="2" charset="0"/>
                <a:sym typeface="Wingdings" panose="05000000000000000000" pitchFamily="2" charset="2"/>
              </a:rPr>
              <a:t>(</a:t>
            </a:r>
            <a:r>
              <a:rPr lang="nl-NL" sz="2400" dirty="0" err="1">
                <a:latin typeface="Effra" panose="02000506080000020004" pitchFamily="2" charset="0"/>
                <a:sym typeface="Wingdings" panose="05000000000000000000" pitchFamily="2" charset="2"/>
              </a:rPr>
              <a:t>aq</a:t>
            </a:r>
            <a:r>
              <a:rPr lang="nl-NL" sz="2400" dirty="0">
                <a:latin typeface="Effra" panose="02000506080000020004" pitchFamily="2" charset="0"/>
                <a:sym typeface="Wingdings" panose="05000000000000000000" pitchFamily="2" charset="2"/>
              </a:rPr>
              <a:t>)</a:t>
            </a:r>
            <a:endParaRPr lang="nl-NL" sz="2400" u="sng" dirty="0">
              <a:solidFill>
                <a:srgbClr val="652EA3"/>
              </a:solidFill>
              <a:latin typeface="Effra" panose="02000506080000020004" pitchFamily="2" charset="0"/>
            </a:endParaRP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B584A6CD-8AFC-15A7-7354-F1BDF5D10CA0}"/>
              </a:ext>
            </a:extLst>
          </p:cNvPr>
          <p:cNvGraphicFramePr>
            <a:graphicFrameLocks noGrp="1"/>
          </p:cNvGraphicFramePr>
          <p:nvPr/>
        </p:nvGraphicFramePr>
        <p:xfrm>
          <a:off x="7125688" y="4408389"/>
          <a:ext cx="4370524" cy="7384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5262">
                  <a:extLst>
                    <a:ext uri="{9D8B030D-6E8A-4147-A177-3AD203B41FA5}">
                      <a16:colId xmlns:a16="http://schemas.microsoft.com/office/drawing/2014/main" val="1632535676"/>
                    </a:ext>
                  </a:extLst>
                </a:gridCol>
                <a:gridCol w="2185262">
                  <a:extLst>
                    <a:ext uri="{9D8B030D-6E8A-4147-A177-3AD203B41FA5}">
                      <a16:colId xmlns:a16="http://schemas.microsoft.com/office/drawing/2014/main" val="1313236334"/>
                    </a:ext>
                  </a:extLst>
                </a:gridCol>
              </a:tblGrid>
              <a:tr h="369215">
                <a:tc>
                  <a:txBody>
                    <a:bodyPr/>
                    <a:lstStyle/>
                    <a:p>
                      <a:pPr algn="ctr"/>
                      <a:r>
                        <a:rPr lang="nl-NL" sz="1800" b="1" dirty="0">
                          <a:latin typeface="Effra" panose="02000506080000020004" pitchFamily="2" charset="0"/>
                        </a:rPr>
                        <a:t>95,211 g 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1 mol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545311"/>
                  </a:ext>
                </a:extLst>
              </a:tr>
              <a:tr h="369215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1,0 x 10</a:t>
                      </a:r>
                      <a:r>
                        <a:rPr lang="nl-NL" baseline="30000" dirty="0"/>
                        <a:t>6</a:t>
                      </a:r>
                      <a:r>
                        <a:rPr lang="nl-NL" baseline="0" dirty="0"/>
                        <a:t> 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? mol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72904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F51CE612-6962-789A-1300-88C3FB2D5A22}"/>
                  </a:ext>
                </a:extLst>
              </p:cNvPr>
              <p:cNvSpPr txBox="1"/>
              <p:nvPr/>
            </p:nvSpPr>
            <p:spPr>
              <a:xfrm>
                <a:off x="6806351" y="5189834"/>
                <a:ext cx="5094280" cy="1065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dirty="0"/>
                  <a:t>?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0" i="1" dirty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nl-NL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 </m:t>
                        </m:r>
                        <m:sSup>
                          <m:sSupPr>
                            <m:ctrlPr>
                              <a:rPr lang="nl-NL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1,0 ×10</m:t>
                            </m:r>
                          </m:e>
                          <m:sup>
                            <m:r>
                              <a:rPr lang="nl-NL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num>
                      <m:den>
                        <m:r>
                          <a:rPr lang="nl-NL" sz="2400" b="0" i="1" dirty="0" smtClean="0">
                            <a:latin typeface="Cambria Math" panose="02040503050406030204" pitchFamily="18" charset="0"/>
                          </a:rPr>
                          <m:t>95,211</m:t>
                        </m:r>
                      </m:den>
                    </m:f>
                    <m:r>
                      <a:rPr lang="nl-NL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NL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1" dirty="0" smtClean="0">
                            <a:latin typeface="Cambria Math" panose="02040503050406030204" pitchFamily="18" charset="0"/>
                          </a:rPr>
                          <m:t>1,1 </m:t>
                        </m:r>
                        <m:r>
                          <a:rPr lang="nl-NL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×10</m:t>
                        </m:r>
                      </m:e>
                      <m:sup>
                        <m:r>
                          <a:rPr lang="nl-NL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nl-NL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2400" b="0" i="0" dirty="0" smtClean="0">
                        <a:latin typeface="Cambria Math" panose="02040503050406030204" pitchFamily="18" charset="0"/>
                      </a:rPr>
                      <m:t>mol</m:t>
                    </m:r>
                  </m:oMath>
                </a14:m>
                <a:r>
                  <a:rPr lang="nl-NL" sz="2400" b="0" i="0" dirty="0">
                    <a:latin typeface="Cambria Math" panose="02040503050406030204" pitchFamily="18" charset="0"/>
                  </a:rPr>
                  <a:t> MgCl</a:t>
                </a:r>
                <a:r>
                  <a:rPr lang="nl-NL" sz="2400" b="0" i="0" baseline="-25000" dirty="0">
                    <a:latin typeface="Cambria Math" panose="02040503050406030204" pitchFamily="18" charset="0"/>
                  </a:rPr>
                  <a:t>2</a:t>
                </a:r>
                <a:endParaRPr lang="nl-NL" sz="2400" b="0" i="0" dirty="0">
                  <a:latin typeface="Cambria Math" panose="02040503050406030204" pitchFamily="18" charset="0"/>
                </a:endParaRPr>
              </a:p>
              <a:p>
                <a:r>
                  <a:rPr lang="nl-NL" sz="2400" dirty="0"/>
                  <a:t>                          </a:t>
                </a:r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DA7B2ED1-1DA0-9912-15D4-AF50178CD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351" y="5189834"/>
                <a:ext cx="5094280" cy="1065997"/>
              </a:xfrm>
              <a:prstGeom prst="rect">
                <a:avLst/>
              </a:prstGeom>
              <a:blipFill>
                <a:blip r:embed="rId4"/>
                <a:stretch>
                  <a:fillRect l="-1916" b="-1085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BBFE0A42-30BA-0D9C-87F1-328C62754C0D}"/>
              </a:ext>
            </a:extLst>
          </p:cNvPr>
          <p:cNvCxnSpPr>
            <a:cxnSpLocks/>
          </p:cNvCxnSpPr>
          <p:nvPr/>
        </p:nvCxnSpPr>
        <p:spPr>
          <a:xfrm flipH="1" flipV="1">
            <a:off x="8889979" y="4606872"/>
            <a:ext cx="448056" cy="1599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C2D23B50-909C-688B-9FE6-364806367E29}"/>
              </a:ext>
            </a:extLst>
          </p:cNvPr>
          <p:cNvSpPr txBox="1"/>
          <p:nvPr/>
        </p:nvSpPr>
        <p:spPr>
          <a:xfrm>
            <a:off x="7183556" y="2032227"/>
            <a:ext cx="1049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Effra" panose="02000506080000020004" pitchFamily="2" charset="0"/>
              </a:rPr>
              <a:t>? ton</a:t>
            </a:r>
            <a:endParaRPr lang="nl-NL" sz="2400" b="1" u="sng" dirty="0">
              <a:solidFill>
                <a:srgbClr val="FF0000"/>
              </a:solidFill>
              <a:latin typeface="Effra" panose="02000506080000020004" pitchFamily="2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80DE1D9F-854F-320E-4B6A-258DB578E192}"/>
              </a:ext>
            </a:extLst>
          </p:cNvPr>
          <p:cNvSpPr txBox="1"/>
          <p:nvPr/>
        </p:nvSpPr>
        <p:spPr>
          <a:xfrm>
            <a:off x="1118036" y="3198167"/>
            <a:ext cx="1332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Effra" panose="02000506080000020004" pitchFamily="2" charset="0"/>
              </a:rPr>
              <a:t>1,0 ton</a:t>
            </a:r>
            <a:endParaRPr lang="nl-NL" sz="2400" b="1" u="sng" dirty="0">
              <a:latin typeface="Effra" panose="02000506080000020004" pitchFamily="2" charset="0"/>
            </a:endParaRPr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45029CE9-902F-0190-3543-4FB3E7ABD8C3}"/>
              </a:ext>
            </a:extLst>
          </p:cNvPr>
          <p:cNvSpPr/>
          <p:nvPr/>
        </p:nvSpPr>
        <p:spPr>
          <a:xfrm>
            <a:off x="5305908" y="1627311"/>
            <a:ext cx="866292" cy="563178"/>
          </a:xfrm>
          <a:prstGeom prst="ellipse">
            <a:avLst/>
          </a:prstGeom>
          <a:noFill/>
          <a:ln w="57150">
            <a:solidFill>
              <a:srgbClr val="945E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348C84CE-85AF-8879-F313-ED40993E968A}"/>
              </a:ext>
            </a:extLst>
          </p:cNvPr>
          <p:cNvSpPr/>
          <p:nvPr/>
        </p:nvSpPr>
        <p:spPr>
          <a:xfrm>
            <a:off x="4724833" y="2715590"/>
            <a:ext cx="866292" cy="563178"/>
          </a:xfrm>
          <a:prstGeom prst="ellipse">
            <a:avLst/>
          </a:prstGeom>
          <a:noFill/>
          <a:ln w="57150">
            <a:solidFill>
              <a:srgbClr val="945E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08CACD8A-19E4-F372-F6D0-0E6CE7EFD84C}"/>
              </a:ext>
            </a:extLst>
          </p:cNvPr>
          <p:cNvCxnSpPr>
            <a:cxnSpLocks/>
          </p:cNvCxnSpPr>
          <p:nvPr/>
        </p:nvCxnSpPr>
        <p:spPr>
          <a:xfrm>
            <a:off x="2168213" y="6683577"/>
            <a:ext cx="1727131" cy="0"/>
          </a:xfrm>
          <a:prstGeom prst="line">
            <a:avLst/>
          </a:prstGeom>
          <a:ln w="38100"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50814CCA-BB29-0DB9-8D7F-4ACCEE0209A8}"/>
              </a:ext>
            </a:extLst>
          </p:cNvPr>
          <p:cNvSpPr txBox="1"/>
          <p:nvPr/>
        </p:nvSpPr>
        <p:spPr>
          <a:xfrm>
            <a:off x="921440" y="4055299"/>
            <a:ext cx="1725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Effra" panose="02000506080000020004" pitchFamily="2" charset="0"/>
              </a:rPr>
              <a:t>1,0 x 10</a:t>
            </a:r>
            <a:r>
              <a:rPr lang="nl-NL" sz="2400" b="1" baseline="30000" dirty="0">
                <a:latin typeface="Effra" panose="02000506080000020004" pitchFamily="2" charset="0"/>
              </a:rPr>
              <a:t>6</a:t>
            </a:r>
            <a:r>
              <a:rPr lang="nl-NL" sz="2400" b="1" dirty="0">
                <a:latin typeface="Effra" panose="02000506080000020004" pitchFamily="2" charset="0"/>
              </a:rPr>
              <a:t> g</a:t>
            </a:r>
            <a:endParaRPr lang="nl-NL" sz="2400" b="1" u="sng" dirty="0">
              <a:latin typeface="Effra" panose="02000506080000020004" pitchFamily="2" charset="0"/>
            </a:endParaRPr>
          </a:p>
        </p:txBody>
      </p: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15DE717D-95B7-BD6B-5799-9277D66F5321}"/>
              </a:ext>
            </a:extLst>
          </p:cNvPr>
          <p:cNvCxnSpPr>
            <a:stCxn id="13" idx="2"/>
            <a:endCxn id="18" idx="0"/>
          </p:cNvCxnSpPr>
          <p:nvPr/>
        </p:nvCxnSpPr>
        <p:spPr>
          <a:xfrm>
            <a:off x="1784314" y="3659832"/>
            <a:ext cx="0" cy="395467"/>
          </a:xfrm>
          <a:prstGeom prst="straightConnector1">
            <a:avLst/>
          </a:prstGeom>
          <a:ln w="38100">
            <a:solidFill>
              <a:srgbClr val="652E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vak 20">
            <a:extLst>
              <a:ext uri="{FF2B5EF4-FFF2-40B4-BE49-F238E27FC236}">
                <a16:creationId xmlns:a16="http://schemas.microsoft.com/office/drawing/2014/main" id="{C874163B-4D1F-45FF-69BB-8A91513E4212}"/>
              </a:ext>
            </a:extLst>
          </p:cNvPr>
          <p:cNvSpPr txBox="1"/>
          <p:nvPr/>
        </p:nvSpPr>
        <p:spPr>
          <a:xfrm>
            <a:off x="303557" y="5234155"/>
            <a:ext cx="296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Effra" panose="02000506080000020004" pitchFamily="2" charset="0"/>
              </a:rPr>
              <a:t>1,1 x 10</a:t>
            </a:r>
            <a:r>
              <a:rPr lang="nl-NL" sz="2400" b="1" baseline="30000" dirty="0">
                <a:latin typeface="Effra" panose="02000506080000020004" pitchFamily="2" charset="0"/>
              </a:rPr>
              <a:t>4</a:t>
            </a:r>
            <a:r>
              <a:rPr lang="nl-NL" sz="2400" b="1" dirty="0">
                <a:latin typeface="Effra" panose="02000506080000020004" pitchFamily="2" charset="0"/>
              </a:rPr>
              <a:t> mol MgCl</a:t>
            </a:r>
            <a:r>
              <a:rPr lang="nl-NL" sz="2400" b="1" baseline="-25000" dirty="0">
                <a:latin typeface="Effra" panose="02000506080000020004" pitchFamily="2" charset="0"/>
              </a:rPr>
              <a:t>2</a:t>
            </a:r>
            <a:endParaRPr lang="nl-NL" sz="2400" b="1" u="sng" dirty="0">
              <a:latin typeface="Effra" panose="02000506080000020004" pitchFamily="2" charset="0"/>
            </a:endParaRPr>
          </a:p>
        </p:txBody>
      </p: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80B642D1-4CDD-42E5-5239-9469427E9D59}"/>
              </a:ext>
            </a:extLst>
          </p:cNvPr>
          <p:cNvCxnSpPr>
            <a:cxnSpLocks/>
            <a:stCxn id="18" idx="2"/>
            <a:endCxn id="21" idx="0"/>
          </p:cNvCxnSpPr>
          <p:nvPr/>
        </p:nvCxnSpPr>
        <p:spPr>
          <a:xfrm>
            <a:off x="1784314" y="4516964"/>
            <a:ext cx="0" cy="717191"/>
          </a:xfrm>
          <a:prstGeom prst="straightConnector1">
            <a:avLst/>
          </a:prstGeom>
          <a:ln w="38100">
            <a:solidFill>
              <a:srgbClr val="652E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vak 33">
            <a:extLst>
              <a:ext uri="{FF2B5EF4-FFF2-40B4-BE49-F238E27FC236}">
                <a16:creationId xmlns:a16="http://schemas.microsoft.com/office/drawing/2014/main" id="{C82D26F6-A29C-11F3-1EC0-255C8A271606}"/>
              </a:ext>
            </a:extLst>
          </p:cNvPr>
          <p:cNvSpPr txBox="1"/>
          <p:nvPr/>
        </p:nvSpPr>
        <p:spPr>
          <a:xfrm>
            <a:off x="1924923" y="4582865"/>
            <a:ext cx="3534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Effra" panose="02000506080000020004" pitchFamily="2" charset="0"/>
              </a:rPr>
              <a:t>M (MgCl</a:t>
            </a:r>
            <a:r>
              <a:rPr lang="nl-NL" sz="2000" baseline="-25000" dirty="0">
                <a:latin typeface="Effra" panose="02000506080000020004" pitchFamily="2" charset="0"/>
              </a:rPr>
              <a:t>2</a:t>
            </a:r>
            <a:r>
              <a:rPr lang="nl-NL" sz="2000" dirty="0">
                <a:latin typeface="Effra" panose="02000506080000020004" pitchFamily="2" charset="0"/>
              </a:rPr>
              <a:t>) = 95,211 g mol</a:t>
            </a:r>
            <a:r>
              <a:rPr lang="nl-NL" sz="2000" baseline="30000" dirty="0">
                <a:latin typeface="Effra" panose="02000506080000020004" pitchFamily="2" charset="0"/>
              </a:rPr>
              <a:t>-1</a:t>
            </a:r>
            <a:endParaRPr lang="nl-NL" sz="2000" u="sng" dirty="0">
              <a:latin typeface="Effra" panose="02000506080000020004" pitchFamily="2" charset="0"/>
            </a:endParaRPr>
          </a:p>
        </p:txBody>
      </p:sp>
      <p:cxnSp>
        <p:nvCxnSpPr>
          <p:cNvPr id="41" name="Rechte verbindingslijn met pijl 40">
            <a:extLst>
              <a:ext uri="{FF2B5EF4-FFF2-40B4-BE49-F238E27FC236}">
                <a16:creationId xmlns:a16="http://schemas.microsoft.com/office/drawing/2014/main" id="{B1FC6DED-CCBE-4C7C-0F27-AD68F1D24D30}"/>
              </a:ext>
            </a:extLst>
          </p:cNvPr>
          <p:cNvCxnSpPr>
            <a:cxnSpLocks/>
          </p:cNvCxnSpPr>
          <p:nvPr/>
        </p:nvCxnSpPr>
        <p:spPr>
          <a:xfrm>
            <a:off x="3075684" y="5464987"/>
            <a:ext cx="1368300" cy="0"/>
          </a:xfrm>
          <a:prstGeom prst="straightConnector1">
            <a:avLst/>
          </a:prstGeom>
          <a:ln w="38100">
            <a:solidFill>
              <a:srgbClr val="652E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kstvak 42">
            <a:extLst>
              <a:ext uri="{FF2B5EF4-FFF2-40B4-BE49-F238E27FC236}">
                <a16:creationId xmlns:a16="http://schemas.microsoft.com/office/drawing/2014/main" id="{C11D0979-1836-046F-0466-444F766DBA77}"/>
              </a:ext>
            </a:extLst>
          </p:cNvPr>
          <p:cNvSpPr txBox="1"/>
          <p:nvPr/>
        </p:nvSpPr>
        <p:spPr>
          <a:xfrm>
            <a:off x="4443984" y="5242173"/>
            <a:ext cx="296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Effra" panose="02000506080000020004" pitchFamily="2" charset="0"/>
              </a:rPr>
              <a:t>1,1 x 10</a:t>
            </a:r>
            <a:r>
              <a:rPr lang="nl-NL" sz="2400" b="1" baseline="30000" dirty="0">
                <a:latin typeface="Effra" panose="02000506080000020004" pitchFamily="2" charset="0"/>
              </a:rPr>
              <a:t>4</a:t>
            </a:r>
            <a:r>
              <a:rPr lang="nl-NL" sz="2400" b="1" dirty="0">
                <a:latin typeface="Effra" panose="02000506080000020004" pitchFamily="2" charset="0"/>
              </a:rPr>
              <a:t> mol Mg</a:t>
            </a:r>
            <a:r>
              <a:rPr lang="nl-NL" sz="2400" b="1" baseline="30000" dirty="0">
                <a:latin typeface="Effra" panose="02000506080000020004" pitchFamily="2" charset="0"/>
              </a:rPr>
              <a:t>2+</a:t>
            </a:r>
            <a:endParaRPr lang="nl-NL" sz="2400" b="1" u="sng" baseline="30000" dirty="0">
              <a:latin typeface="Effra" panose="02000506080000020004" pitchFamily="2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6D4D8B16-E93B-A007-038D-9E1450428EE6}"/>
              </a:ext>
            </a:extLst>
          </p:cNvPr>
          <p:cNvSpPr txBox="1"/>
          <p:nvPr/>
        </p:nvSpPr>
        <p:spPr>
          <a:xfrm>
            <a:off x="1490471" y="5234154"/>
            <a:ext cx="1772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Effra" panose="02000506080000020004" pitchFamily="2" charset="0"/>
              </a:rPr>
              <a:t>mol MgCl</a:t>
            </a:r>
            <a:r>
              <a:rPr lang="nl-NL" sz="2400" b="1" baseline="-25000" dirty="0">
                <a:latin typeface="Effra" panose="02000506080000020004" pitchFamily="2" charset="0"/>
              </a:rPr>
              <a:t>2</a:t>
            </a:r>
            <a:endParaRPr lang="nl-NL" sz="2400" b="1" u="sng" dirty="0">
              <a:latin typeface="Effra" panose="02000506080000020004" pitchFamily="2" charset="0"/>
            </a:endParaRP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3CD3E15A-8105-2E8F-4CF9-6CEBC3727DDA}"/>
              </a:ext>
            </a:extLst>
          </p:cNvPr>
          <p:cNvSpPr/>
          <p:nvPr/>
        </p:nvSpPr>
        <p:spPr>
          <a:xfrm>
            <a:off x="7223257" y="4819191"/>
            <a:ext cx="1317239" cy="246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496E35F8-A26D-7ED0-7369-98822C37A5F5}"/>
              </a:ext>
            </a:extLst>
          </p:cNvPr>
          <p:cNvCxnSpPr>
            <a:cxnSpLocks/>
          </p:cNvCxnSpPr>
          <p:nvPr/>
        </p:nvCxnSpPr>
        <p:spPr>
          <a:xfrm flipV="1">
            <a:off x="8889979" y="4606872"/>
            <a:ext cx="1047487" cy="349176"/>
          </a:xfrm>
          <a:prstGeom prst="straightConnector1">
            <a:avLst/>
          </a:prstGeom>
          <a:ln w="57150">
            <a:solidFill>
              <a:srgbClr val="652EA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hoek 23">
            <a:extLst>
              <a:ext uri="{FF2B5EF4-FFF2-40B4-BE49-F238E27FC236}">
                <a16:creationId xmlns:a16="http://schemas.microsoft.com/office/drawing/2014/main" id="{A53545B5-1348-2C2C-1218-C18A8FE12720}"/>
              </a:ext>
            </a:extLst>
          </p:cNvPr>
          <p:cNvSpPr/>
          <p:nvPr/>
        </p:nvSpPr>
        <p:spPr>
          <a:xfrm>
            <a:off x="9573768" y="4846150"/>
            <a:ext cx="693309" cy="219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726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allAtOnce"/>
      <p:bldP spid="10" grpId="0"/>
      <p:bldP spid="13" grpId="0"/>
      <p:bldP spid="14" grpId="0" animBg="1"/>
      <p:bldP spid="15" grpId="0" animBg="1"/>
      <p:bldP spid="18" grpId="0"/>
      <p:bldP spid="21" grpId="0"/>
      <p:bldP spid="34" grpId="0"/>
      <p:bldP spid="43" grpId="0"/>
      <p:bldP spid="19" grpId="0"/>
      <p:bldP spid="23" grpId="0" animBg="1"/>
      <p:bldP spid="24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059DC-A1E6-C42F-D7C9-AB1B8EC48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ED43B7B-C7E0-F287-CAD0-638C2857B6A2}"/>
              </a:ext>
            </a:extLst>
          </p:cNvPr>
          <p:cNvSpPr txBox="1"/>
          <p:nvPr/>
        </p:nvSpPr>
        <p:spPr>
          <a:xfrm>
            <a:off x="933254" y="1093510"/>
            <a:ext cx="7164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Effra"/>
              </a:rPr>
              <a:t>Chemisch</a:t>
            </a:r>
            <a:r>
              <a:rPr lang="en-US" sz="3200" b="1" dirty="0">
                <a:latin typeface="Effra"/>
              </a:rPr>
              <a:t> </a:t>
            </a:r>
            <a:r>
              <a:rPr lang="en-US" sz="3200" b="1" dirty="0" err="1">
                <a:latin typeface="Effra"/>
              </a:rPr>
              <a:t>rekenen</a:t>
            </a:r>
            <a:r>
              <a:rPr lang="en-US" sz="3200" b="1" dirty="0">
                <a:latin typeface="Effra"/>
              </a:rPr>
              <a:t>: </a:t>
            </a:r>
            <a:r>
              <a:rPr lang="en-US" sz="3200" b="1" dirty="0" err="1">
                <a:solidFill>
                  <a:srgbClr val="652EA3"/>
                </a:solidFill>
                <a:latin typeface="Effra"/>
              </a:rPr>
              <a:t>molverhoudingen</a:t>
            </a:r>
            <a:endParaRPr lang="en-US" sz="3200" b="1" dirty="0">
              <a:solidFill>
                <a:srgbClr val="652EA3"/>
              </a:solidFill>
              <a:latin typeface="Effra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5A522AF-7E75-8A8B-9923-A001CA610A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2362"/>
          <a:stretch>
            <a:fillRect/>
          </a:stretch>
        </p:blipFill>
        <p:spPr>
          <a:xfrm>
            <a:off x="1027976" y="5907025"/>
            <a:ext cx="10659963" cy="799578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CF411071-802C-ECCB-1D36-2D036C7D5F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8534"/>
          <a:stretch>
            <a:fillRect/>
          </a:stretch>
        </p:blipFill>
        <p:spPr>
          <a:xfrm>
            <a:off x="1027976" y="1678285"/>
            <a:ext cx="10659963" cy="109332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F07F2A0-DAF0-E983-E93E-188863C0F5E1}"/>
              </a:ext>
            </a:extLst>
          </p:cNvPr>
          <p:cNvSpPr txBox="1"/>
          <p:nvPr/>
        </p:nvSpPr>
        <p:spPr>
          <a:xfrm>
            <a:off x="1029031" y="1605714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652EA3"/>
                </a:solidFill>
                <a:latin typeface="Effra"/>
              </a:rPr>
              <a:t>2024 II 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87496BA2-9A12-53DB-1C07-8D14A94F7D33}"/>
              </a:ext>
            </a:extLst>
          </p:cNvPr>
          <p:cNvGraphicFramePr>
            <a:graphicFrameLocks noGrp="1"/>
          </p:cNvGraphicFramePr>
          <p:nvPr/>
        </p:nvGraphicFramePr>
        <p:xfrm>
          <a:off x="444048" y="3059785"/>
          <a:ext cx="4370524" cy="7384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5262">
                  <a:extLst>
                    <a:ext uri="{9D8B030D-6E8A-4147-A177-3AD203B41FA5}">
                      <a16:colId xmlns:a16="http://schemas.microsoft.com/office/drawing/2014/main" val="1632535676"/>
                    </a:ext>
                  </a:extLst>
                </a:gridCol>
                <a:gridCol w="2185262">
                  <a:extLst>
                    <a:ext uri="{9D8B030D-6E8A-4147-A177-3AD203B41FA5}">
                      <a16:colId xmlns:a16="http://schemas.microsoft.com/office/drawing/2014/main" val="1313236334"/>
                    </a:ext>
                  </a:extLst>
                </a:gridCol>
              </a:tblGrid>
              <a:tr h="369215">
                <a:tc>
                  <a:txBody>
                    <a:bodyPr/>
                    <a:lstStyle/>
                    <a:p>
                      <a:pPr algn="ctr"/>
                      <a:r>
                        <a:rPr lang="nl-NL" sz="1800" b="1" dirty="0">
                          <a:latin typeface="Effra" panose="02000506080000020004" pitchFamily="2" charset="0"/>
                        </a:rPr>
                        <a:t>58,320 g 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1 mol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545311"/>
                  </a:ext>
                </a:extLst>
              </a:tr>
              <a:tr h="369215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? </a:t>
                      </a:r>
                      <a:r>
                        <a:rPr lang="nl-NL" baseline="0" dirty="0"/>
                        <a:t>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2,1 x 10</a:t>
                      </a:r>
                      <a:r>
                        <a:rPr lang="nl-NL" baseline="30000" dirty="0"/>
                        <a:t>4</a:t>
                      </a:r>
                      <a:r>
                        <a:rPr lang="nl-NL" dirty="0"/>
                        <a:t> mol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72904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DA17DB1D-6A12-72AF-7A2D-D98F54FB9524}"/>
                  </a:ext>
                </a:extLst>
              </p:cNvPr>
              <p:cNvSpPr txBox="1"/>
              <p:nvPr/>
            </p:nvSpPr>
            <p:spPr>
              <a:xfrm>
                <a:off x="166137" y="3896054"/>
                <a:ext cx="5296065" cy="9866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dirty="0"/>
                  <a:t>?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200" b="0" i="1" dirty="0" smtClean="0">
                            <a:latin typeface="Cambria Math" panose="02040503050406030204" pitchFamily="18" charset="0"/>
                          </a:rPr>
                          <m:t>58,320 </m:t>
                        </m:r>
                        <m:r>
                          <a:rPr lang="nl-NL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 </m:t>
                        </m:r>
                        <m:sSup>
                          <m:sSupPr>
                            <m:ctrlPr>
                              <a:rPr lang="nl-NL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2,1 ×10</m:t>
                            </m:r>
                          </m:e>
                          <m:sup>
                            <m:r>
                              <a:rPr lang="nl-NL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nl-NL" sz="2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nl-NL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NL" sz="2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200" b="0" i="1" dirty="0" smtClean="0">
                            <a:latin typeface="Cambria Math" panose="02040503050406030204" pitchFamily="18" charset="0"/>
                          </a:rPr>
                          <m:t>1,2 </m:t>
                        </m:r>
                        <m:r>
                          <a:rPr lang="nl-NL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×10</m:t>
                        </m:r>
                      </m:e>
                      <m:sup>
                        <m:r>
                          <a:rPr lang="nl-NL" sz="22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nl-NL" sz="22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2200" b="0" i="0" dirty="0" smtClean="0"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nl-NL" sz="2200" b="0" i="0" dirty="0">
                    <a:latin typeface="Cambria Math" panose="02040503050406030204" pitchFamily="18" charset="0"/>
                  </a:rPr>
                  <a:t> Mg(OH)</a:t>
                </a:r>
                <a:r>
                  <a:rPr lang="nl-NL" sz="2200" b="0" i="0" baseline="-25000" dirty="0">
                    <a:latin typeface="Cambria Math" panose="02040503050406030204" pitchFamily="18" charset="0"/>
                  </a:rPr>
                  <a:t>2</a:t>
                </a:r>
                <a:endParaRPr lang="nl-NL" sz="2200" b="0" i="0" dirty="0">
                  <a:latin typeface="Cambria Math" panose="02040503050406030204" pitchFamily="18" charset="0"/>
                </a:endParaRPr>
              </a:p>
              <a:p>
                <a:r>
                  <a:rPr lang="nl-NL" sz="2400" dirty="0"/>
                  <a:t>                          </a:t>
                </a:r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DA17DB1D-6A12-72AF-7A2D-D98F54FB9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37" y="3896054"/>
                <a:ext cx="5296065" cy="986617"/>
              </a:xfrm>
              <a:prstGeom prst="rect">
                <a:avLst/>
              </a:prstGeom>
              <a:blipFill>
                <a:blip r:embed="rId4"/>
                <a:stretch>
                  <a:fillRect l="-172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kstvak 9">
            <a:extLst>
              <a:ext uri="{FF2B5EF4-FFF2-40B4-BE49-F238E27FC236}">
                <a16:creationId xmlns:a16="http://schemas.microsoft.com/office/drawing/2014/main" id="{CC8105BA-77CA-4C6B-F1C1-FCD2358976BD}"/>
              </a:ext>
            </a:extLst>
          </p:cNvPr>
          <p:cNvSpPr txBox="1"/>
          <p:nvPr/>
        </p:nvSpPr>
        <p:spPr>
          <a:xfrm>
            <a:off x="7183556" y="2032227"/>
            <a:ext cx="1049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Effra" panose="02000506080000020004" pitchFamily="2" charset="0"/>
              </a:rPr>
              <a:t>? ton</a:t>
            </a:r>
            <a:endParaRPr lang="nl-NL" sz="2400" b="1" u="sng" dirty="0">
              <a:solidFill>
                <a:srgbClr val="FF0000"/>
              </a:solidFill>
              <a:latin typeface="Effra" panose="02000506080000020004" pitchFamily="2" charset="0"/>
            </a:endParaRPr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3DD36EA6-8C0C-EB66-F556-F64D1F417B74}"/>
              </a:ext>
            </a:extLst>
          </p:cNvPr>
          <p:cNvSpPr/>
          <p:nvPr/>
        </p:nvSpPr>
        <p:spPr>
          <a:xfrm>
            <a:off x="6690361" y="1616214"/>
            <a:ext cx="1728216" cy="877678"/>
          </a:xfrm>
          <a:prstGeom prst="ellipse">
            <a:avLst/>
          </a:prstGeom>
          <a:noFill/>
          <a:ln w="57150">
            <a:solidFill>
              <a:srgbClr val="945E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0A460BE9-99A2-E839-1214-1970DAC8F103}"/>
              </a:ext>
            </a:extLst>
          </p:cNvPr>
          <p:cNvCxnSpPr>
            <a:cxnSpLocks/>
          </p:cNvCxnSpPr>
          <p:nvPr/>
        </p:nvCxnSpPr>
        <p:spPr>
          <a:xfrm>
            <a:off x="2168213" y="6683577"/>
            <a:ext cx="1727131" cy="0"/>
          </a:xfrm>
          <a:prstGeom prst="line">
            <a:avLst/>
          </a:prstGeom>
          <a:ln w="38100"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076B39EB-B4D1-2C2B-8C20-FFC0B61D41AE}"/>
              </a:ext>
            </a:extLst>
          </p:cNvPr>
          <p:cNvSpPr txBox="1"/>
          <p:nvPr/>
        </p:nvSpPr>
        <p:spPr>
          <a:xfrm>
            <a:off x="7003831" y="3998090"/>
            <a:ext cx="1725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Effra" panose="02000506080000020004" pitchFamily="2" charset="0"/>
              </a:rPr>
              <a:t>1,2 x 10</a:t>
            </a:r>
            <a:r>
              <a:rPr lang="nl-NL" sz="2400" b="1" baseline="30000" dirty="0">
                <a:latin typeface="Effra" panose="02000506080000020004" pitchFamily="2" charset="0"/>
              </a:rPr>
              <a:t>6</a:t>
            </a:r>
            <a:r>
              <a:rPr lang="nl-NL" sz="2400" b="1" dirty="0">
                <a:latin typeface="Effra" panose="02000506080000020004" pitchFamily="2" charset="0"/>
              </a:rPr>
              <a:t> g</a:t>
            </a:r>
            <a:endParaRPr lang="nl-NL" sz="2400" b="1" u="sng" dirty="0">
              <a:latin typeface="Effra" panose="02000506080000020004" pitchFamily="2" charset="0"/>
            </a:endParaRPr>
          </a:p>
        </p:txBody>
      </p: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A3E3796A-D4E7-2997-91F2-F0A66AD86EA6}"/>
              </a:ext>
            </a:extLst>
          </p:cNvPr>
          <p:cNvCxnSpPr>
            <a:cxnSpLocks/>
          </p:cNvCxnSpPr>
          <p:nvPr/>
        </p:nvCxnSpPr>
        <p:spPr>
          <a:xfrm flipV="1">
            <a:off x="7865760" y="2676525"/>
            <a:ext cx="0" cy="1321565"/>
          </a:xfrm>
          <a:prstGeom prst="straightConnector1">
            <a:avLst/>
          </a:prstGeom>
          <a:ln w="38100">
            <a:solidFill>
              <a:srgbClr val="652E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7E30A609-CCE8-C0E4-E272-C4360320719F}"/>
              </a:ext>
            </a:extLst>
          </p:cNvPr>
          <p:cNvCxnSpPr>
            <a:cxnSpLocks/>
          </p:cNvCxnSpPr>
          <p:nvPr/>
        </p:nvCxnSpPr>
        <p:spPr>
          <a:xfrm flipV="1">
            <a:off x="7866705" y="4516964"/>
            <a:ext cx="0" cy="729796"/>
          </a:xfrm>
          <a:prstGeom prst="straightConnector1">
            <a:avLst/>
          </a:prstGeom>
          <a:ln w="38100">
            <a:solidFill>
              <a:srgbClr val="652E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vak 33">
            <a:extLst>
              <a:ext uri="{FF2B5EF4-FFF2-40B4-BE49-F238E27FC236}">
                <a16:creationId xmlns:a16="http://schemas.microsoft.com/office/drawing/2014/main" id="{F58325C3-B307-68B0-FCF8-903723C122FA}"/>
              </a:ext>
            </a:extLst>
          </p:cNvPr>
          <p:cNvSpPr txBox="1"/>
          <p:nvPr/>
        </p:nvSpPr>
        <p:spPr>
          <a:xfrm>
            <a:off x="8097625" y="4729985"/>
            <a:ext cx="3534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Effra" panose="02000506080000020004" pitchFamily="2" charset="0"/>
              </a:rPr>
              <a:t>M (Mg(OH)</a:t>
            </a:r>
            <a:r>
              <a:rPr lang="nl-NL" sz="2000" baseline="-25000" dirty="0">
                <a:latin typeface="Effra" panose="02000506080000020004" pitchFamily="2" charset="0"/>
              </a:rPr>
              <a:t>2</a:t>
            </a:r>
            <a:r>
              <a:rPr lang="nl-NL" sz="2000" dirty="0">
                <a:latin typeface="Effra" panose="02000506080000020004" pitchFamily="2" charset="0"/>
              </a:rPr>
              <a:t>) = 58,320 g mol</a:t>
            </a:r>
            <a:r>
              <a:rPr lang="nl-NL" sz="2000" baseline="30000" dirty="0">
                <a:latin typeface="Effra" panose="02000506080000020004" pitchFamily="2" charset="0"/>
              </a:rPr>
              <a:t>-1</a:t>
            </a:r>
            <a:endParaRPr lang="nl-NL" sz="2000" u="sng" dirty="0">
              <a:latin typeface="Effra" panose="02000506080000020004" pitchFamily="2" charset="0"/>
            </a:endParaRPr>
          </a:p>
        </p:txBody>
      </p:sp>
      <p:cxnSp>
        <p:nvCxnSpPr>
          <p:cNvPr id="41" name="Rechte verbindingslijn met pijl 40">
            <a:extLst>
              <a:ext uri="{FF2B5EF4-FFF2-40B4-BE49-F238E27FC236}">
                <a16:creationId xmlns:a16="http://schemas.microsoft.com/office/drawing/2014/main" id="{89709DBB-E08C-1C34-E057-6575B502E46E}"/>
              </a:ext>
            </a:extLst>
          </p:cNvPr>
          <p:cNvCxnSpPr>
            <a:cxnSpLocks/>
          </p:cNvCxnSpPr>
          <p:nvPr/>
        </p:nvCxnSpPr>
        <p:spPr>
          <a:xfrm>
            <a:off x="6499406" y="5460261"/>
            <a:ext cx="777694" cy="4726"/>
          </a:xfrm>
          <a:prstGeom prst="straightConnector1">
            <a:avLst/>
          </a:prstGeom>
          <a:ln w="38100">
            <a:solidFill>
              <a:srgbClr val="652E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kstvak 42">
            <a:extLst>
              <a:ext uri="{FF2B5EF4-FFF2-40B4-BE49-F238E27FC236}">
                <a16:creationId xmlns:a16="http://schemas.microsoft.com/office/drawing/2014/main" id="{73CF9C20-AF47-997E-E5B1-18080DB694B1}"/>
              </a:ext>
            </a:extLst>
          </p:cNvPr>
          <p:cNvSpPr txBox="1"/>
          <p:nvPr/>
        </p:nvSpPr>
        <p:spPr>
          <a:xfrm>
            <a:off x="3895344" y="5181486"/>
            <a:ext cx="296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Effra" panose="02000506080000020004" pitchFamily="2" charset="0"/>
              </a:rPr>
              <a:t>1,1 x 10</a:t>
            </a:r>
            <a:r>
              <a:rPr lang="nl-NL" sz="2400" b="1" baseline="30000" dirty="0">
                <a:latin typeface="Effra" panose="02000506080000020004" pitchFamily="2" charset="0"/>
              </a:rPr>
              <a:t>4</a:t>
            </a:r>
            <a:r>
              <a:rPr lang="nl-NL" sz="2400" b="1" dirty="0">
                <a:latin typeface="Effra" panose="02000506080000020004" pitchFamily="2" charset="0"/>
              </a:rPr>
              <a:t> mol Mg</a:t>
            </a:r>
            <a:r>
              <a:rPr lang="nl-NL" sz="2400" b="1" baseline="30000" dirty="0">
                <a:latin typeface="Effra" panose="02000506080000020004" pitchFamily="2" charset="0"/>
              </a:rPr>
              <a:t>2+</a:t>
            </a:r>
            <a:endParaRPr lang="nl-NL" sz="2400" b="1" u="sng" baseline="30000" dirty="0">
              <a:latin typeface="Effra" panose="02000506080000020004" pitchFamily="2" charset="0"/>
            </a:endParaRPr>
          </a:p>
        </p:txBody>
      </p: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36897A45-8A67-322B-EBA4-8B9BBB34B7FF}"/>
              </a:ext>
            </a:extLst>
          </p:cNvPr>
          <p:cNvCxnSpPr>
            <a:cxnSpLocks/>
          </p:cNvCxnSpPr>
          <p:nvPr/>
        </p:nvCxnSpPr>
        <p:spPr>
          <a:xfrm>
            <a:off x="5502070" y="2203365"/>
            <a:ext cx="0" cy="2912933"/>
          </a:xfrm>
          <a:prstGeom prst="straightConnector1">
            <a:avLst/>
          </a:prstGeom>
          <a:ln w="38100">
            <a:solidFill>
              <a:srgbClr val="652E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vak 23">
            <a:extLst>
              <a:ext uri="{FF2B5EF4-FFF2-40B4-BE49-F238E27FC236}">
                <a16:creationId xmlns:a16="http://schemas.microsoft.com/office/drawing/2014/main" id="{2E02F3A2-6691-C60A-B0CE-B6C079E60FC7}"/>
              </a:ext>
            </a:extLst>
          </p:cNvPr>
          <p:cNvSpPr txBox="1"/>
          <p:nvPr/>
        </p:nvSpPr>
        <p:spPr>
          <a:xfrm>
            <a:off x="7277099" y="5208890"/>
            <a:ext cx="3381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Effra" panose="02000506080000020004" pitchFamily="2" charset="0"/>
              </a:rPr>
              <a:t>2,1 x 10</a:t>
            </a:r>
            <a:r>
              <a:rPr lang="nl-NL" sz="2400" b="1" baseline="30000" dirty="0">
                <a:latin typeface="Effra" panose="02000506080000020004" pitchFamily="2" charset="0"/>
              </a:rPr>
              <a:t>4</a:t>
            </a:r>
            <a:r>
              <a:rPr lang="nl-NL" sz="2400" b="1" dirty="0">
                <a:latin typeface="Effra" panose="02000506080000020004" pitchFamily="2" charset="0"/>
              </a:rPr>
              <a:t> mol Mg(OH)</a:t>
            </a:r>
            <a:r>
              <a:rPr lang="nl-NL" sz="2400" b="1" baseline="-25000" dirty="0">
                <a:latin typeface="Effra" panose="02000506080000020004" pitchFamily="2" charset="0"/>
              </a:rPr>
              <a:t>2</a:t>
            </a:r>
            <a:endParaRPr lang="nl-NL" sz="2400" b="1" u="sng" baseline="30000" dirty="0">
              <a:latin typeface="Effra" panose="02000506080000020004" pitchFamily="2" charset="0"/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1E5A5A89-2236-984D-0A10-9B7D0F3CD160}"/>
              </a:ext>
            </a:extLst>
          </p:cNvPr>
          <p:cNvSpPr txBox="1"/>
          <p:nvPr/>
        </p:nvSpPr>
        <p:spPr>
          <a:xfrm>
            <a:off x="6856858" y="5593216"/>
            <a:ext cx="4831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u="sng" dirty="0">
                <a:latin typeface="Effra" panose="02000506080000020004" pitchFamily="2" charset="0"/>
              </a:rPr>
              <a:t>Verder vanuit rekenmachine, vandaar geen 2,2 x 10</a:t>
            </a:r>
            <a:r>
              <a:rPr lang="nl-NL" sz="1600" u="sng" baseline="30000" dirty="0">
                <a:latin typeface="Effra" panose="02000506080000020004" pitchFamily="2" charset="0"/>
              </a:rPr>
              <a:t>4</a:t>
            </a:r>
            <a:endParaRPr lang="nl-NL" sz="1600" u="sng" dirty="0">
              <a:latin typeface="Effra" panose="02000506080000020004" pitchFamily="2" charset="0"/>
            </a:endParaRP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D8FD954B-2D33-F6D3-139B-7DA359B3F6C1}"/>
              </a:ext>
            </a:extLst>
          </p:cNvPr>
          <p:cNvSpPr txBox="1"/>
          <p:nvPr/>
        </p:nvSpPr>
        <p:spPr>
          <a:xfrm>
            <a:off x="6924677" y="2032227"/>
            <a:ext cx="1307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Effra" panose="02000506080000020004" pitchFamily="2" charset="0"/>
              </a:rPr>
              <a:t>1,2 ton</a:t>
            </a:r>
            <a:endParaRPr lang="nl-NL" sz="2400" b="1" u="sng" dirty="0">
              <a:solidFill>
                <a:srgbClr val="FF0000"/>
              </a:solidFill>
              <a:latin typeface="Effra" panose="02000506080000020004" pitchFamily="2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D651AA7-A8AF-BD85-1463-19D332C04639}"/>
              </a:ext>
            </a:extLst>
          </p:cNvPr>
          <p:cNvSpPr txBox="1"/>
          <p:nvPr/>
        </p:nvSpPr>
        <p:spPr>
          <a:xfrm>
            <a:off x="6568881" y="5057623"/>
            <a:ext cx="70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Effra" panose="02000506080000020004" pitchFamily="2" charset="0"/>
              </a:rPr>
              <a:t>x 2</a:t>
            </a:r>
            <a:endParaRPr lang="nl-NL" sz="2400" b="1" u="sng" dirty="0">
              <a:solidFill>
                <a:srgbClr val="FF0000"/>
              </a:solidFill>
              <a:latin typeface="Effra" panose="02000506080000020004" pitchFamily="2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D88C5AE-9E83-66CF-08CF-A9AACD37FBDF}"/>
              </a:ext>
            </a:extLst>
          </p:cNvPr>
          <p:cNvSpPr txBox="1"/>
          <p:nvPr/>
        </p:nvSpPr>
        <p:spPr>
          <a:xfrm>
            <a:off x="7415784" y="3992985"/>
            <a:ext cx="1511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Effra" panose="02000506080000020004" pitchFamily="2" charset="0"/>
              </a:rPr>
              <a:t>              g</a:t>
            </a:r>
            <a:endParaRPr lang="nl-NL" sz="2400" b="1" u="sng" dirty="0">
              <a:latin typeface="Effra" panose="02000506080000020004" pitchFamily="2" charset="0"/>
            </a:endParaRP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EA638FF4-8A06-7EE2-C015-BEA4F59803FB}"/>
              </a:ext>
            </a:extLst>
          </p:cNvPr>
          <p:cNvSpPr/>
          <p:nvPr/>
        </p:nvSpPr>
        <p:spPr>
          <a:xfrm>
            <a:off x="662226" y="3491882"/>
            <a:ext cx="828246" cy="229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8E092083-DE14-557F-1202-3FD752EDDE29}"/>
              </a:ext>
            </a:extLst>
          </p:cNvPr>
          <p:cNvCxnSpPr>
            <a:cxnSpLocks/>
          </p:cNvCxnSpPr>
          <p:nvPr/>
        </p:nvCxnSpPr>
        <p:spPr>
          <a:xfrm flipV="1">
            <a:off x="2656395" y="3258268"/>
            <a:ext cx="599431" cy="1599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4C1B6EB4-8D4B-783E-760D-067C5C95B677}"/>
              </a:ext>
            </a:extLst>
          </p:cNvPr>
          <p:cNvCxnSpPr>
            <a:cxnSpLocks/>
          </p:cNvCxnSpPr>
          <p:nvPr/>
        </p:nvCxnSpPr>
        <p:spPr>
          <a:xfrm>
            <a:off x="2084832" y="3258268"/>
            <a:ext cx="941832" cy="353612"/>
          </a:xfrm>
          <a:prstGeom prst="straightConnector1">
            <a:avLst/>
          </a:prstGeom>
          <a:ln w="57150">
            <a:solidFill>
              <a:srgbClr val="652EA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hoek 25">
            <a:extLst>
              <a:ext uri="{FF2B5EF4-FFF2-40B4-BE49-F238E27FC236}">
                <a16:creationId xmlns:a16="http://schemas.microsoft.com/office/drawing/2014/main" id="{789D565A-51A5-B6AF-AC44-99EA2E256516}"/>
              </a:ext>
            </a:extLst>
          </p:cNvPr>
          <p:cNvSpPr/>
          <p:nvPr/>
        </p:nvSpPr>
        <p:spPr>
          <a:xfrm>
            <a:off x="3077857" y="3467391"/>
            <a:ext cx="828246" cy="26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701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34" grpId="0"/>
      <p:bldP spid="43" grpId="0"/>
      <p:bldP spid="24" grpId="0"/>
      <p:bldP spid="25" grpId="0"/>
      <p:bldP spid="32" grpId="0"/>
      <p:bldP spid="3" grpId="0"/>
      <p:bldP spid="8" grpId="0"/>
      <p:bldP spid="23" grpId="0" animBg="1"/>
      <p:bldP spid="26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F99D2-514E-EF25-A3EF-C8F7563A8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DB88706-D863-36AF-8388-1877AEA9A349}"/>
              </a:ext>
            </a:extLst>
          </p:cNvPr>
          <p:cNvSpPr txBox="1"/>
          <p:nvPr/>
        </p:nvSpPr>
        <p:spPr>
          <a:xfrm>
            <a:off x="933254" y="1093510"/>
            <a:ext cx="10889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Effra"/>
              </a:rPr>
              <a:t>Chemisch</a:t>
            </a:r>
            <a:r>
              <a:rPr lang="en-US" sz="3200" b="1" dirty="0">
                <a:latin typeface="Effra"/>
              </a:rPr>
              <a:t> </a:t>
            </a:r>
            <a:r>
              <a:rPr lang="en-US" sz="3200" b="1" dirty="0" err="1">
                <a:latin typeface="Effra"/>
              </a:rPr>
              <a:t>rekenen</a:t>
            </a:r>
            <a:r>
              <a:rPr lang="en-US" sz="3200" b="1" dirty="0">
                <a:latin typeface="Effra"/>
              </a:rPr>
              <a:t>: </a:t>
            </a:r>
            <a:r>
              <a:rPr lang="en-US" sz="3200" b="1" dirty="0" err="1">
                <a:solidFill>
                  <a:srgbClr val="652EA3"/>
                </a:solidFill>
                <a:latin typeface="Effra"/>
              </a:rPr>
              <a:t>gecombineerd</a:t>
            </a:r>
            <a:endParaRPr lang="en-US" sz="3200" b="1" dirty="0">
              <a:solidFill>
                <a:srgbClr val="652EA3"/>
              </a:solidFill>
              <a:latin typeface="Effra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26DFF9F-5B3B-6B97-6ED7-94EA3871D85A}"/>
              </a:ext>
            </a:extLst>
          </p:cNvPr>
          <p:cNvSpPr txBox="1"/>
          <p:nvPr/>
        </p:nvSpPr>
        <p:spPr>
          <a:xfrm>
            <a:off x="1029031" y="1605714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652EA3"/>
                </a:solidFill>
                <a:latin typeface="Effra"/>
              </a:rPr>
              <a:t>2025 II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4FCB074-AA93-7DFF-B578-D2DD5431F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34" y="2095314"/>
            <a:ext cx="11336332" cy="266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5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6363D-5715-1D65-BCF6-DB380A399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0B6A240-13F2-C99B-FBC1-A790936C6A9A}"/>
              </a:ext>
            </a:extLst>
          </p:cNvPr>
          <p:cNvSpPr txBox="1"/>
          <p:nvPr/>
        </p:nvSpPr>
        <p:spPr>
          <a:xfrm>
            <a:off x="933254" y="1093510"/>
            <a:ext cx="10889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Effra"/>
              </a:rPr>
              <a:t>Chemisch</a:t>
            </a:r>
            <a:r>
              <a:rPr lang="en-US" sz="3200" b="1" dirty="0">
                <a:latin typeface="Effra"/>
              </a:rPr>
              <a:t> </a:t>
            </a:r>
            <a:r>
              <a:rPr lang="en-US" sz="3200" b="1" dirty="0" err="1">
                <a:latin typeface="Effra"/>
              </a:rPr>
              <a:t>rekenen</a:t>
            </a:r>
            <a:r>
              <a:rPr lang="en-US" sz="3200" b="1" dirty="0">
                <a:latin typeface="Effra"/>
              </a:rPr>
              <a:t>: </a:t>
            </a:r>
            <a:r>
              <a:rPr lang="en-US" sz="3200" b="1" dirty="0" err="1">
                <a:solidFill>
                  <a:srgbClr val="652EA3"/>
                </a:solidFill>
                <a:latin typeface="Effra"/>
              </a:rPr>
              <a:t>gecombineerd</a:t>
            </a:r>
            <a:endParaRPr lang="en-US" sz="3200" b="1" dirty="0">
              <a:solidFill>
                <a:srgbClr val="652EA3"/>
              </a:solidFill>
              <a:latin typeface="Effra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28B99D1-3F40-CA77-0ED1-499895308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597" y="1709497"/>
            <a:ext cx="10602805" cy="343900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2E63527-CC10-AE4A-40F3-9AF6C2E5AC21}"/>
              </a:ext>
            </a:extLst>
          </p:cNvPr>
          <p:cNvSpPr txBox="1"/>
          <p:nvPr/>
        </p:nvSpPr>
        <p:spPr>
          <a:xfrm>
            <a:off x="1029031" y="1605714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652EA3"/>
                </a:solidFill>
                <a:latin typeface="Effra"/>
              </a:rPr>
              <a:t>2025 II </a:t>
            </a:r>
          </a:p>
        </p:txBody>
      </p:sp>
    </p:spTree>
    <p:extLst>
      <p:ext uri="{BB962C8B-B14F-4D97-AF65-F5344CB8AC3E}">
        <p14:creationId xmlns:p14="http://schemas.microsoft.com/office/powerpoint/2010/main" val="2208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D3F0E-2A86-7E06-C956-E8CE1F2ED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BDCCC7A-AF30-AF22-FDE9-22F78F7B47D5}"/>
              </a:ext>
            </a:extLst>
          </p:cNvPr>
          <p:cNvSpPr txBox="1"/>
          <p:nvPr/>
        </p:nvSpPr>
        <p:spPr>
          <a:xfrm>
            <a:off x="933254" y="1093510"/>
            <a:ext cx="10889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Effra"/>
              </a:rPr>
              <a:t>Chemisch</a:t>
            </a:r>
            <a:r>
              <a:rPr lang="en-US" sz="3200" b="1" dirty="0">
                <a:latin typeface="Effra"/>
              </a:rPr>
              <a:t> </a:t>
            </a:r>
            <a:r>
              <a:rPr lang="en-US" sz="3200" b="1" dirty="0" err="1">
                <a:latin typeface="Effra"/>
              </a:rPr>
              <a:t>rekenen</a:t>
            </a:r>
            <a:r>
              <a:rPr lang="en-US" sz="3200" b="1" dirty="0">
                <a:latin typeface="Effra"/>
              </a:rPr>
              <a:t>: </a:t>
            </a:r>
            <a:r>
              <a:rPr lang="en-US" sz="3200" b="1" dirty="0" err="1">
                <a:solidFill>
                  <a:srgbClr val="652EA3"/>
                </a:solidFill>
                <a:latin typeface="Effra"/>
              </a:rPr>
              <a:t>gecombineerd</a:t>
            </a:r>
            <a:endParaRPr lang="en-US" sz="3200" b="1" dirty="0">
              <a:solidFill>
                <a:srgbClr val="652EA3"/>
              </a:solidFill>
              <a:latin typeface="Effra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96985A6-F613-E27D-8303-A80FFF2F753B}"/>
              </a:ext>
            </a:extLst>
          </p:cNvPr>
          <p:cNvSpPr txBox="1"/>
          <p:nvPr/>
        </p:nvSpPr>
        <p:spPr>
          <a:xfrm>
            <a:off x="1029031" y="1605714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652EA3"/>
                </a:solidFill>
                <a:latin typeface="Effra"/>
              </a:rPr>
              <a:t>2025 II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F70DAC1-1BBF-3D6E-C75D-AF5A4EBE1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50" y="2190489"/>
            <a:ext cx="11107700" cy="325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E8F7C-2CE9-32E4-A784-B4635B317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0A0C739-1006-3119-E870-2ED77620A295}"/>
              </a:ext>
            </a:extLst>
          </p:cNvPr>
          <p:cNvSpPr txBox="1"/>
          <p:nvPr/>
        </p:nvSpPr>
        <p:spPr>
          <a:xfrm>
            <a:off x="933254" y="1093510"/>
            <a:ext cx="10889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Effra"/>
              </a:rPr>
              <a:t>Chemisch</a:t>
            </a:r>
            <a:r>
              <a:rPr lang="en-US" sz="3200" b="1" dirty="0">
                <a:latin typeface="Effra"/>
              </a:rPr>
              <a:t> </a:t>
            </a:r>
            <a:r>
              <a:rPr lang="en-US" sz="3200" b="1" dirty="0" err="1">
                <a:latin typeface="Effra"/>
              </a:rPr>
              <a:t>rekenen</a:t>
            </a:r>
            <a:r>
              <a:rPr lang="en-US" sz="3200" b="1" dirty="0">
                <a:latin typeface="Effra"/>
              </a:rPr>
              <a:t>: </a:t>
            </a:r>
            <a:r>
              <a:rPr lang="en-US" sz="3200" b="1" dirty="0" err="1">
                <a:solidFill>
                  <a:srgbClr val="652EA3"/>
                </a:solidFill>
                <a:latin typeface="Effra"/>
              </a:rPr>
              <a:t>gecombineerd</a:t>
            </a:r>
            <a:endParaRPr lang="en-US" sz="3200" b="1" dirty="0">
              <a:solidFill>
                <a:srgbClr val="652EA3"/>
              </a:solidFill>
              <a:latin typeface="Effra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0405601-FC85-0BCA-E6C6-85593610FA8A}"/>
              </a:ext>
            </a:extLst>
          </p:cNvPr>
          <p:cNvSpPr txBox="1"/>
          <p:nvPr/>
        </p:nvSpPr>
        <p:spPr>
          <a:xfrm>
            <a:off x="1029031" y="1605714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652EA3"/>
                </a:solidFill>
                <a:latin typeface="Effra"/>
              </a:rPr>
              <a:t>2024 I 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E299530-FEDB-7A1D-ABB6-6755CDE6A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906" y="1184544"/>
            <a:ext cx="3764286" cy="383849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9DB1E0A-BE9F-CBBF-BAA5-93C0DE01B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724" y="3549594"/>
            <a:ext cx="8529490" cy="294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00904-9BE7-9C83-9051-80D9FD815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7729D01-A5DD-60B4-AE52-BA2714EC51BB}"/>
              </a:ext>
            </a:extLst>
          </p:cNvPr>
          <p:cNvSpPr txBox="1"/>
          <p:nvPr/>
        </p:nvSpPr>
        <p:spPr>
          <a:xfrm>
            <a:off x="933254" y="1093510"/>
            <a:ext cx="10889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Effra"/>
              </a:rPr>
              <a:t>Chemisch</a:t>
            </a:r>
            <a:r>
              <a:rPr lang="en-US" sz="3200" b="1" dirty="0">
                <a:latin typeface="Effra"/>
              </a:rPr>
              <a:t> </a:t>
            </a:r>
            <a:r>
              <a:rPr lang="en-US" sz="3200" b="1" dirty="0" err="1">
                <a:latin typeface="Effra"/>
              </a:rPr>
              <a:t>rekenen</a:t>
            </a:r>
            <a:r>
              <a:rPr lang="en-US" sz="3200" b="1" dirty="0">
                <a:latin typeface="Effra"/>
              </a:rPr>
              <a:t>: </a:t>
            </a:r>
            <a:r>
              <a:rPr lang="en-US" sz="3200" b="1" dirty="0" err="1">
                <a:solidFill>
                  <a:srgbClr val="652EA3"/>
                </a:solidFill>
                <a:latin typeface="Effra"/>
              </a:rPr>
              <a:t>gecombineerd</a:t>
            </a:r>
            <a:endParaRPr lang="en-US" sz="3200" b="1" dirty="0">
              <a:solidFill>
                <a:srgbClr val="652EA3"/>
              </a:solidFill>
              <a:latin typeface="Effra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558BA4C-4FB0-86D2-14ED-23325D050AB5}"/>
              </a:ext>
            </a:extLst>
          </p:cNvPr>
          <p:cNvSpPr txBox="1"/>
          <p:nvPr/>
        </p:nvSpPr>
        <p:spPr>
          <a:xfrm>
            <a:off x="1029031" y="1605714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652EA3"/>
                </a:solidFill>
                <a:latin typeface="Effra"/>
              </a:rPr>
              <a:t>202</a:t>
            </a:r>
            <a:r>
              <a:rPr lang="en-US" b="1" dirty="0">
                <a:solidFill>
                  <a:srgbClr val="652EA3"/>
                </a:solidFill>
                <a:latin typeface="Effra"/>
              </a:rPr>
              <a:t>2 </a:t>
            </a:r>
            <a:r>
              <a:rPr lang="en-US" sz="1800" b="1" dirty="0">
                <a:solidFill>
                  <a:srgbClr val="652EA3"/>
                </a:solidFill>
                <a:latin typeface="Effra"/>
              </a:rPr>
              <a:t>II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9A4A676-1717-BAB1-4652-0198A303D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746" y="1678285"/>
            <a:ext cx="4497446" cy="379493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3BE6F4B-7B1B-A9AE-9FBB-C72651B599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21" y="4085369"/>
            <a:ext cx="7750047" cy="260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4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F9AFD-A2CC-3D7F-2CA4-8E11F3B40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93A6059A-8216-5DC4-9CB2-15D280756BFD}"/>
              </a:ext>
            </a:extLst>
          </p:cNvPr>
          <p:cNvSpPr txBox="1"/>
          <p:nvPr/>
        </p:nvSpPr>
        <p:spPr>
          <a:xfrm>
            <a:off x="933254" y="1093510"/>
            <a:ext cx="10889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Effra"/>
              </a:rPr>
              <a:t>pH </a:t>
            </a:r>
            <a:r>
              <a:rPr lang="en-US" sz="3200" b="1" dirty="0" err="1">
                <a:latin typeface="Effra"/>
              </a:rPr>
              <a:t>én</a:t>
            </a:r>
            <a:r>
              <a:rPr lang="en-US" sz="3200" b="1" dirty="0">
                <a:latin typeface="Effra"/>
              </a:rPr>
              <a:t> </a:t>
            </a:r>
            <a:r>
              <a:rPr lang="en-US" sz="3200" b="1" dirty="0" err="1">
                <a:latin typeface="Effra"/>
              </a:rPr>
              <a:t>significantie</a:t>
            </a:r>
            <a:r>
              <a:rPr lang="en-US" sz="3200" b="1" dirty="0">
                <a:latin typeface="Effra"/>
              </a:rPr>
              <a:t>: </a:t>
            </a:r>
            <a:r>
              <a:rPr lang="en-US" sz="3200" b="1" dirty="0" err="1">
                <a:solidFill>
                  <a:srgbClr val="652EA3"/>
                </a:solidFill>
                <a:latin typeface="Effra"/>
              </a:rPr>
              <a:t>nog</a:t>
            </a:r>
            <a:r>
              <a:rPr lang="en-US" sz="3200" b="1" dirty="0">
                <a:solidFill>
                  <a:srgbClr val="652EA3"/>
                </a:solidFill>
                <a:latin typeface="Effra"/>
              </a:rPr>
              <a:t> </a:t>
            </a:r>
            <a:r>
              <a:rPr lang="en-US" sz="3200" b="1" dirty="0" err="1">
                <a:solidFill>
                  <a:srgbClr val="652EA3"/>
                </a:solidFill>
                <a:latin typeface="Effra"/>
              </a:rPr>
              <a:t>meer</a:t>
            </a:r>
            <a:r>
              <a:rPr lang="en-US" sz="3200" b="1" dirty="0">
                <a:solidFill>
                  <a:srgbClr val="652EA3"/>
                </a:solidFill>
                <a:latin typeface="Effra"/>
              </a:rPr>
              <a:t> </a:t>
            </a:r>
            <a:r>
              <a:rPr lang="en-US" sz="3200" b="1" dirty="0" err="1">
                <a:solidFill>
                  <a:srgbClr val="652EA3"/>
                </a:solidFill>
                <a:latin typeface="Effra"/>
              </a:rPr>
              <a:t>oefenen</a:t>
            </a:r>
            <a:endParaRPr lang="en-US" sz="3200" b="1" dirty="0">
              <a:solidFill>
                <a:srgbClr val="652EA3"/>
              </a:solidFill>
              <a:latin typeface="Effra"/>
            </a:endParaRPr>
          </a:p>
          <a:p>
            <a:endParaRPr lang="en-US" sz="3200" b="1" dirty="0">
              <a:solidFill>
                <a:srgbClr val="652EA3"/>
              </a:solidFill>
              <a:latin typeface="Effra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376641F-B0A6-09CF-C3BD-CC407166BC48}"/>
              </a:ext>
            </a:extLst>
          </p:cNvPr>
          <p:cNvSpPr txBox="1"/>
          <p:nvPr/>
        </p:nvSpPr>
        <p:spPr>
          <a:xfrm>
            <a:off x="1029031" y="1605714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652EA3"/>
                </a:solidFill>
                <a:latin typeface="Effra"/>
              </a:rPr>
              <a:t>2023</a:t>
            </a:r>
            <a:r>
              <a:rPr lang="en-US" b="1" dirty="0">
                <a:solidFill>
                  <a:srgbClr val="652EA3"/>
                </a:solidFill>
                <a:latin typeface="Effra"/>
              </a:rPr>
              <a:t> </a:t>
            </a:r>
            <a:r>
              <a:rPr lang="en-US" sz="1800" b="1" dirty="0">
                <a:solidFill>
                  <a:srgbClr val="652EA3"/>
                </a:solidFill>
                <a:latin typeface="Effra"/>
              </a:rPr>
              <a:t>I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0516FFB-1293-51F2-ECCA-E60BA4C0B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01" y="2252591"/>
            <a:ext cx="10726647" cy="101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02DA1-212C-9415-C5BF-E271E6A8C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EFC09B2-FBE0-2E05-4312-8381126F15A6}"/>
              </a:ext>
            </a:extLst>
          </p:cNvPr>
          <p:cNvSpPr txBox="1"/>
          <p:nvPr/>
        </p:nvSpPr>
        <p:spPr>
          <a:xfrm>
            <a:off x="933254" y="1093510"/>
            <a:ext cx="10889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Effra"/>
              </a:rPr>
              <a:t>pH </a:t>
            </a:r>
            <a:r>
              <a:rPr lang="en-US" sz="3200" b="1" dirty="0" err="1">
                <a:latin typeface="Effra"/>
              </a:rPr>
              <a:t>én</a:t>
            </a:r>
            <a:r>
              <a:rPr lang="en-US" sz="3200" b="1" dirty="0">
                <a:latin typeface="Effra"/>
              </a:rPr>
              <a:t> </a:t>
            </a:r>
            <a:r>
              <a:rPr lang="en-US" sz="3200" b="1" dirty="0" err="1">
                <a:latin typeface="Effra"/>
              </a:rPr>
              <a:t>significantie</a:t>
            </a:r>
            <a:r>
              <a:rPr lang="en-US" sz="3200" b="1" dirty="0">
                <a:latin typeface="Effra"/>
              </a:rPr>
              <a:t>: </a:t>
            </a:r>
            <a:r>
              <a:rPr lang="en-US" sz="3200" b="1" dirty="0" err="1">
                <a:solidFill>
                  <a:srgbClr val="652EA3"/>
                </a:solidFill>
                <a:latin typeface="Effra"/>
              </a:rPr>
              <a:t>nog</a:t>
            </a:r>
            <a:r>
              <a:rPr lang="en-US" sz="3200" b="1" dirty="0">
                <a:solidFill>
                  <a:srgbClr val="652EA3"/>
                </a:solidFill>
                <a:latin typeface="Effra"/>
              </a:rPr>
              <a:t> </a:t>
            </a:r>
            <a:r>
              <a:rPr lang="en-US" sz="3200" b="1" dirty="0" err="1">
                <a:solidFill>
                  <a:srgbClr val="652EA3"/>
                </a:solidFill>
                <a:latin typeface="Effra"/>
              </a:rPr>
              <a:t>meer</a:t>
            </a:r>
            <a:r>
              <a:rPr lang="en-US" sz="3200" b="1" dirty="0">
                <a:solidFill>
                  <a:srgbClr val="652EA3"/>
                </a:solidFill>
                <a:latin typeface="Effra"/>
              </a:rPr>
              <a:t> </a:t>
            </a:r>
            <a:r>
              <a:rPr lang="en-US" sz="3200" b="1" dirty="0" err="1">
                <a:solidFill>
                  <a:srgbClr val="652EA3"/>
                </a:solidFill>
                <a:latin typeface="Effra"/>
              </a:rPr>
              <a:t>oefenen</a:t>
            </a:r>
            <a:endParaRPr lang="en-US" sz="3200" b="1" dirty="0">
              <a:solidFill>
                <a:srgbClr val="652EA3"/>
              </a:solidFill>
              <a:latin typeface="Effra"/>
            </a:endParaRPr>
          </a:p>
          <a:p>
            <a:endParaRPr lang="en-US" sz="3200" b="1" dirty="0">
              <a:solidFill>
                <a:srgbClr val="652EA3"/>
              </a:solidFill>
              <a:latin typeface="Effra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BACE4B0-4465-23EF-1C5B-B0524454BD7B}"/>
              </a:ext>
            </a:extLst>
          </p:cNvPr>
          <p:cNvSpPr txBox="1"/>
          <p:nvPr/>
        </p:nvSpPr>
        <p:spPr>
          <a:xfrm>
            <a:off x="1029031" y="1605714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652EA3"/>
                </a:solidFill>
                <a:latin typeface="Effra"/>
              </a:rPr>
              <a:t>202</a:t>
            </a:r>
            <a:r>
              <a:rPr lang="en-US" b="1" dirty="0">
                <a:solidFill>
                  <a:srgbClr val="652EA3"/>
                </a:solidFill>
                <a:latin typeface="Effra"/>
              </a:rPr>
              <a:t>2 </a:t>
            </a:r>
            <a:r>
              <a:rPr lang="en-US" sz="1800" b="1" dirty="0">
                <a:solidFill>
                  <a:srgbClr val="652EA3"/>
                </a:solidFill>
                <a:latin typeface="Effra"/>
              </a:rPr>
              <a:t>I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00C7F05-652D-534B-26B4-ECD58DC0D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071" y="2571630"/>
            <a:ext cx="10259857" cy="171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3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A2851-AB6F-5558-807D-DBEF9F90D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2F664BE-C250-568D-3521-30ECD62F16B8}"/>
              </a:ext>
            </a:extLst>
          </p:cNvPr>
          <p:cNvSpPr txBox="1"/>
          <p:nvPr/>
        </p:nvSpPr>
        <p:spPr>
          <a:xfrm>
            <a:off x="933254" y="1093510"/>
            <a:ext cx="10889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Effra"/>
              </a:rPr>
              <a:t>pH </a:t>
            </a:r>
            <a:r>
              <a:rPr lang="en-US" sz="3200" b="1" dirty="0" err="1">
                <a:latin typeface="Effra"/>
              </a:rPr>
              <a:t>én</a:t>
            </a:r>
            <a:r>
              <a:rPr lang="en-US" sz="3200" b="1" dirty="0">
                <a:latin typeface="Effra"/>
              </a:rPr>
              <a:t> </a:t>
            </a:r>
            <a:r>
              <a:rPr lang="en-US" sz="3200" b="1" dirty="0" err="1">
                <a:latin typeface="Effra"/>
              </a:rPr>
              <a:t>significantie</a:t>
            </a:r>
            <a:r>
              <a:rPr lang="en-US" sz="3200" b="1" dirty="0">
                <a:latin typeface="Effra"/>
              </a:rPr>
              <a:t>: </a:t>
            </a:r>
            <a:r>
              <a:rPr lang="en-US" sz="3200" b="1" dirty="0" err="1">
                <a:solidFill>
                  <a:srgbClr val="652EA3"/>
                </a:solidFill>
                <a:latin typeface="Effra"/>
              </a:rPr>
              <a:t>nog</a:t>
            </a:r>
            <a:r>
              <a:rPr lang="en-US" sz="3200" b="1" dirty="0">
                <a:solidFill>
                  <a:srgbClr val="652EA3"/>
                </a:solidFill>
                <a:latin typeface="Effra"/>
              </a:rPr>
              <a:t> </a:t>
            </a:r>
            <a:r>
              <a:rPr lang="en-US" sz="3200" b="1" dirty="0" err="1">
                <a:solidFill>
                  <a:srgbClr val="652EA3"/>
                </a:solidFill>
                <a:latin typeface="Effra"/>
              </a:rPr>
              <a:t>meer</a:t>
            </a:r>
            <a:r>
              <a:rPr lang="en-US" sz="3200" b="1" dirty="0">
                <a:solidFill>
                  <a:srgbClr val="652EA3"/>
                </a:solidFill>
                <a:latin typeface="Effra"/>
              </a:rPr>
              <a:t> </a:t>
            </a:r>
            <a:r>
              <a:rPr lang="en-US" sz="3200" b="1" dirty="0" err="1">
                <a:solidFill>
                  <a:srgbClr val="652EA3"/>
                </a:solidFill>
                <a:latin typeface="Effra"/>
              </a:rPr>
              <a:t>oefenen</a:t>
            </a:r>
            <a:endParaRPr lang="en-US" sz="3200" b="1" dirty="0">
              <a:solidFill>
                <a:srgbClr val="652EA3"/>
              </a:solidFill>
              <a:latin typeface="Effra"/>
            </a:endParaRPr>
          </a:p>
          <a:p>
            <a:endParaRPr lang="en-US" sz="3200" b="1" dirty="0">
              <a:solidFill>
                <a:srgbClr val="652EA3"/>
              </a:solidFill>
              <a:latin typeface="Effra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84B8900-FB51-AF55-E454-7A785B545AAC}"/>
              </a:ext>
            </a:extLst>
          </p:cNvPr>
          <p:cNvSpPr txBox="1"/>
          <p:nvPr/>
        </p:nvSpPr>
        <p:spPr>
          <a:xfrm>
            <a:off x="1029031" y="1605714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652EA3"/>
                </a:solidFill>
                <a:latin typeface="Effra"/>
              </a:rPr>
              <a:t>202</a:t>
            </a:r>
            <a:r>
              <a:rPr lang="en-US" b="1" dirty="0">
                <a:solidFill>
                  <a:srgbClr val="652EA3"/>
                </a:solidFill>
                <a:latin typeface="Effra"/>
              </a:rPr>
              <a:t>2 </a:t>
            </a:r>
            <a:r>
              <a:rPr lang="en-US" sz="1800" b="1" dirty="0">
                <a:solidFill>
                  <a:srgbClr val="652EA3"/>
                </a:solidFill>
                <a:latin typeface="Effra"/>
              </a:rPr>
              <a:t>II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8484B55-5498-65C9-60D7-673D076D5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82" y="3033657"/>
            <a:ext cx="10650436" cy="79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E34DB-E677-E5EE-0608-F5435BD30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AEF62D1-612B-9176-D4BB-5920E2F0E952}"/>
              </a:ext>
            </a:extLst>
          </p:cNvPr>
          <p:cNvSpPr txBox="1"/>
          <p:nvPr/>
        </p:nvSpPr>
        <p:spPr>
          <a:xfrm>
            <a:off x="933254" y="1093510"/>
            <a:ext cx="7164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Effra"/>
              </a:rPr>
              <a:t>Chemisch</a:t>
            </a:r>
            <a:r>
              <a:rPr lang="en-US" sz="3200" b="1" dirty="0">
                <a:latin typeface="Effra"/>
              </a:rPr>
              <a:t> </a:t>
            </a:r>
            <a:r>
              <a:rPr lang="en-US" sz="3200" b="1" dirty="0" err="1">
                <a:latin typeface="Effra"/>
              </a:rPr>
              <a:t>rekenen</a:t>
            </a:r>
            <a:r>
              <a:rPr lang="en-US" sz="3200" b="1" dirty="0">
                <a:latin typeface="Effra"/>
              </a:rPr>
              <a:t>: </a:t>
            </a:r>
            <a:r>
              <a:rPr lang="en-US" sz="3200" b="1" dirty="0" err="1">
                <a:solidFill>
                  <a:srgbClr val="652EA3"/>
                </a:solidFill>
                <a:latin typeface="Effra"/>
              </a:rPr>
              <a:t>Molariteit</a:t>
            </a:r>
            <a:endParaRPr lang="en-US" sz="3200" b="1" dirty="0">
              <a:solidFill>
                <a:srgbClr val="652EA3"/>
              </a:solidFill>
              <a:latin typeface="Effra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AA6B9CB-6D8A-0B71-8A4D-682A97A7DEA2}"/>
              </a:ext>
            </a:extLst>
          </p:cNvPr>
          <p:cNvSpPr txBox="1"/>
          <p:nvPr/>
        </p:nvSpPr>
        <p:spPr>
          <a:xfrm>
            <a:off x="5235763" y="1753474"/>
            <a:ext cx="5697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Effra" panose="02000506080000020004" pitchFamily="2" charset="0"/>
              </a:rPr>
              <a:t>Bereken het aantal mol in 150 </a:t>
            </a:r>
            <a:r>
              <a:rPr lang="nl-NL" sz="2400" dirty="0" err="1">
                <a:latin typeface="Effra" panose="02000506080000020004" pitchFamily="2" charset="0"/>
              </a:rPr>
              <a:t>mL</a:t>
            </a:r>
            <a:r>
              <a:rPr lang="nl-NL" sz="2400" dirty="0">
                <a:latin typeface="Effra" panose="02000506080000020004" pitchFamily="2" charset="0"/>
              </a:rPr>
              <a:t> van een </a:t>
            </a:r>
          </a:p>
          <a:p>
            <a:r>
              <a:rPr lang="nl-NL" sz="2400" dirty="0">
                <a:latin typeface="Effra" panose="02000506080000020004" pitchFamily="2" charset="0"/>
              </a:rPr>
              <a:t>2,15 M glucose-oplossing. </a:t>
            </a:r>
          </a:p>
          <a:p>
            <a:pPr lvl="1"/>
            <a:r>
              <a:rPr lang="nl-NL" sz="2400" b="1" dirty="0">
                <a:latin typeface="Effra" panose="02000506080000020004" pitchFamily="2" charset="0"/>
              </a:rPr>
              <a:t>      TIP</a:t>
            </a:r>
            <a:r>
              <a:rPr lang="nl-NL" sz="2400" dirty="0">
                <a:latin typeface="Effra" panose="02000506080000020004" pitchFamily="2" charset="0"/>
              </a:rPr>
              <a:t>: </a:t>
            </a:r>
            <a:r>
              <a:rPr lang="nl-NL" sz="2400" u="sng" dirty="0">
                <a:solidFill>
                  <a:srgbClr val="652EA3"/>
                </a:solidFill>
                <a:latin typeface="Effra" panose="02000506080000020004" pitchFamily="2" charset="0"/>
              </a:rPr>
              <a:t>Maak van M gelijk mol/L</a:t>
            </a:r>
          </a:p>
        </p:txBody>
      </p:sp>
      <p:graphicFrame>
        <p:nvGraphicFramePr>
          <p:cNvPr id="18" name="Tabel 17">
            <a:extLst>
              <a:ext uri="{FF2B5EF4-FFF2-40B4-BE49-F238E27FC236}">
                <a16:creationId xmlns:a16="http://schemas.microsoft.com/office/drawing/2014/main" id="{5EF8B7C5-D2B0-5BEB-D845-2E24FBE2BD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004041"/>
              </p:ext>
            </p:extLst>
          </p:nvPr>
        </p:nvGraphicFramePr>
        <p:xfrm>
          <a:off x="6136125" y="3070537"/>
          <a:ext cx="4370524" cy="7384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5262">
                  <a:extLst>
                    <a:ext uri="{9D8B030D-6E8A-4147-A177-3AD203B41FA5}">
                      <a16:colId xmlns:a16="http://schemas.microsoft.com/office/drawing/2014/main" val="1632535676"/>
                    </a:ext>
                  </a:extLst>
                </a:gridCol>
                <a:gridCol w="2185262">
                  <a:extLst>
                    <a:ext uri="{9D8B030D-6E8A-4147-A177-3AD203B41FA5}">
                      <a16:colId xmlns:a16="http://schemas.microsoft.com/office/drawing/2014/main" val="1313236334"/>
                    </a:ext>
                  </a:extLst>
                </a:gridCol>
              </a:tblGrid>
              <a:tr h="369215">
                <a:tc>
                  <a:txBody>
                    <a:bodyPr/>
                    <a:lstStyle/>
                    <a:p>
                      <a:pPr algn="ctr"/>
                      <a:r>
                        <a:rPr lang="nl-NL" sz="1800" b="1" dirty="0">
                          <a:latin typeface="Effra" panose="02000506080000020004" pitchFamily="2" charset="0"/>
                        </a:rPr>
                        <a:t>2,15 mol 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1 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545311"/>
                  </a:ext>
                </a:extLst>
              </a:tr>
              <a:tr h="369215">
                <a:tc>
                  <a:txBody>
                    <a:bodyPr/>
                    <a:lstStyle/>
                    <a:p>
                      <a:pPr algn="ctr"/>
                      <a:r>
                        <a:rPr lang="nl-NL" b="0" dirty="0"/>
                        <a:t>? mol</a:t>
                      </a:r>
                      <a:r>
                        <a:rPr lang="nl-NL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0,150 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72904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FA5302A7-1A65-163E-0CFE-BC571B9D25BE}"/>
                  </a:ext>
                </a:extLst>
              </p:cNvPr>
              <p:cNvSpPr txBox="1"/>
              <p:nvPr/>
            </p:nvSpPr>
            <p:spPr>
              <a:xfrm>
                <a:off x="5816788" y="3851982"/>
                <a:ext cx="4669292" cy="989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dirty="0"/>
                  <a:t>?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0" i="1" dirty="0" smtClean="0">
                            <a:latin typeface="Cambria Math" panose="02040503050406030204" pitchFamily="18" charset="0"/>
                          </a:rPr>
                          <m:t>2,15 </m:t>
                        </m:r>
                        <m:r>
                          <a:rPr lang="nl-NL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×0,150</m:t>
                        </m:r>
                      </m:num>
                      <m:den>
                        <m:r>
                          <a:rPr lang="nl-NL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nl-NL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400" b="0" i="0" dirty="0" smtClean="0">
                        <a:latin typeface="Cambria Math" panose="02040503050406030204" pitchFamily="18" charset="0"/>
                      </a:rPr>
                      <m:t>0,323 </m:t>
                    </m:r>
                    <m:r>
                      <m:rPr>
                        <m:sty m:val="p"/>
                      </m:rPr>
                      <a:rPr lang="nl-NL" sz="2400" b="0" i="0" dirty="0" smtClean="0">
                        <a:latin typeface="Cambria Math" panose="02040503050406030204" pitchFamily="18" charset="0"/>
                      </a:rPr>
                      <m:t>mol</m:t>
                    </m:r>
                    <m:r>
                      <a:rPr lang="nl-NL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2400" b="0" i="0" dirty="0" smtClean="0">
                        <a:latin typeface="Cambria Math" panose="02040503050406030204" pitchFamily="18" charset="0"/>
                      </a:rPr>
                      <m:t>glucose</m:t>
                    </m:r>
                  </m:oMath>
                </a14:m>
                <a:endParaRPr lang="nl-NL" sz="2400" b="0" i="0" dirty="0">
                  <a:latin typeface="Cambria Math" panose="02040503050406030204" pitchFamily="18" charset="0"/>
                </a:endParaRPr>
              </a:p>
              <a:p>
                <a:r>
                  <a:rPr lang="nl-NL" sz="2400" dirty="0"/>
                  <a:t>                          </a:t>
                </a:r>
              </a:p>
            </p:txBody>
          </p:sp>
        </mc:Choice>
        <mc:Fallback xmlns="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FA5302A7-1A65-163E-0CFE-BC571B9D2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788" y="3851982"/>
                <a:ext cx="4669292" cy="989245"/>
              </a:xfrm>
              <a:prstGeom prst="rect">
                <a:avLst/>
              </a:prstGeom>
              <a:blipFill>
                <a:blip r:embed="rId3"/>
                <a:stretch>
                  <a:fillRect l="-1958" b="-1234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DD11D338-D4BB-8C8D-20A7-B40A35D40F8D}"/>
              </a:ext>
            </a:extLst>
          </p:cNvPr>
          <p:cNvCxnSpPr>
            <a:cxnSpLocks/>
          </p:cNvCxnSpPr>
          <p:nvPr/>
        </p:nvCxnSpPr>
        <p:spPr>
          <a:xfrm>
            <a:off x="7900416" y="3269020"/>
            <a:ext cx="822960" cy="333716"/>
          </a:xfrm>
          <a:prstGeom prst="straightConnector1">
            <a:avLst/>
          </a:prstGeom>
          <a:ln w="57150">
            <a:solidFill>
              <a:srgbClr val="652EA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>
            <a:extLst>
              <a:ext uri="{FF2B5EF4-FFF2-40B4-BE49-F238E27FC236}">
                <a16:creationId xmlns:a16="http://schemas.microsoft.com/office/drawing/2014/main" id="{7996666B-137F-933C-E282-B5B358E31278}"/>
              </a:ext>
            </a:extLst>
          </p:cNvPr>
          <p:cNvCxnSpPr>
            <a:cxnSpLocks/>
          </p:cNvCxnSpPr>
          <p:nvPr/>
        </p:nvCxnSpPr>
        <p:spPr>
          <a:xfrm flipV="1">
            <a:off x="8348472" y="3269020"/>
            <a:ext cx="649224" cy="1599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hoek 16">
            <a:extLst>
              <a:ext uri="{FF2B5EF4-FFF2-40B4-BE49-F238E27FC236}">
                <a16:creationId xmlns:a16="http://schemas.microsoft.com/office/drawing/2014/main" id="{9EB54E0F-8E37-8CC7-06E6-71880FE2F5EF}"/>
              </a:ext>
            </a:extLst>
          </p:cNvPr>
          <p:cNvSpPr/>
          <p:nvPr/>
        </p:nvSpPr>
        <p:spPr>
          <a:xfrm>
            <a:off x="1027976" y="1916397"/>
            <a:ext cx="1295500" cy="102778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dirty="0" err="1"/>
              <a:t>Chem</a:t>
            </a:r>
            <a:r>
              <a:rPr lang="nl-NL" sz="1600" b="1" dirty="0"/>
              <a:t>. Hoeveelheid </a:t>
            </a:r>
          </a:p>
          <a:p>
            <a:pPr algn="ctr"/>
            <a:r>
              <a:rPr lang="nl-NL" sz="1600" dirty="0"/>
              <a:t>(aantal mol)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6C9D53CC-F61E-5727-FB68-2E8B57E45C0D}"/>
              </a:ext>
            </a:extLst>
          </p:cNvPr>
          <p:cNvSpPr/>
          <p:nvPr/>
        </p:nvSpPr>
        <p:spPr>
          <a:xfrm>
            <a:off x="3428519" y="1916396"/>
            <a:ext cx="1295500" cy="10277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dirty="0"/>
              <a:t>Molariteit</a:t>
            </a:r>
            <a:r>
              <a:rPr lang="nl-NL" sz="1600" dirty="0"/>
              <a:t> </a:t>
            </a:r>
          </a:p>
          <a:p>
            <a:pPr algn="ctr"/>
            <a:r>
              <a:rPr lang="nl-NL" sz="1600" dirty="0"/>
              <a:t>(mol/L)</a:t>
            </a:r>
          </a:p>
        </p:txBody>
      </p: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548305E0-B9F7-48C4-3276-5547591148E8}"/>
              </a:ext>
            </a:extLst>
          </p:cNvPr>
          <p:cNvCxnSpPr>
            <a:cxnSpLocks/>
          </p:cNvCxnSpPr>
          <p:nvPr/>
        </p:nvCxnSpPr>
        <p:spPr>
          <a:xfrm>
            <a:off x="2353429" y="2430286"/>
            <a:ext cx="1046897" cy="0"/>
          </a:xfrm>
          <a:prstGeom prst="straightConnector1">
            <a:avLst/>
          </a:prstGeom>
          <a:ln w="57150">
            <a:solidFill>
              <a:srgbClr val="652EA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vak 21">
            <a:extLst>
              <a:ext uri="{FF2B5EF4-FFF2-40B4-BE49-F238E27FC236}">
                <a16:creationId xmlns:a16="http://schemas.microsoft.com/office/drawing/2014/main" id="{28E07676-6000-5313-7369-6569EE37110E}"/>
              </a:ext>
            </a:extLst>
          </p:cNvPr>
          <p:cNvSpPr txBox="1"/>
          <p:nvPr/>
        </p:nvSpPr>
        <p:spPr>
          <a:xfrm>
            <a:off x="2435574" y="2075251"/>
            <a:ext cx="902748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/>
              <a:t>Volume</a:t>
            </a:r>
          </a:p>
          <a:p>
            <a:pPr algn="ctr"/>
            <a:endParaRPr lang="nl-NL" sz="300" dirty="0"/>
          </a:p>
          <a:p>
            <a:pPr algn="ctr"/>
            <a:r>
              <a:rPr lang="nl-NL" dirty="0"/>
              <a:t>in L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A2599F8E-FEFB-F1D4-4048-90C8D8409371}"/>
              </a:ext>
            </a:extLst>
          </p:cNvPr>
          <p:cNvSpPr/>
          <p:nvPr/>
        </p:nvSpPr>
        <p:spPr>
          <a:xfrm>
            <a:off x="6287370" y="3498974"/>
            <a:ext cx="822960" cy="246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F36ACDB-F9B6-8F94-470A-B2FF137C2EAD}"/>
              </a:ext>
            </a:extLst>
          </p:cNvPr>
          <p:cNvSpPr/>
          <p:nvPr/>
        </p:nvSpPr>
        <p:spPr>
          <a:xfrm>
            <a:off x="8921703" y="3498974"/>
            <a:ext cx="693309" cy="219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703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 animBg="1"/>
      <p:bldP spid="20" grpId="0" animBg="1"/>
      <p:bldP spid="22" grpId="0"/>
      <p:bldP spid="3" grpId="0" animBg="1"/>
      <p:bldP spid="4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E03BB-1AE1-C179-E1C7-156716654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0F8C3CA-1111-3FBD-47C3-3588431E28D9}"/>
              </a:ext>
            </a:extLst>
          </p:cNvPr>
          <p:cNvSpPr txBox="1"/>
          <p:nvPr/>
        </p:nvSpPr>
        <p:spPr>
          <a:xfrm>
            <a:off x="933254" y="1093510"/>
            <a:ext cx="10889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Effra"/>
              </a:rPr>
              <a:t>pH </a:t>
            </a:r>
            <a:r>
              <a:rPr lang="en-US" sz="3200" b="1" dirty="0" err="1">
                <a:latin typeface="Effra"/>
              </a:rPr>
              <a:t>én</a:t>
            </a:r>
            <a:r>
              <a:rPr lang="en-US" sz="3200" b="1" dirty="0">
                <a:latin typeface="Effra"/>
              </a:rPr>
              <a:t> </a:t>
            </a:r>
            <a:r>
              <a:rPr lang="en-US" sz="3200" b="1" dirty="0" err="1">
                <a:latin typeface="Effra"/>
              </a:rPr>
              <a:t>significantie</a:t>
            </a:r>
            <a:r>
              <a:rPr lang="en-US" sz="3200" b="1" dirty="0">
                <a:latin typeface="Effra"/>
              </a:rPr>
              <a:t>: </a:t>
            </a:r>
            <a:r>
              <a:rPr lang="en-US" sz="3200" b="1" dirty="0" err="1">
                <a:solidFill>
                  <a:srgbClr val="652EA3"/>
                </a:solidFill>
                <a:latin typeface="Effra"/>
              </a:rPr>
              <a:t>nog</a:t>
            </a:r>
            <a:r>
              <a:rPr lang="en-US" sz="3200" b="1" dirty="0">
                <a:solidFill>
                  <a:srgbClr val="652EA3"/>
                </a:solidFill>
                <a:latin typeface="Effra"/>
              </a:rPr>
              <a:t> </a:t>
            </a:r>
            <a:r>
              <a:rPr lang="en-US" sz="3200" b="1" dirty="0" err="1">
                <a:solidFill>
                  <a:srgbClr val="652EA3"/>
                </a:solidFill>
                <a:latin typeface="Effra"/>
              </a:rPr>
              <a:t>meer</a:t>
            </a:r>
            <a:r>
              <a:rPr lang="en-US" sz="3200" b="1" dirty="0">
                <a:solidFill>
                  <a:srgbClr val="652EA3"/>
                </a:solidFill>
                <a:latin typeface="Effra"/>
              </a:rPr>
              <a:t> </a:t>
            </a:r>
            <a:r>
              <a:rPr lang="en-US" sz="3200" b="1" dirty="0" err="1">
                <a:solidFill>
                  <a:srgbClr val="652EA3"/>
                </a:solidFill>
                <a:latin typeface="Effra"/>
              </a:rPr>
              <a:t>oefenen</a:t>
            </a:r>
            <a:endParaRPr lang="en-US" sz="3200" b="1" dirty="0">
              <a:solidFill>
                <a:srgbClr val="652EA3"/>
              </a:solidFill>
              <a:latin typeface="Effra"/>
            </a:endParaRPr>
          </a:p>
          <a:p>
            <a:endParaRPr lang="en-US" sz="3200" b="1" dirty="0">
              <a:solidFill>
                <a:srgbClr val="652EA3"/>
              </a:solidFill>
              <a:latin typeface="Effra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5BA12AE-1E40-8ADD-5827-A4FF50B2A555}"/>
              </a:ext>
            </a:extLst>
          </p:cNvPr>
          <p:cNvSpPr txBox="1"/>
          <p:nvPr/>
        </p:nvSpPr>
        <p:spPr>
          <a:xfrm>
            <a:off x="1029031" y="1605714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652EA3"/>
                </a:solidFill>
                <a:latin typeface="Effra"/>
              </a:rPr>
              <a:t>2021</a:t>
            </a:r>
            <a:r>
              <a:rPr lang="en-US" b="1" dirty="0">
                <a:solidFill>
                  <a:srgbClr val="652EA3"/>
                </a:solidFill>
                <a:latin typeface="Effra"/>
              </a:rPr>
              <a:t> </a:t>
            </a:r>
            <a:r>
              <a:rPr lang="en-US" sz="1800" b="1" dirty="0">
                <a:solidFill>
                  <a:srgbClr val="652EA3"/>
                </a:solidFill>
                <a:latin typeface="Effra"/>
              </a:rPr>
              <a:t>I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6EEC706-2335-CC95-72D7-8B9DE58E8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229" y="2600209"/>
            <a:ext cx="10507541" cy="165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7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D1498-F64B-A78E-CE44-015EABF7D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325EEA0-09B3-BEFF-F2C2-0C6661A08E18}"/>
              </a:ext>
            </a:extLst>
          </p:cNvPr>
          <p:cNvSpPr txBox="1"/>
          <p:nvPr/>
        </p:nvSpPr>
        <p:spPr>
          <a:xfrm>
            <a:off x="933254" y="1093510"/>
            <a:ext cx="10889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Effra"/>
              </a:rPr>
              <a:t>pH </a:t>
            </a:r>
            <a:r>
              <a:rPr lang="en-US" sz="3200" b="1" dirty="0" err="1">
                <a:latin typeface="Effra"/>
              </a:rPr>
              <a:t>én</a:t>
            </a:r>
            <a:r>
              <a:rPr lang="en-US" sz="3200" b="1" dirty="0">
                <a:latin typeface="Effra"/>
              </a:rPr>
              <a:t> </a:t>
            </a:r>
            <a:r>
              <a:rPr lang="en-US" sz="3200" b="1" dirty="0" err="1">
                <a:latin typeface="Effra"/>
              </a:rPr>
              <a:t>significantie</a:t>
            </a:r>
            <a:r>
              <a:rPr lang="en-US" sz="3200" b="1" dirty="0">
                <a:latin typeface="Effra"/>
              </a:rPr>
              <a:t>: </a:t>
            </a:r>
            <a:r>
              <a:rPr lang="en-US" sz="3200" b="1" dirty="0" err="1">
                <a:solidFill>
                  <a:srgbClr val="652EA3"/>
                </a:solidFill>
                <a:latin typeface="Effra"/>
              </a:rPr>
              <a:t>nog</a:t>
            </a:r>
            <a:r>
              <a:rPr lang="en-US" sz="3200" b="1" dirty="0">
                <a:solidFill>
                  <a:srgbClr val="652EA3"/>
                </a:solidFill>
                <a:latin typeface="Effra"/>
              </a:rPr>
              <a:t> </a:t>
            </a:r>
            <a:r>
              <a:rPr lang="en-US" sz="3200" b="1" dirty="0" err="1">
                <a:solidFill>
                  <a:srgbClr val="652EA3"/>
                </a:solidFill>
                <a:latin typeface="Effra"/>
              </a:rPr>
              <a:t>meer</a:t>
            </a:r>
            <a:r>
              <a:rPr lang="en-US" sz="3200" b="1" dirty="0">
                <a:solidFill>
                  <a:srgbClr val="652EA3"/>
                </a:solidFill>
                <a:latin typeface="Effra"/>
              </a:rPr>
              <a:t> </a:t>
            </a:r>
            <a:r>
              <a:rPr lang="en-US" sz="3200" b="1" dirty="0" err="1">
                <a:solidFill>
                  <a:srgbClr val="652EA3"/>
                </a:solidFill>
                <a:latin typeface="Effra"/>
              </a:rPr>
              <a:t>oefenen</a:t>
            </a:r>
            <a:endParaRPr lang="en-US" sz="3200" b="1" dirty="0">
              <a:solidFill>
                <a:srgbClr val="652EA3"/>
              </a:solidFill>
              <a:latin typeface="Effra"/>
            </a:endParaRPr>
          </a:p>
          <a:p>
            <a:endParaRPr lang="en-US" sz="3200" b="1" dirty="0">
              <a:solidFill>
                <a:srgbClr val="652EA3"/>
              </a:solidFill>
              <a:latin typeface="Effra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71BB47B-439E-84A5-181B-8B4810F53A4E}"/>
              </a:ext>
            </a:extLst>
          </p:cNvPr>
          <p:cNvSpPr txBox="1"/>
          <p:nvPr/>
        </p:nvSpPr>
        <p:spPr>
          <a:xfrm>
            <a:off x="1029031" y="1605714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652EA3"/>
                </a:solidFill>
                <a:latin typeface="Effra"/>
              </a:rPr>
              <a:t>2021</a:t>
            </a:r>
            <a:r>
              <a:rPr lang="en-US" b="1" dirty="0">
                <a:solidFill>
                  <a:srgbClr val="652EA3"/>
                </a:solidFill>
                <a:latin typeface="Effra"/>
              </a:rPr>
              <a:t> </a:t>
            </a:r>
            <a:r>
              <a:rPr lang="en-US" sz="1800" b="1" dirty="0">
                <a:solidFill>
                  <a:srgbClr val="652EA3"/>
                </a:solidFill>
                <a:latin typeface="Effra"/>
              </a:rPr>
              <a:t>I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E13D2A3-B030-415F-A98D-FE306355F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66" y="2385867"/>
            <a:ext cx="10698068" cy="20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8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DFEAF39-C7B2-6583-A17A-D080D8DC80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02281"/>
            <a:ext cx="10515600" cy="2998026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B359E0A9-2825-C483-C87C-EEDEAC43F57C}"/>
              </a:ext>
            </a:extLst>
          </p:cNvPr>
          <p:cNvSpPr txBox="1"/>
          <p:nvPr/>
        </p:nvSpPr>
        <p:spPr>
          <a:xfrm>
            <a:off x="933254" y="1093510"/>
            <a:ext cx="7164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Effra"/>
              </a:rPr>
              <a:t>PPM </a:t>
            </a:r>
            <a:r>
              <a:rPr lang="en-US" sz="3200" b="1" dirty="0" err="1">
                <a:latin typeface="Effra"/>
              </a:rPr>
              <a:t>en</a:t>
            </a:r>
            <a:r>
              <a:rPr lang="en-US" sz="3200" b="1" dirty="0">
                <a:latin typeface="Effra"/>
              </a:rPr>
              <a:t> </a:t>
            </a:r>
            <a:r>
              <a:rPr lang="en-US" sz="3200" b="1" dirty="0" err="1">
                <a:latin typeface="Effra"/>
              </a:rPr>
              <a:t>chemisch</a:t>
            </a:r>
            <a:r>
              <a:rPr lang="en-US" sz="3200" b="1" dirty="0">
                <a:latin typeface="Effra"/>
              </a:rPr>
              <a:t> </a:t>
            </a:r>
            <a:r>
              <a:rPr lang="en-US" sz="3200" b="1" dirty="0" err="1">
                <a:latin typeface="Effra"/>
              </a:rPr>
              <a:t>rekenen</a:t>
            </a:r>
            <a:r>
              <a:rPr lang="en-US" sz="3200" b="1" dirty="0">
                <a:latin typeface="Effra"/>
              </a:rPr>
              <a:t> </a:t>
            </a:r>
          </a:p>
          <a:p>
            <a:r>
              <a:rPr lang="en-US" sz="2400" b="1" dirty="0">
                <a:solidFill>
                  <a:srgbClr val="652EA3"/>
                </a:solidFill>
                <a:latin typeface="Effra"/>
              </a:rPr>
              <a:t>2024 II</a:t>
            </a:r>
          </a:p>
        </p:txBody>
      </p:sp>
    </p:spTree>
    <p:extLst>
      <p:ext uri="{BB962C8B-B14F-4D97-AF65-F5344CB8AC3E}">
        <p14:creationId xmlns:p14="http://schemas.microsoft.com/office/powerpoint/2010/main" val="161903775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C9A2F-947D-FB47-DE4B-6A419C9F4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25877167-4D75-9A29-352F-30B5AB02A6E4}"/>
              </a:ext>
            </a:extLst>
          </p:cNvPr>
          <p:cNvSpPr txBox="1"/>
          <p:nvPr/>
        </p:nvSpPr>
        <p:spPr>
          <a:xfrm>
            <a:off x="933254" y="1093510"/>
            <a:ext cx="7164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Effra"/>
              </a:rPr>
              <a:t>Percentage </a:t>
            </a:r>
            <a:r>
              <a:rPr lang="en-US" sz="3200" b="1" dirty="0" err="1">
                <a:latin typeface="Effra"/>
              </a:rPr>
              <a:t>en</a:t>
            </a:r>
            <a:r>
              <a:rPr lang="en-US" sz="3200" b="1" dirty="0">
                <a:latin typeface="Effra"/>
              </a:rPr>
              <a:t> </a:t>
            </a:r>
            <a:r>
              <a:rPr lang="en-US" sz="3200" b="1" dirty="0" err="1">
                <a:latin typeface="Effra"/>
              </a:rPr>
              <a:t>chemisch</a:t>
            </a:r>
            <a:r>
              <a:rPr lang="en-US" sz="3200" b="1" dirty="0">
                <a:latin typeface="Effra"/>
              </a:rPr>
              <a:t> </a:t>
            </a:r>
            <a:r>
              <a:rPr lang="en-US" sz="3200" b="1" dirty="0" err="1">
                <a:latin typeface="Effra"/>
              </a:rPr>
              <a:t>rekenen</a:t>
            </a:r>
            <a:r>
              <a:rPr lang="en-US" sz="3200" b="1" dirty="0">
                <a:latin typeface="Effra"/>
              </a:rPr>
              <a:t> </a:t>
            </a:r>
          </a:p>
          <a:p>
            <a:r>
              <a:rPr lang="en-US" sz="2400" b="1" dirty="0">
                <a:solidFill>
                  <a:srgbClr val="652EA3"/>
                </a:solidFill>
                <a:latin typeface="Effra"/>
              </a:rPr>
              <a:t>2023 I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68F83B51-6683-583E-3F1F-0934000B75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749221"/>
            <a:ext cx="10515600" cy="250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95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B346B-0F1D-9151-BD60-05C16B949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21B7596-7C58-DCA4-13CB-68853287757A}"/>
              </a:ext>
            </a:extLst>
          </p:cNvPr>
          <p:cNvSpPr txBox="1"/>
          <p:nvPr/>
        </p:nvSpPr>
        <p:spPr>
          <a:xfrm>
            <a:off x="933254" y="1093510"/>
            <a:ext cx="7164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Effra"/>
              </a:rPr>
              <a:t>Chemisch</a:t>
            </a:r>
            <a:r>
              <a:rPr lang="en-US" sz="3200" b="1" dirty="0">
                <a:latin typeface="Effra"/>
              </a:rPr>
              <a:t> </a:t>
            </a:r>
            <a:r>
              <a:rPr lang="en-US" sz="3200" b="1" dirty="0" err="1">
                <a:latin typeface="Effra"/>
              </a:rPr>
              <a:t>rekenen</a:t>
            </a:r>
            <a:r>
              <a:rPr lang="en-US" sz="3200" b="1" dirty="0">
                <a:latin typeface="Effra"/>
              </a:rPr>
              <a:t>: </a:t>
            </a:r>
            <a:r>
              <a:rPr lang="en-US" sz="3200" b="1" dirty="0" err="1">
                <a:solidFill>
                  <a:srgbClr val="652EA3"/>
                </a:solidFill>
                <a:latin typeface="Effra"/>
              </a:rPr>
              <a:t>Molverhoudingen</a:t>
            </a:r>
            <a:endParaRPr lang="en-US" sz="3200" b="1" dirty="0">
              <a:solidFill>
                <a:srgbClr val="652EA3"/>
              </a:solidFill>
              <a:latin typeface="Effra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64B6A876-7E21-5E6C-A909-6FE7F1F2B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398" y="1770609"/>
            <a:ext cx="7680960" cy="1757645"/>
          </a:xfrm>
          <a:prstGeom prst="rect">
            <a:avLst/>
          </a:prstGeom>
        </p:spPr>
      </p:pic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CBBD36DF-0244-8718-A896-88F2E4445D2F}"/>
              </a:ext>
            </a:extLst>
          </p:cNvPr>
          <p:cNvCxnSpPr/>
          <p:nvPr/>
        </p:nvCxnSpPr>
        <p:spPr>
          <a:xfrm>
            <a:off x="77002" y="3580598"/>
            <a:ext cx="12021954" cy="0"/>
          </a:xfrm>
          <a:prstGeom prst="line">
            <a:avLst/>
          </a:prstGeom>
          <a:ln w="38100"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6F0C009B-9805-E419-9166-47110D3B05A6}"/>
              </a:ext>
            </a:extLst>
          </p:cNvPr>
          <p:cNvCxnSpPr>
            <a:cxnSpLocks/>
          </p:cNvCxnSpPr>
          <p:nvPr/>
        </p:nvCxnSpPr>
        <p:spPr>
          <a:xfrm>
            <a:off x="2114434" y="3259670"/>
            <a:ext cx="4222358" cy="0"/>
          </a:xfrm>
          <a:prstGeom prst="line">
            <a:avLst/>
          </a:prstGeom>
          <a:ln w="38100"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8">
            <a:extLst>
              <a:ext uri="{FF2B5EF4-FFF2-40B4-BE49-F238E27FC236}">
                <a16:creationId xmlns:a16="http://schemas.microsoft.com/office/drawing/2014/main" id="{7D61F439-6AA7-2AC5-6844-F7C8BCC84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124" y="3734599"/>
            <a:ext cx="8107171" cy="2565427"/>
          </a:xfrm>
          <a:prstGeom prst="rect">
            <a:avLst/>
          </a:prstGeom>
        </p:spPr>
      </p:pic>
      <p:sp>
        <p:nvSpPr>
          <p:cNvPr id="13" name="Rechthoek: afgeronde diagonale hoeken 12">
            <a:extLst>
              <a:ext uri="{FF2B5EF4-FFF2-40B4-BE49-F238E27FC236}">
                <a16:creationId xmlns:a16="http://schemas.microsoft.com/office/drawing/2014/main" id="{29C04779-195D-34FC-F59E-44E500BD39BC}"/>
              </a:ext>
            </a:extLst>
          </p:cNvPr>
          <p:cNvSpPr/>
          <p:nvPr/>
        </p:nvSpPr>
        <p:spPr>
          <a:xfrm>
            <a:off x="8623358" y="4687379"/>
            <a:ext cx="3186260" cy="659869"/>
          </a:xfrm>
          <a:prstGeom prst="round2DiagRect">
            <a:avLst/>
          </a:prstGeom>
          <a:solidFill>
            <a:srgbClr val="945DE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Kijk filmpje van vorig jaar terug:</a:t>
            </a:r>
            <a:br>
              <a:rPr lang="nl-NL" dirty="0"/>
            </a:br>
            <a:r>
              <a:rPr lang="nl-NL" dirty="0"/>
              <a:t>Minuut: 26.40</a:t>
            </a:r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3FCF2FD7-D3FD-D570-7523-45FE891E4391}"/>
              </a:ext>
            </a:extLst>
          </p:cNvPr>
          <p:cNvCxnSpPr>
            <a:cxnSpLocks/>
          </p:cNvCxnSpPr>
          <p:nvPr/>
        </p:nvCxnSpPr>
        <p:spPr>
          <a:xfrm>
            <a:off x="1681524" y="4175641"/>
            <a:ext cx="432910" cy="0"/>
          </a:xfrm>
          <a:prstGeom prst="line">
            <a:avLst/>
          </a:prstGeom>
          <a:ln w="38100"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5F501B7-9724-140D-8B02-892EE447ED6C}"/>
              </a:ext>
            </a:extLst>
          </p:cNvPr>
          <p:cNvCxnSpPr>
            <a:cxnSpLocks/>
          </p:cNvCxnSpPr>
          <p:nvPr/>
        </p:nvCxnSpPr>
        <p:spPr>
          <a:xfrm>
            <a:off x="3822980" y="4175641"/>
            <a:ext cx="447362" cy="0"/>
          </a:xfrm>
          <a:prstGeom prst="line">
            <a:avLst/>
          </a:prstGeom>
          <a:ln w="38100"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25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5F092-139D-46BD-222F-5E28F966A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B6573AF-A45F-617B-DA8C-61D572B2EF82}"/>
              </a:ext>
            </a:extLst>
          </p:cNvPr>
          <p:cNvSpPr txBox="1"/>
          <p:nvPr/>
        </p:nvSpPr>
        <p:spPr>
          <a:xfrm>
            <a:off x="933254" y="1093510"/>
            <a:ext cx="7164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Effra"/>
              </a:rPr>
              <a:t>Chemisch</a:t>
            </a:r>
            <a:r>
              <a:rPr lang="en-US" sz="3200" b="1" dirty="0">
                <a:latin typeface="Effra"/>
              </a:rPr>
              <a:t> </a:t>
            </a:r>
            <a:r>
              <a:rPr lang="en-US" sz="3200" b="1" dirty="0" err="1">
                <a:latin typeface="Effra"/>
              </a:rPr>
              <a:t>rekenen</a:t>
            </a:r>
            <a:r>
              <a:rPr lang="en-US" sz="3200" b="1" dirty="0">
                <a:latin typeface="Effra"/>
              </a:rPr>
              <a:t>: </a:t>
            </a:r>
            <a:r>
              <a:rPr lang="en-US" sz="3200" b="1" dirty="0" err="1">
                <a:solidFill>
                  <a:srgbClr val="652EA3"/>
                </a:solidFill>
                <a:latin typeface="Effra"/>
              </a:rPr>
              <a:t>Molverhoudingen</a:t>
            </a:r>
            <a:endParaRPr lang="en-US" sz="3200" b="1" dirty="0">
              <a:solidFill>
                <a:srgbClr val="652EA3"/>
              </a:solidFill>
              <a:latin typeface="Effra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1EAE1BD-87F6-D935-4901-E988EABBF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398" y="2339449"/>
            <a:ext cx="7854611" cy="849913"/>
          </a:xfrm>
          <a:prstGeom prst="rect">
            <a:avLst/>
          </a:prstGeom>
        </p:spPr>
      </p:pic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9B4C5C67-22EA-33AD-B24A-E313C6E242FC}"/>
              </a:ext>
            </a:extLst>
          </p:cNvPr>
          <p:cNvCxnSpPr/>
          <p:nvPr/>
        </p:nvCxnSpPr>
        <p:spPr>
          <a:xfrm>
            <a:off x="0" y="3675779"/>
            <a:ext cx="12021954" cy="0"/>
          </a:xfrm>
          <a:prstGeom prst="line">
            <a:avLst/>
          </a:prstGeom>
          <a:ln w="38100"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F77B3594-9D40-7DE6-164D-9BA958D6A4DB}"/>
              </a:ext>
            </a:extLst>
          </p:cNvPr>
          <p:cNvCxnSpPr>
            <a:cxnSpLocks/>
          </p:cNvCxnSpPr>
          <p:nvPr/>
        </p:nvCxnSpPr>
        <p:spPr>
          <a:xfrm>
            <a:off x="2133288" y="3152050"/>
            <a:ext cx="3399398" cy="0"/>
          </a:xfrm>
          <a:prstGeom prst="line">
            <a:avLst/>
          </a:prstGeom>
          <a:ln w="38100"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AC19DAD7-A619-172C-6232-46972F7239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254" y="3914563"/>
            <a:ext cx="8231527" cy="1640420"/>
          </a:xfrm>
          <a:prstGeom prst="rect">
            <a:avLst/>
          </a:prstGeom>
        </p:spPr>
      </p:pic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BFA2CDFF-5AE1-793B-F771-35B1D7F05624}"/>
              </a:ext>
            </a:extLst>
          </p:cNvPr>
          <p:cNvCxnSpPr>
            <a:cxnSpLocks/>
          </p:cNvCxnSpPr>
          <p:nvPr/>
        </p:nvCxnSpPr>
        <p:spPr>
          <a:xfrm>
            <a:off x="4225613" y="4246565"/>
            <a:ext cx="2339779" cy="0"/>
          </a:xfrm>
          <a:prstGeom prst="line">
            <a:avLst/>
          </a:prstGeom>
          <a:ln w="38100"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hoek: afgeronde diagonale hoeken 9">
            <a:extLst>
              <a:ext uri="{FF2B5EF4-FFF2-40B4-BE49-F238E27FC236}">
                <a16:creationId xmlns:a16="http://schemas.microsoft.com/office/drawing/2014/main" id="{B5CC537F-26DC-7F81-7068-CFB0E04E6E79}"/>
              </a:ext>
            </a:extLst>
          </p:cNvPr>
          <p:cNvSpPr/>
          <p:nvPr/>
        </p:nvSpPr>
        <p:spPr>
          <a:xfrm>
            <a:off x="8661066" y="4504084"/>
            <a:ext cx="3186260" cy="808578"/>
          </a:xfrm>
          <a:prstGeom prst="round2DiagRect">
            <a:avLst/>
          </a:prstGeom>
          <a:solidFill>
            <a:srgbClr val="945DE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Kijk achterin deze </a:t>
            </a:r>
            <a:r>
              <a:rPr lang="nl-NL" dirty="0" err="1"/>
              <a:t>Powerpoint</a:t>
            </a:r>
            <a:r>
              <a:rPr lang="nl-NL" dirty="0"/>
              <a:t> (extra oefenmateriaal) voor de volledige uitwerking</a:t>
            </a:r>
          </a:p>
        </p:txBody>
      </p:sp>
    </p:spTree>
    <p:extLst>
      <p:ext uri="{BB962C8B-B14F-4D97-AF65-F5344CB8AC3E}">
        <p14:creationId xmlns:p14="http://schemas.microsoft.com/office/powerpoint/2010/main" val="219498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3311C-5B12-9253-9632-20919A450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9AB228A-1728-5930-AEDF-037A0AF5923A}"/>
              </a:ext>
            </a:extLst>
          </p:cNvPr>
          <p:cNvSpPr txBox="1"/>
          <p:nvPr/>
        </p:nvSpPr>
        <p:spPr>
          <a:xfrm>
            <a:off x="933254" y="1093510"/>
            <a:ext cx="10889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Effra"/>
              </a:rPr>
              <a:t>Chemisch</a:t>
            </a:r>
            <a:r>
              <a:rPr lang="en-US" sz="3200" b="1" dirty="0">
                <a:latin typeface="Effra"/>
              </a:rPr>
              <a:t> </a:t>
            </a:r>
            <a:r>
              <a:rPr lang="en-US" sz="3200" b="1" dirty="0" err="1">
                <a:latin typeface="Effra"/>
              </a:rPr>
              <a:t>rekenen</a:t>
            </a:r>
            <a:r>
              <a:rPr lang="en-US" sz="3200" b="1" dirty="0">
                <a:latin typeface="Effra"/>
              </a:rPr>
              <a:t>: </a:t>
            </a:r>
            <a:r>
              <a:rPr lang="en-US" sz="3200" b="1" dirty="0" err="1">
                <a:solidFill>
                  <a:srgbClr val="652EA3"/>
                </a:solidFill>
                <a:latin typeface="Effra"/>
              </a:rPr>
              <a:t>Gecombineerd</a:t>
            </a:r>
            <a:endParaRPr lang="en-US" sz="3200" b="1" dirty="0">
              <a:solidFill>
                <a:srgbClr val="652EA3"/>
              </a:solidFill>
              <a:latin typeface="Effra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A64AEE9-92BC-54EE-A44A-4763A9C28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50" y="2347761"/>
            <a:ext cx="10745700" cy="216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0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4CE51-2A02-0600-9218-45CC963BC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06AC2D8-D81E-1A6C-FFDC-0474844C8FAF}"/>
              </a:ext>
            </a:extLst>
          </p:cNvPr>
          <p:cNvSpPr txBox="1"/>
          <p:nvPr/>
        </p:nvSpPr>
        <p:spPr>
          <a:xfrm>
            <a:off x="747131" y="702527"/>
            <a:ext cx="12000039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latin typeface="Effra"/>
              </a:rPr>
              <a:t>Koolstofchemie</a:t>
            </a:r>
          </a:p>
          <a:p>
            <a:endParaRPr lang="en-US" sz="3200" b="1" dirty="0">
              <a:latin typeface="Effra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D28AAC2-EA75-3773-7601-4155ECBBF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31" y="2699080"/>
            <a:ext cx="2997767" cy="1745759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DA5E056-BF79-B8FB-A7FD-3E3979A7D8FF}"/>
              </a:ext>
            </a:extLst>
          </p:cNvPr>
          <p:cNvSpPr txBox="1"/>
          <p:nvPr/>
        </p:nvSpPr>
        <p:spPr>
          <a:xfrm>
            <a:off x="576943" y="1647894"/>
            <a:ext cx="8144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Effra" panose="02000506080000020004"/>
              </a:rPr>
              <a:t>Teken de structuurformule van azijnzuur.</a:t>
            </a:r>
          </a:p>
          <a:p>
            <a:r>
              <a:rPr lang="nl-NL" sz="2400" dirty="0">
                <a:latin typeface="Effra" panose="02000506080000020004"/>
              </a:rPr>
              <a:t>Binas 66A: de systematische naam van azijnzuur is ethaanzuur.</a:t>
            </a:r>
          </a:p>
        </p:txBody>
      </p:sp>
    </p:spTree>
    <p:extLst>
      <p:ext uri="{BB962C8B-B14F-4D97-AF65-F5344CB8AC3E}">
        <p14:creationId xmlns:p14="http://schemas.microsoft.com/office/powerpoint/2010/main" val="186706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2E4C6-A34A-34DE-5C94-8289E244E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38C79CE-736B-ABE1-B365-A822F503542E}"/>
              </a:ext>
            </a:extLst>
          </p:cNvPr>
          <p:cNvSpPr txBox="1"/>
          <p:nvPr/>
        </p:nvSpPr>
        <p:spPr>
          <a:xfrm>
            <a:off x="747131" y="702527"/>
            <a:ext cx="12000039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latin typeface="Effra"/>
              </a:rPr>
              <a:t>Koolstofchemie</a:t>
            </a:r>
          </a:p>
          <a:p>
            <a:endParaRPr lang="en-US" sz="3200" b="1" dirty="0">
              <a:latin typeface="Effra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FA06284-EC97-C4B3-B198-AFE641FA0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160" y="1431023"/>
            <a:ext cx="5010143" cy="2077941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1F664AC5-F3D7-0CB2-CB11-530B8C180E16}"/>
              </a:ext>
            </a:extLst>
          </p:cNvPr>
          <p:cNvSpPr txBox="1"/>
          <p:nvPr/>
        </p:nvSpPr>
        <p:spPr>
          <a:xfrm>
            <a:off x="2024743" y="3679372"/>
            <a:ext cx="2830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>
                <a:latin typeface="Effra" panose="02000506080000020004"/>
              </a:rPr>
              <a:t>pentaandizuur</a:t>
            </a:r>
            <a:endParaRPr lang="nl-NL" sz="2400" dirty="0">
              <a:latin typeface="Effra" panose="0200050608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221821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F2CD3-782F-4F1B-BB20-FFFCF8116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D147B5B-E690-3A40-68DC-AE94EF0F4C1A}"/>
              </a:ext>
            </a:extLst>
          </p:cNvPr>
          <p:cNvSpPr txBox="1"/>
          <p:nvPr/>
        </p:nvSpPr>
        <p:spPr>
          <a:xfrm>
            <a:off x="747131" y="702527"/>
            <a:ext cx="12000039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latin typeface="Effra"/>
              </a:rPr>
              <a:t>Koolstofchemie</a:t>
            </a:r>
          </a:p>
          <a:p>
            <a:endParaRPr lang="en-US" sz="3200" b="1" dirty="0">
              <a:latin typeface="Effra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276466B-248B-6941-CFF5-3418E3422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430" y="1779745"/>
            <a:ext cx="3849970" cy="167302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2C39CAF-FDE2-5B1E-0EAB-21936C2333C0}"/>
              </a:ext>
            </a:extLst>
          </p:cNvPr>
          <p:cNvSpPr txBox="1"/>
          <p:nvPr/>
        </p:nvSpPr>
        <p:spPr>
          <a:xfrm>
            <a:off x="1132114" y="3744686"/>
            <a:ext cx="2192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Effra" panose="02000506080000020004"/>
              </a:rPr>
              <a:t>butaan-1-amine</a:t>
            </a:r>
          </a:p>
        </p:txBody>
      </p:sp>
    </p:spTree>
    <p:extLst>
      <p:ext uri="{BB962C8B-B14F-4D97-AF65-F5344CB8AC3E}">
        <p14:creationId xmlns:p14="http://schemas.microsoft.com/office/powerpoint/2010/main" val="383373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DA623-21A2-026E-8A54-B7E241C3B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4C00EBC-F99F-79CA-C7BD-EDBC9122639E}"/>
              </a:ext>
            </a:extLst>
          </p:cNvPr>
          <p:cNvSpPr txBox="1"/>
          <p:nvPr/>
        </p:nvSpPr>
        <p:spPr>
          <a:xfrm>
            <a:off x="747131" y="702527"/>
            <a:ext cx="12000039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latin typeface="Effra"/>
              </a:rPr>
              <a:t>Koolstofchemie</a:t>
            </a:r>
          </a:p>
          <a:p>
            <a:endParaRPr lang="en-US" sz="3200" b="1" dirty="0">
              <a:latin typeface="Effra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A4DA608-5093-8732-24FB-ACA156542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86" y="1528514"/>
            <a:ext cx="3436264" cy="229084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C5EDD49-86B1-38DD-C784-1681CF4CA201}"/>
              </a:ext>
            </a:extLst>
          </p:cNvPr>
          <p:cNvSpPr txBox="1"/>
          <p:nvPr/>
        </p:nvSpPr>
        <p:spPr>
          <a:xfrm>
            <a:off x="849086" y="4136571"/>
            <a:ext cx="2717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Effra" panose="02000506080000020004"/>
              </a:rPr>
              <a:t>propaan-1,3-diol</a:t>
            </a:r>
          </a:p>
        </p:txBody>
      </p:sp>
    </p:spTree>
    <p:extLst>
      <p:ext uri="{BB962C8B-B14F-4D97-AF65-F5344CB8AC3E}">
        <p14:creationId xmlns:p14="http://schemas.microsoft.com/office/powerpoint/2010/main" val="236402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9DAF1D3-87A5-901A-029A-D6B6DF6D01A6}"/>
              </a:ext>
            </a:extLst>
          </p:cNvPr>
          <p:cNvSpPr txBox="1"/>
          <p:nvPr/>
        </p:nvSpPr>
        <p:spPr>
          <a:xfrm>
            <a:off x="2198914" y="345982"/>
            <a:ext cx="6322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Effra"/>
              </a:rPr>
              <a:t>Vragen</a:t>
            </a:r>
            <a:r>
              <a:rPr lang="en-US" sz="3200" b="1" dirty="0">
                <a:latin typeface="Effra"/>
              </a:rPr>
              <a:t> en </a:t>
            </a:r>
            <a:r>
              <a:rPr lang="en-US" sz="3200" b="1" dirty="0" err="1">
                <a:latin typeface="Effra"/>
              </a:rPr>
              <a:t>punten</a:t>
            </a:r>
            <a:endParaRPr lang="nl-NL" sz="3200" b="1" dirty="0">
              <a:latin typeface="Effra"/>
            </a:endParaRPr>
          </a:p>
        </p:txBody>
      </p:sp>
      <p:pic>
        <p:nvPicPr>
          <p:cNvPr id="16" name="Afbeelding 15" descr="Afbeelding met klok, Wandklok, Kwartsklok, tijd&#10;&#10;Door AI gegenereerde inhoud is mogelijk onjuist.">
            <a:extLst>
              <a:ext uri="{FF2B5EF4-FFF2-40B4-BE49-F238E27FC236}">
                <a16:creationId xmlns:a16="http://schemas.microsoft.com/office/drawing/2014/main" id="{3383106D-4C8A-54F9-1233-7A6F72520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227" y="1011855"/>
            <a:ext cx="2916499" cy="2900860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E15D5100-45FD-60AE-B8CB-4A07FAE811A1}"/>
              </a:ext>
            </a:extLst>
          </p:cNvPr>
          <p:cNvSpPr txBox="1"/>
          <p:nvPr/>
        </p:nvSpPr>
        <p:spPr>
          <a:xfrm>
            <a:off x="6651057" y="4383205"/>
            <a:ext cx="504734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Effra"/>
              </a:rPr>
              <a:t>Gebruik</a:t>
            </a:r>
            <a:r>
              <a:rPr lang="en-US" sz="2400" dirty="0">
                <a:latin typeface="Effra"/>
              </a:rPr>
              <a:t> </a:t>
            </a:r>
            <a:r>
              <a:rPr lang="en-US" sz="2400" dirty="0" err="1">
                <a:latin typeface="Effra"/>
              </a:rPr>
              <a:t>ongeveer</a:t>
            </a:r>
            <a:r>
              <a:rPr lang="en-US" sz="2400" dirty="0">
                <a:latin typeface="Effra"/>
              </a:rPr>
              <a:t> 2 </a:t>
            </a:r>
            <a:r>
              <a:rPr lang="en-US" sz="2400" dirty="0" err="1">
                <a:latin typeface="Effra"/>
              </a:rPr>
              <a:t>minuut</a:t>
            </a:r>
            <a:r>
              <a:rPr lang="en-US" sz="2400" dirty="0">
                <a:latin typeface="Effra"/>
              </a:rPr>
              <a:t> per punt. Om 15.00 uur </a:t>
            </a:r>
            <a:r>
              <a:rPr lang="en-US" sz="2400" dirty="0" err="1">
                <a:latin typeface="Effra"/>
              </a:rPr>
              <a:t>moet</a:t>
            </a:r>
            <a:r>
              <a:rPr lang="en-US" sz="2400" dirty="0">
                <a:latin typeface="Effra"/>
              </a:rPr>
              <a:t> je </a:t>
            </a:r>
            <a:r>
              <a:rPr lang="en-US" sz="2400" dirty="0" err="1">
                <a:latin typeface="Effra"/>
              </a:rPr>
              <a:t>ongeveer</a:t>
            </a:r>
            <a:r>
              <a:rPr lang="en-US" sz="2400" dirty="0">
                <a:latin typeface="Effra"/>
              </a:rPr>
              <a:t> </a:t>
            </a:r>
            <a:r>
              <a:rPr lang="en-US" sz="2400" dirty="0" err="1">
                <a:latin typeface="Effra"/>
              </a:rPr>
              <a:t>bij</a:t>
            </a:r>
            <a:r>
              <a:rPr lang="en-US" sz="2400" dirty="0">
                <a:latin typeface="Effra"/>
              </a:rPr>
              <a:t> </a:t>
            </a:r>
            <a:r>
              <a:rPr lang="en-US" sz="2400" dirty="0" err="1">
                <a:latin typeface="Effra"/>
              </a:rPr>
              <a:t>vraag</a:t>
            </a:r>
            <a:r>
              <a:rPr lang="en-US" sz="2400" dirty="0">
                <a:latin typeface="Effra"/>
              </a:rPr>
              <a:t> 19 </a:t>
            </a:r>
            <a:r>
              <a:rPr lang="en-US" sz="2400" dirty="0" err="1">
                <a:latin typeface="Effra"/>
              </a:rPr>
              <a:t>zijn</a:t>
            </a:r>
            <a:r>
              <a:rPr lang="en-US" sz="2400" dirty="0">
                <a:latin typeface="Effra"/>
              </a:rPr>
              <a:t>.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D88CE62-F2DE-2E38-283E-CB7D2FA44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44" y="2744732"/>
            <a:ext cx="5667171" cy="3939808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891FB0AD-6542-B490-4E01-E2EFD9E14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829" y="930757"/>
            <a:ext cx="2916499" cy="167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16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DFB51-517E-19A6-F74A-24E0DBC42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E3DB18A-38C8-0CAB-173F-1341E88EC4FE}"/>
              </a:ext>
            </a:extLst>
          </p:cNvPr>
          <p:cNvSpPr txBox="1"/>
          <p:nvPr/>
        </p:nvSpPr>
        <p:spPr>
          <a:xfrm>
            <a:off x="747131" y="702527"/>
            <a:ext cx="1200003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latin typeface="Effra"/>
              </a:rPr>
              <a:t>Koolstofchemie</a:t>
            </a:r>
          </a:p>
          <a:p>
            <a:endParaRPr lang="en-US" sz="3200" b="1" dirty="0">
              <a:latin typeface="Effra"/>
            </a:endParaRPr>
          </a:p>
          <a:p>
            <a:r>
              <a:rPr lang="en-US" sz="2400" b="1" dirty="0">
                <a:latin typeface="Effra"/>
              </a:rPr>
              <a:t>Teken twee </a:t>
            </a:r>
            <a:r>
              <a:rPr lang="en-US" sz="2400" b="1" dirty="0" err="1">
                <a:latin typeface="Effra"/>
              </a:rPr>
              <a:t>structuurisomeren</a:t>
            </a:r>
            <a:r>
              <a:rPr lang="en-US" sz="2400" b="1" dirty="0">
                <a:latin typeface="Effra"/>
              </a:rPr>
              <a:t> van butaan-1-ol.</a:t>
            </a:r>
          </a:p>
          <a:p>
            <a:endParaRPr lang="en-US" sz="3200" b="1" dirty="0">
              <a:latin typeface="Effra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C5128FC-DEFA-EB00-6809-2AFC55B67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5402" y="1378880"/>
            <a:ext cx="3762168" cy="210751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12111C8-A986-4A3E-0C75-9710403B5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13" y="3691541"/>
            <a:ext cx="3331030" cy="195741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B194D2D-F5DA-1512-665C-52519D667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7301" y="3777491"/>
            <a:ext cx="3997804" cy="170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8D1D4-18FC-AA9C-E3AC-A61D930D9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E7836C0-E63B-0223-0866-336D9EE1A1AF}"/>
              </a:ext>
            </a:extLst>
          </p:cNvPr>
          <p:cNvSpPr txBox="1"/>
          <p:nvPr/>
        </p:nvSpPr>
        <p:spPr>
          <a:xfrm>
            <a:off x="747131" y="702527"/>
            <a:ext cx="12000039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latin typeface="Effra"/>
              </a:rPr>
              <a:t>Koolstofchemie</a:t>
            </a:r>
          </a:p>
          <a:p>
            <a:endParaRPr lang="en-US" sz="3200" b="1" dirty="0">
              <a:latin typeface="Effra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926818D-FA1B-7546-76C0-ABC9838B91C3}"/>
              </a:ext>
            </a:extLst>
          </p:cNvPr>
          <p:cNvSpPr txBox="1"/>
          <p:nvPr/>
        </p:nvSpPr>
        <p:spPr>
          <a:xfrm>
            <a:off x="4767943" y="2754086"/>
            <a:ext cx="345077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b="1" dirty="0">
                <a:solidFill>
                  <a:srgbClr val="00B050"/>
                </a:solidFill>
              </a:rPr>
              <a:t>waterstofbrug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A7FB7F2-4F6C-A3B4-9BC5-0BEA3E1C5BEE}"/>
              </a:ext>
            </a:extLst>
          </p:cNvPr>
          <p:cNvSpPr txBox="1"/>
          <p:nvPr/>
        </p:nvSpPr>
        <p:spPr>
          <a:xfrm>
            <a:off x="133677" y="4909457"/>
            <a:ext cx="11985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945EE8"/>
                </a:solidFill>
                <a:latin typeface="Effra" panose="02000506080000020004"/>
              </a:rPr>
              <a:t>Butaan-2-olmoleculen bevatten –OH groepen. Daardoor kunnen butaan-2-olmoleculen onderling waterstofbruggen vormen en is het kookpunt van butaan-2-ol groter dan dat </a:t>
            </a:r>
          </a:p>
          <a:p>
            <a:r>
              <a:rPr lang="nl-NL" sz="2400" b="1" dirty="0">
                <a:solidFill>
                  <a:srgbClr val="945EE8"/>
                </a:solidFill>
                <a:latin typeface="Effra" panose="02000506080000020004"/>
              </a:rPr>
              <a:t>van: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BB5AD68-799A-6021-CC3F-DB96C787D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53" y="1621085"/>
            <a:ext cx="4048690" cy="296268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FA30D39-6366-333D-A6B4-3752B30E5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28" y="5747736"/>
            <a:ext cx="2231572" cy="94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9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BB867-FB91-1940-4121-EE619A21F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C606C3D-3314-E402-96DF-00416A853632}"/>
              </a:ext>
            </a:extLst>
          </p:cNvPr>
          <p:cNvSpPr txBox="1"/>
          <p:nvPr/>
        </p:nvSpPr>
        <p:spPr>
          <a:xfrm>
            <a:off x="646771" y="981307"/>
            <a:ext cx="12100400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 err="1">
                <a:latin typeface="Effra"/>
              </a:rPr>
              <a:t>Additiereactie</a:t>
            </a:r>
            <a:endParaRPr lang="en-US" sz="3200" b="1" dirty="0">
              <a:latin typeface="Effra"/>
            </a:endParaRPr>
          </a:p>
          <a:p>
            <a:endParaRPr lang="en-US" sz="3200" b="1" dirty="0">
              <a:latin typeface="Effra"/>
            </a:endParaRPr>
          </a:p>
          <a:p>
            <a:r>
              <a:rPr lang="en-US" sz="3200" b="1" dirty="0">
                <a:latin typeface="Effra"/>
              </a:rPr>
              <a:t>C=C </a:t>
            </a:r>
            <a:r>
              <a:rPr lang="en-US" sz="3200" b="1" dirty="0">
                <a:latin typeface="Effra"/>
                <a:sym typeface="Wingdings" panose="05000000000000000000" pitchFamily="2" charset="2"/>
              </a:rPr>
              <a:t> C-C</a:t>
            </a:r>
            <a:endParaRPr lang="en-US" sz="3200" b="1" dirty="0">
              <a:latin typeface="Effra"/>
            </a:endParaRPr>
          </a:p>
          <a:p>
            <a:endParaRPr lang="en-US" sz="3200" b="1" dirty="0">
              <a:latin typeface="Effra"/>
            </a:endParaRPr>
          </a:p>
          <a:p>
            <a:endParaRPr lang="en-US" sz="3200" b="1" dirty="0">
              <a:latin typeface="Effra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4B0DEF1-1799-FF9D-AD51-4227D83B3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484" y="2681868"/>
            <a:ext cx="6112283" cy="188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99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A8048-3513-6D4D-0BFC-D2E0605AF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372F901-A6E0-4E07-A2FF-E5B96E173D1B}"/>
              </a:ext>
            </a:extLst>
          </p:cNvPr>
          <p:cNvSpPr txBox="1"/>
          <p:nvPr/>
        </p:nvSpPr>
        <p:spPr>
          <a:xfrm>
            <a:off x="646771" y="981307"/>
            <a:ext cx="12100400" cy="29238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 err="1">
                <a:latin typeface="Effra"/>
              </a:rPr>
              <a:t>Additiereactie</a:t>
            </a:r>
            <a:endParaRPr lang="en-US" sz="3200" b="1" dirty="0">
              <a:latin typeface="Effra"/>
            </a:endParaRPr>
          </a:p>
          <a:p>
            <a:endParaRPr lang="en-US" sz="3200" b="1" dirty="0">
              <a:latin typeface="Effra"/>
            </a:endParaRPr>
          </a:p>
          <a:p>
            <a:r>
              <a:rPr lang="en-US" sz="3200" b="1" dirty="0">
                <a:latin typeface="Effra"/>
              </a:rPr>
              <a:t>C=C </a:t>
            </a:r>
            <a:r>
              <a:rPr lang="en-US" sz="3200" b="1" dirty="0">
                <a:latin typeface="Effra"/>
                <a:sym typeface="Wingdings" panose="05000000000000000000" pitchFamily="2" charset="2"/>
              </a:rPr>
              <a:t> C-C</a:t>
            </a:r>
          </a:p>
          <a:p>
            <a:r>
              <a:rPr lang="en-US" sz="2400" dirty="0" err="1">
                <a:latin typeface="Effra"/>
                <a:sym typeface="Wingdings" panose="05000000000000000000" pitchFamily="2" charset="2"/>
              </a:rPr>
              <a:t>Voorbeeld</a:t>
            </a:r>
            <a:r>
              <a:rPr lang="en-US" sz="2400" dirty="0">
                <a:latin typeface="Effra"/>
                <a:sym typeface="Wingdings" panose="05000000000000000000" pitchFamily="2" charset="2"/>
              </a:rPr>
              <a:t>: </a:t>
            </a:r>
            <a:r>
              <a:rPr lang="en-US" sz="2400" dirty="0" err="1">
                <a:latin typeface="Effra"/>
                <a:sym typeface="Wingdings" panose="05000000000000000000" pitchFamily="2" charset="2"/>
              </a:rPr>
              <a:t>propeen</a:t>
            </a:r>
            <a:r>
              <a:rPr lang="en-US" sz="2400" dirty="0">
                <a:latin typeface="Effra"/>
                <a:sym typeface="Wingdings" panose="05000000000000000000" pitchFamily="2" charset="2"/>
              </a:rPr>
              <a:t> + </a:t>
            </a:r>
            <a:r>
              <a:rPr lang="en-US" sz="2400" dirty="0" err="1">
                <a:latin typeface="Effra"/>
                <a:sym typeface="Wingdings" panose="05000000000000000000" pitchFamily="2" charset="2"/>
              </a:rPr>
              <a:t>waterstofbromide</a:t>
            </a:r>
            <a:endParaRPr lang="en-US" sz="2400" dirty="0">
              <a:latin typeface="Effra"/>
            </a:endParaRPr>
          </a:p>
          <a:p>
            <a:endParaRPr lang="en-US" sz="3200" b="1" dirty="0">
              <a:latin typeface="Effra"/>
            </a:endParaRPr>
          </a:p>
          <a:p>
            <a:endParaRPr lang="en-US" sz="3200" b="1" dirty="0">
              <a:latin typeface="Effra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1854288-542D-C37C-9FD1-503D86042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890" y="2994102"/>
            <a:ext cx="6360947" cy="300008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9461C89-BD79-E954-D080-D0F0BF15AA1E}"/>
              </a:ext>
            </a:extLst>
          </p:cNvPr>
          <p:cNvSpPr txBox="1"/>
          <p:nvPr/>
        </p:nvSpPr>
        <p:spPr>
          <a:xfrm>
            <a:off x="512956" y="6166624"/>
            <a:ext cx="5647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In molecuulformules: C</a:t>
            </a:r>
            <a:r>
              <a:rPr lang="nl-NL" sz="2400" baseline="-25000" dirty="0"/>
              <a:t>3</a:t>
            </a:r>
            <a:r>
              <a:rPr lang="nl-NL" sz="2400" dirty="0"/>
              <a:t>H</a:t>
            </a:r>
            <a:r>
              <a:rPr lang="nl-NL" sz="2400" baseline="-25000" dirty="0"/>
              <a:t>6</a:t>
            </a:r>
            <a:r>
              <a:rPr lang="nl-NL" sz="2400" dirty="0"/>
              <a:t> + </a:t>
            </a:r>
            <a:r>
              <a:rPr lang="nl-NL" sz="2400" dirty="0" err="1"/>
              <a:t>HBr</a:t>
            </a:r>
            <a:r>
              <a:rPr lang="nl-NL" sz="2400" dirty="0"/>
              <a:t> </a:t>
            </a:r>
            <a:r>
              <a:rPr lang="nl-NL" sz="2400" dirty="0">
                <a:sym typeface="Wingdings" panose="05000000000000000000" pitchFamily="2" charset="2"/>
              </a:rPr>
              <a:t> C</a:t>
            </a:r>
            <a:r>
              <a:rPr lang="nl-NL" sz="2400" baseline="-25000" dirty="0">
                <a:sym typeface="Wingdings" panose="05000000000000000000" pitchFamily="2" charset="2"/>
              </a:rPr>
              <a:t>3</a:t>
            </a:r>
            <a:r>
              <a:rPr lang="nl-NL" sz="2400" dirty="0">
                <a:sym typeface="Wingdings" panose="05000000000000000000" pitchFamily="2" charset="2"/>
              </a:rPr>
              <a:t>H</a:t>
            </a:r>
            <a:r>
              <a:rPr lang="nl-NL" sz="2400" baseline="-25000" dirty="0">
                <a:sym typeface="Wingdings" panose="05000000000000000000" pitchFamily="2" charset="2"/>
              </a:rPr>
              <a:t>7</a:t>
            </a:r>
            <a:r>
              <a:rPr lang="nl-NL" sz="2400" dirty="0">
                <a:sym typeface="Wingdings" panose="05000000000000000000" pitchFamily="2" charset="2"/>
              </a:rPr>
              <a:t>Br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74166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8F68F-374E-BB2C-3CC9-2099236C9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28354F6-B84B-E402-5C3F-A41F12B073B6}"/>
              </a:ext>
            </a:extLst>
          </p:cNvPr>
          <p:cNvSpPr txBox="1"/>
          <p:nvPr/>
        </p:nvSpPr>
        <p:spPr>
          <a:xfrm>
            <a:off x="646771" y="981307"/>
            <a:ext cx="12100400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 err="1">
                <a:latin typeface="Effra"/>
              </a:rPr>
              <a:t>Substitutiereactie</a:t>
            </a:r>
            <a:endParaRPr lang="en-US" sz="3200" b="1" dirty="0">
              <a:latin typeface="Effra"/>
            </a:endParaRPr>
          </a:p>
          <a:p>
            <a:endParaRPr lang="en-US" sz="3200" b="1" dirty="0">
              <a:latin typeface="Effra"/>
            </a:endParaRPr>
          </a:p>
          <a:p>
            <a:r>
              <a:rPr lang="en-US" sz="3200" b="1" dirty="0" err="1">
                <a:latin typeface="Effra"/>
              </a:rPr>
              <a:t>alkaan</a:t>
            </a:r>
            <a:r>
              <a:rPr lang="en-US" sz="3200" b="1" dirty="0">
                <a:latin typeface="Effra"/>
              </a:rPr>
              <a:t> + Cl</a:t>
            </a:r>
            <a:r>
              <a:rPr lang="en-US" sz="3200" b="1" baseline="-25000" dirty="0">
                <a:latin typeface="Effra"/>
              </a:rPr>
              <a:t>2</a:t>
            </a:r>
            <a:r>
              <a:rPr lang="en-US" sz="3200" b="1" dirty="0">
                <a:latin typeface="Effra"/>
              </a:rPr>
              <a:t> of Br</a:t>
            </a:r>
            <a:r>
              <a:rPr lang="en-US" sz="3200" b="1" baseline="-25000" dirty="0">
                <a:latin typeface="Effra"/>
              </a:rPr>
              <a:t>2</a:t>
            </a:r>
            <a:r>
              <a:rPr lang="en-US" sz="3200" b="1" dirty="0">
                <a:latin typeface="Effra"/>
              </a:rPr>
              <a:t> </a:t>
            </a:r>
            <a:r>
              <a:rPr lang="en-US" sz="3200" b="1" dirty="0">
                <a:latin typeface="Effra"/>
                <a:sym typeface="Wingdings" panose="05000000000000000000" pitchFamily="2" charset="2"/>
              </a:rPr>
              <a:t> </a:t>
            </a:r>
            <a:r>
              <a:rPr lang="en-US" sz="3200" b="1" dirty="0" err="1">
                <a:latin typeface="Effra"/>
                <a:sym typeface="Wingdings" panose="05000000000000000000" pitchFamily="2" charset="2"/>
              </a:rPr>
              <a:t>broomalkaan</a:t>
            </a:r>
            <a:r>
              <a:rPr lang="en-US" sz="3200" b="1" dirty="0">
                <a:latin typeface="Effra"/>
                <a:sym typeface="Wingdings" panose="05000000000000000000" pitchFamily="2" charset="2"/>
              </a:rPr>
              <a:t>/</a:t>
            </a:r>
            <a:r>
              <a:rPr lang="en-US" sz="3200" b="1" dirty="0" err="1">
                <a:latin typeface="Effra"/>
                <a:sym typeface="Wingdings" panose="05000000000000000000" pitchFamily="2" charset="2"/>
              </a:rPr>
              <a:t>chlooralkaan</a:t>
            </a:r>
            <a:r>
              <a:rPr lang="en-US" sz="3200" b="1" dirty="0">
                <a:latin typeface="Effra"/>
                <a:sym typeface="Wingdings" panose="05000000000000000000" pitchFamily="2" charset="2"/>
              </a:rPr>
              <a:t> + HCl/HBr</a:t>
            </a:r>
            <a:endParaRPr lang="en-US" sz="3200" b="1" dirty="0">
              <a:latin typeface="Effra"/>
            </a:endParaRPr>
          </a:p>
          <a:p>
            <a:endParaRPr lang="en-US" sz="3200" b="1" dirty="0">
              <a:latin typeface="Effra"/>
            </a:endParaRPr>
          </a:p>
          <a:p>
            <a:endParaRPr lang="en-US" sz="3200" b="1" dirty="0">
              <a:latin typeface="Effra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6207162-54CF-6B1E-F4D6-623454B20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524" y="2767589"/>
            <a:ext cx="7987475" cy="310910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5B197C4-8727-F147-0145-A414D0256F1F}"/>
              </a:ext>
            </a:extLst>
          </p:cNvPr>
          <p:cNvSpPr txBox="1"/>
          <p:nvPr/>
        </p:nvSpPr>
        <p:spPr>
          <a:xfrm>
            <a:off x="925524" y="5998029"/>
            <a:ext cx="6295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945EE8"/>
                </a:solidFill>
                <a:latin typeface="Effra" panose="02000506080000020004"/>
              </a:rPr>
              <a:t>In molecuulformules: C</a:t>
            </a:r>
            <a:r>
              <a:rPr lang="nl-NL" sz="2400" b="1" baseline="-25000" dirty="0">
                <a:solidFill>
                  <a:srgbClr val="945EE8"/>
                </a:solidFill>
                <a:latin typeface="Effra" panose="02000506080000020004"/>
              </a:rPr>
              <a:t>4</a:t>
            </a:r>
            <a:r>
              <a:rPr lang="nl-NL" sz="2400" b="1" dirty="0">
                <a:solidFill>
                  <a:srgbClr val="945EE8"/>
                </a:solidFill>
                <a:latin typeface="Effra" panose="02000506080000020004"/>
              </a:rPr>
              <a:t>H</a:t>
            </a:r>
            <a:r>
              <a:rPr lang="nl-NL" sz="2400" b="1" baseline="-25000" dirty="0">
                <a:solidFill>
                  <a:srgbClr val="945EE8"/>
                </a:solidFill>
                <a:latin typeface="Effra" panose="02000506080000020004"/>
              </a:rPr>
              <a:t>10</a:t>
            </a:r>
            <a:r>
              <a:rPr lang="nl-NL" sz="2400" b="1" dirty="0">
                <a:solidFill>
                  <a:srgbClr val="945EE8"/>
                </a:solidFill>
                <a:latin typeface="Effra" panose="02000506080000020004"/>
              </a:rPr>
              <a:t> + Cl</a:t>
            </a:r>
            <a:r>
              <a:rPr lang="nl-NL" sz="2400" b="1" baseline="-25000" dirty="0">
                <a:solidFill>
                  <a:srgbClr val="945EE8"/>
                </a:solidFill>
                <a:latin typeface="Effra" panose="02000506080000020004"/>
              </a:rPr>
              <a:t>2</a:t>
            </a:r>
            <a:r>
              <a:rPr lang="nl-NL" sz="2400" b="1" dirty="0">
                <a:solidFill>
                  <a:srgbClr val="945EE8"/>
                </a:solidFill>
                <a:latin typeface="Effra" panose="02000506080000020004"/>
              </a:rPr>
              <a:t> </a:t>
            </a:r>
            <a:r>
              <a:rPr lang="nl-NL" sz="2400" b="1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 C</a:t>
            </a:r>
            <a:r>
              <a:rPr lang="nl-NL" sz="2400" b="1" baseline="-25000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4</a:t>
            </a:r>
            <a:r>
              <a:rPr lang="nl-NL" sz="2400" b="1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H</a:t>
            </a:r>
            <a:r>
              <a:rPr lang="nl-NL" sz="2400" b="1" baseline="-25000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9</a:t>
            </a:r>
            <a:r>
              <a:rPr lang="nl-NL" sz="2400" b="1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Cl + </a:t>
            </a:r>
            <a:r>
              <a:rPr lang="nl-NL" sz="2400" b="1" dirty="0" err="1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HCl</a:t>
            </a:r>
            <a:endParaRPr lang="nl-NL" sz="2400" b="1" dirty="0">
              <a:solidFill>
                <a:srgbClr val="945EE8"/>
              </a:solidFill>
              <a:latin typeface="Effra" panose="0200050608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251074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FAFA4-E6A8-B202-A5FC-960ED1563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6D3D8800-5C00-D42B-C859-EB4D8F02527B}"/>
              </a:ext>
            </a:extLst>
          </p:cNvPr>
          <p:cNvSpPr txBox="1"/>
          <p:nvPr/>
        </p:nvSpPr>
        <p:spPr>
          <a:xfrm>
            <a:off x="747131" y="702527"/>
            <a:ext cx="1200003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latin typeface="Effra"/>
              </a:rPr>
              <a:t>Koolstofchemie</a:t>
            </a:r>
          </a:p>
          <a:p>
            <a:endParaRPr lang="en-US" sz="3200" b="1" dirty="0">
              <a:latin typeface="Effra"/>
            </a:endParaRPr>
          </a:p>
          <a:p>
            <a:r>
              <a:rPr lang="en-US" sz="2400" b="1" dirty="0">
                <a:latin typeface="Effra"/>
              </a:rPr>
              <a:t>Met </a:t>
            </a:r>
            <a:r>
              <a:rPr lang="en-US" sz="2400" b="1" dirty="0" err="1">
                <a:latin typeface="Effra"/>
              </a:rPr>
              <a:t>welke</a:t>
            </a:r>
            <a:r>
              <a:rPr lang="en-US" sz="2400" b="1" dirty="0">
                <a:latin typeface="Effra"/>
              </a:rPr>
              <a:t> twee </a:t>
            </a:r>
            <a:r>
              <a:rPr lang="en-US" sz="2400" b="1" dirty="0" err="1">
                <a:latin typeface="Effra"/>
              </a:rPr>
              <a:t>stoffen</a:t>
            </a:r>
            <a:r>
              <a:rPr lang="en-US" sz="2400" b="1" dirty="0">
                <a:latin typeface="Effra"/>
              </a:rPr>
              <a:t> </a:t>
            </a:r>
            <a:r>
              <a:rPr lang="en-US" sz="2400" b="1" dirty="0" err="1">
                <a:latin typeface="Effra"/>
              </a:rPr>
              <a:t>kun</a:t>
            </a:r>
            <a:r>
              <a:rPr lang="en-US" sz="2400" b="1" dirty="0">
                <a:latin typeface="Effra"/>
              </a:rPr>
              <a:t> je </a:t>
            </a:r>
            <a:r>
              <a:rPr lang="en-US" sz="2400" b="1" dirty="0" err="1">
                <a:latin typeface="Effra"/>
              </a:rPr>
              <a:t>deze</a:t>
            </a:r>
            <a:r>
              <a:rPr lang="en-US" sz="2400" b="1" dirty="0">
                <a:latin typeface="Effra"/>
              </a:rPr>
              <a:t> ester </a:t>
            </a:r>
            <a:r>
              <a:rPr lang="en-US" sz="2400" b="1" dirty="0" err="1">
                <a:latin typeface="Effra"/>
              </a:rPr>
              <a:t>maken</a:t>
            </a:r>
            <a:r>
              <a:rPr lang="en-US" sz="2400" b="1" dirty="0">
                <a:latin typeface="Effra"/>
              </a:rPr>
              <a:t>?</a:t>
            </a:r>
          </a:p>
          <a:p>
            <a:endParaRPr lang="en-US" sz="3200" b="1" dirty="0">
              <a:latin typeface="Effra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D1CC3F4-5322-203C-3A1F-F8F110DE8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302" y="2347109"/>
            <a:ext cx="3313287" cy="216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6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34ED0-D98F-A624-9CA8-9FF4BFCF8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850EA28-46FE-3067-17FE-9C2E3FEADCD9}"/>
              </a:ext>
            </a:extLst>
          </p:cNvPr>
          <p:cNvSpPr txBox="1"/>
          <p:nvPr/>
        </p:nvSpPr>
        <p:spPr>
          <a:xfrm>
            <a:off x="747131" y="702527"/>
            <a:ext cx="12000039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latin typeface="Effra"/>
              </a:rPr>
              <a:t>Koolstofchemie</a:t>
            </a:r>
          </a:p>
          <a:p>
            <a:endParaRPr lang="en-US" sz="3200" b="1" dirty="0">
              <a:latin typeface="Effra"/>
            </a:endParaRPr>
          </a:p>
          <a:p>
            <a:r>
              <a:rPr lang="en-US" sz="2400" b="1" dirty="0">
                <a:latin typeface="Effra"/>
              </a:rPr>
              <a:t>Met </a:t>
            </a:r>
            <a:r>
              <a:rPr lang="en-US" sz="2400" b="1" dirty="0" err="1">
                <a:latin typeface="Effra"/>
              </a:rPr>
              <a:t>welke</a:t>
            </a:r>
            <a:r>
              <a:rPr lang="en-US" sz="2400" b="1" dirty="0">
                <a:latin typeface="Effra"/>
              </a:rPr>
              <a:t> twee </a:t>
            </a:r>
            <a:r>
              <a:rPr lang="en-US" sz="2400" b="1" dirty="0" err="1">
                <a:latin typeface="Effra"/>
              </a:rPr>
              <a:t>stoffen</a:t>
            </a:r>
            <a:r>
              <a:rPr lang="en-US" sz="2400" b="1" dirty="0">
                <a:latin typeface="Effra"/>
              </a:rPr>
              <a:t> </a:t>
            </a:r>
            <a:r>
              <a:rPr lang="en-US" sz="2400" b="1" dirty="0" err="1">
                <a:latin typeface="Effra"/>
              </a:rPr>
              <a:t>kun</a:t>
            </a:r>
            <a:r>
              <a:rPr lang="en-US" sz="2400" b="1" dirty="0">
                <a:latin typeface="Effra"/>
              </a:rPr>
              <a:t> je </a:t>
            </a:r>
            <a:r>
              <a:rPr lang="en-US" sz="2400" b="1" dirty="0" err="1">
                <a:latin typeface="Effra"/>
              </a:rPr>
              <a:t>deze</a:t>
            </a:r>
            <a:r>
              <a:rPr lang="en-US" sz="2400" b="1" dirty="0">
                <a:latin typeface="Effra"/>
              </a:rPr>
              <a:t> ester </a:t>
            </a:r>
            <a:r>
              <a:rPr lang="en-US" sz="2400" b="1" dirty="0" err="1">
                <a:latin typeface="Effra"/>
              </a:rPr>
              <a:t>maken</a:t>
            </a:r>
            <a:r>
              <a:rPr lang="en-US" sz="2400" b="1" dirty="0">
                <a:latin typeface="Effra"/>
              </a:rPr>
              <a:t>?</a:t>
            </a:r>
          </a:p>
          <a:p>
            <a:endParaRPr lang="en-US" sz="2400" b="1" dirty="0">
              <a:latin typeface="Effra"/>
            </a:endParaRPr>
          </a:p>
          <a:p>
            <a:endParaRPr lang="en-US" sz="2400" b="1" dirty="0">
              <a:latin typeface="Effra"/>
            </a:endParaRPr>
          </a:p>
          <a:p>
            <a:endParaRPr lang="en-US" sz="2400" b="1" dirty="0">
              <a:latin typeface="Effra"/>
            </a:endParaRPr>
          </a:p>
          <a:p>
            <a:endParaRPr lang="en-US" sz="2400" b="1" dirty="0">
              <a:latin typeface="Effra"/>
            </a:endParaRPr>
          </a:p>
          <a:p>
            <a:endParaRPr lang="en-US" sz="2400" b="1" dirty="0">
              <a:latin typeface="Effra"/>
            </a:endParaRPr>
          </a:p>
          <a:p>
            <a:endParaRPr lang="en-US" sz="2400" b="1" dirty="0">
              <a:latin typeface="Effra"/>
            </a:endParaRPr>
          </a:p>
          <a:p>
            <a:endParaRPr lang="en-US" sz="2400" b="1" dirty="0">
              <a:latin typeface="Effra"/>
            </a:endParaRPr>
          </a:p>
          <a:p>
            <a:endParaRPr lang="en-US" sz="2400" b="1" dirty="0">
              <a:latin typeface="Effra"/>
            </a:endParaRPr>
          </a:p>
          <a:p>
            <a:r>
              <a:rPr lang="en-US" sz="2400" b="1" dirty="0">
                <a:latin typeface="Effra"/>
              </a:rPr>
              <a:t>      propaan-2-ol    en       </a:t>
            </a:r>
            <a:r>
              <a:rPr lang="en-US" sz="2400" b="1" dirty="0" err="1">
                <a:latin typeface="Effra"/>
              </a:rPr>
              <a:t>methaanzuur</a:t>
            </a:r>
            <a:endParaRPr lang="en-US" sz="2400" b="1" dirty="0">
              <a:latin typeface="Effra"/>
            </a:endParaRPr>
          </a:p>
          <a:p>
            <a:endParaRPr lang="en-US" sz="3200" b="1" dirty="0">
              <a:latin typeface="Effra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507F653-450F-26D5-B051-BC9CB3AFE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302" y="2347109"/>
            <a:ext cx="3313287" cy="216378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F5704C9-D143-F111-338F-E1E3BEE31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131" y="2347108"/>
            <a:ext cx="6688053" cy="216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8259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B927B-5062-4E87-5620-02646F235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209FF9F-1C64-3837-73A8-D091A13BC8BD}"/>
              </a:ext>
            </a:extLst>
          </p:cNvPr>
          <p:cNvSpPr txBox="1"/>
          <p:nvPr/>
        </p:nvSpPr>
        <p:spPr>
          <a:xfrm>
            <a:off x="512956" y="892099"/>
            <a:ext cx="12234215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 err="1">
                <a:latin typeface="Effra"/>
              </a:rPr>
              <a:t>Condensatie</a:t>
            </a:r>
            <a:endParaRPr lang="en-US" sz="3200" b="1" dirty="0">
              <a:latin typeface="Effra"/>
            </a:endParaRPr>
          </a:p>
          <a:p>
            <a:endParaRPr lang="en-US" sz="3200" b="1" dirty="0">
              <a:latin typeface="Effra"/>
            </a:endParaRPr>
          </a:p>
          <a:p>
            <a:endParaRPr lang="en-US" sz="3200" b="1" dirty="0">
              <a:latin typeface="Effra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7B4A3F1-3352-1794-B335-0A5FE964C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004" y="1261431"/>
            <a:ext cx="8077503" cy="3458258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212026D-9A3B-8599-CA56-30CF1DBDA8A5}"/>
              </a:ext>
            </a:extLst>
          </p:cNvPr>
          <p:cNvSpPr txBox="1"/>
          <p:nvPr/>
        </p:nvSpPr>
        <p:spPr>
          <a:xfrm>
            <a:off x="7973122" y="724829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2025 I</a:t>
            </a:r>
          </a:p>
        </p:txBody>
      </p:sp>
    </p:spTree>
    <p:extLst>
      <p:ext uri="{BB962C8B-B14F-4D97-AF65-F5344CB8AC3E}">
        <p14:creationId xmlns:p14="http://schemas.microsoft.com/office/powerpoint/2010/main" val="9166925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B0862-35EB-0DA8-4908-62A43EA1A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8ABCE1A-0242-8D17-2EAA-E2E29E2B45D7}"/>
              </a:ext>
            </a:extLst>
          </p:cNvPr>
          <p:cNvSpPr txBox="1"/>
          <p:nvPr/>
        </p:nvSpPr>
        <p:spPr>
          <a:xfrm>
            <a:off x="512956" y="892099"/>
            <a:ext cx="12234215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 err="1">
                <a:latin typeface="Effra"/>
              </a:rPr>
              <a:t>Condensatie</a:t>
            </a:r>
            <a:endParaRPr lang="en-US" sz="3200" b="1" dirty="0">
              <a:latin typeface="Effra"/>
            </a:endParaRPr>
          </a:p>
          <a:p>
            <a:endParaRPr lang="en-US" sz="3200" b="1" dirty="0">
              <a:latin typeface="Effra"/>
            </a:endParaRPr>
          </a:p>
          <a:p>
            <a:endParaRPr lang="en-US" sz="3200" b="1" dirty="0">
              <a:latin typeface="Effra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65DF56C-53BA-C798-1A2E-125969F89CC3}"/>
              </a:ext>
            </a:extLst>
          </p:cNvPr>
          <p:cNvSpPr txBox="1"/>
          <p:nvPr/>
        </p:nvSpPr>
        <p:spPr>
          <a:xfrm>
            <a:off x="7973122" y="724829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2025 I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7C150F7-C07C-FAF4-CFDA-20CF9BB4B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56" y="1676929"/>
            <a:ext cx="9659698" cy="77163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BE0F4E3-9FED-E9C4-8EA7-BD6C7E3AE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70" y="2690709"/>
            <a:ext cx="11012580" cy="1966532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646ED164-8081-B109-5E98-8EE5A7043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857" y="2498931"/>
            <a:ext cx="4193591" cy="1632704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A98F8ECA-9020-470D-622F-A0774754F868}"/>
              </a:ext>
            </a:extLst>
          </p:cNvPr>
          <p:cNvSpPr txBox="1"/>
          <p:nvPr/>
        </p:nvSpPr>
        <p:spPr>
          <a:xfrm>
            <a:off x="1077132" y="5377912"/>
            <a:ext cx="9329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945EE8"/>
                </a:solidFill>
                <a:latin typeface="Effra" panose="02000506080000020004"/>
              </a:rPr>
              <a:t>Dit lijkt op een verestering, maar is een ander soort condensatiereactie.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C7733608-DB64-24B2-0BE0-A4E5BBC5E7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7261" y="2757807"/>
            <a:ext cx="2782974" cy="171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4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4863B-B169-0FD3-406B-416C51FFA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BD8B434-7063-F842-5A96-4371E50888A5}"/>
              </a:ext>
            </a:extLst>
          </p:cNvPr>
          <p:cNvSpPr txBox="1"/>
          <p:nvPr/>
        </p:nvSpPr>
        <p:spPr>
          <a:xfrm>
            <a:off x="635620" y="858645"/>
            <a:ext cx="12111551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 err="1">
                <a:latin typeface="Effra"/>
              </a:rPr>
              <a:t>Hydrolyse</a:t>
            </a:r>
            <a:endParaRPr lang="en-US" sz="3200" b="1" dirty="0">
              <a:latin typeface="Effra"/>
            </a:endParaRPr>
          </a:p>
          <a:p>
            <a:endParaRPr lang="en-US" sz="3200" b="1" dirty="0">
              <a:latin typeface="Effra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353FCD2-4714-2718-3581-CDD377B53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20" y="1397254"/>
            <a:ext cx="9450119" cy="1600423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90DB30D-33DF-D7BD-6B0C-DBDBC5254385}"/>
              </a:ext>
            </a:extLst>
          </p:cNvPr>
          <p:cNvSpPr txBox="1"/>
          <p:nvPr/>
        </p:nvSpPr>
        <p:spPr>
          <a:xfrm>
            <a:off x="8240751" y="970156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2024 II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80A02CB-8BF9-E6B5-FA89-9F2BEDC03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949" y="2997677"/>
            <a:ext cx="7735380" cy="3705742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E8387C1-07AD-56E7-5691-4F9E3A713545}"/>
              </a:ext>
            </a:extLst>
          </p:cNvPr>
          <p:cNvSpPr txBox="1"/>
          <p:nvPr/>
        </p:nvSpPr>
        <p:spPr>
          <a:xfrm>
            <a:off x="7811146" y="3177153"/>
            <a:ext cx="796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945EE8"/>
                </a:solidFill>
                <a:latin typeface="Effra" panose="02000506080000020004"/>
              </a:rPr>
              <a:t>H</a:t>
            </a:r>
            <a:r>
              <a:rPr lang="nl-NL" sz="2400" b="1" baseline="-25000" dirty="0">
                <a:solidFill>
                  <a:srgbClr val="945EE8"/>
                </a:solidFill>
                <a:latin typeface="Effra" panose="02000506080000020004"/>
              </a:rPr>
              <a:t>2</a:t>
            </a:r>
            <a:r>
              <a:rPr lang="nl-NL" sz="2400" b="1" dirty="0">
                <a:solidFill>
                  <a:srgbClr val="945EE8"/>
                </a:solidFill>
                <a:latin typeface="Effra" panose="02000506080000020004"/>
              </a:rPr>
              <a:t>O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2ECDD53-D845-E5B0-C541-5A16EC9F9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8926" y="4853213"/>
            <a:ext cx="1877830" cy="121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4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9DAF1D3-87A5-901A-029A-D6B6DF6D01A6}"/>
              </a:ext>
            </a:extLst>
          </p:cNvPr>
          <p:cNvSpPr txBox="1"/>
          <p:nvPr/>
        </p:nvSpPr>
        <p:spPr>
          <a:xfrm>
            <a:off x="1357460" y="961534"/>
            <a:ext cx="7164371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>
                <a:latin typeface="Effra"/>
              </a:rPr>
              <a:t>Welke </a:t>
            </a:r>
            <a:r>
              <a:rPr lang="en-US" sz="3200" b="1" err="1">
                <a:latin typeface="Effra"/>
              </a:rPr>
              <a:t>binastabellen</a:t>
            </a:r>
            <a:r>
              <a:rPr lang="en-US" sz="3200" b="1">
                <a:latin typeface="Effra"/>
              </a:rPr>
              <a:t> </a:t>
            </a:r>
            <a:r>
              <a:rPr lang="en-US" sz="3200" b="1" err="1">
                <a:latin typeface="Effra"/>
              </a:rPr>
              <a:t>heb</a:t>
            </a:r>
            <a:r>
              <a:rPr lang="en-US" sz="3200" b="1">
                <a:latin typeface="Effra"/>
              </a:rPr>
              <a:t> je </a:t>
            </a:r>
            <a:r>
              <a:rPr lang="en-US" sz="3200" b="1" err="1">
                <a:latin typeface="Effra"/>
              </a:rPr>
              <a:t>nodig</a:t>
            </a:r>
            <a:r>
              <a:rPr lang="en-US" sz="3200" b="1">
                <a:latin typeface="Effra"/>
              </a:rPr>
              <a:t>?</a:t>
            </a:r>
          </a:p>
          <a:p>
            <a:endParaRPr lang="en-US" sz="3200" b="1">
              <a:latin typeface="Effra"/>
            </a:endParaRPr>
          </a:p>
          <a:p>
            <a:endParaRPr lang="en-US" sz="3200" b="1">
              <a:latin typeface="Effr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4B7B29-70F7-EC01-12D9-473685873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967" y="1497220"/>
            <a:ext cx="7774798" cy="517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859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2CC7E-BC5D-FB5A-2C7B-896FD55B2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6C0C5BC0-36BD-267F-1FB4-238474A22A0B}"/>
              </a:ext>
            </a:extLst>
          </p:cNvPr>
          <p:cNvSpPr txBox="1"/>
          <p:nvPr/>
        </p:nvSpPr>
        <p:spPr>
          <a:xfrm>
            <a:off x="933254" y="1093510"/>
            <a:ext cx="7164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Effra"/>
              </a:rPr>
              <a:t>pH </a:t>
            </a:r>
            <a:r>
              <a:rPr lang="en-US" sz="3200" b="1" dirty="0" err="1">
                <a:latin typeface="Effra"/>
              </a:rPr>
              <a:t>én</a:t>
            </a:r>
            <a:r>
              <a:rPr lang="en-US" sz="3200" b="1" dirty="0">
                <a:latin typeface="Effra"/>
              </a:rPr>
              <a:t> </a:t>
            </a:r>
            <a:r>
              <a:rPr lang="en-US" sz="3200" b="1" dirty="0" err="1">
                <a:latin typeface="Effra"/>
              </a:rPr>
              <a:t>significantie</a:t>
            </a:r>
            <a:endParaRPr lang="en-US" sz="3200" b="1" dirty="0">
              <a:latin typeface="Effra"/>
            </a:endParaRPr>
          </a:p>
          <a:p>
            <a:r>
              <a:rPr lang="en-US" sz="2400" b="1" dirty="0">
                <a:solidFill>
                  <a:srgbClr val="652EA3"/>
                </a:solidFill>
                <a:latin typeface="Effra"/>
              </a:rPr>
              <a:t> 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DACAB2E-C62A-AD3B-D5E8-0539FCA761D0}"/>
              </a:ext>
            </a:extLst>
          </p:cNvPr>
          <p:cNvSpPr/>
          <p:nvPr/>
        </p:nvSpPr>
        <p:spPr>
          <a:xfrm>
            <a:off x="1928071" y="2276723"/>
            <a:ext cx="7691719" cy="342652"/>
          </a:xfrm>
          <a:prstGeom prst="rect">
            <a:avLst/>
          </a:prstGeom>
          <a:noFill/>
          <a:ln w="28575">
            <a:solidFill>
              <a:srgbClr val="652EA3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A83034F-12FF-381E-5A05-C674FC9B730E}"/>
              </a:ext>
            </a:extLst>
          </p:cNvPr>
          <p:cNvSpPr txBox="1"/>
          <p:nvPr/>
        </p:nvSpPr>
        <p:spPr>
          <a:xfrm>
            <a:off x="1780552" y="1806202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latin typeface="Effra" panose="02000506080000020004" pitchFamily="2" charset="0"/>
              </a:rPr>
              <a:t>0 </a:t>
            </a:r>
            <a:endParaRPr lang="nl-NL" sz="2400" b="1" i="1" dirty="0">
              <a:latin typeface="Effra" panose="02000506080000020004" pitchFamily="2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8FE1524-BC56-F37B-6015-AD1CA31E092A}"/>
              </a:ext>
            </a:extLst>
          </p:cNvPr>
          <p:cNvSpPr txBox="1"/>
          <p:nvPr/>
        </p:nvSpPr>
        <p:spPr>
          <a:xfrm>
            <a:off x="9415247" y="1803922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latin typeface="Effra" panose="02000506080000020004" pitchFamily="2" charset="0"/>
              </a:rPr>
              <a:t>14 </a:t>
            </a:r>
            <a:endParaRPr lang="nl-NL" sz="2400" b="1" i="1" dirty="0">
              <a:latin typeface="Effra" panose="02000506080000020004" pitchFamily="2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C4598EE-BC7B-3F9D-5BA2-006DE3D1B60A}"/>
              </a:ext>
            </a:extLst>
          </p:cNvPr>
          <p:cNvSpPr txBox="1"/>
          <p:nvPr/>
        </p:nvSpPr>
        <p:spPr>
          <a:xfrm>
            <a:off x="5597899" y="1803921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latin typeface="Effra" panose="02000506080000020004" pitchFamily="2" charset="0"/>
              </a:rPr>
              <a:t>7 </a:t>
            </a:r>
            <a:endParaRPr lang="nl-NL" sz="2400" b="1" i="1" dirty="0">
              <a:latin typeface="Effra" panose="02000506080000020004" pitchFamily="2" charset="0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0F152BCC-491D-8EF7-0381-5071FEBE1568}"/>
              </a:ext>
            </a:extLst>
          </p:cNvPr>
          <p:cNvSpPr/>
          <p:nvPr/>
        </p:nvSpPr>
        <p:spPr>
          <a:xfrm>
            <a:off x="1119038" y="2276723"/>
            <a:ext cx="809033" cy="342652"/>
          </a:xfrm>
          <a:prstGeom prst="rect">
            <a:avLst/>
          </a:prstGeom>
          <a:solidFill>
            <a:srgbClr val="945DE8"/>
          </a:solidFill>
          <a:ln w="28575">
            <a:solidFill>
              <a:srgbClr val="652EA3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24A8A17E-6CEB-3FF7-63CD-B42C9EB5D47A}"/>
              </a:ext>
            </a:extLst>
          </p:cNvPr>
          <p:cNvSpPr txBox="1"/>
          <p:nvPr/>
        </p:nvSpPr>
        <p:spPr>
          <a:xfrm>
            <a:off x="978212" y="1803922"/>
            <a:ext cx="545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latin typeface="Effra" panose="02000506080000020004" pitchFamily="2" charset="0"/>
              </a:rPr>
              <a:t>-2 </a:t>
            </a:r>
            <a:endParaRPr lang="nl-NL" sz="2400" b="1" i="1" dirty="0">
              <a:latin typeface="Effra" panose="02000506080000020004" pitchFamily="2" charset="0"/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9E23A6F-11C9-B24D-699F-94AFBD546E1B}"/>
              </a:ext>
            </a:extLst>
          </p:cNvPr>
          <p:cNvSpPr/>
          <p:nvPr/>
        </p:nvSpPr>
        <p:spPr>
          <a:xfrm>
            <a:off x="9619790" y="2276723"/>
            <a:ext cx="809033" cy="342652"/>
          </a:xfrm>
          <a:prstGeom prst="rect">
            <a:avLst/>
          </a:prstGeom>
          <a:solidFill>
            <a:srgbClr val="945DE8"/>
          </a:solidFill>
          <a:ln w="28575">
            <a:solidFill>
              <a:srgbClr val="652EA3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B12A7481-54E2-379D-DD6C-0AFEFDAB3F7A}"/>
              </a:ext>
            </a:extLst>
          </p:cNvPr>
          <p:cNvSpPr txBox="1"/>
          <p:nvPr/>
        </p:nvSpPr>
        <p:spPr>
          <a:xfrm>
            <a:off x="10140122" y="1803922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latin typeface="Effra" panose="02000506080000020004" pitchFamily="2" charset="0"/>
              </a:rPr>
              <a:t>16 </a:t>
            </a:r>
            <a:endParaRPr lang="nl-NL" sz="2400" b="1" i="1" dirty="0">
              <a:latin typeface="Effra" panose="02000506080000020004" pitchFamily="2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156BB4EE-6270-9D7F-FD31-6C5B711B8F0C}"/>
              </a:ext>
            </a:extLst>
          </p:cNvPr>
          <p:cNvSpPr txBox="1"/>
          <p:nvPr/>
        </p:nvSpPr>
        <p:spPr>
          <a:xfrm>
            <a:off x="4368412" y="2950463"/>
            <a:ext cx="3046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latin typeface="Effra" panose="02000506080000020004" pitchFamily="2" charset="0"/>
              </a:rPr>
              <a:t>Te kennen formules:  </a:t>
            </a:r>
            <a:endParaRPr lang="nl-NL" sz="2400" b="1" i="1" dirty="0">
              <a:latin typeface="Effra" panose="02000506080000020004" pitchFamily="2" charset="0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DFFDD80C-28FC-2DA3-2DA4-24CD0A56CC76}"/>
              </a:ext>
            </a:extLst>
          </p:cNvPr>
          <p:cNvSpPr txBox="1"/>
          <p:nvPr/>
        </p:nvSpPr>
        <p:spPr>
          <a:xfrm>
            <a:off x="4840528" y="3412128"/>
            <a:ext cx="2101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Effra" panose="02000506080000020004" pitchFamily="2" charset="0"/>
              </a:rPr>
              <a:t>pH + </a:t>
            </a:r>
            <a:r>
              <a:rPr lang="nl-NL" sz="2400" dirty="0" err="1">
                <a:latin typeface="Effra" panose="02000506080000020004" pitchFamily="2" charset="0"/>
              </a:rPr>
              <a:t>pOH</a:t>
            </a:r>
            <a:r>
              <a:rPr lang="nl-NL" sz="2400" dirty="0">
                <a:latin typeface="Effra" panose="02000506080000020004" pitchFamily="2" charset="0"/>
              </a:rPr>
              <a:t> = 14</a:t>
            </a:r>
            <a:endParaRPr lang="nl-NL" sz="2400" i="1" dirty="0">
              <a:latin typeface="Effra" panose="02000506080000020004" pitchFamily="2" charset="0"/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2BDD3798-3DCF-7565-93AB-4716AE432312}"/>
              </a:ext>
            </a:extLst>
          </p:cNvPr>
          <p:cNvSpPr txBox="1"/>
          <p:nvPr/>
        </p:nvSpPr>
        <p:spPr>
          <a:xfrm>
            <a:off x="1928071" y="3873793"/>
            <a:ext cx="167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Effra" panose="02000506080000020004" pitchFamily="2" charset="0"/>
              </a:rPr>
              <a:t>[H</a:t>
            </a:r>
            <a:r>
              <a:rPr lang="nl-NL" sz="2400" baseline="30000" dirty="0">
                <a:latin typeface="Effra" panose="02000506080000020004" pitchFamily="2" charset="0"/>
              </a:rPr>
              <a:t>+</a:t>
            </a:r>
            <a:r>
              <a:rPr lang="nl-NL" sz="2400" dirty="0">
                <a:latin typeface="Effra" panose="02000506080000020004" pitchFamily="2" charset="0"/>
              </a:rPr>
              <a:t>] = 10</a:t>
            </a:r>
            <a:r>
              <a:rPr lang="nl-NL" sz="2400" baseline="30000" dirty="0">
                <a:latin typeface="Effra" panose="02000506080000020004" pitchFamily="2" charset="0"/>
              </a:rPr>
              <a:t>-pH</a:t>
            </a:r>
            <a:endParaRPr lang="nl-NL" sz="2400" i="1" dirty="0">
              <a:latin typeface="Effra" panose="02000506080000020004" pitchFamily="2" charset="0"/>
            </a:endParaRP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6F149D51-1AD2-D0D8-78B4-C1193B41AA02}"/>
              </a:ext>
            </a:extLst>
          </p:cNvPr>
          <p:cNvSpPr txBox="1"/>
          <p:nvPr/>
        </p:nvSpPr>
        <p:spPr>
          <a:xfrm>
            <a:off x="1928071" y="4335458"/>
            <a:ext cx="1978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Effra" panose="02000506080000020004" pitchFamily="2" charset="0"/>
              </a:rPr>
              <a:t>pH = -log [H</a:t>
            </a:r>
            <a:r>
              <a:rPr lang="nl-NL" sz="2400" baseline="30000" dirty="0">
                <a:latin typeface="Effra" panose="02000506080000020004" pitchFamily="2" charset="0"/>
              </a:rPr>
              <a:t>+</a:t>
            </a:r>
            <a:r>
              <a:rPr lang="nl-NL" sz="2400" dirty="0">
                <a:latin typeface="Effra" panose="02000506080000020004" pitchFamily="2" charset="0"/>
              </a:rPr>
              <a:t>]</a:t>
            </a:r>
            <a:endParaRPr lang="nl-NL" sz="2400" i="1" dirty="0">
              <a:latin typeface="Effra" panose="02000506080000020004" pitchFamily="2" charset="0"/>
            </a:endParaRP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44A26842-AEBC-0A06-6AC6-D145777A8085}"/>
              </a:ext>
            </a:extLst>
          </p:cNvPr>
          <p:cNvSpPr txBox="1"/>
          <p:nvPr/>
        </p:nvSpPr>
        <p:spPr>
          <a:xfrm>
            <a:off x="7576858" y="3873793"/>
            <a:ext cx="2042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Effra" panose="02000506080000020004" pitchFamily="2" charset="0"/>
              </a:rPr>
              <a:t>[OH</a:t>
            </a:r>
            <a:r>
              <a:rPr lang="nl-NL" sz="2400" baseline="30000" dirty="0">
                <a:latin typeface="Effra" panose="02000506080000020004" pitchFamily="2" charset="0"/>
              </a:rPr>
              <a:t>-</a:t>
            </a:r>
            <a:r>
              <a:rPr lang="nl-NL" sz="2400" dirty="0">
                <a:latin typeface="Effra" panose="02000506080000020004" pitchFamily="2" charset="0"/>
              </a:rPr>
              <a:t>] = 10</a:t>
            </a:r>
            <a:r>
              <a:rPr lang="nl-NL" sz="2400" baseline="30000" dirty="0">
                <a:latin typeface="Effra" panose="02000506080000020004" pitchFamily="2" charset="0"/>
              </a:rPr>
              <a:t>-pOH</a:t>
            </a:r>
            <a:endParaRPr lang="nl-NL" sz="2400" i="1" dirty="0">
              <a:latin typeface="Effra" panose="02000506080000020004" pitchFamily="2" charset="0"/>
            </a:endParaRP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53A97FD0-6119-BA18-0FFC-AF99073DC39C}"/>
              </a:ext>
            </a:extLst>
          </p:cNvPr>
          <p:cNvSpPr txBox="1"/>
          <p:nvPr/>
        </p:nvSpPr>
        <p:spPr>
          <a:xfrm>
            <a:off x="7576858" y="4335458"/>
            <a:ext cx="2427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>
                <a:latin typeface="Effra" panose="02000506080000020004" pitchFamily="2" charset="0"/>
              </a:rPr>
              <a:t>pOH</a:t>
            </a:r>
            <a:r>
              <a:rPr lang="nl-NL" sz="2400" dirty="0">
                <a:latin typeface="Effra" panose="02000506080000020004" pitchFamily="2" charset="0"/>
              </a:rPr>
              <a:t> = -log [OH</a:t>
            </a:r>
            <a:r>
              <a:rPr lang="nl-NL" sz="2400" baseline="30000" dirty="0">
                <a:latin typeface="Effra" panose="02000506080000020004" pitchFamily="2" charset="0"/>
              </a:rPr>
              <a:t>-</a:t>
            </a:r>
            <a:r>
              <a:rPr lang="nl-NL" sz="2400" dirty="0">
                <a:latin typeface="Effra" panose="02000506080000020004" pitchFamily="2" charset="0"/>
              </a:rPr>
              <a:t>]</a:t>
            </a:r>
            <a:endParaRPr lang="nl-NL" sz="2400" i="1" dirty="0">
              <a:latin typeface="Effra" panose="02000506080000020004" pitchFamily="2" charset="0"/>
            </a:endParaRPr>
          </a:p>
        </p:txBody>
      </p: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D9B21981-39B0-4DD8-5535-8CB8B55D56C1}"/>
              </a:ext>
            </a:extLst>
          </p:cNvPr>
          <p:cNvCxnSpPr>
            <a:stCxn id="4" idx="0"/>
            <a:endCxn id="4" idx="2"/>
          </p:cNvCxnSpPr>
          <p:nvPr/>
        </p:nvCxnSpPr>
        <p:spPr>
          <a:xfrm>
            <a:off x="5773931" y="2276723"/>
            <a:ext cx="0" cy="342652"/>
          </a:xfrm>
          <a:prstGeom prst="line">
            <a:avLst/>
          </a:prstGeom>
          <a:ln w="38100">
            <a:solidFill>
              <a:srgbClr val="652E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hthoek 30">
            <a:extLst>
              <a:ext uri="{FF2B5EF4-FFF2-40B4-BE49-F238E27FC236}">
                <a16:creationId xmlns:a16="http://schemas.microsoft.com/office/drawing/2014/main" id="{1448F367-7671-3452-FC0B-441EFDDB53CD}"/>
              </a:ext>
            </a:extLst>
          </p:cNvPr>
          <p:cNvSpPr/>
          <p:nvPr/>
        </p:nvSpPr>
        <p:spPr>
          <a:xfrm>
            <a:off x="3301779" y="1990849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tx1"/>
                </a:solidFill>
              </a:rPr>
              <a:t>H</a:t>
            </a:r>
            <a:r>
              <a:rPr lang="nl-NL" b="1" baseline="30000" dirty="0">
                <a:solidFill>
                  <a:schemeClr val="tx1"/>
                </a:solidFill>
              </a:rPr>
              <a:t>+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54ACB428-3BF8-4093-9E68-6C12248AF366}"/>
              </a:ext>
            </a:extLst>
          </p:cNvPr>
          <p:cNvSpPr/>
          <p:nvPr/>
        </p:nvSpPr>
        <p:spPr>
          <a:xfrm>
            <a:off x="7331684" y="1990849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tx1"/>
                </a:solidFill>
              </a:rPr>
              <a:t>OH</a:t>
            </a:r>
            <a:r>
              <a:rPr lang="nl-NL" b="1" baseline="30000" dirty="0">
                <a:solidFill>
                  <a:schemeClr val="tx1"/>
                </a:solidFill>
              </a:rPr>
              <a:t>-</a:t>
            </a:r>
            <a:endParaRPr lang="nl-NL" b="1" dirty="0">
              <a:solidFill>
                <a:schemeClr val="tx1"/>
              </a:solidFill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B2DD0E0-6778-E6C5-E505-B8A2AD9CA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952" y="5010957"/>
            <a:ext cx="5392979" cy="1736811"/>
          </a:xfrm>
          <a:prstGeom prst="rect">
            <a:avLst/>
          </a:prstGeom>
          <a:ln w="28575">
            <a:solidFill>
              <a:srgbClr val="945DE8"/>
            </a:solidFill>
          </a:ln>
        </p:spPr>
      </p:pic>
    </p:spTree>
    <p:extLst>
      <p:ext uri="{BB962C8B-B14F-4D97-AF65-F5344CB8AC3E}">
        <p14:creationId xmlns:p14="http://schemas.microsoft.com/office/powerpoint/2010/main" val="324321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9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6" grpId="0" animBg="1"/>
      <p:bldP spid="31" grpId="0"/>
      <p:bldP spid="3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EC1DE-9134-1EBC-DAB6-E1DBB4879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9EB39E8-25CC-BE73-3DDD-8A85595B8637}"/>
              </a:ext>
            </a:extLst>
          </p:cNvPr>
          <p:cNvSpPr txBox="1"/>
          <p:nvPr/>
        </p:nvSpPr>
        <p:spPr>
          <a:xfrm>
            <a:off x="933254" y="1093510"/>
            <a:ext cx="7164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Effra"/>
              </a:rPr>
              <a:t>pH </a:t>
            </a:r>
            <a:r>
              <a:rPr lang="en-US" sz="3200" b="1" dirty="0" err="1">
                <a:latin typeface="Effra"/>
              </a:rPr>
              <a:t>én</a:t>
            </a:r>
            <a:r>
              <a:rPr lang="en-US" sz="3200" b="1" dirty="0">
                <a:latin typeface="Effra"/>
              </a:rPr>
              <a:t> </a:t>
            </a:r>
            <a:r>
              <a:rPr lang="en-US" sz="3200" b="1" dirty="0" err="1">
                <a:latin typeface="Effra"/>
              </a:rPr>
              <a:t>significantie</a:t>
            </a:r>
            <a:endParaRPr lang="en-US" sz="3200" b="1" dirty="0">
              <a:latin typeface="Effra"/>
            </a:endParaRPr>
          </a:p>
          <a:p>
            <a:r>
              <a:rPr lang="en-US" sz="2400" b="1" dirty="0">
                <a:solidFill>
                  <a:srgbClr val="652EA3"/>
                </a:solidFill>
                <a:latin typeface="Effra"/>
              </a:rPr>
              <a:t> 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DB74134-F0C3-527B-7258-135D86978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93" y="1978469"/>
            <a:ext cx="2400908" cy="161286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B383663B-5BA4-6757-A441-BC6246551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384" y="1956804"/>
            <a:ext cx="2498725" cy="1656193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329AF2C2-BBA2-2C3D-8614-1DAC48C5090D}"/>
              </a:ext>
            </a:extLst>
          </p:cNvPr>
          <p:cNvSpPr txBox="1"/>
          <p:nvPr/>
        </p:nvSpPr>
        <p:spPr>
          <a:xfrm>
            <a:off x="1644607" y="3773209"/>
            <a:ext cx="1728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652EA3"/>
                </a:solidFill>
                <a:latin typeface="Effra" panose="02000506080000020004" pitchFamily="2" charset="0"/>
              </a:rPr>
              <a:t>Zuur-groep</a:t>
            </a:r>
            <a:endParaRPr lang="nl-NL" sz="2400" i="1" dirty="0">
              <a:solidFill>
                <a:srgbClr val="652EA3"/>
              </a:solidFill>
              <a:latin typeface="Effra" panose="02000506080000020004" pitchFamily="2" charset="0"/>
            </a:endParaRP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9448FE25-B581-746B-C459-DF8F789148EC}"/>
              </a:ext>
            </a:extLst>
          </p:cNvPr>
          <p:cNvSpPr/>
          <p:nvPr/>
        </p:nvSpPr>
        <p:spPr>
          <a:xfrm>
            <a:off x="2990088" y="3029927"/>
            <a:ext cx="695295" cy="6667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640708CF-C52B-5976-D839-4C5A9FA24567}"/>
              </a:ext>
            </a:extLst>
          </p:cNvPr>
          <p:cNvCxnSpPr/>
          <p:nvPr/>
        </p:nvCxnSpPr>
        <p:spPr>
          <a:xfrm>
            <a:off x="4325112" y="2993351"/>
            <a:ext cx="157276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46D20109-2519-EC26-DAAD-671CBC26F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084" y="1978469"/>
            <a:ext cx="1783489" cy="1593812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1B49508E-6FB3-7BFE-22D2-A80B09443B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3230" y="3029787"/>
            <a:ext cx="450655" cy="566775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5668A8EE-C9FC-449C-914D-999642E0B2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9855" y="2706087"/>
            <a:ext cx="362565" cy="421161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DDE313F3-B448-4318-76A7-822313B550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8931" y="3127248"/>
            <a:ext cx="181284" cy="62377"/>
          </a:xfrm>
          <a:prstGeom prst="rect">
            <a:avLst/>
          </a:prstGeom>
        </p:spPr>
      </p:pic>
      <p:sp>
        <p:nvSpPr>
          <p:cNvPr id="39" name="Tekstvak 38">
            <a:extLst>
              <a:ext uri="{FF2B5EF4-FFF2-40B4-BE49-F238E27FC236}">
                <a16:creationId xmlns:a16="http://schemas.microsoft.com/office/drawing/2014/main" id="{9DBC93CD-323E-295C-318F-4450C52B92DF}"/>
              </a:ext>
            </a:extLst>
          </p:cNvPr>
          <p:cNvSpPr txBox="1"/>
          <p:nvPr/>
        </p:nvSpPr>
        <p:spPr>
          <a:xfrm>
            <a:off x="6197746" y="3773208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Effra" panose="02000506080000020004" pitchFamily="2" charset="0"/>
              </a:rPr>
              <a:t>Zuurrest-ion</a:t>
            </a:r>
            <a:endParaRPr lang="nl-NL" sz="2400" i="1" dirty="0">
              <a:latin typeface="Effra" panose="02000506080000020004" pitchFamily="2" charset="0"/>
            </a:endParaRP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C4BC5954-9DC5-101C-646C-BBEA7EAAA118}"/>
              </a:ext>
            </a:extLst>
          </p:cNvPr>
          <p:cNvSpPr txBox="1"/>
          <p:nvPr/>
        </p:nvSpPr>
        <p:spPr>
          <a:xfrm>
            <a:off x="9088617" y="3773209"/>
            <a:ext cx="1929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Effra" panose="02000506080000020004" pitchFamily="2" charset="0"/>
              </a:rPr>
              <a:t>Waterstofion</a:t>
            </a:r>
            <a:endParaRPr lang="nl-NL" sz="2400" i="1" dirty="0">
              <a:latin typeface="Effra" panose="0200050608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05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0EA27-D02D-5FD3-DCEC-AE3472247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2E8947DA-7068-CC77-A1AD-5B89EE31D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8348" y="3741203"/>
            <a:ext cx="3453821" cy="2918515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2A5D11E2-95F7-D936-BDEF-6BC1421F2858}"/>
              </a:ext>
            </a:extLst>
          </p:cNvPr>
          <p:cNvSpPr txBox="1"/>
          <p:nvPr/>
        </p:nvSpPr>
        <p:spPr>
          <a:xfrm>
            <a:off x="933254" y="1093510"/>
            <a:ext cx="71643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Effra"/>
              </a:rPr>
              <a:t>pH </a:t>
            </a:r>
            <a:r>
              <a:rPr lang="en-US" sz="3200" b="1" dirty="0" err="1">
                <a:latin typeface="Effra"/>
              </a:rPr>
              <a:t>én</a:t>
            </a:r>
            <a:r>
              <a:rPr lang="en-US" sz="3200" b="1" dirty="0">
                <a:latin typeface="Effra"/>
              </a:rPr>
              <a:t> </a:t>
            </a:r>
            <a:r>
              <a:rPr lang="en-US" sz="3200" b="1" dirty="0" err="1">
                <a:latin typeface="Effra"/>
              </a:rPr>
              <a:t>significantie</a:t>
            </a:r>
            <a:r>
              <a:rPr lang="en-US" sz="3200" b="1" dirty="0">
                <a:latin typeface="Effra"/>
              </a:rPr>
              <a:t>: </a:t>
            </a:r>
            <a:r>
              <a:rPr lang="en-US" sz="3200" b="1" dirty="0" err="1">
                <a:solidFill>
                  <a:srgbClr val="652EA3"/>
                </a:solidFill>
                <a:latin typeface="Effra"/>
              </a:rPr>
              <a:t>voorbeeld</a:t>
            </a:r>
            <a:r>
              <a:rPr lang="en-US" sz="3200" b="1" dirty="0">
                <a:solidFill>
                  <a:srgbClr val="652EA3"/>
                </a:solidFill>
                <a:latin typeface="Effra"/>
              </a:rPr>
              <a:t> 1</a:t>
            </a:r>
          </a:p>
          <a:p>
            <a:r>
              <a:rPr lang="en-US" sz="2400" b="1" dirty="0">
                <a:solidFill>
                  <a:srgbClr val="652EA3"/>
                </a:solidFill>
                <a:latin typeface="Effra"/>
              </a:rPr>
              <a:t>2025 II</a:t>
            </a:r>
          </a:p>
          <a:p>
            <a:endParaRPr lang="en-US" sz="3200" b="1" dirty="0">
              <a:latin typeface="Effra"/>
            </a:endParaRPr>
          </a:p>
          <a:p>
            <a:r>
              <a:rPr lang="en-US" sz="2400" b="1" dirty="0">
                <a:solidFill>
                  <a:srgbClr val="652EA3"/>
                </a:solidFill>
                <a:latin typeface="Effra"/>
              </a:rPr>
              <a:t> 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493867F-74AF-6224-A55C-899BE190F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29" y="2001451"/>
            <a:ext cx="11231542" cy="2086266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D9DA7789-2A14-BD63-6F8B-C957516AE127}"/>
              </a:ext>
            </a:extLst>
          </p:cNvPr>
          <p:cNvSpPr/>
          <p:nvPr/>
        </p:nvSpPr>
        <p:spPr>
          <a:xfrm>
            <a:off x="11068050" y="5532193"/>
            <a:ext cx="386546" cy="3905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328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2AE7E-8961-BEB1-3AE4-3C40691C2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04BD8B8-D9C1-61D5-6109-120077D522F2}"/>
              </a:ext>
            </a:extLst>
          </p:cNvPr>
          <p:cNvSpPr txBox="1"/>
          <p:nvPr/>
        </p:nvSpPr>
        <p:spPr>
          <a:xfrm>
            <a:off x="933254" y="1093510"/>
            <a:ext cx="71643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Effra"/>
              </a:rPr>
              <a:t>pH </a:t>
            </a:r>
            <a:r>
              <a:rPr lang="en-US" sz="3200" b="1" dirty="0" err="1">
                <a:latin typeface="Effra"/>
              </a:rPr>
              <a:t>én</a:t>
            </a:r>
            <a:r>
              <a:rPr lang="en-US" sz="3200" b="1" dirty="0">
                <a:latin typeface="Effra"/>
              </a:rPr>
              <a:t> </a:t>
            </a:r>
            <a:r>
              <a:rPr lang="en-US" sz="3200" b="1" dirty="0" err="1">
                <a:latin typeface="Effra"/>
              </a:rPr>
              <a:t>significantie</a:t>
            </a:r>
            <a:r>
              <a:rPr lang="en-US" sz="3200" b="1" dirty="0">
                <a:latin typeface="Effra"/>
              </a:rPr>
              <a:t>: </a:t>
            </a:r>
            <a:r>
              <a:rPr lang="en-US" sz="3200" b="1" dirty="0" err="1">
                <a:solidFill>
                  <a:srgbClr val="652EA3"/>
                </a:solidFill>
                <a:latin typeface="Effra"/>
              </a:rPr>
              <a:t>voorbeeld</a:t>
            </a:r>
            <a:r>
              <a:rPr lang="en-US" sz="3200" b="1" dirty="0">
                <a:solidFill>
                  <a:srgbClr val="652EA3"/>
                </a:solidFill>
                <a:latin typeface="Effra"/>
              </a:rPr>
              <a:t> 2</a:t>
            </a:r>
          </a:p>
          <a:p>
            <a:r>
              <a:rPr lang="en-US" sz="2400" b="1" dirty="0">
                <a:solidFill>
                  <a:srgbClr val="652EA3"/>
                </a:solidFill>
                <a:latin typeface="Effra"/>
              </a:rPr>
              <a:t>2024 I</a:t>
            </a:r>
          </a:p>
          <a:p>
            <a:endParaRPr lang="en-US" sz="3200" b="1" dirty="0">
              <a:latin typeface="Effra"/>
            </a:endParaRPr>
          </a:p>
          <a:p>
            <a:r>
              <a:rPr lang="en-US" sz="2400" b="1" dirty="0">
                <a:solidFill>
                  <a:srgbClr val="652EA3"/>
                </a:solidFill>
                <a:latin typeface="Effra"/>
              </a:rPr>
              <a:t>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6CE3D5A-0863-310E-D3E4-F954F9826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703" y="2038156"/>
            <a:ext cx="10526594" cy="139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2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48909-5A6B-6092-A8FD-3AB3354FC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3A86AAD-5A76-AD4C-5043-E51C9CA4AEA2}"/>
              </a:ext>
            </a:extLst>
          </p:cNvPr>
          <p:cNvSpPr txBox="1"/>
          <p:nvPr/>
        </p:nvSpPr>
        <p:spPr>
          <a:xfrm>
            <a:off x="933254" y="1093510"/>
            <a:ext cx="7164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Effra"/>
              </a:rPr>
              <a:t>pH </a:t>
            </a:r>
            <a:r>
              <a:rPr lang="en-US" sz="3200" b="1" dirty="0" err="1">
                <a:latin typeface="Effra"/>
              </a:rPr>
              <a:t>én</a:t>
            </a:r>
            <a:r>
              <a:rPr lang="en-US" sz="3200" b="1" dirty="0">
                <a:latin typeface="Effra"/>
              </a:rPr>
              <a:t> </a:t>
            </a:r>
            <a:r>
              <a:rPr lang="en-US" sz="3200" b="1" dirty="0" err="1">
                <a:latin typeface="Effra"/>
              </a:rPr>
              <a:t>significantie</a:t>
            </a:r>
            <a:r>
              <a:rPr lang="en-US" sz="3200" b="1" dirty="0">
                <a:latin typeface="Effra"/>
              </a:rPr>
              <a:t>: </a:t>
            </a:r>
            <a:r>
              <a:rPr lang="en-US" sz="3200" b="1" dirty="0" err="1">
                <a:solidFill>
                  <a:srgbClr val="652EA3"/>
                </a:solidFill>
                <a:latin typeface="Effra"/>
              </a:rPr>
              <a:t>nog</a:t>
            </a:r>
            <a:r>
              <a:rPr lang="en-US" sz="3200" b="1" dirty="0">
                <a:solidFill>
                  <a:srgbClr val="652EA3"/>
                </a:solidFill>
                <a:latin typeface="Effra"/>
              </a:rPr>
              <a:t> </a:t>
            </a:r>
            <a:r>
              <a:rPr lang="en-US" sz="3200" b="1" dirty="0" err="1">
                <a:solidFill>
                  <a:srgbClr val="652EA3"/>
                </a:solidFill>
                <a:latin typeface="Effra"/>
              </a:rPr>
              <a:t>meer</a:t>
            </a:r>
            <a:r>
              <a:rPr lang="en-US" sz="3200" b="1" dirty="0">
                <a:solidFill>
                  <a:srgbClr val="652EA3"/>
                </a:solidFill>
                <a:latin typeface="Effra"/>
              </a:rPr>
              <a:t> </a:t>
            </a:r>
            <a:r>
              <a:rPr lang="en-US" sz="3200" b="1" dirty="0" err="1">
                <a:solidFill>
                  <a:srgbClr val="652EA3"/>
                </a:solidFill>
                <a:latin typeface="Effra"/>
              </a:rPr>
              <a:t>oefenen</a:t>
            </a:r>
            <a:endParaRPr lang="en-US" sz="3200" b="1" dirty="0">
              <a:solidFill>
                <a:srgbClr val="652EA3"/>
              </a:solidFill>
              <a:latin typeface="Effra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C3DC7BE-5740-72D5-E074-1B49165B1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54" y="2826544"/>
            <a:ext cx="5507308" cy="3136106"/>
          </a:xfrm>
          <a:prstGeom prst="rect">
            <a:avLst/>
          </a:prstGeom>
          <a:ln w="19050">
            <a:solidFill>
              <a:srgbClr val="945EE8"/>
            </a:solidFill>
          </a:ln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B57AB542-6243-D764-F741-4567E6917D56}"/>
              </a:ext>
            </a:extLst>
          </p:cNvPr>
          <p:cNvSpPr txBox="1"/>
          <p:nvPr/>
        </p:nvSpPr>
        <p:spPr>
          <a:xfrm>
            <a:off x="933254" y="2239683"/>
            <a:ext cx="4852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Effra" panose="02000506080000020004" pitchFamily="2" charset="0"/>
              </a:rPr>
              <a:t>Bekijk het einde van de </a:t>
            </a:r>
            <a:r>
              <a:rPr lang="nl-NL" sz="2400" dirty="0" err="1">
                <a:latin typeface="Effra" panose="02000506080000020004" pitchFamily="2" charset="0"/>
              </a:rPr>
              <a:t>Powerpoint</a:t>
            </a:r>
            <a:r>
              <a:rPr lang="nl-NL" sz="2400" dirty="0">
                <a:latin typeface="Effra" panose="02000506080000020004" pitchFamily="2" charset="0"/>
              </a:rPr>
              <a:t>:</a:t>
            </a:r>
            <a:endParaRPr lang="nl-NL" sz="2400" i="1" dirty="0">
              <a:latin typeface="Effra" panose="0200050608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49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4B47D-0B60-9CDE-8C67-9180AD0B9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8C207653-1EDB-57AB-2625-2262B59E54B9}"/>
              </a:ext>
            </a:extLst>
          </p:cNvPr>
          <p:cNvSpPr txBox="1"/>
          <p:nvPr/>
        </p:nvSpPr>
        <p:spPr>
          <a:xfrm>
            <a:off x="522514" y="5159829"/>
            <a:ext cx="11669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945EE8"/>
                </a:solidFill>
                <a:latin typeface="Effra" panose="02000506080000020004"/>
              </a:rPr>
              <a:t>Dit is een endotherme reactie. Het energieniveau van de reactieproducten ligt boven</a:t>
            </a:r>
          </a:p>
          <a:p>
            <a:r>
              <a:rPr lang="nl-NL" sz="2400" b="1" dirty="0">
                <a:solidFill>
                  <a:srgbClr val="945EE8"/>
                </a:solidFill>
                <a:latin typeface="Effra" panose="02000506080000020004"/>
              </a:rPr>
              <a:t>dat van de beginstoffen.</a:t>
            </a:r>
          </a:p>
          <a:p>
            <a:r>
              <a:rPr lang="nl-NL" sz="2400" b="1" dirty="0">
                <a:solidFill>
                  <a:srgbClr val="945EE8"/>
                </a:solidFill>
                <a:latin typeface="Symbol" panose="05050102010706020507" pitchFamily="18" charset="2"/>
              </a:rPr>
              <a:t>D</a:t>
            </a:r>
            <a:r>
              <a:rPr lang="nl-NL" sz="2400" b="1" dirty="0">
                <a:solidFill>
                  <a:srgbClr val="945EE8"/>
                </a:solidFill>
                <a:latin typeface="Effra" panose="02000506080000020004"/>
              </a:rPr>
              <a:t>E is een positief getal bij een endotherme reactie.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0ED149B-C4AA-5082-8919-2EE193AD6F75}"/>
              </a:ext>
            </a:extLst>
          </p:cNvPr>
          <p:cNvSpPr txBox="1"/>
          <p:nvPr/>
        </p:nvSpPr>
        <p:spPr>
          <a:xfrm>
            <a:off x="933254" y="1093510"/>
            <a:ext cx="7164371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 err="1">
                <a:latin typeface="Effra"/>
              </a:rPr>
              <a:t>Energiediagram</a:t>
            </a:r>
            <a:endParaRPr lang="en-US" sz="3200" b="1" dirty="0">
              <a:latin typeface="Effra"/>
            </a:endParaRPr>
          </a:p>
          <a:p>
            <a:endParaRPr lang="en-US" sz="3200" b="1" dirty="0">
              <a:latin typeface="Effra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F14E927-FB9A-C18A-9693-4B948F3E2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86" y="2278536"/>
            <a:ext cx="3889321" cy="2605228"/>
          </a:xfrm>
          <a:prstGeom prst="rect">
            <a:avLst/>
          </a:prstGeom>
        </p:spPr>
      </p:pic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63DA6042-038A-E921-B5FC-79F0731203C9}"/>
              </a:ext>
            </a:extLst>
          </p:cNvPr>
          <p:cNvCxnSpPr/>
          <p:nvPr/>
        </p:nvCxnSpPr>
        <p:spPr>
          <a:xfrm flipV="1">
            <a:off x="3352800" y="3548743"/>
            <a:ext cx="0" cy="489857"/>
          </a:xfrm>
          <a:prstGeom prst="straightConnector1">
            <a:avLst/>
          </a:prstGeom>
          <a:ln w="57150">
            <a:solidFill>
              <a:srgbClr val="945E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8F53EA2D-FCBC-981D-3A06-8E6A882FCB46}"/>
              </a:ext>
            </a:extLst>
          </p:cNvPr>
          <p:cNvSpPr txBox="1"/>
          <p:nvPr/>
        </p:nvSpPr>
        <p:spPr>
          <a:xfrm>
            <a:off x="3352800" y="3700361"/>
            <a:ext cx="731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945EE8"/>
                </a:solidFill>
                <a:latin typeface="Symbol" panose="05050102010706020507" pitchFamily="18" charset="2"/>
              </a:rPr>
              <a:t>D</a:t>
            </a:r>
            <a:r>
              <a:rPr lang="nl-NL" sz="2400" b="1" dirty="0">
                <a:solidFill>
                  <a:srgbClr val="945EE8"/>
                </a:solidFill>
                <a:latin typeface="Effra" panose="02000506080000020004"/>
              </a:rPr>
              <a:t>E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4279148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DB9C6-3108-3827-1401-214903287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448A538-FCA8-FA68-0557-00A75B0FE335}"/>
              </a:ext>
            </a:extLst>
          </p:cNvPr>
          <p:cNvSpPr txBox="1"/>
          <p:nvPr/>
        </p:nvSpPr>
        <p:spPr>
          <a:xfrm>
            <a:off x="933254" y="1093510"/>
            <a:ext cx="7164371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 err="1">
                <a:latin typeface="Effra"/>
              </a:rPr>
              <a:t>Energiediagram</a:t>
            </a:r>
            <a:endParaRPr lang="en-US" sz="3200" b="1" dirty="0">
              <a:latin typeface="Effra"/>
            </a:endParaRPr>
          </a:p>
          <a:p>
            <a:endParaRPr lang="en-US" sz="3200" b="1" dirty="0">
              <a:latin typeface="Effra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F447823-7D37-CC4A-802F-B82F2FAF3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54" y="1833514"/>
            <a:ext cx="7713034" cy="3190971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EA49BE6-F75F-5C8C-EADB-D9C9D225A1F7}"/>
              </a:ext>
            </a:extLst>
          </p:cNvPr>
          <p:cNvSpPr txBox="1"/>
          <p:nvPr/>
        </p:nvSpPr>
        <p:spPr>
          <a:xfrm>
            <a:off x="933254" y="5393803"/>
            <a:ext cx="9495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Effra" panose="02000506080000020004"/>
              </a:rPr>
              <a:t>Een katalysator verlaagt het energieniveau van de geactiveerde toestand.</a:t>
            </a:r>
          </a:p>
          <a:p>
            <a:r>
              <a:rPr lang="nl-NL" sz="2400" dirty="0">
                <a:latin typeface="Effra" panose="02000506080000020004"/>
              </a:rPr>
              <a:t>De activeringsenergie wordt kleiner</a:t>
            </a:r>
            <a:r>
              <a:rPr lang="nl-NL" sz="2400" dirty="0"/>
              <a:t>.</a:t>
            </a:r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34D6A311-30B3-4664-C245-C41B206CCB05}"/>
              </a:ext>
            </a:extLst>
          </p:cNvPr>
          <p:cNvCxnSpPr/>
          <p:nvPr/>
        </p:nvCxnSpPr>
        <p:spPr>
          <a:xfrm flipV="1">
            <a:off x="2383972" y="2797629"/>
            <a:ext cx="0" cy="631371"/>
          </a:xfrm>
          <a:prstGeom prst="straightConnector1">
            <a:avLst/>
          </a:prstGeom>
          <a:ln w="5715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C77AC5F8-2ADA-ACBA-B754-93B6CD2F82FF}"/>
              </a:ext>
            </a:extLst>
          </p:cNvPr>
          <p:cNvCxnSpPr/>
          <p:nvPr/>
        </p:nvCxnSpPr>
        <p:spPr>
          <a:xfrm flipV="1">
            <a:off x="8904515" y="2481943"/>
            <a:ext cx="0" cy="631371"/>
          </a:xfrm>
          <a:prstGeom prst="straightConnector1">
            <a:avLst/>
          </a:prstGeom>
          <a:ln w="5715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AA559A3D-B7CE-3347-B592-95C2D198EB18}"/>
              </a:ext>
            </a:extLst>
          </p:cNvPr>
          <p:cNvCxnSpPr>
            <a:cxnSpLocks/>
          </p:cNvCxnSpPr>
          <p:nvPr/>
        </p:nvCxnSpPr>
        <p:spPr>
          <a:xfrm flipV="1">
            <a:off x="6389914" y="2318658"/>
            <a:ext cx="0" cy="1110342"/>
          </a:xfrm>
          <a:prstGeom prst="straightConnector1">
            <a:avLst/>
          </a:prstGeom>
          <a:ln w="5715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771AE7FD-6798-6155-AC4A-173C656726D8}"/>
              </a:ext>
            </a:extLst>
          </p:cNvPr>
          <p:cNvSpPr txBox="1"/>
          <p:nvPr/>
        </p:nvSpPr>
        <p:spPr>
          <a:xfrm>
            <a:off x="9067813" y="2481943"/>
            <a:ext cx="259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b="1" dirty="0">
                <a:solidFill>
                  <a:srgbClr val="652EA3"/>
                </a:solidFill>
                <a:latin typeface="Effra" panose="02000506080000020004"/>
              </a:rPr>
              <a:t>activeringsenergie</a:t>
            </a:r>
          </a:p>
          <a:p>
            <a:r>
              <a:rPr lang="nl-NL" sz="2200" b="1" dirty="0" err="1">
                <a:solidFill>
                  <a:srgbClr val="652EA3"/>
                </a:solidFill>
                <a:latin typeface="Effra" panose="02000506080000020004"/>
              </a:rPr>
              <a:t>E</a:t>
            </a:r>
            <a:r>
              <a:rPr lang="nl-NL" sz="2200" b="1" baseline="-25000" dirty="0" err="1">
                <a:solidFill>
                  <a:srgbClr val="652EA3"/>
                </a:solidFill>
                <a:latin typeface="Effra" panose="02000506080000020004"/>
              </a:rPr>
              <a:t>act</a:t>
            </a:r>
            <a:endParaRPr lang="nl-NL" sz="2200" b="1" baseline="-25000" dirty="0">
              <a:solidFill>
                <a:srgbClr val="652EA3"/>
              </a:solidFill>
              <a:latin typeface="Effra" panose="0200050608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20921688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92417-2E54-ED17-4229-F2EC8E6E8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10DC657-B1A7-06A0-4307-144B7B87CE88}"/>
              </a:ext>
            </a:extLst>
          </p:cNvPr>
          <p:cNvSpPr txBox="1"/>
          <p:nvPr/>
        </p:nvSpPr>
        <p:spPr>
          <a:xfrm>
            <a:off x="933254" y="1093510"/>
            <a:ext cx="716437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 err="1">
                <a:latin typeface="Effra"/>
              </a:rPr>
              <a:t>Activeringsenergie</a:t>
            </a:r>
            <a:endParaRPr lang="en-US" sz="3200" b="1" dirty="0">
              <a:latin typeface="Effra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0126313-C9D0-833A-01F4-55E3F0CD8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62" y="3764551"/>
            <a:ext cx="9078592" cy="990738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1698B6D-F0CD-18F0-A1BC-458C7E9D5C63}"/>
              </a:ext>
            </a:extLst>
          </p:cNvPr>
          <p:cNvSpPr txBox="1"/>
          <p:nvPr/>
        </p:nvSpPr>
        <p:spPr>
          <a:xfrm>
            <a:off x="8196943" y="1273629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652EA3"/>
                </a:solidFill>
                <a:latin typeface="Effra" panose="02000506080000020004"/>
              </a:rPr>
              <a:t>2025 II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6A1234A-DBBE-50D8-0246-2AC147B0C635}"/>
              </a:ext>
            </a:extLst>
          </p:cNvPr>
          <p:cNvSpPr txBox="1"/>
          <p:nvPr/>
        </p:nvSpPr>
        <p:spPr>
          <a:xfrm>
            <a:off x="1284513" y="4811485"/>
            <a:ext cx="9265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945EE8"/>
                </a:solidFill>
                <a:latin typeface="Effra" panose="02000506080000020004"/>
              </a:rPr>
              <a:t>Bacteriën bevatten enzymen, dat zijn katalysatoren.</a:t>
            </a:r>
          </a:p>
          <a:p>
            <a:r>
              <a:rPr lang="nl-NL" sz="2400" b="1" dirty="0">
                <a:solidFill>
                  <a:srgbClr val="945EE8"/>
                </a:solidFill>
                <a:latin typeface="Effra" panose="02000506080000020004"/>
              </a:rPr>
              <a:t>Een katalysator verlaagt de activeringsenergie.</a:t>
            </a:r>
          </a:p>
          <a:p>
            <a:r>
              <a:rPr lang="nl-NL" sz="2400" b="1" dirty="0">
                <a:solidFill>
                  <a:srgbClr val="945EE8"/>
                </a:solidFill>
                <a:latin typeface="Effra" panose="02000506080000020004"/>
              </a:rPr>
              <a:t>Dus kan de reactie in bacteriën bij lagere temperatuur sneller verlopen.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1F09080-BD66-966F-7596-3F7A924E1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114" y="1678285"/>
            <a:ext cx="8068801" cy="20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8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1941C-044C-2C1C-17E0-A8096BC57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CD351CC-2044-5A0C-4C60-E097EE741ECC}"/>
              </a:ext>
            </a:extLst>
          </p:cNvPr>
          <p:cNvSpPr txBox="1"/>
          <p:nvPr/>
        </p:nvSpPr>
        <p:spPr>
          <a:xfrm>
            <a:off x="859972" y="794658"/>
            <a:ext cx="723765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latin typeface="Effra"/>
              </a:rPr>
              <a:t>Energie: </a:t>
            </a:r>
            <a:r>
              <a:rPr lang="en-US" sz="3200" b="1" dirty="0" err="1">
                <a:latin typeface="Effra"/>
              </a:rPr>
              <a:t>reactiewarmte</a:t>
            </a:r>
            <a:r>
              <a:rPr lang="en-US" sz="3200" b="1" dirty="0">
                <a:latin typeface="Effra"/>
              </a:rPr>
              <a:t> </a:t>
            </a:r>
            <a:r>
              <a:rPr lang="en-US" sz="3200" b="1" dirty="0" err="1">
                <a:latin typeface="Effra"/>
              </a:rPr>
              <a:t>berekenen</a:t>
            </a:r>
            <a:endParaRPr lang="en-US" sz="3200" b="1" dirty="0">
              <a:latin typeface="Effra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15109FE-44D1-6F0C-6EA1-7518F502A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85" y="1379433"/>
            <a:ext cx="9741915" cy="786544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1B3320A-15CF-6A73-6E4C-3A6EA193B7B2}"/>
              </a:ext>
            </a:extLst>
          </p:cNvPr>
          <p:cNvSpPr txBox="1"/>
          <p:nvPr/>
        </p:nvSpPr>
        <p:spPr>
          <a:xfrm>
            <a:off x="9277815" y="1260088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945DE8"/>
                </a:solidFill>
              </a:rPr>
              <a:t>2025 I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755BB24-D910-1084-5FF4-7DA1EC374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80" y="1964208"/>
            <a:ext cx="8304180" cy="137732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9A9D022-F908-06D4-377F-0431DDF07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447" y="3341535"/>
            <a:ext cx="11541473" cy="336841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98131D6-D353-EF72-DDFF-FD9EAC86C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" y="6237515"/>
            <a:ext cx="6947280" cy="35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80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A552A-56C1-815D-F84F-224BEB873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9C353759-2A3E-23AA-D0FE-1D18C5B87FF8}"/>
              </a:ext>
            </a:extLst>
          </p:cNvPr>
          <p:cNvSpPr txBox="1"/>
          <p:nvPr/>
        </p:nvSpPr>
        <p:spPr>
          <a:xfrm>
            <a:off x="751114" y="859972"/>
            <a:ext cx="734651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latin typeface="Effra"/>
              </a:rPr>
              <a:t>Energie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AF4102D-020B-253E-7C58-235F5F243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79" y="1436914"/>
            <a:ext cx="9316750" cy="2457793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815A842-E5DC-0CA0-FC24-25CF9503B36C}"/>
              </a:ext>
            </a:extLst>
          </p:cNvPr>
          <p:cNvSpPr txBox="1"/>
          <p:nvPr/>
        </p:nvSpPr>
        <p:spPr>
          <a:xfrm>
            <a:off x="9731829" y="1436914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945DE8"/>
                </a:solidFill>
              </a:rPr>
              <a:t>2025 I</a:t>
            </a:r>
          </a:p>
        </p:txBody>
      </p:sp>
    </p:spTree>
    <p:extLst>
      <p:ext uri="{BB962C8B-B14F-4D97-AF65-F5344CB8AC3E}">
        <p14:creationId xmlns:p14="http://schemas.microsoft.com/office/powerpoint/2010/main" val="128247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9DAF1D3-87A5-901A-029A-D6B6DF6D01A6}"/>
              </a:ext>
            </a:extLst>
          </p:cNvPr>
          <p:cNvSpPr txBox="1"/>
          <p:nvPr/>
        </p:nvSpPr>
        <p:spPr>
          <a:xfrm>
            <a:off x="1357460" y="961534"/>
            <a:ext cx="716437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 err="1">
                <a:latin typeface="Effra"/>
              </a:rPr>
              <a:t>Verdeling</a:t>
            </a:r>
            <a:r>
              <a:rPr lang="en-US" sz="3200" b="1" dirty="0">
                <a:latin typeface="Effra"/>
              </a:rPr>
              <a:t> </a:t>
            </a:r>
            <a:r>
              <a:rPr lang="en-US" sz="3200" b="1" dirty="0" err="1">
                <a:latin typeface="Effra"/>
              </a:rPr>
              <a:t>onderwerpen</a:t>
            </a:r>
            <a:r>
              <a:rPr lang="en-US" sz="3200" b="1" dirty="0">
                <a:latin typeface="Effra"/>
              </a:rPr>
              <a:t> 2019 t/m 2025</a:t>
            </a:r>
            <a:endParaRPr lang="nl-NL" sz="3200" b="1" dirty="0">
              <a:latin typeface="Effra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50F4A58-0CA0-06F8-EE93-E554400C1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003" y="1699378"/>
            <a:ext cx="557212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963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FC9EC-1B4B-CD05-981D-D7604092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871A644-5EDA-F06D-51B5-78A42BBA965E}"/>
              </a:ext>
            </a:extLst>
          </p:cNvPr>
          <p:cNvSpPr txBox="1"/>
          <p:nvPr/>
        </p:nvSpPr>
        <p:spPr>
          <a:xfrm>
            <a:off x="751114" y="859972"/>
            <a:ext cx="734651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latin typeface="Effra"/>
              </a:rPr>
              <a:t>Energie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151B792-7CEC-6F5D-3526-2ED247C98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79" y="1436914"/>
            <a:ext cx="9316750" cy="2457793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00DDD72-2883-664E-C75F-BC7319AD059F}"/>
              </a:ext>
            </a:extLst>
          </p:cNvPr>
          <p:cNvSpPr txBox="1"/>
          <p:nvPr/>
        </p:nvSpPr>
        <p:spPr>
          <a:xfrm>
            <a:off x="9731829" y="1436914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945DE8"/>
                </a:solidFill>
              </a:rPr>
              <a:t>2025 I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CA0532C-D0FE-7D44-5D21-EF471C776A16}"/>
              </a:ext>
            </a:extLst>
          </p:cNvPr>
          <p:cNvSpPr txBox="1"/>
          <p:nvPr/>
        </p:nvSpPr>
        <p:spPr>
          <a:xfrm>
            <a:off x="489857" y="4125686"/>
            <a:ext cx="91548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945EE8"/>
                </a:solidFill>
                <a:latin typeface="Effra" panose="02000506080000020004"/>
              </a:rPr>
              <a:t>Bereken het totaal aan m</a:t>
            </a:r>
            <a:r>
              <a:rPr lang="nl-NL" sz="2000" b="1" baseline="30000" dirty="0">
                <a:solidFill>
                  <a:srgbClr val="945EE8"/>
                </a:solidFill>
                <a:latin typeface="Effra" panose="02000506080000020004"/>
              </a:rPr>
              <a:t>3</a:t>
            </a:r>
            <a:r>
              <a:rPr lang="nl-NL" sz="2000" b="1" dirty="0">
                <a:solidFill>
                  <a:srgbClr val="945EE8"/>
                </a:solidFill>
                <a:latin typeface="Effra" panose="02000506080000020004"/>
              </a:rPr>
              <a:t> H</a:t>
            </a:r>
            <a:r>
              <a:rPr lang="nl-NL" sz="2000" b="1" baseline="-25000" dirty="0">
                <a:solidFill>
                  <a:srgbClr val="945EE8"/>
                </a:solidFill>
                <a:latin typeface="Effra" panose="02000506080000020004"/>
              </a:rPr>
              <a:t>2</a:t>
            </a:r>
            <a:r>
              <a:rPr lang="nl-NL" sz="2000" b="1" dirty="0">
                <a:solidFill>
                  <a:srgbClr val="945EE8"/>
                </a:solidFill>
                <a:latin typeface="Effra" panose="02000506080000020004"/>
              </a:rPr>
              <a:t>.                             </a:t>
            </a:r>
          </a:p>
          <a:p>
            <a:r>
              <a:rPr lang="nl-NL" sz="2000" b="1" dirty="0">
                <a:solidFill>
                  <a:srgbClr val="945EE8"/>
                </a:solidFill>
                <a:latin typeface="Effra" panose="02000506080000020004"/>
              </a:rPr>
              <a:t>Bereken het aantal kg H</a:t>
            </a:r>
            <a:r>
              <a:rPr lang="nl-NL" sz="2000" b="1" baseline="-25000" dirty="0">
                <a:solidFill>
                  <a:srgbClr val="945EE8"/>
                </a:solidFill>
                <a:latin typeface="Effra" panose="02000506080000020004"/>
              </a:rPr>
              <a:t>2</a:t>
            </a:r>
            <a:r>
              <a:rPr lang="nl-NL" sz="2000" b="1" dirty="0">
                <a:solidFill>
                  <a:srgbClr val="945EE8"/>
                </a:solidFill>
                <a:latin typeface="Effra" panose="02000506080000020004"/>
              </a:rPr>
              <a:t>.                                     </a:t>
            </a:r>
          </a:p>
          <a:p>
            <a:r>
              <a:rPr lang="nl-NL" sz="2000" b="1" dirty="0">
                <a:solidFill>
                  <a:srgbClr val="945EE8"/>
                </a:solidFill>
                <a:latin typeface="Effra" panose="02000506080000020004"/>
              </a:rPr>
              <a:t>Bereken het aantal kg omgezet H</a:t>
            </a:r>
            <a:r>
              <a:rPr lang="nl-NL" sz="2000" b="1" baseline="-25000" dirty="0">
                <a:solidFill>
                  <a:srgbClr val="945EE8"/>
                </a:solidFill>
                <a:latin typeface="Effra" panose="02000506080000020004"/>
              </a:rPr>
              <a:t>2</a:t>
            </a:r>
            <a:r>
              <a:rPr lang="nl-NL" sz="2000" b="1" dirty="0">
                <a:solidFill>
                  <a:srgbClr val="945EE8"/>
                </a:solidFill>
                <a:latin typeface="Effra" panose="02000506080000020004"/>
              </a:rPr>
              <a:t>.</a:t>
            </a:r>
          </a:p>
          <a:p>
            <a:r>
              <a:rPr lang="nl-NL" sz="2000" b="1" dirty="0">
                <a:solidFill>
                  <a:srgbClr val="945EE8"/>
                </a:solidFill>
                <a:latin typeface="Effra" panose="02000506080000020004"/>
              </a:rPr>
              <a:t>Bereken het aantal mol H</a:t>
            </a:r>
            <a:r>
              <a:rPr lang="nl-NL" sz="2000" b="1" baseline="-25000" dirty="0">
                <a:solidFill>
                  <a:srgbClr val="945EE8"/>
                </a:solidFill>
                <a:latin typeface="Effra" panose="02000506080000020004"/>
              </a:rPr>
              <a:t>2</a:t>
            </a:r>
            <a:r>
              <a:rPr lang="nl-NL" sz="2000" b="1" dirty="0">
                <a:solidFill>
                  <a:srgbClr val="945EE8"/>
                </a:solidFill>
                <a:latin typeface="Effra" panose="02000506080000020004"/>
              </a:rPr>
              <a:t>.</a:t>
            </a:r>
          </a:p>
          <a:p>
            <a:r>
              <a:rPr lang="nl-NL" sz="2000" b="1" dirty="0">
                <a:solidFill>
                  <a:srgbClr val="945EE8"/>
                </a:solidFill>
                <a:latin typeface="Effra" panose="02000506080000020004"/>
              </a:rPr>
              <a:t>Bereken het aantal J.</a:t>
            </a:r>
          </a:p>
          <a:p>
            <a:r>
              <a:rPr lang="nl-NL" sz="2000" b="1" dirty="0">
                <a:solidFill>
                  <a:srgbClr val="945EE8"/>
                </a:solidFill>
                <a:latin typeface="Effra" panose="02000506080000020004"/>
              </a:rPr>
              <a:t>Bereken het aantal kWh.</a:t>
            </a:r>
          </a:p>
        </p:txBody>
      </p:sp>
    </p:spTree>
    <p:extLst>
      <p:ext uri="{BB962C8B-B14F-4D97-AF65-F5344CB8AC3E}">
        <p14:creationId xmlns:p14="http://schemas.microsoft.com/office/powerpoint/2010/main" val="5150560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2F1CF-133B-724D-6DE3-E177705AD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FA9ECAF-E06E-545A-16BF-56AB7D908566}"/>
              </a:ext>
            </a:extLst>
          </p:cNvPr>
          <p:cNvSpPr txBox="1"/>
          <p:nvPr/>
        </p:nvSpPr>
        <p:spPr>
          <a:xfrm>
            <a:off x="751114" y="859972"/>
            <a:ext cx="734651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latin typeface="Effra"/>
              </a:rPr>
              <a:t>Energie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812E57F-5D0C-7C11-372A-AD70A4697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79" y="1436914"/>
            <a:ext cx="9316750" cy="2457793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D62776F-330B-34AB-1A50-83B15AF88340}"/>
              </a:ext>
            </a:extLst>
          </p:cNvPr>
          <p:cNvSpPr txBox="1"/>
          <p:nvPr/>
        </p:nvSpPr>
        <p:spPr>
          <a:xfrm>
            <a:off x="9731829" y="1436914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945DE8"/>
                </a:solidFill>
              </a:rPr>
              <a:t>2025 I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837690F-CBBA-303F-A601-25FAE063D323}"/>
              </a:ext>
            </a:extLst>
          </p:cNvPr>
          <p:cNvSpPr txBox="1"/>
          <p:nvPr/>
        </p:nvSpPr>
        <p:spPr>
          <a:xfrm>
            <a:off x="489857" y="4125686"/>
            <a:ext cx="91548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945EE8"/>
                </a:solidFill>
                <a:latin typeface="Effra" panose="02000506080000020004"/>
              </a:rPr>
              <a:t>Bereken het totaal aan m</a:t>
            </a:r>
            <a:r>
              <a:rPr lang="nl-NL" sz="2000" b="1" baseline="30000" dirty="0">
                <a:solidFill>
                  <a:srgbClr val="945EE8"/>
                </a:solidFill>
                <a:latin typeface="Effra" panose="02000506080000020004"/>
              </a:rPr>
              <a:t>3</a:t>
            </a:r>
            <a:r>
              <a:rPr lang="nl-NL" sz="2000" b="1" dirty="0">
                <a:solidFill>
                  <a:srgbClr val="945EE8"/>
                </a:solidFill>
                <a:latin typeface="Effra" panose="02000506080000020004"/>
              </a:rPr>
              <a:t> H</a:t>
            </a:r>
            <a:r>
              <a:rPr lang="nl-NL" sz="2000" b="1" baseline="-25000" dirty="0">
                <a:solidFill>
                  <a:srgbClr val="945EE8"/>
                </a:solidFill>
                <a:latin typeface="Effra" panose="02000506080000020004"/>
              </a:rPr>
              <a:t>2</a:t>
            </a:r>
            <a:r>
              <a:rPr lang="nl-NL" sz="2000" b="1" dirty="0">
                <a:solidFill>
                  <a:srgbClr val="945EE8"/>
                </a:solidFill>
                <a:latin typeface="Effra" panose="02000506080000020004"/>
              </a:rPr>
              <a:t>.                                 </a:t>
            </a:r>
          </a:p>
          <a:p>
            <a:r>
              <a:rPr lang="nl-NL" sz="2000" b="1" dirty="0">
                <a:solidFill>
                  <a:srgbClr val="945EE8"/>
                </a:solidFill>
                <a:latin typeface="Effra" panose="02000506080000020004"/>
              </a:rPr>
              <a:t>Bereken het aantal kg H</a:t>
            </a:r>
            <a:r>
              <a:rPr lang="nl-NL" sz="2000" b="1" baseline="-25000" dirty="0">
                <a:solidFill>
                  <a:srgbClr val="945EE8"/>
                </a:solidFill>
                <a:latin typeface="Effra" panose="02000506080000020004"/>
              </a:rPr>
              <a:t>2</a:t>
            </a:r>
            <a:r>
              <a:rPr lang="nl-NL" sz="2000" b="1" dirty="0">
                <a:solidFill>
                  <a:srgbClr val="945EE8"/>
                </a:solidFill>
                <a:latin typeface="Effra" panose="02000506080000020004"/>
              </a:rPr>
              <a:t>.                                     </a:t>
            </a:r>
          </a:p>
          <a:p>
            <a:r>
              <a:rPr lang="nl-NL" sz="2000" b="1" dirty="0">
                <a:solidFill>
                  <a:srgbClr val="945EE8"/>
                </a:solidFill>
                <a:latin typeface="Effra" panose="02000506080000020004"/>
              </a:rPr>
              <a:t>Bereken het aantal kg omgezet H</a:t>
            </a:r>
            <a:r>
              <a:rPr lang="nl-NL" sz="2000" b="1" baseline="-25000" dirty="0">
                <a:solidFill>
                  <a:srgbClr val="945EE8"/>
                </a:solidFill>
                <a:latin typeface="Effra" panose="02000506080000020004"/>
              </a:rPr>
              <a:t>2</a:t>
            </a:r>
            <a:r>
              <a:rPr lang="nl-NL" sz="2000" b="1" dirty="0">
                <a:solidFill>
                  <a:srgbClr val="945EE8"/>
                </a:solidFill>
                <a:latin typeface="Effra" panose="02000506080000020004"/>
              </a:rPr>
              <a:t>.</a:t>
            </a:r>
          </a:p>
          <a:p>
            <a:r>
              <a:rPr lang="nl-NL" sz="2000" b="1" dirty="0">
                <a:solidFill>
                  <a:srgbClr val="945EE8"/>
                </a:solidFill>
                <a:latin typeface="Effra" panose="02000506080000020004"/>
              </a:rPr>
              <a:t>Bereken het aantal mol H</a:t>
            </a:r>
            <a:r>
              <a:rPr lang="nl-NL" sz="2000" b="1" baseline="-25000" dirty="0">
                <a:solidFill>
                  <a:srgbClr val="945EE8"/>
                </a:solidFill>
                <a:latin typeface="Effra" panose="02000506080000020004"/>
              </a:rPr>
              <a:t>2</a:t>
            </a:r>
            <a:r>
              <a:rPr lang="nl-NL" sz="2000" b="1" dirty="0">
                <a:solidFill>
                  <a:srgbClr val="945EE8"/>
                </a:solidFill>
                <a:latin typeface="Effra" panose="02000506080000020004"/>
              </a:rPr>
              <a:t>.</a:t>
            </a:r>
          </a:p>
          <a:p>
            <a:r>
              <a:rPr lang="nl-NL" sz="2000" b="1" dirty="0">
                <a:solidFill>
                  <a:srgbClr val="945EE8"/>
                </a:solidFill>
                <a:latin typeface="Effra" panose="02000506080000020004"/>
              </a:rPr>
              <a:t>Bereken het aantal J.</a:t>
            </a:r>
          </a:p>
          <a:p>
            <a:r>
              <a:rPr lang="nl-NL" sz="2000" b="1" dirty="0">
                <a:solidFill>
                  <a:srgbClr val="945EE8"/>
                </a:solidFill>
                <a:latin typeface="Effra" panose="02000506080000020004"/>
              </a:rPr>
              <a:t>Bereken het aantal kWh.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840C328-9809-85AB-4338-463BB14F59C6}"/>
              </a:ext>
            </a:extLst>
          </p:cNvPr>
          <p:cNvSpPr txBox="1"/>
          <p:nvPr/>
        </p:nvSpPr>
        <p:spPr>
          <a:xfrm>
            <a:off x="5170714" y="4049486"/>
            <a:ext cx="55299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latin typeface="Effra" panose="02000506080000020004"/>
              </a:rPr>
              <a:t>4x50 = 200 m</a:t>
            </a:r>
            <a:r>
              <a:rPr lang="nl-NL" sz="2000" b="1" baseline="30000" dirty="0">
                <a:latin typeface="Effra" panose="02000506080000020004"/>
              </a:rPr>
              <a:t>3</a:t>
            </a:r>
            <a:r>
              <a:rPr lang="nl-NL" sz="2000" b="1" dirty="0">
                <a:latin typeface="Effra" panose="02000506080000020004"/>
              </a:rPr>
              <a:t> H</a:t>
            </a:r>
            <a:r>
              <a:rPr lang="nl-NL" sz="2000" b="1" baseline="-25000" dirty="0">
                <a:latin typeface="Effra" panose="02000506080000020004"/>
              </a:rPr>
              <a:t>2</a:t>
            </a:r>
          </a:p>
          <a:p>
            <a:r>
              <a:rPr lang="nl-NL" sz="2000" b="1" dirty="0">
                <a:latin typeface="Effra" panose="02000506080000020004"/>
              </a:rPr>
              <a:t>200 m</a:t>
            </a:r>
            <a:r>
              <a:rPr lang="nl-NL" sz="2000" b="1" baseline="30000" dirty="0">
                <a:latin typeface="Effra" panose="02000506080000020004"/>
              </a:rPr>
              <a:t>3</a:t>
            </a:r>
            <a:r>
              <a:rPr lang="nl-NL" sz="2000" b="1" dirty="0">
                <a:latin typeface="Effra" panose="02000506080000020004"/>
              </a:rPr>
              <a:t> x 0,732 kg/m</a:t>
            </a:r>
            <a:r>
              <a:rPr lang="nl-NL" sz="2000" b="1" baseline="30000" dirty="0">
                <a:latin typeface="Effra" panose="02000506080000020004"/>
              </a:rPr>
              <a:t>3</a:t>
            </a:r>
            <a:r>
              <a:rPr lang="nl-NL" sz="2000" b="1" dirty="0">
                <a:latin typeface="Effra" panose="02000506080000020004"/>
              </a:rPr>
              <a:t> = 146,4 kg H</a:t>
            </a:r>
            <a:r>
              <a:rPr lang="nl-NL" sz="2000" b="1" baseline="-25000" dirty="0">
                <a:latin typeface="Effra" panose="02000506080000020004"/>
              </a:rPr>
              <a:t>2</a:t>
            </a:r>
          </a:p>
          <a:p>
            <a:r>
              <a:rPr lang="nl-NL" sz="2000" b="1" dirty="0">
                <a:latin typeface="Effra" panose="02000506080000020004"/>
              </a:rPr>
              <a:t>146,4 kg x 0,89 = 130,3 kg H</a:t>
            </a:r>
            <a:r>
              <a:rPr lang="nl-NL" sz="2000" b="1" baseline="-25000" dirty="0">
                <a:latin typeface="Effra" panose="02000506080000020004"/>
              </a:rPr>
              <a:t>2</a:t>
            </a:r>
            <a:r>
              <a:rPr lang="nl-NL" sz="2000" b="1" dirty="0">
                <a:latin typeface="Effra" panose="02000506080000020004"/>
              </a:rPr>
              <a:t> </a:t>
            </a:r>
          </a:p>
          <a:p>
            <a:r>
              <a:rPr lang="nl-NL" sz="2000" b="1" dirty="0">
                <a:latin typeface="Effra" panose="02000506080000020004"/>
              </a:rPr>
              <a:t>1,303</a:t>
            </a:r>
            <a:r>
              <a:rPr lang="nl-N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●10</a:t>
            </a:r>
            <a:r>
              <a:rPr lang="nl-NL" sz="20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nl-NL" sz="2000" b="1" baseline="30000" dirty="0">
                <a:latin typeface="Effra" panose="02000506080000020004"/>
              </a:rPr>
              <a:t> </a:t>
            </a:r>
            <a:r>
              <a:rPr lang="nl-NL" sz="2000" b="1" dirty="0">
                <a:latin typeface="Effra" panose="02000506080000020004"/>
              </a:rPr>
              <a:t>gram / 2,016 g/mol = 6,46</a:t>
            </a:r>
            <a:r>
              <a:rPr lang="nl-N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●10</a:t>
            </a:r>
            <a:r>
              <a:rPr lang="nl-NL" sz="20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nl-NL" sz="2000" b="1" dirty="0">
                <a:latin typeface="Effra" panose="02000506080000020004"/>
              </a:rPr>
              <a:t> mol H</a:t>
            </a:r>
            <a:r>
              <a:rPr lang="nl-NL" sz="2000" b="1" baseline="-25000" dirty="0">
                <a:latin typeface="Effra" panose="02000506080000020004"/>
              </a:rPr>
              <a:t>2</a:t>
            </a:r>
          </a:p>
          <a:p>
            <a:r>
              <a:rPr lang="nl-NL" sz="2000" b="1" dirty="0">
                <a:latin typeface="Effra" panose="02000506080000020004"/>
              </a:rPr>
              <a:t>6,46</a:t>
            </a:r>
            <a:r>
              <a:rPr lang="nl-N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●10</a:t>
            </a:r>
            <a:r>
              <a:rPr lang="nl-NL" sz="20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nl-NL" sz="2000" b="1" dirty="0">
                <a:latin typeface="Effra" panose="02000506080000020004"/>
              </a:rPr>
              <a:t> mol x 2,4●10</a:t>
            </a:r>
            <a:r>
              <a:rPr lang="nl-NL" sz="2000" b="1" baseline="30000" dirty="0">
                <a:latin typeface="Effra" panose="02000506080000020004"/>
              </a:rPr>
              <a:t>5</a:t>
            </a:r>
            <a:r>
              <a:rPr lang="nl-NL" sz="2000" b="1" dirty="0">
                <a:latin typeface="Effra" panose="02000506080000020004"/>
              </a:rPr>
              <a:t> J/mol =1,55</a:t>
            </a:r>
            <a:r>
              <a:rPr lang="nl-N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●10</a:t>
            </a:r>
            <a:r>
              <a:rPr lang="nl-NL" sz="20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nl-NL" sz="2000" b="1" dirty="0">
                <a:latin typeface="Effra" panose="02000506080000020004"/>
              </a:rPr>
              <a:t> J</a:t>
            </a:r>
          </a:p>
          <a:p>
            <a:r>
              <a:rPr lang="nl-NL" sz="2000" b="1" dirty="0">
                <a:latin typeface="Effra" panose="02000506080000020004"/>
              </a:rPr>
              <a:t>1,55</a:t>
            </a:r>
            <a:r>
              <a:rPr lang="nl-N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●10</a:t>
            </a:r>
            <a:r>
              <a:rPr lang="nl-NL" sz="20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nl-NL" sz="2000" b="1" dirty="0">
                <a:latin typeface="Effra" panose="02000506080000020004"/>
              </a:rPr>
              <a:t> J / 3,6</a:t>
            </a:r>
            <a:r>
              <a:rPr lang="nl-N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●10</a:t>
            </a:r>
            <a:r>
              <a:rPr lang="nl-NL" sz="20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nl-N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J/kWh =4,3●10</a:t>
            </a:r>
            <a:r>
              <a:rPr lang="nl-NL" sz="20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nl-N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kWh</a:t>
            </a:r>
            <a:endParaRPr lang="nl-NL" sz="2000" b="1" dirty="0">
              <a:latin typeface="Effra" panose="0200050608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56771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5623D-F638-2FD4-428E-7566C62E5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1A0C36C-0043-53D8-64BD-FAE13EE43BF3}"/>
              </a:ext>
            </a:extLst>
          </p:cNvPr>
          <p:cNvSpPr txBox="1"/>
          <p:nvPr/>
        </p:nvSpPr>
        <p:spPr>
          <a:xfrm>
            <a:off x="933254" y="1093510"/>
            <a:ext cx="7164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Effra"/>
              </a:rPr>
              <a:t>Polymerisatiereacties</a:t>
            </a:r>
            <a:endParaRPr lang="en-US" sz="3200" b="1" dirty="0">
              <a:solidFill>
                <a:srgbClr val="652EA3"/>
              </a:solidFill>
              <a:latin typeface="Effra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FAF0C4CF-603D-1218-E64D-088048B843A9}"/>
              </a:ext>
            </a:extLst>
          </p:cNvPr>
          <p:cNvSpPr txBox="1"/>
          <p:nvPr/>
        </p:nvSpPr>
        <p:spPr>
          <a:xfrm>
            <a:off x="933254" y="1839199"/>
            <a:ext cx="631403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i="1" dirty="0">
                <a:latin typeface="Effra" panose="02000506080000020004" pitchFamily="2" charset="0"/>
                <a:sym typeface="Wingdings" panose="05000000000000000000" pitchFamily="2" charset="2"/>
              </a:rPr>
              <a:t>Van monomeren naar polymeren en andersom</a:t>
            </a:r>
          </a:p>
          <a:p>
            <a:endParaRPr lang="nl-NL" sz="2400" dirty="0">
              <a:latin typeface="Effra" panose="02000506080000020004" pitchFamily="2" charset="0"/>
              <a:sym typeface="Wingdings" panose="05000000000000000000" pitchFamily="2" charset="2"/>
            </a:endParaRPr>
          </a:p>
          <a:p>
            <a:r>
              <a:rPr lang="nl-NL" sz="2400" dirty="0">
                <a:latin typeface="Effra" panose="02000506080000020004" pitchFamily="2" charset="0"/>
                <a:sym typeface="Wingdings" panose="05000000000000000000" pitchFamily="2" charset="2"/>
              </a:rPr>
              <a:t></a:t>
            </a:r>
            <a:r>
              <a:rPr lang="nl-NL" sz="2400" dirty="0">
                <a:latin typeface="Effra" panose="02000506080000020004" pitchFamily="2" charset="0"/>
              </a:rPr>
              <a:t>Additiepolymerisatie </a:t>
            </a:r>
          </a:p>
          <a:p>
            <a:endParaRPr lang="nl-NL" sz="2400" dirty="0">
              <a:latin typeface="Effra" panose="02000506080000020004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nl-NL" sz="2400" dirty="0">
                <a:latin typeface="Effra" panose="02000506080000020004" pitchFamily="2" charset="0"/>
                <a:sym typeface="Wingdings" panose="05000000000000000000" pitchFamily="2" charset="2"/>
              </a:rPr>
              <a:t>Condensatiepolymerisatie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Effra" panose="02000506080000020004" pitchFamily="2" charset="0"/>
                <a:sym typeface="Wingdings" panose="05000000000000000000" pitchFamily="2" charset="2"/>
              </a:rPr>
              <a:t>Zuur + alcohol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Effra" panose="02000506080000020004" pitchFamily="2" charset="0"/>
                <a:sym typeface="Wingdings" panose="05000000000000000000" pitchFamily="2" charset="2"/>
              </a:rPr>
              <a:t>Zuur + amine </a:t>
            </a:r>
            <a:endParaRPr lang="nl-NL" sz="2400" dirty="0">
              <a:latin typeface="Effra" panose="0200050608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5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26755-0BD7-68E1-FFD3-5C187DD62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3B3C7CB-7255-B204-70CF-2DDB95706BEE}"/>
              </a:ext>
            </a:extLst>
          </p:cNvPr>
          <p:cNvSpPr txBox="1"/>
          <p:nvPr/>
        </p:nvSpPr>
        <p:spPr>
          <a:xfrm>
            <a:off x="933254" y="1093510"/>
            <a:ext cx="9468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Effra"/>
              </a:rPr>
              <a:t>Polymerisatiereacties</a:t>
            </a:r>
            <a:r>
              <a:rPr lang="en-US" sz="3200" b="1" dirty="0">
                <a:latin typeface="Effra"/>
              </a:rPr>
              <a:t>: </a:t>
            </a:r>
            <a:r>
              <a:rPr lang="en-US" sz="3200" b="1" dirty="0" err="1">
                <a:solidFill>
                  <a:srgbClr val="652EA3"/>
                </a:solidFill>
                <a:latin typeface="Effra"/>
              </a:rPr>
              <a:t>Additiepolymerisatie</a:t>
            </a:r>
            <a:endParaRPr lang="en-US" sz="3200" b="1" dirty="0">
              <a:solidFill>
                <a:srgbClr val="652EA3"/>
              </a:solidFill>
              <a:latin typeface="Effra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36FFF47-D8E2-51BC-2E30-5A1FDD5BE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02" y="2110687"/>
            <a:ext cx="2595002" cy="120858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EF08A95-201C-F692-0A21-64FE0CBEC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081" y="1848863"/>
            <a:ext cx="1712023" cy="173140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DE61E1E-8845-65D2-E410-B298BF3841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9581" y="1944272"/>
            <a:ext cx="2595002" cy="154058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A9D20BB6-092B-28C3-F4AA-1E93B4A6D6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384" y="5180797"/>
            <a:ext cx="10469880" cy="132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2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4C284-1680-1226-37CB-2CAD1798F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CD0AAC6-0357-942C-9933-CECCFEF2C3CF}"/>
              </a:ext>
            </a:extLst>
          </p:cNvPr>
          <p:cNvSpPr txBox="1"/>
          <p:nvPr/>
        </p:nvSpPr>
        <p:spPr>
          <a:xfrm>
            <a:off x="933254" y="1093510"/>
            <a:ext cx="9468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Effra"/>
              </a:rPr>
              <a:t>Polymerisatiereacties</a:t>
            </a:r>
            <a:r>
              <a:rPr lang="en-US" sz="3200" b="1" dirty="0">
                <a:latin typeface="Effra"/>
              </a:rPr>
              <a:t>: </a:t>
            </a:r>
            <a:r>
              <a:rPr lang="en-US" sz="3200" b="1" dirty="0" err="1">
                <a:solidFill>
                  <a:srgbClr val="652EA3"/>
                </a:solidFill>
                <a:latin typeface="Effra"/>
              </a:rPr>
              <a:t>Condensatiepolymerisatie</a:t>
            </a:r>
            <a:endParaRPr lang="en-US" sz="3200" b="1" dirty="0">
              <a:solidFill>
                <a:srgbClr val="652EA3"/>
              </a:solidFill>
              <a:latin typeface="Effra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9C2E10D-0F02-F296-4DE3-E85978E80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47" y="2135485"/>
            <a:ext cx="3496873" cy="149583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7DE46E8-EFCB-E1C7-139B-166D4ED7D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647" y="2135485"/>
            <a:ext cx="3496873" cy="149583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B3CEB89-4979-BAD7-CE99-F62A660C4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4847" y="2135485"/>
            <a:ext cx="3496873" cy="1495835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D1A06010-FE5F-30F3-63AB-934E71C0DE65}"/>
              </a:ext>
            </a:extLst>
          </p:cNvPr>
          <p:cNvSpPr txBox="1"/>
          <p:nvPr/>
        </p:nvSpPr>
        <p:spPr>
          <a:xfrm>
            <a:off x="348140" y="1678285"/>
            <a:ext cx="24591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latin typeface="Effra" panose="02000506080000020004" pitchFamily="2" charset="0"/>
                <a:sym typeface="Wingdings" panose="05000000000000000000" pitchFamily="2" charset="2"/>
              </a:rPr>
              <a:t> Zuur + alcohol</a:t>
            </a:r>
          </a:p>
          <a:p>
            <a:endParaRPr lang="nl-NL" sz="2400" dirty="0">
              <a:latin typeface="Effra" panose="02000506080000020004" pitchFamily="2" charset="0"/>
              <a:sym typeface="Wingdings" panose="05000000000000000000" pitchFamily="2" charset="2"/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8AAC208C-5C39-C713-752B-47CB56621751}"/>
              </a:ext>
            </a:extLst>
          </p:cNvPr>
          <p:cNvSpPr/>
          <p:nvPr/>
        </p:nvSpPr>
        <p:spPr>
          <a:xfrm>
            <a:off x="2880360" y="2651760"/>
            <a:ext cx="1709928" cy="1078992"/>
          </a:xfrm>
          <a:prstGeom prst="rect">
            <a:avLst/>
          </a:prstGeom>
          <a:noFill/>
          <a:ln w="38100">
            <a:solidFill>
              <a:srgbClr val="945DE8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668162A4-59F2-F493-3DF3-D8180B05F9AF}"/>
              </a:ext>
            </a:extLst>
          </p:cNvPr>
          <p:cNvSpPr/>
          <p:nvPr/>
        </p:nvSpPr>
        <p:spPr>
          <a:xfrm>
            <a:off x="6631732" y="2651760"/>
            <a:ext cx="1709928" cy="1078992"/>
          </a:xfrm>
          <a:prstGeom prst="rect">
            <a:avLst/>
          </a:prstGeom>
          <a:noFill/>
          <a:ln w="38100">
            <a:solidFill>
              <a:srgbClr val="945DE8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C370E1F7-4A73-F370-CFD8-E3A6A0D85334}"/>
              </a:ext>
            </a:extLst>
          </p:cNvPr>
          <p:cNvSpPr txBox="1"/>
          <p:nvPr/>
        </p:nvSpPr>
        <p:spPr>
          <a:xfrm>
            <a:off x="348706" y="4018246"/>
            <a:ext cx="2321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latin typeface="Effra" panose="02000506080000020004" pitchFamily="2" charset="0"/>
                <a:sym typeface="Wingdings" panose="05000000000000000000" pitchFamily="2" charset="2"/>
              </a:rPr>
              <a:t> Zuur + amine</a:t>
            </a:r>
          </a:p>
          <a:p>
            <a:endParaRPr lang="nl-NL" sz="2400" dirty="0">
              <a:latin typeface="Effra" panose="02000506080000020004" pitchFamily="2" charset="0"/>
              <a:sym typeface="Wingdings" panose="05000000000000000000" pitchFamily="2" charset="2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0D81C9B-3F0C-B3CF-0219-198D90D36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544" y="4683435"/>
            <a:ext cx="3415802" cy="173099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0539308-EFEF-4112-C1B7-8EFC0B141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5918" y="4683434"/>
            <a:ext cx="3415802" cy="173099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4E796DB-1D35-8880-3A76-AAB5364B9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9718" y="4683433"/>
            <a:ext cx="3415802" cy="1730995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F3800391-DF73-6D97-2209-46CCD18BAC39}"/>
              </a:ext>
            </a:extLst>
          </p:cNvPr>
          <p:cNvSpPr/>
          <p:nvPr/>
        </p:nvSpPr>
        <p:spPr>
          <a:xfrm>
            <a:off x="2880360" y="5212080"/>
            <a:ext cx="1709928" cy="1078992"/>
          </a:xfrm>
          <a:prstGeom prst="rect">
            <a:avLst/>
          </a:prstGeom>
          <a:noFill/>
          <a:ln w="38100">
            <a:solidFill>
              <a:srgbClr val="945DE8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43BC6A25-8A81-5EB0-D2B9-FDA4427B1BD1}"/>
              </a:ext>
            </a:extLst>
          </p:cNvPr>
          <p:cNvSpPr/>
          <p:nvPr/>
        </p:nvSpPr>
        <p:spPr>
          <a:xfrm>
            <a:off x="6631732" y="5212080"/>
            <a:ext cx="1709928" cy="1078992"/>
          </a:xfrm>
          <a:prstGeom prst="rect">
            <a:avLst/>
          </a:prstGeom>
          <a:noFill/>
          <a:ln w="38100">
            <a:solidFill>
              <a:srgbClr val="945DE8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635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6" grpId="0" animBg="1"/>
      <p:bldP spid="18" grpId="0" animBg="1"/>
      <p:bldP spid="24" grpId="0" build="allAtOnce"/>
      <p:bldP spid="12" grpId="0" animBg="1"/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B3ED2-8513-B827-BF34-659F15480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ED252EA-1084-FDDE-4B7A-6E8B985928BC}"/>
              </a:ext>
            </a:extLst>
          </p:cNvPr>
          <p:cNvSpPr txBox="1"/>
          <p:nvPr/>
        </p:nvSpPr>
        <p:spPr>
          <a:xfrm>
            <a:off x="933254" y="1093510"/>
            <a:ext cx="9468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Effra"/>
              </a:rPr>
              <a:t>Polymerisatiereacties</a:t>
            </a:r>
            <a:r>
              <a:rPr lang="en-US" sz="3200" b="1" dirty="0">
                <a:latin typeface="Effra"/>
              </a:rPr>
              <a:t>: </a:t>
            </a:r>
            <a:r>
              <a:rPr lang="en-US" sz="3200" b="1" dirty="0" err="1">
                <a:solidFill>
                  <a:srgbClr val="652EA3"/>
                </a:solidFill>
                <a:latin typeface="Effra"/>
              </a:rPr>
              <a:t>Condensatiepolymerisatie</a:t>
            </a:r>
            <a:endParaRPr lang="en-US" sz="3200" b="1" dirty="0">
              <a:solidFill>
                <a:srgbClr val="652EA3"/>
              </a:solidFill>
              <a:latin typeface="Effra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E8BAA44-BF14-4615-C932-497058693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47" y="2135485"/>
            <a:ext cx="3496873" cy="149583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6CDF59D-1CD4-B892-9E84-AB5E535B9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647" y="2135485"/>
            <a:ext cx="3496873" cy="149583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3738F711-AE9E-7555-6C9E-06BC51D84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4847" y="2135485"/>
            <a:ext cx="3496873" cy="1495835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CCEDDDF4-1C65-086D-D7E8-860E517F49BD}"/>
              </a:ext>
            </a:extLst>
          </p:cNvPr>
          <p:cNvSpPr txBox="1"/>
          <p:nvPr/>
        </p:nvSpPr>
        <p:spPr>
          <a:xfrm>
            <a:off x="348140" y="1678285"/>
            <a:ext cx="24591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latin typeface="Effra" panose="02000506080000020004" pitchFamily="2" charset="0"/>
                <a:sym typeface="Wingdings" panose="05000000000000000000" pitchFamily="2" charset="2"/>
              </a:rPr>
              <a:t> Zuur + alcohol</a:t>
            </a:r>
          </a:p>
          <a:p>
            <a:endParaRPr lang="nl-NL" sz="2400" b="1" dirty="0">
              <a:latin typeface="Effra" panose="02000506080000020004" pitchFamily="2" charset="0"/>
              <a:sym typeface="Wingdings" panose="05000000000000000000" pitchFamily="2" charset="2"/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5737539F-3B90-D4B4-440E-E612F4114652}"/>
              </a:ext>
            </a:extLst>
          </p:cNvPr>
          <p:cNvSpPr/>
          <p:nvPr/>
        </p:nvSpPr>
        <p:spPr>
          <a:xfrm>
            <a:off x="2880360" y="2651760"/>
            <a:ext cx="1709928" cy="1078992"/>
          </a:xfrm>
          <a:prstGeom prst="rect">
            <a:avLst/>
          </a:prstGeom>
          <a:noFill/>
          <a:ln w="38100">
            <a:solidFill>
              <a:srgbClr val="945DE8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5AA2FAD2-5F9C-C272-AE63-AB7A62F3F8D5}"/>
              </a:ext>
            </a:extLst>
          </p:cNvPr>
          <p:cNvSpPr/>
          <p:nvPr/>
        </p:nvSpPr>
        <p:spPr>
          <a:xfrm>
            <a:off x="6631732" y="2651760"/>
            <a:ext cx="1709928" cy="1078992"/>
          </a:xfrm>
          <a:prstGeom prst="rect">
            <a:avLst/>
          </a:prstGeom>
          <a:noFill/>
          <a:ln w="38100">
            <a:solidFill>
              <a:srgbClr val="945DE8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F7862528-5D95-7C46-C26B-008CBF66C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004" y="4187759"/>
            <a:ext cx="10964473" cy="1701233"/>
          </a:xfrm>
          <a:prstGeom prst="rect">
            <a:avLst/>
          </a:prstGeom>
        </p:spPr>
      </p:pic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45D6DC2A-AA94-F036-B44E-A98ED98FD9E2}"/>
              </a:ext>
            </a:extLst>
          </p:cNvPr>
          <p:cNvCxnSpPr/>
          <p:nvPr/>
        </p:nvCxnSpPr>
        <p:spPr>
          <a:xfrm>
            <a:off x="2880360" y="5129784"/>
            <a:ext cx="15819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5DF4C683-811F-3E72-4112-AEA9FA350F08}"/>
              </a:ext>
            </a:extLst>
          </p:cNvPr>
          <p:cNvCxnSpPr/>
          <p:nvPr/>
        </p:nvCxnSpPr>
        <p:spPr>
          <a:xfrm>
            <a:off x="6498336" y="5129784"/>
            <a:ext cx="15819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19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ADED8-486C-7F02-216C-53B01A803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58E92D7-3DDF-2902-B2AC-BFA7EEF4581B}"/>
              </a:ext>
            </a:extLst>
          </p:cNvPr>
          <p:cNvSpPr txBox="1"/>
          <p:nvPr/>
        </p:nvSpPr>
        <p:spPr>
          <a:xfrm>
            <a:off x="933254" y="1093510"/>
            <a:ext cx="9468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Effra"/>
              </a:rPr>
              <a:t>Polymerisatiereacties</a:t>
            </a:r>
            <a:r>
              <a:rPr lang="en-US" sz="3200" b="1" dirty="0">
                <a:latin typeface="Effra"/>
              </a:rPr>
              <a:t>: </a:t>
            </a:r>
            <a:r>
              <a:rPr lang="en-US" sz="3200" b="1" dirty="0" err="1">
                <a:solidFill>
                  <a:srgbClr val="652EA3"/>
                </a:solidFill>
                <a:latin typeface="Effra"/>
              </a:rPr>
              <a:t>Condensatiepolymerisatie</a:t>
            </a:r>
            <a:endParaRPr lang="en-US" sz="3200" b="1" dirty="0">
              <a:solidFill>
                <a:srgbClr val="652EA3"/>
              </a:solidFill>
              <a:latin typeface="Effra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82085729-A1F1-A279-DE44-F0AAAA4C9778}"/>
              </a:ext>
            </a:extLst>
          </p:cNvPr>
          <p:cNvSpPr txBox="1"/>
          <p:nvPr/>
        </p:nvSpPr>
        <p:spPr>
          <a:xfrm>
            <a:off x="348140" y="1678285"/>
            <a:ext cx="2321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latin typeface="Effra" panose="02000506080000020004" pitchFamily="2" charset="0"/>
                <a:sym typeface="Wingdings" panose="05000000000000000000" pitchFamily="2" charset="2"/>
              </a:rPr>
              <a:t> Zuur + amine</a:t>
            </a:r>
          </a:p>
          <a:p>
            <a:endParaRPr lang="nl-NL" sz="2400" b="1" dirty="0">
              <a:latin typeface="Effra" panose="02000506080000020004" pitchFamily="2" charset="0"/>
              <a:sym typeface="Wingdings" panose="05000000000000000000" pitchFamily="2" charset="2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231B124-6DC7-3A38-A4F8-0CFEA462E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88" y="2051438"/>
            <a:ext cx="3415802" cy="173099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4C347CC-73AC-259F-6072-497733EC6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062" y="2051437"/>
            <a:ext cx="3415802" cy="173099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12137F0-9C9A-C1DA-41EB-5F54228C7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862" y="2051436"/>
            <a:ext cx="3415802" cy="1730995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E9625C48-9A6C-7778-A335-94D86FD2BCE5}"/>
              </a:ext>
            </a:extLst>
          </p:cNvPr>
          <p:cNvSpPr/>
          <p:nvPr/>
        </p:nvSpPr>
        <p:spPr>
          <a:xfrm>
            <a:off x="2889504" y="2580083"/>
            <a:ext cx="1709928" cy="1078992"/>
          </a:xfrm>
          <a:prstGeom prst="rect">
            <a:avLst/>
          </a:prstGeom>
          <a:noFill/>
          <a:ln w="38100">
            <a:solidFill>
              <a:srgbClr val="945DE8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5D80723-2E98-C078-877D-E6D339389E1D}"/>
              </a:ext>
            </a:extLst>
          </p:cNvPr>
          <p:cNvSpPr/>
          <p:nvPr/>
        </p:nvSpPr>
        <p:spPr>
          <a:xfrm>
            <a:off x="6640876" y="2580083"/>
            <a:ext cx="1709928" cy="1078992"/>
          </a:xfrm>
          <a:prstGeom prst="rect">
            <a:avLst/>
          </a:prstGeom>
          <a:noFill/>
          <a:ln w="38100">
            <a:solidFill>
              <a:srgbClr val="945DE8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77CD097-6665-CBD2-5028-28765EE8E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88" y="4227710"/>
            <a:ext cx="3415802" cy="173099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D076A4D4-318B-6252-AB32-A6B0C9941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062" y="4227709"/>
            <a:ext cx="3415802" cy="173099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02BB2014-A58B-E08F-D813-1934A7520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862" y="4227708"/>
            <a:ext cx="3415802" cy="1730995"/>
          </a:xfrm>
          <a:prstGeom prst="rect">
            <a:avLst/>
          </a:prstGeom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25ED0202-92B5-7161-4728-5CA25C702E16}"/>
              </a:ext>
            </a:extLst>
          </p:cNvPr>
          <p:cNvSpPr/>
          <p:nvPr/>
        </p:nvSpPr>
        <p:spPr>
          <a:xfrm>
            <a:off x="2740152" y="4896964"/>
            <a:ext cx="2084832" cy="1094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FA2CA181-BE4C-6D78-7BF3-212426A36D8E}"/>
              </a:ext>
            </a:extLst>
          </p:cNvPr>
          <p:cNvSpPr/>
          <p:nvPr/>
        </p:nvSpPr>
        <p:spPr>
          <a:xfrm>
            <a:off x="6524693" y="4929314"/>
            <a:ext cx="2007325" cy="1094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892F431A-6E97-FBFE-E3EE-E00CD01C22E8}"/>
              </a:ext>
            </a:extLst>
          </p:cNvPr>
          <p:cNvCxnSpPr>
            <a:cxnSpLocks/>
          </p:cNvCxnSpPr>
          <p:nvPr/>
        </p:nvCxnSpPr>
        <p:spPr>
          <a:xfrm>
            <a:off x="2829139" y="5102730"/>
            <a:ext cx="191431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0AE5DCBD-B76E-FBF1-B8FA-18C38D04F1CF}"/>
              </a:ext>
            </a:extLst>
          </p:cNvPr>
          <p:cNvCxnSpPr>
            <a:cxnSpLocks/>
          </p:cNvCxnSpPr>
          <p:nvPr/>
        </p:nvCxnSpPr>
        <p:spPr>
          <a:xfrm>
            <a:off x="6608182" y="5112255"/>
            <a:ext cx="191431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79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32141-2E62-96A0-ABC0-AE11EABEB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Afbeelding 74">
            <a:extLst>
              <a:ext uri="{FF2B5EF4-FFF2-40B4-BE49-F238E27FC236}">
                <a16:creationId xmlns:a16="http://schemas.microsoft.com/office/drawing/2014/main" id="{EDA148AA-0AF7-DD21-877C-6BF535E85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14" y="4273251"/>
            <a:ext cx="10632346" cy="1993565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ED36179-E6F0-685E-152F-3A341EE306C2}"/>
              </a:ext>
            </a:extLst>
          </p:cNvPr>
          <p:cNvSpPr txBox="1"/>
          <p:nvPr/>
        </p:nvSpPr>
        <p:spPr>
          <a:xfrm>
            <a:off x="933254" y="1093510"/>
            <a:ext cx="9468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Effra"/>
              </a:rPr>
              <a:t>Polymerisatiereacties</a:t>
            </a:r>
            <a:r>
              <a:rPr lang="en-US" sz="3200" b="1" dirty="0">
                <a:latin typeface="Effra"/>
              </a:rPr>
              <a:t>: </a:t>
            </a:r>
            <a:r>
              <a:rPr lang="en-US" sz="3200" b="1" dirty="0" err="1">
                <a:solidFill>
                  <a:srgbClr val="652EA3"/>
                </a:solidFill>
                <a:latin typeface="Effra"/>
              </a:rPr>
              <a:t>Condensatiepolymerisatie</a:t>
            </a:r>
            <a:endParaRPr lang="en-US" sz="3200" b="1" dirty="0">
              <a:solidFill>
                <a:srgbClr val="652EA3"/>
              </a:solidFill>
              <a:latin typeface="Effra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B4FF0129-9D2D-8761-57E5-CF9AC00FE3FC}"/>
              </a:ext>
            </a:extLst>
          </p:cNvPr>
          <p:cNvSpPr txBox="1"/>
          <p:nvPr/>
        </p:nvSpPr>
        <p:spPr>
          <a:xfrm>
            <a:off x="348140" y="1678285"/>
            <a:ext cx="24591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latin typeface="Effra" panose="02000506080000020004" pitchFamily="2" charset="0"/>
                <a:sym typeface="Wingdings" panose="05000000000000000000" pitchFamily="2" charset="2"/>
              </a:rPr>
              <a:t> Zuur + alcohol</a:t>
            </a:r>
          </a:p>
          <a:p>
            <a:endParaRPr lang="nl-NL" sz="2400" dirty="0">
              <a:latin typeface="Effra" panose="02000506080000020004" pitchFamily="2" charset="0"/>
              <a:sym typeface="Wingdings" panose="05000000000000000000" pitchFamily="2" charset="2"/>
            </a:endParaRP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CD2E38F6-44DD-22BF-884F-8EC9C64AA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004" y="2082734"/>
            <a:ext cx="10964473" cy="1701233"/>
          </a:xfrm>
          <a:prstGeom prst="rect">
            <a:avLst/>
          </a:prstGeom>
        </p:spPr>
      </p:pic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34F05799-E178-DC4C-6C0D-96BDA8BAF48E}"/>
              </a:ext>
            </a:extLst>
          </p:cNvPr>
          <p:cNvCxnSpPr/>
          <p:nvPr/>
        </p:nvCxnSpPr>
        <p:spPr>
          <a:xfrm>
            <a:off x="2880360" y="3024759"/>
            <a:ext cx="15819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46ACDE99-B11B-C796-9A62-4C24774C6FEB}"/>
              </a:ext>
            </a:extLst>
          </p:cNvPr>
          <p:cNvCxnSpPr/>
          <p:nvPr/>
        </p:nvCxnSpPr>
        <p:spPr>
          <a:xfrm>
            <a:off x="6498336" y="3024759"/>
            <a:ext cx="15819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hoek 5">
            <a:extLst>
              <a:ext uri="{FF2B5EF4-FFF2-40B4-BE49-F238E27FC236}">
                <a16:creationId xmlns:a16="http://schemas.microsoft.com/office/drawing/2014/main" id="{84AAEA15-376A-5B1C-FBD5-558626E4AC1B}"/>
              </a:ext>
            </a:extLst>
          </p:cNvPr>
          <p:cNvSpPr/>
          <p:nvPr/>
        </p:nvSpPr>
        <p:spPr>
          <a:xfrm>
            <a:off x="-828388" y="2580473"/>
            <a:ext cx="1709928" cy="1078992"/>
          </a:xfrm>
          <a:prstGeom prst="rect">
            <a:avLst/>
          </a:prstGeom>
          <a:noFill/>
          <a:ln w="38100">
            <a:solidFill>
              <a:srgbClr val="945DE8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2A2926B-A8F3-4828-F73A-4DA0EE835B2D}"/>
              </a:ext>
            </a:extLst>
          </p:cNvPr>
          <p:cNvSpPr/>
          <p:nvPr/>
        </p:nvSpPr>
        <p:spPr>
          <a:xfrm>
            <a:off x="10079067" y="2580473"/>
            <a:ext cx="2260619" cy="1078992"/>
          </a:xfrm>
          <a:prstGeom prst="rect">
            <a:avLst/>
          </a:prstGeom>
          <a:noFill/>
          <a:ln w="38100">
            <a:solidFill>
              <a:srgbClr val="945DE8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9929DD31-58B7-07F6-6EA9-B83BE2B76141}"/>
              </a:ext>
            </a:extLst>
          </p:cNvPr>
          <p:cNvSpPr/>
          <p:nvPr/>
        </p:nvSpPr>
        <p:spPr>
          <a:xfrm>
            <a:off x="228600" y="2311527"/>
            <a:ext cx="795528" cy="1865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5F3F690E-0B57-4370-B432-564824C0FB29}"/>
              </a:ext>
            </a:extLst>
          </p:cNvPr>
          <p:cNvSpPr/>
          <p:nvPr/>
        </p:nvSpPr>
        <p:spPr>
          <a:xfrm>
            <a:off x="198398" y="2142006"/>
            <a:ext cx="795528" cy="1865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C0D9F19B-6E58-4C61-F663-988043B6B53C}"/>
              </a:ext>
            </a:extLst>
          </p:cNvPr>
          <p:cNvSpPr/>
          <p:nvPr/>
        </p:nvSpPr>
        <p:spPr>
          <a:xfrm>
            <a:off x="9933154" y="2511614"/>
            <a:ext cx="1176806" cy="1865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5D19368-2518-6834-B1A9-0EC0E23A01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52258" y="2272939"/>
            <a:ext cx="1400795" cy="150363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F69F2B57-D07A-11D5-B6DA-186D679E95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966682" y="2240133"/>
            <a:ext cx="1400795" cy="1503639"/>
          </a:xfrm>
          <a:prstGeom prst="rect">
            <a:avLst/>
          </a:prstGeom>
        </p:spPr>
      </p:pic>
      <p:sp>
        <p:nvSpPr>
          <p:cNvPr id="28" name="Tekstvak 27">
            <a:extLst>
              <a:ext uri="{FF2B5EF4-FFF2-40B4-BE49-F238E27FC236}">
                <a16:creationId xmlns:a16="http://schemas.microsoft.com/office/drawing/2014/main" id="{91CB4B92-C9E6-F8C4-91D0-8D4F45504F1F}"/>
              </a:ext>
            </a:extLst>
          </p:cNvPr>
          <p:cNvSpPr txBox="1"/>
          <p:nvPr/>
        </p:nvSpPr>
        <p:spPr>
          <a:xfrm>
            <a:off x="338615" y="4021435"/>
            <a:ext cx="2321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latin typeface="Effra" panose="02000506080000020004" pitchFamily="2" charset="0"/>
                <a:sym typeface="Wingdings" panose="05000000000000000000" pitchFamily="2" charset="2"/>
              </a:rPr>
              <a:t> Zuur + amine</a:t>
            </a:r>
          </a:p>
          <a:p>
            <a:endParaRPr lang="nl-NL" sz="2400" dirty="0">
              <a:latin typeface="Effra" panose="02000506080000020004" pitchFamily="2" charset="0"/>
              <a:sym typeface="Wingdings" panose="05000000000000000000" pitchFamily="2" charset="2"/>
            </a:endParaRPr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560C6745-0D9D-6526-4D92-6795F78A27E9}"/>
              </a:ext>
            </a:extLst>
          </p:cNvPr>
          <p:cNvSpPr/>
          <p:nvPr/>
        </p:nvSpPr>
        <p:spPr>
          <a:xfrm>
            <a:off x="-837913" y="4923623"/>
            <a:ext cx="1709928" cy="1078992"/>
          </a:xfrm>
          <a:prstGeom prst="rect">
            <a:avLst/>
          </a:prstGeom>
          <a:noFill/>
          <a:ln w="38100">
            <a:solidFill>
              <a:srgbClr val="945DE8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30B23C20-961D-2DDA-BA34-E80C3B4705C4}"/>
              </a:ext>
            </a:extLst>
          </p:cNvPr>
          <p:cNvSpPr/>
          <p:nvPr/>
        </p:nvSpPr>
        <p:spPr>
          <a:xfrm>
            <a:off x="10069542" y="4923623"/>
            <a:ext cx="2260619" cy="1078992"/>
          </a:xfrm>
          <a:prstGeom prst="rect">
            <a:avLst/>
          </a:prstGeom>
          <a:noFill/>
          <a:ln w="38100">
            <a:solidFill>
              <a:srgbClr val="945DE8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F279633E-0BB8-F738-2F7A-87FBA2047944}"/>
              </a:ext>
            </a:extLst>
          </p:cNvPr>
          <p:cNvSpPr/>
          <p:nvPr/>
        </p:nvSpPr>
        <p:spPr>
          <a:xfrm>
            <a:off x="219075" y="4654677"/>
            <a:ext cx="795528" cy="1865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159A69A6-F786-F277-062B-23621411B530}"/>
              </a:ext>
            </a:extLst>
          </p:cNvPr>
          <p:cNvSpPr/>
          <p:nvPr/>
        </p:nvSpPr>
        <p:spPr>
          <a:xfrm>
            <a:off x="188873" y="4485156"/>
            <a:ext cx="795528" cy="1865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4E596FC6-58AA-DD08-63B4-10F44E118A19}"/>
              </a:ext>
            </a:extLst>
          </p:cNvPr>
          <p:cNvSpPr/>
          <p:nvPr/>
        </p:nvSpPr>
        <p:spPr>
          <a:xfrm>
            <a:off x="9923629" y="4854764"/>
            <a:ext cx="1176806" cy="1865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7" name="Afbeelding 36">
            <a:extLst>
              <a:ext uri="{FF2B5EF4-FFF2-40B4-BE49-F238E27FC236}">
                <a16:creationId xmlns:a16="http://schemas.microsoft.com/office/drawing/2014/main" id="{350DEB28-DB78-E50A-C1B2-50C12868FB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1783" y="4616089"/>
            <a:ext cx="1400795" cy="1503639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B8D8CE9B-3E36-E6A3-9BA5-0E88E2CB87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957157" y="4583283"/>
            <a:ext cx="1400795" cy="1503639"/>
          </a:xfrm>
          <a:prstGeom prst="rect">
            <a:avLst/>
          </a:prstGeom>
        </p:spPr>
      </p:pic>
      <p:cxnSp>
        <p:nvCxnSpPr>
          <p:cNvPr id="77" name="Verbindingslijn: gekromd 76">
            <a:extLst>
              <a:ext uri="{FF2B5EF4-FFF2-40B4-BE49-F238E27FC236}">
                <a16:creationId xmlns:a16="http://schemas.microsoft.com/office/drawing/2014/main" id="{F91C49DB-93D5-68D7-A0EA-8BF1A8DA35D2}"/>
              </a:ext>
            </a:extLst>
          </p:cNvPr>
          <p:cNvCxnSpPr>
            <a:cxnSpLocks/>
          </p:cNvCxnSpPr>
          <p:nvPr/>
        </p:nvCxnSpPr>
        <p:spPr>
          <a:xfrm flipV="1">
            <a:off x="3529881" y="2049827"/>
            <a:ext cx="2263906" cy="934323"/>
          </a:xfrm>
          <a:prstGeom prst="curvedConnector3">
            <a:avLst>
              <a:gd name="adj1" fmla="val -6659"/>
            </a:avLst>
          </a:prstGeom>
          <a:ln w="38100">
            <a:solidFill>
              <a:srgbClr val="652E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kstvak 89">
            <a:extLst>
              <a:ext uri="{FF2B5EF4-FFF2-40B4-BE49-F238E27FC236}">
                <a16:creationId xmlns:a16="http://schemas.microsoft.com/office/drawing/2014/main" id="{490CD742-D8CF-5408-B3E4-5200AA16E9BB}"/>
              </a:ext>
            </a:extLst>
          </p:cNvPr>
          <p:cNvSpPr txBox="1"/>
          <p:nvPr/>
        </p:nvSpPr>
        <p:spPr>
          <a:xfrm>
            <a:off x="5848651" y="1801517"/>
            <a:ext cx="1941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945DE8"/>
                </a:solidFill>
                <a:latin typeface="Effra" panose="02000506080000020004" pitchFamily="2" charset="0"/>
                <a:sym typeface="Wingdings" panose="05000000000000000000" pitchFamily="2" charset="2"/>
              </a:rPr>
              <a:t>Esterbinding</a:t>
            </a:r>
          </a:p>
        </p:txBody>
      </p:sp>
      <p:cxnSp>
        <p:nvCxnSpPr>
          <p:cNvPr id="91" name="Verbindingslijn: gekromd 90">
            <a:extLst>
              <a:ext uri="{FF2B5EF4-FFF2-40B4-BE49-F238E27FC236}">
                <a16:creationId xmlns:a16="http://schemas.microsoft.com/office/drawing/2014/main" id="{5AE67BC1-1F61-6ED0-F823-C9E96CB51A7C}"/>
              </a:ext>
            </a:extLst>
          </p:cNvPr>
          <p:cNvCxnSpPr>
            <a:cxnSpLocks/>
          </p:cNvCxnSpPr>
          <p:nvPr/>
        </p:nvCxnSpPr>
        <p:spPr>
          <a:xfrm flipV="1">
            <a:off x="3529881" y="4361227"/>
            <a:ext cx="2263906" cy="934323"/>
          </a:xfrm>
          <a:prstGeom prst="curvedConnector3">
            <a:avLst>
              <a:gd name="adj1" fmla="val -6659"/>
            </a:avLst>
          </a:prstGeom>
          <a:ln w="38100">
            <a:solidFill>
              <a:srgbClr val="652E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kstvak 91">
            <a:extLst>
              <a:ext uri="{FF2B5EF4-FFF2-40B4-BE49-F238E27FC236}">
                <a16:creationId xmlns:a16="http://schemas.microsoft.com/office/drawing/2014/main" id="{37370B6E-8DB6-7196-F14A-17815AB971FA}"/>
              </a:ext>
            </a:extLst>
          </p:cNvPr>
          <p:cNvSpPr txBox="1"/>
          <p:nvPr/>
        </p:nvSpPr>
        <p:spPr>
          <a:xfrm>
            <a:off x="5848651" y="4112917"/>
            <a:ext cx="2265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945DE8"/>
                </a:solidFill>
                <a:latin typeface="Effra" panose="02000506080000020004" pitchFamily="2" charset="0"/>
                <a:sym typeface="Wingdings" panose="05000000000000000000" pitchFamily="2" charset="2"/>
              </a:rPr>
              <a:t>Peptidebinding</a:t>
            </a:r>
          </a:p>
        </p:txBody>
      </p:sp>
    </p:spTree>
    <p:extLst>
      <p:ext uri="{BB962C8B-B14F-4D97-AF65-F5344CB8AC3E}">
        <p14:creationId xmlns:p14="http://schemas.microsoft.com/office/powerpoint/2010/main" val="409993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22" grpId="0" animBg="1"/>
      <p:bldP spid="24" grpId="0" animBg="1"/>
      <p:bldP spid="32" grpId="0" animBg="1"/>
      <p:bldP spid="32" grpId="1" animBg="1"/>
      <p:bldP spid="33" grpId="0" animBg="1"/>
      <p:bldP spid="33" grpId="1" animBg="1"/>
      <p:bldP spid="34" grpId="0"/>
      <p:bldP spid="35" grpId="0" animBg="1"/>
      <p:bldP spid="3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742F9-0965-F598-CDDA-ED3A87138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152CC7B0-3AFE-7859-1CD5-2B5E9667F70F}"/>
              </a:ext>
            </a:extLst>
          </p:cNvPr>
          <p:cNvSpPr txBox="1"/>
          <p:nvPr/>
        </p:nvSpPr>
        <p:spPr>
          <a:xfrm>
            <a:off x="933254" y="1093510"/>
            <a:ext cx="9468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Effra"/>
              </a:rPr>
              <a:t>Polymerisatiereacties</a:t>
            </a:r>
            <a:r>
              <a:rPr lang="en-US" sz="3200" b="1" dirty="0">
                <a:latin typeface="Effra"/>
              </a:rPr>
              <a:t>: </a:t>
            </a:r>
            <a:r>
              <a:rPr lang="en-US" sz="3200" b="1" dirty="0" err="1">
                <a:solidFill>
                  <a:srgbClr val="652EA3"/>
                </a:solidFill>
                <a:latin typeface="Effra"/>
              </a:rPr>
              <a:t>Condensatiepolymerisatie</a:t>
            </a:r>
            <a:endParaRPr lang="en-US" sz="3200" b="1" dirty="0">
              <a:solidFill>
                <a:srgbClr val="652EA3"/>
              </a:solidFill>
              <a:latin typeface="Effra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3EFFF268-319A-EAB0-985D-D403E69BB0FE}"/>
              </a:ext>
            </a:extLst>
          </p:cNvPr>
          <p:cNvSpPr txBox="1"/>
          <p:nvPr/>
        </p:nvSpPr>
        <p:spPr>
          <a:xfrm>
            <a:off x="348140" y="1678285"/>
            <a:ext cx="6694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err="1">
                <a:latin typeface="Effra" panose="02000506080000020004" pitchFamily="2" charset="0"/>
                <a:sym typeface="Wingdings" panose="05000000000000000000" pitchFamily="2" charset="2"/>
              </a:rPr>
              <a:t>Copolymeren</a:t>
            </a:r>
            <a:r>
              <a:rPr lang="nl-NL" sz="2400" b="1" dirty="0">
                <a:latin typeface="Effra" panose="02000506080000020004" pitchFamily="2" charset="0"/>
                <a:sym typeface="Wingdings" panose="05000000000000000000" pitchFamily="2" charset="2"/>
              </a:rPr>
              <a:t> (twee verschillende monomeren):</a:t>
            </a:r>
          </a:p>
          <a:p>
            <a:endParaRPr lang="nl-NL" sz="2400" dirty="0">
              <a:latin typeface="Effra" panose="02000506080000020004" pitchFamily="2" charset="0"/>
              <a:sym typeface="Wingdings" panose="05000000000000000000" pitchFamily="2" charset="2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7D77D54-710C-EC01-3C26-E65532C67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2348469"/>
            <a:ext cx="3604421" cy="1330504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D949024A-2289-25FB-5B19-BC74D8841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025" y="2342765"/>
            <a:ext cx="3604421" cy="1330504"/>
          </a:xfrm>
          <a:prstGeom prst="rect">
            <a:avLst/>
          </a:prstGeom>
        </p:spPr>
      </p:pic>
      <p:sp>
        <p:nvSpPr>
          <p:cNvPr id="18" name="Rechthoek 17">
            <a:extLst>
              <a:ext uri="{FF2B5EF4-FFF2-40B4-BE49-F238E27FC236}">
                <a16:creationId xmlns:a16="http://schemas.microsoft.com/office/drawing/2014/main" id="{B52BDB2D-D950-6C0A-2A76-204EA2C3FFAA}"/>
              </a:ext>
            </a:extLst>
          </p:cNvPr>
          <p:cNvSpPr/>
          <p:nvPr/>
        </p:nvSpPr>
        <p:spPr>
          <a:xfrm>
            <a:off x="3060954" y="2742008"/>
            <a:ext cx="1709928" cy="1078992"/>
          </a:xfrm>
          <a:prstGeom prst="rect">
            <a:avLst/>
          </a:prstGeom>
          <a:noFill/>
          <a:ln w="38100">
            <a:solidFill>
              <a:srgbClr val="945DE8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0EF7D8CA-2F9E-8004-CF6C-5CD3D175E465}"/>
              </a:ext>
            </a:extLst>
          </p:cNvPr>
          <p:cNvCxnSpPr/>
          <p:nvPr/>
        </p:nvCxnSpPr>
        <p:spPr>
          <a:xfrm>
            <a:off x="3038475" y="2790825"/>
            <a:ext cx="1695450" cy="1028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5D18048D-B28B-6A06-9AB3-6A170E350494}"/>
              </a:ext>
            </a:extLst>
          </p:cNvPr>
          <p:cNvCxnSpPr>
            <a:cxnSpLocks/>
          </p:cNvCxnSpPr>
          <p:nvPr/>
        </p:nvCxnSpPr>
        <p:spPr>
          <a:xfrm flipV="1">
            <a:off x="3060954" y="2777410"/>
            <a:ext cx="1709928" cy="10421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Afbeelding 28">
            <a:extLst>
              <a:ext uri="{FF2B5EF4-FFF2-40B4-BE49-F238E27FC236}">
                <a16:creationId xmlns:a16="http://schemas.microsoft.com/office/drawing/2014/main" id="{8E3136C3-6348-9D46-2DC0-AAC342B353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5848" y="2609012"/>
            <a:ext cx="2512099" cy="1037689"/>
          </a:xfrm>
          <a:prstGeom prst="rect">
            <a:avLst/>
          </a:prstGeom>
        </p:spPr>
      </p:pic>
      <p:sp>
        <p:nvSpPr>
          <p:cNvPr id="30" name="Rechthoek 29">
            <a:extLst>
              <a:ext uri="{FF2B5EF4-FFF2-40B4-BE49-F238E27FC236}">
                <a16:creationId xmlns:a16="http://schemas.microsoft.com/office/drawing/2014/main" id="{5E61B6EF-7B20-F222-E9E8-F65EE524E0F9}"/>
              </a:ext>
            </a:extLst>
          </p:cNvPr>
          <p:cNvSpPr/>
          <p:nvPr/>
        </p:nvSpPr>
        <p:spPr>
          <a:xfrm>
            <a:off x="3137916" y="2664553"/>
            <a:ext cx="1928452" cy="1078992"/>
          </a:xfrm>
          <a:prstGeom prst="rect">
            <a:avLst/>
          </a:prstGeom>
          <a:noFill/>
          <a:ln w="38100">
            <a:solidFill>
              <a:srgbClr val="945DE8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28B9257F-B8F6-2BCA-6CA8-AE0FC7C0170B}"/>
              </a:ext>
            </a:extLst>
          </p:cNvPr>
          <p:cNvSpPr/>
          <p:nvPr/>
        </p:nvSpPr>
        <p:spPr>
          <a:xfrm>
            <a:off x="6864096" y="2618991"/>
            <a:ext cx="1928452" cy="1078992"/>
          </a:xfrm>
          <a:prstGeom prst="rect">
            <a:avLst/>
          </a:prstGeom>
          <a:noFill/>
          <a:ln w="38100">
            <a:solidFill>
              <a:srgbClr val="945DE8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391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59259E-6 L 0.28815 0.0002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1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30" grpId="0" animBg="1"/>
      <p:bldP spid="3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01142-5D28-0B49-1535-285569196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6F49374-D14C-EC0C-D748-A1C363881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1" y="1924264"/>
            <a:ext cx="11584017" cy="404869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0DF79BC6-DDD9-EC6A-1282-63E18AD6BD74}"/>
              </a:ext>
            </a:extLst>
          </p:cNvPr>
          <p:cNvSpPr txBox="1"/>
          <p:nvPr/>
        </p:nvSpPr>
        <p:spPr>
          <a:xfrm>
            <a:off x="933254" y="1093510"/>
            <a:ext cx="93537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Effra"/>
              </a:rPr>
              <a:t>Polymerisatiereacties</a:t>
            </a:r>
            <a:r>
              <a:rPr lang="en-US" sz="3200" b="1" dirty="0">
                <a:latin typeface="Effra"/>
              </a:rPr>
              <a:t>: </a:t>
            </a:r>
            <a:r>
              <a:rPr lang="en-US" sz="3200" b="1" dirty="0" err="1">
                <a:solidFill>
                  <a:srgbClr val="652EA3"/>
                </a:solidFill>
                <a:latin typeface="Effra"/>
              </a:rPr>
              <a:t>oefenen</a:t>
            </a:r>
            <a:endParaRPr lang="en-US" sz="3200" b="1" dirty="0">
              <a:solidFill>
                <a:srgbClr val="652EA3"/>
              </a:solidFill>
              <a:latin typeface="Effra"/>
            </a:endParaRPr>
          </a:p>
          <a:p>
            <a:r>
              <a:rPr lang="en-US" sz="2400" b="1" dirty="0">
                <a:solidFill>
                  <a:srgbClr val="652EA3"/>
                </a:solidFill>
                <a:latin typeface="Effra"/>
              </a:rPr>
              <a:t>2018 I</a:t>
            </a:r>
          </a:p>
          <a:p>
            <a:endParaRPr lang="en-US" sz="3200" b="1" dirty="0">
              <a:latin typeface="Effra"/>
            </a:endParaRPr>
          </a:p>
          <a:p>
            <a:r>
              <a:rPr lang="en-US" sz="2400" b="1" dirty="0">
                <a:solidFill>
                  <a:srgbClr val="652EA3"/>
                </a:solidFill>
                <a:latin typeface="Effra"/>
              </a:rPr>
              <a:t> 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F80C5593-B72B-B062-E44D-EC90B85BF4D4}"/>
              </a:ext>
            </a:extLst>
          </p:cNvPr>
          <p:cNvCxnSpPr>
            <a:cxnSpLocks/>
          </p:cNvCxnSpPr>
          <p:nvPr/>
        </p:nvCxnSpPr>
        <p:spPr>
          <a:xfrm>
            <a:off x="3038475" y="2001451"/>
            <a:ext cx="0" cy="1703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AE6AE5DC-A9AF-AAB2-D7B0-22CACB14C8CE}"/>
              </a:ext>
            </a:extLst>
          </p:cNvPr>
          <p:cNvCxnSpPr>
            <a:cxnSpLocks/>
          </p:cNvCxnSpPr>
          <p:nvPr/>
        </p:nvCxnSpPr>
        <p:spPr>
          <a:xfrm>
            <a:off x="1790700" y="2001451"/>
            <a:ext cx="0" cy="1703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888E18A3-7A51-5E09-3DD8-F20CE80C46C5}"/>
              </a:ext>
            </a:extLst>
          </p:cNvPr>
          <p:cNvCxnSpPr>
            <a:cxnSpLocks/>
          </p:cNvCxnSpPr>
          <p:nvPr/>
        </p:nvCxnSpPr>
        <p:spPr>
          <a:xfrm>
            <a:off x="5470741" y="2000355"/>
            <a:ext cx="0" cy="1703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2CB5C407-092C-0082-7424-7B4CEE642D50}"/>
              </a:ext>
            </a:extLst>
          </p:cNvPr>
          <p:cNvCxnSpPr>
            <a:cxnSpLocks/>
          </p:cNvCxnSpPr>
          <p:nvPr/>
        </p:nvCxnSpPr>
        <p:spPr>
          <a:xfrm>
            <a:off x="4222966" y="2000355"/>
            <a:ext cx="0" cy="1703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D59B2FCD-CF02-88C7-35A6-399431A751D8}"/>
              </a:ext>
            </a:extLst>
          </p:cNvPr>
          <p:cNvCxnSpPr>
            <a:cxnSpLocks/>
          </p:cNvCxnSpPr>
          <p:nvPr/>
        </p:nvCxnSpPr>
        <p:spPr>
          <a:xfrm>
            <a:off x="6728041" y="2000355"/>
            <a:ext cx="0" cy="1703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2D496B87-EB1D-AF5A-6153-3672CF1F2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4527" y="1827442"/>
            <a:ext cx="1600423" cy="1876687"/>
          </a:xfrm>
          <a:prstGeom prst="rect">
            <a:avLst/>
          </a:prstGeom>
          <a:ln w="28575">
            <a:solidFill>
              <a:srgbClr val="652EA3"/>
            </a:solidFill>
          </a:ln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4D15D9A-B903-49E1-FC54-3A48EC9AE9E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525"/>
          <a:stretch>
            <a:fillRect/>
          </a:stretch>
        </p:blipFill>
        <p:spPr>
          <a:xfrm>
            <a:off x="7611739" y="1827442"/>
            <a:ext cx="1609950" cy="1866433"/>
          </a:xfrm>
          <a:prstGeom prst="rect">
            <a:avLst/>
          </a:prstGeom>
          <a:ln w="28575">
            <a:solidFill>
              <a:srgbClr val="652EA3"/>
            </a:solidFill>
          </a:ln>
        </p:spPr>
      </p:pic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F58C8731-1ACD-25E3-829C-740FF173BBB2}"/>
              </a:ext>
            </a:extLst>
          </p:cNvPr>
          <p:cNvCxnSpPr>
            <a:cxnSpLocks/>
          </p:cNvCxnSpPr>
          <p:nvPr/>
        </p:nvCxnSpPr>
        <p:spPr>
          <a:xfrm>
            <a:off x="8208169" y="2592229"/>
            <a:ext cx="4595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8581D9DE-833F-E04C-DBED-90CE8B3A126D}"/>
              </a:ext>
            </a:extLst>
          </p:cNvPr>
          <p:cNvCxnSpPr>
            <a:cxnSpLocks/>
          </p:cNvCxnSpPr>
          <p:nvPr/>
        </p:nvCxnSpPr>
        <p:spPr>
          <a:xfrm>
            <a:off x="9996488" y="2575560"/>
            <a:ext cx="4595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20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C9598-11CF-E600-16FD-4FE6D334A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EDD9845-7AEF-F3A9-17DD-87843E2D4C6F}"/>
              </a:ext>
            </a:extLst>
          </p:cNvPr>
          <p:cNvSpPr txBox="1"/>
          <p:nvPr/>
        </p:nvSpPr>
        <p:spPr>
          <a:xfrm>
            <a:off x="1219201" y="892630"/>
            <a:ext cx="10651196" cy="47705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 err="1">
                <a:latin typeface="Effra" panose="02000506080000020004" pitchFamily="2" charset="0"/>
              </a:rPr>
              <a:t>Examenspreekuur</a:t>
            </a:r>
            <a:r>
              <a:rPr lang="en-US" sz="3200" b="1" dirty="0">
                <a:latin typeface="Effra" panose="02000506080000020004" pitchFamily="2" charset="0"/>
              </a:rPr>
              <a:t> 2025</a:t>
            </a:r>
          </a:p>
          <a:p>
            <a:endParaRPr lang="en-US" sz="3200" b="1" dirty="0">
              <a:latin typeface="Effra" panose="02000506080000020004" pitchFamily="2" charset="0"/>
            </a:endParaRPr>
          </a:p>
          <a:p>
            <a:r>
              <a:rPr lang="nl-NL" sz="2400" b="1" dirty="0">
                <a:solidFill>
                  <a:srgbClr val="131313"/>
                </a:solidFill>
                <a:latin typeface="Effra" panose="02000506080000020004" pitchFamily="2" charset="0"/>
                <a:cs typeface="Segoe UI"/>
              </a:rPr>
              <a:t>Redox </a:t>
            </a:r>
            <a:r>
              <a:rPr lang="nl-NL" sz="2400" dirty="0" err="1">
                <a:solidFill>
                  <a:srgbClr val="131313"/>
                </a:solidFill>
                <a:latin typeface="Effra" panose="02000506080000020004" pitchFamily="2" charset="0"/>
                <a:cs typeface="Arial"/>
              </a:rPr>
              <a:t>halfreacties</a:t>
            </a:r>
            <a:r>
              <a:rPr lang="nl-NL" sz="2400" dirty="0">
                <a:solidFill>
                  <a:srgbClr val="131313"/>
                </a:solidFill>
                <a:latin typeface="Effra" panose="02000506080000020004" pitchFamily="2" charset="0"/>
                <a:cs typeface="Arial"/>
              </a:rPr>
              <a:t> opstellen, reductor / oxidator, brandstofcellen</a:t>
            </a:r>
            <a:endParaRPr lang="en-US" sz="2400" dirty="0">
              <a:solidFill>
                <a:srgbClr val="000000"/>
              </a:solidFill>
              <a:latin typeface="Effra" panose="02000506080000020004" pitchFamily="2" charset="0"/>
              <a:cs typeface="Arial"/>
            </a:endParaRPr>
          </a:p>
          <a:p>
            <a:r>
              <a:rPr lang="nl-NL" sz="2400" b="1" dirty="0">
                <a:solidFill>
                  <a:srgbClr val="131313"/>
                </a:solidFill>
                <a:latin typeface="Effra" panose="02000506080000020004" pitchFamily="2" charset="0"/>
              </a:rPr>
              <a:t>Reacties </a:t>
            </a:r>
            <a:r>
              <a:rPr lang="nl-NL" sz="2400" dirty="0">
                <a:solidFill>
                  <a:srgbClr val="131313"/>
                </a:solidFill>
                <a:latin typeface="Effra" panose="02000506080000020004" pitchFamily="2" charset="0"/>
              </a:rPr>
              <a:t>zuur/base, </a:t>
            </a:r>
            <a:r>
              <a:rPr lang="nl-NL" sz="2400" dirty="0">
                <a:solidFill>
                  <a:srgbClr val="131313"/>
                </a:solidFill>
                <a:latin typeface="Effra"/>
              </a:rPr>
              <a:t>redox, notatie                         </a:t>
            </a:r>
            <a:endParaRPr lang="nl-NL" sz="2400" b="0" i="0" dirty="0">
              <a:solidFill>
                <a:srgbClr val="000000"/>
              </a:solidFill>
              <a:effectLst/>
              <a:latin typeface="Effra"/>
              <a:ea typeface="Calibri" panose="020F0502020204030204"/>
              <a:cs typeface="Calibri" panose="020F0502020204030204"/>
            </a:endParaRPr>
          </a:p>
          <a:p>
            <a:r>
              <a:rPr lang="nl-NL" sz="2400" b="1" dirty="0">
                <a:solidFill>
                  <a:srgbClr val="131313"/>
                </a:solidFill>
                <a:latin typeface="Effra" panose="02000506080000020004" pitchFamily="2" charset="0"/>
              </a:rPr>
              <a:t>Chemisch rekenen en significantie </a:t>
            </a:r>
          </a:p>
          <a:p>
            <a:r>
              <a:rPr lang="nl-NL" sz="2400" b="1" dirty="0">
                <a:solidFill>
                  <a:srgbClr val="131313"/>
                </a:solidFill>
                <a:latin typeface="Effra" panose="02000506080000020004" pitchFamily="2" charset="0"/>
              </a:rPr>
              <a:t>Esters </a:t>
            </a:r>
          </a:p>
          <a:p>
            <a:r>
              <a:rPr lang="nl-NL" sz="2400" b="1" dirty="0">
                <a:solidFill>
                  <a:srgbClr val="131313"/>
                </a:solidFill>
                <a:latin typeface="Effra" panose="02000506080000020004" pitchFamily="2" charset="0"/>
              </a:rPr>
              <a:t>Blokschema’s </a:t>
            </a:r>
            <a:r>
              <a:rPr lang="nl-NL" sz="2400" dirty="0">
                <a:solidFill>
                  <a:srgbClr val="131313"/>
                </a:solidFill>
                <a:latin typeface="Effra"/>
              </a:rPr>
              <a:t> </a:t>
            </a:r>
            <a:endParaRPr lang="nl-NL" sz="2400" dirty="0">
              <a:solidFill>
                <a:srgbClr val="131313"/>
              </a:solidFill>
              <a:latin typeface="Effra"/>
              <a:cs typeface="Segoe UI"/>
            </a:endParaRPr>
          </a:p>
          <a:p>
            <a:r>
              <a:rPr lang="nl-NL" sz="2400" b="1" dirty="0">
                <a:solidFill>
                  <a:srgbClr val="131313"/>
                </a:solidFill>
                <a:latin typeface="Effra" panose="02000506080000020004" pitchFamily="2" charset="0"/>
                <a:cs typeface="Segoe UI"/>
              </a:rPr>
              <a:t>Zouten </a:t>
            </a:r>
            <a:r>
              <a:rPr lang="nl-NL" sz="2400" dirty="0">
                <a:solidFill>
                  <a:srgbClr val="131313"/>
                </a:solidFill>
                <a:latin typeface="Effra" panose="02000506080000020004" pitchFamily="2" charset="0"/>
                <a:cs typeface="Arial"/>
              </a:rPr>
              <a:t>verhoudingsformules, protonen, neutronen, elektronen</a:t>
            </a:r>
            <a:endParaRPr lang="en-US" sz="2400" dirty="0">
              <a:solidFill>
                <a:srgbClr val="000000"/>
              </a:solidFill>
              <a:latin typeface="Effra" panose="02000506080000020004" pitchFamily="2" charset="0"/>
              <a:cs typeface="Arial"/>
            </a:endParaRPr>
          </a:p>
          <a:p>
            <a:r>
              <a:rPr lang="nl-NL" sz="2400" b="1" dirty="0">
                <a:solidFill>
                  <a:srgbClr val="131313"/>
                </a:solidFill>
                <a:latin typeface="Effra" panose="02000506080000020004" pitchFamily="2" charset="0"/>
                <a:cs typeface="Arial"/>
              </a:rPr>
              <a:t>Roosters</a:t>
            </a:r>
          </a:p>
          <a:p>
            <a:r>
              <a:rPr lang="nl-NL" sz="2400" b="1" dirty="0">
                <a:solidFill>
                  <a:srgbClr val="131313"/>
                </a:solidFill>
                <a:latin typeface="Effra"/>
                <a:cs typeface="Arial"/>
              </a:rPr>
              <a:t>Bindingen</a:t>
            </a:r>
            <a:endParaRPr lang="nl-NL" sz="2400" b="1" dirty="0">
              <a:solidFill>
                <a:srgbClr val="131313"/>
              </a:solidFill>
              <a:latin typeface="Effra" panose="02000506080000020004" pitchFamily="2" charset="0"/>
              <a:cs typeface="Arial"/>
            </a:endParaRPr>
          </a:p>
          <a:p>
            <a:r>
              <a:rPr lang="nl-NL" sz="2400" b="1" dirty="0">
                <a:solidFill>
                  <a:srgbClr val="131313"/>
                </a:solidFill>
                <a:latin typeface="Effra"/>
                <a:cs typeface="Arial"/>
              </a:rPr>
              <a:t>    </a:t>
            </a:r>
            <a:r>
              <a:rPr lang="nl-NL" sz="2400" dirty="0">
                <a:solidFill>
                  <a:srgbClr val="131313"/>
                </a:solidFill>
                <a:latin typeface="Effra"/>
                <a:cs typeface="Arial"/>
              </a:rPr>
              <a:t>             </a:t>
            </a:r>
            <a:endParaRPr lang="nl-NL" sz="2400" dirty="0">
              <a:solidFill>
                <a:srgbClr val="131313"/>
              </a:solidFill>
              <a:latin typeface="Effra"/>
              <a:ea typeface="Calibri" panose="020F0502020204030204"/>
              <a:cs typeface="Arial"/>
            </a:endParaRPr>
          </a:p>
          <a:p>
            <a:endParaRPr lang="nl-NL" sz="2400" b="1" dirty="0">
              <a:solidFill>
                <a:srgbClr val="131313"/>
              </a:solidFill>
              <a:latin typeface="Effra" panose="02000506080000020004" pitchFamily="2" charset="0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152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52E0D-5DD0-764D-271F-28983C641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5F410C1-16AF-4929-5E17-AF3752A7AE1F}"/>
              </a:ext>
            </a:extLst>
          </p:cNvPr>
          <p:cNvSpPr txBox="1"/>
          <p:nvPr/>
        </p:nvSpPr>
        <p:spPr>
          <a:xfrm>
            <a:off x="933254" y="1093510"/>
            <a:ext cx="93537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Effra"/>
              </a:rPr>
              <a:t>Polymerisatiereacties</a:t>
            </a:r>
            <a:r>
              <a:rPr lang="en-US" sz="3200" b="1" dirty="0">
                <a:latin typeface="Effra"/>
              </a:rPr>
              <a:t>: </a:t>
            </a:r>
            <a:r>
              <a:rPr lang="en-US" sz="3200" b="1" dirty="0" err="1">
                <a:solidFill>
                  <a:srgbClr val="652EA3"/>
                </a:solidFill>
                <a:latin typeface="Effra"/>
              </a:rPr>
              <a:t>oefenen</a:t>
            </a:r>
            <a:endParaRPr lang="en-US" sz="3200" b="1" dirty="0">
              <a:solidFill>
                <a:srgbClr val="652EA3"/>
              </a:solidFill>
              <a:latin typeface="Effra"/>
            </a:endParaRPr>
          </a:p>
          <a:p>
            <a:r>
              <a:rPr lang="en-US" sz="2400" b="1" dirty="0">
                <a:solidFill>
                  <a:srgbClr val="652EA3"/>
                </a:solidFill>
                <a:latin typeface="Effra"/>
              </a:rPr>
              <a:t>2025 I</a:t>
            </a:r>
          </a:p>
          <a:p>
            <a:endParaRPr lang="en-US" sz="3200" b="1" dirty="0">
              <a:latin typeface="Effra"/>
            </a:endParaRPr>
          </a:p>
          <a:p>
            <a:r>
              <a:rPr lang="en-US" sz="2400" b="1" dirty="0">
                <a:solidFill>
                  <a:srgbClr val="652EA3"/>
                </a:solidFill>
                <a:latin typeface="Effra"/>
              </a:rPr>
              <a:t>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A36F87C-545D-0D78-4FA2-2FD7009256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025"/>
          <a:stretch>
            <a:fillRect/>
          </a:stretch>
        </p:blipFill>
        <p:spPr>
          <a:xfrm>
            <a:off x="428428" y="1924050"/>
            <a:ext cx="10154477" cy="3562350"/>
          </a:xfrm>
          <a:prstGeom prst="rect">
            <a:avLst/>
          </a:prstGeom>
        </p:spPr>
      </p:pic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C8107C0-B217-8FAA-B60B-A969F3A2B106}"/>
              </a:ext>
            </a:extLst>
          </p:cNvPr>
          <p:cNvCxnSpPr>
            <a:cxnSpLocks/>
          </p:cNvCxnSpPr>
          <p:nvPr/>
        </p:nvCxnSpPr>
        <p:spPr>
          <a:xfrm>
            <a:off x="3038475" y="2001451"/>
            <a:ext cx="0" cy="1703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DE007ED6-2EE3-29BE-1996-45C56BACC337}"/>
              </a:ext>
            </a:extLst>
          </p:cNvPr>
          <p:cNvCxnSpPr>
            <a:cxnSpLocks/>
          </p:cNvCxnSpPr>
          <p:nvPr/>
        </p:nvCxnSpPr>
        <p:spPr>
          <a:xfrm>
            <a:off x="1790700" y="2001451"/>
            <a:ext cx="0" cy="1703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126D5204-432B-A745-4803-8C7AA3DA0D55}"/>
              </a:ext>
            </a:extLst>
          </p:cNvPr>
          <p:cNvCxnSpPr>
            <a:cxnSpLocks/>
          </p:cNvCxnSpPr>
          <p:nvPr/>
        </p:nvCxnSpPr>
        <p:spPr>
          <a:xfrm>
            <a:off x="5470741" y="2000355"/>
            <a:ext cx="0" cy="1703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99E3E51E-0C0F-EEC1-3131-C9D25FA4DD32}"/>
              </a:ext>
            </a:extLst>
          </p:cNvPr>
          <p:cNvCxnSpPr>
            <a:cxnSpLocks/>
          </p:cNvCxnSpPr>
          <p:nvPr/>
        </p:nvCxnSpPr>
        <p:spPr>
          <a:xfrm>
            <a:off x="4222966" y="2000355"/>
            <a:ext cx="0" cy="1703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09045854-650C-AE13-E555-0657A7243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7295" y="1452711"/>
            <a:ext cx="1971950" cy="2495898"/>
          </a:xfrm>
          <a:prstGeom prst="rect">
            <a:avLst/>
          </a:prstGeom>
          <a:ln w="28575">
            <a:solidFill>
              <a:srgbClr val="652EA3"/>
            </a:solidFill>
          </a:ln>
        </p:spPr>
      </p:pic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C64B4017-ED38-5CAF-64A0-9689D77F4D62}"/>
              </a:ext>
            </a:extLst>
          </p:cNvPr>
          <p:cNvCxnSpPr>
            <a:cxnSpLocks/>
          </p:cNvCxnSpPr>
          <p:nvPr/>
        </p:nvCxnSpPr>
        <p:spPr>
          <a:xfrm>
            <a:off x="9770270" y="1874044"/>
            <a:ext cx="1404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8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6DD6D-5F3A-7242-F64F-EA0509C5F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AFC772D-5A96-218D-37B8-39AB3793C806}"/>
              </a:ext>
            </a:extLst>
          </p:cNvPr>
          <p:cNvSpPr txBox="1"/>
          <p:nvPr/>
        </p:nvSpPr>
        <p:spPr>
          <a:xfrm>
            <a:off x="933254" y="1093510"/>
            <a:ext cx="93537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Effra"/>
              </a:rPr>
              <a:t>Polymerisatiereacties</a:t>
            </a:r>
            <a:r>
              <a:rPr lang="en-US" sz="3200" b="1" dirty="0">
                <a:latin typeface="Effra"/>
              </a:rPr>
              <a:t>: </a:t>
            </a:r>
            <a:r>
              <a:rPr lang="en-US" sz="3200" b="1" dirty="0" err="1">
                <a:solidFill>
                  <a:srgbClr val="652EA3"/>
                </a:solidFill>
                <a:latin typeface="Effra"/>
              </a:rPr>
              <a:t>oefenen</a:t>
            </a:r>
            <a:endParaRPr lang="en-US" sz="3200" b="1" dirty="0">
              <a:solidFill>
                <a:srgbClr val="652EA3"/>
              </a:solidFill>
              <a:latin typeface="Effra"/>
            </a:endParaRPr>
          </a:p>
          <a:p>
            <a:r>
              <a:rPr lang="en-US" sz="2400" b="1" dirty="0">
                <a:solidFill>
                  <a:srgbClr val="652EA3"/>
                </a:solidFill>
                <a:latin typeface="Effra"/>
              </a:rPr>
              <a:t>2021 II</a:t>
            </a:r>
          </a:p>
          <a:p>
            <a:endParaRPr lang="en-US" sz="3200" b="1" dirty="0">
              <a:latin typeface="Effra"/>
            </a:endParaRPr>
          </a:p>
          <a:p>
            <a:r>
              <a:rPr lang="en-US" sz="2400" b="1" dirty="0">
                <a:solidFill>
                  <a:srgbClr val="652EA3"/>
                </a:solidFill>
                <a:latin typeface="Effra"/>
              </a:rPr>
              <a:t>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4ED0733-26F6-50DB-8A14-AEF104CD5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65" y="2133681"/>
            <a:ext cx="11241069" cy="338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3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89822-5100-6A0F-81EB-AB47C20F6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249EDCC-F96D-73EB-B6E2-D4B9281338B2}"/>
              </a:ext>
            </a:extLst>
          </p:cNvPr>
          <p:cNvSpPr txBox="1"/>
          <p:nvPr/>
        </p:nvSpPr>
        <p:spPr>
          <a:xfrm>
            <a:off x="933254" y="1093510"/>
            <a:ext cx="93537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Effra"/>
              </a:rPr>
              <a:t>Polymerisatiereacties</a:t>
            </a:r>
            <a:r>
              <a:rPr lang="en-US" sz="3200" b="1" dirty="0">
                <a:latin typeface="Effra"/>
              </a:rPr>
              <a:t>: </a:t>
            </a:r>
            <a:r>
              <a:rPr lang="en-US" sz="3200" b="1" dirty="0" err="1">
                <a:solidFill>
                  <a:srgbClr val="652EA3"/>
                </a:solidFill>
                <a:latin typeface="Effra"/>
              </a:rPr>
              <a:t>oefenen</a:t>
            </a:r>
            <a:endParaRPr lang="en-US" sz="3200" b="1" dirty="0">
              <a:solidFill>
                <a:srgbClr val="652EA3"/>
              </a:solidFill>
              <a:latin typeface="Effra"/>
            </a:endParaRPr>
          </a:p>
          <a:p>
            <a:r>
              <a:rPr lang="en-US" sz="2400" b="1" dirty="0">
                <a:solidFill>
                  <a:srgbClr val="652EA3"/>
                </a:solidFill>
                <a:latin typeface="Effra"/>
              </a:rPr>
              <a:t>2021 III</a:t>
            </a:r>
          </a:p>
          <a:p>
            <a:endParaRPr lang="en-US" sz="3200" b="1" dirty="0">
              <a:latin typeface="Effra"/>
            </a:endParaRPr>
          </a:p>
          <a:p>
            <a:r>
              <a:rPr lang="en-US" sz="2400" b="1" dirty="0">
                <a:solidFill>
                  <a:srgbClr val="652EA3"/>
                </a:solidFill>
                <a:latin typeface="Effra"/>
              </a:rPr>
              <a:t>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90F0CFC-A7F5-BE71-3261-CDD162C7C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46" y="2732040"/>
            <a:ext cx="11067600" cy="395603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1B31F63-8EDF-78A2-F56D-6132859628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20" t="9649" r="6683" b="12904"/>
          <a:stretch>
            <a:fillRect/>
          </a:stretch>
        </p:blipFill>
        <p:spPr>
          <a:xfrm>
            <a:off x="7391399" y="1363276"/>
            <a:ext cx="3238501" cy="1276350"/>
          </a:xfrm>
          <a:prstGeom prst="rect">
            <a:avLst/>
          </a:prstGeom>
          <a:ln w="28575">
            <a:solidFill>
              <a:srgbClr val="652EA3"/>
            </a:solidFill>
          </a:ln>
        </p:spPr>
      </p:pic>
    </p:spTree>
    <p:extLst>
      <p:ext uri="{BB962C8B-B14F-4D97-AF65-F5344CB8AC3E}">
        <p14:creationId xmlns:p14="http://schemas.microsoft.com/office/powerpoint/2010/main" val="174815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5B746-0A66-8FB0-C03D-CB8989403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7D70772-AB3E-7A5C-FF10-74A3B957C944}"/>
              </a:ext>
            </a:extLst>
          </p:cNvPr>
          <p:cNvSpPr txBox="1"/>
          <p:nvPr/>
        </p:nvSpPr>
        <p:spPr>
          <a:xfrm>
            <a:off x="740230" y="816430"/>
            <a:ext cx="7357396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latin typeface="Effra"/>
              </a:rPr>
              <a:t>Leg </a:t>
            </a:r>
            <a:r>
              <a:rPr lang="en-US" sz="3200" b="1" dirty="0" err="1">
                <a:latin typeface="Effra"/>
              </a:rPr>
              <a:t>uit</a:t>
            </a:r>
            <a:r>
              <a:rPr lang="en-US" sz="3200" b="1" dirty="0">
                <a:latin typeface="Effra"/>
              </a:rPr>
              <a:t> </a:t>
            </a:r>
            <a:r>
              <a:rPr lang="en-US" sz="3200" b="1" dirty="0" err="1">
                <a:latin typeface="Effra"/>
              </a:rPr>
              <a:t>vragen</a:t>
            </a:r>
            <a:endParaRPr lang="en-US" sz="3200" b="1" dirty="0">
              <a:latin typeface="Effra"/>
            </a:endParaRPr>
          </a:p>
          <a:p>
            <a:endParaRPr lang="en-US" sz="3200" b="1" dirty="0">
              <a:latin typeface="Effra"/>
            </a:endParaRPr>
          </a:p>
          <a:p>
            <a:endParaRPr lang="en-US" sz="3200" b="1" dirty="0">
              <a:latin typeface="Effra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AF43307-535F-A928-DDD3-80910484CC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378"/>
          <a:stretch>
            <a:fillRect/>
          </a:stretch>
        </p:blipFill>
        <p:spPr>
          <a:xfrm>
            <a:off x="198708" y="1728216"/>
            <a:ext cx="11529574" cy="3061498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05ED884D-8BC8-A1E0-3E37-08E30A159298}"/>
              </a:ext>
            </a:extLst>
          </p:cNvPr>
          <p:cNvSpPr txBox="1"/>
          <p:nvPr/>
        </p:nvSpPr>
        <p:spPr>
          <a:xfrm>
            <a:off x="9035143" y="1143000"/>
            <a:ext cx="1415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652EA3"/>
                </a:solidFill>
                <a:latin typeface="Effra" panose="02000506080000020004"/>
              </a:rPr>
              <a:t>2025 I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E4D99B0-085C-D006-CE23-9F1ECB2C79E0}"/>
              </a:ext>
            </a:extLst>
          </p:cNvPr>
          <p:cNvSpPr txBox="1"/>
          <p:nvPr/>
        </p:nvSpPr>
        <p:spPr>
          <a:xfrm>
            <a:off x="5453743" y="3744686"/>
            <a:ext cx="1373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945EE8"/>
                </a:solidFill>
                <a:latin typeface="Effra" panose="02000506080000020004"/>
              </a:rPr>
              <a:t>CaCO</a:t>
            </a:r>
            <a:r>
              <a:rPr lang="nl-NL" sz="2400" b="1" baseline="-25000" dirty="0">
                <a:solidFill>
                  <a:srgbClr val="945EE8"/>
                </a:solidFill>
                <a:latin typeface="Effra" panose="02000506080000020004"/>
              </a:rPr>
              <a:t>3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9917AC4-DFE5-6EF5-1618-531F8BE99844}"/>
              </a:ext>
            </a:extLst>
          </p:cNvPr>
          <p:cNvSpPr txBox="1"/>
          <p:nvPr/>
        </p:nvSpPr>
        <p:spPr>
          <a:xfrm flipH="1">
            <a:off x="7674429" y="3744686"/>
            <a:ext cx="4517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945EE8"/>
                </a:solidFill>
                <a:latin typeface="Effra" panose="02000506080000020004"/>
              </a:rPr>
              <a:t>Binas 66B </a:t>
            </a:r>
            <a:r>
              <a:rPr lang="nl-NL" sz="2400" b="1" dirty="0" err="1">
                <a:solidFill>
                  <a:srgbClr val="945EE8"/>
                </a:solidFill>
                <a:latin typeface="Effra" panose="02000506080000020004"/>
              </a:rPr>
              <a:t>carbonaation</a:t>
            </a:r>
            <a:r>
              <a:rPr lang="nl-NL" sz="2400" b="1" dirty="0">
                <a:solidFill>
                  <a:srgbClr val="945EE8"/>
                </a:solidFill>
                <a:latin typeface="Effra" panose="02000506080000020004"/>
              </a:rPr>
              <a:t> is CO</a:t>
            </a:r>
            <a:r>
              <a:rPr lang="nl-NL" sz="2400" b="1" baseline="-25000" dirty="0">
                <a:solidFill>
                  <a:srgbClr val="945EE8"/>
                </a:solidFill>
                <a:latin typeface="Effra" panose="02000506080000020004"/>
              </a:rPr>
              <a:t>3</a:t>
            </a:r>
            <a:r>
              <a:rPr lang="nl-NL" sz="2400" b="1" baseline="30000" dirty="0">
                <a:solidFill>
                  <a:srgbClr val="945EE8"/>
                </a:solidFill>
                <a:latin typeface="Effra" panose="02000506080000020004"/>
              </a:rPr>
              <a:t>2-</a:t>
            </a:r>
            <a:r>
              <a:rPr lang="nl-NL" sz="2400" b="1" dirty="0">
                <a:solidFill>
                  <a:srgbClr val="945EE8"/>
                </a:solidFill>
                <a:latin typeface="Effra" panose="02000506080000020004"/>
              </a:rPr>
              <a:t>.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467886F-E554-1077-2942-C9C587C1CF30}"/>
              </a:ext>
            </a:extLst>
          </p:cNvPr>
          <p:cNvSpPr txBox="1"/>
          <p:nvPr/>
        </p:nvSpPr>
        <p:spPr>
          <a:xfrm>
            <a:off x="2579915" y="4206352"/>
            <a:ext cx="9207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945EE8"/>
                </a:solidFill>
                <a:latin typeface="Effra" panose="02000506080000020004"/>
              </a:rPr>
              <a:t>Het </a:t>
            </a:r>
            <a:r>
              <a:rPr lang="nl-NL" sz="2400" b="1" dirty="0" err="1">
                <a:solidFill>
                  <a:srgbClr val="945EE8"/>
                </a:solidFill>
                <a:latin typeface="Effra" panose="02000506080000020004"/>
              </a:rPr>
              <a:t>carbonaation</a:t>
            </a:r>
            <a:r>
              <a:rPr lang="nl-NL" sz="2400" b="1" dirty="0">
                <a:solidFill>
                  <a:srgbClr val="945EE8"/>
                </a:solidFill>
                <a:latin typeface="Effra" panose="02000506080000020004"/>
              </a:rPr>
              <a:t> is een base en reageert met de zure </a:t>
            </a:r>
            <a:r>
              <a:rPr lang="nl-NL" sz="2400" b="1" dirty="0" err="1">
                <a:solidFill>
                  <a:srgbClr val="945EE8"/>
                </a:solidFill>
                <a:latin typeface="Effra" panose="02000506080000020004"/>
              </a:rPr>
              <a:t>HBr</a:t>
            </a:r>
            <a:r>
              <a:rPr lang="nl-NL" sz="2400" b="1" dirty="0">
                <a:solidFill>
                  <a:srgbClr val="945EE8"/>
                </a:solidFill>
                <a:latin typeface="Effra" panose="02000506080000020004"/>
              </a:rPr>
              <a:t>-oplossing.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491B599-9B24-3F90-6DE1-E9E7C52E0987}"/>
              </a:ext>
            </a:extLst>
          </p:cNvPr>
          <p:cNvSpPr txBox="1"/>
          <p:nvPr/>
        </p:nvSpPr>
        <p:spPr>
          <a:xfrm>
            <a:off x="740230" y="5529943"/>
            <a:ext cx="7926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945EE8"/>
                </a:solidFill>
                <a:latin typeface="Effra" panose="02000506080000020004"/>
              </a:rPr>
              <a:t>Basen die je moet kennen: CO</a:t>
            </a:r>
            <a:r>
              <a:rPr lang="nl-NL" sz="2400" b="1" baseline="-25000" dirty="0">
                <a:solidFill>
                  <a:srgbClr val="945EE8"/>
                </a:solidFill>
                <a:latin typeface="Effra" panose="02000506080000020004"/>
              </a:rPr>
              <a:t>3</a:t>
            </a:r>
            <a:r>
              <a:rPr lang="nl-NL" sz="2400" b="1" baseline="30000" dirty="0">
                <a:solidFill>
                  <a:srgbClr val="945EE8"/>
                </a:solidFill>
                <a:latin typeface="Effra" panose="02000506080000020004"/>
              </a:rPr>
              <a:t>2-</a:t>
            </a:r>
            <a:r>
              <a:rPr lang="nl-NL" sz="2400" b="1" dirty="0">
                <a:solidFill>
                  <a:srgbClr val="945EE8"/>
                </a:solidFill>
                <a:latin typeface="Effra" panose="02000506080000020004"/>
              </a:rPr>
              <a:t>, HCO</a:t>
            </a:r>
            <a:r>
              <a:rPr lang="nl-NL" sz="2400" b="1" baseline="-25000" dirty="0">
                <a:solidFill>
                  <a:srgbClr val="945EE8"/>
                </a:solidFill>
                <a:latin typeface="Effra" panose="02000506080000020004"/>
              </a:rPr>
              <a:t>3</a:t>
            </a:r>
            <a:r>
              <a:rPr lang="nl-NL" sz="2400" b="1" baseline="30000" dirty="0">
                <a:solidFill>
                  <a:srgbClr val="945EE8"/>
                </a:solidFill>
                <a:latin typeface="Effra" panose="02000506080000020004"/>
              </a:rPr>
              <a:t>-</a:t>
            </a:r>
            <a:r>
              <a:rPr lang="nl-NL" sz="2400" b="1" dirty="0">
                <a:solidFill>
                  <a:srgbClr val="945EE8"/>
                </a:solidFill>
                <a:latin typeface="Effra" panose="02000506080000020004"/>
              </a:rPr>
              <a:t>, OH</a:t>
            </a:r>
            <a:r>
              <a:rPr lang="nl-NL" sz="2400" b="1" baseline="30000" dirty="0">
                <a:solidFill>
                  <a:srgbClr val="945EE8"/>
                </a:solidFill>
                <a:latin typeface="Effra" panose="02000506080000020004"/>
              </a:rPr>
              <a:t>-</a:t>
            </a:r>
            <a:r>
              <a:rPr lang="nl-NL" sz="2400" b="1" dirty="0">
                <a:solidFill>
                  <a:srgbClr val="945EE8"/>
                </a:solidFill>
                <a:latin typeface="Effra" panose="02000506080000020004"/>
              </a:rPr>
              <a:t>, O</a:t>
            </a:r>
            <a:r>
              <a:rPr lang="nl-NL" sz="2400" b="1" baseline="30000" dirty="0">
                <a:solidFill>
                  <a:srgbClr val="945EE8"/>
                </a:solidFill>
                <a:latin typeface="Effra" panose="02000506080000020004"/>
              </a:rPr>
              <a:t>2-</a:t>
            </a:r>
            <a:r>
              <a:rPr lang="nl-NL" sz="2400" b="1" dirty="0">
                <a:solidFill>
                  <a:srgbClr val="945EE8"/>
                </a:solidFill>
                <a:latin typeface="Effra" panose="02000506080000020004"/>
              </a:rPr>
              <a:t> en NH</a:t>
            </a:r>
            <a:r>
              <a:rPr lang="nl-NL" sz="2400" b="1" baseline="-25000" dirty="0">
                <a:solidFill>
                  <a:srgbClr val="945EE8"/>
                </a:solidFill>
                <a:latin typeface="Effra" panose="02000506080000020004"/>
              </a:rPr>
              <a:t>3</a:t>
            </a:r>
            <a:r>
              <a:rPr lang="nl-NL" sz="2400" b="1" dirty="0">
                <a:solidFill>
                  <a:srgbClr val="945EE8"/>
                </a:solidFill>
                <a:latin typeface="Effra" panose="020005060800000200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471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D4848-1F3C-5831-5E92-AEA13586B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641B054-E700-A18D-FF03-DAE37639C492}"/>
              </a:ext>
            </a:extLst>
          </p:cNvPr>
          <p:cNvSpPr txBox="1"/>
          <p:nvPr/>
        </p:nvSpPr>
        <p:spPr>
          <a:xfrm>
            <a:off x="751114" y="903514"/>
            <a:ext cx="7346511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latin typeface="Effra"/>
              </a:rPr>
              <a:t>Leg </a:t>
            </a:r>
            <a:r>
              <a:rPr lang="en-US" sz="3200" b="1" dirty="0" err="1">
                <a:latin typeface="Effra"/>
              </a:rPr>
              <a:t>uit</a:t>
            </a:r>
            <a:r>
              <a:rPr lang="en-US" sz="3200" b="1" dirty="0">
                <a:latin typeface="Effra"/>
              </a:rPr>
              <a:t> </a:t>
            </a:r>
            <a:r>
              <a:rPr lang="en-US" sz="3200" b="1" dirty="0" err="1">
                <a:latin typeface="Effra"/>
              </a:rPr>
              <a:t>vragen</a:t>
            </a:r>
            <a:r>
              <a:rPr lang="en-US" sz="3200" b="1" dirty="0">
                <a:latin typeface="Effra"/>
              </a:rPr>
              <a:t>: </a:t>
            </a:r>
            <a:r>
              <a:rPr lang="en-US" sz="3200" b="1" dirty="0" err="1">
                <a:latin typeface="Effra"/>
              </a:rPr>
              <a:t>zuren</a:t>
            </a:r>
            <a:r>
              <a:rPr lang="en-US" sz="3200" b="1" dirty="0">
                <a:latin typeface="Effra"/>
              </a:rPr>
              <a:t> en basen</a:t>
            </a:r>
          </a:p>
          <a:p>
            <a:endParaRPr lang="en-US" sz="3200" b="1" dirty="0">
              <a:latin typeface="Effra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A713750-67EF-0B62-C8C4-82FAB8FD6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635" y="1599418"/>
            <a:ext cx="5344271" cy="203863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A1E11B6-A767-A3D4-8813-B94D95EB5D02}"/>
              </a:ext>
            </a:extLst>
          </p:cNvPr>
          <p:cNvSpPr txBox="1"/>
          <p:nvPr/>
        </p:nvSpPr>
        <p:spPr>
          <a:xfrm>
            <a:off x="8447314" y="1230086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652EA3"/>
                </a:solidFill>
                <a:latin typeface="Effra" panose="02000506080000020004"/>
              </a:rPr>
              <a:t>2024 II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0D26218-3FAC-396A-D624-C5F683B2F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54" y="3638053"/>
            <a:ext cx="8659433" cy="838317"/>
          </a:xfrm>
          <a:prstGeom prst="rect">
            <a:avLst/>
          </a:prstGeom>
        </p:spPr>
      </p:pic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FA1108EE-1DF3-F6CB-8BE4-588A2D7D8111}"/>
              </a:ext>
            </a:extLst>
          </p:cNvPr>
          <p:cNvCxnSpPr/>
          <p:nvPr/>
        </p:nvCxnSpPr>
        <p:spPr>
          <a:xfrm>
            <a:off x="1627322" y="2146515"/>
            <a:ext cx="457200" cy="255722"/>
          </a:xfrm>
          <a:prstGeom prst="straightConnector1">
            <a:avLst/>
          </a:prstGeom>
          <a:ln w="57150">
            <a:solidFill>
              <a:srgbClr val="945E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97E2D802-63F0-6448-5DDA-E82205B417E9}"/>
              </a:ext>
            </a:extLst>
          </p:cNvPr>
          <p:cNvCxnSpPr>
            <a:cxnSpLocks/>
          </p:cNvCxnSpPr>
          <p:nvPr/>
        </p:nvCxnSpPr>
        <p:spPr>
          <a:xfrm flipH="1">
            <a:off x="6219987" y="3088687"/>
            <a:ext cx="529525" cy="255722"/>
          </a:xfrm>
          <a:prstGeom prst="straightConnector1">
            <a:avLst/>
          </a:prstGeom>
          <a:ln w="57150">
            <a:solidFill>
              <a:srgbClr val="945E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AE9D5428-A243-E885-13FA-0D073EDA0A7D}"/>
              </a:ext>
            </a:extLst>
          </p:cNvPr>
          <p:cNvSpPr txBox="1"/>
          <p:nvPr/>
        </p:nvSpPr>
        <p:spPr>
          <a:xfrm>
            <a:off x="1015139" y="4476370"/>
            <a:ext cx="71450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945DE8"/>
                </a:solidFill>
                <a:latin typeface="Effra" panose="02000506080000020004"/>
              </a:rPr>
              <a:t>De –COOH groepen worden omgezet –COO</a:t>
            </a:r>
            <a:r>
              <a:rPr lang="nl-NL" sz="2400" b="1" baseline="30000" dirty="0">
                <a:solidFill>
                  <a:srgbClr val="945DE8"/>
                </a:solidFill>
                <a:latin typeface="Effra" panose="02000506080000020004"/>
              </a:rPr>
              <a:t>-</a:t>
            </a:r>
            <a:r>
              <a:rPr lang="nl-NL" sz="2400" b="1" dirty="0">
                <a:solidFill>
                  <a:srgbClr val="945DE8"/>
                </a:solidFill>
                <a:latin typeface="Effra" panose="02000506080000020004"/>
              </a:rPr>
              <a:t> groepen.</a:t>
            </a:r>
          </a:p>
          <a:p>
            <a:r>
              <a:rPr lang="nl-NL" sz="2400" b="1" dirty="0">
                <a:solidFill>
                  <a:srgbClr val="945DE8"/>
                </a:solidFill>
                <a:latin typeface="Effra" panose="02000506080000020004"/>
              </a:rPr>
              <a:t>Y</a:t>
            </a:r>
            <a:r>
              <a:rPr lang="nl-NL" sz="2400" b="1" baseline="30000" dirty="0">
                <a:solidFill>
                  <a:srgbClr val="945DE8"/>
                </a:solidFill>
                <a:latin typeface="Effra" panose="02000506080000020004"/>
              </a:rPr>
              <a:t>2-</a:t>
            </a:r>
            <a:r>
              <a:rPr lang="nl-NL" sz="2400" b="1" dirty="0">
                <a:solidFill>
                  <a:srgbClr val="945DE8"/>
                </a:solidFill>
                <a:latin typeface="Effra" panose="02000506080000020004"/>
              </a:rPr>
              <a:t> staat H</a:t>
            </a:r>
            <a:r>
              <a:rPr lang="nl-NL" sz="2400" b="1" baseline="30000" dirty="0">
                <a:solidFill>
                  <a:srgbClr val="945DE8"/>
                </a:solidFill>
                <a:latin typeface="Effra" panose="02000506080000020004"/>
              </a:rPr>
              <a:t>+</a:t>
            </a:r>
            <a:r>
              <a:rPr lang="nl-NL" sz="2400" b="1" dirty="0">
                <a:solidFill>
                  <a:srgbClr val="945DE8"/>
                </a:solidFill>
                <a:latin typeface="Effra" panose="02000506080000020004"/>
              </a:rPr>
              <a:t> af en reageert als zuur.</a:t>
            </a:r>
          </a:p>
          <a:p>
            <a:r>
              <a:rPr lang="nl-NL" sz="2400" b="1" dirty="0">
                <a:solidFill>
                  <a:srgbClr val="945DE8"/>
                </a:solidFill>
                <a:latin typeface="Effra" panose="02000506080000020004"/>
              </a:rPr>
              <a:t>Dus is er een base nodig.</a:t>
            </a:r>
          </a:p>
        </p:txBody>
      </p:sp>
    </p:spTree>
    <p:extLst>
      <p:ext uri="{BB962C8B-B14F-4D97-AF65-F5344CB8AC3E}">
        <p14:creationId xmlns:p14="http://schemas.microsoft.com/office/powerpoint/2010/main" val="355855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042DA-4913-AA3D-73A2-80B780C5B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340D00E-6DFF-9ACA-5478-B37FBDDCE367}"/>
              </a:ext>
            </a:extLst>
          </p:cNvPr>
          <p:cNvSpPr txBox="1"/>
          <p:nvPr/>
        </p:nvSpPr>
        <p:spPr>
          <a:xfrm>
            <a:off x="933254" y="1093510"/>
            <a:ext cx="7164371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latin typeface="Effra"/>
              </a:rPr>
              <a:t>Leg </a:t>
            </a:r>
            <a:r>
              <a:rPr lang="en-US" sz="3200" b="1" dirty="0" err="1">
                <a:latin typeface="Effra"/>
              </a:rPr>
              <a:t>uit</a:t>
            </a:r>
            <a:r>
              <a:rPr lang="en-US" sz="3200" b="1" dirty="0">
                <a:latin typeface="Effra"/>
              </a:rPr>
              <a:t> </a:t>
            </a:r>
            <a:r>
              <a:rPr lang="en-US" sz="3200" b="1" dirty="0" err="1">
                <a:latin typeface="Effra"/>
              </a:rPr>
              <a:t>vragen</a:t>
            </a:r>
            <a:endParaRPr lang="en-US" sz="3200" b="1" dirty="0">
              <a:latin typeface="Effra"/>
            </a:endParaRPr>
          </a:p>
          <a:p>
            <a:endParaRPr lang="en-US" sz="3200" b="1" dirty="0">
              <a:latin typeface="Effra"/>
            </a:endParaRPr>
          </a:p>
          <a:p>
            <a:endParaRPr lang="en-US" sz="3200" b="1" dirty="0">
              <a:latin typeface="Effra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AF6931F-03EE-3734-1735-F835FEE57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397" y="2941260"/>
            <a:ext cx="8592749" cy="685896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4766F52-1E95-F7DC-89C9-876438129C50}"/>
              </a:ext>
            </a:extLst>
          </p:cNvPr>
          <p:cNvSpPr txBox="1"/>
          <p:nvPr/>
        </p:nvSpPr>
        <p:spPr>
          <a:xfrm>
            <a:off x="8097625" y="1371600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652EA3"/>
                </a:solidFill>
                <a:latin typeface="Effra" panose="02000506080000020004"/>
              </a:rPr>
              <a:t>2025 II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CFB1260-453D-F976-396D-67C46F2C8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716" y="1954372"/>
            <a:ext cx="5601482" cy="84784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C419EBDD-67D9-575B-C05C-895EFC42934F}"/>
              </a:ext>
            </a:extLst>
          </p:cNvPr>
          <p:cNvSpPr txBox="1"/>
          <p:nvPr/>
        </p:nvSpPr>
        <p:spPr>
          <a:xfrm>
            <a:off x="678398" y="3863498"/>
            <a:ext cx="11552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b="1" dirty="0">
                <a:solidFill>
                  <a:srgbClr val="652EA3"/>
                </a:solidFill>
                <a:latin typeface="Effra" panose="02000506080000020004"/>
              </a:rPr>
              <a:t>Moleculen van polymeer A bevat geen –OH groepen en geen –NH groepen.</a:t>
            </a:r>
          </a:p>
          <a:p>
            <a:r>
              <a:rPr lang="nl-NL" sz="2200" b="1" dirty="0">
                <a:solidFill>
                  <a:srgbClr val="652EA3"/>
                </a:solidFill>
                <a:latin typeface="Effra" panose="02000506080000020004"/>
              </a:rPr>
              <a:t>Moleculen van polymeer A kunnen dus geen waterstofbruggen vormen met watermoleculen.</a:t>
            </a:r>
          </a:p>
          <a:p>
            <a:r>
              <a:rPr lang="nl-NL" sz="2200" b="1" dirty="0">
                <a:solidFill>
                  <a:srgbClr val="652EA3"/>
                </a:solidFill>
                <a:latin typeface="Effra" panose="02000506080000020004"/>
              </a:rPr>
              <a:t>Moleculen van polymeer A zijn apolair.</a:t>
            </a:r>
          </a:p>
          <a:p>
            <a:r>
              <a:rPr lang="nl-NL" sz="2200" b="1" dirty="0">
                <a:solidFill>
                  <a:srgbClr val="652EA3"/>
                </a:solidFill>
                <a:latin typeface="Effra" panose="02000506080000020004"/>
              </a:rPr>
              <a:t>Dus kunnen watermoleculen niet binden aan polymeer A.</a:t>
            </a:r>
          </a:p>
        </p:txBody>
      </p:sp>
    </p:spTree>
    <p:extLst>
      <p:ext uri="{BB962C8B-B14F-4D97-AF65-F5344CB8AC3E}">
        <p14:creationId xmlns:p14="http://schemas.microsoft.com/office/powerpoint/2010/main" val="318180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51A27-ACE3-9315-93B3-1359645AD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D6682E7-0FAA-6A23-1BDE-63C23C9F0365}"/>
              </a:ext>
            </a:extLst>
          </p:cNvPr>
          <p:cNvSpPr txBox="1"/>
          <p:nvPr/>
        </p:nvSpPr>
        <p:spPr>
          <a:xfrm>
            <a:off x="696686" y="718457"/>
            <a:ext cx="7400939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latin typeface="Effra"/>
              </a:rPr>
              <a:t>Leg </a:t>
            </a:r>
            <a:r>
              <a:rPr lang="en-US" sz="3200" b="1" dirty="0" err="1">
                <a:latin typeface="Effra"/>
              </a:rPr>
              <a:t>uit</a:t>
            </a:r>
            <a:r>
              <a:rPr lang="en-US" sz="3200" b="1" dirty="0">
                <a:latin typeface="Effra"/>
              </a:rPr>
              <a:t> </a:t>
            </a:r>
            <a:r>
              <a:rPr lang="en-US" sz="3200" b="1" dirty="0" err="1">
                <a:latin typeface="Effra"/>
              </a:rPr>
              <a:t>vragen</a:t>
            </a:r>
            <a:r>
              <a:rPr lang="en-US" sz="3200" b="1" dirty="0">
                <a:latin typeface="Effra"/>
              </a:rPr>
              <a:t>: </a:t>
            </a:r>
            <a:r>
              <a:rPr lang="en-US" sz="3200" b="1" dirty="0" err="1">
                <a:latin typeface="Effra"/>
              </a:rPr>
              <a:t>scheidingsmethoden</a:t>
            </a:r>
            <a:endParaRPr lang="en-US" sz="3200" b="1" dirty="0">
              <a:latin typeface="Effra"/>
            </a:endParaRPr>
          </a:p>
          <a:p>
            <a:endParaRPr lang="en-US" sz="3200" b="1" dirty="0">
              <a:latin typeface="Effra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CBEBC7E-2FF9-C274-5AC3-AEEADC756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77" y="1366110"/>
            <a:ext cx="7868748" cy="3696216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AC92744-A665-13CD-51C6-B055CD9C941B}"/>
              </a:ext>
            </a:extLst>
          </p:cNvPr>
          <p:cNvSpPr txBox="1"/>
          <p:nvPr/>
        </p:nvSpPr>
        <p:spPr>
          <a:xfrm>
            <a:off x="8353974" y="1093510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652EA3"/>
                </a:solidFill>
                <a:latin typeface="Effra" panose="02000506080000020004"/>
              </a:rPr>
              <a:t>2025 II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0FAB0DF-A7FE-E66C-34F2-1D8A13EA376F}"/>
              </a:ext>
            </a:extLst>
          </p:cNvPr>
          <p:cNvSpPr txBox="1"/>
          <p:nvPr/>
        </p:nvSpPr>
        <p:spPr>
          <a:xfrm>
            <a:off x="1019633" y="5222929"/>
            <a:ext cx="107494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945DE8"/>
                </a:solidFill>
                <a:latin typeface="Effra" panose="02000506080000020004"/>
              </a:rPr>
              <a:t>Dodecaan-1-ol en aniline hebben kookpunten die behoorlijk ver uit elkaar liggen.</a:t>
            </a:r>
          </a:p>
          <a:p>
            <a:r>
              <a:rPr lang="nl-NL" sz="2400" b="1" dirty="0">
                <a:solidFill>
                  <a:srgbClr val="945DE8"/>
                </a:solidFill>
                <a:latin typeface="Effra" panose="02000506080000020004"/>
              </a:rPr>
              <a:t>Dus is kan de scheidingsmethode destilleren worden toegepast.</a:t>
            </a:r>
          </a:p>
        </p:txBody>
      </p:sp>
    </p:spTree>
    <p:extLst>
      <p:ext uri="{BB962C8B-B14F-4D97-AF65-F5344CB8AC3E}">
        <p14:creationId xmlns:p14="http://schemas.microsoft.com/office/powerpoint/2010/main" val="57280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74638-1E0E-8061-C577-85D3AB5F4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0B7D7DF-6EE4-F433-E14D-2B6DF5BB74FA}"/>
              </a:ext>
            </a:extLst>
          </p:cNvPr>
          <p:cNvSpPr txBox="1"/>
          <p:nvPr/>
        </p:nvSpPr>
        <p:spPr>
          <a:xfrm>
            <a:off x="696686" y="718457"/>
            <a:ext cx="7400939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latin typeface="Effra"/>
              </a:rPr>
              <a:t>Leg </a:t>
            </a:r>
            <a:r>
              <a:rPr lang="en-US" sz="3200" b="1" dirty="0" err="1">
                <a:latin typeface="Effra"/>
              </a:rPr>
              <a:t>uit</a:t>
            </a:r>
            <a:r>
              <a:rPr lang="en-US" sz="3200" b="1" dirty="0">
                <a:latin typeface="Effra"/>
              </a:rPr>
              <a:t> </a:t>
            </a:r>
            <a:r>
              <a:rPr lang="en-US" sz="3200" b="1" dirty="0" err="1">
                <a:latin typeface="Effra"/>
              </a:rPr>
              <a:t>vragen</a:t>
            </a:r>
            <a:r>
              <a:rPr lang="en-US" sz="3200" b="1" dirty="0">
                <a:latin typeface="Effra"/>
              </a:rPr>
              <a:t>: </a:t>
            </a:r>
            <a:r>
              <a:rPr lang="en-US" sz="3200" b="1" dirty="0" err="1">
                <a:latin typeface="Effra"/>
              </a:rPr>
              <a:t>scheidingsmethoden</a:t>
            </a:r>
            <a:endParaRPr lang="en-US" sz="3200" b="1" dirty="0">
              <a:latin typeface="Effra"/>
            </a:endParaRPr>
          </a:p>
          <a:p>
            <a:endParaRPr lang="en-US" sz="3200" b="1" dirty="0">
              <a:latin typeface="Effra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6220AB4-709D-E091-148F-36321641C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15" y="1427143"/>
            <a:ext cx="10797035" cy="434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03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710C0-9859-0171-5671-2277AA9DD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3D8FD90-4090-4ED4-5BDE-8CD5F97DB354}"/>
              </a:ext>
            </a:extLst>
          </p:cNvPr>
          <p:cNvSpPr txBox="1"/>
          <p:nvPr/>
        </p:nvSpPr>
        <p:spPr>
          <a:xfrm>
            <a:off x="933254" y="1093510"/>
            <a:ext cx="716437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latin typeface="Effra"/>
              </a:rPr>
              <a:t>Leg </a:t>
            </a:r>
            <a:r>
              <a:rPr lang="en-US" sz="3200" b="1" dirty="0" err="1">
                <a:latin typeface="Effra"/>
              </a:rPr>
              <a:t>uit</a:t>
            </a:r>
            <a:r>
              <a:rPr lang="en-US" sz="3200" b="1" dirty="0">
                <a:latin typeface="Effra"/>
              </a:rPr>
              <a:t> </a:t>
            </a:r>
            <a:r>
              <a:rPr lang="en-US" sz="3200" b="1" dirty="0" err="1">
                <a:latin typeface="Effra"/>
              </a:rPr>
              <a:t>vragen</a:t>
            </a:r>
            <a:r>
              <a:rPr lang="en-US" sz="3200" b="1" dirty="0">
                <a:latin typeface="Effra"/>
              </a:rPr>
              <a:t>: </a:t>
            </a:r>
            <a:r>
              <a:rPr lang="en-US" sz="3200" b="1" dirty="0" err="1">
                <a:latin typeface="Effra"/>
              </a:rPr>
              <a:t>reactiesnelheid</a:t>
            </a:r>
            <a:endParaRPr lang="en-US" sz="3200" b="1" dirty="0">
              <a:latin typeface="Effra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1C23AC8-9ABA-5682-6638-2F97E36ED1FC}"/>
              </a:ext>
            </a:extLst>
          </p:cNvPr>
          <p:cNvSpPr txBox="1"/>
          <p:nvPr/>
        </p:nvSpPr>
        <p:spPr>
          <a:xfrm>
            <a:off x="7946571" y="1093510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652EA3"/>
                </a:solidFill>
                <a:latin typeface="Effra" panose="02000506080000020004"/>
              </a:rPr>
              <a:t>2023 II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BDFF70E-6A7F-37EB-0B4E-161811E7D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184" y="1789240"/>
            <a:ext cx="10297695" cy="163976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4766DF4-80FF-59A0-C111-A4E5E3C53AE9}"/>
              </a:ext>
            </a:extLst>
          </p:cNvPr>
          <p:cNvSpPr txBox="1"/>
          <p:nvPr/>
        </p:nvSpPr>
        <p:spPr>
          <a:xfrm>
            <a:off x="1132115" y="3539955"/>
            <a:ext cx="108101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945EE8"/>
                </a:solidFill>
                <a:latin typeface="Effra" panose="02000506080000020004" pitchFamily="2" charset="0"/>
              </a:rPr>
              <a:t>Door het malen van steenpoeder wordt de verdelingsgraad groter.</a:t>
            </a:r>
          </a:p>
          <a:p>
            <a:r>
              <a:rPr lang="nl-NL" sz="2400" b="1" dirty="0">
                <a:solidFill>
                  <a:srgbClr val="945EE8"/>
                </a:solidFill>
                <a:latin typeface="Effra" panose="02000506080000020004" pitchFamily="2" charset="0"/>
              </a:rPr>
              <a:t>Bij een grotere verdelingsgraad zijn er meer effectieve botsingen per seconde.</a:t>
            </a:r>
          </a:p>
          <a:p>
            <a:r>
              <a:rPr lang="nl-NL" sz="2400" b="1" dirty="0">
                <a:solidFill>
                  <a:srgbClr val="945EE8"/>
                </a:solidFill>
                <a:latin typeface="Effra" panose="02000506080000020004" pitchFamily="2" charset="0"/>
              </a:rPr>
              <a:t>Dus is de reactiesnelheid van de verbranding groter.</a:t>
            </a:r>
          </a:p>
        </p:txBody>
      </p:sp>
    </p:spTree>
    <p:extLst>
      <p:ext uri="{BB962C8B-B14F-4D97-AF65-F5344CB8AC3E}">
        <p14:creationId xmlns:p14="http://schemas.microsoft.com/office/powerpoint/2010/main" val="220541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1BBB1-A4B9-19D1-8927-8079004E3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CDB6FDF-32EA-7A97-8307-37BE5924EA85}"/>
              </a:ext>
            </a:extLst>
          </p:cNvPr>
          <p:cNvSpPr txBox="1"/>
          <p:nvPr/>
        </p:nvSpPr>
        <p:spPr>
          <a:xfrm>
            <a:off x="933254" y="1093510"/>
            <a:ext cx="716437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latin typeface="Effra"/>
              </a:rPr>
              <a:t>Leg </a:t>
            </a:r>
            <a:r>
              <a:rPr lang="en-US" sz="3200" b="1" dirty="0" err="1">
                <a:latin typeface="Effra"/>
              </a:rPr>
              <a:t>uit</a:t>
            </a:r>
            <a:r>
              <a:rPr lang="en-US" sz="3200" b="1" dirty="0">
                <a:latin typeface="Effra"/>
              </a:rPr>
              <a:t> </a:t>
            </a:r>
            <a:r>
              <a:rPr lang="en-US" sz="3200" b="1" dirty="0" err="1">
                <a:latin typeface="Effra"/>
              </a:rPr>
              <a:t>vragen</a:t>
            </a:r>
            <a:r>
              <a:rPr lang="en-US" sz="3200" b="1" dirty="0">
                <a:latin typeface="Effra"/>
              </a:rPr>
              <a:t>: NO</a:t>
            </a:r>
            <a:r>
              <a:rPr lang="en-US" sz="3200" b="1" baseline="-25000" dirty="0">
                <a:latin typeface="Effra"/>
              </a:rPr>
              <a:t>x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CF76EED-EF81-9337-08C5-2F6AB44A3D42}"/>
              </a:ext>
            </a:extLst>
          </p:cNvPr>
          <p:cNvSpPr txBox="1"/>
          <p:nvPr/>
        </p:nvSpPr>
        <p:spPr>
          <a:xfrm>
            <a:off x="7946571" y="1093510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652EA3"/>
                </a:solidFill>
                <a:latin typeface="Effra" panose="02000506080000020004"/>
              </a:rPr>
              <a:t>2023 II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EE86316-326D-6686-2955-221F0C91E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02" y="1695207"/>
            <a:ext cx="11303605" cy="214744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A946865-6A89-79E4-1785-F195F1A3CA42}"/>
              </a:ext>
            </a:extLst>
          </p:cNvPr>
          <p:cNvSpPr txBox="1"/>
          <p:nvPr/>
        </p:nvSpPr>
        <p:spPr>
          <a:xfrm>
            <a:off x="2558143" y="2786743"/>
            <a:ext cx="7976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945EE8"/>
                </a:solidFill>
                <a:latin typeface="Effra" panose="02000506080000020004"/>
              </a:rPr>
              <a:t>Bij hoge temperatuur reageren N</a:t>
            </a:r>
            <a:r>
              <a:rPr lang="nl-NL" sz="2400" b="1" baseline="-25000" dirty="0">
                <a:solidFill>
                  <a:srgbClr val="945EE8"/>
                </a:solidFill>
                <a:latin typeface="Effra" panose="02000506080000020004"/>
              </a:rPr>
              <a:t>2</a:t>
            </a:r>
            <a:r>
              <a:rPr lang="nl-NL" sz="2400" b="1" dirty="0">
                <a:solidFill>
                  <a:srgbClr val="945EE8"/>
                </a:solidFill>
                <a:latin typeface="Effra" panose="02000506080000020004"/>
              </a:rPr>
              <a:t> en O</a:t>
            </a:r>
            <a:r>
              <a:rPr lang="nl-NL" sz="2400" b="1" baseline="-25000" dirty="0">
                <a:solidFill>
                  <a:srgbClr val="945EE8"/>
                </a:solidFill>
                <a:latin typeface="Effra" panose="02000506080000020004"/>
              </a:rPr>
              <a:t>2</a:t>
            </a:r>
            <a:r>
              <a:rPr lang="nl-NL" sz="2400" b="1" dirty="0">
                <a:solidFill>
                  <a:srgbClr val="945EE8"/>
                </a:solidFill>
                <a:latin typeface="Effra" panose="02000506080000020004"/>
              </a:rPr>
              <a:t> uit lucht met elkaar.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220204E-C02F-7E3C-F064-631E83703A1E}"/>
              </a:ext>
            </a:extLst>
          </p:cNvPr>
          <p:cNvSpPr txBox="1"/>
          <p:nvPr/>
        </p:nvSpPr>
        <p:spPr>
          <a:xfrm>
            <a:off x="4626429" y="3113314"/>
            <a:ext cx="4663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945EE8"/>
                </a:solidFill>
                <a:latin typeface="Effra" panose="02000506080000020004"/>
              </a:rPr>
              <a:t>verzuring/zure depositie/smog</a:t>
            </a:r>
          </a:p>
        </p:txBody>
      </p:sp>
    </p:spTree>
    <p:extLst>
      <p:ext uri="{BB962C8B-B14F-4D97-AF65-F5344CB8AC3E}">
        <p14:creationId xmlns:p14="http://schemas.microsoft.com/office/powerpoint/2010/main" val="183468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A138F-8893-3F84-F473-553848604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09B1B56-E260-E8E7-05D9-395E4CDADCE6}"/>
              </a:ext>
            </a:extLst>
          </p:cNvPr>
          <p:cNvSpPr txBox="1"/>
          <p:nvPr/>
        </p:nvSpPr>
        <p:spPr>
          <a:xfrm>
            <a:off x="1219201" y="892630"/>
            <a:ext cx="10651196" cy="51398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 err="1">
                <a:latin typeface="Effra" panose="02000506080000020004" pitchFamily="2" charset="0"/>
              </a:rPr>
              <a:t>Examenspreekuur</a:t>
            </a:r>
            <a:r>
              <a:rPr lang="en-US" sz="3200" b="1" dirty="0">
                <a:latin typeface="Effra" panose="02000506080000020004" pitchFamily="2" charset="0"/>
              </a:rPr>
              <a:t> 2026</a:t>
            </a:r>
          </a:p>
          <a:p>
            <a:endParaRPr lang="en-US" sz="3200" b="1" dirty="0">
              <a:latin typeface="Effra" panose="02000506080000020004" pitchFamily="2" charset="0"/>
            </a:endParaRPr>
          </a:p>
          <a:p>
            <a:r>
              <a:rPr lang="nl-NL" sz="2400" b="1" dirty="0">
                <a:solidFill>
                  <a:srgbClr val="131313"/>
                </a:solidFill>
                <a:latin typeface="Effra" panose="02000506080000020004" pitchFamily="2" charset="0"/>
                <a:cs typeface="Segoe UI"/>
              </a:rPr>
              <a:t>Chemisch rekenen </a:t>
            </a:r>
            <a:r>
              <a:rPr lang="nl-NL" sz="2400" dirty="0">
                <a:solidFill>
                  <a:srgbClr val="131313"/>
                </a:solidFill>
                <a:latin typeface="Effra" panose="02000506080000020004" pitchFamily="2" charset="0"/>
                <a:cs typeface="Segoe UI"/>
              </a:rPr>
              <a:t>molaire massa, dichtheid, molariteit en </a:t>
            </a:r>
            <a:r>
              <a:rPr lang="nl-NL" sz="2400" dirty="0" err="1">
                <a:solidFill>
                  <a:srgbClr val="131313"/>
                </a:solidFill>
                <a:latin typeface="Effra" panose="02000506080000020004" pitchFamily="2" charset="0"/>
                <a:cs typeface="Segoe UI"/>
              </a:rPr>
              <a:t>molverhoudingen</a:t>
            </a:r>
            <a:endParaRPr lang="en-US" sz="2400" dirty="0">
              <a:solidFill>
                <a:srgbClr val="000000"/>
              </a:solidFill>
              <a:latin typeface="Effra" panose="02000506080000020004" pitchFamily="2" charset="0"/>
              <a:cs typeface="Arial"/>
            </a:endParaRPr>
          </a:p>
          <a:p>
            <a:r>
              <a:rPr lang="nl-NL" sz="2400" b="1" dirty="0">
                <a:solidFill>
                  <a:srgbClr val="131313"/>
                </a:solidFill>
                <a:latin typeface="Effra" panose="02000506080000020004" pitchFamily="2" charset="0"/>
              </a:rPr>
              <a:t>Koolstofchemie</a:t>
            </a:r>
            <a:endParaRPr lang="nl-NL" sz="2400" b="0" i="0" dirty="0">
              <a:solidFill>
                <a:srgbClr val="000000"/>
              </a:solidFill>
              <a:effectLst/>
              <a:latin typeface="Effra"/>
              <a:ea typeface="Calibri" panose="020F0502020204030204"/>
              <a:cs typeface="Calibri" panose="020F0502020204030204"/>
            </a:endParaRPr>
          </a:p>
          <a:p>
            <a:r>
              <a:rPr lang="nl-NL" sz="2400" b="1" dirty="0">
                <a:latin typeface="Effra" panose="02000506080000020004" pitchFamily="2" charset="0"/>
              </a:rPr>
              <a:t>pH én significantie</a:t>
            </a:r>
            <a:endParaRPr lang="nl-NL" sz="2400" b="1" dirty="0">
              <a:solidFill>
                <a:srgbClr val="131313"/>
              </a:solidFill>
              <a:latin typeface="Effra" panose="02000506080000020004" pitchFamily="2" charset="0"/>
              <a:ea typeface="+mn-lt"/>
              <a:cs typeface="+mn-lt"/>
            </a:endParaRPr>
          </a:p>
          <a:p>
            <a:r>
              <a:rPr lang="nl-NL" sz="2400" b="1" dirty="0">
                <a:solidFill>
                  <a:srgbClr val="131313"/>
                </a:solidFill>
                <a:latin typeface="Effra" panose="02000506080000020004" pitchFamily="2" charset="0"/>
              </a:rPr>
              <a:t>Energie </a:t>
            </a:r>
            <a:r>
              <a:rPr lang="nl-NL" sz="2400" dirty="0">
                <a:solidFill>
                  <a:srgbClr val="131313"/>
                </a:solidFill>
                <a:latin typeface="Effra" panose="02000506080000020004" pitchFamily="2" charset="0"/>
              </a:rPr>
              <a:t>energiediagrammen, activeringsenergie en reactiewarmte</a:t>
            </a:r>
            <a:endParaRPr lang="nl-NL" sz="2400" b="1" dirty="0">
              <a:solidFill>
                <a:srgbClr val="131313"/>
              </a:solidFill>
              <a:latin typeface="Effra" panose="02000506080000020004" pitchFamily="2" charset="0"/>
            </a:endParaRPr>
          </a:p>
          <a:p>
            <a:r>
              <a:rPr lang="nl-NL" sz="2400" b="1" dirty="0">
                <a:solidFill>
                  <a:srgbClr val="131313"/>
                </a:solidFill>
                <a:latin typeface="Effra" panose="02000506080000020004" pitchFamily="2" charset="0"/>
              </a:rPr>
              <a:t>Polymerisatiereacties</a:t>
            </a:r>
            <a:endParaRPr lang="nl-NL" sz="2400" dirty="0">
              <a:solidFill>
                <a:srgbClr val="131313"/>
              </a:solidFill>
              <a:latin typeface="Effra"/>
              <a:cs typeface="Segoe UI"/>
            </a:endParaRPr>
          </a:p>
          <a:p>
            <a:r>
              <a:rPr lang="nl-NL" sz="2400" b="1" dirty="0">
                <a:solidFill>
                  <a:srgbClr val="131313"/>
                </a:solidFill>
                <a:latin typeface="Effra" panose="02000506080000020004" pitchFamily="2" charset="0"/>
                <a:cs typeface="Segoe UI"/>
              </a:rPr>
              <a:t>Leg uit vragen</a:t>
            </a:r>
            <a:endParaRPr lang="en-US" sz="2400" dirty="0">
              <a:solidFill>
                <a:srgbClr val="000000"/>
              </a:solidFill>
              <a:latin typeface="Effra" panose="02000506080000020004" pitchFamily="2" charset="0"/>
              <a:cs typeface="Arial"/>
            </a:endParaRPr>
          </a:p>
          <a:p>
            <a:r>
              <a:rPr lang="nl-NL" sz="2400" b="1" dirty="0">
                <a:solidFill>
                  <a:srgbClr val="131313"/>
                </a:solidFill>
                <a:latin typeface="Effra" panose="02000506080000020004" pitchFamily="2" charset="0"/>
                <a:cs typeface="Arial"/>
              </a:rPr>
              <a:t>Biochemie</a:t>
            </a:r>
            <a:r>
              <a:rPr lang="nl-NL" sz="2400" dirty="0">
                <a:solidFill>
                  <a:srgbClr val="131313"/>
                </a:solidFill>
                <a:latin typeface="Effra" panose="02000506080000020004" pitchFamily="2" charset="0"/>
                <a:cs typeface="Arial"/>
              </a:rPr>
              <a:t> koolhydraten, vetten en eiwitten</a:t>
            </a:r>
            <a:endParaRPr lang="nl-NL" sz="2400" b="1" dirty="0">
              <a:solidFill>
                <a:srgbClr val="131313"/>
              </a:solidFill>
              <a:latin typeface="Effra" panose="02000506080000020004" pitchFamily="2" charset="0"/>
              <a:cs typeface="Arial"/>
            </a:endParaRPr>
          </a:p>
          <a:p>
            <a:r>
              <a:rPr lang="nl-NL" sz="2400" b="1" dirty="0">
                <a:solidFill>
                  <a:srgbClr val="131313"/>
                </a:solidFill>
                <a:latin typeface="Effra"/>
                <a:cs typeface="Arial"/>
              </a:rPr>
              <a:t>Groene chemie</a:t>
            </a:r>
          </a:p>
          <a:p>
            <a:r>
              <a:rPr lang="nl-NL" sz="2400" b="1" dirty="0">
                <a:solidFill>
                  <a:srgbClr val="131313"/>
                </a:solidFill>
                <a:latin typeface="Effra"/>
                <a:cs typeface="Arial"/>
              </a:rPr>
              <a:t>Rekenvragen </a:t>
            </a:r>
            <a:r>
              <a:rPr lang="nl-NL" sz="2400" dirty="0">
                <a:solidFill>
                  <a:srgbClr val="131313"/>
                </a:solidFill>
                <a:latin typeface="Effra"/>
                <a:cs typeface="Arial"/>
              </a:rPr>
              <a:t>via poll</a:t>
            </a:r>
            <a:endParaRPr lang="nl-NL" sz="2400" b="1" dirty="0">
              <a:solidFill>
                <a:srgbClr val="131313"/>
              </a:solidFill>
              <a:latin typeface="Effra" panose="02000506080000020004" pitchFamily="2" charset="0"/>
              <a:cs typeface="Arial"/>
            </a:endParaRPr>
          </a:p>
          <a:p>
            <a:r>
              <a:rPr lang="nl-NL" sz="2400" b="1" dirty="0">
                <a:solidFill>
                  <a:srgbClr val="131313"/>
                </a:solidFill>
                <a:latin typeface="Effra"/>
                <a:cs typeface="Arial"/>
              </a:rPr>
              <a:t>    </a:t>
            </a:r>
            <a:r>
              <a:rPr lang="nl-NL" sz="2400" dirty="0">
                <a:solidFill>
                  <a:srgbClr val="131313"/>
                </a:solidFill>
                <a:latin typeface="Effra"/>
                <a:cs typeface="Arial"/>
              </a:rPr>
              <a:t>             </a:t>
            </a:r>
            <a:endParaRPr lang="nl-NL" sz="2400" dirty="0">
              <a:solidFill>
                <a:srgbClr val="131313"/>
              </a:solidFill>
              <a:latin typeface="Effra"/>
              <a:ea typeface="Calibri" panose="020F0502020204030204"/>
              <a:cs typeface="Arial"/>
            </a:endParaRPr>
          </a:p>
          <a:p>
            <a:endParaRPr lang="nl-NL" sz="2400" b="1" dirty="0">
              <a:solidFill>
                <a:srgbClr val="131313"/>
              </a:solidFill>
              <a:latin typeface="Effra" panose="02000506080000020004" pitchFamily="2" charset="0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835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93FB1-3E9D-B7ED-989A-B9078C4D8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95E5A86-C5B4-AB6A-8FB0-897F826A6CC3}"/>
              </a:ext>
            </a:extLst>
          </p:cNvPr>
          <p:cNvSpPr txBox="1"/>
          <p:nvPr/>
        </p:nvSpPr>
        <p:spPr>
          <a:xfrm>
            <a:off x="933254" y="1093510"/>
            <a:ext cx="7164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Effra"/>
              </a:rPr>
              <a:t>Biochemie</a:t>
            </a:r>
            <a:r>
              <a:rPr lang="en-US" sz="3200" b="1" dirty="0">
                <a:latin typeface="Effra"/>
              </a:rPr>
              <a:t>: </a:t>
            </a:r>
          </a:p>
          <a:p>
            <a:r>
              <a:rPr lang="en-US" sz="2400" b="1" dirty="0">
                <a:solidFill>
                  <a:srgbClr val="652EA3"/>
                </a:solidFill>
                <a:latin typeface="Effra"/>
              </a:rPr>
              <a:t>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F91998E-8394-DEAA-C668-75087070D086}"/>
              </a:ext>
            </a:extLst>
          </p:cNvPr>
          <p:cNvSpPr txBox="1"/>
          <p:nvPr/>
        </p:nvSpPr>
        <p:spPr>
          <a:xfrm>
            <a:off x="933254" y="1856871"/>
            <a:ext cx="28831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nl-NL" sz="3000" dirty="0">
                <a:latin typeface="Effra" panose="02000506080000020004" pitchFamily="2" charset="0"/>
                <a:sym typeface="Wingdings" panose="05000000000000000000" pitchFamily="2" charset="2"/>
              </a:rPr>
              <a:t>Koolhydraten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nl-NL" sz="3000" dirty="0">
                <a:latin typeface="Effra" panose="02000506080000020004" pitchFamily="2" charset="0"/>
                <a:sym typeface="Wingdings" panose="05000000000000000000" pitchFamily="2" charset="2"/>
              </a:rPr>
              <a:t>Vetten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nl-NL" sz="3000" dirty="0">
                <a:latin typeface="Effra" panose="02000506080000020004" pitchFamily="2" charset="0"/>
                <a:sym typeface="Wingdings" panose="05000000000000000000" pitchFamily="2" charset="2"/>
              </a:rPr>
              <a:t>Eiwitten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19E7ABF-B10B-7B31-3654-475EED4E6902}"/>
              </a:ext>
            </a:extLst>
          </p:cNvPr>
          <p:cNvSpPr txBox="1"/>
          <p:nvPr/>
        </p:nvSpPr>
        <p:spPr>
          <a:xfrm>
            <a:off x="933254" y="3746631"/>
            <a:ext cx="39504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000" dirty="0">
                <a:latin typeface="Effra" panose="02000506080000020004" pitchFamily="2" charset="0"/>
                <a:sym typeface="Wingdings" panose="05000000000000000000" pitchFamily="2" charset="2"/>
              </a:rPr>
              <a:t>Bouwstof en brandstof</a:t>
            </a:r>
          </a:p>
        </p:txBody>
      </p:sp>
    </p:spTree>
    <p:extLst>
      <p:ext uri="{BB962C8B-B14F-4D97-AF65-F5344CB8AC3E}">
        <p14:creationId xmlns:p14="http://schemas.microsoft.com/office/powerpoint/2010/main" val="289744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06AA2-7416-7271-D8DE-5E6C06155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>
            <a:extLst>
              <a:ext uri="{FF2B5EF4-FFF2-40B4-BE49-F238E27FC236}">
                <a16:creationId xmlns:a16="http://schemas.microsoft.com/office/drawing/2014/main" id="{06321F59-C061-6FE5-C026-D176A02D5F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446" t="-4099" r="49376" b="4099"/>
          <a:stretch>
            <a:fillRect/>
          </a:stretch>
        </p:blipFill>
        <p:spPr>
          <a:xfrm>
            <a:off x="5761568" y="4018785"/>
            <a:ext cx="877118" cy="2100056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0E2C2209-6106-4C44-4EAE-5F10F86EE0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918" r="6498"/>
          <a:stretch>
            <a:fillRect/>
          </a:stretch>
        </p:blipFill>
        <p:spPr>
          <a:xfrm>
            <a:off x="475543" y="4140566"/>
            <a:ext cx="4165266" cy="2100056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D112C9ED-6446-BE70-E935-6D0AAF951A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8017"/>
          <a:stretch>
            <a:fillRect/>
          </a:stretch>
        </p:blipFill>
        <p:spPr>
          <a:xfrm>
            <a:off x="6610111" y="4140566"/>
            <a:ext cx="4012254" cy="210005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5FD4DCB-B9C1-7D5E-7BB9-91448D774A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488"/>
          <a:stretch>
            <a:fillRect/>
          </a:stretch>
        </p:blipFill>
        <p:spPr>
          <a:xfrm>
            <a:off x="654816" y="1994790"/>
            <a:ext cx="8936859" cy="2100056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E3C60B3E-47F1-25CF-10C0-0255025A3EB4}"/>
              </a:ext>
            </a:extLst>
          </p:cNvPr>
          <p:cNvSpPr txBox="1"/>
          <p:nvPr/>
        </p:nvSpPr>
        <p:spPr>
          <a:xfrm>
            <a:off x="933254" y="1093510"/>
            <a:ext cx="7164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Effra"/>
              </a:rPr>
              <a:t>Biochemie</a:t>
            </a:r>
            <a:r>
              <a:rPr lang="en-US" sz="3200" b="1" dirty="0">
                <a:latin typeface="Effra"/>
              </a:rPr>
              <a:t>: </a:t>
            </a:r>
            <a:r>
              <a:rPr lang="en-US" sz="3200" b="1" dirty="0" err="1">
                <a:solidFill>
                  <a:srgbClr val="652EA3"/>
                </a:solidFill>
                <a:latin typeface="Effra"/>
              </a:rPr>
              <a:t>Koolhydraten</a:t>
            </a:r>
            <a:endParaRPr lang="en-US" sz="3200" b="1" dirty="0">
              <a:latin typeface="Effra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C9FFF226-DB5D-CF77-1CDF-5FEE6884C1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513"/>
          <a:stretch>
            <a:fillRect/>
          </a:stretch>
        </p:blipFill>
        <p:spPr>
          <a:xfrm>
            <a:off x="5569318" y="4124473"/>
            <a:ext cx="6485264" cy="2607703"/>
          </a:xfrm>
          <a:prstGeom prst="rect">
            <a:avLst/>
          </a:prstGeom>
          <a:ln w="28575">
            <a:solidFill>
              <a:srgbClr val="945DE8"/>
            </a:solidFill>
          </a:ln>
        </p:spPr>
      </p:pic>
      <p:cxnSp>
        <p:nvCxnSpPr>
          <p:cNvPr id="15" name="Verbindingslijn: gekromd 14">
            <a:extLst>
              <a:ext uri="{FF2B5EF4-FFF2-40B4-BE49-F238E27FC236}">
                <a16:creationId xmlns:a16="http://schemas.microsoft.com/office/drawing/2014/main" id="{777C6697-4ECA-3A53-7EA6-EC023EE11DBB}"/>
              </a:ext>
            </a:extLst>
          </p:cNvPr>
          <p:cNvCxnSpPr>
            <a:cxnSpLocks/>
          </p:cNvCxnSpPr>
          <p:nvPr/>
        </p:nvCxnSpPr>
        <p:spPr>
          <a:xfrm flipV="1">
            <a:off x="4964047" y="1994790"/>
            <a:ext cx="2263906" cy="934323"/>
          </a:xfrm>
          <a:prstGeom prst="curvedConnector3">
            <a:avLst>
              <a:gd name="adj1" fmla="val -6659"/>
            </a:avLst>
          </a:prstGeom>
          <a:ln w="38100">
            <a:solidFill>
              <a:srgbClr val="652E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5">
            <a:extLst>
              <a:ext uri="{FF2B5EF4-FFF2-40B4-BE49-F238E27FC236}">
                <a16:creationId xmlns:a16="http://schemas.microsoft.com/office/drawing/2014/main" id="{EF0BADA5-753E-79DE-5D37-6C3289F92246}"/>
              </a:ext>
            </a:extLst>
          </p:cNvPr>
          <p:cNvSpPr txBox="1"/>
          <p:nvPr/>
        </p:nvSpPr>
        <p:spPr>
          <a:xfrm>
            <a:off x="7282817" y="1746480"/>
            <a:ext cx="2959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945DE8"/>
                </a:solidFill>
                <a:latin typeface="Effra" panose="02000506080000020004" pitchFamily="2" charset="0"/>
                <a:sym typeface="Wingdings" panose="05000000000000000000" pitchFamily="2" charset="2"/>
              </a:rPr>
              <a:t>Condensatiereactie </a:t>
            </a:r>
          </a:p>
        </p:txBody>
      </p:sp>
      <p:cxnSp>
        <p:nvCxnSpPr>
          <p:cNvPr id="19" name="Verbindingslijn: gekromd 18">
            <a:extLst>
              <a:ext uri="{FF2B5EF4-FFF2-40B4-BE49-F238E27FC236}">
                <a16:creationId xmlns:a16="http://schemas.microsoft.com/office/drawing/2014/main" id="{46B6F97D-83C7-3333-5F02-D2089F9376E2}"/>
              </a:ext>
            </a:extLst>
          </p:cNvPr>
          <p:cNvCxnSpPr>
            <a:cxnSpLocks/>
          </p:cNvCxnSpPr>
          <p:nvPr/>
        </p:nvCxnSpPr>
        <p:spPr>
          <a:xfrm flipV="1">
            <a:off x="6020605" y="4124473"/>
            <a:ext cx="2263906" cy="934323"/>
          </a:xfrm>
          <a:prstGeom prst="curvedConnector3">
            <a:avLst>
              <a:gd name="adj1" fmla="val -6659"/>
            </a:avLst>
          </a:prstGeom>
          <a:ln w="38100">
            <a:solidFill>
              <a:srgbClr val="652E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42519586-C127-A88C-E2E3-6A4DAA5D3F98}"/>
              </a:ext>
            </a:extLst>
          </p:cNvPr>
          <p:cNvSpPr txBox="1"/>
          <p:nvPr/>
        </p:nvSpPr>
        <p:spPr>
          <a:xfrm>
            <a:off x="8339375" y="3876163"/>
            <a:ext cx="2614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945DE8"/>
                </a:solidFill>
                <a:latin typeface="Effra" panose="02000506080000020004" pitchFamily="2" charset="0"/>
                <a:sym typeface="Wingdings" panose="05000000000000000000" pitchFamily="2" charset="2"/>
              </a:rPr>
              <a:t>Hydrolysereactie </a:t>
            </a:r>
          </a:p>
        </p:txBody>
      </p: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257EEE9F-A907-44A0-492B-29C4F57DFFB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505"/>
          <a:stretch>
            <a:fillRect/>
          </a:stretch>
        </p:blipFill>
        <p:spPr>
          <a:xfrm rot="5400000">
            <a:off x="9875781" y="2538499"/>
            <a:ext cx="555605" cy="1017185"/>
          </a:xfrm>
          <a:prstGeom prst="rect">
            <a:avLst/>
          </a:prstGeom>
        </p:spPr>
      </p:pic>
      <p:sp>
        <p:nvSpPr>
          <p:cNvPr id="18" name="Rechthoek 17">
            <a:extLst>
              <a:ext uri="{FF2B5EF4-FFF2-40B4-BE49-F238E27FC236}">
                <a16:creationId xmlns:a16="http://schemas.microsoft.com/office/drawing/2014/main" id="{DB0B060B-2BD1-6BC5-100B-B9E7DC0A81FB}"/>
              </a:ext>
            </a:extLst>
          </p:cNvPr>
          <p:cNvSpPr/>
          <p:nvPr/>
        </p:nvSpPr>
        <p:spPr>
          <a:xfrm>
            <a:off x="9342286" y="2704934"/>
            <a:ext cx="1373206" cy="619960"/>
          </a:xfrm>
          <a:prstGeom prst="rect">
            <a:avLst/>
          </a:prstGeom>
          <a:noFill/>
          <a:ln w="38100">
            <a:solidFill>
              <a:srgbClr val="945D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89C4A111-9927-322F-B90E-C2AD06E7509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505"/>
          <a:stretch>
            <a:fillRect/>
          </a:stretch>
        </p:blipFill>
        <p:spPr>
          <a:xfrm rot="5400000">
            <a:off x="4883307" y="4607190"/>
            <a:ext cx="555605" cy="1017185"/>
          </a:xfrm>
          <a:prstGeom prst="rect">
            <a:avLst/>
          </a:prstGeom>
        </p:spPr>
      </p:pic>
      <p:sp>
        <p:nvSpPr>
          <p:cNvPr id="28" name="Rechthoek 27">
            <a:extLst>
              <a:ext uri="{FF2B5EF4-FFF2-40B4-BE49-F238E27FC236}">
                <a16:creationId xmlns:a16="http://schemas.microsoft.com/office/drawing/2014/main" id="{446424A4-360E-BEDF-E1DA-0CDA17EF4158}"/>
              </a:ext>
            </a:extLst>
          </p:cNvPr>
          <p:cNvSpPr/>
          <p:nvPr/>
        </p:nvSpPr>
        <p:spPr>
          <a:xfrm>
            <a:off x="4387375" y="4824457"/>
            <a:ext cx="1373206" cy="619960"/>
          </a:xfrm>
          <a:prstGeom prst="rect">
            <a:avLst/>
          </a:prstGeom>
          <a:noFill/>
          <a:ln w="38100">
            <a:solidFill>
              <a:srgbClr val="945D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503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  <p:bldP spid="20" grpId="0" build="allAtOnce"/>
      <p:bldP spid="18" grpId="0" animBg="1"/>
      <p:bldP spid="2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BC172-853A-235B-E5A2-BBAD21063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Afbeelding 32">
            <a:extLst>
              <a:ext uri="{FF2B5EF4-FFF2-40B4-BE49-F238E27FC236}">
                <a16:creationId xmlns:a16="http://schemas.microsoft.com/office/drawing/2014/main" id="{B34F9FE1-A50F-3F2A-662C-284054422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097" y="1056870"/>
            <a:ext cx="4247007" cy="272435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213664F-6630-3327-34B6-B793BF0A02E0}"/>
              </a:ext>
            </a:extLst>
          </p:cNvPr>
          <p:cNvSpPr txBox="1"/>
          <p:nvPr/>
        </p:nvSpPr>
        <p:spPr>
          <a:xfrm>
            <a:off x="933254" y="1093510"/>
            <a:ext cx="7164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Effra"/>
              </a:rPr>
              <a:t>Biochemie</a:t>
            </a:r>
            <a:r>
              <a:rPr lang="en-US" sz="3200" b="1" dirty="0">
                <a:latin typeface="Effra"/>
              </a:rPr>
              <a:t>: </a:t>
            </a:r>
            <a:r>
              <a:rPr lang="en-US" sz="3200" b="1" dirty="0" err="1">
                <a:solidFill>
                  <a:srgbClr val="652EA3"/>
                </a:solidFill>
                <a:latin typeface="Effra"/>
              </a:rPr>
              <a:t>Koolhydraten</a:t>
            </a:r>
            <a:endParaRPr lang="en-US" sz="3200" b="1" dirty="0">
              <a:latin typeface="Effra"/>
            </a:endParaRPr>
          </a:p>
          <a:p>
            <a:r>
              <a:rPr lang="en-US" sz="2400" b="1" dirty="0">
                <a:solidFill>
                  <a:srgbClr val="652EA3"/>
                </a:solidFill>
                <a:latin typeface="Effra"/>
              </a:rPr>
              <a:t>2025 II</a:t>
            </a:r>
          </a:p>
        </p:txBody>
      </p:sp>
      <p:pic>
        <p:nvPicPr>
          <p:cNvPr id="31" name="Afbeelding 30">
            <a:extLst>
              <a:ext uri="{FF2B5EF4-FFF2-40B4-BE49-F238E27FC236}">
                <a16:creationId xmlns:a16="http://schemas.microsoft.com/office/drawing/2014/main" id="{F8271725-FEBC-77BE-8B6F-F51BF3F67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30" y="3781224"/>
            <a:ext cx="11393490" cy="28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4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6C2AB-A5B1-6F84-EE46-530BE55F2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33BA5E2-4445-BA06-6756-C8E6C12DEF5D}"/>
              </a:ext>
            </a:extLst>
          </p:cNvPr>
          <p:cNvSpPr txBox="1"/>
          <p:nvPr/>
        </p:nvSpPr>
        <p:spPr>
          <a:xfrm>
            <a:off x="933254" y="1093510"/>
            <a:ext cx="7164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Effra"/>
              </a:rPr>
              <a:t>Biochemie</a:t>
            </a:r>
            <a:r>
              <a:rPr lang="en-US" sz="3200" b="1" dirty="0">
                <a:latin typeface="Effra"/>
              </a:rPr>
              <a:t>: </a:t>
            </a:r>
            <a:r>
              <a:rPr lang="en-US" sz="3200" b="1" dirty="0" err="1">
                <a:solidFill>
                  <a:srgbClr val="652EA3"/>
                </a:solidFill>
                <a:latin typeface="Effra"/>
              </a:rPr>
              <a:t>Koolhydraten</a:t>
            </a:r>
            <a:endParaRPr lang="en-US" sz="3200" b="1" dirty="0">
              <a:latin typeface="Effra"/>
            </a:endParaRPr>
          </a:p>
          <a:p>
            <a:r>
              <a:rPr lang="en-US" sz="2400" b="1" dirty="0">
                <a:solidFill>
                  <a:srgbClr val="652EA3"/>
                </a:solidFill>
                <a:latin typeface="Effra"/>
              </a:rPr>
              <a:t>2025 II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2E421BE-7880-CC0B-57C3-8F26AD691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675" y="1783993"/>
            <a:ext cx="7948683" cy="470253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6AA3A1C-8ED6-0D0F-C683-67877035482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505"/>
          <a:stretch>
            <a:fillRect/>
          </a:stretch>
        </p:blipFill>
        <p:spPr>
          <a:xfrm rot="5400000">
            <a:off x="9207657" y="2283090"/>
            <a:ext cx="555605" cy="101718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C47B647-FE7D-6983-6215-FF5A7947E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7491" y="4319250"/>
            <a:ext cx="2448267" cy="235300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E5CEE15-2FE0-1F72-CF55-C0CC005F8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8996" y="4135259"/>
            <a:ext cx="2915057" cy="2553056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6F6E0077-87F4-7BEC-9948-7030322ED8D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887" t="12003" b="-1"/>
          <a:stretch>
            <a:fillRect/>
          </a:stretch>
        </p:blipFill>
        <p:spPr>
          <a:xfrm>
            <a:off x="9232502" y="5346700"/>
            <a:ext cx="312468" cy="243106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881228CB-4A58-227D-2C25-E15FE80A716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361" r="1"/>
          <a:stretch>
            <a:fillRect/>
          </a:stretch>
        </p:blipFill>
        <p:spPr>
          <a:xfrm>
            <a:off x="6566070" y="5514975"/>
            <a:ext cx="267423" cy="29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F8070-BC3F-86AE-01D8-9581A52FB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0B39D313-1020-91AE-1D03-314D38577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38" y="3346014"/>
            <a:ext cx="8844401" cy="333267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92DAFC1B-4C94-59E4-7634-058FFDFB6C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9892" b="11238"/>
          <a:stretch/>
        </p:blipFill>
        <p:spPr>
          <a:xfrm>
            <a:off x="353838" y="3000289"/>
            <a:ext cx="8844401" cy="34572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E7DC48F-C56C-AE4B-F8B3-B7A7E7358CDA}"/>
              </a:ext>
            </a:extLst>
          </p:cNvPr>
          <p:cNvSpPr txBox="1"/>
          <p:nvPr/>
        </p:nvSpPr>
        <p:spPr>
          <a:xfrm>
            <a:off x="933254" y="1093510"/>
            <a:ext cx="7164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Effra"/>
              </a:rPr>
              <a:t>Biochemie</a:t>
            </a:r>
            <a:r>
              <a:rPr lang="en-US" sz="3200" b="1" dirty="0">
                <a:latin typeface="Effra"/>
              </a:rPr>
              <a:t>: </a:t>
            </a:r>
            <a:r>
              <a:rPr lang="en-US" sz="3200" b="1" dirty="0" err="1">
                <a:solidFill>
                  <a:srgbClr val="652EA3"/>
                </a:solidFill>
                <a:latin typeface="Effra"/>
              </a:rPr>
              <a:t>Vetten</a:t>
            </a:r>
            <a:endParaRPr lang="en-US" sz="3200" b="1" dirty="0">
              <a:latin typeface="Effra"/>
            </a:endParaRPr>
          </a:p>
        </p:txBody>
      </p:sp>
      <p:cxnSp>
        <p:nvCxnSpPr>
          <p:cNvPr id="7" name="Verbindingslijn: gekromd 6">
            <a:extLst>
              <a:ext uri="{FF2B5EF4-FFF2-40B4-BE49-F238E27FC236}">
                <a16:creationId xmlns:a16="http://schemas.microsoft.com/office/drawing/2014/main" id="{6FCCA12C-DFA4-1139-4EDD-440A19087BFA}"/>
              </a:ext>
            </a:extLst>
          </p:cNvPr>
          <p:cNvCxnSpPr>
            <a:cxnSpLocks/>
          </p:cNvCxnSpPr>
          <p:nvPr/>
        </p:nvCxnSpPr>
        <p:spPr>
          <a:xfrm flipV="1">
            <a:off x="3974924" y="4082092"/>
            <a:ext cx="2263906" cy="934323"/>
          </a:xfrm>
          <a:prstGeom prst="curvedConnector3">
            <a:avLst>
              <a:gd name="adj1" fmla="val -6659"/>
            </a:avLst>
          </a:prstGeom>
          <a:ln w="38100">
            <a:solidFill>
              <a:srgbClr val="652E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0822F492-153D-5CF4-F907-C4E405356D84}"/>
              </a:ext>
            </a:extLst>
          </p:cNvPr>
          <p:cNvSpPr txBox="1"/>
          <p:nvPr/>
        </p:nvSpPr>
        <p:spPr>
          <a:xfrm>
            <a:off x="6238830" y="3876162"/>
            <a:ext cx="2959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945DE8"/>
                </a:solidFill>
                <a:latin typeface="Effra" panose="02000506080000020004" pitchFamily="2" charset="0"/>
                <a:sym typeface="Wingdings" panose="05000000000000000000" pitchFamily="2" charset="2"/>
              </a:rPr>
              <a:t>Condensatiereactie </a:t>
            </a:r>
          </a:p>
        </p:txBody>
      </p:sp>
      <p:cxnSp>
        <p:nvCxnSpPr>
          <p:cNvPr id="9" name="Verbindingslijn: gekromd 8">
            <a:extLst>
              <a:ext uri="{FF2B5EF4-FFF2-40B4-BE49-F238E27FC236}">
                <a16:creationId xmlns:a16="http://schemas.microsoft.com/office/drawing/2014/main" id="{96605EFE-13A9-A6B3-09F2-2D1308738244}"/>
              </a:ext>
            </a:extLst>
          </p:cNvPr>
          <p:cNvCxnSpPr>
            <a:cxnSpLocks/>
          </p:cNvCxnSpPr>
          <p:nvPr/>
        </p:nvCxnSpPr>
        <p:spPr>
          <a:xfrm>
            <a:off x="3974924" y="5210323"/>
            <a:ext cx="2263906" cy="934323"/>
          </a:xfrm>
          <a:prstGeom prst="curvedConnector3">
            <a:avLst>
              <a:gd name="adj1" fmla="val -6659"/>
            </a:avLst>
          </a:prstGeom>
          <a:ln w="38100">
            <a:solidFill>
              <a:srgbClr val="652E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1060E009-BB4F-9CBF-2AD4-DBBF176B5BA2}"/>
              </a:ext>
            </a:extLst>
          </p:cNvPr>
          <p:cNvSpPr txBox="1"/>
          <p:nvPr/>
        </p:nvSpPr>
        <p:spPr>
          <a:xfrm>
            <a:off x="6411313" y="5913813"/>
            <a:ext cx="2614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945DE8"/>
                </a:solidFill>
                <a:latin typeface="Effra" panose="02000506080000020004" pitchFamily="2" charset="0"/>
                <a:sym typeface="Wingdings" panose="05000000000000000000" pitchFamily="2" charset="2"/>
              </a:rPr>
              <a:t>Hydrolysereactie </a:t>
            </a:r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F5F0579A-F5AF-0F63-B339-F69E08D8F2B7}"/>
              </a:ext>
            </a:extLst>
          </p:cNvPr>
          <p:cNvCxnSpPr/>
          <p:nvPr/>
        </p:nvCxnSpPr>
        <p:spPr>
          <a:xfrm>
            <a:off x="5106877" y="4337827"/>
            <a:ext cx="0" cy="4627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B3B01C1B-4864-3072-376A-56BECB67A1BF}"/>
              </a:ext>
            </a:extLst>
          </p:cNvPr>
          <p:cNvCxnSpPr/>
          <p:nvPr/>
        </p:nvCxnSpPr>
        <p:spPr>
          <a:xfrm>
            <a:off x="5030677" y="4871375"/>
            <a:ext cx="0" cy="4627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A56C3328-61B9-09A6-666E-84391A10C43F}"/>
              </a:ext>
            </a:extLst>
          </p:cNvPr>
          <p:cNvCxnSpPr/>
          <p:nvPr/>
        </p:nvCxnSpPr>
        <p:spPr>
          <a:xfrm>
            <a:off x="5098829" y="5436572"/>
            <a:ext cx="0" cy="4627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29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0" grpId="0" build="allAtOnce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FB2D5-B5D3-9EB0-0E68-9A381C4FA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70BAC50-0A10-ABAE-5771-6541F0CB75AB}"/>
              </a:ext>
            </a:extLst>
          </p:cNvPr>
          <p:cNvSpPr txBox="1"/>
          <p:nvPr/>
        </p:nvSpPr>
        <p:spPr>
          <a:xfrm>
            <a:off x="933254" y="1093510"/>
            <a:ext cx="7164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Effra"/>
              </a:rPr>
              <a:t>Biochemie</a:t>
            </a:r>
            <a:r>
              <a:rPr lang="en-US" sz="3200" b="1" dirty="0">
                <a:latin typeface="Effra"/>
              </a:rPr>
              <a:t>: </a:t>
            </a:r>
            <a:r>
              <a:rPr lang="en-US" sz="3200" b="1" dirty="0" err="1">
                <a:solidFill>
                  <a:srgbClr val="652EA3"/>
                </a:solidFill>
                <a:latin typeface="Effra"/>
              </a:rPr>
              <a:t>Vetten</a:t>
            </a:r>
            <a:endParaRPr lang="en-US" sz="3200" b="1" dirty="0">
              <a:latin typeface="Effra"/>
            </a:endParaRPr>
          </a:p>
          <a:p>
            <a:r>
              <a:rPr lang="en-US" sz="2400" b="1" dirty="0">
                <a:solidFill>
                  <a:srgbClr val="652EA3"/>
                </a:solidFill>
                <a:latin typeface="Effra"/>
              </a:rPr>
              <a:t>2023 I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ED526ED-3AC5-DF4C-0B55-1F24AE69E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48" y="2442880"/>
            <a:ext cx="11126753" cy="4048690"/>
          </a:xfrm>
          <a:prstGeom prst="rect">
            <a:avLst/>
          </a:prstGeom>
        </p:spPr>
      </p:pic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65521BD8-E09E-FE9C-BD85-2C6527020458}"/>
              </a:ext>
            </a:extLst>
          </p:cNvPr>
          <p:cNvCxnSpPr>
            <a:cxnSpLocks/>
          </p:cNvCxnSpPr>
          <p:nvPr/>
        </p:nvCxnSpPr>
        <p:spPr>
          <a:xfrm>
            <a:off x="1806967" y="4135970"/>
            <a:ext cx="5994008" cy="0"/>
          </a:xfrm>
          <a:prstGeom prst="line">
            <a:avLst/>
          </a:prstGeom>
          <a:ln w="38100"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0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B5EA4-8489-4E2D-EC8D-B829B8E16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6700DED-2B80-3046-534F-CD884F8DC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2047617"/>
            <a:ext cx="11811000" cy="23622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7F3CAA80-D0F1-B43C-8AD2-467E1EDFAA64}"/>
              </a:ext>
            </a:extLst>
          </p:cNvPr>
          <p:cNvSpPr txBox="1"/>
          <p:nvPr/>
        </p:nvSpPr>
        <p:spPr>
          <a:xfrm>
            <a:off x="933254" y="1093510"/>
            <a:ext cx="7164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Effra"/>
              </a:rPr>
              <a:t>Biochemie</a:t>
            </a:r>
            <a:r>
              <a:rPr lang="en-US" sz="3200" b="1" dirty="0">
                <a:latin typeface="Effra"/>
              </a:rPr>
              <a:t>: </a:t>
            </a:r>
            <a:r>
              <a:rPr lang="en-US" sz="3200" b="1" dirty="0" err="1">
                <a:solidFill>
                  <a:srgbClr val="652EA3"/>
                </a:solidFill>
                <a:latin typeface="Effra"/>
              </a:rPr>
              <a:t>Vetten</a:t>
            </a:r>
            <a:endParaRPr lang="en-US" sz="3200" b="1" dirty="0">
              <a:latin typeface="Effra"/>
            </a:endParaRPr>
          </a:p>
          <a:p>
            <a:r>
              <a:rPr lang="en-US" sz="2400" b="1" dirty="0">
                <a:solidFill>
                  <a:srgbClr val="652EA3"/>
                </a:solidFill>
                <a:latin typeface="Effra"/>
              </a:rPr>
              <a:t>2023 I</a:t>
            </a:r>
          </a:p>
        </p:txBody>
      </p:sp>
    </p:spTree>
    <p:extLst>
      <p:ext uri="{BB962C8B-B14F-4D97-AF65-F5344CB8AC3E}">
        <p14:creationId xmlns:p14="http://schemas.microsoft.com/office/powerpoint/2010/main" val="254233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A6D38-426B-305F-2AA5-59DCC9FBF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8448C1D2-A37D-3184-3354-E1FA336C9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4790113"/>
            <a:ext cx="4810029" cy="1919725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6B4EA14-122B-4BB0-6FB4-4D91152F4D51}"/>
              </a:ext>
            </a:extLst>
          </p:cNvPr>
          <p:cNvSpPr txBox="1"/>
          <p:nvPr/>
        </p:nvSpPr>
        <p:spPr>
          <a:xfrm>
            <a:off x="933254" y="1093510"/>
            <a:ext cx="7164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Effra"/>
              </a:rPr>
              <a:t>Biochemie</a:t>
            </a:r>
            <a:r>
              <a:rPr lang="en-US" sz="3200" b="1" dirty="0">
                <a:latin typeface="Effra"/>
              </a:rPr>
              <a:t>: </a:t>
            </a:r>
            <a:r>
              <a:rPr lang="en-US" sz="3200" b="1" dirty="0" err="1">
                <a:solidFill>
                  <a:srgbClr val="652EA3"/>
                </a:solidFill>
                <a:latin typeface="Effra"/>
              </a:rPr>
              <a:t>Vetten</a:t>
            </a:r>
            <a:endParaRPr lang="en-US" sz="3200" b="1" dirty="0">
              <a:solidFill>
                <a:srgbClr val="652EA3"/>
              </a:solidFill>
              <a:latin typeface="Effra"/>
            </a:endParaRPr>
          </a:p>
          <a:p>
            <a:r>
              <a:rPr lang="en-US" sz="2400" b="1" dirty="0">
                <a:solidFill>
                  <a:srgbClr val="652EA3"/>
                </a:solidFill>
                <a:latin typeface="Effra"/>
              </a:rPr>
              <a:t>2023 I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13CD7F2-EBB4-EDC4-47D5-CD88EA776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279" y="1655624"/>
            <a:ext cx="9391650" cy="3546751"/>
          </a:xfrm>
          <a:prstGeom prst="rect">
            <a:avLst/>
          </a:prstGeom>
          <a:ln w="28575">
            <a:solidFill>
              <a:srgbClr val="945EE8"/>
            </a:solidFill>
          </a:ln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127D9366-996B-DED4-BDC0-BCEC07A806D6}"/>
              </a:ext>
            </a:extLst>
          </p:cNvPr>
          <p:cNvSpPr/>
          <p:nvPr/>
        </p:nvSpPr>
        <p:spPr>
          <a:xfrm>
            <a:off x="219075" y="4686133"/>
            <a:ext cx="1885950" cy="2023705"/>
          </a:xfrm>
          <a:prstGeom prst="rect">
            <a:avLst/>
          </a:prstGeom>
          <a:noFill/>
          <a:ln w="38100">
            <a:solidFill>
              <a:srgbClr val="945D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5767C6E9-778F-CAAC-DED5-60950C5386E2}"/>
              </a:ext>
            </a:extLst>
          </p:cNvPr>
          <p:cNvSpPr/>
          <p:nvPr/>
        </p:nvSpPr>
        <p:spPr>
          <a:xfrm>
            <a:off x="8724900" y="4095584"/>
            <a:ext cx="819346" cy="885992"/>
          </a:xfrm>
          <a:prstGeom prst="rect">
            <a:avLst/>
          </a:prstGeom>
          <a:noFill/>
          <a:ln w="38100">
            <a:solidFill>
              <a:srgbClr val="945D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0725C02F-1134-3010-3DD0-9387C9BF49BF}"/>
              </a:ext>
            </a:extLst>
          </p:cNvPr>
          <p:cNvSpPr/>
          <p:nvPr/>
        </p:nvSpPr>
        <p:spPr>
          <a:xfrm>
            <a:off x="2433633" y="5638800"/>
            <a:ext cx="642941" cy="693020"/>
          </a:xfrm>
          <a:prstGeom prst="rect">
            <a:avLst/>
          </a:prstGeom>
          <a:noFill/>
          <a:ln w="38100">
            <a:solidFill>
              <a:srgbClr val="945D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D956AB27-E639-AE5D-B4B1-8DE9BD99B143}"/>
              </a:ext>
            </a:extLst>
          </p:cNvPr>
          <p:cNvSpPr/>
          <p:nvPr/>
        </p:nvSpPr>
        <p:spPr>
          <a:xfrm>
            <a:off x="2795586" y="4288556"/>
            <a:ext cx="5929314" cy="693020"/>
          </a:xfrm>
          <a:prstGeom prst="rect">
            <a:avLst/>
          </a:prstGeom>
          <a:noFill/>
          <a:ln w="38100">
            <a:solidFill>
              <a:srgbClr val="945D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E5DDD40D-1E91-A157-A84A-E3E039FC51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46" y="4804486"/>
            <a:ext cx="4545116" cy="1968429"/>
          </a:xfrm>
          <a:prstGeom prst="rect">
            <a:avLst/>
          </a:prstGeom>
        </p:spPr>
      </p:pic>
      <p:sp>
        <p:nvSpPr>
          <p:cNvPr id="20" name="Rechthoek 19">
            <a:extLst>
              <a:ext uri="{FF2B5EF4-FFF2-40B4-BE49-F238E27FC236}">
                <a16:creationId xmlns:a16="http://schemas.microsoft.com/office/drawing/2014/main" id="{8FF3EC9B-481C-070B-CFB6-AAAD91F27D1B}"/>
              </a:ext>
            </a:extLst>
          </p:cNvPr>
          <p:cNvSpPr/>
          <p:nvPr/>
        </p:nvSpPr>
        <p:spPr>
          <a:xfrm>
            <a:off x="2985988" y="5638798"/>
            <a:ext cx="1300261" cy="693021"/>
          </a:xfrm>
          <a:prstGeom prst="rect">
            <a:avLst/>
          </a:prstGeom>
          <a:noFill/>
          <a:ln w="38100">
            <a:solidFill>
              <a:srgbClr val="945D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EA53314C-F70E-F497-9440-0AACC4B2A4C2}"/>
              </a:ext>
            </a:extLst>
          </p:cNvPr>
          <p:cNvSpPr txBox="1"/>
          <p:nvPr/>
        </p:nvSpPr>
        <p:spPr>
          <a:xfrm>
            <a:off x="5167212" y="5747044"/>
            <a:ext cx="26228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652EA3"/>
                </a:solidFill>
                <a:latin typeface="Effra" panose="02000506080000020004" pitchFamily="2" charset="0"/>
              </a:rPr>
              <a:t>2 x 15 + 1 = 31</a:t>
            </a: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7357FA3D-B2F6-0A7B-7B7E-7F79B23CAC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31" y="4787018"/>
            <a:ext cx="3736785" cy="203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9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20" grpId="0" animBg="1"/>
      <p:bldP spid="20" grpId="1" animBg="1"/>
      <p:bldP spid="21" grpId="0"/>
      <p:bldP spid="21" grpId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D02E6-0813-1F45-D077-1103D8F0B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89AC3AB-64A1-3702-CE22-0166D94FE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2047617"/>
            <a:ext cx="11811000" cy="23622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5F26B464-C063-3244-171E-307EEAE2E30A}"/>
              </a:ext>
            </a:extLst>
          </p:cNvPr>
          <p:cNvSpPr txBox="1"/>
          <p:nvPr/>
        </p:nvSpPr>
        <p:spPr>
          <a:xfrm>
            <a:off x="933254" y="1093510"/>
            <a:ext cx="7164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Effra"/>
              </a:rPr>
              <a:t>Biochemie</a:t>
            </a:r>
            <a:r>
              <a:rPr lang="en-US" sz="3200" b="1" dirty="0">
                <a:latin typeface="Effra"/>
              </a:rPr>
              <a:t>: </a:t>
            </a:r>
            <a:r>
              <a:rPr lang="en-US" sz="3200" b="1" dirty="0" err="1">
                <a:solidFill>
                  <a:srgbClr val="652EA3"/>
                </a:solidFill>
                <a:latin typeface="Effra"/>
              </a:rPr>
              <a:t>Vetten</a:t>
            </a:r>
            <a:endParaRPr lang="en-US" sz="3200" b="1" dirty="0">
              <a:latin typeface="Effra"/>
            </a:endParaRPr>
          </a:p>
          <a:p>
            <a:r>
              <a:rPr lang="en-US" sz="2400" b="1" dirty="0">
                <a:solidFill>
                  <a:srgbClr val="652EA3"/>
                </a:solidFill>
                <a:latin typeface="Effra"/>
              </a:rPr>
              <a:t>2023 I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8B0AC8D-0DD7-F201-2CB1-0B21713916C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505"/>
          <a:stretch>
            <a:fillRect/>
          </a:stretch>
        </p:blipFill>
        <p:spPr>
          <a:xfrm rot="5400000">
            <a:off x="4140357" y="2720124"/>
            <a:ext cx="555605" cy="101718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E69CB530-6F8F-CF52-B946-512077B1685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887" t="12003" b="-1"/>
          <a:stretch>
            <a:fillRect/>
          </a:stretch>
        </p:blipFill>
        <p:spPr>
          <a:xfrm>
            <a:off x="10447870" y="3269886"/>
            <a:ext cx="312468" cy="243106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39C40855-F0BE-2DA0-710C-A7F3F54FE59F}"/>
              </a:ext>
            </a:extLst>
          </p:cNvPr>
          <p:cNvSpPr/>
          <p:nvPr/>
        </p:nvSpPr>
        <p:spPr>
          <a:xfrm>
            <a:off x="2629489" y="2443468"/>
            <a:ext cx="817799" cy="564802"/>
          </a:xfrm>
          <a:prstGeom prst="rect">
            <a:avLst/>
          </a:prstGeom>
          <a:noFill/>
          <a:ln w="38100">
            <a:solidFill>
              <a:srgbClr val="945D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9A6232C-A025-A731-A29F-1A803914EE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619" t="5124" r="73341" b="63349"/>
          <a:stretch>
            <a:fillRect/>
          </a:stretch>
        </p:blipFill>
        <p:spPr>
          <a:xfrm>
            <a:off x="10906761" y="2856357"/>
            <a:ext cx="949613" cy="744717"/>
          </a:xfrm>
          <a:prstGeom prst="rect">
            <a:avLst/>
          </a:prstGeom>
        </p:spPr>
      </p:pic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1748CC61-F42B-7FD4-19C1-B298BA2A6A0D}"/>
              </a:ext>
            </a:extLst>
          </p:cNvPr>
          <p:cNvCxnSpPr/>
          <p:nvPr/>
        </p:nvCxnSpPr>
        <p:spPr>
          <a:xfrm>
            <a:off x="2299669" y="2443468"/>
            <a:ext cx="0" cy="4627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47ECDF0-B5B3-058D-F8E8-2089C8D075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1714" y="2504714"/>
            <a:ext cx="3105583" cy="1448002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A4B69FFD-FCEF-05CE-0B45-A005582C32E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361" r="1"/>
          <a:stretch>
            <a:fillRect/>
          </a:stretch>
        </p:blipFill>
        <p:spPr>
          <a:xfrm>
            <a:off x="8239123" y="2536258"/>
            <a:ext cx="297552" cy="324861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0D6BEAD5-3B52-8ABD-E140-B77A31FB283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60338" y="3258070"/>
            <a:ext cx="123842" cy="2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1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36D2D-2FE4-E894-B744-F745BA525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7481E66A-A7AF-BDA5-CB51-403184C1A5F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505"/>
          <a:stretch>
            <a:fillRect/>
          </a:stretch>
        </p:blipFill>
        <p:spPr>
          <a:xfrm rot="5400000">
            <a:off x="11220136" y="3509069"/>
            <a:ext cx="555605" cy="101718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34479F9-2793-CECA-B05B-946DA42F56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10"/>
          <a:stretch>
            <a:fillRect/>
          </a:stretch>
        </p:blipFill>
        <p:spPr>
          <a:xfrm>
            <a:off x="152400" y="3084719"/>
            <a:ext cx="5811697" cy="1495425"/>
          </a:xfrm>
          <a:prstGeom prst="rect">
            <a:avLst/>
          </a:prstGeom>
        </p:spPr>
      </p:pic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E6F6A5D2-E1AF-43CC-2C23-87C42B6D9054}"/>
              </a:ext>
            </a:extLst>
          </p:cNvPr>
          <p:cNvSpPr/>
          <p:nvPr/>
        </p:nvSpPr>
        <p:spPr>
          <a:xfrm>
            <a:off x="1489756" y="3717235"/>
            <a:ext cx="854765" cy="461665"/>
          </a:xfrm>
          <a:prstGeom prst="round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23DAF4CE-7B3C-F071-69F6-D78AD646C9E2}"/>
              </a:ext>
            </a:extLst>
          </p:cNvPr>
          <p:cNvSpPr/>
          <p:nvPr/>
        </p:nvSpPr>
        <p:spPr>
          <a:xfrm>
            <a:off x="3472122" y="3717235"/>
            <a:ext cx="854765" cy="461665"/>
          </a:xfrm>
          <a:prstGeom prst="round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FD33E3A0-3D9F-1DC5-EBCA-7145EA8AE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3598" y="3122413"/>
            <a:ext cx="4352925" cy="1438275"/>
          </a:xfrm>
          <a:prstGeom prst="rect">
            <a:avLst/>
          </a:prstGeom>
        </p:spPr>
      </p:pic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753026FE-05A0-5FD2-0C7B-10C5BCFFAFB1}"/>
              </a:ext>
            </a:extLst>
          </p:cNvPr>
          <p:cNvCxnSpPr/>
          <p:nvPr/>
        </p:nvCxnSpPr>
        <p:spPr>
          <a:xfrm>
            <a:off x="5974840" y="3996707"/>
            <a:ext cx="457582" cy="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846D11EB-22B4-51A7-9C10-E9CB950DACE3}"/>
              </a:ext>
            </a:extLst>
          </p:cNvPr>
          <p:cNvSpPr txBox="1"/>
          <p:nvPr/>
        </p:nvSpPr>
        <p:spPr>
          <a:xfrm>
            <a:off x="10823012" y="3849359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2</a:t>
            </a:r>
          </a:p>
        </p:txBody>
      </p: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9395EEA2-C0EE-8E52-9879-92B70B73497E}"/>
              </a:ext>
            </a:extLst>
          </p:cNvPr>
          <p:cNvCxnSpPr>
            <a:cxnSpLocks/>
          </p:cNvCxnSpPr>
          <p:nvPr/>
        </p:nvCxnSpPr>
        <p:spPr>
          <a:xfrm flipV="1">
            <a:off x="10804561" y="3989087"/>
            <a:ext cx="0" cy="1542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A664BCC7-CDE2-A0AE-BF59-A4CCB6755A00}"/>
              </a:ext>
            </a:extLst>
          </p:cNvPr>
          <p:cNvCxnSpPr>
            <a:cxnSpLocks/>
          </p:cNvCxnSpPr>
          <p:nvPr/>
        </p:nvCxnSpPr>
        <p:spPr>
          <a:xfrm>
            <a:off x="10730865" y="4064317"/>
            <a:ext cx="14668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kstvak 32">
            <a:extLst>
              <a:ext uri="{FF2B5EF4-FFF2-40B4-BE49-F238E27FC236}">
                <a16:creationId xmlns:a16="http://schemas.microsoft.com/office/drawing/2014/main" id="{9BC399BF-3EC1-5576-6330-61399D107200}"/>
              </a:ext>
            </a:extLst>
          </p:cNvPr>
          <p:cNvSpPr txBox="1"/>
          <p:nvPr/>
        </p:nvSpPr>
        <p:spPr>
          <a:xfrm>
            <a:off x="672627" y="4560688"/>
            <a:ext cx="5553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>
                <a:latin typeface="Effra" panose="02000506080000020004" pitchFamily="2" charset="0"/>
              </a:rPr>
              <a:t>Gly</a:t>
            </a:r>
            <a:r>
              <a:rPr lang="nl-NL" sz="2400" dirty="0">
                <a:latin typeface="Effra" panose="02000506080000020004" pitchFamily="2" charset="0"/>
              </a:rPr>
              <a:t>                           Val                              </a:t>
            </a:r>
            <a:r>
              <a:rPr lang="nl-NL" sz="2400" dirty="0" err="1">
                <a:latin typeface="Effra" panose="02000506080000020004" pitchFamily="2" charset="0"/>
              </a:rPr>
              <a:t>Ala</a:t>
            </a:r>
            <a:r>
              <a:rPr lang="nl-NL" sz="2400" dirty="0">
                <a:latin typeface="Effra" panose="02000506080000020004" pitchFamily="2" charset="0"/>
              </a:rPr>
              <a:t>  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6065AB83-EE19-D9BF-6969-97BEA25A9943}"/>
              </a:ext>
            </a:extLst>
          </p:cNvPr>
          <p:cNvSpPr txBox="1"/>
          <p:nvPr/>
        </p:nvSpPr>
        <p:spPr>
          <a:xfrm>
            <a:off x="7421346" y="4580144"/>
            <a:ext cx="2213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>
                <a:latin typeface="Effra" panose="02000506080000020004" pitchFamily="2" charset="0"/>
              </a:rPr>
              <a:t>Gly</a:t>
            </a:r>
            <a:r>
              <a:rPr lang="nl-NL" sz="2400" dirty="0">
                <a:latin typeface="Effra" panose="02000506080000020004" pitchFamily="2" charset="0"/>
              </a:rPr>
              <a:t> </a:t>
            </a:r>
            <a:r>
              <a:rPr lang="nl-NL" sz="2400" b="1" dirty="0">
                <a:solidFill>
                  <a:schemeClr val="accent1"/>
                </a:solidFill>
                <a:latin typeface="Effra" panose="02000506080000020004" pitchFamily="2" charset="0"/>
              </a:rPr>
              <a:t>–</a:t>
            </a:r>
            <a:r>
              <a:rPr lang="nl-NL" sz="2400" dirty="0">
                <a:latin typeface="Effra" panose="02000506080000020004" pitchFamily="2" charset="0"/>
              </a:rPr>
              <a:t> Val </a:t>
            </a:r>
            <a:r>
              <a:rPr lang="nl-NL" sz="2400" b="1" dirty="0">
                <a:solidFill>
                  <a:schemeClr val="accent1"/>
                </a:solidFill>
                <a:latin typeface="Effra" panose="02000506080000020004" pitchFamily="2" charset="0"/>
              </a:rPr>
              <a:t>–</a:t>
            </a:r>
            <a:r>
              <a:rPr lang="nl-NL" sz="2400" dirty="0">
                <a:latin typeface="Effra" panose="02000506080000020004" pitchFamily="2" charset="0"/>
              </a:rPr>
              <a:t> </a:t>
            </a:r>
            <a:r>
              <a:rPr lang="nl-NL" sz="2400" dirty="0" err="1">
                <a:latin typeface="Effra" panose="02000506080000020004" pitchFamily="2" charset="0"/>
              </a:rPr>
              <a:t>Ala</a:t>
            </a:r>
            <a:r>
              <a:rPr lang="nl-NL" sz="2400" dirty="0">
                <a:latin typeface="Effra" panose="02000506080000020004" pitchFamily="2" charset="0"/>
              </a:rPr>
              <a:t>  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36D4449-70E0-4315-C607-C58FE5DC3466}"/>
              </a:ext>
            </a:extLst>
          </p:cNvPr>
          <p:cNvSpPr txBox="1"/>
          <p:nvPr/>
        </p:nvSpPr>
        <p:spPr>
          <a:xfrm>
            <a:off x="933254" y="1093510"/>
            <a:ext cx="7164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Effra"/>
              </a:rPr>
              <a:t>Biochemie</a:t>
            </a:r>
            <a:r>
              <a:rPr lang="en-US" sz="3200" b="1" dirty="0">
                <a:latin typeface="Effra"/>
              </a:rPr>
              <a:t>: </a:t>
            </a:r>
            <a:r>
              <a:rPr lang="en-US" sz="3200" b="1" dirty="0" err="1">
                <a:solidFill>
                  <a:srgbClr val="652EA3"/>
                </a:solidFill>
                <a:latin typeface="Effra"/>
              </a:rPr>
              <a:t>Eiwitten</a:t>
            </a:r>
            <a:endParaRPr lang="en-US" sz="3200" b="1" dirty="0">
              <a:latin typeface="Effra"/>
            </a:endParaRPr>
          </a:p>
        </p:txBody>
      </p:sp>
    </p:spTree>
    <p:extLst>
      <p:ext uri="{BB962C8B-B14F-4D97-AF65-F5344CB8AC3E}">
        <p14:creationId xmlns:p14="http://schemas.microsoft.com/office/powerpoint/2010/main" val="310463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8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05865-6B18-9D2B-AABE-C75B5FA72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7452B567-7BE7-7CFC-E257-C3CEE32EA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377" y="4559183"/>
            <a:ext cx="5198557" cy="953196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97C700C0-F9FF-6311-0A0E-46214450A8E7}"/>
              </a:ext>
            </a:extLst>
          </p:cNvPr>
          <p:cNvSpPr txBox="1"/>
          <p:nvPr/>
        </p:nvSpPr>
        <p:spPr>
          <a:xfrm>
            <a:off x="933254" y="1093510"/>
            <a:ext cx="7164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Effra"/>
              </a:rPr>
              <a:t>Vraag</a:t>
            </a:r>
            <a:r>
              <a:rPr lang="en-US" sz="3200" b="1" dirty="0">
                <a:latin typeface="Effra"/>
              </a:rPr>
              <a:t> van Juliet:</a:t>
            </a:r>
          </a:p>
          <a:p>
            <a:r>
              <a:rPr lang="en-US" sz="2400" b="1" dirty="0">
                <a:solidFill>
                  <a:srgbClr val="652EA3"/>
                </a:solidFill>
                <a:latin typeface="Effra"/>
              </a:rPr>
              <a:t>2022 II</a:t>
            </a:r>
          </a:p>
        </p:txBody>
      </p:sp>
      <p:sp>
        <p:nvSpPr>
          <p:cNvPr id="26" name="Rechteraccolade 25">
            <a:extLst>
              <a:ext uri="{FF2B5EF4-FFF2-40B4-BE49-F238E27FC236}">
                <a16:creationId xmlns:a16="http://schemas.microsoft.com/office/drawing/2014/main" id="{4E87BBE6-7DA7-59C7-2A25-1FE1CD01C7C6}"/>
              </a:ext>
            </a:extLst>
          </p:cNvPr>
          <p:cNvSpPr/>
          <p:nvPr/>
        </p:nvSpPr>
        <p:spPr>
          <a:xfrm rot="16200000">
            <a:off x="4795767" y="3673846"/>
            <a:ext cx="371405" cy="1616185"/>
          </a:xfrm>
          <a:prstGeom prst="rightBrace">
            <a:avLst>
              <a:gd name="adj1" fmla="val 42099"/>
              <a:gd name="adj2" fmla="val 50000"/>
            </a:avLst>
          </a:prstGeom>
          <a:ln w="28575">
            <a:solidFill>
              <a:srgbClr val="652E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eraccolade 26">
            <a:extLst>
              <a:ext uri="{FF2B5EF4-FFF2-40B4-BE49-F238E27FC236}">
                <a16:creationId xmlns:a16="http://schemas.microsoft.com/office/drawing/2014/main" id="{27BAFBD5-7597-EAE8-E340-DBDD6B060B02}"/>
              </a:ext>
            </a:extLst>
          </p:cNvPr>
          <p:cNvSpPr/>
          <p:nvPr/>
        </p:nvSpPr>
        <p:spPr>
          <a:xfrm rot="16200000">
            <a:off x="8041777" y="3474710"/>
            <a:ext cx="371405" cy="2014588"/>
          </a:xfrm>
          <a:prstGeom prst="rightBrace">
            <a:avLst>
              <a:gd name="adj1" fmla="val 42099"/>
              <a:gd name="adj2" fmla="val 50000"/>
            </a:avLst>
          </a:prstGeom>
          <a:ln w="28575">
            <a:solidFill>
              <a:srgbClr val="652E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ED0DF53C-942E-75C8-EB15-EDC6D7419A89}"/>
              </a:ext>
            </a:extLst>
          </p:cNvPr>
          <p:cNvSpPr txBox="1"/>
          <p:nvPr/>
        </p:nvSpPr>
        <p:spPr>
          <a:xfrm>
            <a:off x="7972532" y="3573947"/>
            <a:ext cx="9174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>
                <a:solidFill>
                  <a:srgbClr val="652EA3"/>
                </a:solidFill>
              </a:rPr>
              <a:t>1-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760E6B53-8710-5578-4D35-CA9FFA943444}"/>
              </a:ext>
            </a:extLst>
          </p:cNvPr>
          <p:cNvSpPr txBox="1"/>
          <p:nvPr/>
        </p:nvSpPr>
        <p:spPr>
          <a:xfrm>
            <a:off x="4743176" y="3583171"/>
            <a:ext cx="9174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>
                <a:solidFill>
                  <a:srgbClr val="652EA3"/>
                </a:solidFill>
              </a:rPr>
              <a:t>0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D6E76435-75F6-A7FA-2143-4986B337FC3B}"/>
              </a:ext>
            </a:extLst>
          </p:cNvPr>
          <p:cNvSpPr txBox="1"/>
          <p:nvPr/>
        </p:nvSpPr>
        <p:spPr>
          <a:xfrm>
            <a:off x="2872434" y="4620282"/>
            <a:ext cx="1330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>
                <a:solidFill>
                  <a:srgbClr val="FF0000"/>
                </a:solidFill>
              </a:rPr>
              <a:t>e</a:t>
            </a:r>
            <a:r>
              <a:rPr lang="nl-NL" sz="4800" b="1" baseline="30000" dirty="0">
                <a:solidFill>
                  <a:srgbClr val="FF0000"/>
                </a:solidFill>
              </a:rPr>
              <a:t>- </a:t>
            </a:r>
            <a:r>
              <a:rPr lang="nl-NL" sz="48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6CAFE2FB-C4B7-2B99-B8AD-8B82393E24E1}"/>
              </a:ext>
            </a:extLst>
          </p:cNvPr>
          <p:cNvSpPr txBox="1"/>
          <p:nvPr/>
        </p:nvSpPr>
        <p:spPr>
          <a:xfrm>
            <a:off x="1486190" y="4620282"/>
            <a:ext cx="1616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>
                <a:solidFill>
                  <a:srgbClr val="FF0000"/>
                </a:solidFill>
              </a:rPr>
              <a:t>OX: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03669EB-6C10-F1DC-9227-13689D9E6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92" y="2214024"/>
            <a:ext cx="10837868" cy="58502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F3E4B5E-2604-10AA-210D-E9880DD1C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92" y="2893986"/>
            <a:ext cx="11780189" cy="58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1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7" grpId="1" animBg="1"/>
      <p:bldP spid="32" grpId="0"/>
      <p:bldP spid="32" grpId="1"/>
      <p:bldP spid="33" grpId="0"/>
      <p:bldP spid="33" grpId="1"/>
      <p:bldP spid="34" grpId="0"/>
      <p:bldP spid="3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6F35F-2171-B503-989B-89C51F44B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BC98DA1-5D05-FAFE-5D81-08BBD131588B}"/>
              </a:ext>
            </a:extLst>
          </p:cNvPr>
          <p:cNvSpPr txBox="1"/>
          <p:nvPr/>
        </p:nvSpPr>
        <p:spPr>
          <a:xfrm>
            <a:off x="933254" y="1093510"/>
            <a:ext cx="7164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Effra"/>
              </a:rPr>
              <a:t>Biochemie</a:t>
            </a:r>
            <a:r>
              <a:rPr lang="en-US" sz="3200" b="1" dirty="0">
                <a:latin typeface="Effra"/>
              </a:rPr>
              <a:t>: </a:t>
            </a:r>
            <a:r>
              <a:rPr lang="en-US" sz="3200" b="1" dirty="0" err="1">
                <a:solidFill>
                  <a:srgbClr val="652EA3"/>
                </a:solidFill>
                <a:latin typeface="Effra"/>
              </a:rPr>
              <a:t>Eiwitten</a:t>
            </a:r>
            <a:endParaRPr lang="en-US" sz="3200" b="1" dirty="0">
              <a:latin typeface="Effra"/>
            </a:endParaRPr>
          </a:p>
          <a:p>
            <a:r>
              <a:rPr lang="en-US" sz="2400" b="1" dirty="0">
                <a:solidFill>
                  <a:srgbClr val="652EA3"/>
                </a:solidFill>
                <a:latin typeface="Effra"/>
              </a:rPr>
              <a:t>2025 I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F61C15E5-6C90-82BD-7433-A4FBFDC13D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4055"/>
          <a:stretch>
            <a:fillRect/>
          </a:stretch>
        </p:blipFill>
        <p:spPr>
          <a:xfrm>
            <a:off x="1929384" y="5237112"/>
            <a:ext cx="9938116" cy="981381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82AFD058-547E-1E61-62F4-76FE307717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1" b="44890"/>
          <a:stretch>
            <a:fillRect/>
          </a:stretch>
        </p:blipFill>
        <p:spPr>
          <a:xfrm>
            <a:off x="1929384" y="1733016"/>
            <a:ext cx="9938116" cy="339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5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4EE14-7756-3459-FD5F-D5FC0E9D9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1A4F2B20-B934-3E07-82D8-2A2025A1DCCA}"/>
              </a:ext>
            </a:extLst>
          </p:cNvPr>
          <p:cNvSpPr txBox="1"/>
          <p:nvPr/>
        </p:nvSpPr>
        <p:spPr>
          <a:xfrm>
            <a:off x="631372" y="729344"/>
            <a:ext cx="9339942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Effra"/>
              </a:rPr>
              <a:t>Groene chemie </a:t>
            </a:r>
            <a:r>
              <a:rPr lang="en-US" sz="3200" b="1" dirty="0">
                <a:latin typeface="Effra"/>
              </a:rPr>
              <a:t>: </a:t>
            </a:r>
            <a:r>
              <a:rPr lang="en-US" sz="3200" b="1" dirty="0" err="1">
                <a:latin typeface="Effra"/>
              </a:rPr>
              <a:t>atoomeconomie</a:t>
            </a:r>
            <a:r>
              <a:rPr lang="en-US" sz="3200" b="1" dirty="0">
                <a:latin typeface="Effra"/>
              </a:rPr>
              <a:t> binas 37H</a:t>
            </a:r>
          </a:p>
          <a:p>
            <a:endParaRPr lang="en-US" sz="3200" b="1" dirty="0">
              <a:latin typeface="Effra"/>
            </a:endParaRPr>
          </a:p>
          <a:p>
            <a:endParaRPr lang="en-US" sz="3200" b="1" dirty="0">
              <a:latin typeface="Effra"/>
            </a:endParaRPr>
          </a:p>
          <a:p>
            <a:endParaRPr lang="en-US" sz="3200" b="1" dirty="0">
              <a:latin typeface="Effra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01BE3EB-C360-39C0-E9C4-34F99DCFB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599" y="1404256"/>
            <a:ext cx="6373543" cy="303754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6DD875A-3300-43A9-E20E-59ADB82337E7}"/>
              </a:ext>
            </a:extLst>
          </p:cNvPr>
          <p:cNvSpPr txBox="1"/>
          <p:nvPr/>
        </p:nvSpPr>
        <p:spPr>
          <a:xfrm>
            <a:off x="9797143" y="1404257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652EA3"/>
                </a:solidFill>
                <a:latin typeface="Effra" panose="02000506080000020004"/>
              </a:rPr>
              <a:t>2025 II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F6FE4F2-7685-5BF0-F90D-39AD9272C7E8}"/>
              </a:ext>
            </a:extLst>
          </p:cNvPr>
          <p:cNvSpPr txBox="1"/>
          <p:nvPr/>
        </p:nvSpPr>
        <p:spPr>
          <a:xfrm>
            <a:off x="7167966" y="2791447"/>
            <a:ext cx="4607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945EE8"/>
                </a:solidFill>
                <a:latin typeface="Effra" panose="02000506080000020004"/>
              </a:rPr>
              <a:t>C</a:t>
            </a:r>
            <a:r>
              <a:rPr lang="nl-NL" sz="2400" b="1" baseline="-25000" dirty="0">
                <a:solidFill>
                  <a:srgbClr val="945EE8"/>
                </a:solidFill>
                <a:latin typeface="Effra" panose="02000506080000020004"/>
              </a:rPr>
              <a:t>6</a:t>
            </a:r>
            <a:r>
              <a:rPr lang="nl-NL" sz="2400" b="1" dirty="0">
                <a:solidFill>
                  <a:srgbClr val="945EE8"/>
                </a:solidFill>
                <a:latin typeface="Effra" panose="02000506080000020004"/>
              </a:rPr>
              <a:t>H</a:t>
            </a:r>
            <a:r>
              <a:rPr lang="nl-NL" sz="2400" b="1" baseline="-25000" dirty="0">
                <a:solidFill>
                  <a:srgbClr val="945EE8"/>
                </a:solidFill>
                <a:latin typeface="Effra" panose="02000506080000020004"/>
              </a:rPr>
              <a:t>6</a:t>
            </a:r>
            <a:r>
              <a:rPr lang="nl-NL" sz="2400" b="1" dirty="0">
                <a:solidFill>
                  <a:srgbClr val="945EE8"/>
                </a:solidFill>
                <a:latin typeface="Effra" panose="02000506080000020004"/>
              </a:rPr>
              <a:t> + HNO</a:t>
            </a:r>
            <a:r>
              <a:rPr lang="nl-NL" sz="2400" b="1" baseline="-25000" dirty="0">
                <a:solidFill>
                  <a:srgbClr val="945EE8"/>
                </a:solidFill>
                <a:latin typeface="Effra" panose="02000506080000020004"/>
              </a:rPr>
              <a:t>3</a:t>
            </a:r>
            <a:r>
              <a:rPr lang="nl-NL" sz="2400" b="1" dirty="0">
                <a:solidFill>
                  <a:srgbClr val="945EE8"/>
                </a:solidFill>
                <a:latin typeface="Effra" panose="02000506080000020004"/>
              </a:rPr>
              <a:t>     </a:t>
            </a:r>
            <a:r>
              <a:rPr lang="nl-NL" sz="2400" b="1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 C</a:t>
            </a:r>
            <a:r>
              <a:rPr lang="nl-NL" sz="2400" b="1" baseline="-25000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6</a:t>
            </a:r>
            <a:r>
              <a:rPr lang="nl-NL" sz="2400" b="1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H</a:t>
            </a:r>
            <a:r>
              <a:rPr lang="nl-NL" sz="2400" b="1" baseline="-25000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5</a:t>
            </a:r>
            <a:r>
              <a:rPr lang="nl-NL" sz="2400" b="1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NO</a:t>
            </a:r>
            <a:r>
              <a:rPr lang="nl-NL" sz="2400" b="1" baseline="-25000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2</a:t>
            </a:r>
            <a:r>
              <a:rPr lang="nl-NL" sz="2400" b="1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 + H</a:t>
            </a:r>
            <a:r>
              <a:rPr lang="nl-NL" sz="2400" b="1" baseline="-25000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2</a:t>
            </a:r>
            <a:r>
              <a:rPr lang="nl-NL" sz="2400" b="1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O</a:t>
            </a:r>
          </a:p>
          <a:p>
            <a:r>
              <a:rPr lang="nl-NL" sz="2400" b="1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C</a:t>
            </a:r>
            <a:r>
              <a:rPr lang="nl-NL" sz="2400" b="1" baseline="-25000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6</a:t>
            </a:r>
            <a:r>
              <a:rPr lang="nl-NL" sz="2400" b="1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H</a:t>
            </a:r>
            <a:r>
              <a:rPr lang="nl-NL" sz="2400" b="1" baseline="-25000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5</a:t>
            </a:r>
            <a:r>
              <a:rPr lang="nl-NL" sz="2400" b="1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NO</a:t>
            </a:r>
            <a:r>
              <a:rPr lang="nl-NL" sz="2400" b="1" baseline="-25000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2 </a:t>
            </a:r>
            <a:r>
              <a:rPr lang="nl-NL" sz="2400" b="1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+ 3 H</a:t>
            </a:r>
            <a:r>
              <a:rPr lang="nl-NL" sz="2400" b="1" baseline="-25000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2</a:t>
            </a:r>
            <a:r>
              <a:rPr lang="nl-NL" sz="2400" b="1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  C</a:t>
            </a:r>
            <a:r>
              <a:rPr lang="nl-NL" sz="2400" b="1" baseline="-25000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6</a:t>
            </a:r>
            <a:r>
              <a:rPr lang="nl-NL" sz="2400" b="1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H</a:t>
            </a:r>
            <a:r>
              <a:rPr lang="nl-NL" sz="2400" b="1" baseline="-25000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5</a:t>
            </a:r>
            <a:r>
              <a:rPr lang="nl-NL" sz="2400" b="1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NH</a:t>
            </a:r>
            <a:r>
              <a:rPr lang="nl-NL" sz="2400" b="1" baseline="-25000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2 </a:t>
            </a:r>
            <a:r>
              <a:rPr lang="nl-NL" sz="2400" b="1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+ 2 H</a:t>
            </a:r>
            <a:r>
              <a:rPr lang="nl-NL" sz="2400" b="1" baseline="-25000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2</a:t>
            </a:r>
            <a:r>
              <a:rPr lang="nl-NL" sz="2400" b="1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O </a:t>
            </a:r>
            <a:endParaRPr lang="nl-NL" sz="2400" b="1" dirty="0">
              <a:solidFill>
                <a:srgbClr val="945EE8"/>
              </a:solidFill>
              <a:latin typeface="Effra" panose="0200050608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137854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0CF7D-2BA3-D096-DF05-0432109CA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9781147-70C9-263C-15CF-0FA7BFBC97E5}"/>
              </a:ext>
            </a:extLst>
          </p:cNvPr>
          <p:cNvSpPr txBox="1"/>
          <p:nvPr/>
        </p:nvSpPr>
        <p:spPr>
          <a:xfrm>
            <a:off x="631372" y="729344"/>
            <a:ext cx="9339942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Effra"/>
              </a:rPr>
              <a:t>Groene chemie </a:t>
            </a:r>
            <a:r>
              <a:rPr lang="en-US" sz="3200" b="1" dirty="0">
                <a:latin typeface="Effra"/>
              </a:rPr>
              <a:t>: </a:t>
            </a:r>
            <a:r>
              <a:rPr lang="en-US" sz="3200" b="1" dirty="0" err="1">
                <a:latin typeface="Effra"/>
              </a:rPr>
              <a:t>atoomeconomie</a:t>
            </a:r>
            <a:r>
              <a:rPr lang="en-US" sz="3200" b="1" dirty="0">
                <a:latin typeface="Effra"/>
              </a:rPr>
              <a:t> binas 37H</a:t>
            </a:r>
          </a:p>
          <a:p>
            <a:endParaRPr lang="en-US" sz="3200" b="1" dirty="0">
              <a:latin typeface="Effra"/>
            </a:endParaRPr>
          </a:p>
          <a:p>
            <a:endParaRPr lang="en-US" sz="3200" b="1" dirty="0">
              <a:latin typeface="Effra"/>
            </a:endParaRPr>
          </a:p>
          <a:p>
            <a:endParaRPr lang="en-US" sz="3200" b="1" dirty="0">
              <a:latin typeface="Effra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34494DB-34C3-4899-1FA9-7E9E2E7EB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599" y="1404256"/>
            <a:ext cx="6373543" cy="303754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20B3068-3EA3-6D84-7176-4F2866830614}"/>
              </a:ext>
            </a:extLst>
          </p:cNvPr>
          <p:cNvSpPr txBox="1"/>
          <p:nvPr/>
        </p:nvSpPr>
        <p:spPr>
          <a:xfrm>
            <a:off x="9797143" y="1404257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652EA3"/>
                </a:solidFill>
                <a:latin typeface="Effra" panose="02000506080000020004"/>
              </a:rPr>
              <a:t>2025 II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118FBC1-341F-7AB1-3621-1AD2439BC152}"/>
              </a:ext>
            </a:extLst>
          </p:cNvPr>
          <p:cNvSpPr txBox="1"/>
          <p:nvPr/>
        </p:nvSpPr>
        <p:spPr>
          <a:xfrm>
            <a:off x="7167966" y="2791447"/>
            <a:ext cx="4607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945EE8"/>
                </a:solidFill>
                <a:latin typeface="Effra" panose="02000506080000020004"/>
              </a:rPr>
              <a:t>C</a:t>
            </a:r>
            <a:r>
              <a:rPr lang="nl-NL" sz="2400" b="1" baseline="-25000" dirty="0">
                <a:solidFill>
                  <a:srgbClr val="945EE8"/>
                </a:solidFill>
                <a:latin typeface="Effra" panose="02000506080000020004"/>
              </a:rPr>
              <a:t>6</a:t>
            </a:r>
            <a:r>
              <a:rPr lang="nl-NL" sz="2400" b="1" dirty="0">
                <a:solidFill>
                  <a:srgbClr val="945EE8"/>
                </a:solidFill>
                <a:latin typeface="Effra" panose="02000506080000020004"/>
              </a:rPr>
              <a:t>H</a:t>
            </a:r>
            <a:r>
              <a:rPr lang="nl-NL" sz="2400" b="1" baseline="-25000" dirty="0">
                <a:solidFill>
                  <a:srgbClr val="945EE8"/>
                </a:solidFill>
                <a:latin typeface="Effra" panose="02000506080000020004"/>
              </a:rPr>
              <a:t>6</a:t>
            </a:r>
            <a:r>
              <a:rPr lang="nl-NL" sz="2400" b="1" dirty="0">
                <a:solidFill>
                  <a:srgbClr val="945EE8"/>
                </a:solidFill>
                <a:latin typeface="Effra" panose="02000506080000020004"/>
              </a:rPr>
              <a:t> + HNO</a:t>
            </a:r>
            <a:r>
              <a:rPr lang="nl-NL" sz="2400" b="1" baseline="-25000" dirty="0">
                <a:solidFill>
                  <a:srgbClr val="945EE8"/>
                </a:solidFill>
                <a:latin typeface="Effra" panose="02000506080000020004"/>
              </a:rPr>
              <a:t>3</a:t>
            </a:r>
            <a:r>
              <a:rPr lang="nl-NL" sz="2400" b="1" dirty="0">
                <a:solidFill>
                  <a:srgbClr val="945EE8"/>
                </a:solidFill>
                <a:latin typeface="Effra" panose="02000506080000020004"/>
              </a:rPr>
              <a:t>     </a:t>
            </a:r>
            <a:r>
              <a:rPr lang="nl-NL" sz="2400" b="1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 </a:t>
            </a:r>
            <a:r>
              <a:rPr lang="nl-NL" sz="2400" b="1" dirty="0">
                <a:solidFill>
                  <a:srgbClr val="00B050"/>
                </a:solidFill>
                <a:latin typeface="Effra" panose="02000506080000020004"/>
                <a:sym typeface="Wingdings" panose="05000000000000000000" pitchFamily="2" charset="2"/>
              </a:rPr>
              <a:t>C</a:t>
            </a:r>
            <a:r>
              <a:rPr lang="nl-NL" sz="2400" b="1" baseline="-25000" dirty="0">
                <a:solidFill>
                  <a:srgbClr val="00B050"/>
                </a:solidFill>
                <a:latin typeface="Effra" panose="02000506080000020004"/>
                <a:sym typeface="Wingdings" panose="05000000000000000000" pitchFamily="2" charset="2"/>
              </a:rPr>
              <a:t>6</a:t>
            </a:r>
            <a:r>
              <a:rPr lang="nl-NL" sz="2400" b="1" dirty="0">
                <a:solidFill>
                  <a:srgbClr val="00B050"/>
                </a:solidFill>
                <a:latin typeface="Effra" panose="02000506080000020004"/>
                <a:sym typeface="Wingdings" panose="05000000000000000000" pitchFamily="2" charset="2"/>
              </a:rPr>
              <a:t>H</a:t>
            </a:r>
            <a:r>
              <a:rPr lang="nl-NL" sz="2400" b="1" baseline="-25000" dirty="0">
                <a:solidFill>
                  <a:srgbClr val="00B050"/>
                </a:solidFill>
                <a:latin typeface="Effra" panose="02000506080000020004"/>
                <a:sym typeface="Wingdings" panose="05000000000000000000" pitchFamily="2" charset="2"/>
              </a:rPr>
              <a:t>5</a:t>
            </a:r>
            <a:r>
              <a:rPr lang="nl-NL" sz="2400" b="1" dirty="0">
                <a:solidFill>
                  <a:srgbClr val="00B050"/>
                </a:solidFill>
                <a:latin typeface="Effra" panose="02000506080000020004"/>
                <a:sym typeface="Wingdings" panose="05000000000000000000" pitchFamily="2" charset="2"/>
              </a:rPr>
              <a:t>NO</a:t>
            </a:r>
            <a:r>
              <a:rPr lang="nl-NL" sz="2400" b="1" baseline="-25000" dirty="0">
                <a:solidFill>
                  <a:srgbClr val="00B050"/>
                </a:solidFill>
                <a:latin typeface="Effra" panose="02000506080000020004"/>
                <a:sym typeface="Wingdings" panose="05000000000000000000" pitchFamily="2" charset="2"/>
              </a:rPr>
              <a:t>2</a:t>
            </a:r>
            <a:r>
              <a:rPr lang="nl-NL" sz="2400" b="1" dirty="0">
                <a:solidFill>
                  <a:srgbClr val="00B050"/>
                </a:solidFill>
                <a:latin typeface="Effra" panose="02000506080000020004"/>
                <a:sym typeface="Wingdings" panose="05000000000000000000" pitchFamily="2" charset="2"/>
              </a:rPr>
              <a:t> </a:t>
            </a:r>
            <a:r>
              <a:rPr lang="nl-NL" sz="2400" b="1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+ H</a:t>
            </a:r>
            <a:r>
              <a:rPr lang="nl-NL" sz="2400" b="1" baseline="-25000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2</a:t>
            </a:r>
            <a:r>
              <a:rPr lang="nl-NL" sz="2400" b="1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O</a:t>
            </a:r>
          </a:p>
          <a:p>
            <a:r>
              <a:rPr lang="nl-NL" sz="2400" b="1" dirty="0">
                <a:solidFill>
                  <a:srgbClr val="00B050"/>
                </a:solidFill>
                <a:latin typeface="Effra" panose="02000506080000020004"/>
                <a:sym typeface="Wingdings" panose="05000000000000000000" pitchFamily="2" charset="2"/>
              </a:rPr>
              <a:t>C</a:t>
            </a:r>
            <a:r>
              <a:rPr lang="nl-NL" sz="2400" b="1" baseline="-25000" dirty="0">
                <a:solidFill>
                  <a:srgbClr val="00B050"/>
                </a:solidFill>
                <a:latin typeface="Effra" panose="02000506080000020004"/>
                <a:sym typeface="Wingdings" panose="05000000000000000000" pitchFamily="2" charset="2"/>
              </a:rPr>
              <a:t>6</a:t>
            </a:r>
            <a:r>
              <a:rPr lang="nl-NL" sz="2400" b="1" dirty="0">
                <a:solidFill>
                  <a:srgbClr val="00B050"/>
                </a:solidFill>
                <a:latin typeface="Effra" panose="02000506080000020004"/>
                <a:sym typeface="Wingdings" panose="05000000000000000000" pitchFamily="2" charset="2"/>
              </a:rPr>
              <a:t>H</a:t>
            </a:r>
            <a:r>
              <a:rPr lang="nl-NL" sz="2400" b="1" baseline="-25000" dirty="0">
                <a:solidFill>
                  <a:srgbClr val="00B050"/>
                </a:solidFill>
                <a:latin typeface="Effra" panose="02000506080000020004"/>
                <a:sym typeface="Wingdings" panose="05000000000000000000" pitchFamily="2" charset="2"/>
              </a:rPr>
              <a:t>5</a:t>
            </a:r>
            <a:r>
              <a:rPr lang="nl-NL" sz="2400" b="1" dirty="0">
                <a:solidFill>
                  <a:srgbClr val="00B050"/>
                </a:solidFill>
                <a:latin typeface="Effra" panose="02000506080000020004"/>
                <a:sym typeface="Wingdings" panose="05000000000000000000" pitchFamily="2" charset="2"/>
              </a:rPr>
              <a:t>NO</a:t>
            </a:r>
            <a:r>
              <a:rPr lang="nl-NL" sz="2400" b="1" baseline="-25000" dirty="0">
                <a:solidFill>
                  <a:srgbClr val="00B050"/>
                </a:solidFill>
                <a:latin typeface="Effra" panose="02000506080000020004"/>
                <a:sym typeface="Wingdings" panose="05000000000000000000" pitchFamily="2" charset="2"/>
              </a:rPr>
              <a:t>2</a:t>
            </a:r>
            <a:r>
              <a:rPr lang="nl-NL" sz="2400" b="1" baseline="-25000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 </a:t>
            </a:r>
            <a:r>
              <a:rPr lang="nl-NL" sz="2400" b="1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+ 3 H</a:t>
            </a:r>
            <a:r>
              <a:rPr lang="nl-NL" sz="2400" b="1" baseline="-25000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2</a:t>
            </a:r>
            <a:r>
              <a:rPr lang="nl-NL" sz="2400" b="1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  C</a:t>
            </a:r>
            <a:r>
              <a:rPr lang="nl-NL" sz="2400" b="1" baseline="-25000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6</a:t>
            </a:r>
            <a:r>
              <a:rPr lang="nl-NL" sz="2400" b="1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H</a:t>
            </a:r>
            <a:r>
              <a:rPr lang="nl-NL" sz="2400" b="1" baseline="-25000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5</a:t>
            </a:r>
            <a:r>
              <a:rPr lang="nl-NL" sz="2400" b="1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NH</a:t>
            </a:r>
            <a:r>
              <a:rPr lang="nl-NL" sz="2400" b="1" baseline="-25000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2 </a:t>
            </a:r>
            <a:r>
              <a:rPr lang="nl-NL" sz="2400" b="1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+ 2 H</a:t>
            </a:r>
            <a:r>
              <a:rPr lang="nl-NL" sz="2400" b="1" baseline="-25000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2</a:t>
            </a:r>
            <a:r>
              <a:rPr lang="nl-NL" sz="2400" b="1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O </a:t>
            </a:r>
            <a:endParaRPr lang="nl-NL" sz="2400" b="1" dirty="0">
              <a:solidFill>
                <a:srgbClr val="945EE8"/>
              </a:solidFill>
              <a:latin typeface="Effra" panose="0200050608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26213306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728AD-9315-1129-4E82-83D4D47B8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578CE2D-0EC2-8346-C08B-688026B7F719}"/>
              </a:ext>
            </a:extLst>
          </p:cNvPr>
          <p:cNvSpPr txBox="1"/>
          <p:nvPr/>
        </p:nvSpPr>
        <p:spPr>
          <a:xfrm>
            <a:off x="631372" y="729344"/>
            <a:ext cx="9339942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Effra"/>
              </a:rPr>
              <a:t>Groene chemie </a:t>
            </a:r>
            <a:r>
              <a:rPr lang="en-US" sz="3200" b="1" dirty="0">
                <a:latin typeface="Effra"/>
              </a:rPr>
              <a:t>: </a:t>
            </a:r>
            <a:r>
              <a:rPr lang="en-US" sz="3200" b="1" dirty="0" err="1">
                <a:latin typeface="Effra"/>
              </a:rPr>
              <a:t>atoomeconomie</a:t>
            </a:r>
            <a:r>
              <a:rPr lang="en-US" sz="3200" b="1" dirty="0">
                <a:latin typeface="Effra"/>
              </a:rPr>
              <a:t> binas 37H</a:t>
            </a:r>
          </a:p>
          <a:p>
            <a:endParaRPr lang="en-US" sz="3200" b="1" dirty="0">
              <a:latin typeface="Effra"/>
            </a:endParaRPr>
          </a:p>
          <a:p>
            <a:endParaRPr lang="en-US" sz="3200" b="1" dirty="0">
              <a:latin typeface="Effra"/>
            </a:endParaRPr>
          </a:p>
          <a:p>
            <a:endParaRPr lang="en-US" sz="3200" b="1" dirty="0">
              <a:latin typeface="Effra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552E1AE-067F-289E-BFFB-A7801A99A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99" y="1404256"/>
            <a:ext cx="6373543" cy="303754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01F1196-4F3D-ABF0-B247-43746293FE95}"/>
              </a:ext>
            </a:extLst>
          </p:cNvPr>
          <p:cNvSpPr txBox="1"/>
          <p:nvPr/>
        </p:nvSpPr>
        <p:spPr>
          <a:xfrm>
            <a:off x="9797143" y="1404257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652EA3"/>
                </a:solidFill>
                <a:latin typeface="Effra" panose="02000506080000020004"/>
              </a:rPr>
              <a:t>2025 II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9EAA820-351C-464B-279A-2E0FCEDC5769}"/>
              </a:ext>
            </a:extLst>
          </p:cNvPr>
          <p:cNvSpPr txBox="1"/>
          <p:nvPr/>
        </p:nvSpPr>
        <p:spPr>
          <a:xfrm>
            <a:off x="6749142" y="2611464"/>
            <a:ext cx="54429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945EE8"/>
                </a:solidFill>
                <a:latin typeface="Effra" panose="02000506080000020004"/>
              </a:rPr>
              <a:t>C</a:t>
            </a:r>
            <a:r>
              <a:rPr lang="nl-NL" sz="2400" b="1" baseline="-25000" dirty="0">
                <a:solidFill>
                  <a:srgbClr val="945EE8"/>
                </a:solidFill>
                <a:latin typeface="Effra" panose="02000506080000020004"/>
              </a:rPr>
              <a:t>6</a:t>
            </a:r>
            <a:r>
              <a:rPr lang="nl-NL" sz="2400" b="1" dirty="0">
                <a:solidFill>
                  <a:srgbClr val="945EE8"/>
                </a:solidFill>
                <a:latin typeface="Effra" panose="02000506080000020004"/>
              </a:rPr>
              <a:t>H</a:t>
            </a:r>
            <a:r>
              <a:rPr lang="nl-NL" sz="2400" b="1" baseline="-25000" dirty="0">
                <a:solidFill>
                  <a:srgbClr val="945EE8"/>
                </a:solidFill>
                <a:latin typeface="Effra" panose="02000506080000020004"/>
              </a:rPr>
              <a:t>6</a:t>
            </a:r>
            <a:r>
              <a:rPr lang="nl-NL" sz="2400" b="1" dirty="0">
                <a:solidFill>
                  <a:srgbClr val="945EE8"/>
                </a:solidFill>
                <a:latin typeface="Effra" panose="02000506080000020004"/>
              </a:rPr>
              <a:t> + HNO</a:t>
            </a:r>
            <a:r>
              <a:rPr lang="nl-NL" sz="2400" b="1" baseline="-25000" dirty="0">
                <a:solidFill>
                  <a:srgbClr val="945EE8"/>
                </a:solidFill>
                <a:latin typeface="Effra" panose="02000506080000020004"/>
              </a:rPr>
              <a:t>3</a:t>
            </a:r>
            <a:r>
              <a:rPr lang="nl-NL" sz="2400" b="1" dirty="0">
                <a:solidFill>
                  <a:srgbClr val="945EE8"/>
                </a:solidFill>
                <a:latin typeface="Effra" panose="02000506080000020004"/>
              </a:rPr>
              <a:t>     </a:t>
            </a:r>
            <a:r>
              <a:rPr lang="nl-NL" sz="2400" b="1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 </a:t>
            </a:r>
            <a:r>
              <a:rPr lang="nl-NL" sz="2400" b="1" dirty="0">
                <a:solidFill>
                  <a:srgbClr val="00B050"/>
                </a:solidFill>
                <a:latin typeface="Effra" panose="02000506080000020004"/>
                <a:sym typeface="Wingdings" panose="05000000000000000000" pitchFamily="2" charset="2"/>
              </a:rPr>
              <a:t>C</a:t>
            </a:r>
            <a:r>
              <a:rPr lang="nl-NL" sz="2400" b="1" baseline="-25000" dirty="0">
                <a:solidFill>
                  <a:srgbClr val="00B050"/>
                </a:solidFill>
                <a:latin typeface="Effra" panose="02000506080000020004"/>
                <a:sym typeface="Wingdings" panose="05000000000000000000" pitchFamily="2" charset="2"/>
              </a:rPr>
              <a:t>6</a:t>
            </a:r>
            <a:r>
              <a:rPr lang="nl-NL" sz="2400" b="1" dirty="0">
                <a:solidFill>
                  <a:srgbClr val="00B050"/>
                </a:solidFill>
                <a:latin typeface="Effra" panose="02000506080000020004"/>
                <a:sym typeface="Wingdings" panose="05000000000000000000" pitchFamily="2" charset="2"/>
              </a:rPr>
              <a:t>H</a:t>
            </a:r>
            <a:r>
              <a:rPr lang="nl-NL" sz="2400" b="1" baseline="-25000" dirty="0">
                <a:solidFill>
                  <a:srgbClr val="00B050"/>
                </a:solidFill>
                <a:latin typeface="Effra" panose="02000506080000020004"/>
                <a:sym typeface="Wingdings" panose="05000000000000000000" pitchFamily="2" charset="2"/>
              </a:rPr>
              <a:t>5</a:t>
            </a:r>
            <a:r>
              <a:rPr lang="nl-NL" sz="2400" b="1" dirty="0">
                <a:solidFill>
                  <a:srgbClr val="00B050"/>
                </a:solidFill>
                <a:latin typeface="Effra" panose="02000506080000020004"/>
                <a:sym typeface="Wingdings" panose="05000000000000000000" pitchFamily="2" charset="2"/>
              </a:rPr>
              <a:t>NO</a:t>
            </a:r>
            <a:r>
              <a:rPr lang="nl-NL" sz="2400" b="1" baseline="-25000" dirty="0">
                <a:solidFill>
                  <a:srgbClr val="00B050"/>
                </a:solidFill>
                <a:latin typeface="Effra" panose="02000506080000020004"/>
                <a:sym typeface="Wingdings" panose="05000000000000000000" pitchFamily="2" charset="2"/>
              </a:rPr>
              <a:t>2</a:t>
            </a:r>
            <a:r>
              <a:rPr lang="nl-NL" sz="2400" b="1" dirty="0">
                <a:solidFill>
                  <a:srgbClr val="00B050"/>
                </a:solidFill>
                <a:latin typeface="Effra" panose="02000506080000020004"/>
                <a:sym typeface="Wingdings" panose="05000000000000000000" pitchFamily="2" charset="2"/>
              </a:rPr>
              <a:t> </a:t>
            </a:r>
            <a:r>
              <a:rPr lang="nl-NL" sz="2400" b="1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+ </a:t>
            </a:r>
            <a:r>
              <a:rPr lang="nl-NL" sz="2400" b="1" dirty="0">
                <a:solidFill>
                  <a:srgbClr val="FF0000"/>
                </a:solidFill>
                <a:latin typeface="Effra" panose="02000506080000020004"/>
                <a:sym typeface="Wingdings" panose="05000000000000000000" pitchFamily="2" charset="2"/>
              </a:rPr>
              <a:t>H</a:t>
            </a:r>
            <a:r>
              <a:rPr lang="nl-NL" sz="2400" b="1" baseline="-25000" dirty="0">
                <a:solidFill>
                  <a:srgbClr val="FF0000"/>
                </a:solidFill>
                <a:latin typeface="Effra" panose="02000506080000020004"/>
                <a:sym typeface="Wingdings" panose="05000000000000000000" pitchFamily="2" charset="2"/>
              </a:rPr>
              <a:t>2</a:t>
            </a:r>
            <a:r>
              <a:rPr lang="nl-NL" sz="2400" b="1" dirty="0">
                <a:solidFill>
                  <a:srgbClr val="FF0000"/>
                </a:solidFill>
                <a:latin typeface="Effra" panose="02000506080000020004"/>
                <a:sym typeface="Wingdings" panose="05000000000000000000" pitchFamily="2" charset="2"/>
              </a:rPr>
              <a:t>O</a:t>
            </a:r>
          </a:p>
          <a:p>
            <a:r>
              <a:rPr lang="nl-NL" sz="2400" b="1" dirty="0">
                <a:solidFill>
                  <a:srgbClr val="00B050"/>
                </a:solidFill>
                <a:latin typeface="Effra" panose="02000506080000020004"/>
                <a:sym typeface="Wingdings" panose="05000000000000000000" pitchFamily="2" charset="2"/>
              </a:rPr>
              <a:t>C</a:t>
            </a:r>
            <a:r>
              <a:rPr lang="nl-NL" sz="2400" b="1" baseline="-25000" dirty="0">
                <a:solidFill>
                  <a:srgbClr val="00B050"/>
                </a:solidFill>
                <a:latin typeface="Effra" panose="02000506080000020004"/>
                <a:sym typeface="Wingdings" panose="05000000000000000000" pitchFamily="2" charset="2"/>
              </a:rPr>
              <a:t>6</a:t>
            </a:r>
            <a:r>
              <a:rPr lang="nl-NL" sz="2400" b="1" dirty="0">
                <a:solidFill>
                  <a:srgbClr val="00B050"/>
                </a:solidFill>
                <a:latin typeface="Effra" panose="02000506080000020004"/>
                <a:sym typeface="Wingdings" panose="05000000000000000000" pitchFamily="2" charset="2"/>
              </a:rPr>
              <a:t>H</a:t>
            </a:r>
            <a:r>
              <a:rPr lang="nl-NL" sz="2400" b="1" baseline="-25000" dirty="0">
                <a:solidFill>
                  <a:srgbClr val="00B050"/>
                </a:solidFill>
                <a:latin typeface="Effra" panose="02000506080000020004"/>
                <a:sym typeface="Wingdings" panose="05000000000000000000" pitchFamily="2" charset="2"/>
              </a:rPr>
              <a:t>5</a:t>
            </a:r>
            <a:r>
              <a:rPr lang="nl-NL" sz="2400" b="1" dirty="0">
                <a:solidFill>
                  <a:srgbClr val="00B050"/>
                </a:solidFill>
                <a:latin typeface="Effra" panose="02000506080000020004"/>
                <a:sym typeface="Wingdings" panose="05000000000000000000" pitchFamily="2" charset="2"/>
              </a:rPr>
              <a:t>NO</a:t>
            </a:r>
            <a:r>
              <a:rPr lang="nl-NL" sz="2400" b="1" baseline="-25000" dirty="0">
                <a:solidFill>
                  <a:srgbClr val="00B050"/>
                </a:solidFill>
                <a:latin typeface="Effra" panose="02000506080000020004"/>
                <a:sym typeface="Wingdings" panose="05000000000000000000" pitchFamily="2" charset="2"/>
              </a:rPr>
              <a:t>2</a:t>
            </a:r>
            <a:r>
              <a:rPr lang="nl-NL" sz="2400" b="1" baseline="-25000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 </a:t>
            </a:r>
            <a:r>
              <a:rPr lang="nl-NL" sz="2400" b="1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+ 3 H</a:t>
            </a:r>
            <a:r>
              <a:rPr lang="nl-NL" sz="2400" b="1" baseline="-25000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2</a:t>
            </a:r>
            <a:r>
              <a:rPr lang="nl-NL" sz="2400" b="1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  C</a:t>
            </a:r>
            <a:r>
              <a:rPr lang="nl-NL" sz="2400" b="1" baseline="-25000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6</a:t>
            </a:r>
            <a:r>
              <a:rPr lang="nl-NL" sz="2400" b="1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H</a:t>
            </a:r>
            <a:r>
              <a:rPr lang="nl-NL" sz="2400" b="1" baseline="-25000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5</a:t>
            </a:r>
            <a:r>
              <a:rPr lang="nl-NL" sz="2400" b="1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NH</a:t>
            </a:r>
            <a:r>
              <a:rPr lang="nl-NL" sz="2400" b="1" baseline="-25000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2 </a:t>
            </a:r>
            <a:r>
              <a:rPr lang="nl-NL" sz="2400" b="1" dirty="0">
                <a:solidFill>
                  <a:srgbClr val="FF0000"/>
                </a:solidFill>
                <a:latin typeface="Effra" panose="02000506080000020004"/>
                <a:sym typeface="Wingdings" panose="05000000000000000000" pitchFamily="2" charset="2"/>
              </a:rPr>
              <a:t>+ 2 H</a:t>
            </a:r>
            <a:r>
              <a:rPr lang="nl-NL" sz="2400" b="1" baseline="-25000" dirty="0">
                <a:solidFill>
                  <a:srgbClr val="FF0000"/>
                </a:solidFill>
                <a:latin typeface="Effra" panose="02000506080000020004"/>
                <a:sym typeface="Wingdings" panose="05000000000000000000" pitchFamily="2" charset="2"/>
              </a:rPr>
              <a:t>2</a:t>
            </a:r>
            <a:r>
              <a:rPr lang="nl-NL" sz="2400" b="1" dirty="0">
                <a:solidFill>
                  <a:srgbClr val="FF0000"/>
                </a:solidFill>
                <a:latin typeface="Effra" panose="02000506080000020004"/>
                <a:sym typeface="Wingdings" panose="05000000000000000000" pitchFamily="2" charset="2"/>
              </a:rPr>
              <a:t>O</a:t>
            </a:r>
          </a:p>
          <a:p>
            <a:endParaRPr lang="nl-NL" sz="2400" b="1" dirty="0">
              <a:solidFill>
                <a:srgbClr val="945EE8"/>
              </a:solidFill>
              <a:latin typeface="Effra" panose="02000506080000020004"/>
              <a:sym typeface="Wingdings" panose="05000000000000000000" pitchFamily="2" charset="2"/>
            </a:endParaRPr>
          </a:p>
          <a:p>
            <a:r>
              <a:rPr lang="nl-NL" sz="2400" b="1" dirty="0">
                <a:solidFill>
                  <a:srgbClr val="945EE8"/>
                </a:solidFill>
                <a:latin typeface="Effra" panose="02000506080000020004"/>
              </a:rPr>
              <a:t>C</a:t>
            </a:r>
            <a:r>
              <a:rPr lang="nl-NL" sz="2400" b="1" baseline="-25000" dirty="0">
                <a:solidFill>
                  <a:srgbClr val="945EE8"/>
                </a:solidFill>
                <a:latin typeface="Effra" panose="02000506080000020004"/>
              </a:rPr>
              <a:t>6</a:t>
            </a:r>
            <a:r>
              <a:rPr lang="nl-NL" sz="2400" b="1" dirty="0">
                <a:solidFill>
                  <a:srgbClr val="945EE8"/>
                </a:solidFill>
                <a:latin typeface="Effra" panose="02000506080000020004"/>
              </a:rPr>
              <a:t>H</a:t>
            </a:r>
            <a:r>
              <a:rPr lang="nl-NL" sz="2400" b="1" baseline="-25000" dirty="0">
                <a:solidFill>
                  <a:srgbClr val="945EE8"/>
                </a:solidFill>
                <a:latin typeface="Effra" panose="02000506080000020004"/>
              </a:rPr>
              <a:t>6</a:t>
            </a:r>
            <a:r>
              <a:rPr lang="nl-NL" sz="2400" b="1" dirty="0">
                <a:solidFill>
                  <a:srgbClr val="945EE8"/>
                </a:solidFill>
                <a:latin typeface="Effra" panose="02000506080000020004"/>
              </a:rPr>
              <a:t> + HNO</a:t>
            </a:r>
            <a:r>
              <a:rPr lang="nl-NL" sz="2400" b="1" baseline="-25000" dirty="0">
                <a:solidFill>
                  <a:srgbClr val="945EE8"/>
                </a:solidFill>
                <a:latin typeface="Effra" panose="02000506080000020004"/>
              </a:rPr>
              <a:t>3</a:t>
            </a:r>
            <a:r>
              <a:rPr lang="nl-NL" sz="2400" b="1" dirty="0">
                <a:solidFill>
                  <a:srgbClr val="945EE8"/>
                </a:solidFill>
                <a:latin typeface="Effra" panose="02000506080000020004"/>
              </a:rPr>
              <a:t> </a:t>
            </a:r>
            <a:r>
              <a:rPr lang="nl-NL" sz="2400" b="1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+ 3 H</a:t>
            </a:r>
            <a:r>
              <a:rPr lang="nl-NL" sz="2400" b="1" baseline="-25000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2</a:t>
            </a:r>
            <a:r>
              <a:rPr lang="nl-NL" sz="2400" b="1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 C</a:t>
            </a:r>
            <a:r>
              <a:rPr lang="nl-NL" sz="2400" b="1" baseline="-25000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6</a:t>
            </a:r>
            <a:r>
              <a:rPr lang="nl-NL" sz="2400" b="1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H</a:t>
            </a:r>
            <a:r>
              <a:rPr lang="nl-NL" sz="2400" b="1" baseline="-25000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5</a:t>
            </a:r>
            <a:r>
              <a:rPr lang="nl-NL" sz="2400" b="1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NH</a:t>
            </a:r>
            <a:r>
              <a:rPr lang="nl-NL" sz="2400" b="1" baseline="-25000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2</a:t>
            </a:r>
            <a:r>
              <a:rPr lang="nl-NL" sz="2400" b="1" dirty="0">
                <a:solidFill>
                  <a:srgbClr val="00B050"/>
                </a:solidFill>
                <a:latin typeface="Effra" panose="02000506080000020004"/>
                <a:sym typeface="Wingdings" panose="05000000000000000000" pitchFamily="2" charset="2"/>
              </a:rPr>
              <a:t> </a:t>
            </a:r>
            <a:r>
              <a:rPr lang="nl-NL" sz="2400" b="1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+ 3 H</a:t>
            </a:r>
            <a:r>
              <a:rPr lang="nl-NL" sz="2400" b="1" baseline="-25000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2</a:t>
            </a:r>
            <a:r>
              <a:rPr lang="nl-NL" sz="2400" b="1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O</a:t>
            </a:r>
          </a:p>
          <a:p>
            <a:r>
              <a:rPr lang="nl-NL" sz="2400" b="1" dirty="0">
                <a:solidFill>
                  <a:srgbClr val="945EE8"/>
                </a:solidFill>
                <a:latin typeface="Effra" panose="02000506080000020004"/>
                <a:sym typeface="Wingdings" panose="05000000000000000000" pitchFamily="2" charset="2"/>
              </a:rPr>
              <a:t> </a:t>
            </a:r>
            <a:endParaRPr lang="nl-NL" sz="2400" b="1" dirty="0">
              <a:solidFill>
                <a:srgbClr val="945EE8"/>
              </a:solidFill>
              <a:latin typeface="Effra" panose="02000506080000020004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2784791-DEE2-BD3C-3D9E-D0522C943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359" y="4441803"/>
            <a:ext cx="5640024" cy="570586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2AF2C170-ED42-70B3-EDD8-58EDC357232E}"/>
              </a:ext>
            </a:extLst>
          </p:cNvPr>
          <p:cNvSpPr txBox="1"/>
          <p:nvPr/>
        </p:nvSpPr>
        <p:spPr>
          <a:xfrm>
            <a:off x="991891" y="5012389"/>
            <a:ext cx="8159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945DE8"/>
                </a:solidFill>
                <a:latin typeface="Effra" panose="02000506080000020004"/>
              </a:rPr>
              <a:t>Massa beginstoffen: 6x12,01+6x1,008 + 63,013 + 3 x 2,016 = 147,17 u.</a:t>
            </a:r>
          </a:p>
          <a:p>
            <a:r>
              <a:rPr lang="nl-NL" b="1" dirty="0">
                <a:solidFill>
                  <a:srgbClr val="945DE8"/>
                </a:solidFill>
                <a:latin typeface="Effra" panose="02000506080000020004"/>
              </a:rPr>
              <a:t>Massa product is 6x12,01+7x1,008+14,01= 93,126 u</a:t>
            </a:r>
          </a:p>
          <a:p>
            <a:r>
              <a:rPr lang="nl-NL" b="1" dirty="0">
                <a:solidFill>
                  <a:srgbClr val="945DE8"/>
                </a:solidFill>
                <a:latin typeface="Effra" panose="02000506080000020004"/>
              </a:rPr>
              <a:t>Atoomeconomie = 93,126/147,17 x 100 % = 63,28 %.</a:t>
            </a:r>
          </a:p>
          <a:p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21DA197-2D58-EF70-A7C6-13EF6F39D4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809" y="5960176"/>
            <a:ext cx="3648584" cy="7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1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FF28E-6CD3-56E0-68B6-9AE5B4FBF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82CDDB1-2F5A-E763-0C05-969069DF3035}"/>
              </a:ext>
            </a:extLst>
          </p:cNvPr>
          <p:cNvSpPr txBox="1"/>
          <p:nvPr/>
        </p:nvSpPr>
        <p:spPr>
          <a:xfrm>
            <a:off x="418454" y="838200"/>
            <a:ext cx="10903058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Effra"/>
              </a:rPr>
              <a:t>Groene chemie</a:t>
            </a:r>
            <a:r>
              <a:rPr lang="en-US" sz="3200" b="1" dirty="0">
                <a:latin typeface="Effra"/>
              </a:rPr>
              <a:t>: E-factor binas 37H</a:t>
            </a:r>
          </a:p>
          <a:p>
            <a:endParaRPr lang="en-US" sz="3200" b="1" dirty="0">
              <a:latin typeface="Effra"/>
            </a:endParaRPr>
          </a:p>
          <a:p>
            <a:endParaRPr lang="en-US" sz="3200" b="1" dirty="0">
              <a:latin typeface="Effra"/>
            </a:endParaRPr>
          </a:p>
          <a:p>
            <a:r>
              <a:rPr lang="en-US" sz="2400" dirty="0">
                <a:latin typeface="Effra"/>
              </a:rPr>
              <a:t>Stel </a:t>
            </a:r>
            <a:r>
              <a:rPr lang="en-US" sz="2400" dirty="0" err="1">
                <a:latin typeface="Effra"/>
              </a:rPr>
              <a:t>dat</a:t>
            </a:r>
            <a:r>
              <a:rPr lang="en-US" sz="2400" dirty="0">
                <a:latin typeface="Effra"/>
              </a:rPr>
              <a:t> het </a:t>
            </a:r>
            <a:r>
              <a:rPr lang="en-US" sz="2400" dirty="0" err="1">
                <a:latin typeface="Effra"/>
              </a:rPr>
              <a:t>rendement</a:t>
            </a:r>
            <a:r>
              <a:rPr lang="en-US" sz="2400" dirty="0">
                <a:latin typeface="Effra"/>
              </a:rPr>
              <a:t> van het </a:t>
            </a:r>
            <a:r>
              <a:rPr lang="en-US" sz="2400" dirty="0" err="1">
                <a:latin typeface="Effra"/>
              </a:rPr>
              <a:t>nitrobenzeenproces</a:t>
            </a:r>
            <a:r>
              <a:rPr lang="en-US" sz="2400" dirty="0">
                <a:latin typeface="Effra"/>
              </a:rPr>
              <a:t> 80 % is. Het </a:t>
            </a:r>
            <a:r>
              <a:rPr lang="en-US" sz="2400" dirty="0" err="1">
                <a:latin typeface="Effra"/>
              </a:rPr>
              <a:t>doel</a:t>
            </a:r>
            <a:r>
              <a:rPr lang="en-US" sz="2400" dirty="0">
                <a:latin typeface="Effra"/>
              </a:rPr>
              <a:t> is om C</a:t>
            </a:r>
            <a:r>
              <a:rPr lang="en-US" sz="2400" baseline="-25000" dirty="0">
                <a:latin typeface="Effra"/>
              </a:rPr>
              <a:t>6</a:t>
            </a:r>
            <a:r>
              <a:rPr lang="en-US" sz="2400" dirty="0">
                <a:latin typeface="Effra"/>
              </a:rPr>
              <a:t>H</a:t>
            </a:r>
            <a:r>
              <a:rPr lang="en-US" sz="2400" baseline="-25000" dirty="0">
                <a:latin typeface="Effra"/>
              </a:rPr>
              <a:t>5</a:t>
            </a:r>
            <a:r>
              <a:rPr lang="en-US" sz="2400" dirty="0">
                <a:latin typeface="Effra"/>
              </a:rPr>
              <a:t>NH</a:t>
            </a:r>
            <a:r>
              <a:rPr lang="en-US" sz="2400" baseline="-25000" dirty="0">
                <a:latin typeface="Effra"/>
              </a:rPr>
              <a:t>2</a:t>
            </a:r>
            <a:r>
              <a:rPr lang="en-US" sz="2400" dirty="0">
                <a:latin typeface="Effra"/>
              </a:rPr>
              <a:t>  </a:t>
            </a:r>
            <a:r>
              <a:rPr lang="en-US" sz="2400" dirty="0" err="1">
                <a:latin typeface="Effra"/>
              </a:rPr>
              <a:t>te</a:t>
            </a:r>
            <a:r>
              <a:rPr lang="en-US" sz="2400" dirty="0">
                <a:latin typeface="Effra"/>
              </a:rPr>
              <a:t> </a:t>
            </a:r>
            <a:r>
              <a:rPr lang="en-US" sz="2400" dirty="0" err="1">
                <a:latin typeface="Effra"/>
              </a:rPr>
              <a:t>maken</a:t>
            </a:r>
            <a:r>
              <a:rPr lang="en-US" sz="2400" dirty="0">
                <a:latin typeface="Effra"/>
              </a:rPr>
              <a:t>. Bereken de E-factor.</a:t>
            </a:r>
            <a:endParaRPr lang="en-US" sz="3200" b="1" dirty="0">
              <a:latin typeface="Effra"/>
            </a:endParaRPr>
          </a:p>
          <a:p>
            <a:endParaRPr lang="en-US" sz="3200" b="1" dirty="0">
              <a:latin typeface="Effra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A2C39EE-0659-5F9B-BB87-2C0EAD564CF8}"/>
              </a:ext>
            </a:extLst>
          </p:cNvPr>
          <p:cNvSpPr txBox="1"/>
          <p:nvPr/>
        </p:nvSpPr>
        <p:spPr>
          <a:xfrm>
            <a:off x="478972" y="1642820"/>
            <a:ext cx="3932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latin typeface="Effra" panose="02000506080000020004"/>
              </a:rPr>
              <a:t>C</a:t>
            </a:r>
            <a:r>
              <a:rPr lang="nl-NL" b="1" baseline="-25000" dirty="0">
                <a:latin typeface="Effra" panose="02000506080000020004"/>
              </a:rPr>
              <a:t>6</a:t>
            </a:r>
            <a:r>
              <a:rPr lang="nl-NL" b="1" dirty="0">
                <a:latin typeface="Effra" panose="02000506080000020004"/>
              </a:rPr>
              <a:t>H</a:t>
            </a:r>
            <a:r>
              <a:rPr lang="nl-NL" b="1" baseline="-25000" dirty="0">
                <a:latin typeface="Effra" panose="02000506080000020004"/>
              </a:rPr>
              <a:t>6</a:t>
            </a:r>
            <a:r>
              <a:rPr lang="nl-NL" b="1" dirty="0">
                <a:latin typeface="Effra" panose="02000506080000020004"/>
              </a:rPr>
              <a:t> + HNO</a:t>
            </a:r>
            <a:r>
              <a:rPr lang="nl-NL" b="1" baseline="-25000" dirty="0">
                <a:latin typeface="Effra" panose="02000506080000020004"/>
              </a:rPr>
              <a:t>3</a:t>
            </a:r>
            <a:r>
              <a:rPr lang="nl-NL" b="1" dirty="0">
                <a:latin typeface="Effra" panose="02000506080000020004"/>
              </a:rPr>
              <a:t> </a:t>
            </a:r>
            <a:r>
              <a:rPr lang="nl-NL" b="1" dirty="0">
                <a:latin typeface="Effra" panose="02000506080000020004"/>
                <a:sym typeface="Wingdings" panose="05000000000000000000" pitchFamily="2" charset="2"/>
              </a:rPr>
              <a:t>+ 3 H</a:t>
            </a:r>
            <a:r>
              <a:rPr lang="nl-NL" b="1" baseline="-25000" dirty="0">
                <a:latin typeface="Effra" panose="02000506080000020004"/>
                <a:sym typeface="Wingdings" panose="05000000000000000000" pitchFamily="2" charset="2"/>
              </a:rPr>
              <a:t>2</a:t>
            </a:r>
            <a:r>
              <a:rPr lang="nl-NL" b="1" dirty="0">
                <a:latin typeface="Effra" panose="02000506080000020004"/>
                <a:sym typeface="Wingdings" panose="05000000000000000000" pitchFamily="2" charset="2"/>
              </a:rPr>
              <a:t> C</a:t>
            </a:r>
            <a:r>
              <a:rPr lang="nl-NL" b="1" baseline="-25000" dirty="0">
                <a:latin typeface="Effra" panose="02000506080000020004"/>
                <a:sym typeface="Wingdings" panose="05000000000000000000" pitchFamily="2" charset="2"/>
              </a:rPr>
              <a:t>6</a:t>
            </a:r>
            <a:r>
              <a:rPr lang="nl-NL" b="1" dirty="0">
                <a:latin typeface="Effra" panose="02000506080000020004"/>
                <a:sym typeface="Wingdings" panose="05000000000000000000" pitchFamily="2" charset="2"/>
              </a:rPr>
              <a:t>H</a:t>
            </a:r>
            <a:r>
              <a:rPr lang="nl-NL" b="1" baseline="-25000" dirty="0">
                <a:latin typeface="Effra" panose="02000506080000020004"/>
                <a:sym typeface="Wingdings" panose="05000000000000000000" pitchFamily="2" charset="2"/>
              </a:rPr>
              <a:t>5</a:t>
            </a:r>
            <a:r>
              <a:rPr lang="nl-NL" b="1" dirty="0">
                <a:latin typeface="Effra" panose="02000506080000020004"/>
                <a:sym typeface="Wingdings" panose="05000000000000000000" pitchFamily="2" charset="2"/>
              </a:rPr>
              <a:t>NH</a:t>
            </a:r>
            <a:r>
              <a:rPr lang="nl-NL" b="1" baseline="-25000" dirty="0">
                <a:latin typeface="Effra" panose="02000506080000020004"/>
                <a:sym typeface="Wingdings" panose="05000000000000000000" pitchFamily="2" charset="2"/>
              </a:rPr>
              <a:t>2</a:t>
            </a:r>
            <a:r>
              <a:rPr lang="nl-NL" b="1" dirty="0">
                <a:latin typeface="Effra" panose="02000506080000020004"/>
                <a:sym typeface="Wingdings" panose="05000000000000000000" pitchFamily="2" charset="2"/>
              </a:rPr>
              <a:t> + 3 H</a:t>
            </a:r>
            <a:r>
              <a:rPr lang="nl-NL" b="1" baseline="-25000" dirty="0">
                <a:latin typeface="Effra" panose="02000506080000020004"/>
                <a:sym typeface="Wingdings" panose="05000000000000000000" pitchFamily="2" charset="2"/>
              </a:rPr>
              <a:t>2</a:t>
            </a:r>
            <a:r>
              <a:rPr lang="nl-NL" b="1" dirty="0">
                <a:latin typeface="Effra" panose="02000506080000020004"/>
                <a:sym typeface="Wingdings" panose="05000000000000000000" pitchFamily="2" charset="2"/>
              </a:rPr>
              <a:t>O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96EA6CE-287D-B80F-C646-389AB0098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54" y="3273972"/>
            <a:ext cx="7198429" cy="57683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99E8B2F-981B-508D-9E1C-1554C02675EB}"/>
              </a:ext>
            </a:extLst>
          </p:cNvPr>
          <p:cNvSpPr txBox="1"/>
          <p:nvPr/>
        </p:nvSpPr>
        <p:spPr>
          <a:xfrm>
            <a:off x="627681" y="4045058"/>
            <a:ext cx="90293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945DE8"/>
                </a:solidFill>
                <a:latin typeface="Effra" panose="02000506080000020004"/>
              </a:rPr>
              <a:t>Massa beginstoffen: 6x12,01+6x1,008 + 63,013 + 3 x 2,016 = 147,17 u.</a:t>
            </a:r>
          </a:p>
          <a:p>
            <a:r>
              <a:rPr lang="nl-NL" sz="2400" b="1" dirty="0">
                <a:solidFill>
                  <a:srgbClr val="945DE8"/>
                </a:solidFill>
                <a:latin typeface="Effra" panose="02000506080000020004"/>
              </a:rPr>
              <a:t>Massa product is 6x12,01+7x1,008+14,01= 93,126 u</a:t>
            </a:r>
          </a:p>
          <a:p>
            <a:r>
              <a:rPr lang="nl-NL" sz="2400" b="1" dirty="0">
                <a:solidFill>
                  <a:srgbClr val="945DE8"/>
                </a:solidFill>
                <a:latin typeface="Effra" panose="02000506080000020004"/>
              </a:rPr>
              <a:t>Massa werkelijke opbrengst product is 0,80 x 93,126 = 74,50 u.</a:t>
            </a:r>
          </a:p>
          <a:p>
            <a:r>
              <a:rPr lang="nl-NL" sz="2400" b="1" dirty="0">
                <a:solidFill>
                  <a:srgbClr val="945DE8"/>
                </a:solidFill>
                <a:latin typeface="Effra" panose="02000506080000020004"/>
              </a:rPr>
              <a:t>E-factor = (147,17-74,50) / 74,50 = 0,98.</a:t>
            </a:r>
          </a:p>
        </p:txBody>
      </p:sp>
    </p:spTree>
    <p:extLst>
      <p:ext uri="{BB962C8B-B14F-4D97-AF65-F5344CB8AC3E}">
        <p14:creationId xmlns:p14="http://schemas.microsoft.com/office/powerpoint/2010/main" val="91947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CA1CA-3BEE-B7AA-1A8F-D2A904FBE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9AADF14-21CB-4D59-1DB3-7F1D942EDF34}"/>
              </a:ext>
            </a:extLst>
          </p:cNvPr>
          <p:cNvSpPr txBox="1"/>
          <p:nvPr/>
        </p:nvSpPr>
        <p:spPr>
          <a:xfrm>
            <a:off x="478971" y="838200"/>
            <a:ext cx="9231086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Effra"/>
              </a:rPr>
              <a:t>Groene chemie</a:t>
            </a:r>
            <a:r>
              <a:rPr lang="en-US" sz="3200" b="1" dirty="0">
                <a:latin typeface="Effra"/>
              </a:rPr>
              <a:t>: 12 </a:t>
            </a:r>
            <a:r>
              <a:rPr lang="en-US" sz="3200" b="1" dirty="0" err="1">
                <a:latin typeface="Effra"/>
              </a:rPr>
              <a:t>uitgangspunten</a:t>
            </a:r>
            <a:r>
              <a:rPr lang="en-US" sz="3200" b="1" dirty="0">
                <a:latin typeface="Effra"/>
              </a:rPr>
              <a:t>   binas 97A </a:t>
            </a:r>
          </a:p>
          <a:p>
            <a:endParaRPr lang="en-US" sz="3200" b="1" dirty="0">
              <a:latin typeface="Effra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C352E51-92C5-F7F0-6FE7-834EEC49B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15" y="1485666"/>
            <a:ext cx="8811855" cy="2172003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608F147-F371-AA61-01C0-CF3A5E25330A}"/>
              </a:ext>
            </a:extLst>
          </p:cNvPr>
          <p:cNvSpPr txBox="1"/>
          <p:nvPr/>
        </p:nvSpPr>
        <p:spPr>
          <a:xfrm>
            <a:off x="9916886" y="1611086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652EA3"/>
                </a:solidFill>
                <a:latin typeface="Effra" panose="02000506080000020004"/>
              </a:rPr>
              <a:t>2025 II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FB85F03-74F8-A2C2-B9CE-98732124FDF2}"/>
              </a:ext>
            </a:extLst>
          </p:cNvPr>
          <p:cNvSpPr txBox="1"/>
          <p:nvPr/>
        </p:nvSpPr>
        <p:spPr>
          <a:xfrm>
            <a:off x="836908" y="3990814"/>
            <a:ext cx="104343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945DE8"/>
                </a:solidFill>
                <a:latin typeface="Effra" panose="02000506080000020004"/>
              </a:rPr>
              <a:t>Binas 96A: (geconcentreerd) salpeterzuur is bijtend.</a:t>
            </a:r>
          </a:p>
          <a:p>
            <a:r>
              <a:rPr lang="nl-NL" b="1" dirty="0">
                <a:solidFill>
                  <a:srgbClr val="945DE8"/>
                </a:solidFill>
                <a:latin typeface="Effra" panose="02000506080000020004"/>
              </a:rPr>
              <a:t>of: salpeterzuur zorgt voor brand en/of explosiegevaar.</a:t>
            </a:r>
          </a:p>
          <a:p>
            <a:endParaRPr lang="nl-NL" b="1" dirty="0">
              <a:solidFill>
                <a:srgbClr val="945DE8"/>
              </a:solidFill>
              <a:latin typeface="Effra" panose="02000506080000020004"/>
            </a:endParaRPr>
          </a:p>
          <a:p>
            <a:r>
              <a:rPr lang="nl-NL" b="1" dirty="0">
                <a:solidFill>
                  <a:srgbClr val="945DE8"/>
                </a:solidFill>
                <a:latin typeface="Effra" panose="02000506080000020004"/>
              </a:rPr>
              <a:t>Dus past het gebruiken van geconcentreerd salpeterzuur niet bij uitgangspunt 12: minder risicovolle chemie.</a:t>
            </a:r>
          </a:p>
        </p:txBody>
      </p:sp>
    </p:spTree>
    <p:extLst>
      <p:ext uri="{BB962C8B-B14F-4D97-AF65-F5344CB8AC3E}">
        <p14:creationId xmlns:p14="http://schemas.microsoft.com/office/powerpoint/2010/main" val="338177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D4C5A-17A6-A035-D9A1-87AE5C7F7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F97B757-BB19-B97F-F243-B6124EDD6838}"/>
              </a:ext>
            </a:extLst>
          </p:cNvPr>
          <p:cNvSpPr txBox="1"/>
          <p:nvPr/>
        </p:nvSpPr>
        <p:spPr>
          <a:xfrm>
            <a:off x="933254" y="1093510"/>
            <a:ext cx="716437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>
                <a:latin typeface="Effra"/>
              </a:rPr>
              <a:t>Voor </a:t>
            </a:r>
            <a:r>
              <a:rPr lang="en-US" sz="3200" b="1" err="1">
                <a:latin typeface="Effra"/>
              </a:rPr>
              <a:t>een</a:t>
            </a:r>
            <a:r>
              <a:rPr lang="en-US" sz="3200" b="1">
                <a:latin typeface="Effra"/>
              </a:rPr>
              <a:t> </a:t>
            </a:r>
            <a:r>
              <a:rPr lang="en-US" sz="3200" b="1">
                <a:solidFill>
                  <a:srgbClr val="652EA3"/>
                </a:solidFill>
                <a:latin typeface="Effra"/>
              </a:rPr>
              <a:t>POLL:</a:t>
            </a:r>
            <a:r>
              <a:rPr lang="en-US" sz="3200" b="1">
                <a:latin typeface="Effra"/>
              </a:rPr>
              <a:t> 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FC7308FF-44CD-035D-8001-A0647CA13D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902607"/>
              </p:ext>
            </p:extLst>
          </p:nvPr>
        </p:nvGraphicFramePr>
        <p:xfrm>
          <a:off x="933254" y="1678285"/>
          <a:ext cx="8128000" cy="49683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31167">
                  <a:extLst>
                    <a:ext uri="{9D8B030D-6E8A-4147-A177-3AD203B41FA5}">
                      <a16:colId xmlns:a16="http://schemas.microsoft.com/office/drawing/2014/main" val="3228784115"/>
                    </a:ext>
                  </a:extLst>
                </a:gridCol>
                <a:gridCol w="1796833">
                  <a:extLst>
                    <a:ext uri="{9D8B030D-6E8A-4147-A177-3AD203B41FA5}">
                      <a16:colId xmlns:a16="http://schemas.microsoft.com/office/drawing/2014/main" val="16149231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rgbClr val="652EA3"/>
                          </a:solidFill>
                          <a:latin typeface="Effra" panose="02000506080000020004" pitchFamily="2" charset="0"/>
                        </a:rPr>
                        <a:t>Nikita</a:t>
                      </a:r>
                      <a:r>
                        <a:rPr lang="en-US" sz="2400" b="1" dirty="0">
                          <a:solidFill>
                            <a:srgbClr val="652EA3"/>
                          </a:solidFill>
                          <a:latin typeface="Effra" panose="02000506080000020004" pitchFamily="2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sz="2400" dirty="0">
                        <a:latin typeface="Effra" panose="0200050608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66319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300" dirty="0" err="1">
                          <a:latin typeface="Effra" panose="02000506080000020004" pitchFamily="2" charset="0"/>
                        </a:rPr>
                        <a:t>Massapercentage</a:t>
                      </a:r>
                      <a:r>
                        <a:rPr lang="en-US" sz="2300" dirty="0">
                          <a:latin typeface="Effra" panose="02000506080000020004" pitchFamily="2" charset="0"/>
                        </a:rPr>
                        <a:t>                                            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latin typeface="Effra" panose="02000506080000020004" pitchFamily="2" charset="0"/>
                        </a:rPr>
                        <a:t>2023 I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2682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300" dirty="0" err="1">
                          <a:latin typeface="Effra" panose="02000506080000020004" pitchFamily="2" charset="0"/>
                        </a:rPr>
                        <a:t>Chemisch</a:t>
                      </a:r>
                      <a:r>
                        <a:rPr lang="en-US" sz="2300" dirty="0">
                          <a:latin typeface="Effra" panose="02000506080000020004" pitchFamily="2" charset="0"/>
                        </a:rPr>
                        <a:t> </a:t>
                      </a:r>
                      <a:r>
                        <a:rPr lang="en-US" sz="2300" dirty="0" err="1">
                          <a:latin typeface="Effra" panose="02000506080000020004" pitchFamily="2" charset="0"/>
                        </a:rPr>
                        <a:t>rekenen</a:t>
                      </a:r>
                      <a:r>
                        <a:rPr lang="en-US" sz="2300" dirty="0">
                          <a:latin typeface="Effra" panose="02000506080000020004" pitchFamily="2" charset="0"/>
                        </a:rPr>
                        <a:t> </a:t>
                      </a:r>
                      <a:r>
                        <a:rPr lang="en-US" sz="2300" dirty="0" err="1">
                          <a:latin typeface="Effra" panose="02000506080000020004" pitchFamily="2" charset="0"/>
                        </a:rPr>
                        <a:t>en</a:t>
                      </a:r>
                      <a:r>
                        <a:rPr lang="en-US" sz="2300" dirty="0">
                          <a:latin typeface="Effra" panose="02000506080000020004" pitchFamily="2" charset="0"/>
                        </a:rPr>
                        <a:t> </a:t>
                      </a:r>
                      <a:r>
                        <a:rPr lang="en-US" sz="2300" dirty="0" err="1">
                          <a:latin typeface="Effra" panose="02000506080000020004" pitchFamily="2" charset="0"/>
                        </a:rPr>
                        <a:t>significantie</a:t>
                      </a:r>
                      <a:r>
                        <a:rPr lang="en-US" sz="2300" dirty="0">
                          <a:latin typeface="Effra" panose="02000506080000020004" pitchFamily="2" charset="0"/>
                        </a:rPr>
                        <a:t>                    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latin typeface="Effra" panose="02000506080000020004" pitchFamily="2" charset="0"/>
                        </a:rPr>
                        <a:t>2024 II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6574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300" dirty="0" err="1">
                          <a:latin typeface="Effra" panose="02000506080000020004" pitchFamily="2" charset="0"/>
                        </a:rPr>
                        <a:t>Molair</a:t>
                      </a:r>
                      <a:r>
                        <a:rPr lang="en-US" sz="2300" dirty="0">
                          <a:latin typeface="Effra" panose="02000506080000020004" pitchFamily="2" charset="0"/>
                        </a:rPr>
                        <a:t> volume </a:t>
                      </a:r>
                      <a:r>
                        <a:rPr lang="en-US" sz="2300" dirty="0" err="1">
                          <a:latin typeface="Effra" panose="02000506080000020004" pitchFamily="2" charset="0"/>
                        </a:rPr>
                        <a:t>en</a:t>
                      </a:r>
                      <a:r>
                        <a:rPr lang="en-US" sz="2300" dirty="0">
                          <a:latin typeface="Effra" panose="02000506080000020004" pitchFamily="2" charset="0"/>
                        </a:rPr>
                        <a:t> </a:t>
                      </a:r>
                      <a:r>
                        <a:rPr lang="en-US" sz="2300" dirty="0" err="1">
                          <a:latin typeface="Effra" panose="02000506080000020004" pitchFamily="2" charset="0"/>
                        </a:rPr>
                        <a:t>significantie</a:t>
                      </a:r>
                      <a:endParaRPr lang="nl-NL" sz="2300" dirty="0">
                        <a:latin typeface="Effra" panose="02000506080000020004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latin typeface="Effra" panose="02000506080000020004" pitchFamily="2" charset="0"/>
                        </a:rPr>
                        <a:t>2025 II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9277249"/>
                  </a:ext>
                </a:extLst>
              </a:tr>
              <a:tr h="51830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300" dirty="0" err="1">
                          <a:latin typeface="Effra" panose="02000506080000020004" pitchFamily="2" charset="0"/>
                        </a:rPr>
                        <a:t>Drempelwaarden</a:t>
                      </a:r>
                      <a:r>
                        <a:rPr lang="en-US" sz="2300" dirty="0">
                          <a:latin typeface="Effra" panose="02000506080000020004" pitchFamily="2" charset="0"/>
                        </a:rPr>
                        <a:t> (</a:t>
                      </a:r>
                      <a:r>
                        <a:rPr lang="en-US" sz="2300" dirty="0" err="1">
                          <a:latin typeface="Effra" panose="02000506080000020004" pitchFamily="2" charset="0"/>
                        </a:rPr>
                        <a:t>geurdrempel</a:t>
                      </a:r>
                      <a:r>
                        <a:rPr lang="en-US" sz="2300" dirty="0">
                          <a:latin typeface="Effra" panose="02000506080000020004" pitchFamily="2" charset="0"/>
                        </a:rPr>
                        <a:t>)	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latin typeface="Effra" panose="02000506080000020004" pitchFamily="2" charset="0"/>
                        </a:rPr>
                        <a:t>2024 I</a:t>
                      </a:r>
                      <a:endParaRPr lang="nl-NL" sz="2300" dirty="0">
                        <a:latin typeface="Effra" panose="02000506080000020004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2137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rgbClr val="652EA3"/>
                          </a:solidFill>
                          <a:latin typeface="Effra" panose="02000506080000020004" pitchFamily="2" charset="0"/>
                        </a:rPr>
                        <a:t>Wouter</a:t>
                      </a:r>
                      <a:r>
                        <a:rPr lang="en-US" sz="2400" b="1" dirty="0">
                          <a:solidFill>
                            <a:srgbClr val="652EA3"/>
                          </a:solidFill>
                          <a:latin typeface="Effra" panose="02000506080000020004" pitchFamily="2" charset="0"/>
                        </a:rPr>
                        <a:t>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sz="2400" dirty="0">
                        <a:latin typeface="Effra" panose="02000506080000020004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7915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300" dirty="0">
                          <a:latin typeface="Effra" panose="02000506080000020004" pitchFamily="2" charset="0"/>
                        </a:rPr>
                        <a:t>Hoe </a:t>
                      </a:r>
                      <a:r>
                        <a:rPr lang="en-US" sz="2300" dirty="0" err="1">
                          <a:latin typeface="Effra" panose="02000506080000020004" pitchFamily="2" charset="0"/>
                        </a:rPr>
                        <a:t>reken</a:t>
                      </a:r>
                      <a:r>
                        <a:rPr lang="en-US" sz="2300" dirty="0">
                          <a:latin typeface="Effra" panose="02000506080000020004" pitchFamily="2" charset="0"/>
                        </a:rPr>
                        <a:t> je met ppm?                                        </a:t>
                      </a:r>
                      <a:endParaRPr lang="nl-NL" sz="2300" dirty="0">
                        <a:latin typeface="Effra" panose="02000506080000020004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latin typeface="Effra" panose="02000506080000020004" pitchFamily="2" charset="0"/>
                        </a:rPr>
                        <a:t>2021 III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3425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300" dirty="0">
                          <a:latin typeface="Effra" panose="02000506080000020004" pitchFamily="2" charset="0"/>
                        </a:rPr>
                        <a:t>Hoe </a:t>
                      </a:r>
                      <a:r>
                        <a:rPr lang="en-US" sz="2300" dirty="0" err="1">
                          <a:latin typeface="Effra" panose="02000506080000020004" pitchFamily="2" charset="0"/>
                        </a:rPr>
                        <a:t>reken</a:t>
                      </a:r>
                      <a:r>
                        <a:rPr lang="en-US" sz="2300" dirty="0">
                          <a:latin typeface="Effra" panose="02000506080000020004" pitchFamily="2" charset="0"/>
                        </a:rPr>
                        <a:t> je met ADI?                                          </a:t>
                      </a:r>
                      <a:endParaRPr lang="nl-NL" sz="2300" dirty="0">
                        <a:latin typeface="Effra" panose="02000506080000020004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latin typeface="Effra" panose="02000506080000020004" pitchFamily="2" charset="0"/>
                        </a:rPr>
                        <a:t>2022 I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5896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300" dirty="0">
                          <a:latin typeface="Effra" panose="02000506080000020004" pitchFamily="2" charset="0"/>
                        </a:rPr>
                        <a:t>Hoe </a:t>
                      </a:r>
                      <a:r>
                        <a:rPr lang="en-US" sz="2300" dirty="0" err="1">
                          <a:latin typeface="Effra" panose="02000506080000020004" pitchFamily="2" charset="0"/>
                        </a:rPr>
                        <a:t>reken</a:t>
                      </a:r>
                      <a:r>
                        <a:rPr lang="en-US" sz="2300" dirty="0">
                          <a:latin typeface="Effra" panose="02000506080000020004" pitchFamily="2" charset="0"/>
                        </a:rPr>
                        <a:t> je met </a:t>
                      </a:r>
                      <a:r>
                        <a:rPr lang="en-US" sz="2300" dirty="0" err="1">
                          <a:latin typeface="Effra" panose="02000506080000020004" pitchFamily="2" charset="0"/>
                        </a:rPr>
                        <a:t>overmaat</a:t>
                      </a:r>
                      <a:r>
                        <a:rPr lang="en-US" sz="2300" dirty="0">
                          <a:latin typeface="Effra" panose="02000506080000020004" pitchFamily="2" charset="0"/>
                        </a:rPr>
                        <a:t>?                               </a:t>
                      </a:r>
                      <a:endParaRPr lang="nl-NL" sz="2300" dirty="0">
                        <a:latin typeface="Effra" panose="02000506080000020004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latin typeface="Effra" panose="02000506080000020004" pitchFamily="2" charset="0"/>
                        </a:rPr>
                        <a:t>2018 III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218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300" dirty="0">
                          <a:latin typeface="Effra" panose="02000506080000020004" pitchFamily="2" charset="0"/>
                        </a:rPr>
                        <a:t>Hoe </a:t>
                      </a:r>
                      <a:r>
                        <a:rPr lang="en-US" sz="2300" dirty="0" err="1">
                          <a:latin typeface="Effra" panose="02000506080000020004" pitchFamily="2" charset="0"/>
                        </a:rPr>
                        <a:t>bereken</a:t>
                      </a:r>
                      <a:r>
                        <a:rPr lang="en-US" sz="2300" dirty="0">
                          <a:latin typeface="Effra" panose="02000506080000020004" pitchFamily="2" charset="0"/>
                        </a:rPr>
                        <a:t> je het </a:t>
                      </a:r>
                      <a:r>
                        <a:rPr lang="en-US" sz="2300" dirty="0" err="1">
                          <a:latin typeface="Effra" panose="02000506080000020004" pitchFamily="2" charset="0"/>
                        </a:rPr>
                        <a:t>rendement</a:t>
                      </a:r>
                      <a:r>
                        <a:rPr lang="en-US" sz="2300" dirty="0">
                          <a:latin typeface="Effra" panose="02000506080000020004" pitchFamily="2" charset="0"/>
                        </a:rPr>
                        <a:t>?                        </a:t>
                      </a:r>
                      <a:endParaRPr lang="nl-NL" sz="2300" dirty="0">
                        <a:latin typeface="Effra" panose="02000506080000020004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latin typeface="Effra" panose="02000506080000020004" pitchFamily="2" charset="0"/>
                        </a:rPr>
                        <a:t>2021 III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9954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300" dirty="0">
                          <a:latin typeface="Effra" panose="02000506080000020004" pitchFamily="2" charset="0"/>
                        </a:rPr>
                        <a:t>Hoe </a:t>
                      </a:r>
                      <a:r>
                        <a:rPr lang="en-US" sz="2300" dirty="0" err="1">
                          <a:latin typeface="Effra" panose="02000506080000020004" pitchFamily="2" charset="0"/>
                        </a:rPr>
                        <a:t>reken</a:t>
                      </a:r>
                      <a:r>
                        <a:rPr lang="en-US" sz="2300" dirty="0">
                          <a:latin typeface="Effra" panose="02000506080000020004" pitchFamily="2" charset="0"/>
                        </a:rPr>
                        <a:t> je </a:t>
                      </a:r>
                      <a:r>
                        <a:rPr lang="en-US" sz="2300" dirty="0" err="1">
                          <a:latin typeface="Effra" panose="02000506080000020004" pitchFamily="2" charset="0"/>
                        </a:rPr>
                        <a:t>bij</a:t>
                      </a:r>
                      <a:r>
                        <a:rPr lang="en-US" sz="2300" dirty="0">
                          <a:latin typeface="Effra" panose="02000506080000020004" pitchFamily="2" charset="0"/>
                        </a:rPr>
                        <a:t> </a:t>
                      </a:r>
                      <a:r>
                        <a:rPr lang="en-US" sz="2300" dirty="0" err="1">
                          <a:latin typeface="Effra" panose="02000506080000020004" pitchFamily="2" charset="0"/>
                        </a:rPr>
                        <a:t>een</a:t>
                      </a:r>
                      <a:r>
                        <a:rPr lang="en-US" sz="2300" dirty="0">
                          <a:latin typeface="Effra" panose="02000506080000020004" pitchFamily="2" charset="0"/>
                        </a:rPr>
                        <a:t> </a:t>
                      </a:r>
                      <a:r>
                        <a:rPr lang="en-US" sz="2300" dirty="0" err="1">
                          <a:latin typeface="Effra" panose="02000506080000020004" pitchFamily="2" charset="0"/>
                        </a:rPr>
                        <a:t>titratie</a:t>
                      </a:r>
                      <a:r>
                        <a:rPr lang="en-US" sz="2300" dirty="0">
                          <a:latin typeface="Effra" panose="02000506080000020004" pitchFamily="2" charset="0"/>
                        </a:rPr>
                        <a:t>?     </a:t>
                      </a:r>
                      <a:endParaRPr lang="nl-NL" sz="2300" dirty="0">
                        <a:latin typeface="Effra" panose="02000506080000020004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latin typeface="Effra" panose="02000506080000020004" pitchFamily="2" charset="0"/>
                        </a:rPr>
                        <a:t>2018 II  </a:t>
                      </a:r>
                      <a:endParaRPr lang="nl-NL" sz="2300" dirty="0">
                        <a:latin typeface="Effra" panose="02000506080000020004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7910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5173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67415-42E2-07C4-38C0-5F12FCAF2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CBFA7A1-3E39-8CBC-CA9D-84F667B11B0D}"/>
              </a:ext>
            </a:extLst>
          </p:cNvPr>
          <p:cNvSpPr txBox="1"/>
          <p:nvPr/>
        </p:nvSpPr>
        <p:spPr>
          <a:xfrm>
            <a:off x="933254" y="1093510"/>
            <a:ext cx="7164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Effra"/>
              </a:rPr>
              <a:t>Massapercentage</a:t>
            </a:r>
            <a:r>
              <a:rPr lang="en-US" sz="3200" b="1" dirty="0">
                <a:latin typeface="Effra"/>
              </a:rPr>
              <a:t> </a:t>
            </a:r>
          </a:p>
          <a:p>
            <a:r>
              <a:rPr lang="en-US" sz="2400" b="1" dirty="0">
                <a:solidFill>
                  <a:srgbClr val="652EA3"/>
                </a:solidFill>
                <a:latin typeface="Effra"/>
              </a:rPr>
              <a:t>2023 I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5FC546D-4C1A-A85B-B21B-87ADF8DFD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54" y="2431934"/>
            <a:ext cx="10725150" cy="297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2456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791BA-D03B-A5F7-4AA1-CC1A7CC22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9A057B5-A43A-27D1-E651-E1BEE390D0AC}"/>
              </a:ext>
            </a:extLst>
          </p:cNvPr>
          <p:cNvSpPr txBox="1"/>
          <p:nvPr/>
        </p:nvSpPr>
        <p:spPr>
          <a:xfrm>
            <a:off x="933254" y="1093510"/>
            <a:ext cx="81250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Effra"/>
              </a:rPr>
              <a:t>Chemisch</a:t>
            </a:r>
            <a:r>
              <a:rPr lang="en-US" sz="3200" b="1" dirty="0">
                <a:latin typeface="Effra"/>
              </a:rPr>
              <a:t> </a:t>
            </a:r>
            <a:r>
              <a:rPr lang="en-US" sz="3200" b="1" dirty="0" err="1">
                <a:latin typeface="Effra"/>
              </a:rPr>
              <a:t>rekenen</a:t>
            </a:r>
            <a:r>
              <a:rPr lang="en-US" sz="3200" b="1" dirty="0">
                <a:latin typeface="Effra"/>
              </a:rPr>
              <a:t> en </a:t>
            </a:r>
            <a:r>
              <a:rPr lang="en-US" sz="3200" b="1" dirty="0" err="1">
                <a:latin typeface="Effra"/>
              </a:rPr>
              <a:t>significantie</a:t>
            </a:r>
            <a:r>
              <a:rPr lang="en-US" sz="3200" b="1" dirty="0">
                <a:latin typeface="Effra"/>
              </a:rPr>
              <a:t> </a:t>
            </a:r>
          </a:p>
          <a:p>
            <a:r>
              <a:rPr lang="en-US" sz="2400" b="1" dirty="0">
                <a:solidFill>
                  <a:srgbClr val="652EA3"/>
                </a:solidFill>
                <a:latin typeface="Effra"/>
              </a:rPr>
              <a:t>2024 II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E715C1C-C1AF-8588-FA9D-0EA8FE807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74" y="2047617"/>
            <a:ext cx="10201275" cy="450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0757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A989D-71A4-DB10-F607-BEE210C48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D63DBF0-2038-F160-4E25-D1CB5E92D1C9}"/>
              </a:ext>
            </a:extLst>
          </p:cNvPr>
          <p:cNvSpPr txBox="1"/>
          <p:nvPr/>
        </p:nvSpPr>
        <p:spPr>
          <a:xfrm>
            <a:off x="933254" y="1093510"/>
            <a:ext cx="81250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Effra"/>
              </a:rPr>
              <a:t>Molair</a:t>
            </a:r>
            <a:r>
              <a:rPr lang="en-US" sz="3200" b="1" dirty="0">
                <a:latin typeface="Effra"/>
              </a:rPr>
              <a:t> volume </a:t>
            </a:r>
            <a:r>
              <a:rPr lang="en-US" sz="3200" b="1" dirty="0" err="1">
                <a:latin typeface="Effra"/>
              </a:rPr>
              <a:t>en</a:t>
            </a:r>
            <a:r>
              <a:rPr lang="en-US" sz="3200" b="1" dirty="0">
                <a:latin typeface="Effra"/>
              </a:rPr>
              <a:t> </a:t>
            </a:r>
            <a:r>
              <a:rPr lang="en-US" sz="3200" b="1" dirty="0" err="1">
                <a:latin typeface="Effra"/>
              </a:rPr>
              <a:t>significantie</a:t>
            </a:r>
            <a:r>
              <a:rPr lang="en-US" sz="3200" b="1" dirty="0">
                <a:latin typeface="Effra"/>
              </a:rPr>
              <a:t> </a:t>
            </a:r>
          </a:p>
          <a:p>
            <a:r>
              <a:rPr lang="en-US" sz="2400" b="1" dirty="0">
                <a:solidFill>
                  <a:srgbClr val="652EA3"/>
                </a:solidFill>
                <a:latin typeface="Effra"/>
              </a:rPr>
              <a:t>2025 II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26FDC82-F40C-9BF1-D896-58F16F60B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597" y="2605609"/>
            <a:ext cx="10602805" cy="34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47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57D11-09D3-C5B1-4967-966776546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92EA377-8A03-453D-73D2-6FE5313304D8}"/>
              </a:ext>
            </a:extLst>
          </p:cNvPr>
          <p:cNvSpPr txBox="1"/>
          <p:nvPr/>
        </p:nvSpPr>
        <p:spPr>
          <a:xfrm>
            <a:off x="933254" y="1093510"/>
            <a:ext cx="7164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Effra"/>
              </a:rPr>
              <a:t>Vraag</a:t>
            </a:r>
            <a:r>
              <a:rPr lang="en-US" sz="3200" b="1" dirty="0">
                <a:latin typeface="Effra"/>
              </a:rPr>
              <a:t> van Juliet:</a:t>
            </a:r>
          </a:p>
          <a:p>
            <a:r>
              <a:rPr lang="en-US" sz="2400" b="1" dirty="0">
                <a:solidFill>
                  <a:srgbClr val="652EA3"/>
                </a:solidFill>
                <a:latin typeface="Effra"/>
              </a:rPr>
              <a:t>2022 II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28AB77C-90F0-CBD3-77F2-1704A9919A1B}"/>
              </a:ext>
            </a:extLst>
          </p:cNvPr>
          <p:cNvSpPr txBox="1"/>
          <p:nvPr/>
        </p:nvSpPr>
        <p:spPr>
          <a:xfrm>
            <a:off x="933254" y="2387580"/>
            <a:ext cx="917334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Bekijk ook het examenspreekuur van vorig schooljaar (2025):</a:t>
            </a:r>
          </a:p>
          <a:p>
            <a:r>
              <a:rPr lang="nl-NL" sz="2800" dirty="0">
                <a:hlinkClick r:id="rId2"/>
              </a:rPr>
              <a:t>Eindexamenspreekuur scheikunde havo met Nikita en Wouter</a:t>
            </a:r>
            <a:endParaRPr lang="nl-NL" sz="2800" dirty="0"/>
          </a:p>
          <a:p>
            <a:r>
              <a:rPr lang="nl-NL" sz="2800" i="1" dirty="0"/>
              <a:t>(Vanaf minuut 8.15)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C23CD15-B522-3570-CDFE-D0F8982BF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820" y="3953649"/>
            <a:ext cx="4835054" cy="259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7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F3EAB-F2B8-0DAA-71DC-F4BDD36CA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2A46ED3-7B4A-0B9E-AC68-11B37A78FA65}"/>
              </a:ext>
            </a:extLst>
          </p:cNvPr>
          <p:cNvSpPr txBox="1"/>
          <p:nvPr/>
        </p:nvSpPr>
        <p:spPr>
          <a:xfrm>
            <a:off x="933254" y="1093510"/>
            <a:ext cx="7164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Effra"/>
              </a:rPr>
              <a:t>Drempelwaarden</a:t>
            </a:r>
            <a:r>
              <a:rPr lang="en-US" sz="3200" b="1" dirty="0">
                <a:latin typeface="Effra"/>
              </a:rPr>
              <a:t> (</a:t>
            </a:r>
            <a:r>
              <a:rPr lang="en-US" sz="3200" b="1" dirty="0" err="1">
                <a:latin typeface="Effra"/>
              </a:rPr>
              <a:t>geurdrempel</a:t>
            </a:r>
            <a:r>
              <a:rPr lang="en-US" sz="3200" b="1" dirty="0">
                <a:latin typeface="Effra"/>
              </a:rPr>
              <a:t>)</a:t>
            </a:r>
          </a:p>
          <a:p>
            <a:r>
              <a:rPr lang="en-US" sz="2400" b="1" dirty="0">
                <a:solidFill>
                  <a:srgbClr val="652EA3"/>
                </a:solidFill>
                <a:latin typeface="Effra"/>
              </a:rPr>
              <a:t>2023 II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E56FF97-6757-48DA-D6EC-22979C3A9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54" y="2047617"/>
            <a:ext cx="10541729" cy="398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1966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9B123A0-6AA1-F858-CA57-4E46C11E6D0C}"/>
              </a:ext>
            </a:extLst>
          </p:cNvPr>
          <p:cNvSpPr txBox="1"/>
          <p:nvPr/>
        </p:nvSpPr>
        <p:spPr>
          <a:xfrm>
            <a:off x="566530" y="1143000"/>
            <a:ext cx="1127353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latin typeface="Effra" panose="02000506080000020004"/>
              </a:rPr>
              <a:t>Hoe </a:t>
            </a:r>
            <a:r>
              <a:rPr lang="en-US" sz="2400" b="1" dirty="0" err="1">
                <a:latin typeface="Effra" panose="02000506080000020004"/>
              </a:rPr>
              <a:t>reken</a:t>
            </a:r>
            <a:r>
              <a:rPr lang="en-US" sz="2400" b="1" dirty="0">
                <a:latin typeface="Effra" panose="02000506080000020004"/>
              </a:rPr>
              <a:t> je met ppm?  </a:t>
            </a:r>
            <a:r>
              <a:rPr lang="en-US" sz="2400" b="1" dirty="0">
                <a:solidFill>
                  <a:srgbClr val="652EA3"/>
                </a:solidFill>
                <a:latin typeface="Effra" panose="02000506080000020004"/>
              </a:rPr>
              <a:t>2021 III 17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441AF71-B893-B11D-3B29-0A94EA9DE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76" y="1690688"/>
            <a:ext cx="6786206" cy="298070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1FA2F15-EB84-2852-F22B-48BDC72A4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025" y="1408251"/>
            <a:ext cx="4575040" cy="326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3660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4B645-E329-0CB6-762B-FAF439DD5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B1BC67A1-8A1D-AABA-6A6D-F22558F3B2CB}"/>
              </a:ext>
            </a:extLst>
          </p:cNvPr>
          <p:cNvSpPr txBox="1"/>
          <p:nvPr/>
        </p:nvSpPr>
        <p:spPr>
          <a:xfrm>
            <a:off x="566530" y="1143000"/>
            <a:ext cx="1127353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latin typeface="Effra" panose="02000506080000020004"/>
              </a:rPr>
              <a:t>Hoe </a:t>
            </a:r>
            <a:r>
              <a:rPr lang="en-US" sz="2400" b="1" dirty="0" err="1">
                <a:latin typeface="Effra" panose="02000506080000020004"/>
              </a:rPr>
              <a:t>reken</a:t>
            </a:r>
            <a:r>
              <a:rPr lang="en-US" sz="2400" b="1" dirty="0">
                <a:latin typeface="Effra" panose="02000506080000020004"/>
              </a:rPr>
              <a:t> je met ppm?  </a:t>
            </a:r>
            <a:r>
              <a:rPr lang="en-US" sz="2400" b="1" dirty="0">
                <a:solidFill>
                  <a:srgbClr val="652EA3"/>
                </a:solidFill>
                <a:latin typeface="Effra" panose="02000506080000020004"/>
              </a:rPr>
              <a:t>2021 III 17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EB824F0-7633-EB38-27B8-F145BA41A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22" y="1596903"/>
            <a:ext cx="6786206" cy="298070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ABC3DA4-FA36-2037-D554-2499F34BE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025" y="1408251"/>
            <a:ext cx="4575040" cy="3263141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E1EB39A4-D884-7361-BAAE-5888615A9C76}"/>
              </a:ext>
            </a:extLst>
          </p:cNvPr>
          <p:cNvSpPr txBox="1"/>
          <p:nvPr/>
        </p:nvSpPr>
        <p:spPr>
          <a:xfrm>
            <a:off x="1023730" y="4840357"/>
            <a:ext cx="896509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/>
              <a:t>3,0</a:t>
            </a:r>
            <a:r>
              <a:rPr lang="en-US" sz="2000">
                <a:latin typeface="Arial"/>
                <a:cs typeface="Arial"/>
              </a:rPr>
              <a:t>•10</a:t>
            </a:r>
            <a:r>
              <a:rPr lang="en-US" sz="2000" baseline="30000">
                <a:latin typeface="Arial"/>
                <a:cs typeface="Arial"/>
              </a:rPr>
              <a:t>2</a:t>
            </a:r>
            <a:r>
              <a:rPr lang="en-US" sz="2000">
                <a:latin typeface="Arial"/>
                <a:cs typeface="Arial"/>
              </a:rPr>
              <a:t> </a:t>
            </a:r>
            <a:r>
              <a:rPr lang="en-US" sz="2000">
                <a:latin typeface="Symbol"/>
                <a:cs typeface="Arial"/>
                <a:sym typeface="Symbol"/>
              </a:rPr>
              <a:t>m</a:t>
            </a:r>
            <a:r>
              <a:rPr lang="en-US" sz="2000">
                <a:latin typeface="Arial"/>
                <a:cs typeface="Arial"/>
              </a:rPr>
              <a:t>g / 4,0 L = 75 </a:t>
            </a:r>
            <a:r>
              <a:rPr lang="en-US" sz="2000">
                <a:latin typeface="Symbol"/>
                <a:cs typeface="Arial"/>
                <a:sym typeface="Symbol"/>
              </a:rPr>
              <a:t>m</a:t>
            </a:r>
            <a:r>
              <a:rPr lang="en-US" sz="2000">
                <a:latin typeface="Arial"/>
                <a:cs typeface="Arial"/>
              </a:rPr>
              <a:t>g CO per liter.</a:t>
            </a:r>
          </a:p>
          <a:p>
            <a:endParaRPr lang="en-US" sz="2000">
              <a:latin typeface="Arial"/>
              <a:cs typeface="Arial"/>
            </a:endParaRPr>
          </a:p>
        </p:txBody>
      </p: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D23EDFCD-10EB-53E8-BF39-64732217A61F}"/>
              </a:ext>
            </a:extLst>
          </p:cNvPr>
          <p:cNvCxnSpPr/>
          <p:nvPr/>
        </p:nvCxnSpPr>
        <p:spPr>
          <a:xfrm>
            <a:off x="2613552" y="2983524"/>
            <a:ext cx="906635" cy="3722"/>
          </a:xfrm>
          <a:prstGeom prst="straightConnector1">
            <a:avLst/>
          </a:prstGeom>
          <a:ln w="57150">
            <a:solidFill>
              <a:srgbClr val="652E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A2DF4BB0-C369-A602-5950-0ABFCC9129D8}"/>
              </a:ext>
            </a:extLst>
          </p:cNvPr>
          <p:cNvCxnSpPr>
            <a:cxnSpLocks/>
          </p:cNvCxnSpPr>
          <p:nvPr/>
        </p:nvCxnSpPr>
        <p:spPr>
          <a:xfrm flipV="1">
            <a:off x="5978075" y="3198261"/>
            <a:ext cx="461159" cy="8002"/>
          </a:xfrm>
          <a:prstGeom prst="straightConnector1">
            <a:avLst/>
          </a:prstGeom>
          <a:ln w="57150">
            <a:solidFill>
              <a:srgbClr val="652E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29930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AC801-B31D-5782-79AC-27CC9C8F5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EB2227F0-C1E3-F8C2-5A44-42B69C2A3F50}"/>
              </a:ext>
            </a:extLst>
          </p:cNvPr>
          <p:cNvSpPr txBox="1"/>
          <p:nvPr/>
        </p:nvSpPr>
        <p:spPr>
          <a:xfrm>
            <a:off x="566530" y="1143000"/>
            <a:ext cx="1127353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latin typeface="Effra" panose="02000506080000020004"/>
              </a:rPr>
              <a:t>Hoe </a:t>
            </a:r>
            <a:r>
              <a:rPr lang="en-US" sz="2400" b="1" dirty="0" err="1">
                <a:latin typeface="Effra" panose="02000506080000020004"/>
              </a:rPr>
              <a:t>reken</a:t>
            </a:r>
            <a:r>
              <a:rPr lang="en-US" sz="2400" b="1" dirty="0">
                <a:latin typeface="Effra" panose="02000506080000020004"/>
              </a:rPr>
              <a:t> je met ppm?  </a:t>
            </a:r>
            <a:r>
              <a:rPr lang="en-US" sz="2400" b="1" dirty="0">
                <a:solidFill>
                  <a:srgbClr val="652EA3"/>
                </a:solidFill>
                <a:latin typeface="Effra" panose="02000506080000020004"/>
              </a:rPr>
              <a:t>2021 III 17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E94B9DA-C95B-A83C-590B-DD6B5C0E8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76" y="1690688"/>
            <a:ext cx="6786206" cy="298070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876944F-F7CC-4A87-D371-8CA0BC4BB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025" y="1408251"/>
            <a:ext cx="4575040" cy="3263141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EA578F7-1BB7-37C7-0F8D-F3A8417B106A}"/>
              </a:ext>
            </a:extLst>
          </p:cNvPr>
          <p:cNvSpPr txBox="1"/>
          <p:nvPr/>
        </p:nvSpPr>
        <p:spPr>
          <a:xfrm>
            <a:off x="1023730" y="4840357"/>
            <a:ext cx="8965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3,0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•10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 / 4,0 L = 75 </a:t>
            </a:r>
            <a:r>
              <a:rPr lang="en-US" sz="2000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 CO per liter.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75•10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-6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gram / 1,25 gL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6,0•10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 CO per L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lucht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2000" dirty="0"/>
          </a:p>
        </p:txBody>
      </p: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422EFF3D-DC36-36DA-FD18-7C05BBC9E6AF}"/>
              </a:ext>
            </a:extLst>
          </p:cNvPr>
          <p:cNvCxnSpPr/>
          <p:nvPr/>
        </p:nvCxnSpPr>
        <p:spPr>
          <a:xfrm>
            <a:off x="5878703" y="4273003"/>
            <a:ext cx="868324" cy="3722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FA33FE07-C601-4CF2-AEB7-D9553E434CDC}"/>
              </a:ext>
            </a:extLst>
          </p:cNvPr>
          <p:cNvSpPr txBox="1"/>
          <p:nvPr/>
        </p:nvSpPr>
        <p:spPr>
          <a:xfrm>
            <a:off x="8544910" y="4840357"/>
            <a:ext cx="27936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Effra" panose="02000506080000020004"/>
              </a:rPr>
              <a:t>Binas 2 </a:t>
            </a:r>
            <a:r>
              <a:rPr lang="en-US" sz="2000" dirty="0">
                <a:latin typeface="Symbol" panose="05050102010706020507" pitchFamily="18" charset="2"/>
                <a:cs typeface="Arial" panose="020B0604020202020204" pitchFamily="34" charset="0"/>
              </a:rPr>
              <a:t>m </a:t>
            </a:r>
            <a:r>
              <a:rPr lang="en-US" sz="2000" dirty="0" err="1">
                <a:latin typeface="Effra" panose="02000506080000020004"/>
                <a:cs typeface="Arial" panose="020B0604020202020204" pitchFamily="34" charset="0"/>
              </a:rPr>
              <a:t>betekent</a:t>
            </a:r>
            <a:r>
              <a:rPr lang="en-US" sz="2000" dirty="0">
                <a:latin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•10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-6</a:t>
            </a:r>
            <a:r>
              <a:rPr lang="en-US" sz="2000" dirty="0">
                <a:latin typeface="Effra" panose="02000506080000020004"/>
              </a:rPr>
              <a:t>  </a:t>
            </a:r>
          </a:p>
          <a:p>
            <a:endParaRPr lang="en-US" sz="2000" dirty="0">
              <a:latin typeface="Effra" panose="02000506080000020004"/>
            </a:endParaRPr>
          </a:p>
          <a:p>
            <a:r>
              <a:rPr lang="en-US" sz="2000" dirty="0">
                <a:latin typeface="Effra" panose="02000506080000020004"/>
              </a:rPr>
              <a:t>Binas 37G</a:t>
            </a:r>
          </a:p>
          <a:p>
            <a:r>
              <a:rPr lang="en-US" sz="2000" dirty="0">
                <a:latin typeface="Symbol" panose="05050102010706020507" pitchFamily="18" charset="2"/>
              </a:rPr>
              <a:t>r</a:t>
            </a:r>
            <a:r>
              <a:rPr lang="en-US" sz="2000" dirty="0">
                <a:latin typeface="Effra" panose="02000506080000020004"/>
              </a:rPr>
              <a:t>=m/V</a:t>
            </a:r>
          </a:p>
          <a:p>
            <a:r>
              <a:rPr lang="en-US" sz="2000" dirty="0">
                <a:latin typeface="Effra" panose="02000506080000020004"/>
              </a:rPr>
              <a:t>Dus V=m/</a:t>
            </a:r>
            <a:r>
              <a:rPr lang="en-US" sz="2000" dirty="0">
                <a:latin typeface="Symbol" panose="05050102010706020507" pitchFamily="18" charset="2"/>
              </a:rPr>
              <a:t>r</a:t>
            </a:r>
            <a:endParaRPr lang="nl-NL" sz="2000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6113079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D0E6A-FDE4-4B28-288E-2BD2B983A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434DA07-DF0D-BD09-15D2-B5E838A2C0BE}"/>
              </a:ext>
            </a:extLst>
          </p:cNvPr>
          <p:cNvSpPr txBox="1"/>
          <p:nvPr/>
        </p:nvSpPr>
        <p:spPr>
          <a:xfrm>
            <a:off x="566530" y="1143000"/>
            <a:ext cx="1127353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latin typeface="Effra" panose="02000506080000020004"/>
              </a:rPr>
              <a:t>Hoe </a:t>
            </a:r>
            <a:r>
              <a:rPr lang="en-US" sz="2400" b="1" dirty="0" err="1">
                <a:latin typeface="Effra" panose="02000506080000020004"/>
              </a:rPr>
              <a:t>reken</a:t>
            </a:r>
            <a:r>
              <a:rPr lang="en-US" sz="2400" b="1" dirty="0">
                <a:latin typeface="Effra" panose="02000506080000020004"/>
              </a:rPr>
              <a:t> je met ppm? </a:t>
            </a:r>
            <a:r>
              <a:rPr lang="en-US" sz="2400" b="1" dirty="0">
                <a:solidFill>
                  <a:srgbClr val="652EA3"/>
                </a:solidFill>
                <a:latin typeface="Effra" panose="02000506080000020004"/>
              </a:rPr>
              <a:t>2021 III 17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2D56181-D551-A00E-BFDE-32A4F26E8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76" y="1690688"/>
            <a:ext cx="6786206" cy="298070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AD84776-AA1E-3847-30D1-390899468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025" y="1408251"/>
            <a:ext cx="4575040" cy="3263141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2469C8F1-ABDD-57E2-E914-31382B53D655}"/>
              </a:ext>
            </a:extLst>
          </p:cNvPr>
          <p:cNvSpPr txBox="1"/>
          <p:nvPr/>
        </p:nvSpPr>
        <p:spPr>
          <a:xfrm>
            <a:off x="1023730" y="4840357"/>
            <a:ext cx="8965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3,0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•10</a:t>
            </a:r>
            <a:r>
              <a:rPr lang="en-US" sz="20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g / 4,0 L = 75 </a:t>
            </a:r>
            <a:r>
              <a:rPr lang="en-US" sz="200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g CO per liter.</a:t>
            </a:r>
          </a:p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75•10</a:t>
            </a:r>
            <a:r>
              <a:rPr lang="en-US" sz="2000" baseline="30000">
                <a:latin typeface="Arial" panose="020B0604020202020204" pitchFamily="34" charset="0"/>
                <a:cs typeface="Arial" panose="020B0604020202020204" pitchFamily="34" charset="0"/>
              </a:rPr>
              <a:t>-6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gram / 1,25 gL</a:t>
            </a:r>
            <a:r>
              <a:rPr lang="en-US" sz="2000" baseline="3000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= 6,0•10</a:t>
            </a:r>
            <a:r>
              <a:rPr lang="en-US" sz="2000" baseline="30000"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L CO per L </a:t>
            </a: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lucht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= 6,0•10</a:t>
            </a:r>
            <a:r>
              <a:rPr lang="en-US" sz="2000" baseline="30000"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/ ( 1,0•10</a:t>
            </a:r>
            <a:r>
              <a:rPr lang="en-US" sz="2000" baseline="30000">
                <a:latin typeface="Arial" panose="020B0604020202020204" pitchFamily="34" charset="0"/>
                <a:cs typeface="Arial" panose="020B0604020202020204" pitchFamily="34" charset="0"/>
              </a:rPr>
              <a:t>-6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) = 60 volume-ppm</a:t>
            </a:r>
            <a:endParaRPr lang="nl-NL" sz="2000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054B4978-6790-F09B-B5B9-F1DC4F05A906}"/>
              </a:ext>
            </a:extLst>
          </p:cNvPr>
          <p:cNvCxnSpPr>
            <a:cxnSpLocks/>
          </p:cNvCxnSpPr>
          <p:nvPr/>
        </p:nvCxnSpPr>
        <p:spPr>
          <a:xfrm>
            <a:off x="1749287" y="2524539"/>
            <a:ext cx="4094922" cy="0"/>
          </a:xfrm>
          <a:prstGeom prst="line">
            <a:avLst/>
          </a:prstGeom>
          <a:ln w="38100"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44697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CD748-CF17-64FA-5E7F-27A23C86B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A798EDD7-696F-5C8C-2261-9A012ED640AF}"/>
              </a:ext>
            </a:extLst>
          </p:cNvPr>
          <p:cNvSpPr txBox="1"/>
          <p:nvPr/>
        </p:nvSpPr>
        <p:spPr>
          <a:xfrm>
            <a:off x="566530" y="1143000"/>
            <a:ext cx="1127353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latin typeface="Effra" panose="02000506080000020004"/>
              </a:rPr>
              <a:t>Hoe </a:t>
            </a:r>
            <a:r>
              <a:rPr lang="en-US" sz="2400" b="1" dirty="0" err="1">
                <a:latin typeface="Effra" panose="02000506080000020004"/>
              </a:rPr>
              <a:t>reken</a:t>
            </a:r>
            <a:r>
              <a:rPr lang="en-US" sz="2400" b="1" dirty="0">
                <a:latin typeface="Effra" panose="02000506080000020004"/>
              </a:rPr>
              <a:t> je met ppm?  </a:t>
            </a:r>
            <a:r>
              <a:rPr lang="en-US" sz="2400" b="1" dirty="0">
                <a:solidFill>
                  <a:srgbClr val="652EA3"/>
                </a:solidFill>
                <a:latin typeface="Effra" panose="02000506080000020004"/>
              </a:rPr>
              <a:t>2021 III 17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1B28CDF-F0C4-2941-4F68-566F0943E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76" y="1690688"/>
            <a:ext cx="6786206" cy="298070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CD3C52C-38F9-B730-AF4A-A5E5F57D3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025" y="1408251"/>
            <a:ext cx="4575040" cy="3263141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31BD7E0-CAD5-52A0-7903-6922BCEF91C8}"/>
              </a:ext>
            </a:extLst>
          </p:cNvPr>
          <p:cNvSpPr txBox="1"/>
          <p:nvPr/>
        </p:nvSpPr>
        <p:spPr>
          <a:xfrm>
            <a:off x="1023730" y="4840357"/>
            <a:ext cx="8965096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>
                <a:latin typeface="Effra" panose="02000506080000020004"/>
              </a:rPr>
              <a:t>3,0</a:t>
            </a:r>
            <a:r>
              <a:rPr lang="en-US" sz="2000">
                <a:latin typeface="Effra" panose="02000506080000020004"/>
                <a:cs typeface="Arial"/>
              </a:rPr>
              <a:t>•10</a:t>
            </a:r>
            <a:r>
              <a:rPr lang="en-US" sz="2000" baseline="30000">
                <a:latin typeface="Effra" panose="02000506080000020004"/>
                <a:cs typeface="Arial"/>
              </a:rPr>
              <a:t>2</a:t>
            </a:r>
            <a:r>
              <a:rPr lang="en-US" sz="2000">
                <a:latin typeface="Arial"/>
                <a:cs typeface="Arial"/>
              </a:rPr>
              <a:t> </a:t>
            </a:r>
            <a:r>
              <a:rPr lang="en-US" sz="2000">
                <a:latin typeface="Effra" panose="02000506080000020004"/>
                <a:cs typeface="Arial"/>
              </a:rPr>
              <a:t>mg / 4,0 L = 75 </a:t>
            </a:r>
            <a:r>
              <a:rPr lang="en-US" sz="2000">
                <a:latin typeface="Symbol"/>
                <a:cs typeface="Arial"/>
                <a:sym typeface="Symbol"/>
              </a:rPr>
              <a:t>m</a:t>
            </a:r>
            <a:r>
              <a:rPr lang="en-US" sz="2000">
                <a:latin typeface="Effra" panose="02000506080000020004"/>
                <a:cs typeface="Arial"/>
              </a:rPr>
              <a:t>g CO per liter.</a:t>
            </a:r>
          </a:p>
          <a:p>
            <a:r>
              <a:rPr lang="en-US" sz="2000">
                <a:latin typeface="Effra" panose="02000506080000020004"/>
                <a:cs typeface="Arial"/>
              </a:rPr>
              <a:t>75•10</a:t>
            </a:r>
            <a:r>
              <a:rPr lang="en-US" sz="2000" baseline="30000">
                <a:latin typeface="Effra" panose="02000506080000020004"/>
                <a:cs typeface="Arial"/>
              </a:rPr>
              <a:t>-6</a:t>
            </a:r>
            <a:r>
              <a:rPr lang="en-US" sz="2000">
                <a:latin typeface="Effra" panose="02000506080000020004"/>
                <a:cs typeface="Arial"/>
              </a:rPr>
              <a:t> gram / 1,25 gL</a:t>
            </a:r>
            <a:r>
              <a:rPr lang="en-US" sz="2000" baseline="30000">
                <a:latin typeface="Effra" panose="02000506080000020004"/>
                <a:cs typeface="Arial"/>
              </a:rPr>
              <a:t>-1</a:t>
            </a:r>
            <a:r>
              <a:rPr lang="en-US" sz="2000">
                <a:latin typeface="Effra" panose="02000506080000020004"/>
                <a:cs typeface="Arial"/>
              </a:rPr>
              <a:t> = 6,0•10</a:t>
            </a:r>
            <a:r>
              <a:rPr lang="en-US" sz="2000" baseline="30000">
                <a:latin typeface="Effra" panose="02000506080000020004"/>
                <a:cs typeface="Arial"/>
              </a:rPr>
              <a:t>-5</a:t>
            </a:r>
            <a:r>
              <a:rPr lang="en-US" sz="2000">
                <a:latin typeface="Effra" panose="02000506080000020004"/>
                <a:cs typeface="Arial"/>
              </a:rPr>
              <a:t> L CO per L </a:t>
            </a:r>
            <a:r>
              <a:rPr lang="en-US" sz="2000" err="1">
                <a:latin typeface="Effra" panose="02000506080000020004"/>
                <a:cs typeface="Arial"/>
              </a:rPr>
              <a:t>lucht</a:t>
            </a:r>
            <a:r>
              <a:rPr lang="en-US" sz="2000">
                <a:latin typeface="Effra" panose="02000506080000020004"/>
                <a:cs typeface="Arial"/>
              </a:rPr>
              <a:t>.</a:t>
            </a:r>
          </a:p>
          <a:p>
            <a:r>
              <a:rPr lang="en-US" sz="2000">
                <a:latin typeface="Effra" panose="02000506080000020004"/>
                <a:cs typeface="Arial"/>
              </a:rPr>
              <a:t>= 6,0•10</a:t>
            </a:r>
            <a:r>
              <a:rPr lang="en-US" sz="2000" baseline="30000">
                <a:latin typeface="Effra" panose="02000506080000020004"/>
                <a:cs typeface="Arial"/>
              </a:rPr>
              <a:t>-5</a:t>
            </a:r>
            <a:r>
              <a:rPr lang="en-US" sz="2000">
                <a:latin typeface="Effra" panose="02000506080000020004"/>
                <a:cs typeface="Arial"/>
              </a:rPr>
              <a:t> / ( 1,0•10</a:t>
            </a:r>
            <a:r>
              <a:rPr lang="en-US" sz="2000" baseline="30000">
                <a:latin typeface="Effra" panose="02000506080000020004"/>
                <a:cs typeface="Arial"/>
              </a:rPr>
              <a:t>-6</a:t>
            </a:r>
            <a:r>
              <a:rPr lang="en-US" sz="2000">
                <a:latin typeface="Effra" panose="02000506080000020004"/>
                <a:cs typeface="Arial"/>
              </a:rPr>
              <a:t>) = 60 volume-ppm</a:t>
            </a:r>
          </a:p>
          <a:p>
            <a:r>
              <a:rPr lang="en-US" sz="2000" err="1">
                <a:latin typeface="Effra" panose="02000506080000020004"/>
                <a:cs typeface="Arial"/>
              </a:rPr>
              <a:t>Aflezen</a:t>
            </a:r>
            <a:r>
              <a:rPr lang="en-US" sz="2000">
                <a:latin typeface="Effra" panose="02000506080000020004"/>
                <a:cs typeface="Arial"/>
              </a:rPr>
              <a:t>: 60 volume-ppm </a:t>
            </a:r>
            <a:r>
              <a:rPr lang="en-US" sz="2000" err="1">
                <a:latin typeface="Effra" panose="02000506080000020004"/>
                <a:cs typeface="Arial"/>
              </a:rPr>
              <a:t>komt</a:t>
            </a:r>
            <a:r>
              <a:rPr lang="en-US" sz="2000">
                <a:latin typeface="Effra" panose="02000506080000020004"/>
                <a:cs typeface="Arial"/>
              </a:rPr>
              <a:t> </a:t>
            </a:r>
            <a:r>
              <a:rPr lang="en-US" sz="2000" err="1">
                <a:latin typeface="Effra" panose="02000506080000020004"/>
                <a:cs typeface="Arial"/>
              </a:rPr>
              <a:t>overeen</a:t>
            </a:r>
            <a:r>
              <a:rPr lang="en-US" sz="2000">
                <a:latin typeface="Effra" panose="02000506080000020004"/>
                <a:cs typeface="Arial"/>
              </a:rPr>
              <a:t> met 9 % </a:t>
            </a:r>
            <a:r>
              <a:rPr lang="en-US" sz="2000" err="1">
                <a:latin typeface="Effra" panose="02000506080000020004"/>
                <a:cs typeface="Arial"/>
              </a:rPr>
              <a:t>HbCO</a:t>
            </a:r>
            <a:r>
              <a:rPr lang="en-US" sz="2000">
                <a:latin typeface="Effra" panose="02000506080000020004"/>
                <a:cs typeface="Arial"/>
              </a:rPr>
              <a:t>.</a:t>
            </a:r>
          </a:p>
          <a:p>
            <a:r>
              <a:rPr lang="en-US" sz="2000">
                <a:latin typeface="Effra" panose="02000506080000020004"/>
                <a:cs typeface="Arial"/>
              </a:rPr>
              <a:t>Dit is minder dan 12 %, </a:t>
            </a:r>
            <a:r>
              <a:rPr lang="en-US" sz="2000" err="1">
                <a:latin typeface="Effra" panose="02000506080000020004"/>
                <a:cs typeface="Arial"/>
              </a:rPr>
              <a:t>dus</a:t>
            </a:r>
            <a:r>
              <a:rPr lang="en-US" sz="2000">
                <a:latin typeface="Effra" panose="02000506080000020004"/>
                <a:cs typeface="Arial"/>
              </a:rPr>
              <a:t> is er </a:t>
            </a:r>
            <a:r>
              <a:rPr lang="en-US" sz="2000" err="1">
                <a:latin typeface="Effra" panose="02000506080000020004"/>
                <a:cs typeface="Arial"/>
              </a:rPr>
              <a:t>geen</a:t>
            </a:r>
            <a:r>
              <a:rPr lang="en-US" sz="2000">
                <a:latin typeface="Effra" panose="02000506080000020004"/>
                <a:cs typeface="Arial"/>
              </a:rPr>
              <a:t> </a:t>
            </a:r>
            <a:r>
              <a:rPr lang="en-US" sz="2000" err="1">
                <a:latin typeface="Effra" panose="02000506080000020004"/>
                <a:cs typeface="Arial"/>
              </a:rPr>
              <a:t>sprake</a:t>
            </a:r>
            <a:r>
              <a:rPr lang="en-US" sz="2000">
                <a:latin typeface="Effra" panose="02000506080000020004"/>
                <a:cs typeface="Arial"/>
              </a:rPr>
              <a:t> van CO-</a:t>
            </a:r>
            <a:r>
              <a:rPr lang="en-US" sz="2000" err="1">
                <a:latin typeface="Effra" panose="02000506080000020004"/>
                <a:cs typeface="Arial"/>
              </a:rPr>
              <a:t>vergiftiging</a:t>
            </a:r>
            <a:r>
              <a:rPr lang="en-US" sz="2000">
                <a:latin typeface="Effra" panose="02000506080000020004"/>
                <a:cs typeface="Arial"/>
              </a:rPr>
              <a:t>.</a:t>
            </a:r>
            <a:endParaRPr lang="nl-NL" sz="2000">
              <a:latin typeface="Effra" panose="02000506080000020004"/>
              <a:cs typeface="Arial"/>
            </a:endParaRP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11FD53FC-9DB0-4D8B-94A8-BBA5A16CD6ED}"/>
              </a:ext>
            </a:extLst>
          </p:cNvPr>
          <p:cNvCxnSpPr>
            <a:cxnSpLocks/>
          </p:cNvCxnSpPr>
          <p:nvPr/>
        </p:nvCxnSpPr>
        <p:spPr>
          <a:xfrm>
            <a:off x="566530" y="2047461"/>
            <a:ext cx="5337313" cy="0"/>
          </a:xfrm>
          <a:prstGeom prst="line">
            <a:avLst/>
          </a:prstGeom>
          <a:ln w="38100"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BE33C162-3A13-7D3B-40F5-5023F6796566}"/>
              </a:ext>
            </a:extLst>
          </p:cNvPr>
          <p:cNvCxnSpPr>
            <a:cxnSpLocks/>
          </p:cNvCxnSpPr>
          <p:nvPr/>
        </p:nvCxnSpPr>
        <p:spPr>
          <a:xfrm>
            <a:off x="566530" y="2279374"/>
            <a:ext cx="1451113" cy="0"/>
          </a:xfrm>
          <a:prstGeom prst="line">
            <a:avLst/>
          </a:prstGeom>
          <a:ln w="38100"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2B0788E5-6CC9-9D50-83E9-3D43896C4AC3}"/>
              </a:ext>
            </a:extLst>
          </p:cNvPr>
          <p:cNvCxnSpPr>
            <a:cxnSpLocks/>
          </p:cNvCxnSpPr>
          <p:nvPr/>
        </p:nvCxnSpPr>
        <p:spPr>
          <a:xfrm flipV="1">
            <a:off x="9372600" y="3399183"/>
            <a:ext cx="0" cy="437321"/>
          </a:xfrm>
          <a:prstGeom prst="line">
            <a:avLst/>
          </a:prstGeom>
          <a:ln w="38100"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3BA9A0DF-4D4F-067B-0069-D48143004A4B}"/>
              </a:ext>
            </a:extLst>
          </p:cNvPr>
          <p:cNvCxnSpPr>
            <a:cxnSpLocks/>
          </p:cNvCxnSpPr>
          <p:nvPr/>
        </p:nvCxnSpPr>
        <p:spPr>
          <a:xfrm>
            <a:off x="8647043" y="3399183"/>
            <a:ext cx="725557" cy="0"/>
          </a:xfrm>
          <a:prstGeom prst="line">
            <a:avLst/>
          </a:prstGeom>
          <a:ln w="38100"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11357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5CE980C-C3A7-0D99-2B55-03EA975FA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318" y="1771973"/>
            <a:ext cx="8129248" cy="298448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6BD7B00-1D54-AFC3-931A-52BE90D10D73}"/>
              </a:ext>
            </a:extLst>
          </p:cNvPr>
          <p:cNvSpPr txBox="1"/>
          <p:nvPr/>
        </p:nvSpPr>
        <p:spPr>
          <a:xfrm>
            <a:off x="1202635" y="844826"/>
            <a:ext cx="11688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Effra" panose="02000506080000020004"/>
              </a:rPr>
              <a:t>Hoe </a:t>
            </a:r>
            <a:r>
              <a:rPr lang="en-US" sz="2400" b="1" dirty="0" err="1">
                <a:latin typeface="Effra" panose="02000506080000020004"/>
              </a:rPr>
              <a:t>reken</a:t>
            </a:r>
            <a:r>
              <a:rPr lang="en-US" sz="2400" b="1" dirty="0">
                <a:latin typeface="Effra" panose="02000506080000020004"/>
              </a:rPr>
              <a:t> je met ADI?</a:t>
            </a:r>
          </a:p>
          <a:p>
            <a:r>
              <a:rPr lang="en-US" sz="2400" dirty="0">
                <a:latin typeface="Effra" panose="02000506080000020004"/>
              </a:rPr>
              <a:t>ADI = </a:t>
            </a:r>
            <a:r>
              <a:rPr lang="en-US" sz="2400" dirty="0" err="1">
                <a:latin typeface="Effra" panose="02000506080000020004"/>
              </a:rPr>
              <a:t>aanvaardbare</a:t>
            </a:r>
            <a:r>
              <a:rPr lang="en-US" sz="2400" dirty="0">
                <a:latin typeface="Effra" panose="02000506080000020004"/>
              </a:rPr>
              <a:t> </a:t>
            </a:r>
            <a:r>
              <a:rPr lang="en-US" sz="2400" dirty="0" err="1">
                <a:latin typeface="Effra" panose="02000506080000020004"/>
              </a:rPr>
              <a:t>dagelijkse</a:t>
            </a:r>
            <a:r>
              <a:rPr lang="en-US" sz="2400" dirty="0">
                <a:latin typeface="Effra" panose="02000506080000020004"/>
              </a:rPr>
              <a:t> </a:t>
            </a:r>
            <a:r>
              <a:rPr lang="en-US" sz="2400" dirty="0" err="1">
                <a:latin typeface="Effra" panose="02000506080000020004"/>
              </a:rPr>
              <a:t>inname</a:t>
            </a:r>
            <a:r>
              <a:rPr lang="en-US" sz="2400" dirty="0">
                <a:latin typeface="Effra" panose="02000506080000020004"/>
              </a:rPr>
              <a:t> in mg/kg </a:t>
            </a:r>
            <a:r>
              <a:rPr lang="en-US" sz="2400" dirty="0" err="1">
                <a:latin typeface="Effra" panose="02000506080000020004"/>
              </a:rPr>
              <a:t>lichaamsgewicht</a:t>
            </a:r>
            <a:r>
              <a:rPr lang="en-US" sz="2400" dirty="0">
                <a:latin typeface="Effra" panose="02000506080000020004"/>
              </a:rPr>
              <a:t> (binas 95)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2C4267A-F1A4-3FE7-C6BF-5EAF105B1B8F}"/>
              </a:ext>
            </a:extLst>
          </p:cNvPr>
          <p:cNvSpPr txBox="1"/>
          <p:nvPr/>
        </p:nvSpPr>
        <p:spPr>
          <a:xfrm>
            <a:off x="983975" y="1771973"/>
            <a:ext cx="1366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652EA3"/>
                </a:solidFill>
              </a:rPr>
              <a:t>2022 I 15</a:t>
            </a:r>
            <a:endParaRPr lang="nl-NL" sz="2000" b="1">
              <a:solidFill>
                <a:srgbClr val="652E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17470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108AD-903B-AE75-35D3-8F358407E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0DEF1DA-39E4-7435-9A17-05B379CD1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318" y="1771973"/>
            <a:ext cx="8129248" cy="298448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902E9290-090A-BFD0-D46C-632AB7414466}"/>
              </a:ext>
            </a:extLst>
          </p:cNvPr>
          <p:cNvSpPr txBox="1"/>
          <p:nvPr/>
        </p:nvSpPr>
        <p:spPr>
          <a:xfrm>
            <a:off x="1202635" y="844826"/>
            <a:ext cx="11688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Effra" panose="02000506080000020004"/>
              </a:rPr>
              <a:t>Hoe </a:t>
            </a:r>
            <a:r>
              <a:rPr lang="en-US" sz="2400" b="1" dirty="0" err="1">
                <a:latin typeface="Effra" panose="02000506080000020004"/>
              </a:rPr>
              <a:t>reken</a:t>
            </a:r>
            <a:r>
              <a:rPr lang="en-US" sz="2400" b="1" dirty="0">
                <a:latin typeface="Effra" panose="02000506080000020004"/>
              </a:rPr>
              <a:t> je met ADI?</a:t>
            </a:r>
          </a:p>
          <a:p>
            <a:r>
              <a:rPr lang="en-US" sz="2400" dirty="0">
                <a:latin typeface="Effra" panose="02000506080000020004"/>
              </a:rPr>
              <a:t>ADI = </a:t>
            </a:r>
            <a:r>
              <a:rPr lang="en-US" sz="2400" dirty="0" err="1">
                <a:latin typeface="Effra" panose="02000506080000020004"/>
              </a:rPr>
              <a:t>aanvaardbare</a:t>
            </a:r>
            <a:r>
              <a:rPr lang="en-US" sz="2400" dirty="0">
                <a:latin typeface="Effra" panose="02000506080000020004"/>
              </a:rPr>
              <a:t> </a:t>
            </a:r>
            <a:r>
              <a:rPr lang="en-US" sz="2400" dirty="0" err="1">
                <a:latin typeface="Effra" panose="02000506080000020004"/>
              </a:rPr>
              <a:t>dagelijkse</a:t>
            </a:r>
            <a:r>
              <a:rPr lang="en-US" sz="2400" dirty="0">
                <a:latin typeface="Effra" panose="02000506080000020004"/>
              </a:rPr>
              <a:t> </a:t>
            </a:r>
            <a:r>
              <a:rPr lang="en-US" sz="2400" dirty="0" err="1">
                <a:latin typeface="Effra" panose="02000506080000020004"/>
              </a:rPr>
              <a:t>inname</a:t>
            </a:r>
            <a:r>
              <a:rPr lang="en-US" sz="2400" dirty="0">
                <a:latin typeface="Effra" panose="02000506080000020004"/>
              </a:rPr>
              <a:t> in mg/kg </a:t>
            </a:r>
            <a:r>
              <a:rPr lang="en-US" sz="2400" dirty="0" err="1">
                <a:latin typeface="Effra" panose="02000506080000020004"/>
              </a:rPr>
              <a:t>lichaamsgewicht</a:t>
            </a:r>
            <a:r>
              <a:rPr lang="en-US" sz="2400" dirty="0">
                <a:latin typeface="Effra" panose="02000506080000020004"/>
              </a:rPr>
              <a:t> (binas 95)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89D55E9-CEF4-0169-1520-F92FDFE18165}"/>
              </a:ext>
            </a:extLst>
          </p:cNvPr>
          <p:cNvSpPr txBox="1"/>
          <p:nvPr/>
        </p:nvSpPr>
        <p:spPr>
          <a:xfrm>
            <a:off x="983975" y="1771973"/>
            <a:ext cx="1366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652EA3"/>
                </a:solidFill>
              </a:rPr>
              <a:t>2022 I 15</a:t>
            </a:r>
            <a:endParaRPr lang="nl-NL" sz="2000" b="1">
              <a:solidFill>
                <a:srgbClr val="652EA3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26A7A44-E943-9CD2-FA51-DB9DA5E8E016}"/>
              </a:ext>
            </a:extLst>
          </p:cNvPr>
          <p:cNvSpPr txBox="1"/>
          <p:nvPr/>
        </p:nvSpPr>
        <p:spPr>
          <a:xfrm>
            <a:off x="1028507" y="4850296"/>
            <a:ext cx="9818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Effra" panose="02000506080000020004"/>
              </a:rPr>
              <a:t>De </a:t>
            </a:r>
            <a:r>
              <a:rPr lang="en-US" sz="2000" dirty="0" err="1">
                <a:latin typeface="Effra" panose="02000506080000020004"/>
              </a:rPr>
              <a:t>persoon</a:t>
            </a:r>
            <a:r>
              <a:rPr lang="en-US" sz="2000" dirty="0">
                <a:latin typeface="Effra" panose="02000506080000020004"/>
              </a:rPr>
              <a:t> mag 65 kg x 0,70 mg/kg =  45,5 mg </a:t>
            </a:r>
            <a:r>
              <a:rPr lang="en-US" sz="2000" dirty="0" err="1">
                <a:latin typeface="Effra" panose="02000506080000020004"/>
              </a:rPr>
              <a:t>sulfiet</a:t>
            </a:r>
            <a:r>
              <a:rPr lang="en-US" sz="2000" dirty="0">
                <a:latin typeface="Effra" panose="02000506080000020004"/>
              </a:rPr>
              <a:t> per </a:t>
            </a:r>
            <a:r>
              <a:rPr lang="en-US" sz="2000" dirty="0" err="1">
                <a:latin typeface="Effra" panose="02000506080000020004"/>
              </a:rPr>
              <a:t>dag</a:t>
            </a:r>
            <a:r>
              <a:rPr lang="en-US" sz="2000" dirty="0">
                <a:latin typeface="Effra" panose="02000506080000020004"/>
              </a:rPr>
              <a:t> </a:t>
            </a:r>
            <a:r>
              <a:rPr lang="en-US" sz="2000" dirty="0" err="1">
                <a:latin typeface="Effra" panose="02000506080000020004"/>
              </a:rPr>
              <a:t>binnen</a:t>
            </a:r>
            <a:r>
              <a:rPr lang="en-US" sz="2000" dirty="0">
                <a:latin typeface="Effra" panose="02000506080000020004"/>
              </a:rPr>
              <a:t> </a:t>
            </a:r>
            <a:r>
              <a:rPr lang="en-US" sz="2000" dirty="0" err="1">
                <a:latin typeface="Effra" panose="02000506080000020004"/>
              </a:rPr>
              <a:t>krijgen</a:t>
            </a:r>
            <a:r>
              <a:rPr lang="en-US" sz="2000" dirty="0">
                <a:latin typeface="Effra" panose="02000506080000020004"/>
              </a:rPr>
              <a:t>. </a:t>
            </a:r>
            <a:endParaRPr lang="nl-NL" sz="2000" dirty="0">
              <a:latin typeface="Effra" panose="02000506080000020004"/>
            </a:endParaRP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BC90DB69-56AE-069E-A7DC-743CA167F234}"/>
              </a:ext>
            </a:extLst>
          </p:cNvPr>
          <p:cNvCxnSpPr/>
          <p:nvPr/>
        </p:nvCxnSpPr>
        <p:spPr>
          <a:xfrm>
            <a:off x="7468102" y="3627783"/>
            <a:ext cx="3379305" cy="0"/>
          </a:xfrm>
          <a:prstGeom prst="line">
            <a:avLst/>
          </a:prstGeom>
          <a:ln w="38100"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ECA5BE88-B176-0029-6971-B93BF9658E67}"/>
              </a:ext>
            </a:extLst>
          </p:cNvPr>
          <p:cNvCxnSpPr>
            <a:cxnSpLocks/>
          </p:cNvCxnSpPr>
          <p:nvPr/>
        </p:nvCxnSpPr>
        <p:spPr>
          <a:xfrm>
            <a:off x="7262693" y="2835965"/>
            <a:ext cx="648855" cy="0"/>
          </a:xfrm>
          <a:prstGeom prst="line">
            <a:avLst/>
          </a:prstGeom>
          <a:ln w="38100"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78883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71328-4AE7-7379-8DF7-B4CE39205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08997B0-EC66-5306-26A5-7BBCAAB93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318" y="1771973"/>
            <a:ext cx="8129248" cy="298448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EFCB74B7-9098-965A-C52C-138AE33BD19D}"/>
              </a:ext>
            </a:extLst>
          </p:cNvPr>
          <p:cNvSpPr txBox="1"/>
          <p:nvPr/>
        </p:nvSpPr>
        <p:spPr>
          <a:xfrm>
            <a:off x="1202635" y="844826"/>
            <a:ext cx="11688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Effra" panose="02000506080000020004"/>
              </a:rPr>
              <a:t>Hoe </a:t>
            </a:r>
            <a:r>
              <a:rPr lang="en-US" sz="2400" b="1" dirty="0" err="1">
                <a:latin typeface="Effra" panose="02000506080000020004"/>
              </a:rPr>
              <a:t>reken</a:t>
            </a:r>
            <a:r>
              <a:rPr lang="en-US" sz="2400" b="1" dirty="0">
                <a:latin typeface="Effra" panose="02000506080000020004"/>
              </a:rPr>
              <a:t> je met ADI?</a:t>
            </a:r>
          </a:p>
          <a:p>
            <a:r>
              <a:rPr lang="en-US" sz="2400" dirty="0">
                <a:latin typeface="Effra" panose="02000506080000020004"/>
              </a:rPr>
              <a:t>ADI = </a:t>
            </a:r>
            <a:r>
              <a:rPr lang="en-US" sz="2400" dirty="0" err="1">
                <a:latin typeface="Effra" panose="02000506080000020004"/>
              </a:rPr>
              <a:t>aanvaardbare</a:t>
            </a:r>
            <a:r>
              <a:rPr lang="en-US" sz="2400" dirty="0">
                <a:latin typeface="Effra" panose="02000506080000020004"/>
              </a:rPr>
              <a:t> </a:t>
            </a:r>
            <a:r>
              <a:rPr lang="en-US" sz="2400" dirty="0" err="1">
                <a:latin typeface="Effra" panose="02000506080000020004"/>
              </a:rPr>
              <a:t>dagelijkse</a:t>
            </a:r>
            <a:r>
              <a:rPr lang="en-US" sz="2400" dirty="0">
                <a:latin typeface="Effra" panose="02000506080000020004"/>
              </a:rPr>
              <a:t> </a:t>
            </a:r>
            <a:r>
              <a:rPr lang="en-US" sz="2400" dirty="0" err="1">
                <a:latin typeface="Effra" panose="02000506080000020004"/>
              </a:rPr>
              <a:t>inname</a:t>
            </a:r>
            <a:r>
              <a:rPr lang="en-US" sz="2400" dirty="0">
                <a:latin typeface="Effra" panose="02000506080000020004"/>
              </a:rPr>
              <a:t> in mg/kg </a:t>
            </a:r>
            <a:r>
              <a:rPr lang="en-US" sz="2400" dirty="0" err="1">
                <a:latin typeface="Effra" panose="02000506080000020004"/>
              </a:rPr>
              <a:t>lichaamsgewicht</a:t>
            </a:r>
            <a:r>
              <a:rPr lang="en-US" sz="2400" dirty="0">
                <a:latin typeface="Effra" panose="02000506080000020004"/>
              </a:rPr>
              <a:t> (binas 95)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0178410-C5AC-C80F-CFFD-1E7FF510E76E}"/>
              </a:ext>
            </a:extLst>
          </p:cNvPr>
          <p:cNvSpPr txBox="1"/>
          <p:nvPr/>
        </p:nvSpPr>
        <p:spPr>
          <a:xfrm>
            <a:off x="983975" y="1771973"/>
            <a:ext cx="1366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652EA3"/>
                </a:solidFill>
              </a:rPr>
              <a:t>2022 I 15</a:t>
            </a:r>
            <a:endParaRPr lang="nl-NL" sz="2000" b="1">
              <a:solidFill>
                <a:srgbClr val="652EA3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6F9F01D-81EC-5281-C045-7DBA91AF65D3}"/>
              </a:ext>
            </a:extLst>
          </p:cNvPr>
          <p:cNvSpPr txBox="1"/>
          <p:nvPr/>
        </p:nvSpPr>
        <p:spPr>
          <a:xfrm>
            <a:off x="1028507" y="4850296"/>
            <a:ext cx="9071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Effra" panose="02000506080000020004"/>
              </a:rPr>
              <a:t>De </a:t>
            </a:r>
            <a:r>
              <a:rPr lang="en-US" sz="2000" dirty="0" err="1">
                <a:latin typeface="Effra" panose="02000506080000020004"/>
              </a:rPr>
              <a:t>persoon</a:t>
            </a:r>
            <a:r>
              <a:rPr lang="en-US" sz="2000" dirty="0">
                <a:latin typeface="Effra" panose="02000506080000020004"/>
              </a:rPr>
              <a:t> mag 65 kg x 0,70 mg/kg =  45,5 mg </a:t>
            </a:r>
            <a:r>
              <a:rPr lang="en-US" sz="2000" dirty="0" err="1">
                <a:latin typeface="Effra" panose="02000506080000020004"/>
              </a:rPr>
              <a:t>sulfiet</a:t>
            </a:r>
            <a:r>
              <a:rPr lang="en-US" sz="2000" dirty="0">
                <a:latin typeface="Effra" panose="02000506080000020004"/>
              </a:rPr>
              <a:t> per </a:t>
            </a:r>
            <a:r>
              <a:rPr lang="en-US" sz="2000" dirty="0" err="1">
                <a:latin typeface="Effra" panose="02000506080000020004"/>
              </a:rPr>
              <a:t>dag</a:t>
            </a:r>
            <a:r>
              <a:rPr lang="en-US" sz="2000" dirty="0">
                <a:latin typeface="Effra" panose="02000506080000020004"/>
              </a:rPr>
              <a:t> </a:t>
            </a:r>
            <a:r>
              <a:rPr lang="en-US" sz="2000" dirty="0" err="1">
                <a:latin typeface="Effra" panose="02000506080000020004"/>
              </a:rPr>
              <a:t>binnen</a:t>
            </a:r>
            <a:r>
              <a:rPr lang="en-US" sz="2000" dirty="0">
                <a:latin typeface="Effra" panose="02000506080000020004"/>
              </a:rPr>
              <a:t> </a:t>
            </a:r>
            <a:r>
              <a:rPr lang="en-US" sz="2000" dirty="0" err="1">
                <a:latin typeface="Effra" panose="02000506080000020004"/>
              </a:rPr>
              <a:t>krijgen</a:t>
            </a:r>
            <a:r>
              <a:rPr lang="en-US" sz="2000" dirty="0">
                <a:latin typeface="Effra" panose="02000506080000020004"/>
              </a:rPr>
              <a:t>. </a:t>
            </a:r>
          </a:p>
          <a:p>
            <a:r>
              <a:rPr lang="en-US" sz="2000" dirty="0">
                <a:latin typeface="Effra" panose="02000506080000020004"/>
              </a:rPr>
              <a:t>De </a:t>
            </a:r>
            <a:r>
              <a:rPr lang="en-US" sz="2000" dirty="0" err="1">
                <a:latin typeface="Effra" panose="02000506080000020004"/>
              </a:rPr>
              <a:t>persoon</a:t>
            </a:r>
            <a:r>
              <a:rPr lang="en-US" sz="2000" dirty="0">
                <a:latin typeface="Effra" panose="02000506080000020004"/>
              </a:rPr>
              <a:t> </a:t>
            </a:r>
            <a:r>
              <a:rPr lang="en-US" sz="2000" dirty="0" err="1">
                <a:latin typeface="Effra" panose="02000506080000020004"/>
              </a:rPr>
              <a:t>krijgt</a:t>
            </a:r>
            <a:r>
              <a:rPr lang="en-US" sz="2000" dirty="0">
                <a:latin typeface="Effra" panose="02000506080000020004"/>
              </a:rPr>
              <a:t> 2 x 120 mL = 240 mL = 0,240 L </a:t>
            </a:r>
            <a:r>
              <a:rPr lang="en-US" sz="2000" dirty="0" err="1">
                <a:latin typeface="Effra" panose="02000506080000020004"/>
              </a:rPr>
              <a:t>witte</a:t>
            </a:r>
            <a:r>
              <a:rPr lang="en-US" sz="2000" dirty="0">
                <a:latin typeface="Effra" panose="02000506080000020004"/>
              </a:rPr>
              <a:t> </a:t>
            </a:r>
            <a:r>
              <a:rPr lang="en-US" sz="2000" dirty="0" err="1">
                <a:latin typeface="Effra" panose="02000506080000020004"/>
              </a:rPr>
              <a:t>wijn</a:t>
            </a:r>
            <a:r>
              <a:rPr lang="en-US" sz="2000" dirty="0">
                <a:latin typeface="Effra" panose="02000506080000020004"/>
              </a:rPr>
              <a:t> </a:t>
            </a:r>
            <a:r>
              <a:rPr lang="en-US" sz="2000" dirty="0" err="1">
                <a:latin typeface="Effra" panose="02000506080000020004"/>
              </a:rPr>
              <a:t>binnen</a:t>
            </a:r>
            <a:r>
              <a:rPr lang="en-US" sz="2000" dirty="0">
                <a:latin typeface="Effra" panose="02000506080000020004"/>
              </a:rPr>
              <a:t>.</a:t>
            </a:r>
            <a:endParaRPr lang="nl-NL" sz="2000" dirty="0">
              <a:latin typeface="Effra" panose="02000506080000020004"/>
            </a:endParaRP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874A3702-6809-76BA-77CA-8DC163E12F8B}"/>
              </a:ext>
            </a:extLst>
          </p:cNvPr>
          <p:cNvCxnSpPr/>
          <p:nvPr/>
        </p:nvCxnSpPr>
        <p:spPr>
          <a:xfrm>
            <a:off x="5013137" y="3886201"/>
            <a:ext cx="3379305" cy="0"/>
          </a:xfrm>
          <a:prstGeom prst="line">
            <a:avLst/>
          </a:prstGeom>
          <a:ln w="38100"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52609B-EA05-185A-028F-4C42234E732A}"/>
              </a:ext>
            </a:extLst>
          </p:cNvPr>
          <p:cNvCxnSpPr>
            <a:cxnSpLocks/>
          </p:cNvCxnSpPr>
          <p:nvPr/>
        </p:nvCxnSpPr>
        <p:spPr>
          <a:xfrm>
            <a:off x="8196971" y="4426227"/>
            <a:ext cx="2149664" cy="0"/>
          </a:xfrm>
          <a:prstGeom prst="line">
            <a:avLst/>
          </a:prstGeom>
          <a:ln w="38100"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79627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0471B-E5FF-CD18-44E4-9A0D56EFB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71AC6D51-491F-023B-8EB9-12515DABC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318" y="1771973"/>
            <a:ext cx="8129248" cy="298448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758C6AFB-10AE-4529-4083-B098F87C3B7A}"/>
              </a:ext>
            </a:extLst>
          </p:cNvPr>
          <p:cNvSpPr txBox="1"/>
          <p:nvPr/>
        </p:nvSpPr>
        <p:spPr>
          <a:xfrm>
            <a:off x="1202635" y="844826"/>
            <a:ext cx="11688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Effra" panose="02000506080000020004"/>
              </a:rPr>
              <a:t>Hoe </a:t>
            </a:r>
            <a:r>
              <a:rPr lang="en-US" sz="2400" b="1" dirty="0" err="1">
                <a:latin typeface="Effra" panose="02000506080000020004"/>
              </a:rPr>
              <a:t>reken</a:t>
            </a:r>
            <a:r>
              <a:rPr lang="en-US" sz="2400" b="1" dirty="0">
                <a:latin typeface="Effra" panose="02000506080000020004"/>
              </a:rPr>
              <a:t> je met ADI?</a:t>
            </a:r>
          </a:p>
          <a:p>
            <a:r>
              <a:rPr lang="en-US" sz="2400" dirty="0">
                <a:latin typeface="Effra" panose="02000506080000020004"/>
              </a:rPr>
              <a:t>ADI = </a:t>
            </a:r>
            <a:r>
              <a:rPr lang="en-US" sz="2400" dirty="0" err="1">
                <a:latin typeface="Effra" panose="02000506080000020004"/>
              </a:rPr>
              <a:t>aanvaardbare</a:t>
            </a:r>
            <a:r>
              <a:rPr lang="en-US" sz="2400" dirty="0">
                <a:latin typeface="Effra" panose="02000506080000020004"/>
              </a:rPr>
              <a:t> </a:t>
            </a:r>
            <a:r>
              <a:rPr lang="en-US" sz="2400" dirty="0" err="1">
                <a:latin typeface="Effra" panose="02000506080000020004"/>
              </a:rPr>
              <a:t>dagelijkse</a:t>
            </a:r>
            <a:r>
              <a:rPr lang="en-US" sz="2400" dirty="0">
                <a:latin typeface="Effra" panose="02000506080000020004"/>
              </a:rPr>
              <a:t> </a:t>
            </a:r>
            <a:r>
              <a:rPr lang="en-US" sz="2400" dirty="0" err="1">
                <a:latin typeface="Effra" panose="02000506080000020004"/>
              </a:rPr>
              <a:t>inname</a:t>
            </a:r>
            <a:r>
              <a:rPr lang="en-US" sz="2400" dirty="0">
                <a:latin typeface="Effra" panose="02000506080000020004"/>
              </a:rPr>
              <a:t> in mg/kg </a:t>
            </a:r>
            <a:r>
              <a:rPr lang="en-US" sz="2400" dirty="0" err="1">
                <a:latin typeface="Effra" panose="02000506080000020004"/>
              </a:rPr>
              <a:t>lichaamsgewicht</a:t>
            </a:r>
            <a:r>
              <a:rPr lang="en-US" sz="2400" dirty="0">
                <a:latin typeface="Effra" panose="02000506080000020004"/>
              </a:rPr>
              <a:t> (binas 95)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A849692-B1FF-E655-F1D6-DC0098D06A1D}"/>
              </a:ext>
            </a:extLst>
          </p:cNvPr>
          <p:cNvSpPr txBox="1"/>
          <p:nvPr/>
        </p:nvSpPr>
        <p:spPr>
          <a:xfrm>
            <a:off x="983975" y="1771973"/>
            <a:ext cx="1366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652EA3"/>
                </a:solidFill>
              </a:rPr>
              <a:t>2022 I 15</a:t>
            </a:r>
            <a:endParaRPr lang="nl-NL" sz="2000" b="1">
              <a:solidFill>
                <a:srgbClr val="652EA3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9914635-BD4B-18E3-F56E-6B3503471C66}"/>
              </a:ext>
            </a:extLst>
          </p:cNvPr>
          <p:cNvSpPr txBox="1"/>
          <p:nvPr/>
        </p:nvSpPr>
        <p:spPr>
          <a:xfrm>
            <a:off x="1028507" y="4850296"/>
            <a:ext cx="9376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Effra" panose="02000506080000020004"/>
              </a:rPr>
              <a:t>De </a:t>
            </a:r>
            <a:r>
              <a:rPr lang="en-US" sz="2000" dirty="0" err="1">
                <a:latin typeface="Effra" panose="02000506080000020004"/>
              </a:rPr>
              <a:t>persoon</a:t>
            </a:r>
            <a:r>
              <a:rPr lang="en-US" sz="2000" dirty="0">
                <a:latin typeface="Effra" panose="02000506080000020004"/>
              </a:rPr>
              <a:t> mag 65 kg x 0,70 mg/kg =  45,5 mg </a:t>
            </a:r>
            <a:r>
              <a:rPr lang="en-US" sz="2000" dirty="0" err="1">
                <a:latin typeface="Effra" panose="02000506080000020004"/>
              </a:rPr>
              <a:t>sulfiet</a:t>
            </a:r>
            <a:r>
              <a:rPr lang="en-US" sz="2000" dirty="0">
                <a:latin typeface="Effra" panose="02000506080000020004"/>
              </a:rPr>
              <a:t> per </a:t>
            </a:r>
            <a:r>
              <a:rPr lang="en-US" sz="2000" dirty="0" err="1">
                <a:latin typeface="Effra" panose="02000506080000020004"/>
              </a:rPr>
              <a:t>dag</a:t>
            </a:r>
            <a:r>
              <a:rPr lang="en-US" sz="2000" dirty="0">
                <a:latin typeface="Effra" panose="02000506080000020004"/>
              </a:rPr>
              <a:t> </a:t>
            </a:r>
            <a:r>
              <a:rPr lang="en-US" sz="2000" dirty="0" err="1">
                <a:latin typeface="Effra" panose="02000506080000020004"/>
              </a:rPr>
              <a:t>binnen</a:t>
            </a:r>
            <a:r>
              <a:rPr lang="en-US" sz="2000" dirty="0">
                <a:latin typeface="Effra" panose="02000506080000020004"/>
              </a:rPr>
              <a:t> </a:t>
            </a:r>
            <a:r>
              <a:rPr lang="en-US" sz="2000" dirty="0" err="1">
                <a:latin typeface="Effra" panose="02000506080000020004"/>
              </a:rPr>
              <a:t>krijgen</a:t>
            </a:r>
            <a:r>
              <a:rPr lang="en-US" sz="2000" dirty="0">
                <a:latin typeface="Effra" panose="02000506080000020004"/>
              </a:rPr>
              <a:t>. </a:t>
            </a:r>
          </a:p>
          <a:p>
            <a:r>
              <a:rPr lang="en-US" sz="2000" dirty="0">
                <a:latin typeface="Effra" panose="02000506080000020004"/>
              </a:rPr>
              <a:t>De </a:t>
            </a:r>
            <a:r>
              <a:rPr lang="en-US" sz="2000" dirty="0" err="1">
                <a:latin typeface="Effra" panose="02000506080000020004"/>
              </a:rPr>
              <a:t>persoon</a:t>
            </a:r>
            <a:r>
              <a:rPr lang="en-US" sz="2000" dirty="0">
                <a:latin typeface="Effra" panose="02000506080000020004"/>
              </a:rPr>
              <a:t> </a:t>
            </a:r>
            <a:r>
              <a:rPr lang="en-US" sz="2000" dirty="0" err="1">
                <a:latin typeface="Effra" panose="02000506080000020004"/>
              </a:rPr>
              <a:t>krijgt</a:t>
            </a:r>
            <a:r>
              <a:rPr lang="en-US" sz="2000" dirty="0">
                <a:latin typeface="Effra" panose="02000506080000020004"/>
              </a:rPr>
              <a:t> 2 x 120 mL = 240 mL = 0,240 L </a:t>
            </a:r>
            <a:r>
              <a:rPr lang="en-US" sz="2000" dirty="0" err="1">
                <a:latin typeface="Effra" panose="02000506080000020004"/>
              </a:rPr>
              <a:t>witte</a:t>
            </a:r>
            <a:r>
              <a:rPr lang="en-US" sz="2000" dirty="0">
                <a:latin typeface="Effra" panose="02000506080000020004"/>
              </a:rPr>
              <a:t> </a:t>
            </a:r>
            <a:r>
              <a:rPr lang="en-US" sz="2000" dirty="0" err="1">
                <a:latin typeface="Effra" panose="02000506080000020004"/>
              </a:rPr>
              <a:t>wijn</a:t>
            </a:r>
            <a:r>
              <a:rPr lang="en-US" sz="2000" dirty="0">
                <a:latin typeface="Effra" panose="02000506080000020004"/>
              </a:rPr>
              <a:t> </a:t>
            </a:r>
            <a:r>
              <a:rPr lang="en-US" sz="2000" dirty="0" err="1">
                <a:latin typeface="Effra" panose="02000506080000020004"/>
              </a:rPr>
              <a:t>binnen</a:t>
            </a:r>
            <a:r>
              <a:rPr lang="en-US" sz="2000" dirty="0">
                <a:latin typeface="Effra" panose="02000506080000020004"/>
              </a:rPr>
              <a:t>.</a:t>
            </a:r>
          </a:p>
          <a:p>
            <a:r>
              <a:rPr lang="en-US" sz="2000" dirty="0">
                <a:latin typeface="Effra" panose="02000506080000020004"/>
              </a:rPr>
              <a:t>De </a:t>
            </a:r>
            <a:r>
              <a:rPr lang="en-US" sz="2000" dirty="0" err="1">
                <a:latin typeface="Effra" panose="02000506080000020004"/>
              </a:rPr>
              <a:t>persoon</a:t>
            </a:r>
            <a:r>
              <a:rPr lang="en-US" sz="2000" dirty="0">
                <a:latin typeface="Effra" panose="02000506080000020004"/>
              </a:rPr>
              <a:t> </a:t>
            </a:r>
            <a:r>
              <a:rPr lang="en-US" sz="2000" dirty="0" err="1">
                <a:latin typeface="Effra" panose="02000506080000020004"/>
              </a:rPr>
              <a:t>krijgt</a:t>
            </a:r>
            <a:r>
              <a:rPr lang="en-US" sz="2000" dirty="0">
                <a:latin typeface="Effra" panose="02000506080000020004"/>
              </a:rPr>
              <a:t> 0,240 L x 200 mg/L = 48,0 mg </a:t>
            </a:r>
            <a:r>
              <a:rPr lang="en-US" sz="2000" dirty="0" err="1">
                <a:latin typeface="Effra" panose="02000506080000020004"/>
              </a:rPr>
              <a:t>sulfiet</a:t>
            </a:r>
            <a:r>
              <a:rPr lang="en-US" sz="2000" dirty="0">
                <a:latin typeface="Effra" panose="02000506080000020004"/>
              </a:rPr>
              <a:t> </a:t>
            </a:r>
            <a:r>
              <a:rPr lang="en-US" sz="2000" dirty="0" err="1">
                <a:latin typeface="Effra" panose="02000506080000020004"/>
              </a:rPr>
              <a:t>binnen</a:t>
            </a:r>
            <a:r>
              <a:rPr lang="en-US" sz="2000" dirty="0">
                <a:latin typeface="Effra" panose="02000506080000020004"/>
              </a:rPr>
              <a:t>.</a:t>
            </a:r>
          </a:p>
          <a:p>
            <a:r>
              <a:rPr lang="en-US" sz="2000" dirty="0">
                <a:latin typeface="Effra" panose="02000506080000020004"/>
              </a:rPr>
              <a:t>48,0 mg &gt; 45,5 mg </a:t>
            </a:r>
            <a:r>
              <a:rPr lang="en-US" sz="2000" dirty="0" err="1">
                <a:latin typeface="Effra" panose="02000506080000020004"/>
              </a:rPr>
              <a:t>dus</a:t>
            </a:r>
            <a:r>
              <a:rPr lang="en-US" sz="2000" dirty="0">
                <a:latin typeface="Effra" panose="02000506080000020004"/>
              </a:rPr>
              <a:t> </a:t>
            </a:r>
            <a:r>
              <a:rPr lang="en-US" sz="2000" dirty="0" err="1">
                <a:latin typeface="Effra" panose="02000506080000020004"/>
              </a:rPr>
              <a:t>overschrijdt</a:t>
            </a:r>
            <a:r>
              <a:rPr lang="en-US" sz="2000" dirty="0">
                <a:latin typeface="Effra" panose="02000506080000020004"/>
              </a:rPr>
              <a:t> </a:t>
            </a:r>
            <a:r>
              <a:rPr lang="en-US" sz="2000" dirty="0" err="1">
                <a:latin typeface="Effra" panose="02000506080000020004"/>
              </a:rPr>
              <a:t>hij</a:t>
            </a:r>
            <a:r>
              <a:rPr lang="en-US" sz="2000" dirty="0">
                <a:latin typeface="Effra" panose="02000506080000020004"/>
              </a:rPr>
              <a:t>/</a:t>
            </a:r>
            <a:r>
              <a:rPr lang="en-US" sz="2000" dirty="0" err="1">
                <a:latin typeface="Effra" panose="02000506080000020004"/>
              </a:rPr>
              <a:t>zij</a:t>
            </a:r>
            <a:r>
              <a:rPr lang="en-US" sz="2000" dirty="0">
                <a:latin typeface="Effra" panose="02000506080000020004"/>
              </a:rPr>
              <a:t> de ADI-</a:t>
            </a:r>
            <a:r>
              <a:rPr lang="en-US" sz="2000" dirty="0" err="1">
                <a:latin typeface="Effra" panose="02000506080000020004"/>
              </a:rPr>
              <a:t>waarde</a:t>
            </a:r>
            <a:r>
              <a:rPr lang="en-US" sz="2000" dirty="0">
                <a:latin typeface="Effra" panose="02000506080000020004"/>
              </a:rPr>
              <a:t>.</a:t>
            </a:r>
            <a:endParaRPr lang="nl-NL" sz="2000" dirty="0">
              <a:latin typeface="Effra" panose="02000506080000020004"/>
            </a:endParaRP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4718366F-B968-553E-9E82-31085D1BDC41}"/>
              </a:ext>
            </a:extLst>
          </p:cNvPr>
          <p:cNvCxnSpPr>
            <a:cxnSpLocks/>
          </p:cNvCxnSpPr>
          <p:nvPr/>
        </p:nvCxnSpPr>
        <p:spPr>
          <a:xfrm>
            <a:off x="4923685" y="4164497"/>
            <a:ext cx="4101045" cy="0"/>
          </a:xfrm>
          <a:prstGeom prst="line">
            <a:avLst/>
          </a:prstGeom>
          <a:ln w="38100"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55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D51B4-26F4-3692-7D61-89A7F2CBC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0D584A7-1F61-2D3B-6C5C-7BEC387CADFF}"/>
              </a:ext>
            </a:extLst>
          </p:cNvPr>
          <p:cNvSpPr txBox="1"/>
          <p:nvPr/>
        </p:nvSpPr>
        <p:spPr>
          <a:xfrm>
            <a:off x="933254" y="1093510"/>
            <a:ext cx="7164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Effra"/>
              </a:rPr>
              <a:t>Chemisch </a:t>
            </a:r>
            <a:r>
              <a:rPr lang="en-US" sz="3200" b="1" dirty="0" err="1">
                <a:latin typeface="Effra"/>
              </a:rPr>
              <a:t>rekenen</a:t>
            </a:r>
            <a:r>
              <a:rPr lang="en-US" sz="3200" b="1" dirty="0">
                <a:latin typeface="Effra"/>
              </a:rPr>
              <a:t> met:</a:t>
            </a:r>
          </a:p>
          <a:p>
            <a:r>
              <a:rPr lang="en-US" sz="2400" b="1" dirty="0">
                <a:solidFill>
                  <a:srgbClr val="652EA3"/>
                </a:solidFill>
                <a:latin typeface="Effra"/>
              </a:rPr>
              <a:t>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E2BD5E9-770B-724D-7EDF-ABC7DCD2979D}"/>
              </a:ext>
            </a:extLst>
          </p:cNvPr>
          <p:cNvSpPr txBox="1"/>
          <p:nvPr/>
        </p:nvSpPr>
        <p:spPr>
          <a:xfrm>
            <a:off x="933254" y="1856871"/>
            <a:ext cx="8773043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nl-NL" sz="3000" dirty="0">
                <a:latin typeface="Effra" panose="02000506080000020004" pitchFamily="2" charset="0"/>
                <a:sym typeface="Wingdings" panose="05000000000000000000" pitchFamily="2" charset="2"/>
              </a:rPr>
              <a:t>molaire massa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nl-NL" sz="3000" dirty="0">
                <a:latin typeface="Effra" panose="02000506080000020004" pitchFamily="2" charset="0"/>
                <a:sym typeface="Wingdings" panose="05000000000000000000" pitchFamily="2" charset="2"/>
              </a:rPr>
              <a:t>dichtheid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nl-NL" sz="3000" dirty="0">
                <a:latin typeface="Effra" panose="02000506080000020004" pitchFamily="2" charset="0"/>
                <a:sym typeface="Wingdings" panose="05000000000000000000" pitchFamily="2" charset="2"/>
              </a:rPr>
              <a:t>molariteit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nl-NL" sz="3000" dirty="0" err="1">
                <a:latin typeface="Effra" panose="02000506080000020004" pitchFamily="2" charset="0"/>
                <a:sym typeface="Wingdings" panose="05000000000000000000" pitchFamily="2" charset="2"/>
              </a:rPr>
              <a:t>molverhoudingen</a:t>
            </a:r>
            <a:endParaRPr lang="nl-NL" sz="3000" dirty="0">
              <a:latin typeface="Effra" panose="02000506080000020004" pitchFamily="2" charset="0"/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nl-NL" sz="3000" dirty="0">
                <a:latin typeface="Effra" panose="02000506080000020004" pitchFamily="2" charset="0"/>
                <a:sym typeface="Wingdings" panose="05000000000000000000" pitchFamily="2" charset="2"/>
              </a:rPr>
              <a:t>allerlei combinaties (veelal op examens gevraagd)</a:t>
            </a:r>
          </a:p>
          <a:p>
            <a:r>
              <a:rPr lang="nl-NL" sz="2400" i="1" dirty="0">
                <a:latin typeface="Effra" panose="02000506080000020004" pitchFamily="2" charset="0"/>
                <a:sym typeface="Wingdings" panose="05000000000000000000" pitchFamily="2" charset="2"/>
              </a:rPr>
              <a:t>(pH-berekeningen doen we straks) </a:t>
            </a:r>
            <a:endParaRPr lang="nl-NL" sz="2400" i="1" dirty="0">
              <a:latin typeface="Effra" panose="02000506080000020004" pitchFamily="2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9F5BDF6-0C5B-2906-D6AC-F70EECF3F321}"/>
              </a:ext>
            </a:extLst>
          </p:cNvPr>
          <p:cNvSpPr txBox="1"/>
          <p:nvPr/>
        </p:nvSpPr>
        <p:spPr>
          <a:xfrm>
            <a:off x="5566150" y="4943370"/>
            <a:ext cx="11247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B7364C66-F950-DB5E-AA6B-F853E640D898}"/>
              </a:ext>
            </a:extLst>
          </p:cNvPr>
          <p:cNvSpPr/>
          <p:nvPr/>
        </p:nvSpPr>
        <p:spPr>
          <a:xfrm>
            <a:off x="4290319" y="4736709"/>
            <a:ext cx="1295500" cy="10277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dirty="0"/>
              <a:t>Massa</a:t>
            </a:r>
            <a:r>
              <a:rPr lang="nl-NL" sz="1600" dirty="0"/>
              <a:t> </a:t>
            </a:r>
          </a:p>
          <a:p>
            <a:pPr algn="ctr"/>
            <a:r>
              <a:rPr lang="nl-NL" sz="1600" dirty="0"/>
              <a:t>(aantal gram)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4284FED3-A2D2-2763-CA18-CE77F5C8B4A4}"/>
              </a:ext>
            </a:extLst>
          </p:cNvPr>
          <p:cNvSpPr/>
          <p:nvPr/>
        </p:nvSpPr>
        <p:spPr>
          <a:xfrm>
            <a:off x="6690862" y="4736708"/>
            <a:ext cx="1295500" cy="102778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dirty="0" err="1"/>
              <a:t>Chem</a:t>
            </a:r>
            <a:r>
              <a:rPr lang="nl-NL" sz="1600" b="1" dirty="0"/>
              <a:t>. Hoeveelheid </a:t>
            </a:r>
          </a:p>
          <a:p>
            <a:pPr algn="ctr"/>
            <a:r>
              <a:rPr lang="nl-NL" sz="1600" dirty="0"/>
              <a:t>(aantal mol)</a:t>
            </a:r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63C05BBD-FE9E-C287-7090-6ED4718ABDCF}"/>
              </a:ext>
            </a:extLst>
          </p:cNvPr>
          <p:cNvCxnSpPr>
            <a:cxnSpLocks/>
          </p:cNvCxnSpPr>
          <p:nvPr/>
        </p:nvCxnSpPr>
        <p:spPr>
          <a:xfrm>
            <a:off x="5615772" y="5250598"/>
            <a:ext cx="1046897" cy="0"/>
          </a:xfrm>
          <a:prstGeom prst="straightConnector1">
            <a:avLst/>
          </a:prstGeom>
          <a:ln w="57150">
            <a:solidFill>
              <a:srgbClr val="652EA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2EB9E0EA-1AE1-461F-E19C-17FF8639160A}"/>
              </a:ext>
            </a:extLst>
          </p:cNvPr>
          <p:cNvSpPr txBox="1"/>
          <p:nvPr/>
        </p:nvSpPr>
        <p:spPr>
          <a:xfrm>
            <a:off x="5773931" y="4895563"/>
            <a:ext cx="750718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/>
              <a:t>M</a:t>
            </a:r>
          </a:p>
          <a:p>
            <a:pPr algn="ctr"/>
            <a:endParaRPr lang="nl-NL" sz="300" dirty="0"/>
          </a:p>
          <a:p>
            <a:pPr algn="ctr"/>
            <a:r>
              <a:rPr lang="nl-NL" dirty="0"/>
              <a:t>g/mol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98069EC9-8E77-9A15-1033-E3BE3E2AB6E0}"/>
              </a:ext>
            </a:extLst>
          </p:cNvPr>
          <p:cNvSpPr/>
          <p:nvPr/>
        </p:nvSpPr>
        <p:spPr>
          <a:xfrm>
            <a:off x="1863761" y="4736708"/>
            <a:ext cx="1295500" cy="102778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dirty="0"/>
              <a:t>Volume</a:t>
            </a:r>
          </a:p>
          <a:p>
            <a:pPr algn="ctr"/>
            <a:r>
              <a:rPr lang="nl-NL" sz="1600" dirty="0"/>
              <a:t>(aantal dm</a:t>
            </a:r>
            <a:r>
              <a:rPr lang="nl-NL" sz="1600" baseline="30000" dirty="0"/>
              <a:t>3</a:t>
            </a:r>
            <a:r>
              <a:rPr lang="nl-NL" sz="1600" dirty="0"/>
              <a:t>) (L)</a:t>
            </a:r>
          </a:p>
        </p:txBody>
      </p: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BB53BB6B-9B1A-B52D-226A-3D972F18CAC7}"/>
              </a:ext>
            </a:extLst>
          </p:cNvPr>
          <p:cNvCxnSpPr>
            <a:cxnSpLocks/>
          </p:cNvCxnSpPr>
          <p:nvPr/>
        </p:nvCxnSpPr>
        <p:spPr>
          <a:xfrm>
            <a:off x="3201906" y="5262109"/>
            <a:ext cx="1046897" cy="0"/>
          </a:xfrm>
          <a:prstGeom prst="straightConnector1">
            <a:avLst/>
          </a:prstGeom>
          <a:ln w="57150">
            <a:solidFill>
              <a:srgbClr val="652EA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95850822-18AC-36AC-EE80-62B8021CD971}"/>
              </a:ext>
            </a:extLst>
          </p:cNvPr>
          <p:cNvSpPr txBox="1"/>
          <p:nvPr/>
        </p:nvSpPr>
        <p:spPr>
          <a:xfrm>
            <a:off x="3356058" y="4907074"/>
            <a:ext cx="758734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/>
              <a:t>ρ</a:t>
            </a:r>
            <a:endParaRPr lang="nl-NL" dirty="0"/>
          </a:p>
          <a:p>
            <a:pPr algn="ctr"/>
            <a:endParaRPr lang="nl-NL" sz="300" dirty="0"/>
          </a:p>
          <a:p>
            <a:pPr algn="ctr"/>
            <a:r>
              <a:rPr lang="nl-NL" dirty="0"/>
              <a:t>kg/m</a:t>
            </a:r>
            <a:r>
              <a:rPr lang="nl-NL" baseline="30000" dirty="0"/>
              <a:t>3</a:t>
            </a:r>
            <a:endParaRPr lang="nl-NL" dirty="0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5B4F5E87-8A66-529B-3C48-2C4319BA917F}"/>
              </a:ext>
            </a:extLst>
          </p:cNvPr>
          <p:cNvSpPr/>
          <p:nvPr/>
        </p:nvSpPr>
        <p:spPr>
          <a:xfrm>
            <a:off x="9091405" y="4736707"/>
            <a:ext cx="1295500" cy="10277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dirty="0"/>
              <a:t>Molariteit</a:t>
            </a:r>
            <a:r>
              <a:rPr lang="nl-NL" sz="1600" dirty="0"/>
              <a:t> </a:t>
            </a:r>
          </a:p>
          <a:p>
            <a:pPr algn="ctr"/>
            <a:r>
              <a:rPr lang="nl-NL" sz="1600" dirty="0"/>
              <a:t>(mol/L)</a:t>
            </a:r>
          </a:p>
        </p:txBody>
      </p: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4B7106FC-1B0F-AFC1-0C34-CA5D5C94163E}"/>
              </a:ext>
            </a:extLst>
          </p:cNvPr>
          <p:cNvCxnSpPr>
            <a:cxnSpLocks/>
          </p:cNvCxnSpPr>
          <p:nvPr/>
        </p:nvCxnSpPr>
        <p:spPr>
          <a:xfrm>
            <a:off x="8016315" y="5250597"/>
            <a:ext cx="1046897" cy="0"/>
          </a:xfrm>
          <a:prstGeom prst="straightConnector1">
            <a:avLst/>
          </a:prstGeom>
          <a:ln w="57150">
            <a:solidFill>
              <a:srgbClr val="652EA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vak 22">
            <a:extLst>
              <a:ext uri="{FF2B5EF4-FFF2-40B4-BE49-F238E27FC236}">
                <a16:creationId xmlns:a16="http://schemas.microsoft.com/office/drawing/2014/main" id="{FD98A47A-C73E-7CC0-ED33-7DF634EC30FC}"/>
              </a:ext>
            </a:extLst>
          </p:cNvPr>
          <p:cNvSpPr txBox="1"/>
          <p:nvPr/>
        </p:nvSpPr>
        <p:spPr>
          <a:xfrm>
            <a:off x="8098460" y="4895562"/>
            <a:ext cx="902748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/>
              <a:t>Volume</a:t>
            </a:r>
          </a:p>
          <a:p>
            <a:pPr algn="ctr"/>
            <a:endParaRPr lang="nl-NL" sz="300" dirty="0"/>
          </a:p>
          <a:p>
            <a:pPr algn="ctr"/>
            <a:r>
              <a:rPr lang="nl-NL" dirty="0"/>
              <a:t>in L</a:t>
            </a:r>
          </a:p>
        </p:txBody>
      </p:sp>
    </p:spTree>
    <p:extLst>
      <p:ext uri="{BB962C8B-B14F-4D97-AF65-F5344CB8AC3E}">
        <p14:creationId xmlns:p14="http://schemas.microsoft.com/office/powerpoint/2010/main" val="224804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/>
      <p:bldP spid="15" grpId="0" animBg="1"/>
      <p:bldP spid="18" grpId="0"/>
      <p:bldP spid="21" grpId="0" animBg="1"/>
      <p:bldP spid="23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41D5C-33EE-1858-954B-A2C3A7CD9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A55E3EF-0D19-38F1-346F-FD108DAA7191}"/>
              </a:ext>
            </a:extLst>
          </p:cNvPr>
          <p:cNvSpPr txBox="1"/>
          <p:nvPr/>
        </p:nvSpPr>
        <p:spPr>
          <a:xfrm>
            <a:off x="536714" y="884583"/>
            <a:ext cx="11303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Effra" panose="02000506080000020004"/>
              </a:rPr>
              <a:t>Hoe </a:t>
            </a:r>
            <a:r>
              <a:rPr lang="en-US" sz="2400" b="1" dirty="0" err="1">
                <a:latin typeface="Effra" panose="02000506080000020004"/>
              </a:rPr>
              <a:t>reken</a:t>
            </a:r>
            <a:r>
              <a:rPr lang="en-US" sz="2400" b="1" dirty="0">
                <a:latin typeface="Effra" panose="02000506080000020004"/>
              </a:rPr>
              <a:t> je met </a:t>
            </a:r>
            <a:r>
              <a:rPr lang="en-US" sz="2400" b="1" dirty="0" err="1">
                <a:latin typeface="Effra" panose="02000506080000020004"/>
              </a:rPr>
              <a:t>overmaat</a:t>
            </a:r>
            <a:r>
              <a:rPr lang="en-US" sz="2400" b="1" dirty="0">
                <a:latin typeface="Effra" panose="02000506080000020004"/>
              </a:rPr>
              <a:t>? </a:t>
            </a:r>
            <a:r>
              <a:rPr lang="en-US" sz="2000" b="1" dirty="0">
                <a:solidFill>
                  <a:srgbClr val="652EA3"/>
                </a:solidFill>
                <a:latin typeface="Effra" panose="02000506080000020004"/>
              </a:rPr>
              <a:t>2018 I 19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38A6A00-CDBD-EFE0-487F-C8CAE5E89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53" y="1401417"/>
            <a:ext cx="5717086" cy="525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0880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95E29-1C3D-F4B3-BC3E-49E550A40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AD57BA95-FD5D-2C7C-14C2-8AFA330A9A70}"/>
              </a:ext>
            </a:extLst>
          </p:cNvPr>
          <p:cNvSpPr txBox="1"/>
          <p:nvPr/>
        </p:nvSpPr>
        <p:spPr>
          <a:xfrm>
            <a:off x="536714" y="884583"/>
            <a:ext cx="11303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Effra" panose="02000506080000020004"/>
              </a:rPr>
              <a:t>Hoe </a:t>
            </a:r>
            <a:r>
              <a:rPr lang="en-US" sz="2400" b="1" dirty="0" err="1">
                <a:latin typeface="Effra" panose="02000506080000020004"/>
              </a:rPr>
              <a:t>reken</a:t>
            </a:r>
            <a:r>
              <a:rPr lang="en-US" sz="2400" b="1" dirty="0">
                <a:latin typeface="Effra" panose="02000506080000020004"/>
              </a:rPr>
              <a:t> je met </a:t>
            </a:r>
            <a:r>
              <a:rPr lang="en-US" sz="2400" b="1" dirty="0" err="1">
                <a:latin typeface="Effra" panose="02000506080000020004"/>
              </a:rPr>
              <a:t>overmaat</a:t>
            </a:r>
            <a:r>
              <a:rPr lang="en-US" sz="2400" b="1" dirty="0">
                <a:latin typeface="Effra" panose="02000506080000020004"/>
              </a:rPr>
              <a:t>? </a:t>
            </a:r>
            <a:r>
              <a:rPr lang="en-US" sz="2000" b="1" dirty="0">
                <a:solidFill>
                  <a:srgbClr val="652EA3"/>
                </a:solidFill>
                <a:latin typeface="Effra" panose="02000506080000020004"/>
              </a:rPr>
              <a:t>2018 I 19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397C131-F375-2870-F740-A77044DAE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53" y="1401417"/>
            <a:ext cx="5717086" cy="5256561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73E40D07-57E0-8E30-790B-00CA43087874}"/>
              </a:ext>
            </a:extLst>
          </p:cNvPr>
          <p:cNvCxnSpPr/>
          <p:nvPr/>
        </p:nvCxnSpPr>
        <p:spPr>
          <a:xfrm>
            <a:off x="4283765" y="1848678"/>
            <a:ext cx="1470992" cy="0"/>
          </a:xfrm>
          <a:prstGeom prst="line">
            <a:avLst/>
          </a:prstGeom>
          <a:ln w="38100"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D19969D8-DD3E-492C-EEE4-B8EA80397E41}"/>
              </a:ext>
            </a:extLst>
          </p:cNvPr>
          <p:cNvCxnSpPr>
            <a:cxnSpLocks/>
          </p:cNvCxnSpPr>
          <p:nvPr/>
        </p:nvCxnSpPr>
        <p:spPr>
          <a:xfrm>
            <a:off x="828261" y="2050774"/>
            <a:ext cx="771939" cy="0"/>
          </a:xfrm>
          <a:prstGeom prst="line">
            <a:avLst/>
          </a:prstGeom>
          <a:ln w="38100"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878D12D7-8E7A-0A82-1023-01CEB9E4697E}"/>
              </a:ext>
            </a:extLst>
          </p:cNvPr>
          <p:cNvCxnSpPr>
            <a:cxnSpLocks/>
          </p:cNvCxnSpPr>
          <p:nvPr/>
        </p:nvCxnSpPr>
        <p:spPr>
          <a:xfrm>
            <a:off x="2676939" y="2845904"/>
            <a:ext cx="2352261" cy="0"/>
          </a:xfrm>
          <a:prstGeom prst="line">
            <a:avLst/>
          </a:prstGeom>
          <a:ln w="38100"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3F48A27A-764B-34ED-1CA9-7894EFE45A11}"/>
              </a:ext>
            </a:extLst>
          </p:cNvPr>
          <p:cNvSpPr txBox="1"/>
          <p:nvPr/>
        </p:nvSpPr>
        <p:spPr>
          <a:xfrm>
            <a:off x="6559826" y="1623247"/>
            <a:ext cx="38715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Effra" panose="02000506080000020004"/>
              </a:rPr>
              <a:t>400 L x 0,014 mol/L = 5,6 mol OH</a:t>
            </a:r>
            <a:r>
              <a:rPr lang="en-US" sz="2000" baseline="30000">
                <a:latin typeface="Effra" panose="02000506080000020004"/>
              </a:rPr>
              <a:t>-</a:t>
            </a:r>
            <a:r>
              <a:rPr lang="en-US" sz="2000">
                <a:latin typeface="Effra" panose="02000506080000020004"/>
              </a:rPr>
              <a:t>.</a:t>
            </a:r>
          </a:p>
          <a:p>
            <a:r>
              <a:rPr lang="en-US" sz="2000">
                <a:latin typeface="Effra" panose="02000506080000020004"/>
              </a:rPr>
              <a:t>300 L x 0,063 mol/L = 1,89 mol OH</a:t>
            </a:r>
            <a:r>
              <a:rPr lang="en-US" sz="2000" baseline="30000">
                <a:latin typeface="Effra" panose="02000506080000020004"/>
              </a:rPr>
              <a:t>-</a:t>
            </a:r>
            <a:r>
              <a:rPr lang="en-US" sz="2000">
                <a:latin typeface="Effra" panose="02000506080000020004"/>
              </a:rPr>
              <a:t>.</a:t>
            </a:r>
          </a:p>
          <a:p>
            <a:r>
              <a:rPr lang="en-US" sz="2000" err="1">
                <a:latin typeface="Effra" panose="02000506080000020004"/>
              </a:rPr>
              <a:t>Totaal</a:t>
            </a:r>
            <a:r>
              <a:rPr lang="en-US" sz="2000">
                <a:latin typeface="Effra" panose="02000506080000020004"/>
              </a:rPr>
              <a:t> 5,6+1,89 = 7,5 mol OH</a:t>
            </a:r>
            <a:r>
              <a:rPr lang="en-US" sz="2000" baseline="30000">
                <a:latin typeface="Effra" panose="02000506080000020004"/>
              </a:rPr>
              <a:t>-</a:t>
            </a:r>
            <a:r>
              <a:rPr lang="en-US" sz="2000">
                <a:latin typeface="Effra" panose="02000506080000020004"/>
              </a:rPr>
              <a:t>.</a:t>
            </a:r>
            <a:endParaRPr lang="nl-NL" sz="2000">
              <a:latin typeface="Effra" panose="0200050608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265773637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31035-F0C6-05CE-208C-64A65DFB4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63FF54D1-BB61-BF2D-5DE8-21AFC0B0E0CF}"/>
              </a:ext>
            </a:extLst>
          </p:cNvPr>
          <p:cNvSpPr txBox="1"/>
          <p:nvPr/>
        </p:nvSpPr>
        <p:spPr>
          <a:xfrm>
            <a:off x="536714" y="884583"/>
            <a:ext cx="11303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Effra" panose="02000506080000020004"/>
              </a:rPr>
              <a:t>Hoe </a:t>
            </a:r>
            <a:r>
              <a:rPr lang="en-US" sz="2400" b="1" dirty="0" err="1">
                <a:latin typeface="Effra" panose="02000506080000020004"/>
              </a:rPr>
              <a:t>reken</a:t>
            </a:r>
            <a:r>
              <a:rPr lang="en-US" sz="2400" b="1" dirty="0">
                <a:latin typeface="Effra" panose="02000506080000020004"/>
              </a:rPr>
              <a:t> je met </a:t>
            </a:r>
            <a:r>
              <a:rPr lang="en-US" sz="2400" b="1" dirty="0" err="1">
                <a:latin typeface="Effra" panose="02000506080000020004"/>
              </a:rPr>
              <a:t>overmaat</a:t>
            </a:r>
            <a:r>
              <a:rPr lang="en-US" sz="2400" b="1" dirty="0">
                <a:latin typeface="Effra" panose="02000506080000020004"/>
              </a:rPr>
              <a:t>? </a:t>
            </a:r>
            <a:r>
              <a:rPr lang="en-US" sz="2000" b="1" dirty="0">
                <a:solidFill>
                  <a:srgbClr val="652EA3"/>
                </a:solidFill>
                <a:latin typeface="Effra" panose="02000506080000020004"/>
              </a:rPr>
              <a:t>2018 I 19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40B3B82-BD64-1F5F-BF28-4E3D7877F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53" y="1401417"/>
            <a:ext cx="5717086" cy="5256561"/>
          </a:xfrm>
          <a:prstGeom prst="rect">
            <a:avLst/>
          </a:prstGeom>
        </p:spPr>
      </p:pic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22AFE37C-1D75-D17A-693F-A437892951AD}"/>
              </a:ext>
            </a:extLst>
          </p:cNvPr>
          <p:cNvCxnSpPr>
            <a:cxnSpLocks/>
          </p:cNvCxnSpPr>
          <p:nvPr/>
        </p:nvCxnSpPr>
        <p:spPr>
          <a:xfrm>
            <a:off x="3107634" y="3869634"/>
            <a:ext cx="2736575" cy="0"/>
          </a:xfrm>
          <a:prstGeom prst="line">
            <a:avLst/>
          </a:prstGeom>
          <a:ln w="38100"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1AAC944A-F4C5-9008-B6A2-A0E921EB2C86}"/>
              </a:ext>
            </a:extLst>
          </p:cNvPr>
          <p:cNvSpPr txBox="1"/>
          <p:nvPr/>
        </p:nvSpPr>
        <p:spPr>
          <a:xfrm>
            <a:off x="6559826" y="1623247"/>
            <a:ext cx="461613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Effra" panose="02000506080000020004"/>
              </a:rPr>
              <a:t>400 L x 0,014 mol/L = 5,6 mol OH</a:t>
            </a:r>
            <a:r>
              <a:rPr lang="en-US" sz="2000" baseline="30000">
                <a:latin typeface="Effra" panose="02000506080000020004"/>
              </a:rPr>
              <a:t>-</a:t>
            </a:r>
            <a:r>
              <a:rPr lang="en-US" sz="2000">
                <a:latin typeface="Effra" panose="02000506080000020004"/>
              </a:rPr>
              <a:t>.</a:t>
            </a:r>
          </a:p>
          <a:p>
            <a:r>
              <a:rPr lang="en-US" sz="2000">
                <a:latin typeface="Effra" panose="02000506080000020004"/>
              </a:rPr>
              <a:t>300 L x 0,063 mol/L = 1,89 mol OH</a:t>
            </a:r>
            <a:r>
              <a:rPr lang="en-US" sz="2000" baseline="30000">
                <a:latin typeface="Effra" panose="02000506080000020004"/>
              </a:rPr>
              <a:t>-</a:t>
            </a:r>
            <a:r>
              <a:rPr lang="en-US" sz="2000">
                <a:latin typeface="Effra" panose="02000506080000020004"/>
              </a:rPr>
              <a:t>.</a:t>
            </a:r>
          </a:p>
          <a:p>
            <a:r>
              <a:rPr lang="en-US" sz="2000" err="1">
                <a:latin typeface="Effra" panose="02000506080000020004"/>
              </a:rPr>
              <a:t>Totaal</a:t>
            </a:r>
            <a:r>
              <a:rPr lang="en-US" sz="2000">
                <a:latin typeface="Effra" panose="02000506080000020004"/>
              </a:rPr>
              <a:t> 5,6+1,89 = 7,5 mol OH</a:t>
            </a:r>
            <a:r>
              <a:rPr lang="en-US" sz="2000" baseline="30000">
                <a:latin typeface="Effra" panose="02000506080000020004"/>
              </a:rPr>
              <a:t>-</a:t>
            </a:r>
            <a:r>
              <a:rPr lang="en-US" sz="2000">
                <a:latin typeface="Effra" panose="02000506080000020004"/>
              </a:rPr>
              <a:t>.</a:t>
            </a:r>
          </a:p>
          <a:p>
            <a:endParaRPr lang="en-US" sz="2000">
              <a:latin typeface="Effra" panose="02000506080000020004"/>
            </a:endParaRPr>
          </a:p>
          <a:p>
            <a:r>
              <a:rPr lang="en-US" sz="2000">
                <a:latin typeface="Effra" panose="02000506080000020004"/>
              </a:rPr>
              <a:t>Er is 3,0 L x 1,9 mol/L = 5,7 mol </a:t>
            </a:r>
            <a:r>
              <a:rPr lang="en-US" sz="2000" err="1">
                <a:latin typeface="Effra" panose="02000506080000020004"/>
              </a:rPr>
              <a:t>zwavelzuur</a:t>
            </a:r>
            <a:r>
              <a:rPr lang="en-US" sz="2000">
                <a:latin typeface="Effra" panose="02000506080000020004"/>
              </a:rPr>
              <a:t>.</a:t>
            </a:r>
            <a:endParaRPr lang="nl-NL" sz="2000">
              <a:latin typeface="Effra" panose="0200050608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75714853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A9D68-BBFA-B9E1-A124-43B4543DA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44FD4D62-5BB3-8C04-4713-E1EB5940F0C6}"/>
              </a:ext>
            </a:extLst>
          </p:cNvPr>
          <p:cNvSpPr txBox="1"/>
          <p:nvPr/>
        </p:nvSpPr>
        <p:spPr>
          <a:xfrm>
            <a:off x="536714" y="884583"/>
            <a:ext cx="11303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Effra" panose="02000506080000020004"/>
              </a:rPr>
              <a:t>Hoe </a:t>
            </a:r>
            <a:r>
              <a:rPr lang="en-US" sz="2400" b="1" dirty="0" err="1">
                <a:latin typeface="Effra" panose="02000506080000020004"/>
              </a:rPr>
              <a:t>reken</a:t>
            </a:r>
            <a:r>
              <a:rPr lang="en-US" sz="2400" b="1" dirty="0">
                <a:latin typeface="Effra" panose="02000506080000020004"/>
              </a:rPr>
              <a:t> je met </a:t>
            </a:r>
            <a:r>
              <a:rPr lang="en-US" sz="2400" b="1" dirty="0" err="1">
                <a:latin typeface="Effra" panose="02000506080000020004"/>
              </a:rPr>
              <a:t>overmaat</a:t>
            </a:r>
            <a:r>
              <a:rPr lang="en-US" sz="2400" b="1" dirty="0">
                <a:latin typeface="Effra" panose="02000506080000020004"/>
              </a:rPr>
              <a:t>? </a:t>
            </a:r>
            <a:r>
              <a:rPr lang="en-US" sz="2000" b="1" dirty="0">
                <a:solidFill>
                  <a:srgbClr val="652EA3"/>
                </a:solidFill>
                <a:latin typeface="Effra" panose="02000506080000020004"/>
              </a:rPr>
              <a:t>2018 I 19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A8EB367-B19F-367E-707F-CC6977123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53" y="1401417"/>
            <a:ext cx="5717086" cy="5256561"/>
          </a:xfrm>
          <a:prstGeom prst="rect">
            <a:avLst/>
          </a:prstGeom>
        </p:spPr>
      </p:pic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F0049017-BBBB-1B7E-8726-28ADD8D7A379}"/>
              </a:ext>
            </a:extLst>
          </p:cNvPr>
          <p:cNvCxnSpPr>
            <a:cxnSpLocks/>
          </p:cNvCxnSpPr>
          <p:nvPr/>
        </p:nvCxnSpPr>
        <p:spPr>
          <a:xfrm>
            <a:off x="3823251" y="6433930"/>
            <a:ext cx="2272749" cy="0"/>
          </a:xfrm>
          <a:prstGeom prst="line">
            <a:avLst/>
          </a:prstGeom>
          <a:ln w="38100"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03BA95D2-62CD-7E8B-00A3-CB285EE494E7}"/>
              </a:ext>
            </a:extLst>
          </p:cNvPr>
          <p:cNvSpPr txBox="1"/>
          <p:nvPr/>
        </p:nvSpPr>
        <p:spPr>
          <a:xfrm>
            <a:off x="6559826" y="1623247"/>
            <a:ext cx="46544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Effra" panose="02000506080000020004"/>
              </a:rPr>
              <a:t>400 L x 0,014 mol/L = 5,6 mol OH</a:t>
            </a:r>
            <a:r>
              <a:rPr lang="en-US" sz="2000" baseline="30000">
                <a:latin typeface="Effra" panose="02000506080000020004"/>
              </a:rPr>
              <a:t>-</a:t>
            </a:r>
            <a:r>
              <a:rPr lang="en-US" sz="2000">
                <a:latin typeface="Effra" panose="02000506080000020004"/>
              </a:rPr>
              <a:t>.</a:t>
            </a:r>
          </a:p>
          <a:p>
            <a:r>
              <a:rPr lang="en-US" sz="2000">
                <a:latin typeface="Effra" panose="02000506080000020004"/>
              </a:rPr>
              <a:t>300 L x 0,063 mol/L = 1,89 mol OH</a:t>
            </a:r>
            <a:r>
              <a:rPr lang="en-US" sz="2000" baseline="30000">
                <a:latin typeface="Effra" panose="02000506080000020004"/>
              </a:rPr>
              <a:t>-</a:t>
            </a:r>
            <a:r>
              <a:rPr lang="en-US" sz="2000">
                <a:latin typeface="Effra" panose="02000506080000020004"/>
              </a:rPr>
              <a:t>.</a:t>
            </a:r>
          </a:p>
          <a:p>
            <a:r>
              <a:rPr lang="en-US" sz="2000" err="1">
                <a:latin typeface="Effra" panose="02000506080000020004"/>
              </a:rPr>
              <a:t>Totaal</a:t>
            </a:r>
            <a:r>
              <a:rPr lang="en-US" sz="2000">
                <a:latin typeface="Effra" panose="02000506080000020004"/>
              </a:rPr>
              <a:t> 5,6+1,89 = 7,5 mol OH</a:t>
            </a:r>
            <a:r>
              <a:rPr lang="en-US" sz="2000" baseline="30000">
                <a:latin typeface="Effra" panose="02000506080000020004"/>
              </a:rPr>
              <a:t>-</a:t>
            </a:r>
            <a:r>
              <a:rPr lang="en-US" sz="2000">
                <a:latin typeface="Effra" panose="02000506080000020004"/>
              </a:rPr>
              <a:t>.</a:t>
            </a:r>
          </a:p>
          <a:p>
            <a:endParaRPr lang="en-US" sz="2000">
              <a:latin typeface="Effra" panose="02000506080000020004"/>
            </a:endParaRPr>
          </a:p>
          <a:p>
            <a:r>
              <a:rPr lang="en-US" sz="2000">
                <a:latin typeface="Effra" panose="02000506080000020004"/>
              </a:rPr>
              <a:t>Er is 3,0 L x 1,9 mol/L = 5,7 mol </a:t>
            </a:r>
            <a:r>
              <a:rPr lang="en-US" sz="2000" err="1">
                <a:latin typeface="Effra" panose="02000506080000020004"/>
              </a:rPr>
              <a:t>zwavelzuur</a:t>
            </a:r>
            <a:r>
              <a:rPr lang="en-US" sz="2000">
                <a:latin typeface="Effra" panose="02000506080000020004"/>
              </a:rPr>
              <a:t>.</a:t>
            </a:r>
          </a:p>
          <a:p>
            <a:r>
              <a:rPr lang="en-US" sz="2000">
                <a:latin typeface="Effra" panose="02000506080000020004"/>
              </a:rPr>
              <a:t>Er is 2 x 5,7 = 11,4 mol H</a:t>
            </a:r>
            <a:r>
              <a:rPr lang="en-US" sz="2000" baseline="30000">
                <a:latin typeface="Effra" panose="02000506080000020004"/>
              </a:rPr>
              <a:t>+</a:t>
            </a:r>
            <a:r>
              <a:rPr lang="en-US" sz="2000">
                <a:latin typeface="Effra" panose="02000506080000020004"/>
              </a:rPr>
              <a:t>.</a:t>
            </a:r>
            <a:endParaRPr lang="nl-NL" sz="2000">
              <a:latin typeface="Effra" panose="02000506080000020004"/>
            </a:endParaRP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51F27EB2-690D-827E-6019-2E8479100E69}"/>
              </a:ext>
            </a:extLst>
          </p:cNvPr>
          <p:cNvCxnSpPr>
            <a:cxnSpLocks/>
          </p:cNvCxnSpPr>
          <p:nvPr/>
        </p:nvCxnSpPr>
        <p:spPr>
          <a:xfrm>
            <a:off x="536714" y="6657978"/>
            <a:ext cx="844825" cy="0"/>
          </a:xfrm>
          <a:prstGeom prst="line">
            <a:avLst/>
          </a:prstGeom>
          <a:ln w="38100"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88033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C05CC-EC07-3E6B-27CB-DC4E46225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62CCDC8C-6182-3960-3AE8-C4573CBD9A16}"/>
              </a:ext>
            </a:extLst>
          </p:cNvPr>
          <p:cNvSpPr txBox="1"/>
          <p:nvPr/>
        </p:nvSpPr>
        <p:spPr>
          <a:xfrm>
            <a:off x="536714" y="884583"/>
            <a:ext cx="11303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Effra" panose="02000506080000020004"/>
              </a:rPr>
              <a:t>Hoe </a:t>
            </a:r>
            <a:r>
              <a:rPr lang="en-US" sz="2400" b="1" dirty="0" err="1">
                <a:latin typeface="Effra" panose="02000506080000020004"/>
              </a:rPr>
              <a:t>reken</a:t>
            </a:r>
            <a:r>
              <a:rPr lang="en-US" sz="2400" b="1" dirty="0">
                <a:latin typeface="Effra" panose="02000506080000020004"/>
              </a:rPr>
              <a:t> je met </a:t>
            </a:r>
            <a:r>
              <a:rPr lang="en-US" sz="2400" b="1" dirty="0" err="1">
                <a:latin typeface="Effra" panose="02000506080000020004"/>
              </a:rPr>
              <a:t>overmaat</a:t>
            </a:r>
            <a:r>
              <a:rPr lang="en-US" sz="2400" b="1" dirty="0">
                <a:latin typeface="Effra" panose="02000506080000020004"/>
              </a:rPr>
              <a:t>? </a:t>
            </a:r>
            <a:r>
              <a:rPr lang="en-US" sz="2000" b="1" dirty="0">
                <a:solidFill>
                  <a:srgbClr val="652EA3"/>
                </a:solidFill>
                <a:latin typeface="Effra" panose="02000506080000020004"/>
              </a:rPr>
              <a:t>2018 I 19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E0EAD5D-70E5-F1FB-5A08-75F6DCF1A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53" y="1401417"/>
            <a:ext cx="5717086" cy="5256561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37CE1B21-8241-0B69-8559-89913B5248F5}"/>
              </a:ext>
            </a:extLst>
          </p:cNvPr>
          <p:cNvSpPr txBox="1"/>
          <p:nvPr/>
        </p:nvSpPr>
        <p:spPr>
          <a:xfrm>
            <a:off x="6559826" y="1623247"/>
            <a:ext cx="487139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Effra" panose="02000506080000020004"/>
              </a:rPr>
              <a:t>400 L x 0,014 mol/L = 5,6 mol OH</a:t>
            </a:r>
            <a:r>
              <a:rPr lang="en-US" sz="2000" baseline="30000">
                <a:latin typeface="Effra" panose="02000506080000020004"/>
              </a:rPr>
              <a:t>-</a:t>
            </a:r>
            <a:r>
              <a:rPr lang="en-US" sz="2000">
                <a:latin typeface="Effra" panose="02000506080000020004"/>
              </a:rPr>
              <a:t>.</a:t>
            </a:r>
          </a:p>
          <a:p>
            <a:r>
              <a:rPr lang="en-US" sz="2000">
                <a:latin typeface="Effra" panose="02000506080000020004"/>
              </a:rPr>
              <a:t>300 L x 0,063 mol/L = 1,89 mol OH</a:t>
            </a:r>
            <a:r>
              <a:rPr lang="en-US" sz="2000" baseline="30000">
                <a:latin typeface="Effra" panose="02000506080000020004"/>
              </a:rPr>
              <a:t>-</a:t>
            </a:r>
            <a:r>
              <a:rPr lang="en-US" sz="2000">
                <a:latin typeface="Effra" panose="02000506080000020004"/>
              </a:rPr>
              <a:t>.</a:t>
            </a:r>
          </a:p>
          <a:p>
            <a:r>
              <a:rPr lang="en-US" sz="2000" err="1">
                <a:latin typeface="Effra" panose="02000506080000020004"/>
              </a:rPr>
              <a:t>Totaal</a:t>
            </a:r>
            <a:r>
              <a:rPr lang="en-US" sz="2000">
                <a:latin typeface="Effra" panose="02000506080000020004"/>
              </a:rPr>
              <a:t> 5,6+1,89 = 7,5 mol OH</a:t>
            </a:r>
            <a:r>
              <a:rPr lang="en-US" sz="2000" baseline="30000">
                <a:latin typeface="Effra" panose="02000506080000020004"/>
              </a:rPr>
              <a:t>-</a:t>
            </a:r>
            <a:r>
              <a:rPr lang="en-US" sz="2000">
                <a:latin typeface="Effra" panose="02000506080000020004"/>
              </a:rPr>
              <a:t>.</a:t>
            </a:r>
          </a:p>
          <a:p>
            <a:endParaRPr lang="en-US" sz="2000">
              <a:latin typeface="Effra" panose="02000506080000020004"/>
            </a:endParaRPr>
          </a:p>
          <a:p>
            <a:r>
              <a:rPr lang="en-US" sz="2000">
                <a:latin typeface="Effra" panose="02000506080000020004"/>
              </a:rPr>
              <a:t>Er is 3,0 L x 1,9 mol/L = 5,7 mol </a:t>
            </a:r>
            <a:r>
              <a:rPr lang="en-US" sz="2000" err="1">
                <a:latin typeface="Effra" panose="02000506080000020004"/>
              </a:rPr>
              <a:t>zwavelzuur</a:t>
            </a:r>
            <a:r>
              <a:rPr lang="en-US" sz="2000">
                <a:latin typeface="Effra" panose="02000506080000020004"/>
              </a:rPr>
              <a:t>.</a:t>
            </a:r>
          </a:p>
          <a:p>
            <a:r>
              <a:rPr lang="en-US" sz="2000">
                <a:latin typeface="Effra" panose="02000506080000020004"/>
              </a:rPr>
              <a:t>Er is 2 x 5,7 = 11,4 mol H</a:t>
            </a:r>
            <a:r>
              <a:rPr lang="en-US" sz="2000" baseline="30000">
                <a:latin typeface="Effra" panose="02000506080000020004"/>
              </a:rPr>
              <a:t>+</a:t>
            </a:r>
            <a:r>
              <a:rPr lang="en-US" sz="2000">
                <a:latin typeface="Effra" panose="02000506080000020004"/>
              </a:rPr>
              <a:t>.</a:t>
            </a:r>
          </a:p>
          <a:p>
            <a:endParaRPr lang="en-US" sz="2000">
              <a:latin typeface="Effra" panose="02000506080000020004"/>
            </a:endParaRPr>
          </a:p>
          <a:p>
            <a:r>
              <a:rPr lang="en-US" sz="2000">
                <a:latin typeface="Effra" panose="02000506080000020004"/>
              </a:rPr>
              <a:t>H</a:t>
            </a:r>
            <a:r>
              <a:rPr lang="en-US" sz="2000" baseline="30000">
                <a:latin typeface="Effra" panose="02000506080000020004"/>
              </a:rPr>
              <a:t>+</a:t>
            </a:r>
            <a:r>
              <a:rPr lang="en-US" sz="2000">
                <a:latin typeface="Effra" panose="02000506080000020004"/>
              </a:rPr>
              <a:t> en OH</a:t>
            </a:r>
            <a:r>
              <a:rPr lang="en-US" sz="2000" baseline="30000">
                <a:latin typeface="Effra" panose="02000506080000020004"/>
              </a:rPr>
              <a:t>-</a:t>
            </a:r>
            <a:r>
              <a:rPr lang="en-US" sz="2000">
                <a:latin typeface="Effra" panose="02000506080000020004"/>
              </a:rPr>
              <a:t> </a:t>
            </a:r>
            <a:r>
              <a:rPr lang="en-US" sz="2000" err="1">
                <a:latin typeface="Effra" panose="02000506080000020004"/>
              </a:rPr>
              <a:t>reageren</a:t>
            </a:r>
            <a:r>
              <a:rPr lang="en-US" sz="2000">
                <a:latin typeface="Effra" panose="02000506080000020004"/>
              </a:rPr>
              <a:t> in </a:t>
            </a:r>
            <a:r>
              <a:rPr lang="en-US" sz="2000" err="1">
                <a:latin typeface="Effra" panose="02000506080000020004"/>
              </a:rPr>
              <a:t>molverhouding</a:t>
            </a:r>
            <a:r>
              <a:rPr lang="en-US" sz="2000">
                <a:latin typeface="Effra" panose="02000506080000020004"/>
              </a:rPr>
              <a:t>.</a:t>
            </a:r>
          </a:p>
          <a:p>
            <a:r>
              <a:rPr lang="en-US" sz="2000">
                <a:latin typeface="Effra" panose="02000506080000020004"/>
              </a:rPr>
              <a:t>Er is </a:t>
            </a:r>
            <a:r>
              <a:rPr lang="en-US" sz="2000" err="1">
                <a:latin typeface="Effra" panose="02000506080000020004"/>
              </a:rPr>
              <a:t>meer</a:t>
            </a:r>
            <a:r>
              <a:rPr lang="en-US" sz="2000">
                <a:latin typeface="Effra" panose="02000506080000020004"/>
              </a:rPr>
              <a:t> H</a:t>
            </a:r>
            <a:r>
              <a:rPr lang="en-US" sz="2000" baseline="30000">
                <a:latin typeface="Effra" panose="02000506080000020004"/>
              </a:rPr>
              <a:t>+</a:t>
            </a:r>
            <a:r>
              <a:rPr lang="en-US" sz="2000">
                <a:latin typeface="Effra" panose="02000506080000020004"/>
              </a:rPr>
              <a:t>, </a:t>
            </a:r>
            <a:r>
              <a:rPr lang="en-US" sz="2000" err="1">
                <a:latin typeface="Effra" panose="02000506080000020004"/>
              </a:rPr>
              <a:t>dus</a:t>
            </a:r>
            <a:r>
              <a:rPr lang="en-US" sz="2000">
                <a:latin typeface="Effra" panose="02000506080000020004"/>
              </a:rPr>
              <a:t> </a:t>
            </a:r>
            <a:r>
              <a:rPr lang="en-US" sz="2000" err="1">
                <a:latin typeface="Effra" panose="02000506080000020004"/>
              </a:rPr>
              <a:t>zwavelzuur</a:t>
            </a:r>
            <a:r>
              <a:rPr lang="en-US" sz="2000">
                <a:latin typeface="Effra" panose="02000506080000020004"/>
              </a:rPr>
              <a:t> is in </a:t>
            </a:r>
            <a:r>
              <a:rPr lang="en-US" sz="2000" err="1">
                <a:latin typeface="Effra" panose="02000506080000020004"/>
              </a:rPr>
              <a:t>overmaat</a:t>
            </a:r>
            <a:r>
              <a:rPr lang="en-US" sz="2000">
                <a:latin typeface="Effra" panose="02000506080000020004"/>
              </a:rPr>
              <a:t>.</a:t>
            </a:r>
            <a:endParaRPr lang="nl-NL" sz="2000">
              <a:latin typeface="Effra" panose="02000506080000020004"/>
            </a:endParaRP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606628BD-9724-B199-E3B1-81AF2B68F68F}"/>
              </a:ext>
            </a:extLst>
          </p:cNvPr>
          <p:cNvCxnSpPr>
            <a:cxnSpLocks/>
          </p:cNvCxnSpPr>
          <p:nvPr/>
        </p:nvCxnSpPr>
        <p:spPr>
          <a:xfrm>
            <a:off x="536714" y="5834270"/>
            <a:ext cx="2325756" cy="0"/>
          </a:xfrm>
          <a:prstGeom prst="line">
            <a:avLst/>
          </a:prstGeom>
          <a:ln w="38100"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70417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E3385-8764-3AF1-2AED-936AB3A80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1525A507-A453-E0FE-3197-BF5B736BAC04}"/>
              </a:ext>
            </a:extLst>
          </p:cNvPr>
          <p:cNvSpPr txBox="1"/>
          <p:nvPr/>
        </p:nvSpPr>
        <p:spPr>
          <a:xfrm>
            <a:off x="566530" y="1143000"/>
            <a:ext cx="1127353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latin typeface="Effra" panose="02000506080000020004"/>
              </a:rPr>
              <a:t>Hoe </a:t>
            </a:r>
            <a:r>
              <a:rPr lang="en-US" sz="2400" b="1" dirty="0" err="1">
                <a:latin typeface="Effra" panose="02000506080000020004"/>
              </a:rPr>
              <a:t>bereken</a:t>
            </a:r>
            <a:r>
              <a:rPr lang="en-US" sz="2400" b="1" dirty="0">
                <a:latin typeface="Effra" panose="02000506080000020004"/>
              </a:rPr>
              <a:t> je het </a:t>
            </a:r>
            <a:r>
              <a:rPr lang="en-US" sz="2400" b="1" dirty="0" err="1">
                <a:latin typeface="Effra" panose="02000506080000020004"/>
              </a:rPr>
              <a:t>rendement</a:t>
            </a:r>
            <a:r>
              <a:rPr lang="en-US" sz="2400" b="1" dirty="0">
                <a:latin typeface="Effra" panose="02000506080000020004"/>
              </a:rPr>
              <a:t>?</a:t>
            </a:r>
            <a:r>
              <a:rPr lang="en-US" sz="2400" b="1" dirty="0">
                <a:solidFill>
                  <a:srgbClr val="652EA3"/>
                </a:solidFill>
              </a:rPr>
              <a:t> 2021 III 13</a:t>
            </a:r>
            <a:r>
              <a:rPr lang="en-US" sz="2400" b="1" dirty="0">
                <a:latin typeface="Effra" panose="02000506080000020004"/>
              </a:rPr>
              <a:t>  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157E7A3-B575-4CA8-1236-9B7C2D55D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" y="1804670"/>
            <a:ext cx="80772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3084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6F9BD-801A-D74D-D32E-E5C690204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C402ED4-6BD3-5797-29E7-9D2DC40C0ED2}"/>
              </a:ext>
            </a:extLst>
          </p:cNvPr>
          <p:cNvSpPr txBox="1"/>
          <p:nvPr/>
        </p:nvSpPr>
        <p:spPr>
          <a:xfrm>
            <a:off x="566530" y="1143000"/>
            <a:ext cx="1127353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>
                <a:latin typeface="Effra" panose="02000506080000020004"/>
              </a:rPr>
              <a:t>Hoe </a:t>
            </a:r>
            <a:r>
              <a:rPr lang="en-US" sz="2400" b="1" err="1">
                <a:latin typeface="Effra" panose="02000506080000020004"/>
              </a:rPr>
              <a:t>bereken</a:t>
            </a:r>
            <a:r>
              <a:rPr lang="en-US" sz="2400" b="1">
                <a:latin typeface="Effra" panose="02000506080000020004"/>
              </a:rPr>
              <a:t> je het </a:t>
            </a:r>
            <a:r>
              <a:rPr lang="en-US" sz="2400" b="1" err="1">
                <a:latin typeface="Effra" panose="02000506080000020004"/>
              </a:rPr>
              <a:t>rendement</a:t>
            </a:r>
            <a:r>
              <a:rPr lang="en-US" sz="2400" b="1">
                <a:latin typeface="Effra" panose="02000506080000020004"/>
              </a:rPr>
              <a:t>?</a:t>
            </a:r>
            <a:r>
              <a:rPr lang="en-US" sz="2400" b="1">
                <a:solidFill>
                  <a:srgbClr val="652EA3"/>
                </a:solidFill>
              </a:rPr>
              <a:t> 2021 III 13</a:t>
            </a:r>
            <a:r>
              <a:rPr lang="en-US" sz="2400" b="1">
                <a:latin typeface="Effra" panose="02000506080000020004"/>
              </a:rPr>
              <a:t>  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23C88DB-D050-3178-F131-457064A10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" y="1804670"/>
            <a:ext cx="8077200" cy="1866900"/>
          </a:xfrm>
          <a:prstGeom prst="rect">
            <a:avLst/>
          </a:prstGeom>
        </p:spPr>
      </p:pic>
      <p:pic>
        <p:nvPicPr>
          <p:cNvPr id="2" name="Afbeelding 1" descr="Afbeelding met tekst, schermopname, Lettertype, lijn&#10;&#10;Door AI gegenereerde inhoud is mogelijk onjuist.">
            <a:extLst>
              <a:ext uri="{FF2B5EF4-FFF2-40B4-BE49-F238E27FC236}">
                <a16:creationId xmlns:a16="http://schemas.microsoft.com/office/drawing/2014/main" id="{3C0722F3-437D-7EF8-A3C5-AEEF5DE34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4" y="3856080"/>
            <a:ext cx="10949755" cy="130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4839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0F417-9A13-B3E8-510F-705E33DD6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79C5B193-5C19-688F-6075-B6E75889AEA1}"/>
              </a:ext>
            </a:extLst>
          </p:cNvPr>
          <p:cNvSpPr txBox="1"/>
          <p:nvPr/>
        </p:nvSpPr>
        <p:spPr>
          <a:xfrm>
            <a:off x="566530" y="1143000"/>
            <a:ext cx="1127353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>
                <a:latin typeface="Effra" panose="02000506080000020004"/>
              </a:rPr>
              <a:t>Hoe </a:t>
            </a:r>
            <a:r>
              <a:rPr lang="en-US" sz="2400" b="1" err="1">
                <a:latin typeface="Effra" panose="02000506080000020004"/>
              </a:rPr>
              <a:t>bereken</a:t>
            </a:r>
            <a:r>
              <a:rPr lang="en-US" sz="2400" b="1">
                <a:latin typeface="Effra" panose="02000506080000020004"/>
              </a:rPr>
              <a:t> je het </a:t>
            </a:r>
            <a:r>
              <a:rPr lang="en-US" sz="2400" b="1" err="1">
                <a:latin typeface="Effra" panose="02000506080000020004"/>
              </a:rPr>
              <a:t>rendement</a:t>
            </a:r>
            <a:r>
              <a:rPr lang="en-US" sz="2400" b="1">
                <a:latin typeface="Effra" panose="02000506080000020004"/>
              </a:rPr>
              <a:t>?</a:t>
            </a:r>
            <a:r>
              <a:rPr lang="en-US" sz="2400" b="1">
                <a:solidFill>
                  <a:srgbClr val="652EA3"/>
                </a:solidFill>
              </a:rPr>
              <a:t> 2021 III 13</a:t>
            </a:r>
            <a:r>
              <a:rPr lang="en-US" sz="2400" b="1">
                <a:latin typeface="Effra" panose="02000506080000020004"/>
              </a:rPr>
              <a:t>  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23AF9AC-22EA-F729-82DB-FFB4D5287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" y="1804670"/>
            <a:ext cx="8077200" cy="18669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C1C5851-D2F0-0DC0-9E99-C3705E0848E6}"/>
              </a:ext>
            </a:extLst>
          </p:cNvPr>
          <p:cNvSpPr txBox="1"/>
          <p:nvPr/>
        </p:nvSpPr>
        <p:spPr>
          <a:xfrm>
            <a:off x="1053548" y="3856383"/>
            <a:ext cx="4515210" cy="1015663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 dirty="0">
                <a:latin typeface="Effra" panose="02000506080000020004"/>
              </a:rPr>
              <a:t>Er is 0,60x3,6</a:t>
            </a:r>
            <a:r>
              <a:rPr lang="en-US" sz="2000" dirty="0">
                <a:latin typeface="Effra" panose="02000506080000020004"/>
                <a:cs typeface="Arial"/>
              </a:rPr>
              <a:t>•10</a:t>
            </a:r>
            <a:r>
              <a:rPr lang="en-US" sz="2000" baseline="30000" dirty="0">
                <a:latin typeface="Effra" panose="02000506080000020004"/>
                <a:cs typeface="Arial"/>
              </a:rPr>
              <a:t>5</a:t>
            </a:r>
            <a:r>
              <a:rPr lang="en-US" sz="2000" dirty="0">
                <a:latin typeface="Effra" panose="02000506080000020004"/>
                <a:cs typeface="Arial"/>
              </a:rPr>
              <a:t> = 2,16•10</a:t>
            </a:r>
            <a:r>
              <a:rPr lang="en-US" sz="2000" baseline="30000" dirty="0">
                <a:latin typeface="Effra" panose="02000506080000020004"/>
                <a:cs typeface="Arial"/>
              </a:rPr>
              <a:t>5</a:t>
            </a:r>
            <a:r>
              <a:rPr lang="en-US" sz="2000" dirty="0">
                <a:latin typeface="Effra" panose="02000506080000020004"/>
                <a:cs typeface="Arial"/>
              </a:rPr>
              <a:t>  ton C.</a:t>
            </a:r>
          </a:p>
          <a:p>
            <a:r>
              <a:rPr lang="en-US" sz="2000" dirty="0">
                <a:latin typeface="Effra" panose="02000506080000020004"/>
                <a:cs typeface="Arial"/>
              </a:rPr>
              <a:t>Dat is 2,16•10</a:t>
            </a:r>
            <a:r>
              <a:rPr lang="en-US" sz="2000" baseline="30000" dirty="0">
                <a:latin typeface="Effra" panose="02000506080000020004"/>
                <a:cs typeface="Arial"/>
              </a:rPr>
              <a:t>11  </a:t>
            </a:r>
            <a:r>
              <a:rPr lang="en-US" sz="2000" dirty="0">
                <a:latin typeface="Effra" panose="02000506080000020004"/>
                <a:cs typeface="Arial"/>
              </a:rPr>
              <a:t>gram C.</a:t>
            </a:r>
          </a:p>
          <a:p>
            <a:r>
              <a:rPr lang="en-US" sz="2000" dirty="0">
                <a:latin typeface="Effra" panose="02000506080000020004"/>
                <a:cs typeface="Arial" panose="020B0604020202020204" pitchFamily="34" charset="0"/>
              </a:rPr>
              <a:t>Dat is 2,16•10</a:t>
            </a:r>
            <a:r>
              <a:rPr lang="en-US" sz="2000" baseline="30000" dirty="0">
                <a:latin typeface="Effra" panose="02000506080000020004"/>
                <a:cs typeface="Arial" panose="020B0604020202020204" pitchFamily="34" charset="0"/>
              </a:rPr>
              <a:t>11 </a:t>
            </a:r>
            <a:r>
              <a:rPr lang="en-US" sz="2000" dirty="0">
                <a:latin typeface="Effra" panose="02000506080000020004"/>
                <a:cs typeface="Arial" panose="020B0604020202020204" pitchFamily="34" charset="0"/>
              </a:rPr>
              <a:t>/12,01 = 1,80•10</a:t>
            </a:r>
            <a:r>
              <a:rPr lang="en-US" sz="2000" baseline="30000" dirty="0">
                <a:latin typeface="Effra" panose="02000506080000020004"/>
                <a:cs typeface="Arial" panose="020B0604020202020204" pitchFamily="34" charset="0"/>
              </a:rPr>
              <a:t>10 </a:t>
            </a:r>
            <a:r>
              <a:rPr lang="en-US" sz="2000" dirty="0">
                <a:latin typeface="Effra" panose="02000506080000020004"/>
                <a:cs typeface="Arial" panose="020B0604020202020204" pitchFamily="34" charset="0"/>
              </a:rPr>
              <a:t>mol C.</a:t>
            </a:r>
            <a:endParaRPr lang="nl-NL" sz="2000" dirty="0">
              <a:latin typeface="Effra" panose="0200050608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12368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7A9B7-5430-CF5C-51AC-AAABACF56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1EBC8952-4718-F639-6ECC-66CD71C6A56D}"/>
              </a:ext>
            </a:extLst>
          </p:cNvPr>
          <p:cNvSpPr txBox="1"/>
          <p:nvPr/>
        </p:nvSpPr>
        <p:spPr>
          <a:xfrm>
            <a:off x="566530" y="1143000"/>
            <a:ext cx="1127353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>
                <a:latin typeface="Effra" panose="02000506080000020004"/>
              </a:rPr>
              <a:t>Hoe </a:t>
            </a:r>
            <a:r>
              <a:rPr lang="en-US" sz="2400" b="1" err="1">
                <a:latin typeface="Effra" panose="02000506080000020004"/>
              </a:rPr>
              <a:t>bereken</a:t>
            </a:r>
            <a:r>
              <a:rPr lang="en-US" sz="2400" b="1">
                <a:latin typeface="Effra" panose="02000506080000020004"/>
              </a:rPr>
              <a:t> je het </a:t>
            </a:r>
            <a:r>
              <a:rPr lang="en-US" sz="2400" b="1" err="1">
                <a:latin typeface="Effra" panose="02000506080000020004"/>
              </a:rPr>
              <a:t>rendement</a:t>
            </a:r>
            <a:r>
              <a:rPr lang="en-US" sz="2400" b="1">
                <a:latin typeface="Effra" panose="02000506080000020004"/>
              </a:rPr>
              <a:t>?</a:t>
            </a:r>
            <a:r>
              <a:rPr lang="en-US" sz="2400" b="1">
                <a:solidFill>
                  <a:srgbClr val="652EA3"/>
                </a:solidFill>
              </a:rPr>
              <a:t> 2021 III 13</a:t>
            </a:r>
            <a:r>
              <a:rPr lang="en-US" sz="2400" b="1">
                <a:latin typeface="Effra" panose="02000506080000020004"/>
              </a:rPr>
              <a:t>  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DDE89E3-AC2F-DE42-939E-6B7DA7D05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" y="1804670"/>
            <a:ext cx="8077200" cy="18669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E7304D8-0E27-5B43-0968-3D808D2BD6D6}"/>
              </a:ext>
            </a:extLst>
          </p:cNvPr>
          <p:cNvSpPr txBox="1"/>
          <p:nvPr/>
        </p:nvSpPr>
        <p:spPr>
          <a:xfrm>
            <a:off x="1053548" y="3856383"/>
            <a:ext cx="5909310" cy="132343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>
                <a:latin typeface="Effra" panose="02000506080000020004"/>
              </a:rPr>
              <a:t>Er is 0,60x3,6</a:t>
            </a:r>
            <a:r>
              <a:rPr lang="en-US" sz="2000">
                <a:latin typeface="Effra" panose="02000506080000020004"/>
                <a:cs typeface="Arial"/>
              </a:rPr>
              <a:t>•10</a:t>
            </a:r>
            <a:r>
              <a:rPr lang="en-US" sz="2000" baseline="30000">
                <a:latin typeface="Effra" panose="02000506080000020004"/>
                <a:cs typeface="Arial"/>
              </a:rPr>
              <a:t>5</a:t>
            </a:r>
            <a:r>
              <a:rPr lang="en-US" sz="2000">
                <a:latin typeface="Effra" panose="02000506080000020004"/>
                <a:cs typeface="Arial"/>
              </a:rPr>
              <a:t> = 2,16•10</a:t>
            </a:r>
            <a:r>
              <a:rPr lang="en-US" sz="2000" baseline="30000">
                <a:latin typeface="Effra" panose="02000506080000020004"/>
                <a:cs typeface="Arial"/>
              </a:rPr>
              <a:t>5</a:t>
            </a:r>
            <a:r>
              <a:rPr lang="en-US" sz="2000">
                <a:latin typeface="Effra" panose="02000506080000020004"/>
                <a:cs typeface="Arial"/>
              </a:rPr>
              <a:t>  ton C.</a:t>
            </a:r>
          </a:p>
          <a:p>
            <a:r>
              <a:rPr lang="en-US" sz="2000">
                <a:latin typeface="Effra" panose="02000506080000020004"/>
                <a:cs typeface="Arial"/>
              </a:rPr>
              <a:t>Dat is 2,16•10</a:t>
            </a:r>
            <a:r>
              <a:rPr lang="en-US" sz="2000" baseline="30000">
                <a:latin typeface="Effra" panose="02000506080000020004"/>
                <a:cs typeface="Arial"/>
              </a:rPr>
              <a:t>11  </a:t>
            </a:r>
            <a:r>
              <a:rPr lang="en-US" sz="2000">
                <a:latin typeface="Effra" panose="02000506080000020004"/>
                <a:cs typeface="Arial"/>
              </a:rPr>
              <a:t>gram C.</a:t>
            </a:r>
          </a:p>
          <a:p>
            <a:r>
              <a:rPr lang="en-US" sz="2000">
                <a:latin typeface="Effra" panose="02000506080000020004"/>
                <a:cs typeface="Arial"/>
              </a:rPr>
              <a:t>Dat is 2,16•10</a:t>
            </a:r>
            <a:r>
              <a:rPr lang="en-US" sz="2000" baseline="30000">
                <a:latin typeface="Effra" panose="02000506080000020004"/>
                <a:cs typeface="Arial"/>
              </a:rPr>
              <a:t>11 </a:t>
            </a:r>
            <a:r>
              <a:rPr lang="en-US" sz="2000">
                <a:latin typeface="Effra" panose="02000506080000020004"/>
                <a:cs typeface="Arial"/>
              </a:rPr>
              <a:t>/12,01 = 1,80•10</a:t>
            </a:r>
            <a:r>
              <a:rPr lang="en-US" sz="2000" baseline="30000">
                <a:latin typeface="Effra" panose="02000506080000020004"/>
                <a:cs typeface="Arial"/>
              </a:rPr>
              <a:t>10 </a:t>
            </a:r>
            <a:r>
              <a:rPr lang="en-US" sz="2000">
                <a:latin typeface="Effra" panose="02000506080000020004"/>
                <a:cs typeface="Arial"/>
              </a:rPr>
              <a:t>mol C.</a:t>
            </a:r>
          </a:p>
          <a:p>
            <a:r>
              <a:rPr lang="en-US" sz="2000" err="1">
                <a:latin typeface="Effra" panose="02000506080000020004"/>
                <a:cs typeface="Arial"/>
              </a:rPr>
              <a:t>Hieruit</a:t>
            </a:r>
            <a:r>
              <a:rPr lang="en-US" sz="2000">
                <a:latin typeface="Effra" panose="02000506080000020004"/>
                <a:cs typeface="Arial"/>
              </a:rPr>
              <a:t> </a:t>
            </a:r>
            <a:r>
              <a:rPr lang="en-US" sz="2000" err="1">
                <a:latin typeface="Effra" panose="02000506080000020004"/>
                <a:cs typeface="Arial"/>
              </a:rPr>
              <a:t>kan</a:t>
            </a:r>
            <a:r>
              <a:rPr lang="en-US" sz="2000">
                <a:latin typeface="Effra" panose="02000506080000020004"/>
                <a:cs typeface="Arial"/>
              </a:rPr>
              <a:t> 1,80•10</a:t>
            </a:r>
            <a:r>
              <a:rPr lang="en-US" sz="2000" baseline="30000">
                <a:latin typeface="Effra" panose="02000506080000020004"/>
                <a:cs typeface="Arial"/>
              </a:rPr>
              <a:t>10  </a:t>
            </a:r>
            <a:r>
              <a:rPr lang="en-US" sz="2000">
                <a:latin typeface="Effra" panose="02000506080000020004"/>
                <a:cs typeface="Arial"/>
              </a:rPr>
              <a:t>mol methanol (CH</a:t>
            </a:r>
            <a:r>
              <a:rPr lang="en-US" sz="2000" baseline="-25000">
                <a:latin typeface="Effra" panose="02000506080000020004"/>
                <a:cs typeface="Arial"/>
              </a:rPr>
              <a:t>3</a:t>
            </a:r>
            <a:r>
              <a:rPr lang="en-US" sz="2000">
                <a:latin typeface="Effra" panose="02000506080000020004"/>
                <a:cs typeface="Arial"/>
              </a:rPr>
              <a:t>OH) </a:t>
            </a:r>
            <a:r>
              <a:rPr lang="en-US" sz="2000" err="1">
                <a:latin typeface="Effra" panose="02000506080000020004"/>
                <a:cs typeface="Arial"/>
              </a:rPr>
              <a:t>ontstaan</a:t>
            </a:r>
            <a:r>
              <a:rPr lang="en-US" sz="2000">
                <a:latin typeface="Effra" panose="02000506080000020004"/>
                <a:cs typeface="Arial"/>
              </a:rPr>
              <a:t>.</a:t>
            </a:r>
            <a:endParaRPr lang="nl-NL" sz="2000">
              <a:latin typeface="Effra" panose="02000506080000020004"/>
              <a:cs typeface="Arial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87B4CDA-9866-4FC1-18F8-166EDEEC2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6479" y="3856383"/>
            <a:ext cx="1878658" cy="135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4765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EB34D-BC6D-8332-E271-CE4306620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0321F900-3770-431F-CD5C-7B0AD5694467}"/>
              </a:ext>
            </a:extLst>
          </p:cNvPr>
          <p:cNvSpPr txBox="1"/>
          <p:nvPr/>
        </p:nvSpPr>
        <p:spPr>
          <a:xfrm>
            <a:off x="566530" y="1143000"/>
            <a:ext cx="1127353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>
                <a:latin typeface="Effra" panose="02000506080000020004"/>
              </a:rPr>
              <a:t>Hoe </a:t>
            </a:r>
            <a:r>
              <a:rPr lang="en-US" sz="2400" b="1" err="1">
                <a:latin typeface="Effra" panose="02000506080000020004"/>
              </a:rPr>
              <a:t>bereken</a:t>
            </a:r>
            <a:r>
              <a:rPr lang="en-US" sz="2400" b="1">
                <a:latin typeface="Effra" panose="02000506080000020004"/>
              </a:rPr>
              <a:t> je het </a:t>
            </a:r>
            <a:r>
              <a:rPr lang="en-US" sz="2400" b="1" err="1">
                <a:latin typeface="Effra" panose="02000506080000020004"/>
              </a:rPr>
              <a:t>rendement</a:t>
            </a:r>
            <a:r>
              <a:rPr lang="en-US" sz="2400" b="1">
                <a:latin typeface="Effra" panose="02000506080000020004"/>
              </a:rPr>
              <a:t>?</a:t>
            </a:r>
            <a:r>
              <a:rPr lang="en-US" sz="2400" b="1">
                <a:solidFill>
                  <a:srgbClr val="652EA3"/>
                </a:solidFill>
              </a:rPr>
              <a:t> 2021 III 13</a:t>
            </a:r>
            <a:r>
              <a:rPr lang="en-US" sz="2400" b="1">
                <a:latin typeface="Effra" panose="02000506080000020004"/>
              </a:rPr>
              <a:t>  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11C7406-C88D-AEEA-22D5-9A598843B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" y="1804670"/>
            <a:ext cx="8077200" cy="18669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545D8A0-F8D2-8889-F36C-9AB763C25C9A}"/>
              </a:ext>
            </a:extLst>
          </p:cNvPr>
          <p:cNvSpPr txBox="1"/>
          <p:nvPr/>
        </p:nvSpPr>
        <p:spPr>
          <a:xfrm>
            <a:off x="1053548" y="3856383"/>
            <a:ext cx="6930295" cy="163121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>
                <a:latin typeface="Effra" panose="02000506080000020004"/>
              </a:rPr>
              <a:t>Er is 0,60x3,6</a:t>
            </a:r>
            <a:r>
              <a:rPr lang="en-US" sz="2000">
                <a:latin typeface="Effra" panose="02000506080000020004"/>
                <a:cs typeface="Arial"/>
              </a:rPr>
              <a:t>•10</a:t>
            </a:r>
            <a:r>
              <a:rPr lang="en-US" sz="2000" baseline="30000">
                <a:latin typeface="Effra" panose="02000506080000020004"/>
                <a:cs typeface="Arial"/>
              </a:rPr>
              <a:t>5</a:t>
            </a:r>
            <a:r>
              <a:rPr lang="en-US" sz="2000">
                <a:latin typeface="Effra" panose="02000506080000020004"/>
                <a:cs typeface="Arial"/>
              </a:rPr>
              <a:t> = 2,16•10</a:t>
            </a:r>
            <a:r>
              <a:rPr lang="en-US" sz="2000" baseline="30000">
                <a:latin typeface="Effra" panose="02000506080000020004"/>
                <a:cs typeface="Arial"/>
              </a:rPr>
              <a:t>5</a:t>
            </a:r>
            <a:r>
              <a:rPr lang="en-US" sz="2000">
                <a:latin typeface="Effra" panose="02000506080000020004"/>
                <a:cs typeface="Arial"/>
              </a:rPr>
              <a:t>  ton C.</a:t>
            </a:r>
          </a:p>
          <a:p>
            <a:r>
              <a:rPr lang="en-US" sz="2000">
                <a:latin typeface="Effra" panose="02000506080000020004"/>
                <a:cs typeface="Arial"/>
              </a:rPr>
              <a:t>Dat is 2,16•10</a:t>
            </a:r>
            <a:r>
              <a:rPr lang="en-US" sz="2000" baseline="30000">
                <a:latin typeface="Effra" panose="02000506080000020004"/>
                <a:cs typeface="Arial"/>
              </a:rPr>
              <a:t>11  </a:t>
            </a:r>
            <a:r>
              <a:rPr lang="en-US" sz="2000">
                <a:latin typeface="Effra" panose="02000506080000020004"/>
                <a:cs typeface="Arial"/>
              </a:rPr>
              <a:t>gram C.</a:t>
            </a:r>
          </a:p>
          <a:p>
            <a:r>
              <a:rPr lang="en-US" sz="2000">
                <a:latin typeface="Effra" panose="02000506080000020004"/>
                <a:cs typeface="Arial"/>
              </a:rPr>
              <a:t>Dat is 2,16•10</a:t>
            </a:r>
            <a:r>
              <a:rPr lang="en-US" sz="2000" baseline="30000">
                <a:latin typeface="Effra" panose="02000506080000020004"/>
                <a:cs typeface="Arial"/>
              </a:rPr>
              <a:t>11 </a:t>
            </a:r>
            <a:r>
              <a:rPr lang="en-US" sz="2000">
                <a:latin typeface="Effra" panose="02000506080000020004"/>
                <a:cs typeface="Arial"/>
              </a:rPr>
              <a:t>/12,01 = 1,80•10</a:t>
            </a:r>
            <a:r>
              <a:rPr lang="en-US" sz="2000" baseline="30000">
                <a:latin typeface="Effra" panose="02000506080000020004"/>
                <a:cs typeface="Arial"/>
              </a:rPr>
              <a:t>10 </a:t>
            </a:r>
            <a:r>
              <a:rPr lang="en-US" sz="2000">
                <a:latin typeface="Effra" panose="02000506080000020004"/>
                <a:cs typeface="Arial"/>
              </a:rPr>
              <a:t>mol C.</a:t>
            </a:r>
          </a:p>
          <a:p>
            <a:r>
              <a:rPr lang="en-US" sz="2000" err="1">
                <a:latin typeface="Effra" panose="02000506080000020004"/>
                <a:cs typeface="Arial"/>
              </a:rPr>
              <a:t>Hieruit</a:t>
            </a:r>
            <a:r>
              <a:rPr lang="en-US" sz="2000">
                <a:latin typeface="Effra" panose="02000506080000020004"/>
                <a:cs typeface="Arial"/>
              </a:rPr>
              <a:t> </a:t>
            </a:r>
            <a:r>
              <a:rPr lang="en-US" sz="2000" err="1">
                <a:latin typeface="Effra" panose="02000506080000020004"/>
                <a:cs typeface="Arial"/>
              </a:rPr>
              <a:t>kan</a:t>
            </a:r>
            <a:r>
              <a:rPr lang="en-US" sz="2000">
                <a:latin typeface="Effra" panose="02000506080000020004"/>
                <a:cs typeface="Arial"/>
              </a:rPr>
              <a:t> 1,80•10</a:t>
            </a:r>
            <a:r>
              <a:rPr lang="en-US" sz="2000" baseline="30000">
                <a:latin typeface="Effra" panose="02000506080000020004"/>
                <a:cs typeface="Arial"/>
              </a:rPr>
              <a:t>10  </a:t>
            </a:r>
            <a:r>
              <a:rPr lang="en-US" sz="2000">
                <a:latin typeface="Effra" panose="02000506080000020004"/>
                <a:cs typeface="Arial"/>
              </a:rPr>
              <a:t>mol methanol (CH</a:t>
            </a:r>
            <a:r>
              <a:rPr lang="en-US" sz="2000" baseline="-25000">
                <a:latin typeface="Effra" panose="02000506080000020004"/>
                <a:cs typeface="Arial"/>
              </a:rPr>
              <a:t>3</a:t>
            </a:r>
            <a:r>
              <a:rPr lang="en-US" sz="2000">
                <a:latin typeface="Effra" panose="02000506080000020004"/>
                <a:cs typeface="Arial"/>
              </a:rPr>
              <a:t>OH) </a:t>
            </a:r>
            <a:r>
              <a:rPr lang="en-US" sz="2000" err="1">
                <a:latin typeface="Effra" panose="02000506080000020004"/>
                <a:cs typeface="Arial"/>
              </a:rPr>
              <a:t>ontstaan</a:t>
            </a:r>
            <a:r>
              <a:rPr lang="en-US" sz="2000">
                <a:latin typeface="Effra" panose="02000506080000020004"/>
                <a:cs typeface="Arial"/>
              </a:rPr>
              <a:t>.</a:t>
            </a:r>
          </a:p>
          <a:p>
            <a:r>
              <a:rPr lang="en-US" sz="2000">
                <a:latin typeface="Effra" panose="02000506080000020004"/>
                <a:cs typeface="Arial"/>
              </a:rPr>
              <a:t>Dat is 1,80•10</a:t>
            </a:r>
            <a:r>
              <a:rPr lang="en-US" sz="2000" baseline="30000">
                <a:latin typeface="Effra" panose="02000506080000020004"/>
                <a:cs typeface="Arial"/>
              </a:rPr>
              <a:t>10  </a:t>
            </a:r>
            <a:r>
              <a:rPr lang="en-US" sz="2000">
                <a:latin typeface="Effra" panose="02000506080000020004"/>
                <a:cs typeface="Arial"/>
              </a:rPr>
              <a:t>mol  x 32,042 g/mol = 5,76•10</a:t>
            </a:r>
            <a:r>
              <a:rPr lang="en-US" sz="2000" baseline="30000">
                <a:latin typeface="Effra" panose="02000506080000020004"/>
                <a:cs typeface="Arial"/>
              </a:rPr>
              <a:t>11  </a:t>
            </a:r>
            <a:r>
              <a:rPr lang="en-US" sz="2000">
                <a:latin typeface="Effra" panose="02000506080000020004"/>
                <a:cs typeface="Arial"/>
              </a:rPr>
              <a:t>gram methanol</a:t>
            </a:r>
            <a:endParaRPr lang="nl-NL" sz="2000">
              <a:latin typeface="Effra" panose="020005060800000200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275840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69612985F38A4696AAD18D581E630E" ma:contentTypeVersion="12" ma:contentTypeDescription="Een nieuw document maken." ma:contentTypeScope="" ma:versionID="7800f48721e0895ad60ce256ee478aeb">
  <xsd:schema xmlns:xsd="http://www.w3.org/2001/XMLSchema" xmlns:xs="http://www.w3.org/2001/XMLSchema" xmlns:p="http://schemas.microsoft.com/office/2006/metadata/properties" xmlns:ns2="f7bdf434-8271-45be-9229-b36057b16eca" xmlns:ns3="403b03e0-f3b3-4df8-8b82-7dc7d4ddf286" targetNamespace="http://schemas.microsoft.com/office/2006/metadata/properties" ma:root="true" ma:fieldsID="4244e9fb0ca6f2a4ec2cfad8ffb17673" ns2:_="" ns3:_="">
    <xsd:import namespace="f7bdf434-8271-45be-9229-b36057b16eca"/>
    <xsd:import namespace="403b03e0-f3b3-4df8-8b82-7dc7d4ddf2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bdf434-8271-45be-9229-b36057b16e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8afbf0a4-60f2-4de2-9c19-1cfcaa6785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3b03e0-f3b3-4df8-8b82-7dc7d4ddf28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3339e9d-23b0-4d36-af82-861bde34df63}" ma:internalName="TaxCatchAll" ma:showField="CatchAllData" ma:web="403b03e0-f3b3-4df8-8b82-7dc7d4ddf2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bdf434-8271-45be-9229-b36057b16eca">
      <Terms xmlns="http://schemas.microsoft.com/office/infopath/2007/PartnerControls"/>
    </lcf76f155ced4ddcb4097134ff3c332f>
    <TaxCatchAll xmlns="403b03e0-f3b3-4df8-8b82-7dc7d4ddf286" xsi:nil="true"/>
  </documentManagement>
</p:properties>
</file>

<file path=customXml/itemProps1.xml><?xml version="1.0" encoding="utf-8"?>
<ds:datastoreItem xmlns:ds="http://schemas.openxmlformats.org/officeDocument/2006/customXml" ds:itemID="{92A64BCF-F95D-41F2-B3E1-49290C13CB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C13CA9-EDBE-4B4B-8895-930D1139F200}"/>
</file>

<file path=customXml/itemProps3.xml><?xml version="1.0" encoding="utf-8"?>
<ds:datastoreItem xmlns:ds="http://schemas.openxmlformats.org/officeDocument/2006/customXml" ds:itemID="{871BC580-947A-4107-8AF5-50C7CD04590F}">
  <ds:schemaRefs>
    <ds:schemaRef ds:uri="http://purl.org/dc/dcmitype/"/>
    <ds:schemaRef ds:uri="e7183d92-7d1c-4abc-9060-17c5b27035f0"/>
    <ds:schemaRef ds:uri="http://www.w3.org/XML/1998/namespace"/>
    <ds:schemaRef ds:uri="65a11041-aba8-449e-bef6-559f13c05a59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f90a278f-1a60-4c7c-a799-0d09090d6db8}" enabled="1" method="Standard" siteId="{ae0fde7c-b50a-4ab9-917e-feace941a13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29641</TotalTime>
  <Words>2953</Words>
  <Application>Microsoft Macintosh PowerPoint</Application>
  <PresentationFormat>Breedbeeld</PresentationFormat>
  <Paragraphs>612</Paragraphs>
  <Slides>123</Slides>
  <Notes>29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123</vt:i4>
      </vt:variant>
    </vt:vector>
  </HeadingPairs>
  <TitlesOfParts>
    <vt:vector size="131" baseType="lpstr">
      <vt:lpstr>Arial</vt:lpstr>
      <vt:lpstr>Calibri</vt:lpstr>
      <vt:lpstr>Calibri Light</vt:lpstr>
      <vt:lpstr>Cambria Math</vt:lpstr>
      <vt:lpstr>Effra</vt:lpstr>
      <vt:lpstr>Symbol</vt:lpstr>
      <vt:lpstr>Wingdings</vt:lpstr>
      <vt:lpstr>Kantoorthema</vt:lpstr>
      <vt:lpstr>Examenspreekuur Scheikunde Havo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Jos Stolper</dc:creator>
  <cp:lastModifiedBy>Eva Doesborgh</cp:lastModifiedBy>
  <cp:revision>12</cp:revision>
  <cp:lastPrinted>2024-04-03T13:26:02Z</cp:lastPrinted>
  <dcterms:created xsi:type="dcterms:W3CDTF">2022-04-29T11:47:46Z</dcterms:created>
  <dcterms:modified xsi:type="dcterms:W3CDTF">2026-05-10T16:39:54Z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0x0101000A69612985F38A4696AAD18D581E630E</vt:lpwstr>
  </property>
  <property fmtid="{D5CDD505-2E9C-101B-9397-08002B2CF9AE}" pid="3" name="MediaServiceImageTags">
    <vt:lpwstr/>
  </property>
</Properties>
</file>