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9"/>
  </p:notesMasterIdLst>
  <p:handoutMasterIdLst>
    <p:handoutMasterId r:id="rId160"/>
  </p:handoutMasterIdLst>
  <p:sldIdLst>
    <p:sldId id="259" r:id="rId5"/>
    <p:sldId id="369" r:id="rId6"/>
    <p:sldId id="519" r:id="rId7"/>
    <p:sldId id="257" r:id="rId8"/>
    <p:sldId id="290" r:id="rId9"/>
    <p:sldId id="472" r:id="rId10"/>
    <p:sldId id="291" r:id="rId11"/>
    <p:sldId id="292" r:id="rId12"/>
    <p:sldId id="261" r:id="rId13"/>
    <p:sldId id="387" r:id="rId14"/>
    <p:sldId id="422" r:id="rId15"/>
    <p:sldId id="431" r:id="rId16"/>
    <p:sldId id="293" r:id="rId17"/>
    <p:sldId id="432" r:id="rId18"/>
    <p:sldId id="412" r:id="rId19"/>
    <p:sldId id="317" r:id="rId20"/>
    <p:sldId id="318" r:id="rId21"/>
    <p:sldId id="384" r:id="rId22"/>
    <p:sldId id="385" r:id="rId23"/>
    <p:sldId id="302" r:id="rId24"/>
    <p:sldId id="304" r:id="rId25"/>
    <p:sldId id="305" r:id="rId26"/>
    <p:sldId id="509" r:id="rId27"/>
    <p:sldId id="306" r:id="rId28"/>
    <p:sldId id="307" r:id="rId29"/>
    <p:sldId id="309" r:id="rId30"/>
    <p:sldId id="308" r:id="rId31"/>
    <p:sldId id="437" r:id="rId32"/>
    <p:sldId id="508" r:id="rId33"/>
    <p:sldId id="294" r:id="rId34"/>
    <p:sldId id="262" r:id="rId35"/>
    <p:sldId id="393" r:id="rId36"/>
    <p:sldId id="394" r:id="rId37"/>
    <p:sldId id="402" r:id="rId38"/>
    <p:sldId id="404" r:id="rId39"/>
    <p:sldId id="403" r:id="rId40"/>
    <p:sldId id="405" r:id="rId41"/>
    <p:sldId id="473" r:id="rId42"/>
    <p:sldId id="453" r:id="rId43"/>
    <p:sldId id="451" r:id="rId44"/>
    <p:sldId id="452" r:id="rId45"/>
    <p:sldId id="440" r:id="rId46"/>
    <p:sldId id="449" r:id="rId47"/>
    <p:sldId id="502" r:id="rId48"/>
    <p:sldId id="474" r:id="rId49"/>
    <p:sldId id="319" r:id="rId50"/>
    <p:sldId id="303" r:id="rId51"/>
    <p:sldId id="430" r:id="rId52"/>
    <p:sldId id="477" r:id="rId53"/>
    <p:sldId id="428" r:id="rId54"/>
    <p:sldId id="429" r:id="rId55"/>
    <p:sldId id="298" r:id="rId56"/>
    <p:sldId id="503" r:id="rId57"/>
    <p:sldId id="504" r:id="rId58"/>
    <p:sldId id="457" r:id="rId59"/>
    <p:sldId id="266" r:id="rId60"/>
    <p:sldId id="267" r:id="rId61"/>
    <p:sldId id="268" r:id="rId62"/>
    <p:sldId id="269" r:id="rId63"/>
    <p:sldId id="270" r:id="rId64"/>
    <p:sldId id="271" r:id="rId65"/>
    <p:sldId id="272" r:id="rId66"/>
    <p:sldId id="273" r:id="rId67"/>
    <p:sldId id="274" r:id="rId68"/>
    <p:sldId id="299" r:id="rId69"/>
    <p:sldId id="313" r:id="rId70"/>
    <p:sldId id="312" r:id="rId71"/>
    <p:sldId id="506" r:id="rId72"/>
    <p:sldId id="505" r:id="rId73"/>
    <p:sldId id="314" r:id="rId74"/>
    <p:sldId id="264" r:id="rId75"/>
    <p:sldId id="478" r:id="rId76"/>
    <p:sldId id="493" r:id="rId77"/>
    <p:sldId id="487" r:id="rId78"/>
    <p:sldId id="494" r:id="rId79"/>
    <p:sldId id="495" r:id="rId80"/>
    <p:sldId id="484" r:id="rId81"/>
    <p:sldId id="458" r:id="rId82"/>
    <p:sldId id="497" r:id="rId83"/>
    <p:sldId id="498" r:id="rId84"/>
    <p:sldId id="499" r:id="rId85"/>
    <p:sldId id="500" r:id="rId86"/>
    <p:sldId id="297" r:id="rId87"/>
    <p:sldId id="460" r:id="rId88"/>
    <p:sldId id="347" r:id="rId89"/>
    <p:sldId id="348" r:id="rId90"/>
    <p:sldId id="321" r:id="rId91"/>
    <p:sldId id="324" r:id="rId92"/>
    <p:sldId id="323" r:id="rId93"/>
    <p:sldId id="325" r:id="rId94"/>
    <p:sldId id="445" r:id="rId95"/>
    <p:sldId id="467" r:id="rId96"/>
    <p:sldId id="349" r:id="rId97"/>
    <p:sldId id="414" r:id="rId98"/>
    <p:sldId id="423" r:id="rId99"/>
    <p:sldId id="426" r:id="rId100"/>
    <p:sldId id="427" r:id="rId101"/>
    <p:sldId id="367" r:id="rId102"/>
    <p:sldId id="515" r:id="rId103"/>
    <p:sldId id="450" r:id="rId104"/>
    <p:sldId id="517" r:id="rId105"/>
    <p:sldId id="407" r:id="rId106"/>
    <p:sldId id="436" r:id="rId107"/>
    <p:sldId id="338" r:id="rId108"/>
    <p:sldId id="368" r:id="rId109"/>
    <p:sldId id="511" r:id="rId110"/>
    <p:sldId id="410" r:id="rId111"/>
    <p:sldId id="411" r:id="rId112"/>
    <p:sldId id="341" r:id="rId113"/>
    <p:sldId id="454" r:id="rId114"/>
    <p:sldId id="455" r:id="rId115"/>
    <p:sldId id="335" r:id="rId116"/>
    <p:sldId id="518" r:id="rId117"/>
    <p:sldId id="390" r:id="rId118"/>
    <p:sldId id="417" r:id="rId119"/>
    <p:sldId id="418" r:id="rId120"/>
    <p:sldId id="510" r:id="rId121"/>
    <p:sldId id="343" r:id="rId122"/>
    <p:sldId id="295" r:id="rId123"/>
    <p:sldId id="346" r:id="rId124"/>
    <p:sldId id="342" r:id="rId125"/>
    <p:sldId id="370" r:id="rId126"/>
    <p:sldId id="380" r:id="rId127"/>
    <p:sldId id="459" r:id="rId128"/>
    <p:sldId id="512" r:id="rId129"/>
    <p:sldId id="514" r:id="rId130"/>
    <p:sldId id="520" r:id="rId131"/>
    <p:sldId id="388" r:id="rId132"/>
    <p:sldId id="350" r:id="rId133"/>
    <p:sldId id="351" r:id="rId134"/>
    <p:sldId id="433" r:id="rId135"/>
    <p:sldId id="352" r:id="rId136"/>
    <p:sldId id="353" r:id="rId137"/>
    <p:sldId id="389" r:id="rId138"/>
    <p:sldId id="360" r:id="rId139"/>
    <p:sldId id="354" r:id="rId140"/>
    <p:sldId id="381" r:id="rId141"/>
    <p:sldId id="355" r:id="rId142"/>
    <p:sldId id="356" r:id="rId143"/>
    <p:sldId id="376" r:id="rId144"/>
    <p:sldId id="377" r:id="rId145"/>
    <p:sldId id="361" r:id="rId146"/>
    <p:sldId id="362" r:id="rId147"/>
    <p:sldId id="471" r:id="rId148"/>
    <p:sldId id="366" r:id="rId149"/>
    <p:sldId id="438" r:id="rId150"/>
    <p:sldId id="373" r:id="rId151"/>
    <p:sldId id="374" r:id="rId152"/>
    <p:sldId id="363" r:id="rId153"/>
    <p:sldId id="456" r:id="rId154"/>
    <p:sldId id="359" r:id="rId155"/>
    <p:sldId id="470" r:id="rId156"/>
    <p:sldId id="439" r:id="rId157"/>
    <p:sldId id="364" r:id="rId15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EA3"/>
    <a:srgbClr val="F1EAFC"/>
    <a:srgbClr val="945D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9B3D35-E3CD-4A6B-A48B-4B61F1CB39C9}" v="111" dt="2026-04-25T07:57:34.13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615" autoAdjust="0"/>
    <p:restoredTop sz="85502" autoAdjust="0"/>
  </p:normalViewPr>
  <p:slideViewPr>
    <p:cSldViewPr snapToGrid="0">
      <p:cViewPr varScale="1">
        <p:scale>
          <a:sx n="75" d="100"/>
          <a:sy n="75" d="100"/>
        </p:scale>
        <p:origin x="160" y="800"/>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handoutMaster" Target="handoutMasters/handoutMaster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presProps" Target="presProps.xml"/><Relationship Id="rId16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microsoft.com/office/2016/11/relationships/changesInfo" Target="changesInfos/changesInfo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da de Roo" userId="89eaa880-2611-4377-8029-31117dd58118" providerId="ADAL" clId="{049B3D35-E3CD-4A6B-A48B-4B61F1CB39C9}"/>
    <pc:docChg chg="undo custSel addSld delSld modSld sldOrd">
      <pc:chgData name="Nanda de Roo" userId="89eaa880-2611-4377-8029-31117dd58118" providerId="ADAL" clId="{049B3D35-E3CD-4A6B-A48B-4B61F1CB39C9}" dt="2026-04-25T08:03:28.805" v="2680" actId="47"/>
      <pc:docMkLst>
        <pc:docMk/>
      </pc:docMkLst>
      <pc:sldChg chg="modSp mod">
        <pc:chgData name="Nanda de Roo" userId="89eaa880-2611-4377-8029-31117dd58118" providerId="ADAL" clId="{049B3D35-E3CD-4A6B-A48B-4B61F1CB39C9}" dt="2026-04-22T18:07:40.483" v="3" actId="20577"/>
        <pc:sldMkLst>
          <pc:docMk/>
          <pc:sldMk cId="4091093734" sldId="259"/>
        </pc:sldMkLst>
        <pc:spChg chg="mod">
          <ac:chgData name="Nanda de Roo" userId="89eaa880-2611-4377-8029-31117dd58118" providerId="ADAL" clId="{049B3D35-E3CD-4A6B-A48B-4B61F1CB39C9}" dt="2026-04-22T18:07:40.483" v="3" actId="20577"/>
          <ac:spMkLst>
            <pc:docMk/>
            <pc:sldMk cId="4091093734" sldId="259"/>
            <ac:spMk id="3" creationId="{A745CA3A-1013-4129-828C-01E25CFA2E52}"/>
          </ac:spMkLst>
        </pc:spChg>
      </pc:sldChg>
      <pc:sldChg chg="addSp modSp mod modAnim">
        <pc:chgData name="Nanda de Roo" userId="89eaa880-2611-4377-8029-31117dd58118" providerId="ADAL" clId="{049B3D35-E3CD-4A6B-A48B-4B61F1CB39C9}" dt="2026-04-23T07:05:35.491" v="1966" actId="14100"/>
        <pc:sldMkLst>
          <pc:docMk/>
          <pc:sldMk cId="1364086273" sldId="266"/>
        </pc:sldMkLst>
        <pc:spChg chg="mod">
          <ac:chgData name="Nanda de Roo" userId="89eaa880-2611-4377-8029-31117dd58118" providerId="ADAL" clId="{049B3D35-E3CD-4A6B-A48B-4B61F1CB39C9}" dt="2026-04-23T07:05:35.491" v="1966" actId="14100"/>
          <ac:spMkLst>
            <pc:docMk/>
            <pc:sldMk cId="1364086273" sldId="266"/>
            <ac:spMk id="3" creationId="{00000000-0000-0000-0000-000000000000}"/>
          </ac:spMkLst>
        </pc:spChg>
        <pc:picChg chg="add mod">
          <ac:chgData name="Nanda de Roo" userId="89eaa880-2611-4377-8029-31117dd58118" providerId="ADAL" clId="{049B3D35-E3CD-4A6B-A48B-4B61F1CB39C9}" dt="2026-04-23T07:05:30.835" v="1965" actId="1076"/>
          <ac:picMkLst>
            <pc:docMk/>
            <pc:sldMk cId="1364086273" sldId="266"/>
            <ac:picMk id="4" creationId="{4B723DFE-5D99-9AA7-A865-586184885C8F}"/>
          </ac:picMkLst>
        </pc:picChg>
      </pc:sldChg>
      <pc:sldChg chg="modSp mod">
        <pc:chgData name="Nanda de Roo" userId="89eaa880-2611-4377-8029-31117dd58118" providerId="ADAL" clId="{049B3D35-E3CD-4A6B-A48B-4B61F1CB39C9}" dt="2026-04-23T07:06:00.876" v="1968" actId="20577"/>
        <pc:sldMkLst>
          <pc:docMk/>
          <pc:sldMk cId="3982319223" sldId="268"/>
        </pc:sldMkLst>
        <pc:spChg chg="mod">
          <ac:chgData name="Nanda de Roo" userId="89eaa880-2611-4377-8029-31117dd58118" providerId="ADAL" clId="{049B3D35-E3CD-4A6B-A48B-4B61F1CB39C9}" dt="2026-04-23T07:06:00.876" v="1968" actId="20577"/>
          <ac:spMkLst>
            <pc:docMk/>
            <pc:sldMk cId="3982319223" sldId="268"/>
            <ac:spMk id="3" creationId="{00000000-0000-0000-0000-000000000000}"/>
          </ac:spMkLst>
        </pc:spChg>
      </pc:sldChg>
      <pc:sldChg chg="modSp mod">
        <pc:chgData name="Nanda de Roo" userId="89eaa880-2611-4377-8029-31117dd58118" providerId="ADAL" clId="{049B3D35-E3CD-4A6B-A48B-4B61F1CB39C9}" dt="2026-04-23T07:08:43.955" v="1971" actId="14100"/>
        <pc:sldMkLst>
          <pc:docMk/>
          <pc:sldMk cId="3741514468" sldId="269"/>
        </pc:sldMkLst>
        <pc:spChg chg="mod">
          <ac:chgData name="Nanda de Roo" userId="89eaa880-2611-4377-8029-31117dd58118" providerId="ADAL" clId="{049B3D35-E3CD-4A6B-A48B-4B61F1CB39C9}" dt="2026-04-23T07:08:43.955" v="1971" actId="14100"/>
          <ac:spMkLst>
            <pc:docMk/>
            <pc:sldMk cId="3741514468" sldId="269"/>
            <ac:spMk id="3" creationId="{00000000-0000-0000-0000-000000000000}"/>
          </ac:spMkLst>
        </pc:spChg>
      </pc:sldChg>
      <pc:sldChg chg="modSp mod">
        <pc:chgData name="Nanda de Roo" userId="89eaa880-2611-4377-8029-31117dd58118" providerId="ADAL" clId="{049B3D35-E3CD-4A6B-A48B-4B61F1CB39C9}" dt="2026-04-23T07:09:50.941" v="1982" actId="20577"/>
        <pc:sldMkLst>
          <pc:docMk/>
          <pc:sldMk cId="2911894047" sldId="270"/>
        </pc:sldMkLst>
        <pc:spChg chg="mod">
          <ac:chgData name="Nanda de Roo" userId="89eaa880-2611-4377-8029-31117dd58118" providerId="ADAL" clId="{049B3D35-E3CD-4A6B-A48B-4B61F1CB39C9}" dt="2026-04-23T07:09:50.941" v="1982" actId="20577"/>
          <ac:spMkLst>
            <pc:docMk/>
            <pc:sldMk cId="2911894047" sldId="270"/>
            <ac:spMk id="3" creationId="{00000000-0000-0000-0000-000000000000}"/>
          </ac:spMkLst>
        </pc:spChg>
      </pc:sldChg>
      <pc:sldChg chg="addSp delSp modSp mod modAnim">
        <pc:chgData name="Nanda de Roo" userId="89eaa880-2611-4377-8029-31117dd58118" providerId="ADAL" clId="{049B3D35-E3CD-4A6B-A48B-4B61F1CB39C9}" dt="2026-04-23T07:13:45.580" v="2065"/>
        <pc:sldMkLst>
          <pc:docMk/>
          <pc:sldMk cId="548325126" sldId="271"/>
        </pc:sldMkLst>
        <pc:spChg chg="mod">
          <ac:chgData name="Nanda de Roo" userId="89eaa880-2611-4377-8029-31117dd58118" providerId="ADAL" clId="{049B3D35-E3CD-4A6B-A48B-4B61F1CB39C9}" dt="2026-04-23T07:10:27.016" v="1988" actId="20577"/>
          <ac:spMkLst>
            <pc:docMk/>
            <pc:sldMk cId="548325126" sldId="271"/>
            <ac:spMk id="3" creationId="{00000000-0000-0000-0000-000000000000}"/>
          </ac:spMkLst>
        </pc:spChg>
        <pc:picChg chg="add mod">
          <ac:chgData name="Nanda de Roo" userId="89eaa880-2611-4377-8029-31117dd58118" providerId="ADAL" clId="{049B3D35-E3CD-4A6B-A48B-4B61F1CB39C9}" dt="2026-04-23T07:13:45.580" v="2065"/>
          <ac:picMkLst>
            <pc:docMk/>
            <pc:sldMk cId="548325126" sldId="271"/>
            <ac:picMk id="5" creationId="{E7CDFEA0-64E1-79BB-DF30-702E509B0347}"/>
          </ac:picMkLst>
        </pc:picChg>
      </pc:sldChg>
      <pc:sldChg chg="modSp mod">
        <pc:chgData name="Nanda de Roo" userId="89eaa880-2611-4377-8029-31117dd58118" providerId="ADAL" clId="{049B3D35-E3CD-4A6B-A48B-4B61F1CB39C9}" dt="2026-04-23T07:10:49.327" v="2005" actId="20577"/>
        <pc:sldMkLst>
          <pc:docMk/>
          <pc:sldMk cId="1229197236" sldId="272"/>
        </pc:sldMkLst>
        <pc:spChg chg="mod">
          <ac:chgData name="Nanda de Roo" userId="89eaa880-2611-4377-8029-31117dd58118" providerId="ADAL" clId="{049B3D35-E3CD-4A6B-A48B-4B61F1CB39C9}" dt="2026-04-23T07:10:49.327" v="2005" actId="20577"/>
          <ac:spMkLst>
            <pc:docMk/>
            <pc:sldMk cId="1229197236" sldId="272"/>
            <ac:spMk id="3" creationId="{00000000-0000-0000-0000-000000000000}"/>
          </ac:spMkLst>
        </pc:spChg>
      </pc:sldChg>
      <pc:sldChg chg="addSp modSp mod modAnim">
        <pc:chgData name="Nanda de Roo" userId="89eaa880-2611-4377-8029-31117dd58118" providerId="ADAL" clId="{049B3D35-E3CD-4A6B-A48B-4B61F1CB39C9}" dt="2026-04-23T07:15:02.646" v="2066" actId="20577"/>
        <pc:sldMkLst>
          <pc:docMk/>
          <pc:sldMk cId="891912736" sldId="273"/>
        </pc:sldMkLst>
        <pc:spChg chg="mod">
          <ac:chgData name="Nanda de Roo" userId="89eaa880-2611-4377-8029-31117dd58118" providerId="ADAL" clId="{049B3D35-E3CD-4A6B-A48B-4B61F1CB39C9}" dt="2026-04-23T07:12:04.898" v="2059" actId="20577"/>
          <ac:spMkLst>
            <pc:docMk/>
            <pc:sldMk cId="891912736" sldId="273"/>
            <ac:spMk id="2" creationId="{00000000-0000-0000-0000-000000000000}"/>
          </ac:spMkLst>
        </pc:spChg>
        <pc:spChg chg="mod">
          <ac:chgData name="Nanda de Roo" userId="89eaa880-2611-4377-8029-31117dd58118" providerId="ADAL" clId="{049B3D35-E3CD-4A6B-A48B-4B61F1CB39C9}" dt="2026-04-23T07:15:02.646" v="2066" actId="20577"/>
          <ac:spMkLst>
            <pc:docMk/>
            <pc:sldMk cId="891912736" sldId="273"/>
            <ac:spMk id="3" creationId="{00000000-0000-0000-0000-000000000000}"/>
          </ac:spMkLst>
        </pc:spChg>
        <pc:picChg chg="add mod">
          <ac:chgData name="Nanda de Roo" userId="89eaa880-2611-4377-8029-31117dd58118" providerId="ADAL" clId="{049B3D35-E3CD-4A6B-A48B-4B61F1CB39C9}" dt="2026-04-23T07:12:15.899" v="2063" actId="1076"/>
          <ac:picMkLst>
            <pc:docMk/>
            <pc:sldMk cId="891912736" sldId="273"/>
            <ac:picMk id="4" creationId="{680967B8-77A7-8EF2-3DDC-598DA2E5A9E2}"/>
          </ac:picMkLst>
        </pc:picChg>
      </pc:sldChg>
      <pc:sldChg chg="modSp add mod">
        <pc:chgData name="Nanda de Roo" userId="89eaa880-2611-4377-8029-31117dd58118" providerId="ADAL" clId="{049B3D35-E3CD-4A6B-A48B-4B61F1CB39C9}" dt="2026-04-23T07:41:19.177" v="2213" actId="14100"/>
        <pc:sldMkLst>
          <pc:docMk/>
          <pc:sldMk cId="2144838869" sldId="295"/>
        </pc:sldMkLst>
        <pc:spChg chg="mod">
          <ac:chgData name="Nanda de Roo" userId="89eaa880-2611-4377-8029-31117dd58118" providerId="ADAL" clId="{049B3D35-E3CD-4A6B-A48B-4B61F1CB39C9}" dt="2026-04-23T07:38:40.185" v="2205" actId="20577"/>
          <ac:spMkLst>
            <pc:docMk/>
            <pc:sldMk cId="2144838869" sldId="295"/>
            <ac:spMk id="2" creationId="{3B546178-4BFC-D00C-4202-DFC040866536}"/>
          </ac:spMkLst>
        </pc:spChg>
        <pc:spChg chg="mod">
          <ac:chgData name="Nanda de Roo" userId="89eaa880-2611-4377-8029-31117dd58118" providerId="ADAL" clId="{049B3D35-E3CD-4A6B-A48B-4B61F1CB39C9}" dt="2026-04-23T07:38:50.666" v="2208" actId="14100"/>
          <ac:spMkLst>
            <pc:docMk/>
            <pc:sldMk cId="2144838869" sldId="295"/>
            <ac:spMk id="3" creationId="{CC2D0329-1216-9770-5C23-889E7CCF41B5}"/>
          </ac:spMkLst>
        </pc:spChg>
        <pc:spChg chg="mod">
          <ac:chgData name="Nanda de Roo" userId="89eaa880-2611-4377-8029-31117dd58118" providerId="ADAL" clId="{049B3D35-E3CD-4A6B-A48B-4B61F1CB39C9}" dt="2026-04-23T07:41:19.177" v="2213" actId="14100"/>
          <ac:spMkLst>
            <pc:docMk/>
            <pc:sldMk cId="2144838869" sldId="295"/>
            <ac:spMk id="6" creationId="{1DF0510F-DDB6-F4FD-13BE-EFFA1901AFE9}"/>
          </ac:spMkLst>
        </pc:spChg>
      </pc:sldChg>
      <pc:sldChg chg="modSp mod">
        <pc:chgData name="Nanda de Roo" userId="89eaa880-2611-4377-8029-31117dd58118" providerId="ADAL" clId="{049B3D35-E3CD-4A6B-A48B-4B61F1CB39C9}" dt="2026-04-22T18:20:31.287" v="198" actId="20577"/>
        <pc:sldMkLst>
          <pc:docMk/>
          <pc:sldMk cId="4030457540" sldId="299"/>
        </pc:sldMkLst>
        <pc:spChg chg="mod">
          <ac:chgData name="Nanda de Roo" userId="89eaa880-2611-4377-8029-31117dd58118" providerId="ADAL" clId="{049B3D35-E3CD-4A6B-A48B-4B61F1CB39C9}" dt="2026-04-22T18:20:31.287" v="198" actId="20577"/>
          <ac:spMkLst>
            <pc:docMk/>
            <pc:sldMk cId="4030457540" sldId="299"/>
            <ac:spMk id="3" creationId="{299070A5-CBAB-2D98-C631-743A03D75FC9}"/>
          </ac:spMkLst>
        </pc:spChg>
      </pc:sldChg>
      <pc:sldChg chg="modSp mod">
        <pc:chgData name="Nanda de Roo" userId="89eaa880-2611-4377-8029-31117dd58118" providerId="ADAL" clId="{049B3D35-E3CD-4A6B-A48B-4B61F1CB39C9}" dt="2026-04-22T19:44:15.933" v="1860" actId="13926"/>
        <pc:sldMkLst>
          <pc:docMk/>
          <pc:sldMk cId="2428073228" sldId="312"/>
        </pc:sldMkLst>
        <pc:spChg chg="mod">
          <ac:chgData name="Nanda de Roo" userId="89eaa880-2611-4377-8029-31117dd58118" providerId="ADAL" clId="{049B3D35-E3CD-4A6B-A48B-4B61F1CB39C9}" dt="2026-04-22T19:44:15.933" v="1860" actId="13926"/>
          <ac:spMkLst>
            <pc:docMk/>
            <pc:sldMk cId="2428073228" sldId="312"/>
            <ac:spMk id="2" creationId="{00000000-0000-0000-0000-000000000000}"/>
          </ac:spMkLst>
        </pc:spChg>
      </pc:sldChg>
      <pc:sldChg chg="modSp mod">
        <pc:chgData name="Nanda de Roo" userId="89eaa880-2611-4377-8029-31117dd58118" providerId="ADAL" clId="{049B3D35-E3CD-4A6B-A48B-4B61F1CB39C9}" dt="2026-04-22T18:19:06.016" v="138" actId="5793"/>
        <pc:sldMkLst>
          <pc:docMk/>
          <pc:sldMk cId="1071700087" sldId="314"/>
        </pc:sldMkLst>
        <pc:spChg chg="mod">
          <ac:chgData name="Nanda de Roo" userId="89eaa880-2611-4377-8029-31117dd58118" providerId="ADAL" clId="{049B3D35-E3CD-4A6B-A48B-4B61F1CB39C9}" dt="2026-04-22T18:19:06.016" v="138" actId="5793"/>
          <ac:spMkLst>
            <pc:docMk/>
            <pc:sldMk cId="1071700087" sldId="314"/>
            <ac:spMk id="3" creationId="{601F1815-9D33-F51E-B917-9732258BA0FC}"/>
          </ac:spMkLst>
        </pc:spChg>
      </pc:sldChg>
      <pc:sldChg chg="modSp del mod">
        <pc:chgData name="Nanda de Roo" userId="89eaa880-2611-4377-8029-31117dd58118" providerId="ADAL" clId="{049B3D35-E3CD-4A6B-A48B-4B61F1CB39C9}" dt="2026-04-23T07:43:16.535" v="2249" actId="47"/>
        <pc:sldMkLst>
          <pc:docMk/>
          <pc:sldMk cId="1516167800" sldId="315"/>
        </pc:sldMkLst>
      </pc:sldChg>
      <pc:sldChg chg="addSp delSp modSp mod ord modNotesTx">
        <pc:chgData name="Nanda de Roo" userId="89eaa880-2611-4377-8029-31117dd58118" providerId="ADAL" clId="{049B3D35-E3CD-4A6B-A48B-4B61F1CB39C9}" dt="2026-04-22T19:43:06.889" v="1859" actId="20577"/>
        <pc:sldMkLst>
          <pc:docMk/>
          <pc:sldMk cId="2031771792" sldId="319"/>
        </pc:sldMkLst>
        <pc:spChg chg="mod">
          <ac:chgData name="Nanda de Roo" userId="89eaa880-2611-4377-8029-31117dd58118" providerId="ADAL" clId="{049B3D35-E3CD-4A6B-A48B-4B61F1CB39C9}" dt="2026-04-22T19:42:29.781" v="1853" actId="13926"/>
          <ac:spMkLst>
            <pc:docMk/>
            <pc:sldMk cId="2031771792" sldId="319"/>
            <ac:spMk id="2" creationId="{00000000-0000-0000-0000-000000000000}"/>
          </ac:spMkLst>
        </pc:spChg>
        <pc:spChg chg="mod">
          <ac:chgData name="Nanda de Roo" userId="89eaa880-2611-4377-8029-31117dd58118" providerId="ADAL" clId="{049B3D35-E3CD-4A6B-A48B-4B61F1CB39C9}" dt="2026-04-22T19:42:06.077" v="1831" actId="14100"/>
          <ac:spMkLst>
            <pc:docMk/>
            <pc:sldMk cId="2031771792" sldId="319"/>
            <ac:spMk id="3" creationId="{00000000-0000-0000-0000-000000000000}"/>
          </ac:spMkLst>
        </pc:spChg>
        <pc:picChg chg="add mod ord">
          <ac:chgData name="Nanda de Roo" userId="89eaa880-2611-4377-8029-31117dd58118" providerId="ADAL" clId="{049B3D35-E3CD-4A6B-A48B-4B61F1CB39C9}" dt="2026-04-22T19:42:12.389" v="1832" actId="1076"/>
          <ac:picMkLst>
            <pc:docMk/>
            <pc:sldMk cId="2031771792" sldId="319"/>
            <ac:picMk id="6" creationId="{3E54B60F-7817-11D7-6CC3-B5D5A9892EC2}"/>
          </ac:picMkLst>
        </pc:picChg>
      </pc:sldChg>
      <pc:sldChg chg="modSp mod">
        <pc:chgData name="Nanda de Roo" userId="89eaa880-2611-4377-8029-31117dd58118" providerId="ADAL" clId="{049B3D35-E3CD-4A6B-A48B-4B61F1CB39C9}" dt="2026-04-23T07:30:12.329" v="2163" actId="13926"/>
        <pc:sldMkLst>
          <pc:docMk/>
          <pc:sldMk cId="4039203019" sldId="323"/>
        </pc:sldMkLst>
        <pc:spChg chg="mod">
          <ac:chgData name="Nanda de Roo" userId="89eaa880-2611-4377-8029-31117dd58118" providerId="ADAL" clId="{049B3D35-E3CD-4A6B-A48B-4B61F1CB39C9}" dt="2026-04-23T07:30:12.329" v="2163" actId="13926"/>
          <ac:spMkLst>
            <pc:docMk/>
            <pc:sldMk cId="4039203019" sldId="323"/>
            <ac:spMk id="7" creationId="{32D3FD7D-2540-06DC-082F-81D24DB85517}"/>
          </ac:spMkLst>
        </pc:spChg>
      </pc:sldChg>
      <pc:sldChg chg="modSp mod">
        <pc:chgData name="Nanda de Roo" userId="89eaa880-2611-4377-8029-31117dd58118" providerId="ADAL" clId="{049B3D35-E3CD-4A6B-A48B-4B61F1CB39C9}" dt="2026-04-25T07:26:42.879" v="2264" actId="13926"/>
        <pc:sldMkLst>
          <pc:docMk/>
          <pc:sldMk cId="1044822774" sldId="325"/>
        </pc:sldMkLst>
        <pc:spChg chg="mod">
          <ac:chgData name="Nanda de Roo" userId="89eaa880-2611-4377-8029-31117dd58118" providerId="ADAL" clId="{049B3D35-E3CD-4A6B-A48B-4B61F1CB39C9}" dt="2026-04-25T07:26:42.879" v="2264" actId="13926"/>
          <ac:spMkLst>
            <pc:docMk/>
            <pc:sldMk cId="1044822774" sldId="325"/>
            <ac:spMk id="2" creationId="{00000000-0000-0000-0000-000000000000}"/>
          </ac:spMkLst>
        </pc:spChg>
      </pc:sldChg>
      <pc:sldChg chg="modSp mod">
        <pc:chgData name="Nanda de Roo" userId="89eaa880-2611-4377-8029-31117dd58118" providerId="ADAL" clId="{049B3D35-E3CD-4A6B-A48B-4B61F1CB39C9}" dt="2026-04-23T07:32:30.688" v="2171" actId="13926"/>
        <pc:sldMkLst>
          <pc:docMk/>
          <pc:sldMk cId="4233408360" sldId="337"/>
        </pc:sldMkLst>
        <pc:spChg chg="mod">
          <ac:chgData name="Nanda de Roo" userId="89eaa880-2611-4377-8029-31117dd58118" providerId="ADAL" clId="{049B3D35-E3CD-4A6B-A48B-4B61F1CB39C9}" dt="2026-04-23T07:32:30.688" v="2171" actId="13926"/>
          <ac:spMkLst>
            <pc:docMk/>
            <pc:sldMk cId="4233408360" sldId="337"/>
            <ac:spMk id="2" creationId="{00000000-0000-0000-0000-000000000000}"/>
          </ac:spMkLst>
        </pc:spChg>
      </pc:sldChg>
      <pc:sldChg chg="modSp mod">
        <pc:chgData name="Nanda de Roo" userId="89eaa880-2611-4377-8029-31117dd58118" providerId="ADAL" clId="{049B3D35-E3CD-4A6B-A48B-4B61F1CB39C9}" dt="2026-04-23T07:30:57.489" v="2168" actId="13926"/>
        <pc:sldMkLst>
          <pc:docMk/>
          <pc:sldMk cId="752506261" sldId="341"/>
        </pc:sldMkLst>
        <pc:spChg chg="mod">
          <ac:chgData name="Nanda de Roo" userId="89eaa880-2611-4377-8029-31117dd58118" providerId="ADAL" clId="{049B3D35-E3CD-4A6B-A48B-4B61F1CB39C9}" dt="2026-04-23T07:30:57.489" v="2168" actId="13926"/>
          <ac:spMkLst>
            <pc:docMk/>
            <pc:sldMk cId="752506261" sldId="341"/>
            <ac:spMk id="2" creationId="{00000000-0000-0000-0000-000000000000}"/>
          </ac:spMkLst>
        </pc:spChg>
      </pc:sldChg>
      <pc:sldChg chg="modSp mod">
        <pc:chgData name="Nanda de Roo" userId="89eaa880-2611-4377-8029-31117dd58118" providerId="ADAL" clId="{049B3D35-E3CD-4A6B-A48B-4B61F1CB39C9}" dt="2026-04-23T07:29:47.274" v="2162" actId="20577"/>
        <pc:sldMkLst>
          <pc:docMk/>
          <pc:sldMk cId="3603571492" sldId="348"/>
        </pc:sldMkLst>
        <pc:spChg chg="mod">
          <ac:chgData name="Nanda de Roo" userId="89eaa880-2611-4377-8029-31117dd58118" providerId="ADAL" clId="{049B3D35-E3CD-4A6B-A48B-4B61F1CB39C9}" dt="2026-04-23T07:29:47.274" v="2162" actId="20577"/>
          <ac:spMkLst>
            <pc:docMk/>
            <pc:sldMk cId="3603571492" sldId="348"/>
            <ac:spMk id="3" creationId="{00000000-0000-0000-0000-000000000000}"/>
          </ac:spMkLst>
        </pc:spChg>
      </pc:sldChg>
      <pc:sldChg chg="modSp mod">
        <pc:chgData name="Nanda de Roo" userId="89eaa880-2611-4377-8029-31117dd58118" providerId="ADAL" clId="{049B3D35-E3CD-4A6B-A48B-4B61F1CB39C9}" dt="2026-04-23T07:44:36.369" v="2253" actId="13926"/>
        <pc:sldMkLst>
          <pc:docMk/>
          <pc:sldMk cId="870672206" sldId="352"/>
        </pc:sldMkLst>
        <pc:spChg chg="mod">
          <ac:chgData name="Nanda de Roo" userId="89eaa880-2611-4377-8029-31117dd58118" providerId="ADAL" clId="{049B3D35-E3CD-4A6B-A48B-4B61F1CB39C9}" dt="2026-04-23T07:44:36.369" v="2253" actId="13926"/>
          <ac:spMkLst>
            <pc:docMk/>
            <pc:sldMk cId="870672206" sldId="352"/>
            <ac:spMk id="2" creationId="{00000000-0000-0000-0000-000000000000}"/>
          </ac:spMkLst>
        </pc:spChg>
      </pc:sldChg>
      <pc:sldChg chg="modSp mod">
        <pc:chgData name="Nanda de Roo" userId="89eaa880-2611-4377-8029-31117dd58118" providerId="ADAL" clId="{049B3D35-E3CD-4A6B-A48B-4B61F1CB39C9}" dt="2026-04-25T07:47:05.728" v="2533" actId="20577"/>
        <pc:sldMkLst>
          <pc:docMk/>
          <pc:sldMk cId="3635524312" sldId="359"/>
        </pc:sldMkLst>
        <pc:spChg chg="mod">
          <ac:chgData name="Nanda de Roo" userId="89eaa880-2611-4377-8029-31117dd58118" providerId="ADAL" clId="{049B3D35-E3CD-4A6B-A48B-4B61F1CB39C9}" dt="2026-04-25T07:47:05.728" v="2533" actId="20577"/>
          <ac:spMkLst>
            <pc:docMk/>
            <pc:sldMk cId="3635524312" sldId="359"/>
            <ac:spMk id="3" creationId="{00000000-0000-0000-0000-000000000000}"/>
          </ac:spMkLst>
        </pc:spChg>
      </pc:sldChg>
      <pc:sldChg chg="modSp mod">
        <pc:chgData name="Nanda de Roo" userId="89eaa880-2611-4377-8029-31117dd58118" providerId="ADAL" clId="{049B3D35-E3CD-4A6B-A48B-4B61F1CB39C9}" dt="2026-04-23T07:45:04.441" v="2255" actId="13926"/>
        <pc:sldMkLst>
          <pc:docMk/>
          <pc:sldMk cId="2236758324" sldId="360"/>
        </pc:sldMkLst>
        <pc:spChg chg="mod">
          <ac:chgData name="Nanda de Roo" userId="89eaa880-2611-4377-8029-31117dd58118" providerId="ADAL" clId="{049B3D35-E3CD-4A6B-A48B-4B61F1CB39C9}" dt="2026-04-23T07:45:04.441" v="2255" actId="13926"/>
          <ac:spMkLst>
            <pc:docMk/>
            <pc:sldMk cId="2236758324" sldId="360"/>
            <ac:spMk id="2" creationId="{00000000-0000-0000-0000-000000000000}"/>
          </ac:spMkLst>
        </pc:spChg>
      </pc:sldChg>
      <pc:sldChg chg="modSp mod">
        <pc:chgData name="Nanda de Roo" userId="89eaa880-2611-4377-8029-31117dd58118" providerId="ADAL" clId="{049B3D35-E3CD-4A6B-A48B-4B61F1CB39C9}" dt="2026-04-23T07:45:32.649" v="2259" actId="13926"/>
        <pc:sldMkLst>
          <pc:docMk/>
          <pc:sldMk cId="1301159860" sldId="366"/>
        </pc:sldMkLst>
        <pc:spChg chg="mod">
          <ac:chgData name="Nanda de Roo" userId="89eaa880-2611-4377-8029-31117dd58118" providerId="ADAL" clId="{049B3D35-E3CD-4A6B-A48B-4B61F1CB39C9}" dt="2026-04-23T07:45:32.649" v="2259" actId="13926"/>
          <ac:spMkLst>
            <pc:docMk/>
            <pc:sldMk cId="1301159860" sldId="366"/>
            <ac:spMk id="2" creationId="{00000000-0000-0000-0000-000000000000}"/>
          </ac:spMkLst>
        </pc:spChg>
      </pc:sldChg>
      <pc:sldChg chg="modSp add mod">
        <pc:chgData name="Nanda de Roo" userId="89eaa880-2611-4377-8029-31117dd58118" providerId="ADAL" clId="{049B3D35-E3CD-4A6B-A48B-4B61F1CB39C9}" dt="2026-04-25T07:54:56.909" v="2587" actId="14100"/>
        <pc:sldMkLst>
          <pc:docMk/>
          <pc:sldMk cId="3488389814" sldId="367"/>
        </pc:sldMkLst>
        <pc:spChg chg="mod">
          <ac:chgData name="Nanda de Roo" userId="89eaa880-2611-4377-8029-31117dd58118" providerId="ADAL" clId="{049B3D35-E3CD-4A6B-A48B-4B61F1CB39C9}" dt="2026-04-25T07:54:52.622" v="2585" actId="255"/>
          <ac:spMkLst>
            <pc:docMk/>
            <pc:sldMk cId="3488389814" sldId="367"/>
            <ac:spMk id="3" creationId="{3B8D344C-FFDD-4950-B576-7145E7A504DC}"/>
          </ac:spMkLst>
        </pc:spChg>
        <pc:picChg chg="mod">
          <ac:chgData name="Nanda de Roo" userId="89eaa880-2611-4377-8029-31117dd58118" providerId="ADAL" clId="{049B3D35-E3CD-4A6B-A48B-4B61F1CB39C9}" dt="2026-04-25T07:54:56.909" v="2587" actId="14100"/>
          <ac:picMkLst>
            <pc:docMk/>
            <pc:sldMk cId="3488389814" sldId="367"/>
            <ac:picMk id="4" creationId="{006CE9E8-B28D-497C-B447-313F10A7E86A}"/>
          </ac:picMkLst>
        </pc:picChg>
      </pc:sldChg>
      <pc:sldChg chg="addSp delSp modSp mod">
        <pc:chgData name="Nanda de Roo" userId="89eaa880-2611-4377-8029-31117dd58118" providerId="ADAL" clId="{049B3D35-E3CD-4A6B-A48B-4B61F1CB39C9}" dt="2026-04-22T18:14:50.328" v="21" actId="1076"/>
        <pc:sldMkLst>
          <pc:docMk/>
          <pc:sldMk cId="2465369659" sldId="369"/>
        </pc:sldMkLst>
        <pc:spChg chg="mod">
          <ac:chgData name="Nanda de Roo" userId="89eaa880-2611-4377-8029-31117dd58118" providerId="ADAL" clId="{049B3D35-E3CD-4A6B-A48B-4B61F1CB39C9}" dt="2026-04-22T18:08:07.889" v="8" actId="20577"/>
          <ac:spMkLst>
            <pc:docMk/>
            <pc:sldMk cId="2465369659" sldId="369"/>
            <ac:spMk id="2" creationId="{00000000-0000-0000-0000-000000000000}"/>
          </ac:spMkLst>
        </pc:spChg>
        <pc:spChg chg="mod">
          <ac:chgData name="Nanda de Roo" userId="89eaa880-2611-4377-8029-31117dd58118" providerId="ADAL" clId="{049B3D35-E3CD-4A6B-A48B-4B61F1CB39C9}" dt="2026-04-22T18:13:05.217" v="18" actId="20577"/>
          <ac:spMkLst>
            <pc:docMk/>
            <pc:sldMk cId="2465369659" sldId="369"/>
            <ac:spMk id="3" creationId="{00000000-0000-0000-0000-000000000000}"/>
          </ac:spMkLst>
        </pc:spChg>
        <pc:picChg chg="add mod">
          <ac:chgData name="Nanda de Roo" userId="89eaa880-2611-4377-8029-31117dd58118" providerId="ADAL" clId="{049B3D35-E3CD-4A6B-A48B-4B61F1CB39C9}" dt="2026-04-22T18:14:50.328" v="21" actId="1076"/>
          <ac:picMkLst>
            <pc:docMk/>
            <pc:sldMk cId="2465369659" sldId="369"/>
            <ac:picMk id="5" creationId="{2C7CAC5C-2EC1-D4BC-1C60-76C279263401}"/>
          </ac:picMkLst>
        </pc:picChg>
      </pc:sldChg>
      <pc:sldChg chg="modSp mod">
        <pc:chgData name="Nanda de Roo" userId="89eaa880-2611-4377-8029-31117dd58118" providerId="ADAL" clId="{049B3D35-E3CD-4A6B-A48B-4B61F1CB39C9}" dt="2026-04-23T07:33:14.798" v="2191" actId="20577"/>
        <pc:sldMkLst>
          <pc:docMk/>
          <pc:sldMk cId="3202416192" sldId="370"/>
        </pc:sldMkLst>
        <pc:graphicFrameChg chg="modGraphic">
          <ac:chgData name="Nanda de Roo" userId="89eaa880-2611-4377-8029-31117dd58118" providerId="ADAL" clId="{049B3D35-E3CD-4A6B-A48B-4B61F1CB39C9}" dt="2026-04-23T07:33:14.798" v="2191" actId="20577"/>
          <ac:graphicFrameMkLst>
            <pc:docMk/>
            <pc:sldMk cId="3202416192" sldId="370"/>
            <ac:graphicFrameMk id="4" creationId="{00000000-0000-0000-0000-000000000000}"/>
          </ac:graphicFrameMkLst>
        </pc:graphicFrameChg>
      </pc:sldChg>
      <pc:sldChg chg="modSp mod">
        <pc:chgData name="Nanda de Roo" userId="89eaa880-2611-4377-8029-31117dd58118" providerId="ADAL" clId="{049B3D35-E3CD-4A6B-A48B-4B61F1CB39C9}" dt="2026-04-23T07:45:40.001" v="2260" actId="13926"/>
        <pc:sldMkLst>
          <pc:docMk/>
          <pc:sldMk cId="1305332060" sldId="373"/>
        </pc:sldMkLst>
        <pc:spChg chg="mod">
          <ac:chgData name="Nanda de Roo" userId="89eaa880-2611-4377-8029-31117dd58118" providerId="ADAL" clId="{049B3D35-E3CD-4A6B-A48B-4B61F1CB39C9}" dt="2026-04-23T07:45:40.001" v="2260" actId="13926"/>
          <ac:spMkLst>
            <pc:docMk/>
            <pc:sldMk cId="1305332060" sldId="373"/>
            <ac:spMk id="2" creationId="{00000000-0000-0000-0000-000000000000}"/>
          </ac:spMkLst>
        </pc:spChg>
      </pc:sldChg>
      <pc:sldChg chg="modSp mod">
        <pc:chgData name="Nanda de Roo" userId="89eaa880-2611-4377-8029-31117dd58118" providerId="ADAL" clId="{049B3D35-E3CD-4A6B-A48B-4B61F1CB39C9}" dt="2026-04-23T07:45:44.793" v="2261" actId="13926"/>
        <pc:sldMkLst>
          <pc:docMk/>
          <pc:sldMk cId="958380313" sldId="374"/>
        </pc:sldMkLst>
        <pc:spChg chg="mod">
          <ac:chgData name="Nanda de Roo" userId="89eaa880-2611-4377-8029-31117dd58118" providerId="ADAL" clId="{049B3D35-E3CD-4A6B-A48B-4B61F1CB39C9}" dt="2026-04-23T07:45:44.793" v="2261" actId="13926"/>
          <ac:spMkLst>
            <pc:docMk/>
            <pc:sldMk cId="958380313" sldId="374"/>
            <ac:spMk id="2" creationId="{00000000-0000-0000-0000-000000000000}"/>
          </ac:spMkLst>
        </pc:spChg>
      </pc:sldChg>
      <pc:sldChg chg="modSp mod">
        <pc:chgData name="Nanda de Roo" userId="89eaa880-2611-4377-8029-31117dd58118" providerId="ADAL" clId="{049B3D35-E3CD-4A6B-A48B-4B61F1CB39C9}" dt="2026-04-23T07:45:19.050" v="2257" actId="13926"/>
        <pc:sldMkLst>
          <pc:docMk/>
          <pc:sldMk cId="3061879745" sldId="377"/>
        </pc:sldMkLst>
        <pc:spChg chg="mod">
          <ac:chgData name="Nanda de Roo" userId="89eaa880-2611-4377-8029-31117dd58118" providerId="ADAL" clId="{049B3D35-E3CD-4A6B-A48B-4B61F1CB39C9}" dt="2026-04-23T07:45:19.050" v="2257" actId="13926"/>
          <ac:spMkLst>
            <pc:docMk/>
            <pc:sldMk cId="3061879745" sldId="377"/>
            <ac:spMk id="2" creationId="{00000000-0000-0000-0000-000000000000}"/>
          </ac:spMkLst>
        </pc:spChg>
      </pc:sldChg>
      <pc:sldChg chg="modSp mod">
        <pc:chgData name="Nanda de Roo" userId="89eaa880-2611-4377-8029-31117dd58118" providerId="ADAL" clId="{049B3D35-E3CD-4A6B-A48B-4B61F1CB39C9}" dt="2026-04-23T07:33:43.728" v="2193" actId="13926"/>
        <pc:sldMkLst>
          <pc:docMk/>
          <pc:sldMk cId="3188852053" sldId="379"/>
        </pc:sldMkLst>
        <pc:spChg chg="mod">
          <ac:chgData name="Nanda de Roo" userId="89eaa880-2611-4377-8029-31117dd58118" providerId="ADAL" clId="{049B3D35-E3CD-4A6B-A48B-4B61F1CB39C9}" dt="2026-04-23T07:33:43.728" v="2193" actId="13926"/>
          <ac:spMkLst>
            <pc:docMk/>
            <pc:sldMk cId="3188852053" sldId="379"/>
            <ac:spMk id="2" creationId="{00000000-0000-0000-0000-000000000000}"/>
          </ac:spMkLst>
        </pc:spChg>
      </pc:sldChg>
      <pc:sldChg chg="modSp mod">
        <pc:chgData name="Nanda de Roo" userId="89eaa880-2611-4377-8029-31117dd58118" providerId="ADAL" clId="{049B3D35-E3CD-4A6B-A48B-4B61F1CB39C9}" dt="2026-04-23T07:45:12.321" v="2256" actId="13926"/>
        <pc:sldMkLst>
          <pc:docMk/>
          <pc:sldMk cId="3435828982" sldId="381"/>
        </pc:sldMkLst>
        <pc:spChg chg="mod">
          <ac:chgData name="Nanda de Roo" userId="89eaa880-2611-4377-8029-31117dd58118" providerId="ADAL" clId="{049B3D35-E3CD-4A6B-A48B-4B61F1CB39C9}" dt="2026-04-23T07:45:12.321" v="2256" actId="13926"/>
          <ac:spMkLst>
            <pc:docMk/>
            <pc:sldMk cId="3435828982" sldId="381"/>
            <ac:spMk id="2" creationId="{00000000-0000-0000-0000-000000000000}"/>
          </ac:spMkLst>
        </pc:spChg>
      </pc:sldChg>
      <pc:sldChg chg="add del">
        <pc:chgData name="Nanda de Roo" userId="89eaa880-2611-4377-8029-31117dd58118" providerId="ADAL" clId="{049B3D35-E3CD-4A6B-A48B-4B61F1CB39C9}" dt="2026-04-22T19:29:05.371" v="1736" actId="47"/>
        <pc:sldMkLst>
          <pc:docMk/>
          <pc:sldMk cId="445814629" sldId="383"/>
        </pc:sldMkLst>
      </pc:sldChg>
      <pc:sldChg chg="modSp mod">
        <pc:chgData name="Nanda de Roo" userId="89eaa880-2611-4377-8029-31117dd58118" providerId="ADAL" clId="{049B3D35-E3CD-4A6B-A48B-4B61F1CB39C9}" dt="2026-04-22T19:37:44.213" v="1792" actId="1076"/>
        <pc:sldMkLst>
          <pc:docMk/>
          <pc:sldMk cId="2754254443" sldId="384"/>
        </pc:sldMkLst>
        <pc:spChg chg="mod">
          <ac:chgData name="Nanda de Roo" userId="89eaa880-2611-4377-8029-31117dd58118" providerId="ADAL" clId="{049B3D35-E3CD-4A6B-A48B-4B61F1CB39C9}" dt="2026-04-22T19:37:44.213" v="1792" actId="1076"/>
          <ac:spMkLst>
            <pc:docMk/>
            <pc:sldMk cId="2754254443" sldId="384"/>
            <ac:spMk id="2" creationId="{00000000-0000-0000-0000-000000000000}"/>
          </ac:spMkLst>
        </pc:spChg>
      </pc:sldChg>
      <pc:sldChg chg="modSp mod">
        <pc:chgData name="Nanda de Roo" userId="89eaa880-2611-4377-8029-31117dd58118" providerId="ADAL" clId="{049B3D35-E3CD-4A6B-A48B-4B61F1CB39C9}" dt="2026-04-23T07:33:50.625" v="2194" actId="13926"/>
        <pc:sldMkLst>
          <pc:docMk/>
          <pc:sldMk cId="1076108775" sldId="388"/>
        </pc:sldMkLst>
        <pc:spChg chg="mod">
          <ac:chgData name="Nanda de Roo" userId="89eaa880-2611-4377-8029-31117dd58118" providerId="ADAL" clId="{049B3D35-E3CD-4A6B-A48B-4B61F1CB39C9}" dt="2026-04-23T07:33:50.625" v="2194" actId="13926"/>
          <ac:spMkLst>
            <pc:docMk/>
            <pc:sldMk cId="1076108775" sldId="388"/>
            <ac:spMk id="2" creationId="{00000000-0000-0000-0000-000000000000}"/>
          </ac:spMkLst>
        </pc:spChg>
      </pc:sldChg>
      <pc:sldChg chg="modSp mod">
        <pc:chgData name="Nanda de Roo" userId="89eaa880-2611-4377-8029-31117dd58118" providerId="ADAL" clId="{049B3D35-E3CD-4A6B-A48B-4B61F1CB39C9}" dt="2026-04-23T07:44:58.688" v="2254" actId="13926"/>
        <pc:sldMkLst>
          <pc:docMk/>
          <pc:sldMk cId="777330516" sldId="389"/>
        </pc:sldMkLst>
        <pc:spChg chg="mod">
          <ac:chgData name="Nanda de Roo" userId="89eaa880-2611-4377-8029-31117dd58118" providerId="ADAL" clId="{049B3D35-E3CD-4A6B-A48B-4B61F1CB39C9}" dt="2026-04-23T07:44:58.688" v="2254" actId="13926"/>
          <ac:spMkLst>
            <pc:docMk/>
            <pc:sldMk cId="777330516" sldId="389"/>
            <ac:spMk id="2" creationId="{00000000-0000-0000-0000-000000000000}"/>
          </ac:spMkLst>
        </pc:spChg>
      </pc:sldChg>
      <pc:sldChg chg="modSp mod">
        <pc:chgData name="Nanda de Roo" userId="89eaa880-2611-4377-8029-31117dd58118" providerId="ADAL" clId="{049B3D35-E3CD-4A6B-A48B-4B61F1CB39C9}" dt="2026-04-22T18:16:25.537" v="50" actId="1076"/>
        <pc:sldMkLst>
          <pc:docMk/>
          <pc:sldMk cId="2827087224" sldId="394"/>
        </pc:sldMkLst>
        <pc:spChg chg="mod">
          <ac:chgData name="Nanda de Roo" userId="89eaa880-2611-4377-8029-31117dd58118" providerId="ADAL" clId="{049B3D35-E3CD-4A6B-A48B-4B61F1CB39C9}" dt="2026-04-22T18:16:24.410" v="49" actId="1076"/>
          <ac:spMkLst>
            <pc:docMk/>
            <pc:sldMk cId="2827087224" sldId="394"/>
            <ac:spMk id="5" creationId="{64BB25DC-B2DF-0E4A-9442-78FE205DC30E}"/>
          </ac:spMkLst>
        </pc:spChg>
        <pc:spChg chg="mod">
          <ac:chgData name="Nanda de Roo" userId="89eaa880-2611-4377-8029-31117dd58118" providerId="ADAL" clId="{049B3D35-E3CD-4A6B-A48B-4B61F1CB39C9}" dt="2026-04-22T18:16:25.537" v="50" actId="1076"/>
          <ac:spMkLst>
            <pc:docMk/>
            <pc:sldMk cId="2827087224" sldId="394"/>
            <ac:spMk id="6" creationId="{64BB25DC-B2DF-0E4A-9442-78FE205DC30E}"/>
          </ac:spMkLst>
        </pc:spChg>
      </pc:sldChg>
      <pc:sldChg chg="modSp mod">
        <pc:chgData name="Nanda de Roo" userId="89eaa880-2611-4377-8029-31117dd58118" providerId="ADAL" clId="{049B3D35-E3CD-4A6B-A48B-4B61F1CB39C9}" dt="2026-04-25T07:55:31.530" v="2621" actId="20577"/>
        <pc:sldMkLst>
          <pc:docMk/>
          <pc:sldMk cId="1979966815" sldId="407"/>
        </pc:sldMkLst>
        <pc:spChg chg="mod">
          <ac:chgData name="Nanda de Roo" userId="89eaa880-2611-4377-8029-31117dd58118" providerId="ADAL" clId="{049B3D35-E3CD-4A6B-A48B-4B61F1CB39C9}" dt="2026-04-25T07:55:31.530" v="2621" actId="20577"/>
          <ac:spMkLst>
            <pc:docMk/>
            <pc:sldMk cId="1979966815" sldId="407"/>
            <ac:spMk id="3" creationId="{00000000-0000-0000-0000-000000000000}"/>
          </ac:spMkLst>
        </pc:spChg>
      </pc:sldChg>
      <pc:sldChg chg="modSp mod">
        <pc:chgData name="Nanda de Roo" userId="89eaa880-2611-4377-8029-31117dd58118" providerId="ADAL" clId="{049B3D35-E3CD-4A6B-A48B-4B61F1CB39C9}" dt="2026-04-23T07:30:31.089" v="2166" actId="13926"/>
        <pc:sldMkLst>
          <pc:docMk/>
          <pc:sldMk cId="2002935712" sldId="414"/>
        </pc:sldMkLst>
        <pc:spChg chg="mod">
          <ac:chgData name="Nanda de Roo" userId="89eaa880-2611-4377-8029-31117dd58118" providerId="ADAL" clId="{049B3D35-E3CD-4A6B-A48B-4B61F1CB39C9}" dt="2026-04-23T07:30:31.089" v="2166" actId="13926"/>
          <ac:spMkLst>
            <pc:docMk/>
            <pc:sldMk cId="2002935712" sldId="414"/>
            <ac:spMk id="2" creationId="{00000000-0000-0000-0000-000000000000}"/>
          </ac:spMkLst>
        </pc:spChg>
      </pc:sldChg>
      <pc:sldChg chg="modSp del mod">
        <pc:chgData name="Nanda de Roo" userId="89eaa880-2611-4377-8029-31117dd58118" providerId="ADAL" clId="{049B3D35-E3CD-4A6B-A48B-4B61F1CB39C9}" dt="2026-04-23T07:42:51.884" v="2248" actId="47"/>
        <pc:sldMkLst>
          <pc:docMk/>
          <pc:sldMk cId="1561512378" sldId="419"/>
        </pc:sldMkLst>
      </pc:sldChg>
      <pc:sldChg chg="modSp mod">
        <pc:chgData name="Nanda de Roo" userId="89eaa880-2611-4377-8029-31117dd58118" providerId="ADAL" clId="{049B3D35-E3CD-4A6B-A48B-4B61F1CB39C9}" dt="2026-04-23T07:30:37.049" v="2167" actId="13926"/>
        <pc:sldMkLst>
          <pc:docMk/>
          <pc:sldMk cId="3193101787" sldId="427"/>
        </pc:sldMkLst>
        <pc:spChg chg="mod">
          <ac:chgData name="Nanda de Roo" userId="89eaa880-2611-4377-8029-31117dd58118" providerId="ADAL" clId="{049B3D35-E3CD-4A6B-A48B-4B61F1CB39C9}" dt="2026-04-23T07:30:37.049" v="2167" actId="13926"/>
          <ac:spMkLst>
            <pc:docMk/>
            <pc:sldMk cId="3193101787" sldId="427"/>
            <ac:spMk id="2" creationId="{80DD5AF7-B751-C656-A97E-4F788D98C15B}"/>
          </ac:spMkLst>
        </pc:spChg>
      </pc:sldChg>
      <pc:sldChg chg="addSp modSp mod ord">
        <pc:chgData name="Nanda de Roo" userId="89eaa880-2611-4377-8029-31117dd58118" providerId="ADAL" clId="{049B3D35-E3CD-4A6B-A48B-4B61F1CB39C9}" dt="2026-04-22T18:25:33.588" v="386" actId="207"/>
        <pc:sldMkLst>
          <pc:docMk/>
          <pc:sldMk cId="1246191985" sldId="428"/>
        </pc:sldMkLst>
        <pc:spChg chg="add mod">
          <ac:chgData name="Nanda de Roo" userId="89eaa880-2611-4377-8029-31117dd58118" providerId="ADAL" clId="{049B3D35-E3CD-4A6B-A48B-4B61F1CB39C9}" dt="2026-04-22T18:25:33.588" v="386" actId="207"/>
          <ac:spMkLst>
            <pc:docMk/>
            <pc:sldMk cId="1246191985" sldId="428"/>
            <ac:spMk id="3" creationId="{94D2D8D3-B29B-71B6-E11D-3D730301B7E5}"/>
          </ac:spMkLst>
        </pc:spChg>
        <pc:picChg chg="mod">
          <ac:chgData name="Nanda de Roo" userId="89eaa880-2611-4377-8029-31117dd58118" providerId="ADAL" clId="{049B3D35-E3CD-4A6B-A48B-4B61F1CB39C9}" dt="2026-04-22T18:24:09.020" v="255" actId="1076"/>
          <ac:picMkLst>
            <pc:docMk/>
            <pc:sldMk cId="1246191985" sldId="428"/>
            <ac:picMk id="4" creationId="{B3B0DEC7-8F74-4F88-B859-27A079AD271E}"/>
          </ac:picMkLst>
        </pc:picChg>
      </pc:sldChg>
      <pc:sldChg chg="ord">
        <pc:chgData name="Nanda de Roo" userId="89eaa880-2611-4377-8029-31117dd58118" providerId="ADAL" clId="{049B3D35-E3CD-4A6B-A48B-4B61F1CB39C9}" dt="2026-04-22T18:20:48.789" v="200"/>
        <pc:sldMkLst>
          <pc:docMk/>
          <pc:sldMk cId="4188110015" sldId="429"/>
        </pc:sldMkLst>
      </pc:sldChg>
      <pc:sldChg chg="modSp del mod">
        <pc:chgData name="Nanda de Roo" userId="89eaa880-2611-4377-8029-31117dd58118" providerId="ADAL" clId="{049B3D35-E3CD-4A6B-A48B-4B61F1CB39C9}" dt="2026-04-22T19:44:54.398" v="1862" actId="47"/>
        <pc:sldMkLst>
          <pc:docMk/>
          <pc:sldMk cId="3062868188" sldId="434"/>
        </pc:sldMkLst>
      </pc:sldChg>
      <pc:sldChg chg="modSp del mod">
        <pc:chgData name="Nanda de Roo" userId="89eaa880-2611-4377-8029-31117dd58118" providerId="ADAL" clId="{049B3D35-E3CD-4A6B-A48B-4B61F1CB39C9}" dt="2026-04-23T07:43:58.306" v="2252" actId="47"/>
        <pc:sldMkLst>
          <pc:docMk/>
          <pc:sldMk cId="2238785365" sldId="435"/>
        </pc:sldMkLst>
      </pc:sldChg>
      <pc:sldChg chg="modSp mod">
        <pc:chgData name="Nanda de Roo" userId="89eaa880-2611-4377-8029-31117dd58118" providerId="ADAL" clId="{049B3D35-E3CD-4A6B-A48B-4B61F1CB39C9}" dt="2026-04-22T19:45:59.748" v="1876" actId="13926"/>
        <pc:sldMkLst>
          <pc:docMk/>
          <pc:sldMk cId="949279355" sldId="437"/>
        </pc:sldMkLst>
        <pc:spChg chg="mod">
          <ac:chgData name="Nanda de Roo" userId="89eaa880-2611-4377-8029-31117dd58118" providerId="ADAL" clId="{049B3D35-E3CD-4A6B-A48B-4B61F1CB39C9}" dt="2026-04-22T19:45:59.748" v="1876" actId="13926"/>
          <ac:spMkLst>
            <pc:docMk/>
            <pc:sldMk cId="949279355" sldId="437"/>
            <ac:spMk id="2" creationId="{E61D1E06-3641-C444-25FC-AFCDA2A85596}"/>
          </ac:spMkLst>
        </pc:spChg>
      </pc:sldChg>
      <pc:sldChg chg="delSp mod">
        <pc:chgData name="Nanda de Roo" userId="89eaa880-2611-4377-8029-31117dd58118" providerId="ADAL" clId="{049B3D35-E3CD-4A6B-A48B-4B61F1CB39C9}" dt="2026-04-25T07:47:16.984" v="2534" actId="478"/>
        <pc:sldMkLst>
          <pc:docMk/>
          <pc:sldMk cId="3070486189" sldId="439"/>
        </pc:sldMkLst>
        <pc:picChg chg="del">
          <ac:chgData name="Nanda de Roo" userId="89eaa880-2611-4377-8029-31117dd58118" providerId="ADAL" clId="{049B3D35-E3CD-4A6B-A48B-4B61F1CB39C9}" dt="2026-04-25T07:47:16.984" v="2534" actId="478"/>
          <ac:picMkLst>
            <pc:docMk/>
            <pc:sldMk cId="3070486189" sldId="439"/>
            <ac:picMk id="5" creationId="{F526159A-3FF1-DD16-C113-AC4B0143F5DA}"/>
          </ac:picMkLst>
        </pc:picChg>
      </pc:sldChg>
      <pc:sldChg chg="delSp mod">
        <pc:chgData name="Nanda de Roo" userId="89eaa880-2611-4377-8029-31117dd58118" providerId="ADAL" clId="{049B3D35-E3CD-4A6B-A48B-4B61F1CB39C9}" dt="2026-04-22T18:16:49.812" v="53" actId="478"/>
        <pc:sldMkLst>
          <pc:docMk/>
          <pc:sldMk cId="1992516005" sldId="440"/>
        </pc:sldMkLst>
      </pc:sldChg>
      <pc:sldChg chg="delSp mod">
        <pc:chgData name="Nanda de Roo" userId="89eaa880-2611-4377-8029-31117dd58118" providerId="ADAL" clId="{049B3D35-E3CD-4A6B-A48B-4B61F1CB39C9}" dt="2026-04-23T07:30:16.951" v="2164" actId="478"/>
        <pc:sldMkLst>
          <pc:docMk/>
          <pc:sldMk cId="3956394912" sldId="445"/>
        </pc:sldMkLst>
      </pc:sldChg>
      <pc:sldChg chg="addSp modSp add mod setBg">
        <pc:chgData name="Nanda de Roo" userId="89eaa880-2611-4377-8029-31117dd58118" providerId="ADAL" clId="{049B3D35-E3CD-4A6B-A48B-4B61F1CB39C9}" dt="2026-04-25T07:57:37.372" v="2630" actId="1076"/>
        <pc:sldMkLst>
          <pc:docMk/>
          <pc:sldMk cId="996518216" sldId="450"/>
        </pc:sldMkLst>
        <pc:spChg chg="mod">
          <ac:chgData name="Nanda de Roo" userId="89eaa880-2611-4377-8029-31117dd58118" providerId="ADAL" clId="{049B3D35-E3CD-4A6B-A48B-4B61F1CB39C9}" dt="2026-04-25T07:57:37.372" v="2630" actId="1076"/>
          <ac:spMkLst>
            <pc:docMk/>
            <pc:sldMk cId="996518216" sldId="450"/>
            <ac:spMk id="2" creationId="{C40D2BA5-F670-454D-8BB1-5F73248D1AB1}"/>
          </ac:spMkLst>
        </pc:spChg>
        <pc:spChg chg="mod">
          <ac:chgData name="Nanda de Roo" userId="89eaa880-2611-4377-8029-31117dd58118" providerId="ADAL" clId="{049B3D35-E3CD-4A6B-A48B-4B61F1CB39C9}" dt="2026-04-25T07:57:19.011" v="2626" actId="255"/>
          <ac:spMkLst>
            <pc:docMk/>
            <pc:sldMk cId="996518216" sldId="450"/>
            <ac:spMk id="3" creationId="{A31EF6E6-5525-40C8-B5EB-3C34C53B757E}"/>
          </ac:spMkLst>
        </pc:spChg>
        <pc:spChg chg="add">
          <ac:chgData name="Nanda de Roo" userId="89eaa880-2611-4377-8029-31117dd58118" providerId="ADAL" clId="{049B3D35-E3CD-4A6B-A48B-4B61F1CB39C9}" dt="2026-04-25T07:57:09.729" v="2625" actId="26606"/>
          <ac:spMkLst>
            <pc:docMk/>
            <pc:sldMk cId="996518216" sldId="450"/>
            <ac:spMk id="6153" creationId="{4E98B8B0-573C-43DD-85FE-31433D57070C}"/>
          </ac:spMkLst>
        </pc:spChg>
        <pc:spChg chg="add">
          <ac:chgData name="Nanda de Roo" userId="89eaa880-2611-4377-8029-31117dd58118" providerId="ADAL" clId="{049B3D35-E3CD-4A6B-A48B-4B61F1CB39C9}" dt="2026-04-25T07:57:09.729" v="2625" actId="26606"/>
          <ac:spMkLst>
            <pc:docMk/>
            <pc:sldMk cId="996518216" sldId="450"/>
            <ac:spMk id="6155" creationId="{0ADDB668-2CA4-4D2B-9C34-3487CA330BA8}"/>
          </ac:spMkLst>
        </pc:spChg>
        <pc:spChg chg="add">
          <ac:chgData name="Nanda de Roo" userId="89eaa880-2611-4377-8029-31117dd58118" providerId="ADAL" clId="{049B3D35-E3CD-4A6B-A48B-4B61F1CB39C9}" dt="2026-04-25T07:57:09.729" v="2625" actId="26606"/>
          <ac:spMkLst>
            <pc:docMk/>
            <pc:sldMk cId="996518216" sldId="450"/>
            <ac:spMk id="6157" creationId="{2568BC19-F052-4108-93E1-6A3D1DEC072F}"/>
          </ac:spMkLst>
        </pc:spChg>
        <pc:spChg chg="add">
          <ac:chgData name="Nanda de Roo" userId="89eaa880-2611-4377-8029-31117dd58118" providerId="ADAL" clId="{049B3D35-E3CD-4A6B-A48B-4B61F1CB39C9}" dt="2026-04-25T07:57:09.729" v="2625" actId="26606"/>
          <ac:spMkLst>
            <pc:docMk/>
            <pc:sldMk cId="996518216" sldId="450"/>
            <ac:spMk id="6159" creationId="{D5FD337D-4D6B-4C8B-B6F5-121097E09881}"/>
          </ac:spMkLst>
        </pc:spChg>
        <pc:picChg chg="add mod ord">
          <ac:chgData name="Nanda de Roo" userId="89eaa880-2611-4377-8029-31117dd58118" providerId="ADAL" clId="{049B3D35-E3CD-4A6B-A48B-4B61F1CB39C9}" dt="2026-04-25T07:57:09.729" v="2625" actId="26606"/>
          <ac:picMkLst>
            <pc:docMk/>
            <pc:sldMk cId="996518216" sldId="450"/>
            <ac:picMk id="4" creationId="{2A47EE0F-B9F9-EAE8-61F4-56E441A389E0}"/>
          </ac:picMkLst>
        </pc:picChg>
        <pc:picChg chg="add mod">
          <ac:chgData name="Nanda de Roo" userId="89eaa880-2611-4377-8029-31117dd58118" providerId="ADAL" clId="{049B3D35-E3CD-4A6B-A48B-4B61F1CB39C9}" dt="2026-04-25T07:57:09.729" v="2625" actId="26606"/>
          <ac:picMkLst>
            <pc:docMk/>
            <pc:sldMk cId="996518216" sldId="450"/>
            <ac:picMk id="5" creationId="{D6EF4092-8586-CA72-E38F-8F48120224B5}"/>
          </ac:picMkLst>
        </pc:picChg>
        <pc:picChg chg="mod ord">
          <ac:chgData name="Nanda de Roo" userId="89eaa880-2611-4377-8029-31117dd58118" providerId="ADAL" clId="{049B3D35-E3CD-4A6B-A48B-4B61F1CB39C9}" dt="2026-04-25T07:57:34.132" v="2629" actId="1076"/>
          <ac:picMkLst>
            <pc:docMk/>
            <pc:sldMk cId="996518216" sldId="450"/>
            <ac:picMk id="6146" creationId="{E15D4DCA-5E29-4AA5-80FC-3A5A87E013E4}"/>
          </ac:picMkLst>
        </pc:picChg>
        <pc:picChg chg="mod">
          <ac:chgData name="Nanda de Roo" userId="89eaa880-2611-4377-8029-31117dd58118" providerId="ADAL" clId="{049B3D35-E3CD-4A6B-A48B-4B61F1CB39C9}" dt="2026-04-25T07:57:09.729" v="2625" actId="26606"/>
          <ac:picMkLst>
            <pc:docMk/>
            <pc:sldMk cId="996518216" sldId="450"/>
            <ac:picMk id="6148" creationId="{0B029C3D-3E61-45F6-BA47-C20332AFBE8F}"/>
          </ac:picMkLst>
        </pc:picChg>
      </pc:sldChg>
      <pc:sldChg chg="delSp mod">
        <pc:chgData name="Nanda de Roo" userId="89eaa880-2611-4377-8029-31117dd58118" providerId="ADAL" clId="{049B3D35-E3CD-4A6B-A48B-4B61F1CB39C9}" dt="2026-04-22T18:16:47.060" v="52" actId="478"/>
        <pc:sldMkLst>
          <pc:docMk/>
          <pc:sldMk cId="2591910755" sldId="452"/>
        </pc:sldMkLst>
      </pc:sldChg>
      <pc:sldChg chg="delSp mod">
        <pc:chgData name="Nanda de Roo" userId="89eaa880-2611-4377-8029-31117dd58118" providerId="ADAL" clId="{049B3D35-E3CD-4A6B-A48B-4B61F1CB39C9}" dt="2026-04-22T18:16:41.303" v="51" actId="478"/>
        <pc:sldMkLst>
          <pc:docMk/>
          <pc:sldMk cId="3592988732" sldId="453"/>
        </pc:sldMkLst>
      </pc:sldChg>
      <pc:sldChg chg="delSp mod">
        <pc:chgData name="Nanda de Roo" userId="89eaa880-2611-4377-8029-31117dd58118" providerId="ADAL" clId="{049B3D35-E3CD-4A6B-A48B-4B61F1CB39C9}" dt="2026-04-23T07:43:49.795" v="2251" actId="478"/>
        <pc:sldMkLst>
          <pc:docMk/>
          <pc:sldMk cId="1037345606" sldId="454"/>
        </pc:sldMkLst>
      </pc:sldChg>
      <pc:sldChg chg="delSp modSp mod">
        <pc:chgData name="Nanda de Roo" userId="89eaa880-2611-4377-8029-31117dd58118" providerId="ADAL" clId="{049B3D35-E3CD-4A6B-A48B-4B61F1CB39C9}" dt="2026-04-23T07:43:34.105" v="2250" actId="478"/>
        <pc:sldMkLst>
          <pc:docMk/>
          <pc:sldMk cId="3869753398" sldId="455"/>
        </pc:sldMkLst>
        <pc:spChg chg="mod">
          <ac:chgData name="Nanda de Roo" userId="89eaa880-2611-4377-8029-31117dd58118" providerId="ADAL" clId="{049B3D35-E3CD-4A6B-A48B-4B61F1CB39C9}" dt="2026-04-23T07:31:10.265" v="2170" actId="13926"/>
          <ac:spMkLst>
            <pc:docMk/>
            <pc:sldMk cId="3869753398" sldId="455"/>
            <ac:spMk id="2" creationId="{10C21A44-AF52-2F92-8F4C-B3B891531303}"/>
          </ac:spMkLst>
        </pc:spChg>
      </pc:sldChg>
      <pc:sldChg chg="delSp mod">
        <pc:chgData name="Nanda de Roo" userId="89eaa880-2611-4377-8029-31117dd58118" providerId="ADAL" clId="{049B3D35-E3CD-4A6B-A48B-4B61F1CB39C9}" dt="2026-04-23T07:45:51.367" v="2262" actId="478"/>
        <pc:sldMkLst>
          <pc:docMk/>
          <pc:sldMk cId="3744568970" sldId="456"/>
        </pc:sldMkLst>
      </pc:sldChg>
      <pc:sldChg chg="addSp delSp modSp mod delAnim modAnim">
        <pc:chgData name="Nanda de Roo" userId="89eaa880-2611-4377-8029-31117dd58118" providerId="ADAL" clId="{049B3D35-E3CD-4A6B-A48B-4B61F1CB39C9}" dt="2026-04-23T07:02:47.529" v="1933" actId="1076"/>
        <pc:sldMkLst>
          <pc:docMk/>
          <pc:sldMk cId="918600937" sldId="457"/>
        </pc:sldMkLst>
        <pc:spChg chg="mod">
          <ac:chgData name="Nanda de Roo" userId="89eaa880-2611-4377-8029-31117dd58118" providerId="ADAL" clId="{049B3D35-E3CD-4A6B-A48B-4B61F1CB39C9}" dt="2026-04-22T19:33:38.550" v="1790" actId="13926"/>
          <ac:spMkLst>
            <pc:docMk/>
            <pc:sldMk cId="918600937" sldId="457"/>
            <ac:spMk id="2" creationId="{88F2CE3B-0A91-AE8F-F984-1CE52D0919F3}"/>
          </ac:spMkLst>
        </pc:spChg>
        <pc:spChg chg="add mod">
          <ac:chgData name="Nanda de Roo" userId="89eaa880-2611-4377-8029-31117dd58118" providerId="ADAL" clId="{049B3D35-E3CD-4A6B-A48B-4B61F1CB39C9}" dt="2026-04-23T07:02:22.618" v="1926" actId="1076"/>
          <ac:spMkLst>
            <pc:docMk/>
            <pc:sldMk cId="918600937" sldId="457"/>
            <ac:spMk id="3" creationId="{E02C5AF5-F516-5F10-9FE1-9744267FC746}"/>
          </ac:spMkLst>
        </pc:spChg>
        <pc:spChg chg="add mod">
          <ac:chgData name="Nanda de Roo" userId="89eaa880-2611-4377-8029-31117dd58118" providerId="ADAL" clId="{049B3D35-E3CD-4A6B-A48B-4B61F1CB39C9}" dt="2026-04-23T07:02:15.490" v="1924" actId="1076"/>
          <ac:spMkLst>
            <pc:docMk/>
            <pc:sldMk cId="918600937" sldId="457"/>
            <ac:spMk id="4" creationId="{86621AEF-4B30-58A5-CDB4-3030C55A1BFD}"/>
          </ac:spMkLst>
        </pc:spChg>
        <pc:spChg chg="add mod">
          <ac:chgData name="Nanda de Roo" userId="89eaa880-2611-4377-8029-31117dd58118" providerId="ADAL" clId="{049B3D35-E3CD-4A6B-A48B-4B61F1CB39C9}" dt="2026-04-23T07:02:12.123" v="1923" actId="1076"/>
          <ac:spMkLst>
            <pc:docMk/>
            <pc:sldMk cId="918600937" sldId="457"/>
            <ac:spMk id="5" creationId="{E96E3A8B-032A-5E0F-6692-C5050E95F0B7}"/>
          </ac:spMkLst>
        </pc:spChg>
        <pc:picChg chg="add mod">
          <ac:chgData name="Nanda de Roo" userId="89eaa880-2611-4377-8029-31117dd58118" providerId="ADAL" clId="{049B3D35-E3CD-4A6B-A48B-4B61F1CB39C9}" dt="2026-04-23T07:02:47.529" v="1933" actId="1076"/>
          <ac:picMkLst>
            <pc:docMk/>
            <pc:sldMk cId="918600937" sldId="457"/>
            <ac:picMk id="14" creationId="{2124C509-1FC2-89B2-49D8-56416A046547}"/>
          </ac:picMkLst>
        </pc:picChg>
        <pc:picChg chg="add mod">
          <ac:chgData name="Nanda de Roo" userId="89eaa880-2611-4377-8029-31117dd58118" providerId="ADAL" clId="{049B3D35-E3CD-4A6B-A48B-4B61F1CB39C9}" dt="2026-04-23T07:02:07.891" v="1922" actId="1076"/>
          <ac:picMkLst>
            <pc:docMk/>
            <pc:sldMk cId="918600937" sldId="457"/>
            <ac:picMk id="16" creationId="{E6EF490E-5E1C-A6AC-B518-D33B2B79698E}"/>
          </ac:picMkLst>
        </pc:picChg>
      </pc:sldChg>
      <pc:sldChg chg="addSp delSp modSp mod modNotesTx">
        <pc:chgData name="Nanda de Roo" userId="89eaa880-2611-4377-8029-31117dd58118" providerId="ADAL" clId="{049B3D35-E3CD-4A6B-A48B-4B61F1CB39C9}" dt="2026-04-22T19:28:17.364" v="1733"/>
        <pc:sldMkLst>
          <pc:docMk/>
          <pc:sldMk cId="2476329804" sldId="458"/>
        </pc:sldMkLst>
        <pc:spChg chg="mod">
          <ac:chgData name="Nanda de Roo" userId="89eaa880-2611-4377-8029-31117dd58118" providerId="ADAL" clId="{049B3D35-E3CD-4A6B-A48B-4B61F1CB39C9}" dt="2026-04-22T19:26:38.801" v="1723" actId="13926"/>
          <ac:spMkLst>
            <pc:docMk/>
            <pc:sldMk cId="2476329804" sldId="458"/>
            <ac:spMk id="2" creationId="{4010D8B8-D23D-384C-F5EF-606F87678A2A}"/>
          </ac:spMkLst>
        </pc:spChg>
        <pc:spChg chg="mod">
          <ac:chgData name="Nanda de Roo" userId="89eaa880-2611-4377-8029-31117dd58118" providerId="ADAL" clId="{049B3D35-E3CD-4A6B-A48B-4B61F1CB39C9}" dt="2026-04-22T19:27:44.800" v="1731" actId="14100"/>
          <ac:spMkLst>
            <pc:docMk/>
            <pc:sldMk cId="2476329804" sldId="458"/>
            <ac:spMk id="3" creationId="{9C4C3800-00CE-910D-160C-E2AE6619BF46}"/>
          </ac:spMkLst>
        </pc:spChg>
        <pc:picChg chg="add mod">
          <ac:chgData name="Nanda de Roo" userId="89eaa880-2611-4377-8029-31117dd58118" providerId="ADAL" clId="{049B3D35-E3CD-4A6B-A48B-4B61F1CB39C9}" dt="2026-04-22T19:27:28.096" v="1729" actId="1076"/>
          <ac:picMkLst>
            <pc:docMk/>
            <pc:sldMk cId="2476329804" sldId="458"/>
            <ac:picMk id="6" creationId="{3430FCF1-CC56-0325-4DB5-134232A7A76B}"/>
          </ac:picMkLst>
        </pc:picChg>
      </pc:sldChg>
      <pc:sldChg chg="modSp del mod">
        <pc:chgData name="Nanda de Roo" userId="89eaa880-2611-4377-8029-31117dd58118" providerId="ADAL" clId="{049B3D35-E3CD-4A6B-A48B-4B61F1CB39C9}" dt="2026-04-23T07:20:02.780" v="2067" actId="47"/>
        <pc:sldMkLst>
          <pc:docMk/>
          <pc:sldMk cId="119324275" sldId="459"/>
        </pc:sldMkLst>
      </pc:sldChg>
      <pc:sldChg chg="delSp add setBg delDesignElem">
        <pc:chgData name="Nanda de Roo" userId="89eaa880-2611-4377-8029-31117dd58118" providerId="ADAL" clId="{049B3D35-E3CD-4A6B-A48B-4B61F1CB39C9}" dt="2026-04-25T07:40:37.049" v="2445"/>
        <pc:sldMkLst>
          <pc:docMk/>
          <pc:sldMk cId="2613673438" sldId="459"/>
        </pc:sldMkLst>
        <pc:spChg chg="del">
          <ac:chgData name="Nanda de Roo" userId="89eaa880-2611-4377-8029-31117dd58118" providerId="ADAL" clId="{049B3D35-E3CD-4A6B-A48B-4B61F1CB39C9}" dt="2026-04-25T07:40:37.049" v="2445"/>
          <ac:spMkLst>
            <pc:docMk/>
            <pc:sldMk cId="2613673438" sldId="459"/>
            <ac:spMk id="22" creationId="{DA93081D-985B-459F-932C-0B0C8B95DFB3}"/>
          </ac:spMkLst>
        </pc:spChg>
      </pc:sldChg>
      <pc:sldChg chg="modSp mod">
        <pc:chgData name="Nanda de Roo" userId="89eaa880-2611-4377-8029-31117dd58118" providerId="ADAL" clId="{049B3D35-E3CD-4A6B-A48B-4B61F1CB39C9}" dt="2026-04-23T07:29:23.441" v="2160" actId="13926"/>
        <pc:sldMkLst>
          <pc:docMk/>
          <pc:sldMk cId="3928427782" sldId="460"/>
        </pc:sldMkLst>
        <pc:spChg chg="mod">
          <ac:chgData name="Nanda de Roo" userId="89eaa880-2611-4377-8029-31117dd58118" providerId="ADAL" clId="{049B3D35-E3CD-4A6B-A48B-4B61F1CB39C9}" dt="2026-04-23T07:29:23.441" v="2160" actId="13926"/>
          <ac:spMkLst>
            <pc:docMk/>
            <pc:sldMk cId="3928427782" sldId="460"/>
            <ac:spMk id="2" creationId="{13762301-93CB-D062-770D-6E5C67566EFC}"/>
          </ac:spMkLst>
        </pc:spChg>
        <pc:picChg chg="mod">
          <ac:chgData name="Nanda de Roo" userId="89eaa880-2611-4377-8029-31117dd58118" providerId="ADAL" clId="{049B3D35-E3CD-4A6B-A48B-4B61F1CB39C9}" dt="2026-04-22T19:22:32.692" v="1703" actId="1076"/>
          <ac:picMkLst>
            <pc:docMk/>
            <pc:sldMk cId="3928427782" sldId="460"/>
            <ac:picMk id="5" creationId="{E578AD2C-2980-495D-5605-BAEA6C22513C}"/>
          </ac:picMkLst>
        </pc:picChg>
      </pc:sldChg>
      <pc:sldChg chg="delSp mod">
        <pc:chgData name="Nanda de Roo" userId="89eaa880-2611-4377-8029-31117dd58118" providerId="ADAL" clId="{049B3D35-E3CD-4A6B-A48B-4B61F1CB39C9}" dt="2026-04-23T07:30:20.533" v="2165" actId="478"/>
        <pc:sldMkLst>
          <pc:docMk/>
          <pc:sldMk cId="2687794827" sldId="467"/>
        </pc:sldMkLst>
      </pc:sldChg>
      <pc:sldChg chg="modSp mod">
        <pc:chgData name="Nanda de Roo" userId="89eaa880-2611-4377-8029-31117dd58118" providerId="ADAL" clId="{049B3D35-E3CD-4A6B-A48B-4B61F1CB39C9}" dt="2026-04-23T07:46:06.185" v="2263" actId="13926"/>
        <pc:sldMkLst>
          <pc:docMk/>
          <pc:sldMk cId="2429794876" sldId="470"/>
        </pc:sldMkLst>
        <pc:spChg chg="mod">
          <ac:chgData name="Nanda de Roo" userId="89eaa880-2611-4377-8029-31117dd58118" providerId="ADAL" clId="{049B3D35-E3CD-4A6B-A48B-4B61F1CB39C9}" dt="2026-04-23T07:46:06.185" v="2263" actId="13926"/>
          <ac:spMkLst>
            <pc:docMk/>
            <pc:sldMk cId="2429794876" sldId="470"/>
            <ac:spMk id="2" creationId="{8653C1EB-50DC-1DC9-0818-F41738605299}"/>
          </ac:spMkLst>
        </pc:spChg>
      </pc:sldChg>
      <pc:sldChg chg="modSp mod">
        <pc:chgData name="Nanda de Roo" userId="89eaa880-2611-4377-8029-31117dd58118" providerId="ADAL" clId="{049B3D35-E3CD-4A6B-A48B-4B61F1CB39C9}" dt="2026-04-23T07:45:28.081" v="2258" actId="13926"/>
        <pc:sldMkLst>
          <pc:docMk/>
          <pc:sldMk cId="3423715670" sldId="471"/>
        </pc:sldMkLst>
        <pc:spChg chg="mod">
          <ac:chgData name="Nanda de Roo" userId="89eaa880-2611-4377-8029-31117dd58118" providerId="ADAL" clId="{049B3D35-E3CD-4A6B-A48B-4B61F1CB39C9}" dt="2026-04-23T07:45:28.081" v="2258" actId="13926"/>
          <ac:spMkLst>
            <pc:docMk/>
            <pc:sldMk cId="3423715670" sldId="471"/>
            <ac:spMk id="2" creationId="{63C710D5-481C-7A57-9E9A-E6702CA61B25}"/>
          </ac:spMkLst>
        </pc:spChg>
      </pc:sldChg>
      <pc:sldChg chg="modSp mod">
        <pc:chgData name="Nanda de Roo" userId="89eaa880-2611-4377-8029-31117dd58118" providerId="ADAL" clId="{049B3D35-E3CD-4A6B-A48B-4B61F1CB39C9}" dt="2026-04-22T19:42:35.589" v="1856" actId="13926"/>
        <pc:sldMkLst>
          <pc:docMk/>
          <pc:sldMk cId="4071069888" sldId="474"/>
        </pc:sldMkLst>
        <pc:spChg chg="mod">
          <ac:chgData name="Nanda de Roo" userId="89eaa880-2611-4377-8029-31117dd58118" providerId="ADAL" clId="{049B3D35-E3CD-4A6B-A48B-4B61F1CB39C9}" dt="2026-04-22T19:42:35.589" v="1856" actId="13926"/>
          <ac:spMkLst>
            <pc:docMk/>
            <pc:sldMk cId="4071069888" sldId="474"/>
            <ac:spMk id="2" creationId="{53D95DA5-6897-BF87-739B-50211211FC8E}"/>
          </ac:spMkLst>
        </pc:spChg>
      </pc:sldChg>
      <pc:sldChg chg="addSp delSp modSp mod">
        <pc:chgData name="Nanda de Roo" userId="89eaa880-2611-4377-8029-31117dd58118" providerId="ADAL" clId="{049B3D35-E3CD-4A6B-A48B-4B61F1CB39C9}" dt="2026-04-22T18:53:00.623" v="1156" actId="478"/>
        <pc:sldMkLst>
          <pc:docMk/>
          <pc:sldMk cId="2270458169" sldId="475"/>
        </pc:sldMkLst>
        <pc:spChg chg="mod">
          <ac:chgData name="Nanda de Roo" userId="89eaa880-2611-4377-8029-31117dd58118" providerId="ADAL" clId="{049B3D35-E3CD-4A6B-A48B-4B61F1CB39C9}" dt="2026-04-22T18:15:28.717" v="46" actId="20577"/>
          <ac:spMkLst>
            <pc:docMk/>
            <pc:sldMk cId="2270458169" sldId="475"/>
            <ac:spMk id="2" creationId="{349C6107-4A1F-D0BD-36F4-0C038B1B3C14}"/>
          </ac:spMkLst>
        </pc:spChg>
        <pc:spChg chg="mod">
          <ac:chgData name="Nanda de Roo" userId="89eaa880-2611-4377-8029-31117dd58118" providerId="ADAL" clId="{049B3D35-E3CD-4A6B-A48B-4B61F1CB39C9}" dt="2026-04-22T18:15:32.224" v="47" actId="20577"/>
          <ac:spMkLst>
            <pc:docMk/>
            <pc:sldMk cId="2270458169" sldId="475"/>
            <ac:spMk id="3" creationId="{69D7884A-4E27-D379-DA65-2AC86E70E009}"/>
          </ac:spMkLst>
        </pc:spChg>
        <pc:picChg chg="add del">
          <ac:chgData name="Nanda de Roo" userId="89eaa880-2611-4377-8029-31117dd58118" providerId="ADAL" clId="{049B3D35-E3CD-4A6B-A48B-4B61F1CB39C9}" dt="2026-04-22T18:53:00.623" v="1156" actId="478"/>
          <ac:picMkLst>
            <pc:docMk/>
            <pc:sldMk cId="2270458169" sldId="475"/>
            <ac:picMk id="1026" creationId="{3296B439-245D-E271-A943-6D17630BB724}"/>
          </ac:picMkLst>
        </pc:picChg>
      </pc:sldChg>
      <pc:sldChg chg="modSp new mod">
        <pc:chgData name="Nanda de Roo" userId="89eaa880-2611-4377-8029-31117dd58118" providerId="ADAL" clId="{049B3D35-E3CD-4A6B-A48B-4B61F1CB39C9}" dt="2026-04-22T18:19:37.700" v="161" actId="20577"/>
        <pc:sldMkLst>
          <pc:docMk/>
          <pc:sldMk cId="3311542501" sldId="476"/>
        </pc:sldMkLst>
        <pc:spChg chg="mod">
          <ac:chgData name="Nanda de Roo" userId="89eaa880-2611-4377-8029-31117dd58118" providerId="ADAL" clId="{049B3D35-E3CD-4A6B-A48B-4B61F1CB39C9}" dt="2026-04-22T18:19:37.700" v="161" actId="20577"/>
          <ac:spMkLst>
            <pc:docMk/>
            <pc:sldMk cId="3311542501" sldId="476"/>
            <ac:spMk id="2" creationId="{A0ECD078-1620-8689-8B7C-F7B6CF7B496D}"/>
          </ac:spMkLst>
        </pc:spChg>
      </pc:sldChg>
      <pc:sldChg chg="addSp modSp new mod">
        <pc:chgData name="Nanda de Roo" userId="89eaa880-2611-4377-8029-31117dd58118" providerId="ADAL" clId="{049B3D35-E3CD-4A6B-A48B-4B61F1CB39C9}" dt="2026-04-22T18:23:25.057" v="254" actId="113"/>
        <pc:sldMkLst>
          <pc:docMk/>
          <pc:sldMk cId="1134496032" sldId="477"/>
        </pc:sldMkLst>
        <pc:spChg chg="mod">
          <ac:chgData name="Nanda de Roo" userId="89eaa880-2611-4377-8029-31117dd58118" providerId="ADAL" clId="{049B3D35-E3CD-4A6B-A48B-4B61F1CB39C9}" dt="2026-04-22T18:21:10.113" v="218" actId="20577"/>
          <ac:spMkLst>
            <pc:docMk/>
            <pc:sldMk cId="1134496032" sldId="477"/>
            <ac:spMk id="2" creationId="{B473CB25-57A1-AA25-131B-787B9DA34F3C}"/>
          </ac:spMkLst>
        </pc:spChg>
        <pc:spChg chg="mod">
          <ac:chgData name="Nanda de Roo" userId="89eaa880-2611-4377-8029-31117dd58118" providerId="ADAL" clId="{049B3D35-E3CD-4A6B-A48B-4B61F1CB39C9}" dt="2026-04-22T18:23:25.057" v="254" actId="113"/>
          <ac:spMkLst>
            <pc:docMk/>
            <pc:sldMk cId="1134496032" sldId="477"/>
            <ac:spMk id="3" creationId="{5999C3D1-E0F0-D63F-F368-73444B5FF16D}"/>
          </ac:spMkLst>
        </pc:spChg>
        <pc:picChg chg="add mod">
          <ac:chgData name="Nanda de Roo" userId="89eaa880-2611-4377-8029-31117dd58118" providerId="ADAL" clId="{049B3D35-E3CD-4A6B-A48B-4B61F1CB39C9}" dt="2026-04-22T18:23:06.111" v="251" actId="14100"/>
          <ac:picMkLst>
            <pc:docMk/>
            <pc:sldMk cId="1134496032" sldId="477"/>
            <ac:picMk id="1026" creationId="{60426603-1C18-5DCB-04A6-1C8BE425AC5D}"/>
          </ac:picMkLst>
        </pc:picChg>
      </pc:sldChg>
      <pc:sldChg chg="modSp add mod">
        <pc:chgData name="Nanda de Roo" userId="89eaa880-2611-4377-8029-31117dd58118" providerId="ADAL" clId="{049B3D35-E3CD-4A6B-A48B-4B61F1CB39C9}" dt="2026-04-22T18:32:41.662" v="550" actId="1076"/>
        <pc:sldMkLst>
          <pc:docMk/>
          <pc:sldMk cId="812104819" sldId="478"/>
        </pc:sldMkLst>
        <pc:spChg chg="mod">
          <ac:chgData name="Nanda de Roo" userId="89eaa880-2611-4377-8029-31117dd58118" providerId="ADAL" clId="{049B3D35-E3CD-4A6B-A48B-4B61F1CB39C9}" dt="2026-04-22T18:31:45.045" v="495" actId="20577"/>
          <ac:spMkLst>
            <pc:docMk/>
            <pc:sldMk cId="812104819" sldId="478"/>
            <ac:spMk id="2" creationId="{00000000-0000-0000-0000-000000000000}"/>
          </ac:spMkLst>
        </pc:spChg>
        <pc:spChg chg="mod">
          <ac:chgData name="Nanda de Roo" userId="89eaa880-2611-4377-8029-31117dd58118" providerId="ADAL" clId="{049B3D35-E3CD-4A6B-A48B-4B61F1CB39C9}" dt="2026-04-22T18:32:41.662" v="550" actId="1076"/>
          <ac:spMkLst>
            <pc:docMk/>
            <pc:sldMk cId="812104819" sldId="478"/>
            <ac:spMk id="5" creationId="{E39125D1-4A84-49FD-B290-4E79CC568759}"/>
          </ac:spMkLst>
        </pc:spChg>
        <pc:picChg chg="mod">
          <ac:chgData name="Nanda de Roo" userId="89eaa880-2611-4377-8029-31117dd58118" providerId="ADAL" clId="{049B3D35-E3CD-4A6B-A48B-4B61F1CB39C9}" dt="2026-04-22T18:32:20.990" v="542" actId="1076"/>
          <ac:picMkLst>
            <pc:docMk/>
            <pc:sldMk cId="812104819" sldId="478"/>
            <ac:picMk id="3" creationId="{00000000-0000-0000-0000-000000000000}"/>
          </ac:picMkLst>
        </pc:picChg>
      </pc:sldChg>
      <pc:sldChg chg="delSp modSp add del mod setBg delDesignElem">
        <pc:chgData name="Nanda de Roo" userId="89eaa880-2611-4377-8029-31117dd58118" providerId="ADAL" clId="{049B3D35-E3CD-4A6B-A48B-4B61F1CB39C9}" dt="2026-04-22T18:30:02.174" v="420" actId="47"/>
        <pc:sldMkLst>
          <pc:docMk/>
          <pc:sldMk cId="2633851256" sldId="480"/>
        </pc:sldMkLst>
      </pc:sldChg>
      <pc:sldChg chg="add">
        <pc:chgData name="Nanda de Roo" userId="89eaa880-2611-4377-8029-31117dd58118" providerId="ADAL" clId="{049B3D35-E3CD-4A6B-A48B-4B61F1CB39C9}" dt="2026-04-22T18:28:37.581" v="389"/>
        <pc:sldMkLst>
          <pc:docMk/>
          <pc:sldMk cId="1412825226" sldId="484"/>
        </pc:sldMkLst>
      </pc:sldChg>
      <pc:sldChg chg="delSp add ord setBg delDesignElem">
        <pc:chgData name="Nanda de Roo" userId="89eaa880-2611-4377-8029-31117dd58118" providerId="ADAL" clId="{049B3D35-E3CD-4A6B-A48B-4B61F1CB39C9}" dt="2026-04-22T18:30:04.529" v="422"/>
        <pc:sldMkLst>
          <pc:docMk/>
          <pc:sldMk cId="3461699991" sldId="487"/>
        </pc:sldMkLst>
      </pc:sldChg>
      <pc:sldChg chg="add">
        <pc:chgData name="Nanda de Roo" userId="89eaa880-2611-4377-8029-31117dd58118" providerId="ADAL" clId="{049B3D35-E3CD-4A6B-A48B-4B61F1CB39C9}" dt="2026-04-22T18:28:37.581" v="389"/>
        <pc:sldMkLst>
          <pc:docMk/>
          <pc:sldMk cId="1231837708" sldId="493"/>
        </pc:sldMkLst>
      </pc:sldChg>
      <pc:sldChg chg="modSp add mod">
        <pc:chgData name="Nanda de Roo" userId="89eaa880-2611-4377-8029-31117dd58118" providerId="ADAL" clId="{049B3D35-E3CD-4A6B-A48B-4B61F1CB39C9}" dt="2026-04-22T18:29:35.657" v="417" actId="20577"/>
        <pc:sldMkLst>
          <pc:docMk/>
          <pc:sldMk cId="3467913201" sldId="494"/>
        </pc:sldMkLst>
        <pc:spChg chg="mod">
          <ac:chgData name="Nanda de Roo" userId="89eaa880-2611-4377-8029-31117dd58118" providerId="ADAL" clId="{049B3D35-E3CD-4A6B-A48B-4B61F1CB39C9}" dt="2026-04-22T18:29:24.719" v="403" actId="255"/>
          <ac:spMkLst>
            <pc:docMk/>
            <pc:sldMk cId="3467913201" sldId="494"/>
            <ac:spMk id="2" creationId="{00000000-0000-0000-0000-000000000000}"/>
          </ac:spMkLst>
        </pc:spChg>
        <pc:spChg chg="mod">
          <ac:chgData name="Nanda de Roo" userId="89eaa880-2611-4377-8029-31117dd58118" providerId="ADAL" clId="{049B3D35-E3CD-4A6B-A48B-4B61F1CB39C9}" dt="2026-04-22T18:29:35.657" v="417" actId="20577"/>
          <ac:spMkLst>
            <pc:docMk/>
            <pc:sldMk cId="3467913201" sldId="494"/>
            <ac:spMk id="3" creationId="{00000000-0000-0000-0000-000000000000}"/>
          </ac:spMkLst>
        </pc:spChg>
      </pc:sldChg>
      <pc:sldChg chg="modSp add mod">
        <pc:chgData name="Nanda de Roo" userId="89eaa880-2611-4377-8029-31117dd58118" providerId="ADAL" clId="{049B3D35-E3CD-4A6B-A48B-4B61F1CB39C9}" dt="2026-04-22T18:30:58.344" v="484" actId="113"/>
        <pc:sldMkLst>
          <pc:docMk/>
          <pc:sldMk cId="3345165599" sldId="495"/>
        </pc:sldMkLst>
        <pc:spChg chg="mod">
          <ac:chgData name="Nanda de Roo" userId="89eaa880-2611-4377-8029-31117dd58118" providerId="ADAL" clId="{049B3D35-E3CD-4A6B-A48B-4B61F1CB39C9}" dt="2026-04-22T18:30:19.118" v="423" actId="255"/>
          <ac:spMkLst>
            <pc:docMk/>
            <pc:sldMk cId="3345165599" sldId="495"/>
            <ac:spMk id="2" creationId="{3ED9E660-E536-B27C-1F07-FC33C95DB23D}"/>
          </ac:spMkLst>
        </pc:spChg>
        <pc:spChg chg="mod">
          <ac:chgData name="Nanda de Roo" userId="89eaa880-2611-4377-8029-31117dd58118" providerId="ADAL" clId="{049B3D35-E3CD-4A6B-A48B-4B61F1CB39C9}" dt="2026-04-22T18:30:58.344" v="484" actId="113"/>
          <ac:spMkLst>
            <pc:docMk/>
            <pc:sldMk cId="3345165599" sldId="495"/>
            <ac:spMk id="3" creationId="{3A20CA46-A47B-EF4A-B3F3-59FB9A6CECBD}"/>
          </ac:spMkLst>
        </pc:spChg>
      </pc:sldChg>
      <pc:sldChg chg="addSp modSp new del mod">
        <pc:chgData name="Nanda de Roo" userId="89eaa880-2611-4377-8029-31117dd58118" providerId="ADAL" clId="{049B3D35-E3CD-4A6B-A48B-4B61F1CB39C9}" dt="2026-04-22T18:47:43.836" v="965" actId="47"/>
        <pc:sldMkLst>
          <pc:docMk/>
          <pc:sldMk cId="2243665134" sldId="496"/>
        </pc:sldMkLst>
      </pc:sldChg>
      <pc:sldChg chg="addSp delSp modSp add mod">
        <pc:chgData name="Nanda de Roo" userId="89eaa880-2611-4377-8029-31117dd58118" providerId="ADAL" clId="{049B3D35-E3CD-4A6B-A48B-4B61F1CB39C9}" dt="2026-04-22T18:50:55.400" v="1067" actId="20577"/>
        <pc:sldMkLst>
          <pc:docMk/>
          <pc:sldMk cId="3843401608" sldId="497"/>
        </pc:sldMkLst>
        <pc:spChg chg="mod">
          <ac:chgData name="Nanda de Roo" userId="89eaa880-2611-4377-8029-31117dd58118" providerId="ADAL" clId="{049B3D35-E3CD-4A6B-A48B-4B61F1CB39C9}" dt="2026-04-22T18:49:47.597" v="1037" actId="208"/>
          <ac:spMkLst>
            <pc:docMk/>
            <pc:sldMk cId="3843401608" sldId="497"/>
            <ac:spMk id="7" creationId="{00000000-0000-0000-0000-000000000000}"/>
          </ac:spMkLst>
        </pc:spChg>
        <pc:spChg chg="mod">
          <ac:chgData name="Nanda de Roo" userId="89eaa880-2611-4377-8029-31117dd58118" providerId="ADAL" clId="{049B3D35-E3CD-4A6B-A48B-4B61F1CB39C9}" dt="2026-04-22T18:50:55.400" v="1067" actId="20577"/>
          <ac:spMkLst>
            <pc:docMk/>
            <pc:sldMk cId="3843401608" sldId="497"/>
            <ac:spMk id="8" creationId="{00000000-0000-0000-0000-000000000000}"/>
          </ac:spMkLst>
        </pc:spChg>
        <pc:cxnChg chg="mod">
          <ac:chgData name="Nanda de Roo" userId="89eaa880-2611-4377-8029-31117dd58118" providerId="ADAL" clId="{049B3D35-E3CD-4A6B-A48B-4B61F1CB39C9}" dt="2026-04-22T18:49:43.526" v="1035" actId="14100"/>
          <ac:cxnSpMkLst>
            <pc:docMk/>
            <pc:sldMk cId="3843401608" sldId="497"/>
            <ac:cxnSpMk id="5" creationId="{00000000-0000-0000-0000-000000000000}"/>
          </ac:cxnSpMkLst>
        </pc:cxnChg>
      </pc:sldChg>
      <pc:sldChg chg="modSp add mod modNotesTx">
        <pc:chgData name="Nanda de Roo" userId="89eaa880-2611-4377-8029-31117dd58118" providerId="ADAL" clId="{049B3D35-E3CD-4A6B-A48B-4B61F1CB39C9}" dt="2026-04-22T18:52:03.629" v="1118" actId="1076"/>
        <pc:sldMkLst>
          <pc:docMk/>
          <pc:sldMk cId="2810463702" sldId="498"/>
        </pc:sldMkLst>
        <pc:spChg chg="mod">
          <ac:chgData name="Nanda de Roo" userId="89eaa880-2611-4377-8029-31117dd58118" providerId="ADAL" clId="{049B3D35-E3CD-4A6B-A48B-4B61F1CB39C9}" dt="2026-04-22T18:52:03.629" v="1118" actId="1076"/>
          <ac:spMkLst>
            <pc:docMk/>
            <pc:sldMk cId="2810463702" sldId="498"/>
            <ac:spMk id="6" creationId="{00000000-0000-0000-0000-000000000000}"/>
          </ac:spMkLst>
        </pc:spChg>
        <pc:picChg chg="mod">
          <ac:chgData name="Nanda de Roo" userId="89eaa880-2611-4377-8029-31117dd58118" providerId="ADAL" clId="{049B3D35-E3CD-4A6B-A48B-4B61F1CB39C9}" dt="2026-04-22T18:51:55.221" v="1116" actId="14100"/>
          <ac:picMkLst>
            <pc:docMk/>
            <pc:sldMk cId="2810463702" sldId="498"/>
            <ac:picMk id="7" creationId="{00000000-0000-0000-0000-000000000000}"/>
          </ac:picMkLst>
        </pc:picChg>
      </pc:sldChg>
      <pc:sldChg chg="addSp delSp modSp add mod modNotesTx">
        <pc:chgData name="Nanda de Roo" userId="89eaa880-2611-4377-8029-31117dd58118" providerId="ADAL" clId="{049B3D35-E3CD-4A6B-A48B-4B61F1CB39C9}" dt="2026-04-22T18:51:31.003" v="1068" actId="20577"/>
        <pc:sldMkLst>
          <pc:docMk/>
          <pc:sldMk cId="921186399" sldId="499"/>
        </pc:sldMkLst>
        <pc:spChg chg="add mod">
          <ac:chgData name="Nanda de Roo" userId="89eaa880-2611-4377-8029-31117dd58118" providerId="ADAL" clId="{049B3D35-E3CD-4A6B-A48B-4B61F1CB39C9}" dt="2026-04-22T18:46:16.675" v="961" actId="20577"/>
          <ac:spMkLst>
            <pc:docMk/>
            <pc:sldMk cId="921186399" sldId="499"/>
            <ac:spMk id="2" creationId="{09789691-DEC3-39D2-E142-92D0F735D365}"/>
          </ac:spMkLst>
        </pc:spChg>
        <pc:picChg chg="mod">
          <ac:chgData name="Nanda de Roo" userId="89eaa880-2611-4377-8029-31117dd58118" providerId="ADAL" clId="{049B3D35-E3CD-4A6B-A48B-4B61F1CB39C9}" dt="2026-04-22T18:46:11.213" v="959" actId="14100"/>
          <ac:picMkLst>
            <pc:docMk/>
            <pc:sldMk cId="921186399" sldId="499"/>
            <ac:picMk id="69635" creationId="{00000000-0000-0000-0000-000000000000}"/>
          </ac:picMkLst>
        </pc:picChg>
      </pc:sldChg>
      <pc:sldChg chg="new del">
        <pc:chgData name="Nanda de Roo" userId="89eaa880-2611-4377-8029-31117dd58118" providerId="ADAL" clId="{049B3D35-E3CD-4A6B-A48B-4B61F1CB39C9}" dt="2026-04-22T18:52:16.524" v="1119" actId="47"/>
        <pc:sldMkLst>
          <pc:docMk/>
          <pc:sldMk cId="2068369637" sldId="500"/>
        </pc:sldMkLst>
      </pc:sldChg>
      <pc:sldChg chg="addSp modSp new mod ord modNotesTx">
        <pc:chgData name="Nanda de Roo" userId="89eaa880-2611-4377-8029-31117dd58118" providerId="ADAL" clId="{049B3D35-E3CD-4A6B-A48B-4B61F1CB39C9}" dt="2026-04-22T19:23:49.522" v="1712" actId="13926"/>
        <pc:sldMkLst>
          <pc:docMk/>
          <pc:sldMk cId="4281906755" sldId="500"/>
        </pc:sldMkLst>
        <pc:spChg chg="mod">
          <ac:chgData name="Nanda de Roo" userId="89eaa880-2611-4377-8029-31117dd58118" providerId="ADAL" clId="{049B3D35-E3CD-4A6B-A48B-4B61F1CB39C9}" dt="2026-04-22T19:23:49.522" v="1712" actId="13926"/>
          <ac:spMkLst>
            <pc:docMk/>
            <pc:sldMk cId="4281906755" sldId="500"/>
            <ac:spMk id="2" creationId="{26C66655-D8BF-36FC-E4D5-15027E140ECD}"/>
          </ac:spMkLst>
        </pc:spChg>
        <pc:spChg chg="mod">
          <ac:chgData name="Nanda de Roo" userId="89eaa880-2611-4377-8029-31117dd58118" providerId="ADAL" clId="{049B3D35-E3CD-4A6B-A48B-4B61F1CB39C9}" dt="2026-04-22T19:23:15.844" v="1709" actId="113"/>
          <ac:spMkLst>
            <pc:docMk/>
            <pc:sldMk cId="4281906755" sldId="500"/>
            <ac:spMk id="3" creationId="{44D5CD6A-5F3E-1BDC-65D4-3A4712305CD1}"/>
          </ac:spMkLst>
        </pc:spChg>
        <pc:picChg chg="add mod">
          <ac:chgData name="Nanda de Roo" userId="89eaa880-2611-4377-8029-31117dd58118" providerId="ADAL" clId="{049B3D35-E3CD-4A6B-A48B-4B61F1CB39C9}" dt="2026-04-22T19:22:39.141" v="1704" actId="14100"/>
          <ac:picMkLst>
            <pc:docMk/>
            <pc:sldMk cId="4281906755" sldId="500"/>
            <ac:picMk id="5" creationId="{362D171B-834B-6BCF-4E15-C756D4B16160}"/>
          </ac:picMkLst>
        </pc:picChg>
      </pc:sldChg>
      <pc:sldChg chg="modSp new del mod">
        <pc:chgData name="Nanda de Roo" userId="89eaa880-2611-4377-8029-31117dd58118" providerId="ADAL" clId="{049B3D35-E3CD-4A6B-A48B-4B61F1CB39C9}" dt="2026-04-22T19:05:05.121" v="1246" actId="47"/>
        <pc:sldMkLst>
          <pc:docMk/>
          <pc:sldMk cId="2293652364" sldId="501"/>
        </pc:sldMkLst>
      </pc:sldChg>
      <pc:sldChg chg="add">
        <pc:chgData name="Nanda de Roo" userId="89eaa880-2611-4377-8029-31117dd58118" providerId="ADAL" clId="{049B3D35-E3CD-4A6B-A48B-4B61F1CB39C9}" dt="2026-04-22T19:03:01.705" v="1240"/>
        <pc:sldMkLst>
          <pc:docMk/>
          <pc:sldMk cId="163792451" sldId="502"/>
        </pc:sldMkLst>
      </pc:sldChg>
      <pc:sldChg chg="addSp delSp modSp new del mod">
        <pc:chgData name="Nanda de Roo" userId="89eaa880-2611-4377-8029-31117dd58118" providerId="ADAL" clId="{049B3D35-E3CD-4A6B-A48B-4B61F1CB39C9}" dt="2026-04-22T18:59:43.285" v="1239" actId="47"/>
        <pc:sldMkLst>
          <pc:docMk/>
          <pc:sldMk cId="2655232715" sldId="502"/>
        </pc:sldMkLst>
      </pc:sldChg>
      <pc:sldChg chg="modSp add mod">
        <pc:chgData name="Nanda de Roo" userId="89eaa880-2611-4377-8029-31117dd58118" providerId="ADAL" clId="{049B3D35-E3CD-4A6B-A48B-4B61F1CB39C9}" dt="2026-04-22T19:04:27.984" v="1245" actId="20577"/>
        <pc:sldMkLst>
          <pc:docMk/>
          <pc:sldMk cId="3196036570" sldId="503"/>
        </pc:sldMkLst>
        <pc:spChg chg="mod">
          <ac:chgData name="Nanda de Roo" userId="89eaa880-2611-4377-8029-31117dd58118" providerId="ADAL" clId="{049B3D35-E3CD-4A6B-A48B-4B61F1CB39C9}" dt="2026-04-22T19:04:27.984" v="1245" actId="20577"/>
          <ac:spMkLst>
            <pc:docMk/>
            <pc:sldMk cId="3196036570" sldId="503"/>
            <ac:spMk id="5" creationId="{E7974C82-25A0-6876-B6E5-B055CD1C2303}"/>
          </ac:spMkLst>
        </pc:spChg>
      </pc:sldChg>
      <pc:sldChg chg="add">
        <pc:chgData name="Nanda de Roo" userId="89eaa880-2611-4377-8029-31117dd58118" providerId="ADAL" clId="{049B3D35-E3CD-4A6B-A48B-4B61F1CB39C9}" dt="2026-04-22T19:04:19.010" v="1241"/>
        <pc:sldMkLst>
          <pc:docMk/>
          <pc:sldMk cId="379364145" sldId="504"/>
        </pc:sldMkLst>
      </pc:sldChg>
      <pc:sldChg chg="add">
        <pc:chgData name="Nanda de Roo" userId="89eaa880-2611-4377-8029-31117dd58118" providerId="ADAL" clId="{049B3D35-E3CD-4A6B-A48B-4B61F1CB39C9}" dt="2026-04-22T19:05:08.050" v="1247"/>
        <pc:sldMkLst>
          <pc:docMk/>
          <pc:sldMk cId="3444317025" sldId="505"/>
        </pc:sldMkLst>
      </pc:sldChg>
      <pc:sldChg chg="addSp modSp new mod">
        <pc:chgData name="Nanda de Roo" userId="89eaa880-2611-4377-8029-31117dd58118" providerId="ADAL" clId="{049B3D35-E3CD-4A6B-A48B-4B61F1CB39C9}" dt="2026-04-22T19:08:34.949" v="1397" actId="20577"/>
        <pc:sldMkLst>
          <pc:docMk/>
          <pc:sldMk cId="574661320" sldId="506"/>
        </pc:sldMkLst>
        <pc:spChg chg="mod">
          <ac:chgData name="Nanda de Roo" userId="89eaa880-2611-4377-8029-31117dd58118" providerId="ADAL" clId="{049B3D35-E3CD-4A6B-A48B-4B61F1CB39C9}" dt="2026-04-22T19:05:47.794" v="1267" actId="20577"/>
          <ac:spMkLst>
            <pc:docMk/>
            <pc:sldMk cId="574661320" sldId="506"/>
            <ac:spMk id="2" creationId="{5967C1A2-242C-D454-AA60-B64E401D592B}"/>
          </ac:spMkLst>
        </pc:spChg>
        <pc:spChg chg="mod">
          <ac:chgData name="Nanda de Roo" userId="89eaa880-2611-4377-8029-31117dd58118" providerId="ADAL" clId="{049B3D35-E3CD-4A6B-A48B-4B61F1CB39C9}" dt="2026-04-22T19:08:34.949" v="1397" actId="20577"/>
          <ac:spMkLst>
            <pc:docMk/>
            <pc:sldMk cId="574661320" sldId="506"/>
            <ac:spMk id="3" creationId="{16B238F1-2D39-7698-B90B-24E71B90EC1D}"/>
          </ac:spMkLst>
        </pc:spChg>
        <pc:picChg chg="add mod">
          <ac:chgData name="Nanda de Roo" userId="89eaa880-2611-4377-8029-31117dd58118" providerId="ADAL" clId="{049B3D35-E3CD-4A6B-A48B-4B61F1CB39C9}" dt="2026-04-22T19:08:29.946" v="1394" actId="1076"/>
          <ac:picMkLst>
            <pc:docMk/>
            <pc:sldMk cId="574661320" sldId="506"/>
            <ac:picMk id="4098" creationId="{5712BB08-9AB1-1E86-D626-AD87152B9AD2}"/>
          </ac:picMkLst>
        </pc:picChg>
      </pc:sldChg>
      <pc:sldChg chg="new del">
        <pc:chgData name="Nanda de Roo" userId="89eaa880-2611-4377-8029-31117dd58118" providerId="ADAL" clId="{049B3D35-E3CD-4A6B-A48B-4B61F1CB39C9}" dt="2026-04-22T19:45:33.724" v="1865" actId="47"/>
        <pc:sldMkLst>
          <pc:docMk/>
          <pc:sldMk cId="3498733143" sldId="507"/>
        </pc:sldMkLst>
      </pc:sldChg>
      <pc:sldChg chg="modSp add mod ord">
        <pc:chgData name="Nanda de Roo" userId="89eaa880-2611-4377-8029-31117dd58118" providerId="ADAL" clId="{049B3D35-E3CD-4A6B-A48B-4B61F1CB39C9}" dt="2026-04-22T19:45:49.545" v="1875"/>
        <pc:sldMkLst>
          <pc:docMk/>
          <pc:sldMk cId="1677870518" sldId="508"/>
        </pc:sldMkLst>
        <pc:spChg chg="mod">
          <ac:chgData name="Nanda de Roo" userId="89eaa880-2611-4377-8029-31117dd58118" providerId="ADAL" clId="{049B3D35-E3CD-4A6B-A48B-4B61F1CB39C9}" dt="2026-04-22T19:45:39.842" v="1873" actId="20577"/>
          <ac:spMkLst>
            <pc:docMk/>
            <pc:sldMk cId="1677870518" sldId="508"/>
            <ac:spMk id="5" creationId="{188368A1-E09B-69DF-89AB-0EC7F63E6313}"/>
          </ac:spMkLst>
        </pc:spChg>
      </pc:sldChg>
      <pc:sldChg chg="addSp modSp new mod modNotesTx">
        <pc:chgData name="Nanda de Roo" userId="89eaa880-2611-4377-8029-31117dd58118" providerId="ADAL" clId="{049B3D35-E3CD-4A6B-A48B-4B61F1CB39C9}" dt="2026-04-23T07:22:48.107" v="2159" actId="20577"/>
        <pc:sldMkLst>
          <pc:docMk/>
          <pc:sldMk cId="4144138102" sldId="509"/>
        </pc:sldMkLst>
        <pc:spChg chg="mod">
          <ac:chgData name="Nanda de Roo" userId="89eaa880-2611-4377-8029-31117dd58118" providerId="ADAL" clId="{049B3D35-E3CD-4A6B-A48B-4B61F1CB39C9}" dt="2026-04-23T07:20:52.363" v="2111" actId="20577"/>
          <ac:spMkLst>
            <pc:docMk/>
            <pc:sldMk cId="4144138102" sldId="509"/>
            <ac:spMk id="2" creationId="{3DDC20C8-9A79-FAF1-2B68-54C0E2BABA7F}"/>
          </ac:spMkLst>
        </pc:spChg>
        <pc:picChg chg="add mod">
          <ac:chgData name="Nanda de Roo" userId="89eaa880-2611-4377-8029-31117dd58118" providerId="ADAL" clId="{049B3D35-E3CD-4A6B-A48B-4B61F1CB39C9}" dt="2026-04-23T07:22:12.441" v="2130" actId="1076"/>
          <ac:picMkLst>
            <pc:docMk/>
            <pc:sldMk cId="4144138102" sldId="509"/>
            <ac:picMk id="5" creationId="{3F99291F-07F4-77CC-B7FF-DD1C8AF23345}"/>
          </ac:picMkLst>
        </pc:picChg>
        <pc:picChg chg="add mod">
          <ac:chgData name="Nanda de Roo" userId="89eaa880-2611-4377-8029-31117dd58118" providerId="ADAL" clId="{049B3D35-E3CD-4A6B-A48B-4B61F1CB39C9}" dt="2026-04-23T07:22:20.417" v="2132" actId="14100"/>
          <ac:picMkLst>
            <pc:docMk/>
            <pc:sldMk cId="4144138102" sldId="509"/>
            <ac:picMk id="7" creationId="{5AA5A7BB-D45E-97EA-B1E1-F713F8C21C3E}"/>
          </ac:picMkLst>
        </pc:picChg>
      </pc:sldChg>
      <pc:sldChg chg="modSp add mod">
        <pc:chgData name="Nanda de Roo" userId="89eaa880-2611-4377-8029-31117dd58118" providerId="ADAL" clId="{049B3D35-E3CD-4A6B-A48B-4B61F1CB39C9}" dt="2026-04-23T07:42:35.939" v="2247" actId="208"/>
        <pc:sldMkLst>
          <pc:docMk/>
          <pc:sldMk cId="484625399" sldId="510"/>
        </pc:sldMkLst>
        <pc:spChg chg="mod">
          <ac:chgData name="Nanda de Roo" userId="89eaa880-2611-4377-8029-31117dd58118" providerId="ADAL" clId="{049B3D35-E3CD-4A6B-A48B-4B61F1CB39C9}" dt="2026-04-23T07:42:07.374" v="2244" actId="255"/>
          <ac:spMkLst>
            <pc:docMk/>
            <pc:sldMk cId="484625399" sldId="510"/>
            <ac:spMk id="2" creationId="{C7393ACC-AA4D-4699-DD46-90E961F1E794}"/>
          </ac:spMkLst>
        </pc:spChg>
        <pc:spChg chg="mod">
          <ac:chgData name="Nanda de Roo" userId="89eaa880-2611-4377-8029-31117dd58118" providerId="ADAL" clId="{049B3D35-E3CD-4A6B-A48B-4B61F1CB39C9}" dt="2026-04-23T07:41:37.460" v="2218" actId="27636"/>
          <ac:spMkLst>
            <pc:docMk/>
            <pc:sldMk cId="484625399" sldId="510"/>
            <ac:spMk id="3" creationId="{1A5448D7-32B6-BCDE-610C-C77997107EFA}"/>
          </ac:spMkLst>
        </pc:spChg>
        <pc:spChg chg="mod">
          <ac:chgData name="Nanda de Roo" userId="89eaa880-2611-4377-8029-31117dd58118" providerId="ADAL" clId="{049B3D35-E3CD-4A6B-A48B-4B61F1CB39C9}" dt="2026-04-23T07:42:35.939" v="2247" actId="208"/>
          <ac:spMkLst>
            <pc:docMk/>
            <pc:sldMk cId="484625399" sldId="510"/>
            <ac:spMk id="6" creationId="{4CFE63CD-2F38-DD72-DD06-85456DDE79C9}"/>
          </ac:spMkLst>
        </pc:spChg>
      </pc:sldChg>
      <pc:sldChg chg="new del">
        <pc:chgData name="Nanda de Roo" userId="89eaa880-2611-4377-8029-31117dd58118" providerId="ADAL" clId="{049B3D35-E3CD-4A6B-A48B-4B61F1CB39C9}" dt="2026-04-23T07:39:00.519" v="2210" actId="47"/>
        <pc:sldMkLst>
          <pc:docMk/>
          <pc:sldMk cId="2181583699" sldId="510"/>
        </pc:sldMkLst>
      </pc:sldChg>
      <pc:sldChg chg="addSp delSp modSp new mod">
        <pc:chgData name="Nanda de Roo" userId="89eaa880-2611-4377-8029-31117dd58118" providerId="ADAL" clId="{049B3D35-E3CD-4A6B-A48B-4B61F1CB39C9}" dt="2026-04-25T07:37:08.110" v="2443" actId="14100"/>
        <pc:sldMkLst>
          <pc:docMk/>
          <pc:sldMk cId="3323562768" sldId="511"/>
        </pc:sldMkLst>
        <pc:spChg chg="mod">
          <ac:chgData name="Nanda de Roo" userId="89eaa880-2611-4377-8029-31117dd58118" providerId="ADAL" clId="{049B3D35-E3CD-4A6B-A48B-4B61F1CB39C9}" dt="2026-04-25T07:30:36.210" v="2292" actId="20577"/>
          <ac:spMkLst>
            <pc:docMk/>
            <pc:sldMk cId="3323562768" sldId="511"/>
            <ac:spMk id="2" creationId="{961D7980-9687-8967-E8F3-A884D3BE42C8}"/>
          </ac:spMkLst>
        </pc:spChg>
        <pc:spChg chg="del mod">
          <ac:chgData name="Nanda de Roo" userId="89eaa880-2611-4377-8029-31117dd58118" providerId="ADAL" clId="{049B3D35-E3CD-4A6B-A48B-4B61F1CB39C9}" dt="2026-04-25T07:30:44.224" v="2293" actId="3680"/>
          <ac:spMkLst>
            <pc:docMk/>
            <pc:sldMk cId="3323562768" sldId="511"/>
            <ac:spMk id="3" creationId="{105C6977-2877-B35F-3A0B-F717EA89BB9B}"/>
          </ac:spMkLst>
        </pc:spChg>
        <pc:graphicFrameChg chg="add mod ord modGraphic">
          <ac:chgData name="Nanda de Roo" userId="89eaa880-2611-4377-8029-31117dd58118" providerId="ADAL" clId="{049B3D35-E3CD-4A6B-A48B-4B61F1CB39C9}" dt="2026-04-25T07:37:04.423" v="2441" actId="1076"/>
          <ac:graphicFrameMkLst>
            <pc:docMk/>
            <pc:sldMk cId="3323562768" sldId="511"/>
            <ac:graphicFrameMk id="4" creationId="{E150CFF8-7E37-AB84-BB6C-579F959CDEB4}"/>
          </ac:graphicFrameMkLst>
        </pc:graphicFrameChg>
        <pc:picChg chg="add mod">
          <ac:chgData name="Nanda de Roo" userId="89eaa880-2611-4377-8029-31117dd58118" providerId="ADAL" clId="{049B3D35-E3CD-4A6B-A48B-4B61F1CB39C9}" dt="2026-04-25T07:37:08.110" v="2443" actId="14100"/>
          <ac:picMkLst>
            <pc:docMk/>
            <pc:sldMk cId="3323562768" sldId="511"/>
            <ac:picMk id="1026" creationId="{2F717684-FBEA-855F-CE50-E7436D3F87FD}"/>
          </ac:picMkLst>
        </pc:picChg>
      </pc:sldChg>
      <pc:sldChg chg="modSp add">
        <pc:chgData name="Nanda de Roo" userId="89eaa880-2611-4377-8029-31117dd58118" providerId="ADAL" clId="{049B3D35-E3CD-4A6B-A48B-4B61F1CB39C9}" dt="2026-04-25T07:44:03.030" v="2449" actId="5793"/>
        <pc:sldMkLst>
          <pc:docMk/>
          <pc:sldMk cId="2118652440" sldId="512"/>
        </pc:sldMkLst>
        <pc:spChg chg="mod">
          <ac:chgData name="Nanda de Roo" userId="89eaa880-2611-4377-8029-31117dd58118" providerId="ADAL" clId="{049B3D35-E3CD-4A6B-A48B-4B61F1CB39C9}" dt="2026-04-25T07:44:03.030" v="2449" actId="5793"/>
          <ac:spMkLst>
            <pc:docMk/>
            <pc:sldMk cId="2118652440" sldId="512"/>
            <ac:spMk id="3" creationId="{68222D80-74B4-43EE-B13F-A8FEF319557B}"/>
          </ac:spMkLst>
        </pc:spChg>
      </pc:sldChg>
      <pc:sldChg chg="delSp modSp add mod setBg delDesignElem">
        <pc:chgData name="Nanda de Roo" userId="89eaa880-2611-4377-8029-31117dd58118" providerId="ADAL" clId="{049B3D35-E3CD-4A6B-A48B-4B61F1CB39C9}" dt="2026-04-25T07:44:22.255" v="2452" actId="113"/>
        <pc:sldMkLst>
          <pc:docMk/>
          <pc:sldMk cId="869007895" sldId="513"/>
        </pc:sldMkLst>
        <pc:spChg chg="mod">
          <ac:chgData name="Nanda de Roo" userId="89eaa880-2611-4377-8029-31117dd58118" providerId="ADAL" clId="{049B3D35-E3CD-4A6B-A48B-4B61F1CB39C9}" dt="2026-04-25T07:44:22.255" v="2452" actId="113"/>
          <ac:spMkLst>
            <pc:docMk/>
            <pc:sldMk cId="869007895" sldId="513"/>
            <ac:spMk id="2" creationId="{9CAC3620-6AE4-8FF2-088C-256432DEB60F}"/>
          </ac:spMkLst>
        </pc:spChg>
        <pc:spChg chg="del">
          <ac:chgData name="Nanda de Roo" userId="89eaa880-2611-4377-8029-31117dd58118" providerId="ADAL" clId="{049B3D35-E3CD-4A6B-A48B-4B61F1CB39C9}" dt="2026-04-25T07:43:53.870" v="2447"/>
          <ac:spMkLst>
            <pc:docMk/>
            <pc:sldMk cId="869007895" sldId="513"/>
            <ac:spMk id="8" creationId="{809C0BCD-BEE9-423F-A51C-BCCD8E5EAADA}"/>
          </ac:spMkLst>
        </pc:spChg>
        <pc:spChg chg="del">
          <ac:chgData name="Nanda de Roo" userId="89eaa880-2611-4377-8029-31117dd58118" providerId="ADAL" clId="{049B3D35-E3CD-4A6B-A48B-4B61F1CB39C9}" dt="2026-04-25T07:43:53.870" v="2447"/>
          <ac:spMkLst>
            <pc:docMk/>
            <pc:sldMk cId="869007895" sldId="513"/>
            <ac:spMk id="10" creationId="{9998D094-42B2-42BA-AA14-E8FBE073A5D8}"/>
          </ac:spMkLst>
        </pc:spChg>
        <pc:spChg chg="del">
          <ac:chgData name="Nanda de Roo" userId="89eaa880-2611-4377-8029-31117dd58118" providerId="ADAL" clId="{049B3D35-E3CD-4A6B-A48B-4B61F1CB39C9}" dt="2026-04-25T07:43:53.870" v="2447"/>
          <ac:spMkLst>
            <pc:docMk/>
            <pc:sldMk cId="869007895" sldId="513"/>
            <ac:spMk id="14" creationId="{63FE6F10-B3AD-4403-94CA-F5115528699D}"/>
          </ac:spMkLst>
        </pc:spChg>
        <pc:spChg chg="del">
          <ac:chgData name="Nanda de Roo" userId="89eaa880-2611-4377-8029-31117dd58118" providerId="ADAL" clId="{049B3D35-E3CD-4A6B-A48B-4B61F1CB39C9}" dt="2026-04-25T07:43:53.870" v="2447"/>
          <ac:spMkLst>
            <pc:docMk/>
            <pc:sldMk cId="869007895" sldId="513"/>
            <ac:spMk id="16" creationId="{364D6A39-A4F7-4B00-9F42-3BC67177DB1F}"/>
          </ac:spMkLst>
        </pc:spChg>
        <pc:spChg chg="del">
          <ac:chgData name="Nanda de Roo" userId="89eaa880-2611-4377-8029-31117dd58118" providerId="ADAL" clId="{049B3D35-E3CD-4A6B-A48B-4B61F1CB39C9}" dt="2026-04-25T07:43:53.870" v="2447"/>
          <ac:spMkLst>
            <pc:docMk/>
            <pc:sldMk cId="869007895" sldId="513"/>
            <ac:spMk id="20" creationId="{B5D0D97D-7911-4A25-88E2-4D81FD4AB294}"/>
          </ac:spMkLst>
        </pc:spChg>
        <pc:cxnChg chg="del">
          <ac:chgData name="Nanda de Roo" userId="89eaa880-2611-4377-8029-31117dd58118" providerId="ADAL" clId="{049B3D35-E3CD-4A6B-A48B-4B61F1CB39C9}" dt="2026-04-25T07:43:53.870" v="2447"/>
          <ac:cxnSpMkLst>
            <pc:docMk/>
            <pc:sldMk cId="869007895" sldId="513"/>
            <ac:cxnSpMk id="12" creationId="{8465D64B-59F4-4BDC-B833-A17EF1E04697}"/>
          </ac:cxnSpMkLst>
        </pc:cxnChg>
        <pc:cxnChg chg="del">
          <ac:chgData name="Nanda de Roo" userId="89eaa880-2611-4377-8029-31117dd58118" providerId="ADAL" clId="{049B3D35-E3CD-4A6B-A48B-4B61F1CB39C9}" dt="2026-04-25T07:43:53.870" v="2447"/>
          <ac:cxnSpMkLst>
            <pc:docMk/>
            <pc:sldMk cId="869007895" sldId="513"/>
            <ac:cxnSpMk id="18" creationId="{13553ADF-88A1-4645-B819-890CA3DF7D5B}"/>
          </ac:cxnSpMkLst>
        </pc:cxnChg>
      </pc:sldChg>
      <pc:sldChg chg="modSp add mod">
        <pc:chgData name="Nanda de Roo" userId="89eaa880-2611-4377-8029-31117dd58118" providerId="ADAL" clId="{049B3D35-E3CD-4A6B-A48B-4B61F1CB39C9}" dt="2026-04-25T07:45:44.898" v="2497" actId="14100"/>
        <pc:sldMkLst>
          <pc:docMk/>
          <pc:sldMk cId="4068943788" sldId="514"/>
        </pc:sldMkLst>
        <pc:spChg chg="mod">
          <ac:chgData name="Nanda de Roo" userId="89eaa880-2611-4377-8029-31117dd58118" providerId="ADAL" clId="{049B3D35-E3CD-4A6B-A48B-4B61F1CB39C9}" dt="2026-04-25T07:45:34.190" v="2494" actId="1076"/>
          <ac:spMkLst>
            <pc:docMk/>
            <pc:sldMk cId="4068943788" sldId="514"/>
            <ac:spMk id="2" creationId="{204217E4-3B84-4B61-84E0-3BCA8636F503}"/>
          </ac:spMkLst>
        </pc:spChg>
        <pc:spChg chg="mod">
          <ac:chgData name="Nanda de Roo" userId="89eaa880-2611-4377-8029-31117dd58118" providerId="ADAL" clId="{049B3D35-E3CD-4A6B-A48B-4B61F1CB39C9}" dt="2026-04-25T07:45:44.898" v="2497" actId="14100"/>
          <ac:spMkLst>
            <pc:docMk/>
            <pc:sldMk cId="4068943788" sldId="514"/>
            <ac:spMk id="3" creationId="{D0CB4744-3A41-423A-8DE5-E530E9C9A1F5}"/>
          </ac:spMkLst>
        </pc:spChg>
      </pc:sldChg>
      <pc:sldChg chg="addSp delSp modSp add mod setBg">
        <pc:chgData name="Nanda de Roo" userId="89eaa880-2611-4377-8029-31117dd58118" providerId="ADAL" clId="{049B3D35-E3CD-4A6B-A48B-4B61F1CB39C9}" dt="2026-04-25T07:58:27.622" v="2641" actId="26606"/>
        <pc:sldMkLst>
          <pc:docMk/>
          <pc:sldMk cId="3077450708" sldId="515"/>
        </pc:sldMkLst>
        <pc:spChg chg="mod ord">
          <ac:chgData name="Nanda de Roo" userId="89eaa880-2611-4377-8029-31117dd58118" providerId="ADAL" clId="{049B3D35-E3CD-4A6B-A48B-4B61F1CB39C9}" dt="2026-04-25T07:58:27.622" v="2641" actId="26606"/>
          <ac:spMkLst>
            <pc:docMk/>
            <pc:sldMk cId="3077450708" sldId="515"/>
            <ac:spMk id="2" creationId="{FF31801F-1B31-45B7-A79E-D593C1873642}"/>
          </ac:spMkLst>
        </pc:spChg>
        <pc:spChg chg="del mod">
          <ac:chgData name="Nanda de Roo" userId="89eaa880-2611-4377-8029-31117dd58118" providerId="ADAL" clId="{049B3D35-E3CD-4A6B-A48B-4B61F1CB39C9}" dt="2026-04-25T07:58:03.846" v="2633" actId="478"/>
          <ac:spMkLst>
            <pc:docMk/>
            <pc:sldMk cId="3077450708" sldId="515"/>
            <ac:spMk id="3" creationId="{665860E8-2F14-4903-A5AF-F7052759993E}"/>
          </ac:spMkLst>
        </pc:spChg>
        <pc:spChg chg="add del">
          <ac:chgData name="Nanda de Roo" userId="89eaa880-2611-4377-8029-31117dd58118" providerId="ADAL" clId="{049B3D35-E3CD-4A6B-A48B-4B61F1CB39C9}" dt="2026-04-25T07:58:23.005" v="2639" actId="26606"/>
          <ac:spMkLst>
            <pc:docMk/>
            <pc:sldMk cId="3077450708" sldId="515"/>
            <ac:spMk id="10" creationId="{37C89E4B-3C9F-44B9-8B86-D9E3D112D8EC}"/>
          </ac:spMkLst>
        </pc:spChg>
        <pc:spChg chg="add del">
          <ac:chgData name="Nanda de Roo" userId="89eaa880-2611-4377-8029-31117dd58118" providerId="ADAL" clId="{049B3D35-E3CD-4A6B-A48B-4B61F1CB39C9}" dt="2026-04-25T07:58:27.622" v="2641" actId="26606"/>
          <ac:spMkLst>
            <pc:docMk/>
            <pc:sldMk cId="3077450708" sldId="515"/>
            <ac:spMk id="16" creationId="{4D4677D2-D5AC-4CF9-9EED-2B89D0A1C212}"/>
          </ac:spMkLst>
        </pc:spChg>
        <pc:spChg chg="add del">
          <ac:chgData name="Nanda de Roo" userId="89eaa880-2611-4377-8029-31117dd58118" providerId="ADAL" clId="{049B3D35-E3CD-4A6B-A48B-4B61F1CB39C9}" dt="2026-04-25T07:58:27.622" v="2641" actId="26606"/>
          <ac:spMkLst>
            <pc:docMk/>
            <pc:sldMk cId="3077450708" sldId="515"/>
            <ac:spMk id="17" creationId="{C6D54F7E-825A-4BBA-815F-35CCA8B97786}"/>
          </ac:spMkLst>
        </pc:spChg>
        <pc:picChg chg="mod">
          <ac:chgData name="Nanda de Roo" userId="89eaa880-2611-4377-8029-31117dd58118" providerId="ADAL" clId="{049B3D35-E3CD-4A6B-A48B-4B61F1CB39C9}" dt="2026-04-25T07:58:27.622" v="2641" actId="26606"/>
          <ac:picMkLst>
            <pc:docMk/>
            <pc:sldMk cId="3077450708" sldId="515"/>
            <ac:picMk id="5" creationId="{CB454923-9094-4408-9F8F-333348321068}"/>
          </ac:picMkLst>
        </pc:picChg>
        <pc:cxnChg chg="add del">
          <ac:chgData name="Nanda de Roo" userId="89eaa880-2611-4377-8029-31117dd58118" providerId="ADAL" clId="{049B3D35-E3CD-4A6B-A48B-4B61F1CB39C9}" dt="2026-04-25T07:58:23.005" v="2639" actId="26606"/>
          <ac:cxnSpMkLst>
            <pc:docMk/>
            <pc:sldMk cId="3077450708" sldId="515"/>
            <ac:cxnSpMk id="12" creationId="{AA2EAA10-076F-46BD-8F0F-B9A2FB77A85C}"/>
          </ac:cxnSpMkLst>
        </pc:cxnChg>
        <pc:cxnChg chg="add del">
          <ac:chgData name="Nanda de Roo" userId="89eaa880-2611-4377-8029-31117dd58118" providerId="ADAL" clId="{049B3D35-E3CD-4A6B-A48B-4B61F1CB39C9}" dt="2026-04-25T07:58:23.005" v="2639" actId="26606"/>
          <ac:cxnSpMkLst>
            <pc:docMk/>
            <pc:sldMk cId="3077450708" sldId="515"/>
            <ac:cxnSpMk id="14" creationId="{D891E407-403B-4764-86C9-33A56D3BCAA3}"/>
          </ac:cxnSpMkLst>
        </pc:cxnChg>
      </pc:sldChg>
      <pc:sldChg chg="add del">
        <pc:chgData name="Nanda de Roo" userId="89eaa880-2611-4377-8029-31117dd58118" providerId="ADAL" clId="{049B3D35-E3CD-4A6B-A48B-4B61F1CB39C9}" dt="2026-04-25T07:57:40.535" v="2631" actId="47"/>
        <pc:sldMkLst>
          <pc:docMk/>
          <pc:sldMk cId="3634714363" sldId="516"/>
        </pc:sldMkLst>
      </pc:sldChg>
      <pc:sldChg chg="add">
        <pc:chgData name="Nanda de Roo" userId="89eaa880-2611-4377-8029-31117dd58118" providerId="ADAL" clId="{049B3D35-E3CD-4A6B-A48B-4B61F1CB39C9}" dt="2026-04-25T07:56:32.808" v="2622"/>
        <pc:sldMkLst>
          <pc:docMk/>
          <pc:sldMk cId="3623747005" sldId="517"/>
        </pc:sldMkLst>
      </pc:sldChg>
      <pc:sldChg chg="modSp new del mod">
        <pc:chgData name="Nanda de Roo" userId="89eaa880-2611-4377-8029-31117dd58118" providerId="ADAL" clId="{049B3D35-E3CD-4A6B-A48B-4B61F1CB39C9}" dt="2026-04-25T08:03:28.805" v="2680" actId="47"/>
        <pc:sldMkLst>
          <pc:docMk/>
          <pc:sldMk cId="99227679" sldId="518"/>
        </pc:sldMkLst>
        <pc:spChg chg="mod">
          <ac:chgData name="Nanda de Roo" userId="89eaa880-2611-4377-8029-31117dd58118" providerId="ADAL" clId="{049B3D35-E3CD-4A6B-A48B-4B61F1CB39C9}" dt="2026-04-25T08:03:10.115" v="2679" actId="20577"/>
          <ac:spMkLst>
            <pc:docMk/>
            <pc:sldMk cId="99227679" sldId="518"/>
            <ac:spMk id="2" creationId="{50DB173F-9094-0DD5-6C6E-2A66CA62107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94D7-8334-4A91-AF54-A2B076C7AD50}" type="datetimeFigureOut">
              <a:rPr lang="nl-NL" smtClean="0"/>
              <a:t>11-05-2026</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8B8B83-5392-4575-B574-F4C5D8863A7A}" type="slidenum">
              <a:rPr lang="nl-NL" smtClean="0"/>
              <a:t>‹nr.›</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7031E-9A57-C448-850C-D3F274574048}" type="datetimeFigureOut">
              <a:rPr lang="nl-NL" smtClean="0"/>
              <a:t>11-05-2026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2D38-649F-2742-B8D4-CEFE19811428}" type="slidenum">
              <a:rPr lang="nl-NL" smtClean="0"/>
              <a:t>‹nr.›</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dp.contentdelivery.nu/8631a260-1ff4-4943-8405-83a4142afc22/20200721093055/extract/4d91907a-af3f-4f9a-918a-babb462cfba3/71d0be58-ec8c-47e8-8db6-46b0ae4cdb86/page.html"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6</a:t>
            </a:fld>
            <a:endParaRPr lang="nl-NL"/>
          </a:p>
        </p:txBody>
      </p:sp>
    </p:spTree>
    <p:extLst>
      <p:ext uri="{BB962C8B-B14F-4D97-AF65-F5344CB8AC3E}">
        <p14:creationId xmlns:p14="http://schemas.microsoft.com/office/powerpoint/2010/main" val="3249126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a:t>
            </a:r>
          </a:p>
          <a:p>
            <a:r>
              <a:rPr lang="nl-NL" dirty="0"/>
              <a:t>klimaatgrafiek 2 </a:t>
            </a:r>
          </a:p>
          <a:p>
            <a:r>
              <a:rPr lang="nl-NL" dirty="0"/>
              <a:t>Voorbeelden van een juist argument zijn: </a:t>
            </a:r>
          </a:p>
          <a:p>
            <a:pPr marL="171450" indent="-171450">
              <a:buFontTx/>
              <a:buChar char="-"/>
            </a:pPr>
            <a:r>
              <a:rPr lang="nl-NL" dirty="0"/>
              <a:t>Het (mediterrane) klimaat kent droge zomers (en het Nederlandse klimaat niet). </a:t>
            </a:r>
          </a:p>
          <a:p>
            <a:pPr marL="171450" indent="-171450">
              <a:buFontTx/>
              <a:buChar char="-"/>
            </a:pPr>
            <a:r>
              <a:rPr lang="nl-NL" dirty="0"/>
              <a:t>Het klimaat in Spanje is gemiddeld warmer dan dat van Nederland.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55</a:t>
            </a:fld>
            <a:endParaRPr lang="nl-NL"/>
          </a:p>
        </p:txBody>
      </p:sp>
    </p:spTree>
    <p:extLst>
      <p:ext uri="{BB962C8B-B14F-4D97-AF65-F5344CB8AC3E}">
        <p14:creationId xmlns:p14="http://schemas.microsoft.com/office/powerpoint/2010/main" val="2613522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nl-NL" dirty="0"/>
              <a:t>Kaartje</a:t>
            </a:r>
            <a:r>
              <a:rPr lang="nl-NL" baseline="0" dirty="0"/>
              <a:t> met belt namen</a:t>
            </a:r>
            <a:endParaRPr lang="tr-TR" dirty="0"/>
          </a:p>
        </p:txBody>
      </p:sp>
      <p:sp>
        <p:nvSpPr>
          <p:cNvPr id="4" name="Slayt Numarası Yer Tutucusu 3"/>
          <p:cNvSpPr>
            <a:spLocks noGrp="1"/>
          </p:cNvSpPr>
          <p:nvPr>
            <p:ph type="sldNum" sz="quarter" idx="10"/>
          </p:nvPr>
        </p:nvSpPr>
        <p:spPr/>
        <p:txBody>
          <a:bodyPr/>
          <a:lstStyle/>
          <a:p>
            <a:fld id="{8E652D38-649F-2742-B8D4-CEFE19811428}" type="slidenum">
              <a:rPr lang="nl-NL" smtClean="0"/>
              <a:t>66</a:t>
            </a:fld>
            <a:endParaRPr lang="nl-NL"/>
          </a:p>
        </p:txBody>
      </p:sp>
    </p:spTree>
    <p:extLst>
      <p:ext uri="{BB962C8B-B14F-4D97-AF65-F5344CB8AC3E}">
        <p14:creationId xmlns:p14="http://schemas.microsoft.com/office/powerpoint/2010/main" val="1580462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E652D38-649F-2742-B8D4-CEFE19811428}" type="slidenum">
              <a:rPr lang="nl-NL" smtClean="0"/>
              <a:t>67</a:t>
            </a:fld>
            <a:endParaRPr lang="nl-NL"/>
          </a:p>
        </p:txBody>
      </p:sp>
    </p:spTree>
    <p:extLst>
      <p:ext uri="{BB962C8B-B14F-4D97-AF65-F5344CB8AC3E}">
        <p14:creationId xmlns:p14="http://schemas.microsoft.com/office/powerpoint/2010/main" val="1591558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E652D38-649F-2742-B8D4-CEFE19811428}" type="slidenum">
              <a:rPr lang="nl-NL" smtClean="0"/>
              <a:t>69</a:t>
            </a:fld>
            <a:endParaRPr lang="nl-NL"/>
          </a:p>
        </p:txBody>
      </p:sp>
    </p:spTree>
    <p:extLst>
      <p:ext uri="{BB962C8B-B14F-4D97-AF65-F5344CB8AC3E}">
        <p14:creationId xmlns:p14="http://schemas.microsoft.com/office/powerpoint/2010/main" val="2606611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a:t>De orkaan buigt af naar kouder zeewater</a:t>
            </a:r>
          </a:p>
          <a:p>
            <a:pPr marL="228600" indent="-228600">
              <a:buAutoNum type="arabicPeriod"/>
            </a:pPr>
            <a:r>
              <a:rPr lang="nl-NL" dirty="0"/>
              <a:t>Hij komt in ondieper zeewater en haalt kouder water naar boven waardoor de 26,5 graden niet meer gehaald wordt</a:t>
            </a:r>
          </a:p>
          <a:p>
            <a:pPr marL="228600" indent="-228600">
              <a:buAutoNum type="arabicPeriod"/>
            </a:pPr>
            <a:r>
              <a:rPr lang="nl-NL" dirty="0"/>
              <a:t>Hij gaat aan land en mist zijn batterij van de zee. </a:t>
            </a:r>
          </a:p>
        </p:txBody>
      </p:sp>
      <p:sp>
        <p:nvSpPr>
          <p:cNvPr id="4" name="Tijdelijke aanduiding voor dianummer 3"/>
          <p:cNvSpPr>
            <a:spLocks noGrp="1"/>
          </p:cNvSpPr>
          <p:nvPr>
            <p:ph type="sldNum" sz="quarter" idx="5"/>
          </p:nvPr>
        </p:nvSpPr>
        <p:spPr/>
        <p:txBody>
          <a:bodyPr/>
          <a:lstStyle/>
          <a:p>
            <a:fld id="{B582B745-22C2-4ADA-A570-917D44544ECE}" type="slidenum">
              <a:rPr lang="nl-NL" smtClean="0"/>
              <a:t>73</a:t>
            </a:fld>
            <a:endParaRPr lang="nl-NL"/>
          </a:p>
        </p:txBody>
      </p:sp>
    </p:spTree>
    <p:extLst>
      <p:ext uri="{BB962C8B-B14F-4D97-AF65-F5344CB8AC3E}">
        <p14:creationId xmlns:p14="http://schemas.microsoft.com/office/powerpoint/2010/main" val="1314773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solidFill>
                  <a:schemeClr val="tx1"/>
                </a:solidFill>
              </a:rPr>
              <a:t>Orkaanseizoen  (1 juni tot 1 december in de VS) is aan het eind van de zomer. Dan is het water boven de 26,5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rPr>
              <a:t>97% van alle orkanen komen tijdens deze periode</a:t>
            </a:r>
          </a:p>
          <a:p>
            <a:endParaRPr lang="nl-NL" dirty="0"/>
          </a:p>
        </p:txBody>
      </p:sp>
      <p:sp>
        <p:nvSpPr>
          <p:cNvPr id="4" name="Tijdelijke aanduiding voor dianummer 3"/>
          <p:cNvSpPr>
            <a:spLocks noGrp="1"/>
          </p:cNvSpPr>
          <p:nvPr>
            <p:ph type="sldNum" sz="quarter" idx="5"/>
          </p:nvPr>
        </p:nvSpPr>
        <p:spPr/>
        <p:txBody>
          <a:bodyPr/>
          <a:lstStyle/>
          <a:p>
            <a:fld id="{B582B745-22C2-4ADA-A570-917D44544ECE}" type="slidenum">
              <a:rPr lang="nl-NL" smtClean="0"/>
              <a:t>75</a:t>
            </a:fld>
            <a:endParaRPr lang="nl-NL"/>
          </a:p>
        </p:txBody>
      </p:sp>
    </p:spTree>
    <p:extLst>
      <p:ext uri="{BB962C8B-B14F-4D97-AF65-F5344CB8AC3E}">
        <p14:creationId xmlns:p14="http://schemas.microsoft.com/office/powerpoint/2010/main" val="3846125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a:t>
            </a:r>
          </a:p>
          <a:p>
            <a:r>
              <a:rPr lang="nl-NL" dirty="0"/>
              <a:t>Een juiste oorzaak is klimaatverandering / warmer zeewater.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78</a:t>
            </a:fld>
            <a:endParaRPr lang="nl-NL"/>
          </a:p>
        </p:txBody>
      </p:sp>
    </p:spTree>
    <p:extLst>
      <p:ext uri="{BB962C8B-B14F-4D97-AF65-F5344CB8AC3E}">
        <p14:creationId xmlns:p14="http://schemas.microsoft.com/office/powerpoint/2010/main" val="1023474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Ze komen vooral in zuiden en midden van de VS voor. Niet voor niets wordt dit gebied ‘Tornado </a:t>
            </a:r>
            <a:r>
              <a:rPr lang="nl-NL" sz="1200" b="0" i="0" kern="1200" dirty="0" err="1">
                <a:solidFill>
                  <a:schemeClr val="tx1"/>
                </a:solidFill>
                <a:effectLst/>
                <a:latin typeface="+mn-lt"/>
                <a:ea typeface="+mn-ea"/>
                <a:cs typeface="+mn-cs"/>
              </a:rPr>
              <a:t>Alley</a:t>
            </a:r>
            <a:r>
              <a:rPr lang="nl-NL" sz="1200" b="0" i="0" kern="1200" dirty="0">
                <a:solidFill>
                  <a:schemeClr val="tx1"/>
                </a:solidFill>
                <a:effectLst/>
                <a:latin typeface="+mn-lt"/>
                <a:ea typeface="+mn-ea"/>
                <a:cs typeface="+mn-cs"/>
              </a:rPr>
              <a:t>’ genoemd. Ze ontstaan vooral in het voorjaar als warme lucht uit het zuiden botst met de koude lucht uit de polen. Bij deze botsing moet de warme lucht omhoog, gaat die draaien en ontstaat de bekende slurf, die als een superstofzuiger werkt. Alles wat op zijn weg komt, wordt omhoog gezogen. Tornado’s kunnen grote verwoestingen aanrichten door de enorme windsnelheden: soms meer dan 400 km p/u. Maar de kracht is beperkt tot een klein gebied. Het komt voor dat aan de ene kant van een straat alles verwoest is, terwijl aan de andere kant van de straat niets is gebeurd.</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Ze komen voor in het voorjaar en niet in de winter, omdat de temperatuurverschillen tussen het noorden en het zuiden zijn dan veel kleiner.</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Tornado </a:t>
            </a:r>
            <a:r>
              <a:rPr lang="nl-NL" sz="1200" b="0" i="0" kern="1200" dirty="0" err="1">
                <a:solidFill>
                  <a:schemeClr val="tx1"/>
                </a:solidFill>
                <a:effectLst/>
                <a:latin typeface="+mn-lt"/>
                <a:ea typeface="+mn-ea"/>
                <a:cs typeface="+mn-cs"/>
              </a:rPr>
              <a:t>Alley</a:t>
            </a:r>
            <a:r>
              <a:rPr lang="nl-NL" sz="1200" b="0" i="0" kern="1200" dirty="0">
                <a:solidFill>
                  <a:schemeClr val="tx1"/>
                </a:solidFill>
                <a:effectLst/>
                <a:latin typeface="+mn-lt"/>
                <a:ea typeface="+mn-ea"/>
                <a:cs typeface="+mn-cs"/>
              </a:rPr>
              <a:t> ligt in de staten: Texas, Oklahoma, Kansas en </a:t>
            </a:r>
            <a:r>
              <a:rPr lang="nl-NL" sz="1200" b="0" i="0" kern="1200" dirty="0" err="1">
                <a:solidFill>
                  <a:schemeClr val="tx1"/>
                </a:solidFill>
                <a:effectLst/>
                <a:latin typeface="+mn-lt"/>
                <a:ea typeface="+mn-ea"/>
                <a:cs typeface="+mn-cs"/>
              </a:rPr>
              <a:t>Arkansas</a:t>
            </a:r>
            <a:endParaRPr lang="nl-NL" dirty="0"/>
          </a:p>
        </p:txBody>
      </p:sp>
      <p:sp>
        <p:nvSpPr>
          <p:cNvPr id="4" name="Tijdelijke aanduiding voor dianummer 3"/>
          <p:cNvSpPr>
            <a:spLocks noGrp="1"/>
          </p:cNvSpPr>
          <p:nvPr>
            <p:ph type="sldNum" sz="quarter" idx="10"/>
          </p:nvPr>
        </p:nvSpPr>
        <p:spPr/>
        <p:txBody>
          <a:bodyPr/>
          <a:lstStyle/>
          <a:p>
            <a:fld id="{D00B20FF-5906-4D28-8258-54AF303FF43F}" type="slidenum">
              <a:rPr lang="nl-NL" smtClean="0"/>
              <a:t>79</a:t>
            </a:fld>
            <a:endParaRPr lang="nl-NL"/>
          </a:p>
        </p:txBody>
      </p:sp>
    </p:spTree>
    <p:extLst>
      <p:ext uri="{BB962C8B-B14F-4D97-AF65-F5344CB8AC3E}">
        <p14:creationId xmlns:p14="http://schemas.microsoft.com/office/powerpoint/2010/main" val="1231944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D00B20FF-5906-4D28-8258-54AF303FF43F}" type="slidenum">
              <a:rPr lang="nl-NL" smtClean="0"/>
              <a:t>80</a:t>
            </a:fld>
            <a:endParaRPr lang="nl-NL"/>
          </a:p>
        </p:txBody>
      </p:sp>
    </p:spTree>
    <p:extLst>
      <p:ext uri="{BB962C8B-B14F-4D97-AF65-F5344CB8AC3E}">
        <p14:creationId xmlns:p14="http://schemas.microsoft.com/office/powerpoint/2010/main" val="1382434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00B20FF-5906-4D28-8258-54AF303FF43F}" type="slidenum">
              <a:rPr lang="nl-NL" smtClean="0"/>
              <a:t>81</a:t>
            </a:fld>
            <a:endParaRPr lang="nl-NL"/>
          </a:p>
        </p:txBody>
      </p:sp>
    </p:spTree>
    <p:extLst>
      <p:ext uri="{BB962C8B-B14F-4D97-AF65-F5344CB8AC3E}">
        <p14:creationId xmlns:p14="http://schemas.microsoft.com/office/powerpoint/2010/main" val="2727502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E652D38-649F-2742-B8D4-CEFE19811428}" type="slidenum">
              <a:rPr lang="nl-NL" smtClean="0"/>
              <a:t>14</a:t>
            </a:fld>
            <a:endParaRPr lang="nl-NL"/>
          </a:p>
        </p:txBody>
      </p:sp>
    </p:spTree>
    <p:extLst>
      <p:ext uri="{BB962C8B-B14F-4D97-AF65-F5344CB8AC3E}">
        <p14:creationId xmlns:p14="http://schemas.microsoft.com/office/powerpoint/2010/main" val="3693071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precieze plaats waar tornado’s toeslaan is slecht te voorspellen. </a:t>
            </a:r>
          </a:p>
          <a:p>
            <a:r>
              <a:rPr lang="nl-NL" dirty="0"/>
              <a:t>Tornado’s ontstaan in een korte tijd. </a:t>
            </a:r>
          </a:p>
          <a:p>
            <a:endParaRPr lang="nl-NL" dirty="0"/>
          </a:p>
          <a:p>
            <a:r>
              <a:rPr lang="nl-NL" dirty="0"/>
              <a:t>Inwoners schatten de kans laag in dat zij (ernstig) worden getroffen door een tornado omdat deze maar een klein gebied raakt / de laatste tornado lang geleden is.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82</a:t>
            </a:fld>
            <a:endParaRPr lang="nl-NL"/>
          </a:p>
        </p:txBody>
      </p:sp>
    </p:spTree>
    <p:extLst>
      <p:ext uri="{BB962C8B-B14F-4D97-AF65-F5344CB8AC3E}">
        <p14:creationId xmlns:p14="http://schemas.microsoft.com/office/powerpoint/2010/main" val="3714402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Nee, een schuilkelder loopt</a:t>
            </a:r>
            <a:r>
              <a:rPr lang="nl-NL" baseline="0" dirty="0"/>
              <a:t> onder water bij een orkaan en dan ben je dus alsnog niet veilig!</a:t>
            </a:r>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84</a:t>
            </a:fld>
            <a:endParaRPr lang="nl-NL"/>
          </a:p>
        </p:txBody>
      </p:sp>
    </p:spTree>
    <p:extLst>
      <p:ext uri="{BB962C8B-B14F-4D97-AF65-F5344CB8AC3E}">
        <p14:creationId xmlns:p14="http://schemas.microsoft.com/office/powerpoint/2010/main" val="1299955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87</a:t>
            </a:fld>
            <a:endParaRPr lang="nl-NL"/>
          </a:p>
        </p:txBody>
      </p:sp>
    </p:spTree>
    <p:extLst>
      <p:ext uri="{BB962C8B-B14F-4D97-AF65-F5344CB8AC3E}">
        <p14:creationId xmlns:p14="http://schemas.microsoft.com/office/powerpoint/2010/main" val="2423356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88</a:t>
            </a:fld>
            <a:endParaRPr lang="nl-NL"/>
          </a:p>
        </p:txBody>
      </p:sp>
    </p:spTree>
    <p:extLst>
      <p:ext uri="{BB962C8B-B14F-4D97-AF65-F5344CB8AC3E}">
        <p14:creationId xmlns:p14="http://schemas.microsoft.com/office/powerpoint/2010/main" val="1915621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B</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89</a:t>
            </a:fld>
            <a:endParaRPr lang="nl-NL"/>
          </a:p>
        </p:txBody>
      </p:sp>
    </p:spTree>
    <p:extLst>
      <p:ext uri="{BB962C8B-B14F-4D97-AF65-F5344CB8AC3E}">
        <p14:creationId xmlns:p14="http://schemas.microsoft.com/office/powerpoint/2010/main" val="1215819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Antwoorden:</a:t>
            </a:r>
          </a:p>
          <a:p>
            <a:r>
              <a:rPr lang="nl-NL" dirty="0"/>
              <a:t>1 = juist </a:t>
            </a:r>
          </a:p>
          <a:p>
            <a:r>
              <a:rPr lang="nl-NL" dirty="0"/>
              <a:t>2 = onjuist </a:t>
            </a:r>
          </a:p>
          <a:p>
            <a:r>
              <a:rPr lang="nl-NL" dirty="0"/>
              <a:t>3 = onjuist</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90</a:t>
            </a:fld>
            <a:endParaRPr lang="nl-NL"/>
          </a:p>
        </p:txBody>
      </p:sp>
    </p:spTree>
    <p:extLst>
      <p:ext uri="{BB962C8B-B14F-4D97-AF65-F5344CB8AC3E}">
        <p14:creationId xmlns:p14="http://schemas.microsoft.com/office/powerpoint/2010/main" val="2993516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Zout zee water dat via</a:t>
            </a:r>
            <a:r>
              <a:rPr lang="nl-NL" baseline="0" dirty="0"/>
              <a:t> de bodem het land/de polder inkomt.</a:t>
            </a:r>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94</a:t>
            </a:fld>
            <a:endParaRPr lang="nl-NL"/>
          </a:p>
        </p:txBody>
      </p:sp>
    </p:spTree>
    <p:extLst>
      <p:ext uri="{BB962C8B-B14F-4D97-AF65-F5344CB8AC3E}">
        <p14:creationId xmlns:p14="http://schemas.microsoft.com/office/powerpoint/2010/main" val="2333072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In het westen van Nederland drijft het zoete grondwater op een laag zout water. Dit komt omdat zoet water lichter is dan zout water. Boeren en tuinders hebben ’s zomers als het warm en de verdamping groot is, last van opborrelend </a:t>
            </a:r>
            <a:r>
              <a:rPr lang="nl-NL" dirty="0">
                <a:solidFill>
                  <a:schemeClr val="tx1"/>
                </a:solidFill>
                <a:hlinkClick r:id="rId3">
                  <a:extLst>
                    <a:ext uri="{A12FA001-AC4F-418D-AE19-62706E023703}">
                      <ahyp:hlinkClr xmlns:ahyp="http://schemas.microsoft.com/office/drawing/2018/hyperlinkcolor" val="tx"/>
                    </a:ext>
                  </a:extLst>
                </a:hlinkClick>
              </a:rPr>
              <a:t>brak water</a:t>
            </a:r>
            <a:r>
              <a:rPr lang="nl-NL" dirty="0">
                <a:solidFill>
                  <a:schemeClr val="tx1"/>
                </a:solidFill>
              </a:rPr>
              <a:t>. </a:t>
            </a:r>
            <a:endParaRPr lang="nl-NL" dirty="0"/>
          </a:p>
        </p:txBody>
      </p:sp>
      <p:sp>
        <p:nvSpPr>
          <p:cNvPr id="4" name="Tijdelijke aanduiding voor dianummer 3"/>
          <p:cNvSpPr>
            <a:spLocks noGrp="1"/>
          </p:cNvSpPr>
          <p:nvPr>
            <p:ph type="sldNum" sz="quarter" idx="10"/>
          </p:nvPr>
        </p:nvSpPr>
        <p:spPr/>
        <p:txBody>
          <a:bodyPr/>
          <a:lstStyle/>
          <a:p>
            <a:fld id="{D00B20FF-5906-4D28-8258-54AF303FF43F}" type="slidenum">
              <a:rPr lang="nl-NL" smtClean="0"/>
              <a:t>98</a:t>
            </a:fld>
            <a:endParaRPr lang="nl-NL"/>
          </a:p>
        </p:txBody>
      </p:sp>
    </p:spTree>
    <p:extLst>
      <p:ext uri="{BB962C8B-B14F-4D97-AF65-F5344CB8AC3E}">
        <p14:creationId xmlns:p14="http://schemas.microsoft.com/office/powerpoint/2010/main" val="2457172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00B20FF-5906-4D28-8258-54AF303FF43F}" type="slidenum">
              <a:rPr lang="nl-NL" smtClean="0"/>
              <a:t>99</a:t>
            </a:fld>
            <a:endParaRPr lang="nl-NL"/>
          </a:p>
        </p:txBody>
      </p:sp>
    </p:spTree>
    <p:extLst>
      <p:ext uri="{BB962C8B-B14F-4D97-AF65-F5344CB8AC3E}">
        <p14:creationId xmlns:p14="http://schemas.microsoft.com/office/powerpoint/2010/main" val="2542504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00B20FF-5906-4D28-8258-54AF303FF43F}" type="slidenum">
              <a:rPr lang="nl-NL" smtClean="0"/>
              <a:t>100</a:t>
            </a:fld>
            <a:endParaRPr lang="nl-NL"/>
          </a:p>
        </p:txBody>
      </p:sp>
    </p:spTree>
    <p:extLst>
      <p:ext uri="{BB962C8B-B14F-4D97-AF65-F5344CB8AC3E}">
        <p14:creationId xmlns:p14="http://schemas.microsoft.com/office/powerpoint/2010/main" val="4287298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nl-NL" dirty="0"/>
              <a:t>Het verschil heeft te maken</a:t>
            </a:r>
            <a:r>
              <a:rPr lang="nl-NL" baseline="0" dirty="0"/>
              <a:t> met de breedteligging.</a:t>
            </a:r>
            <a:endParaRPr lang="nl-NL" dirty="0"/>
          </a:p>
          <a:p>
            <a:r>
              <a:rPr lang="nl-NL" dirty="0"/>
              <a:t>Het</a:t>
            </a:r>
            <a:r>
              <a:rPr lang="nl-NL" baseline="0" dirty="0"/>
              <a:t> zuiden ligt dichterbij de evenaar, krijgt warme lucht vanuit de Golf van Mexico.</a:t>
            </a:r>
          </a:p>
          <a:p>
            <a:r>
              <a:rPr lang="nl-NL" baseline="0" dirty="0"/>
              <a:t>Het noorden ligt dichterbij de noordpool, krijgt koude lucht vanuit het noorden.</a:t>
            </a:r>
          </a:p>
          <a:p>
            <a:endParaRPr lang="tr-TR" dirty="0"/>
          </a:p>
        </p:txBody>
      </p:sp>
      <p:sp>
        <p:nvSpPr>
          <p:cNvPr id="4" name="Slayt Numarası Yer Tutucusu 3"/>
          <p:cNvSpPr>
            <a:spLocks noGrp="1"/>
          </p:cNvSpPr>
          <p:nvPr>
            <p:ph type="sldNum" sz="quarter" idx="10"/>
          </p:nvPr>
        </p:nvSpPr>
        <p:spPr/>
        <p:txBody>
          <a:bodyPr/>
          <a:lstStyle/>
          <a:p>
            <a:fld id="{8E652D38-649F-2742-B8D4-CEFE19811428}" type="slidenum">
              <a:rPr lang="nl-NL" smtClean="0"/>
              <a:t>19</a:t>
            </a:fld>
            <a:endParaRPr lang="nl-NL"/>
          </a:p>
        </p:txBody>
      </p:sp>
    </p:spTree>
    <p:extLst>
      <p:ext uri="{BB962C8B-B14F-4D97-AF65-F5344CB8AC3E}">
        <p14:creationId xmlns:p14="http://schemas.microsoft.com/office/powerpoint/2010/main" val="4111572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 de komst van de Aswandam dringt het zeewater verder de Nijldelta binnen.</a:t>
            </a:r>
          </a:p>
          <a:p>
            <a:endParaRPr lang="nl-NL" dirty="0"/>
          </a:p>
          <a:p>
            <a:r>
              <a:rPr lang="nl-NL" sz="1200" dirty="0">
                <a:solidFill>
                  <a:schemeClr val="tx1"/>
                </a:solidFill>
              </a:rPr>
              <a:t>Door de stuwdam neemt de afvoer van rivierwater af (door verdamping en gebruik irrigatiewater).</a:t>
            </a:r>
          </a:p>
          <a:p>
            <a:pPr>
              <a:buFont typeface="Arial" charset="0"/>
              <a:buChar char="•"/>
            </a:pPr>
            <a:r>
              <a:rPr lang="nl-NL" sz="1200" dirty="0">
                <a:solidFill>
                  <a:schemeClr val="tx1"/>
                </a:solidFill>
              </a:rPr>
              <a:t>Op de plek waar de rivier de zee instroomt is dan minder water om het opdringende/binnendringende zeewater tegen te houden.</a:t>
            </a:r>
          </a:p>
          <a:p>
            <a:pPr>
              <a:buFont typeface="Arial" charset="0"/>
              <a:buChar char="•"/>
            </a:pPr>
            <a:r>
              <a:rPr lang="nl-NL" sz="1200" dirty="0">
                <a:solidFill>
                  <a:schemeClr val="tx1"/>
                </a:solidFill>
              </a:rPr>
              <a:t>Het grondwaterpeil daalt, daardoor kan vanaf de kust zout zeewater binnensijpelen (wet van de communicerende vaten)</a:t>
            </a:r>
          </a:p>
          <a:p>
            <a:endParaRPr lang="nl-NL" dirty="0"/>
          </a:p>
        </p:txBody>
      </p:sp>
      <p:sp>
        <p:nvSpPr>
          <p:cNvPr id="4" name="Tijdelijke aanduiding voor dianummer 3"/>
          <p:cNvSpPr>
            <a:spLocks noGrp="1"/>
          </p:cNvSpPr>
          <p:nvPr>
            <p:ph type="sldNum" sz="quarter" idx="10"/>
          </p:nvPr>
        </p:nvSpPr>
        <p:spPr/>
        <p:txBody>
          <a:bodyPr/>
          <a:lstStyle/>
          <a:p>
            <a:fld id="{D00B20FF-5906-4D28-8258-54AF303FF43F}" type="slidenum">
              <a:rPr lang="nl-NL" smtClean="0"/>
              <a:t>101</a:t>
            </a:fld>
            <a:endParaRPr lang="nl-NL"/>
          </a:p>
        </p:txBody>
      </p:sp>
    </p:spTree>
    <p:extLst>
      <p:ext uri="{BB962C8B-B14F-4D97-AF65-F5344CB8AC3E}">
        <p14:creationId xmlns:p14="http://schemas.microsoft.com/office/powerpoint/2010/main" val="2446586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Juiste antwoorden zijn (een van de volgende): </a:t>
            </a:r>
          </a:p>
          <a:p>
            <a:pPr marL="171450" indent="-171450">
              <a:buFontTx/>
              <a:buChar char="-"/>
            </a:pPr>
            <a:r>
              <a:rPr lang="nl-NL" dirty="0"/>
              <a:t>In het stroomgebied van de rivier de </a:t>
            </a:r>
            <a:r>
              <a:rPr lang="nl-NL" dirty="0" err="1"/>
              <a:t>Chang</a:t>
            </a:r>
            <a:r>
              <a:rPr lang="nl-NL" dirty="0"/>
              <a:t> </a:t>
            </a:r>
            <a:r>
              <a:rPr lang="nl-NL" dirty="0" err="1"/>
              <a:t>Jiang</a:t>
            </a:r>
            <a:r>
              <a:rPr lang="nl-NL" dirty="0"/>
              <a:t> valt meer neerslag dan in het stroomgebied van de rivier de Nijl. </a:t>
            </a:r>
          </a:p>
          <a:p>
            <a:pPr marL="171450" indent="-171450">
              <a:buFontTx/>
              <a:buChar char="-"/>
            </a:pPr>
            <a:r>
              <a:rPr lang="nl-NL" dirty="0"/>
              <a:t>Het stroomgebied van de rivier de </a:t>
            </a:r>
            <a:r>
              <a:rPr lang="nl-NL" dirty="0" err="1"/>
              <a:t>Chang</a:t>
            </a:r>
            <a:r>
              <a:rPr lang="nl-NL" dirty="0"/>
              <a:t> </a:t>
            </a:r>
            <a:r>
              <a:rPr lang="nl-NL" dirty="0" err="1"/>
              <a:t>Jiang</a:t>
            </a:r>
            <a:r>
              <a:rPr lang="nl-NL" dirty="0"/>
              <a:t> heeft een natter klimaat dan het stroomgebied van de rivier de Nijl. </a:t>
            </a:r>
          </a:p>
          <a:p>
            <a:pPr marL="171450" indent="-171450">
              <a:buFontTx/>
              <a:buChar char="-"/>
            </a:pPr>
            <a:r>
              <a:rPr lang="nl-NL" dirty="0"/>
              <a:t>De rivier de </a:t>
            </a:r>
            <a:r>
              <a:rPr lang="nl-NL" dirty="0" err="1"/>
              <a:t>Chang</a:t>
            </a:r>
            <a:r>
              <a:rPr lang="nl-NL" dirty="0"/>
              <a:t> </a:t>
            </a:r>
            <a:r>
              <a:rPr lang="nl-NL" dirty="0" err="1"/>
              <a:t>Jiang</a:t>
            </a:r>
            <a:r>
              <a:rPr lang="nl-NL" dirty="0"/>
              <a:t> voert in tegenstelling tot de rivier de Nijl ook smeltwater af.</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109</a:t>
            </a:fld>
            <a:endParaRPr lang="nl-NL"/>
          </a:p>
        </p:txBody>
      </p:sp>
    </p:spTree>
    <p:extLst>
      <p:ext uri="{BB962C8B-B14F-4D97-AF65-F5344CB8AC3E}">
        <p14:creationId xmlns:p14="http://schemas.microsoft.com/office/powerpoint/2010/main" val="3413979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Voorbeelden van een juiste reden zijn:</a:t>
            </a:r>
          </a:p>
          <a:p>
            <a:r>
              <a:rPr lang="nl-NL" sz="1200" b="0" i="0" u="none" strike="noStrike" kern="1200" baseline="0" dirty="0">
                <a:solidFill>
                  <a:schemeClr val="tx1"/>
                </a:solidFill>
                <a:latin typeface="+mn-lt"/>
                <a:ea typeface="+mn-ea"/>
                <a:cs typeface="+mn-cs"/>
              </a:rPr>
              <a:t>- Binnenschepen kunnen door de lage waterstand minder</a:t>
            </a:r>
          </a:p>
          <a:p>
            <a:r>
              <a:rPr lang="nl-NL" sz="1200" b="0" i="0" u="none" strike="noStrike" kern="1200" baseline="0" dirty="0">
                <a:solidFill>
                  <a:schemeClr val="tx1"/>
                </a:solidFill>
                <a:latin typeface="+mn-lt"/>
                <a:ea typeface="+mn-ea"/>
                <a:cs typeface="+mn-cs"/>
              </a:rPr>
              <a:t>grondstoffen/goederen per keer meenemen (waardoor er vaker heen</a:t>
            </a:r>
          </a:p>
          <a:p>
            <a:r>
              <a:rPr lang="nl-NL" sz="1200" b="0" i="0" u="none" strike="noStrike" kern="1200" baseline="0" dirty="0">
                <a:solidFill>
                  <a:schemeClr val="tx1"/>
                </a:solidFill>
                <a:latin typeface="+mn-lt"/>
                <a:ea typeface="+mn-ea"/>
                <a:cs typeface="+mn-cs"/>
              </a:rPr>
              <a:t>en weer gevaren moet worden om dezelfde hoeveelheid</a:t>
            </a:r>
          </a:p>
          <a:p>
            <a:r>
              <a:rPr lang="nl-NL" sz="1200" b="0" i="0" u="none" strike="noStrike" kern="1200" baseline="0" dirty="0">
                <a:solidFill>
                  <a:schemeClr val="tx1"/>
                </a:solidFill>
                <a:latin typeface="+mn-lt"/>
                <a:ea typeface="+mn-ea"/>
                <a:cs typeface="+mn-cs"/>
              </a:rPr>
              <a:t>grondstoffen/goederen af te leveren).</a:t>
            </a:r>
          </a:p>
          <a:p>
            <a:r>
              <a:rPr lang="nl-NL" sz="1200" b="0" i="0" u="none" strike="noStrike" kern="1200" baseline="0" dirty="0">
                <a:solidFill>
                  <a:schemeClr val="tx1"/>
                </a:solidFill>
                <a:latin typeface="+mn-lt"/>
                <a:ea typeface="+mn-ea"/>
                <a:cs typeface="+mn-cs"/>
              </a:rPr>
              <a:t>- Binnenschepen kunnen door de lage waterstand minder snel varen /</a:t>
            </a:r>
          </a:p>
          <a:p>
            <a:r>
              <a:rPr lang="nl-NL" sz="1200" b="0" i="0" u="none" strike="noStrike" kern="1200" baseline="0" dirty="0">
                <a:solidFill>
                  <a:schemeClr val="tx1"/>
                </a:solidFill>
                <a:latin typeface="+mn-lt"/>
                <a:ea typeface="+mn-ea"/>
                <a:cs typeface="+mn-cs"/>
              </a:rPr>
              <a:t>moeten langer wachten bij sluizen.</a:t>
            </a:r>
            <a:endParaRPr lang="tr-TR" dirty="0"/>
          </a:p>
        </p:txBody>
      </p:sp>
      <p:sp>
        <p:nvSpPr>
          <p:cNvPr id="4" name="Slayt Numarası Yer Tutucusu 3"/>
          <p:cNvSpPr>
            <a:spLocks noGrp="1"/>
          </p:cNvSpPr>
          <p:nvPr>
            <p:ph type="sldNum" sz="quarter" idx="10"/>
          </p:nvPr>
        </p:nvSpPr>
        <p:spPr/>
        <p:txBody>
          <a:bodyPr/>
          <a:lstStyle/>
          <a:p>
            <a:fld id="{8E652D38-649F-2742-B8D4-CEFE19811428}" type="slidenum">
              <a:rPr lang="nl-NL" smtClean="0"/>
              <a:t>111</a:t>
            </a:fld>
            <a:endParaRPr lang="nl-NL"/>
          </a:p>
        </p:txBody>
      </p:sp>
    </p:spTree>
    <p:extLst>
      <p:ext uri="{BB962C8B-B14F-4D97-AF65-F5344CB8AC3E}">
        <p14:creationId xmlns:p14="http://schemas.microsoft.com/office/powerpoint/2010/main" val="768693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De</a:t>
            </a:r>
            <a:r>
              <a:rPr lang="nl-NL" baseline="0" dirty="0"/>
              <a:t> </a:t>
            </a:r>
            <a:r>
              <a:rPr lang="nl-NL" baseline="0" dirty="0" err="1"/>
              <a:t>Chang</a:t>
            </a:r>
            <a:r>
              <a:rPr lang="nl-NL" baseline="0" dirty="0"/>
              <a:t> </a:t>
            </a:r>
            <a:r>
              <a:rPr lang="nl-NL" baseline="0" dirty="0" err="1"/>
              <a:t>Jiang</a:t>
            </a:r>
            <a:r>
              <a:rPr lang="nl-NL" baseline="0" dirty="0"/>
              <a:t> stroomt door een gebied met hoogteverschillen </a:t>
            </a:r>
            <a:r>
              <a:rPr lang="nl-NL" dirty="0"/>
              <a:t>waardoor er modder van hoog naar laag kan stromen.</a:t>
            </a:r>
          </a:p>
          <a:p>
            <a:pPr marL="171450" indent="-171450">
              <a:buFontTx/>
              <a:buChar char="-"/>
            </a:pPr>
            <a:r>
              <a:rPr lang="nl-NL" dirty="0"/>
              <a:t>Ontbossing</a:t>
            </a:r>
            <a:r>
              <a:rPr lang="nl-NL" baseline="0" dirty="0"/>
              <a:t>, de bodem houdt daardoor minder water vast en de bovenste laag komt dus mee naar beneden wanneer het teveel verzadigd is met water</a:t>
            </a:r>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113</a:t>
            </a:fld>
            <a:endParaRPr lang="nl-NL"/>
          </a:p>
        </p:txBody>
      </p:sp>
    </p:spTree>
    <p:extLst>
      <p:ext uri="{BB962C8B-B14F-4D97-AF65-F5344CB8AC3E}">
        <p14:creationId xmlns:p14="http://schemas.microsoft.com/office/powerpoint/2010/main" val="453918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115</a:t>
            </a:fld>
            <a:endParaRPr lang="nl-NL"/>
          </a:p>
        </p:txBody>
      </p:sp>
    </p:spTree>
    <p:extLst>
      <p:ext uri="{BB962C8B-B14F-4D97-AF65-F5344CB8AC3E}">
        <p14:creationId xmlns:p14="http://schemas.microsoft.com/office/powerpoint/2010/main" val="2824894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Juiste redenen zijn (een van de volgende):</a:t>
            </a:r>
          </a:p>
          <a:p>
            <a:r>
              <a:rPr lang="nl-NL" sz="1200" b="0" i="0" u="none" strike="noStrike" kern="1200" baseline="0" dirty="0">
                <a:solidFill>
                  <a:schemeClr val="tx1"/>
                </a:solidFill>
                <a:latin typeface="+mn-lt"/>
                <a:ea typeface="+mn-ea"/>
                <a:cs typeface="+mn-cs"/>
              </a:rPr>
              <a:t>- De haven van Wadi </a:t>
            </a:r>
            <a:r>
              <a:rPr lang="nl-NL" sz="1200" b="0" i="0" u="none" strike="noStrike" kern="1200" baseline="0" dirty="0" err="1">
                <a:solidFill>
                  <a:schemeClr val="tx1"/>
                </a:solidFill>
                <a:latin typeface="+mn-lt"/>
                <a:ea typeface="+mn-ea"/>
                <a:cs typeface="+mn-cs"/>
              </a:rPr>
              <a:t>Halfa</a:t>
            </a:r>
            <a:r>
              <a:rPr lang="nl-NL" sz="1200" b="0" i="0" u="none" strike="noStrike" kern="1200" baseline="0" dirty="0">
                <a:solidFill>
                  <a:schemeClr val="tx1"/>
                </a:solidFill>
                <a:latin typeface="+mn-lt"/>
                <a:ea typeface="+mn-ea"/>
                <a:cs typeface="+mn-cs"/>
              </a:rPr>
              <a:t> is onder water verdwenen. (Lees goed, er staat VOORMALIGE doorvoerhaven = de stad is dus verdwenen onder de stuwmeer)</a:t>
            </a:r>
          </a:p>
          <a:p>
            <a:pPr marL="171450" indent="-171450">
              <a:buFontTx/>
              <a:buChar char="-"/>
            </a:pPr>
            <a:r>
              <a:rPr lang="nl-NL" sz="1200" b="0" i="0" u="none" strike="noStrike" kern="1200" baseline="0" dirty="0">
                <a:solidFill>
                  <a:schemeClr val="tx1"/>
                </a:solidFill>
                <a:latin typeface="+mn-lt"/>
                <a:ea typeface="+mn-ea"/>
                <a:cs typeface="+mn-cs"/>
              </a:rPr>
              <a:t>Door de dam konden schepen niet meer stroomafwaarts varen / was de verbinding met Egypte verdwenen.</a:t>
            </a:r>
          </a:p>
          <a:p>
            <a:pPr marL="171450" indent="-171450">
              <a:buFontTx/>
              <a:buChar char="-"/>
            </a:pPr>
            <a:r>
              <a:rPr lang="nl-NL" sz="1200" b="0" i="0" u="none" strike="noStrike" kern="1200" baseline="0" dirty="0">
                <a:solidFill>
                  <a:schemeClr val="tx1"/>
                </a:solidFill>
                <a:latin typeface="+mn-lt"/>
                <a:ea typeface="+mn-ea"/>
                <a:cs typeface="+mn-cs"/>
              </a:rPr>
              <a:t>Sudan verliest inkomsten die ze hadden door de doorvoerhaven.</a:t>
            </a:r>
          </a:p>
        </p:txBody>
      </p:sp>
      <p:sp>
        <p:nvSpPr>
          <p:cNvPr id="4" name="Slayt Numarası Yer Tutucusu 3"/>
          <p:cNvSpPr>
            <a:spLocks noGrp="1"/>
          </p:cNvSpPr>
          <p:nvPr>
            <p:ph type="sldNum" sz="quarter" idx="10"/>
          </p:nvPr>
        </p:nvSpPr>
        <p:spPr/>
        <p:txBody>
          <a:bodyPr/>
          <a:lstStyle/>
          <a:p>
            <a:fld id="{8E652D38-649F-2742-B8D4-CEFE19811428}" type="slidenum">
              <a:rPr lang="nl-NL" smtClean="0"/>
              <a:t>128</a:t>
            </a:fld>
            <a:endParaRPr lang="nl-NL"/>
          </a:p>
        </p:txBody>
      </p:sp>
    </p:spTree>
    <p:extLst>
      <p:ext uri="{BB962C8B-B14F-4D97-AF65-F5344CB8AC3E}">
        <p14:creationId xmlns:p14="http://schemas.microsoft.com/office/powerpoint/2010/main" val="2552916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nl-NL" dirty="0"/>
              <a:t>Bevolkingsgrafiek</a:t>
            </a:r>
            <a:r>
              <a:rPr lang="nl-NL" baseline="0" dirty="0"/>
              <a:t> 1</a:t>
            </a:r>
          </a:p>
          <a:p>
            <a:r>
              <a:rPr lang="nl-NL" baseline="0" dirty="0"/>
              <a:t>Meer jongeren (babyboom)</a:t>
            </a:r>
          </a:p>
          <a:p>
            <a:r>
              <a:rPr lang="nl-NL" baseline="0" dirty="0"/>
              <a:t>Minder ouderen (kortere levensverwachting)</a:t>
            </a:r>
            <a:endParaRPr lang="tr-TR" dirty="0"/>
          </a:p>
        </p:txBody>
      </p:sp>
      <p:sp>
        <p:nvSpPr>
          <p:cNvPr id="4" name="Slayt Numarası Yer Tutucusu 3"/>
          <p:cNvSpPr>
            <a:spLocks noGrp="1"/>
          </p:cNvSpPr>
          <p:nvPr>
            <p:ph type="sldNum" sz="quarter" idx="10"/>
          </p:nvPr>
        </p:nvSpPr>
        <p:spPr/>
        <p:txBody>
          <a:bodyPr/>
          <a:lstStyle/>
          <a:p>
            <a:fld id="{8E652D38-649F-2742-B8D4-CEFE19811428}" type="slidenum">
              <a:rPr lang="nl-NL" smtClean="0"/>
              <a:t>131</a:t>
            </a:fld>
            <a:endParaRPr lang="nl-NL"/>
          </a:p>
        </p:txBody>
      </p:sp>
    </p:spTree>
    <p:extLst>
      <p:ext uri="{BB962C8B-B14F-4D97-AF65-F5344CB8AC3E}">
        <p14:creationId xmlns:p14="http://schemas.microsoft.com/office/powerpoint/2010/main" val="1021159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1960 – 1968:</a:t>
            </a:r>
            <a:r>
              <a:rPr lang="nl-NL" baseline="0" dirty="0"/>
              <a:t> Gastarbeiders</a:t>
            </a:r>
          </a:p>
          <a:p>
            <a:r>
              <a:rPr lang="nl-NL" baseline="0" dirty="0"/>
              <a:t>1968 – 1974: Gezinshereniging</a:t>
            </a:r>
          </a:p>
          <a:p>
            <a:r>
              <a:rPr lang="nl-NL" baseline="0" dirty="0"/>
              <a:t>2010 – 2018: Asielzoekers</a:t>
            </a:r>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134</a:t>
            </a:fld>
            <a:endParaRPr lang="nl-NL"/>
          </a:p>
        </p:txBody>
      </p:sp>
    </p:spTree>
    <p:extLst>
      <p:ext uri="{BB962C8B-B14F-4D97-AF65-F5344CB8AC3E}">
        <p14:creationId xmlns:p14="http://schemas.microsoft.com/office/powerpoint/2010/main" val="1001180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 – 3 – </a:t>
            </a:r>
            <a:r>
              <a:rPr lang="nl-NL" baseline="0" dirty="0"/>
              <a:t>4 – 1 </a:t>
            </a:r>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141</a:t>
            </a:fld>
            <a:endParaRPr lang="nl-NL"/>
          </a:p>
        </p:txBody>
      </p:sp>
    </p:spTree>
    <p:extLst>
      <p:ext uri="{BB962C8B-B14F-4D97-AF65-F5344CB8AC3E}">
        <p14:creationId xmlns:p14="http://schemas.microsoft.com/office/powerpoint/2010/main" val="3275690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C</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144</a:t>
            </a:fld>
            <a:endParaRPr lang="nl-NL"/>
          </a:p>
        </p:txBody>
      </p:sp>
    </p:spTree>
    <p:extLst>
      <p:ext uri="{BB962C8B-B14F-4D97-AF65-F5344CB8AC3E}">
        <p14:creationId xmlns:p14="http://schemas.microsoft.com/office/powerpoint/2010/main" val="173729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Aanlandige</a:t>
            </a:r>
          </a:p>
          <a:p>
            <a:r>
              <a:rPr lang="nl-NL" dirty="0"/>
              <a:t>Lijzijde</a:t>
            </a:r>
          </a:p>
          <a:p>
            <a:r>
              <a:rPr lang="nl-NL" dirty="0"/>
              <a:t>lager</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23</a:t>
            </a:fld>
            <a:endParaRPr lang="nl-NL"/>
          </a:p>
        </p:txBody>
      </p:sp>
    </p:spTree>
    <p:extLst>
      <p:ext uri="{BB962C8B-B14F-4D97-AF65-F5344CB8AC3E}">
        <p14:creationId xmlns:p14="http://schemas.microsoft.com/office/powerpoint/2010/main" val="222926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Vraag 1:</a:t>
            </a:r>
          </a:p>
          <a:p>
            <a:r>
              <a:rPr lang="nl-NL" sz="1200" b="0" i="0" u="none" strike="noStrike" kern="1200" baseline="0" dirty="0">
                <a:solidFill>
                  <a:schemeClr val="tx1"/>
                </a:solidFill>
                <a:latin typeface="+mn-lt"/>
                <a:ea typeface="+mn-ea"/>
                <a:cs typeface="+mn-cs"/>
              </a:rPr>
              <a:t>- schonere lucht</a:t>
            </a:r>
          </a:p>
          <a:p>
            <a:r>
              <a:rPr lang="nl-NL" sz="1200" b="0" i="0" u="none" strike="noStrike" kern="1200" baseline="0" dirty="0">
                <a:solidFill>
                  <a:schemeClr val="tx1"/>
                </a:solidFill>
                <a:latin typeface="+mn-lt"/>
                <a:ea typeface="+mn-ea"/>
                <a:cs typeface="+mn-cs"/>
              </a:rPr>
              <a:t>- minder geluidsoverlast</a:t>
            </a:r>
          </a:p>
          <a:p>
            <a:r>
              <a:rPr lang="nl-NL" sz="1200" b="0" i="0" u="none" strike="noStrike" kern="1200" baseline="0" dirty="0">
                <a:solidFill>
                  <a:schemeClr val="tx1"/>
                </a:solidFill>
                <a:latin typeface="+mn-lt"/>
                <a:ea typeface="+mn-ea"/>
                <a:cs typeface="+mn-cs"/>
              </a:rPr>
              <a:t>- minder verkeersopstoppingen</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Vraag 2:</a:t>
            </a:r>
          </a:p>
          <a:p>
            <a:r>
              <a:rPr lang="nl-NL" sz="1200" b="0" i="0" u="none" strike="noStrike" kern="1200" baseline="0" dirty="0">
                <a:solidFill>
                  <a:schemeClr val="tx1"/>
                </a:solidFill>
                <a:latin typeface="+mn-lt"/>
                <a:ea typeface="+mn-ea"/>
                <a:cs typeface="+mn-cs"/>
              </a:rPr>
              <a:t>- De Berlijnse binnenstad heeft een uitgebreid spoornet.</a:t>
            </a:r>
          </a:p>
          <a:p>
            <a:r>
              <a:rPr lang="nl-NL" sz="1200" b="0" i="0" u="none" strike="noStrike" kern="1200" baseline="0" dirty="0">
                <a:solidFill>
                  <a:schemeClr val="tx1"/>
                </a:solidFill>
                <a:latin typeface="+mn-lt"/>
                <a:ea typeface="+mn-ea"/>
                <a:cs typeface="+mn-cs"/>
              </a:rPr>
              <a:t>- De Berlijnse binnenstad heeft een uitgebreid metronet.</a:t>
            </a:r>
          </a:p>
          <a:p>
            <a:r>
              <a:rPr lang="nl-NL" sz="1200" b="0" i="0" u="none" strike="noStrike" kern="1200" baseline="0" dirty="0">
                <a:solidFill>
                  <a:schemeClr val="tx1"/>
                </a:solidFill>
                <a:latin typeface="+mn-lt"/>
                <a:ea typeface="+mn-ea"/>
                <a:cs typeface="+mn-cs"/>
              </a:rPr>
              <a:t>- De Berlijnse binnenstad heeft een uitgebreid OV-net.</a:t>
            </a:r>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147</a:t>
            </a:fld>
            <a:endParaRPr lang="nl-NL"/>
          </a:p>
        </p:txBody>
      </p:sp>
    </p:spTree>
    <p:extLst>
      <p:ext uri="{BB962C8B-B14F-4D97-AF65-F5344CB8AC3E}">
        <p14:creationId xmlns:p14="http://schemas.microsoft.com/office/powerpoint/2010/main" val="3014683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a:t>
            </a:r>
            <a:r>
              <a:rPr lang="nl-NL" baseline="0" dirty="0"/>
              <a:t> 1:</a:t>
            </a:r>
          </a:p>
          <a:p>
            <a:r>
              <a:rPr lang="nl-NL" baseline="0" dirty="0"/>
              <a:t>Er is meer plaats voor natuur/</a:t>
            </a:r>
            <a:r>
              <a:rPr lang="nl-NL" baseline="0" dirty="0" err="1"/>
              <a:t>recreactie</a:t>
            </a:r>
            <a:endParaRPr lang="nl-NL" baseline="0" dirty="0"/>
          </a:p>
          <a:p>
            <a:r>
              <a:rPr lang="nl-NL" baseline="0" dirty="0"/>
              <a:t>Er is daar geen bebouwing</a:t>
            </a:r>
          </a:p>
          <a:p>
            <a:endParaRPr lang="nl-NL" baseline="0" dirty="0"/>
          </a:p>
          <a:p>
            <a:r>
              <a:rPr lang="nl-NL" baseline="0" dirty="0"/>
              <a:t>Vraag 2:</a:t>
            </a:r>
          </a:p>
          <a:p>
            <a:r>
              <a:rPr lang="nl-NL" baseline="0" dirty="0"/>
              <a:t>Door transport op water zijn er minder files, minder drukte op de weg, minder uitlaatgassen (en dus schonere lucht).</a:t>
            </a:r>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148</a:t>
            </a:fld>
            <a:endParaRPr lang="nl-NL"/>
          </a:p>
        </p:txBody>
      </p:sp>
    </p:spTree>
    <p:extLst>
      <p:ext uri="{BB962C8B-B14F-4D97-AF65-F5344CB8AC3E}">
        <p14:creationId xmlns:p14="http://schemas.microsoft.com/office/powerpoint/2010/main" val="1558287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inwoners met een </a:t>
            </a:r>
            <a:r>
              <a:rPr lang="nl-NL" dirty="0" err="1"/>
              <a:t>stadshukou</a:t>
            </a:r>
            <a:r>
              <a:rPr lang="nl-NL" dirty="0"/>
              <a:t> kunnen beroep doen op verschillende voorzieningen (in de stad).  Zoals onderwijs, zorg.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152</a:t>
            </a:fld>
            <a:endParaRPr lang="nl-NL"/>
          </a:p>
        </p:txBody>
      </p:sp>
    </p:spTree>
    <p:extLst>
      <p:ext uri="{BB962C8B-B14F-4D97-AF65-F5344CB8AC3E}">
        <p14:creationId xmlns:p14="http://schemas.microsoft.com/office/powerpoint/2010/main" val="257489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28</a:t>
            </a:fld>
            <a:endParaRPr lang="nl-NL"/>
          </a:p>
        </p:txBody>
      </p:sp>
    </p:spTree>
    <p:extLst>
      <p:ext uri="{BB962C8B-B14F-4D97-AF65-F5344CB8AC3E}">
        <p14:creationId xmlns:p14="http://schemas.microsoft.com/office/powerpoint/2010/main" val="14614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E652D38-649F-2742-B8D4-CEFE19811428}" type="slidenum">
              <a:rPr lang="nl-NL" smtClean="0"/>
              <a:t>31</a:t>
            </a:fld>
            <a:endParaRPr lang="nl-NL"/>
          </a:p>
        </p:txBody>
      </p:sp>
    </p:spTree>
    <p:extLst>
      <p:ext uri="{BB962C8B-B14F-4D97-AF65-F5344CB8AC3E}">
        <p14:creationId xmlns:p14="http://schemas.microsoft.com/office/powerpoint/2010/main" val="2067383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00B20FF-5906-4D28-8258-54AF303FF43F}" type="slidenum">
              <a:rPr lang="nl-NL" smtClean="0"/>
              <a:t>43</a:t>
            </a:fld>
            <a:endParaRPr lang="nl-NL"/>
          </a:p>
        </p:txBody>
      </p:sp>
    </p:spTree>
    <p:extLst>
      <p:ext uri="{BB962C8B-B14F-4D97-AF65-F5344CB8AC3E}">
        <p14:creationId xmlns:p14="http://schemas.microsoft.com/office/powerpoint/2010/main" val="2542504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zeespiegelstijging  </a:t>
            </a:r>
          </a:p>
          <a:p>
            <a:r>
              <a:rPr lang="nl-NL" dirty="0"/>
              <a:t>extremer weer </a:t>
            </a:r>
          </a:p>
          <a:p>
            <a:r>
              <a:rPr lang="nl-NL" dirty="0"/>
              <a:t>temperatuurverhoging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45</a:t>
            </a:fld>
            <a:endParaRPr lang="nl-NL"/>
          </a:p>
        </p:txBody>
      </p:sp>
    </p:spTree>
    <p:extLst>
      <p:ext uri="{BB962C8B-B14F-4D97-AF65-F5344CB8AC3E}">
        <p14:creationId xmlns:p14="http://schemas.microsoft.com/office/powerpoint/2010/main" val="3001371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noordelijk </a:t>
            </a:r>
          </a:p>
          <a:p>
            <a:r>
              <a:rPr lang="nl-NL" dirty="0"/>
              <a:t>Voorbeeld van een juist argument is dat het te heet / droog wordt voor planten in het zuiden van de Verenigde Staten. </a:t>
            </a:r>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46</a:t>
            </a:fld>
            <a:endParaRPr lang="nl-NL"/>
          </a:p>
        </p:txBody>
      </p:sp>
    </p:spTree>
    <p:extLst>
      <p:ext uri="{BB962C8B-B14F-4D97-AF65-F5344CB8AC3E}">
        <p14:creationId xmlns:p14="http://schemas.microsoft.com/office/powerpoint/2010/main" val="330489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dirty="0"/>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11-05-2026</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11-05-2026</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11-05-2026</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4099962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11-05-2026</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11-05-2026</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11-05-2026</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11-05-2026</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11-05-2026</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11-05-2026</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11-05-2026</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11-05-2026</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11-05-2026</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8.gif"/></Relationships>
</file>

<file path=ppt/slides/_rels/slide10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08.png"/></Relationships>
</file>

<file path=ppt/slides/_rels/slide11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2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p:txBody>
          <a:bodyPr/>
          <a:lstStyle/>
          <a:p>
            <a:r>
              <a:rPr lang="en-US" dirty="0" err="1">
                <a:latin typeface="Effra" panose="02000506080000020004" pitchFamily="2" charset="0"/>
              </a:rPr>
              <a:t>Aardrijkskunde</a:t>
            </a:r>
            <a:br>
              <a:rPr lang="en-US" dirty="0">
                <a:latin typeface="Effra" panose="02000506080000020004" pitchFamily="2" charset="0"/>
              </a:rPr>
            </a:br>
            <a:r>
              <a:rPr lang="en-US" dirty="0"/>
              <a:t>VMBO GL/TL</a:t>
            </a:r>
            <a:endParaRPr lang="nl-NL" dirty="0">
              <a:latin typeface="Effra" panose="02000506080000020004" pitchFamily="2" charset="0"/>
            </a:endParaRP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p:txBody>
          <a:bodyPr/>
          <a:lstStyle/>
          <a:p>
            <a:r>
              <a:rPr lang="en-US" dirty="0">
                <a:latin typeface="Effra" panose="02000506080000020004" pitchFamily="2" charset="0"/>
              </a:rPr>
              <a:t>11 </a:t>
            </a:r>
            <a:r>
              <a:rPr lang="en-US" dirty="0" err="1">
                <a:latin typeface="Effra" panose="02000506080000020004" pitchFamily="2" charset="0"/>
              </a:rPr>
              <a:t>mei</a:t>
            </a:r>
            <a:r>
              <a:rPr lang="en-US" dirty="0">
                <a:latin typeface="Effra" panose="02000506080000020004" pitchFamily="2" charset="0"/>
              </a:rPr>
              <a:t> 2026</a:t>
            </a:r>
            <a:endParaRPr lang="nl-NL" dirty="0">
              <a:latin typeface="Effra" panose="02000506080000020004" pitchFamily="2" charset="0"/>
            </a:endParaRPr>
          </a:p>
        </p:txBody>
      </p:sp>
    </p:spTree>
    <p:extLst>
      <p:ext uri="{BB962C8B-B14F-4D97-AF65-F5344CB8AC3E}">
        <p14:creationId xmlns:p14="http://schemas.microsoft.com/office/powerpoint/2010/main" val="409109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Invalshoeken</a:t>
            </a:r>
          </a:p>
        </p:txBody>
      </p:sp>
      <p:graphicFrame>
        <p:nvGraphicFramePr>
          <p:cNvPr id="6" name="Tijdelijke aanduiding voor inhoud 5"/>
          <p:cNvGraphicFramePr>
            <a:graphicFrameLocks noGrp="1"/>
          </p:cNvGraphicFramePr>
          <p:nvPr>
            <p:ph idx="1"/>
            <p:extLst>
              <p:ext uri="{D42A27DB-BD31-4B8C-83A1-F6EECF244321}">
                <p14:modId xmlns:p14="http://schemas.microsoft.com/office/powerpoint/2010/main" val="2535216484"/>
              </p:ext>
            </p:extLst>
          </p:nvPr>
        </p:nvGraphicFramePr>
        <p:xfrm>
          <a:off x="168348" y="2038277"/>
          <a:ext cx="11855303" cy="4297680"/>
        </p:xfrm>
        <a:graphic>
          <a:graphicData uri="http://schemas.openxmlformats.org/drawingml/2006/table">
            <a:tbl>
              <a:tblPr firstRow="1" bandRow="1">
                <a:tableStyleId>{5C22544A-7EE6-4342-B048-85BDC9FD1C3A}</a:tableStyleId>
              </a:tblPr>
              <a:tblGrid>
                <a:gridCol w="3306130">
                  <a:extLst>
                    <a:ext uri="{9D8B030D-6E8A-4147-A177-3AD203B41FA5}">
                      <a16:colId xmlns:a16="http://schemas.microsoft.com/office/drawing/2014/main" val="2265699462"/>
                    </a:ext>
                  </a:extLst>
                </a:gridCol>
                <a:gridCol w="8549173">
                  <a:extLst>
                    <a:ext uri="{9D8B030D-6E8A-4147-A177-3AD203B41FA5}">
                      <a16:colId xmlns:a16="http://schemas.microsoft.com/office/drawing/2014/main" val="3136483355"/>
                    </a:ext>
                  </a:extLst>
                </a:gridCol>
              </a:tblGrid>
              <a:tr h="370840">
                <a:tc>
                  <a:txBody>
                    <a:bodyPr/>
                    <a:lstStyle/>
                    <a:p>
                      <a:r>
                        <a:rPr lang="nl-NL" sz="2800" dirty="0">
                          <a:latin typeface="Effra" panose="02000506080000020004" pitchFamily="2" charset="0"/>
                        </a:rPr>
                        <a:t>Invalshoeken:</a:t>
                      </a:r>
                    </a:p>
                  </a:txBody>
                  <a:tcPr>
                    <a:solidFill>
                      <a:srgbClr val="945DE8"/>
                    </a:solidFill>
                  </a:tcPr>
                </a:tc>
                <a:tc>
                  <a:txBody>
                    <a:bodyPr/>
                    <a:lstStyle/>
                    <a:p>
                      <a:r>
                        <a:rPr lang="nl-NL" sz="2800" dirty="0">
                          <a:latin typeface="Effra" panose="02000506080000020004" pitchFamily="2" charset="0"/>
                        </a:rPr>
                        <a:t>Uitleg:</a:t>
                      </a:r>
                    </a:p>
                  </a:txBody>
                  <a:tcPr>
                    <a:solidFill>
                      <a:srgbClr val="945DE8"/>
                    </a:solidFill>
                  </a:tcPr>
                </a:tc>
                <a:extLst>
                  <a:ext uri="{0D108BD9-81ED-4DB2-BD59-A6C34878D82A}">
                    <a16:rowId xmlns:a16="http://schemas.microsoft.com/office/drawing/2014/main" val="2487493702"/>
                  </a:ext>
                </a:extLst>
              </a:tr>
              <a:tr h="370840">
                <a:tc>
                  <a:txBody>
                    <a:bodyPr/>
                    <a:lstStyle/>
                    <a:p>
                      <a:r>
                        <a:rPr lang="nl-NL" sz="2800" dirty="0">
                          <a:latin typeface="Effra" panose="02000506080000020004" pitchFamily="2" charset="0"/>
                        </a:rPr>
                        <a:t>Economische invalshoek</a:t>
                      </a:r>
                    </a:p>
                  </a:txBody>
                  <a:tcPr>
                    <a:solidFill>
                      <a:srgbClr val="F1EAFC"/>
                    </a:solidFill>
                  </a:tcPr>
                </a:tc>
                <a:tc>
                  <a:txBody>
                    <a:bodyPr/>
                    <a:lstStyle/>
                    <a:p>
                      <a:r>
                        <a:rPr lang="nl-NL" sz="2800" kern="1200" dirty="0">
                          <a:effectLst/>
                          <a:latin typeface="Effra" panose="02000506080000020004" pitchFamily="2" charset="0"/>
                        </a:rPr>
                        <a:t>Bestaansmiddelen, werk en geld. </a:t>
                      </a:r>
                    </a:p>
                  </a:txBody>
                  <a:tcPr>
                    <a:solidFill>
                      <a:srgbClr val="F1EAFC"/>
                    </a:solidFill>
                  </a:tcPr>
                </a:tc>
                <a:extLst>
                  <a:ext uri="{0D108BD9-81ED-4DB2-BD59-A6C34878D82A}">
                    <a16:rowId xmlns:a16="http://schemas.microsoft.com/office/drawing/2014/main" val="2576589370"/>
                  </a:ext>
                </a:extLst>
              </a:tr>
              <a:tr h="370840">
                <a:tc>
                  <a:txBody>
                    <a:bodyPr/>
                    <a:lstStyle/>
                    <a:p>
                      <a:r>
                        <a:rPr lang="nl-NL" sz="2800" dirty="0">
                          <a:latin typeface="Effra" panose="02000506080000020004" pitchFamily="2" charset="0"/>
                        </a:rPr>
                        <a:t>Sociale invalshoek</a:t>
                      </a:r>
                    </a:p>
                  </a:txBody>
                  <a:tcPr>
                    <a:solidFill>
                      <a:srgbClr val="F1EAFC"/>
                    </a:solidFill>
                  </a:tcPr>
                </a:tc>
                <a:tc>
                  <a:txBody>
                    <a:bodyPr/>
                    <a:lstStyle/>
                    <a:p>
                      <a:r>
                        <a:rPr lang="nl-NL" sz="2800" kern="1200" dirty="0">
                          <a:effectLst/>
                          <a:latin typeface="Effra" panose="02000506080000020004" pitchFamily="2" charset="0"/>
                        </a:rPr>
                        <a:t>Zorg voor mensen onderling: de gemeenschap, familie, vrienden, buren, etc. </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2813741278"/>
                  </a:ext>
                </a:extLst>
              </a:tr>
              <a:tr h="370840">
                <a:tc>
                  <a:txBody>
                    <a:bodyPr/>
                    <a:lstStyle/>
                    <a:p>
                      <a:r>
                        <a:rPr lang="nl-NL" sz="2800" dirty="0">
                          <a:latin typeface="Effra" panose="02000506080000020004" pitchFamily="2" charset="0"/>
                        </a:rPr>
                        <a:t>Culturele invalshoek</a:t>
                      </a:r>
                    </a:p>
                  </a:txBody>
                  <a:tcPr>
                    <a:solidFill>
                      <a:srgbClr val="F1EAFC"/>
                    </a:solidFill>
                  </a:tcPr>
                </a:tc>
                <a:tc>
                  <a:txBody>
                    <a:bodyPr/>
                    <a:lstStyle/>
                    <a:p>
                      <a:pPr lvl="0"/>
                      <a:r>
                        <a:rPr lang="nl-NL" sz="2800" kern="1200" dirty="0">
                          <a:effectLst/>
                          <a:latin typeface="Effra" panose="02000506080000020004" pitchFamily="2" charset="0"/>
                        </a:rPr>
                        <a:t>Geloof, cultuur, taal</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1552807962"/>
                  </a:ext>
                </a:extLst>
              </a:tr>
              <a:tr h="370840">
                <a:tc>
                  <a:txBody>
                    <a:bodyPr/>
                    <a:lstStyle/>
                    <a:p>
                      <a:r>
                        <a:rPr lang="nl-NL" sz="2800" dirty="0">
                          <a:latin typeface="Effra" panose="02000506080000020004" pitchFamily="2" charset="0"/>
                        </a:rPr>
                        <a:t>Politieke invalshoek</a:t>
                      </a:r>
                    </a:p>
                  </a:txBody>
                  <a:tcPr>
                    <a:solidFill>
                      <a:srgbClr val="F1EAFC"/>
                    </a:solidFill>
                  </a:tcPr>
                </a:tc>
                <a:tc>
                  <a:txBody>
                    <a:bodyPr/>
                    <a:lstStyle/>
                    <a:p>
                      <a:r>
                        <a:rPr lang="nl-NL" sz="2800" kern="1200" dirty="0">
                          <a:effectLst/>
                          <a:latin typeface="Effra" panose="02000506080000020004" pitchFamily="2" charset="0"/>
                        </a:rPr>
                        <a:t>Wetten en regels. Verdeling van de macht: overheid, bedrijven en burgers. Eenpartijstelsel, democratie, dictatuur, communistisch</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4108880842"/>
                  </a:ext>
                </a:extLst>
              </a:tr>
            </a:tbl>
          </a:graphicData>
        </a:graphic>
      </p:graphicFrame>
    </p:spTree>
    <p:extLst>
      <p:ext uri="{BB962C8B-B14F-4D97-AF65-F5344CB8AC3E}">
        <p14:creationId xmlns:p14="http://schemas.microsoft.com/office/powerpoint/2010/main" val="18661321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4E98B8B0-573C-43DD-85FE-31433D570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Zeeuwse proef: druppelirrigatie voorkomt waterverliezen door verdamping -  Waterforum">
            <a:extLst>
              <a:ext uri="{FF2B5EF4-FFF2-40B4-BE49-F238E27FC236}">
                <a16:creationId xmlns:a16="http://schemas.microsoft.com/office/drawing/2014/main" id="{E15D4DCA-5E29-4AA5-80FC-3A5A87E01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91" r="11027"/>
          <a:stretch>
            <a:fillRect/>
          </a:stretch>
        </p:blipFill>
        <p:spPr bwMode="auto">
          <a:xfrm>
            <a:off x="-110670" y="0"/>
            <a:ext cx="7642726"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40D2BA5-F670-454D-8BB1-5F73248D1AB1}"/>
              </a:ext>
            </a:extLst>
          </p:cNvPr>
          <p:cNvSpPr>
            <a:spLocks noGrp="1"/>
          </p:cNvSpPr>
          <p:nvPr>
            <p:ph type="title"/>
          </p:nvPr>
        </p:nvSpPr>
        <p:spPr>
          <a:xfrm>
            <a:off x="508370" y="4149852"/>
            <a:ext cx="2714836" cy="1920240"/>
          </a:xfrm>
        </p:spPr>
        <p:txBody>
          <a:bodyPr>
            <a:normAutofit/>
          </a:bodyPr>
          <a:lstStyle/>
          <a:p>
            <a:pPr algn="ctr"/>
            <a:r>
              <a:rPr lang="nl-NL" sz="3600" dirty="0"/>
              <a:t>Oplossingen voor verzilting</a:t>
            </a:r>
            <a:r>
              <a:rPr lang="nl-NL" sz="2400" dirty="0"/>
              <a:t>:</a:t>
            </a:r>
          </a:p>
        </p:txBody>
      </p:sp>
      <p:pic>
        <p:nvPicPr>
          <p:cNvPr id="4" name="Afbeelding 3">
            <a:extLst>
              <a:ext uri="{FF2B5EF4-FFF2-40B4-BE49-F238E27FC236}">
                <a16:creationId xmlns:a16="http://schemas.microsoft.com/office/drawing/2014/main" id="{2A47EE0F-B9F9-EAE8-61F4-56E441A389E0}"/>
              </a:ext>
            </a:extLst>
          </p:cNvPr>
          <p:cNvPicPr>
            <a:picLocks noChangeAspect="1"/>
          </p:cNvPicPr>
          <p:nvPr/>
        </p:nvPicPr>
        <p:blipFill>
          <a:blip r:embed="rId4"/>
          <a:srcRect l="24089" r="10039" b="2"/>
          <a:stretch>
            <a:fillRect/>
          </a:stretch>
        </p:blipFill>
        <p:spPr>
          <a:xfrm>
            <a:off x="7720049" y="10"/>
            <a:ext cx="4471952" cy="2240270"/>
          </a:xfrm>
          <a:prstGeom prst="rect">
            <a:avLst/>
          </a:prstGeom>
        </p:spPr>
      </p:pic>
      <p:sp>
        <p:nvSpPr>
          <p:cNvPr id="6157" name="Rectangle 615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370"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9" name="Rectangle 615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070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A31EF6E6-5525-40C8-B5EB-3C34C53B757E}"/>
              </a:ext>
            </a:extLst>
          </p:cNvPr>
          <p:cNvSpPr>
            <a:spLocks noGrp="1"/>
          </p:cNvSpPr>
          <p:nvPr>
            <p:ph idx="1"/>
          </p:nvPr>
        </p:nvSpPr>
        <p:spPr>
          <a:xfrm>
            <a:off x="3364992" y="4151376"/>
            <a:ext cx="3319272" cy="1920240"/>
          </a:xfrm>
        </p:spPr>
        <p:txBody>
          <a:bodyPr anchor="ctr">
            <a:normAutofit/>
          </a:bodyPr>
          <a:lstStyle/>
          <a:p>
            <a:pPr>
              <a:buFont typeface="Arial" charset="0"/>
              <a:buChar char="•"/>
            </a:pPr>
            <a:r>
              <a:rPr lang="nl-NL" sz="3200" dirty="0"/>
              <a:t>Drainage (ontwateren)</a:t>
            </a:r>
          </a:p>
          <a:p>
            <a:pPr>
              <a:buFont typeface="Arial" charset="0"/>
              <a:buChar char="•"/>
            </a:pPr>
            <a:r>
              <a:rPr lang="nl-NL" sz="3200" dirty="0"/>
              <a:t>Druppelirrigatie</a:t>
            </a:r>
          </a:p>
          <a:p>
            <a:endParaRPr lang="nl-NL" sz="1700" dirty="0"/>
          </a:p>
        </p:txBody>
      </p:sp>
      <p:pic>
        <p:nvPicPr>
          <p:cNvPr id="6148" name="Picture 4" descr="Trekkertrek">
            <a:extLst>
              <a:ext uri="{FF2B5EF4-FFF2-40B4-BE49-F238E27FC236}">
                <a16:creationId xmlns:a16="http://schemas.microsoft.com/office/drawing/2014/main" id="{0B029C3D-3E61-45F6-BA47-C20332AFBE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198" r="1" b="16470"/>
          <a:stretch>
            <a:fillRect/>
          </a:stretch>
        </p:blipFill>
        <p:spPr bwMode="auto">
          <a:xfrm>
            <a:off x="7720049" y="2308860"/>
            <a:ext cx="4471952" cy="224028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D6EF4092-8586-CA72-E38F-8F48120224B5}"/>
              </a:ext>
            </a:extLst>
          </p:cNvPr>
          <p:cNvPicPr>
            <a:picLocks noChangeAspect="1"/>
          </p:cNvPicPr>
          <p:nvPr/>
        </p:nvPicPr>
        <p:blipFill>
          <a:blip r:embed="rId6"/>
          <a:srcRect t="13291" r="1" b="10806"/>
          <a:stretch>
            <a:fillRect/>
          </a:stretch>
        </p:blipFill>
        <p:spPr>
          <a:xfrm>
            <a:off x="7720049" y="4617720"/>
            <a:ext cx="4471957" cy="2240280"/>
          </a:xfrm>
          <a:prstGeom prst="rect">
            <a:avLst/>
          </a:prstGeom>
        </p:spPr>
      </p:pic>
    </p:spTree>
    <p:extLst>
      <p:ext uri="{BB962C8B-B14F-4D97-AF65-F5344CB8AC3E}">
        <p14:creationId xmlns:p14="http://schemas.microsoft.com/office/powerpoint/2010/main" val="9965182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C04C4-6FF1-4C2C-8B8A-4D5AE9FFA2A7}"/>
              </a:ext>
            </a:extLst>
          </p:cNvPr>
          <p:cNvSpPr>
            <a:spLocks noGrp="1"/>
          </p:cNvSpPr>
          <p:nvPr>
            <p:ph type="title"/>
          </p:nvPr>
        </p:nvSpPr>
        <p:spPr/>
        <p:txBody>
          <a:bodyPr/>
          <a:lstStyle/>
          <a:p>
            <a:r>
              <a:rPr lang="nl-NL" dirty="0">
                <a:solidFill>
                  <a:schemeClr val="tx1"/>
                </a:solidFill>
              </a:rPr>
              <a:t>Verzilting door een stuwdam</a:t>
            </a:r>
          </a:p>
        </p:txBody>
      </p:sp>
      <p:sp>
        <p:nvSpPr>
          <p:cNvPr id="3" name="Tijdelijke aanduiding voor inhoud 2">
            <a:extLst>
              <a:ext uri="{FF2B5EF4-FFF2-40B4-BE49-F238E27FC236}">
                <a16:creationId xmlns:a16="http://schemas.microsoft.com/office/drawing/2014/main" id="{6AE2C56E-F234-4BFA-BD9A-41156B6AF3D5}"/>
              </a:ext>
            </a:extLst>
          </p:cNvPr>
          <p:cNvSpPr>
            <a:spLocks noGrp="1"/>
          </p:cNvSpPr>
          <p:nvPr>
            <p:ph idx="1"/>
          </p:nvPr>
        </p:nvSpPr>
        <p:spPr/>
        <p:txBody>
          <a:bodyPr/>
          <a:lstStyle/>
          <a:p>
            <a:endParaRPr lang="nl-NL" dirty="0"/>
          </a:p>
        </p:txBody>
      </p:sp>
      <p:pic>
        <p:nvPicPr>
          <p:cNvPr id="1030" name="Picture 6" descr="Hoge Aswandam">
            <a:extLst>
              <a:ext uri="{FF2B5EF4-FFF2-40B4-BE49-F238E27FC236}">
                <a16:creationId xmlns:a16="http://schemas.microsoft.com/office/drawing/2014/main" id="{FE9203D3-3D92-4F3D-A9D5-F47155903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030" y="1790700"/>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rocodilopolis">
            <a:extLst>
              <a:ext uri="{FF2B5EF4-FFF2-40B4-BE49-F238E27FC236}">
                <a16:creationId xmlns:a16="http://schemas.microsoft.com/office/drawing/2014/main" id="{330D6331-C308-47AA-8EDA-3F89493FC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7118" y="1790700"/>
            <a:ext cx="4208477"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7470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Gevecht tegen water</a:t>
            </a:r>
          </a:p>
        </p:txBody>
      </p:sp>
      <p:sp>
        <p:nvSpPr>
          <p:cNvPr id="3" name="Tijdelijke aanduiding voor inhoud 2"/>
          <p:cNvSpPr>
            <a:spLocks noGrp="1"/>
          </p:cNvSpPr>
          <p:nvPr>
            <p:ph idx="1"/>
          </p:nvPr>
        </p:nvSpPr>
        <p:spPr>
          <a:xfrm>
            <a:off x="7102548" y="1825625"/>
            <a:ext cx="4251251" cy="4351338"/>
          </a:xfrm>
        </p:spPr>
        <p:txBody>
          <a:bodyPr/>
          <a:lstStyle/>
          <a:p>
            <a:r>
              <a:rPr lang="nl-NL" dirty="0"/>
              <a:t>Deltaplan</a:t>
            </a:r>
          </a:p>
          <a:p>
            <a:r>
              <a:rPr lang="nl-NL" dirty="0"/>
              <a:t>Zandmotor</a:t>
            </a:r>
          </a:p>
          <a:p>
            <a:r>
              <a:rPr lang="nl-NL" dirty="0"/>
              <a:t>Nationaal deltaplan / Ruimte voor de Rivier</a:t>
            </a:r>
          </a:p>
          <a:p>
            <a:r>
              <a:rPr lang="nl-NL" dirty="0"/>
              <a:t>Waterpleinen</a:t>
            </a:r>
          </a:p>
          <a:p>
            <a:r>
              <a:rPr lang="nl-NL" dirty="0"/>
              <a:t>Meer groen in de stad</a:t>
            </a:r>
          </a:p>
        </p:txBody>
      </p:sp>
      <p:pic>
        <p:nvPicPr>
          <p:cNvPr id="4" name="Afbeelding 3">
            <a:extLst>
              <a:ext uri="{FF2B5EF4-FFF2-40B4-BE49-F238E27FC236}">
                <a16:creationId xmlns:a16="http://schemas.microsoft.com/office/drawing/2014/main" id="{541197BC-83ED-47FF-A5BB-88CFD7516C40}"/>
              </a:ext>
            </a:extLst>
          </p:cNvPr>
          <p:cNvPicPr>
            <a:picLocks noChangeAspect="1"/>
          </p:cNvPicPr>
          <p:nvPr/>
        </p:nvPicPr>
        <p:blipFill rotWithShape="1">
          <a:blip r:embed="rId2"/>
          <a:srcRect l="1" r="818" b="18322"/>
          <a:stretch/>
        </p:blipFill>
        <p:spPr>
          <a:xfrm>
            <a:off x="127620" y="1690688"/>
            <a:ext cx="6974929" cy="5018456"/>
          </a:xfrm>
          <a:prstGeom prst="rect">
            <a:avLst/>
          </a:prstGeom>
        </p:spPr>
      </p:pic>
    </p:spTree>
    <p:extLst>
      <p:ext uri="{BB962C8B-B14F-4D97-AF65-F5344CB8AC3E}">
        <p14:creationId xmlns:p14="http://schemas.microsoft.com/office/powerpoint/2010/main" val="19799668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Verdroging landelijk/stedelijk gebied</a:t>
            </a:r>
          </a:p>
        </p:txBody>
      </p:sp>
      <p:pic>
        <p:nvPicPr>
          <p:cNvPr id="4" name="Afbeelding 3"/>
          <p:cNvPicPr>
            <a:picLocks noChangeAspect="1"/>
          </p:cNvPicPr>
          <p:nvPr/>
        </p:nvPicPr>
        <p:blipFill>
          <a:blip r:embed="rId2"/>
          <a:stretch>
            <a:fillRect/>
          </a:stretch>
        </p:blipFill>
        <p:spPr>
          <a:xfrm>
            <a:off x="1050989" y="1690688"/>
            <a:ext cx="10090022" cy="5008924"/>
          </a:xfrm>
          <a:prstGeom prst="rect">
            <a:avLst/>
          </a:prstGeom>
        </p:spPr>
      </p:pic>
    </p:spTree>
    <p:extLst>
      <p:ext uri="{BB962C8B-B14F-4D97-AF65-F5344CB8AC3E}">
        <p14:creationId xmlns:p14="http://schemas.microsoft.com/office/powerpoint/2010/main" val="17072109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Rivieren: algemene begrippen</a:t>
            </a:r>
          </a:p>
        </p:txBody>
      </p:sp>
      <p:sp>
        <p:nvSpPr>
          <p:cNvPr id="3" name="Tijdelijke aanduiding voor inhoud 2"/>
          <p:cNvSpPr>
            <a:spLocks noGrp="1"/>
          </p:cNvSpPr>
          <p:nvPr>
            <p:ph idx="1"/>
          </p:nvPr>
        </p:nvSpPr>
        <p:spPr/>
        <p:txBody>
          <a:bodyPr/>
          <a:lstStyle/>
          <a:p>
            <a:r>
              <a:rPr lang="nl-NL" b="1" dirty="0"/>
              <a:t>Bovenloop: </a:t>
            </a:r>
            <a:r>
              <a:rPr lang="nl-NL" dirty="0"/>
              <a:t>bron van de rivier, smal/snel stromend, vooral erosie.</a:t>
            </a:r>
          </a:p>
          <a:p>
            <a:r>
              <a:rPr lang="nl-NL" b="1" dirty="0"/>
              <a:t>Middenloop: </a:t>
            </a:r>
            <a:r>
              <a:rPr lang="nl-NL" dirty="0"/>
              <a:t>middenstuk, wat breder en minder snel, sedimentatie en erosie.</a:t>
            </a:r>
          </a:p>
          <a:p>
            <a:r>
              <a:rPr lang="nl-NL" b="1" dirty="0"/>
              <a:t>Benedenloop: </a:t>
            </a:r>
            <a:r>
              <a:rPr lang="nl-NL" dirty="0"/>
              <a:t>bij de zeemonding, breedst en langzaam stromend, voornamelijk sedimentatie.</a:t>
            </a:r>
          </a:p>
          <a:p>
            <a:endParaRPr lang="nl-NL" dirty="0"/>
          </a:p>
          <a:p>
            <a:r>
              <a:rPr lang="nl-NL" b="1" dirty="0"/>
              <a:t>Waterscheiding: </a:t>
            </a:r>
            <a:r>
              <a:rPr lang="nl-NL" dirty="0"/>
              <a:t>grens tussen twee stroomgebieden.</a:t>
            </a:r>
          </a:p>
          <a:p>
            <a:r>
              <a:rPr lang="nl-NL" b="1" dirty="0"/>
              <a:t>Stroomgebied: </a:t>
            </a:r>
            <a:r>
              <a:rPr lang="nl-NL" dirty="0"/>
              <a:t>gebied waar de rivier zijn water van krijgt.</a:t>
            </a:r>
          </a:p>
          <a:p>
            <a:r>
              <a:rPr lang="nl-NL" b="1" dirty="0"/>
              <a:t>Stroomstelsel: </a:t>
            </a:r>
            <a:r>
              <a:rPr lang="nl-NL" dirty="0"/>
              <a:t>de rivier en zijn zijrivieren.</a:t>
            </a:r>
          </a:p>
          <a:p>
            <a:endParaRPr lang="nl-NL" dirty="0"/>
          </a:p>
        </p:txBody>
      </p:sp>
    </p:spTree>
    <p:extLst>
      <p:ext uri="{BB962C8B-B14F-4D97-AF65-F5344CB8AC3E}">
        <p14:creationId xmlns:p14="http://schemas.microsoft.com/office/powerpoint/2010/main" val="15001662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Rivieren: algemene begrippen</a:t>
            </a:r>
          </a:p>
        </p:txBody>
      </p:sp>
      <p:sp>
        <p:nvSpPr>
          <p:cNvPr id="3" name="Tijdelijke aanduiding voor inhoud 2"/>
          <p:cNvSpPr>
            <a:spLocks noGrp="1"/>
          </p:cNvSpPr>
          <p:nvPr>
            <p:ph idx="1"/>
          </p:nvPr>
        </p:nvSpPr>
        <p:spPr/>
        <p:txBody>
          <a:bodyPr/>
          <a:lstStyle/>
          <a:p>
            <a:r>
              <a:rPr lang="nl-NL" b="1" dirty="0"/>
              <a:t>Debiet:</a:t>
            </a:r>
            <a:r>
              <a:rPr lang="nl-NL" dirty="0"/>
              <a:t> op een bepaald punt, hoeveel water in de rivier stroomt.</a:t>
            </a:r>
          </a:p>
          <a:p>
            <a:r>
              <a:rPr lang="nl-NL" b="1" dirty="0"/>
              <a:t>Regiem: </a:t>
            </a:r>
            <a:r>
              <a:rPr lang="nl-NL" dirty="0"/>
              <a:t>schommelingen in de waterafvoer in de rivier.</a:t>
            </a:r>
          </a:p>
          <a:p>
            <a:r>
              <a:rPr lang="nl-NL" b="1" dirty="0"/>
              <a:t>Piekafvoer: </a:t>
            </a:r>
            <a:r>
              <a:rPr lang="nl-NL" dirty="0"/>
              <a:t>hoogste waterafvoer in de rivier.</a:t>
            </a:r>
          </a:p>
          <a:p>
            <a:endParaRPr lang="nl-NL" dirty="0"/>
          </a:p>
          <a:p>
            <a:r>
              <a:rPr lang="nl-NL" dirty="0"/>
              <a:t>Verschillende rivieren zoals regenrivier, gletsjerrivier en gemengde rivier.</a:t>
            </a:r>
          </a:p>
        </p:txBody>
      </p:sp>
    </p:spTree>
    <p:extLst>
      <p:ext uri="{BB962C8B-B14F-4D97-AF65-F5344CB8AC3E}">
        <p14:creationId xmlns:p14="http://schemas.microsoft.com/office/powerpoint/2010/main" val="42453968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1D7980-9687-8967-E8F3-A884D3BE42C8}"/>
              </a:ext>
            </a:extLst>
          </p:cNvPr>
          <p:cNvSpPr>
            <a:spLocks noGrp="1"/>
          </p:cNvSpPr>
          <p:nvPr>
            <p:ph type="title"/>
          </p:nvPr>
        </p:nvSpPr>
        <p:spPr/>
        <p:txBody>
          <a:bodyPr/>
          <a:lstStyle/>
          <a:p>
            <a:r>
              <a:rPr lang="nl-NL" dirty="0"/>
              <a:t>Voorbeelden rivieren</a:t>
            </a:r>
          </a:p>
        </p:txBody>
      </p:sp>
      <p:graphicFrame>
        <p:nvGraphicFramePr>
          <p:cNvPr id="4" name="Tijdelijke aanduiding voor inhoud 3">
            <a:extLst>
              <a:ext uri="{FF2B5EF4-FFF2-40B4-BE49-F238E27FC236}">
                <a16:creationId xmlns:a16="http://schemas.microsoft.com/office/drawing/2014/main" id="{E150CFF8-7E37-AB84-BB6C-579F959CDEB4}"/>
              </a:ext>
            </a:extLst>
          </p:cNvPr>
          <p:cNvGraphicFramePr>
            <a:graphicFrameLocks noGrp="1"/>
          </p:cNvGraphicFramePr>
          <p:nvPr>
            <p:ph idx="1"/>
            <p:extLst>
              <p:ext uri="{D42A27DB-BD31-4B8C-83A1-F6EECF244321}">
                <p14:modId xmlns:p14="http://schemas.microsoft.com/office/powerpoint/2010/main" val="78650735"/>
              </p:ext>
            </p:extLst>
          </p:nvPr>
        </p:nvGraphicFramePr>
        <p:xfrm>
          <a:off x="838200" y="2654300"/>
          <a:ext cx="10515600" cy="261493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079696728"/>
                    </a:ext>
                  </a:extLst>
                </a:gridCol>
                <a:gridCol w="5257800">
                  <a:extLst>
                    <a:ext uri="{9D8B030D-6E8A-4147-A177-3AD203B41FA5}">
                      <a16:colId xmlns:a16="http://schemas.microsoft.com/office/drawing/2014/main" val="1468254924"/>
                    </a:ext>
                  </a:extLst>
                </a:gridCol>
              </a:tblGrid>
              <a:tr h="370840">
                <a:tc>
                  <a:txBody>
                    <a:bodyPr/>
                    <a:lstStyle/>
                    <a:p>
                      <a:pPr algn="ctr"/>
                      <a:r>
                        <a:rPr lang="nl-NL" sz="2800" dirty="0">
                          <a:latin typeface="Effra" panose="02000506080000020004" pitchFamily="2" charset="0"/>
                        </a:rPr>
                        <a:t>Gemengde rivier</a:t>
                      </a:r>
                    </a:p>
                  </a:txBody>
                  <a:tcPr/>
                </a:tc>
                <a:tc>
                  <a:txBody>
                    <a:bodyPr/>
                    <a:lstStyle/>
                    <a:p>
                      <a:pPr algn="ctr"/>
                      <a:r>
                        <a:rPr lang="nl-NL" sz="2800" dirty="0">
                          <a:latin typeface="Effra" panose="02000506080000020004" pitchFamily="2" charset="0"/>
                        </a:rPr>
                        <a:t>Regenrivier</a:t>
                      </a:r>
                    </a:p>
                  </a:txBody>
                  <a:tcPr/>
                </a:tc>
                <a:extLst>
                  <a:ext uri="{0D108BD9-81ED-4DB2-BD59-A6C34878D82A}">
                    <a16:rowId xmlns:a16="http://schemas.microsoft.com/office/drawing/2014/main" val="4138201580"/>
                  </a:ext>
                </a:extLst>
              </a:tr>
              <a:tr h="542290">
                <a:tc>
                  <a:txBody>
                    <a:bodyPr/>
                    <a:lstStyle/>
                    <a:p>
                      <a:pPr algn="ctr"/>
                      <a:r>
                        <a:rPr lang="nl-NL" sz="2800" dirty="0">
                          <a:latin typeface="Effra" panose="02000506080000020004" pitchFamily="2" charset="0"/>
                        </a:rPr>
                        <a:t>Rijn</a:t>
                      </a:r>
                    </a:p>
                  </a:txBody>
                  <a:tcPr/>
                </a:tc>
                <a:tc>
                  <a:txBody>
                    <a:bodyPr/>
                    <a:lstStyle/>
                    <a:p>
                      <a:pPr algn="ctr"/>
                      <a:r>
                        <a:rPr lang="nl-NL" sz="2800" dirty="0">
                          <a:latin typeface="Effra" panose="02000506080000020004" pitchFamily="2" charset="0"/>
                        </a:rPr>
                        <a:t>Maas</a:t>
                      </a:r>
                    </a:p>
                  </a:txBody>
                  <a:tcPr/>
                </a:tc>
                <a:extLst>
                  <a:ext uri="{0D108BD9-81ED-4DB2-BD59-A6C34878D82A}">
                    <a16:rowId xmlns:a16="http://schemas.microsoft.com/office/drawing/2014/main" val="171030703"/>
                  </a:ext>
                </a:extLst>
              </a:tr>
              <a:tr h="370840">
                <a:tc>
                  <a:txBody>
                    <a:bodyPr/>
                    <a:lstStyle/>
                    <a:p>
                      <a:pPr algn="ctr"/>
                      <a:r>
                        <a:rPr lang="nl-NL" sz="2800" dirty="0" err="1">
                          <a:latin typeface="Effra" panose="02000506080000020004" pitchFamily="2" charset="0"/>
                        </a:rPr>
                        <a:t>Chang</a:t>
                      </a:r>
                      <a:r>
                        <a:rPr lang="nl-NL" sz="2800" dirty="0">
                          <a:latin typeface="Effra" panose="02000506080000020004" pitchFamily="2" charset="0"/>
                        </a:rPr>
                        <a:t> </a:t>
                      </a:r>
                      <a:r>
                        <a:rPr lang="nl-NL" sz="2800" dirty="0" err="1">
                          <a:latin typeface="Effra" panose="02000506080000020004" pitchFamily="2" charset="0"/>
                        </a:rPr>
                        <a:t>Jiang</a:t>
                      </a:r>
                      <a:r>
                        <a:rPr lang="nl-NL" sz="2800" dirty="0">
                          <a:latin typeface="Effra" panose="02000506080000020004" pitchFamily="2" charset="0"/>
                        </a:rPr>
                        <a:t> – </a:t>
                      </a:r>
                      <a:r>
                        <a:rPr lang="nl-NL" sz="2800" dirty="0" err="1">
                          <a:latin typeface="Effra" panose="02000506080000020004" pitchFamily="2" charset="0"/>
                        </a:rPr>
                        <a:t>Yangtzerivier</a:t>
                      </a:r>
                      <a:endParaRPr lang="nl-NL" sz="2800" dirty="0">
                        <a:latin typeface="Effra" panose="02000506080000020004"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dirty="0" err="1">
                          <a:latin typeface="Effra" panose="02000506080000020004" pitchFamily="2" charset="0"/>
                        </a:rPr>
                        <a:t>Xi</a:t>
                      </a:r>
                      <a:r>
                        <a:rPr lang="nl-NL" sz="2800" dirty="0">
                          <a:latin typeface="Effra" panose="02000506080000020004" pitchFamily="2" charset="0"/>
                        </a:rPr>
                        <a:t> </a:t>
                      </a:r>
                      <a:r>
                        <a:rPr lang="nl-NL" sz="2800" dirty="0" err="1">
                          <a:latin typeface="Effra" panose="02000506080000020004" pitchFamily="2" charset="0"/>
                        </a:rPr>
                        <a:t>Jiang</a:t>
                      </a:r>
                      <a:r>
                        <a:rPr lang="nl-NL" sz="2800" dirty="0">
                          <a:latin typeface="Effra" panose="02000506080000020004" pitchFamily="2" charset="0"/>
                        </a:rPr>
                        <a:t> - Parelrivier</a:t>
                      </a:r>
                    </a:p>
                  </a:txBody>
                  <a:tcPr/>
                </a:tc>
                <a:extLst>
                  <a:ext uri="{0D108BD9-81ED-4DB2-BD59-A6C34878D82A}">
                    <a16:rowId xmlns:a16="http://schemas.microsoft.com/office/drawing/2014/main" val="1291319195"/>
                  </a:ext>
                </a:extLst>
              </a:tr>
              <a:tr h="370840">
                <a:tc>
                  <a:txBody>
                    <a:bodyPr/>
                    <a:lstStyle/>
                    <a:p>
                      <a:pPr algn="ctr"/>
                      <a:r>
                        <a:rPr lang="nl-NL" sz="2800" dirty="0" err="1">
                          <a:latin typeface="Effra" panose="02000506080000020004" pitchFamily="2" charset="0"/>
                        </a:rPr>
                        <a:t>Huang</a:t>
                      </a:r>
                      <a:r>
                        <a:rPr lang="nl-NL" sz="2800" dirty="0">
                          <a:latin typeface="Effra" panose="02000506080000020004" pitchFamily="2" charset="0"/>
                        </a:rPr>
                        <a:t> He – Gele</a:t>
                      </a:r>
                      <a:r>
                        <a:rPr lang="nl-NL" sz="2800" baseline="0" dirty="0">
                          <a:latin typeface="Effra" panose="02000506080000020004" pitchFamily="2" charset="0"/>
                        </a:rPr>
                        <a:t> rivier</a:t>
                      </a:r>
                      <a:endParaRPr lang="nl-NL" sz="2800" dirty="0">
                        <a:latin typeface="Effra" panose="02000506080000020004" pitchFamily="2" charset="0"/>
                      </a:endParaRPr>
                    </a:p>
                  </a:txBody>
                  <a:tcPr/>
                </a:tc>
                <a:tc>
                  <a:txBody>
                    <a:bodyPr/>
                    <a:lstStyle/>
                    <a:p>
                      <a:pPr algn="ctr"/>
                      <a:r>
                        <a:rPr lang="nl-NL" sz="2800" dirty="0">
                          <a:latin typeface="Effra" panose="02000506080000020004" pitchFamily="2" charset="0"/>
                        </a:rPr>
                        <a:t>Nijl</a:t>
                      </a:r>
                    </a:p>
                  </a:txBody>
                  <a:tcPr/>
                </a:tc>
                <a:extLst>
                  <a:ext uri="{0D108BD9-81ED-4DB2-BD59-A6C34878D82A}">
                    <a16:rowId xmlns:a16="http://schemas.microsoft.com/office/drawing/2014/main" val="1933528133"/>
                  </a:ext>
                </a:extLst>
              </a:tr>
              <a:tr h="370840">
                <a:tc>
                  <a:txBody>
                    <a:bodyPr/>
                    <a:lstStyle/>
                    <a:p>
                      <a:pPr algn="ctr"/>
                      <a:r>
                        <a:rPr lang="nl-NL" sz="2800" dirty="0">
                          <a:latin typeface="Effra" panose="02000506080000020004" pitchFamily="2" charset="0"/>
                        </a:rPr>
                        <a:t>Jordaan</a:t>
                      </a:r>
                    </a:p>
                  </a:txBody>
                  <a:tcPr/>
                </a:tc>
                <a:tc>
                  <a:txBody>
                    <a:bodyPr/>
                    <a:lstStyle/>
                    <a:p>
                      <a:pPr algn="ctr"/>
                      <a:endParaRPr lang="nl-NL" sz="2800" dirty="0">
                        <a:latin typeface="Effra" panose="02000506080000020004" pitchFamily="2" charset="0"/>
                      </a:endParaRPr>
                    </a:p>
                  </a:txBody>
                  <a:tcPr/>
                </a:tc>
                <a:extLst>
                  <a:ext uri="{0D108BD9-81ED-4DB2-BD59-A6C34878D82A}">
                    <a16:rowId xmlns:a16="http://schemas.microsoft.com/office/drawing/2014/main" val="1122431520"/>
                  </a:ext>
                </a:extLst>
              </a:tr>
            </a:tbl>
          </a:graphicData>
        </a:graphic>
      </p:graphicFrame>
      <p:pic>
        <p:nvPicPr>
          <p:cNvPr id="1026" name="Picture 2" descr="Is uit het hoofd leren nog van deze tijd? - Open Universiteit - Open  Universiteit">
            <a:extLst>
              <a:ext uri="{FF2B5EF4-FFF2-40B4-BE49-F238E27FC236}">
                <a16:creationId xmlns:a16="http://schemas.microsoft.com/office/drawing/2014/main" id="{2F717684-FBEA-855F-CE50-E7436D3F8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9362" y="1333499"/>
            <a:ext cx="1214437" cy="121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5627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Debiet en regiem, Nederland</a:t>
            </a:r>
          </a:p>
        </p:txBody>
      </p:sp>
      <p:graphicFrame>
        <p:nvGraphicFramePr>
          <p:cNvPr id="5" name="Tijdelijke aanduiding voor inhoud 4"/>
          <p:cNvGraphicFramePr>
            <a:graphicFrameLocks noGrp="1"/>
          </p:cNvGraphicFramePr>
          <p:nvPr>
            <p:ph idx="1"/>
            <p:extLst>
              <p:ext uri="{D42A27DB-BD31-4B8C-83A1-F6EECF244321}">
                <p14:modId xmlns:p14="http://schemas.microsoft.com/office/powerpoint/2010/main" val="3948983248"/>
              </p:ext>
            </p:extLst>
          </p:nvPr>
        </p:nvGraphicFramePr>
        <p:xfrm>
          <a:off x="4228152" y="2584750"/>
          <a:ext cx="7125648" cy="3211022"/>
        </p:xfrm>
        <a:graphic>
          <a:graphicData uri="http://schemas.openxmlformats.org/drawingml/2006/table">
            <a:tbl>
              <a:tblPr firstRow="1" bandRow="1">
                <a:tableStyleId>{5C22544A-7EE6-4342-B048-85BDC9FD1C3A}</a:tableStyleId>
              </a:tblPr>
              <a:tblGrid>
                <a:gridCol w="3562824">
                  <a:extLst>
                    <a:ext uri="{9D8B030D-6E8A-4147-A177-3AD203B41FA5}">
                      <a16:colId xmlns:a16="http://schemas.microsoft.com/office/drawing/2014/main" val="2994436765"/>
                    </a:ext>
                  </a:extLst>
                </a:gridCol>
                <a:gridCol w="3562824">
                  <a:extLst>
                    <a:ext uri="{9D8B030D-6E8A-4147-A177-3AD203B41FA5}">
                      <a16:colId xmlns:a16="http://schemas.microsoft.com/office/drawing/2014/main" val="1606174633"/>
                    </a:ext>
                  </a:extLst>
                </a:gridCol>
              </a:tblGrid>
              <a:tr h="621508">
                <a:tc>
                  <a:txBody>
                    <a:bodyPr/>
                    <a:lstStyle/>
                    <a:p>
                      <a:r>
                        <a:rPr lang="nl-NL" sz="2800">
                          <a:solidFill>
                            <a:schemeClr val="tx1"/>
                          </a:solidFill>
                          <a:latin typeface="Effra" panose="02000506080000020004" pitchFamily="2" charset="0"/>
                        </a:rPr>
                        <a:t>Rijn</a:t>
                      </a:r>
                    </a:p>
                  </a:txBody>
                  <a:tcPr>
                    <a:solidFill>
                      <a:srgbClr val="945DE8"/>
                    </a:solidFill>
                  </a:tcPr>
                </a:tc>
                <a:tc>
                  <a:txBody>
                    <a:bodyPr/>
                    <a:lstStyle/>
                    <a:p>
                      <a:r>
                        <a:rPr lang="nl-NL" sz="2800" dirty="0">
                          <a:solidFill>
                            <a:schemeClr val="tx1"/>
                          </a:solidFill>
                          <a:latin typeface="Effra" panose="02000506080000020004" pitchFamily="2" charset="0"/>
                        </a:rPr>
                        <a:t>Maas</a:t>
                      </a:r>
                    </a:p>
                  </a:txBody>
                  <a:tcPr>
                    <a:solidFill>
                      <a:srgbClr val="945DE8"/>
                    </a:solidFill>
                  </a:tcPr>
                </a:tc>
                <a:extLst>
                  <a:ext uri="{0D108BD9-81ED-4DB2-BD59-A6C34878D82A}">
                    <a16:rowId xmlns:a16="http://schemas.microsoft.com/office/drawing/2014/main" val="2004169795"/>
                  </a:ext>
                </a:extLst>
              </a:tr>
              <a:tr h="767745">
                <a:tc>
                  <a:txBody>
                    <a:bodyPr/>
                    <a:lstStyle/>
                    <a:p>
                      <a:r>
                        <a:rPr lang="nl-NL" sz="2800" dirty="0">
                          <a:latin typeface="Effra" panose="02000506080000020004" pitchFamily="2" charset="0"/>
                        </a:rPr>
                        <a:t>Bovenloop: Gletsjerrivier, daarna gemengde rivier</a:t>
                      </a:r>
                    </a:p>
                  </a:txBody>
                  <a:tcPr>
                    <a:solidFill>
                      <a:srgbClr val="F1EAFC"/>
                    </a:solidFill>
                  </a:tcPr>
                </a:tc>
                <a:tc>
                  <a:txBody>
                    <a:bodyPr/>
                    <a:lstStyle/>
                    <a:p>
                      <a:r>
                        <a:rPr lang="nl-NL" sz="2800">
                          <a:latin typeface="Effra" panose="02000506080000020004" pitchFamily="2" charset="0"/>
                        </a:rPr>
                        <a:t>Regenrivier</a:t>
                      </a:r>
                    </a:p>
                  </a:txBody>
                  <a:tcPr>
                    <a:solidFill>
                      <a:srgbClr val="F1EAFC"/>
                    </a:solidFill>
                  </a:tcPr>
                </a:tc>
                <a:extLst>
                  <a:ext uri="{0D108BD9-81ED-4DB2-BD59-A6C34878D82A}">
                    <a16:rowId xmlns:a16="http://schemas.microsoft.com/office/drawing/2014/main" val="1248989420"/>
                  </a:ext>
                </a:extLst>
              </a:tr>
              <a:tr h="608957">
                <a:tc>
                  <a:txBody>
                    <a:bodyPr/>
                    <a:lstStyle/>
                    <a:p>
                      <a:r>
                        <a:rPr lang="nl-NL" sz="2800" dirty="0">
                          <a:latin typeface="Effra" panose="02000506080000020004" pitchFamily="2" charset="0"/>
                        </a:rPr>
                        <a:t>Debiet: 2300 m3/sec</a:t>
                      </a:r>
                    </a:p>
                  </a:txBody>
                  <a:tcPr>
                    <a:solidFill>
                      <a:srgbClr val="F1EAFC"/>
                    </a:solidFill>
                  </a:tcPr>
                </a:tc>
                <a:tc>
                  <a:txBody>
                    <a:bodyPr/>
                    <a:lstStyle/>
                    <a:p>
                      <a:r>
                        <a:rPr lang="nl-NL" sz="2800" dirty="0">
                          <a:latin typeface="Effra" panose="02000506080000020004" pitchFamily="2" charset="0"/>
                        </a:rPr>
                        <a:t>Debiet: 230 m3/sec</a:t>
                      </a:r>
                    </a:p>
                  </a:txBody>
                  <a:tcPr>
                    <a:solidFill>
                      <a:srgbClr val="F1EAFC"/>
                    </a:solidFill>
                  </a:tcPr>
                </a:tc>
                <a:extLst>
                  <a:ext uri="{0D108BD9-81ED-4DB2-BD59-A6C34878D82A}">
                    <a16:rowId xmlns:a16="http://schemas.microsoft.com/office/drawing/2014/main" val="3014508983"/>
                  </a:ext>
                </a:extLst>
              </a:tr>
              <a:tr h="608957">
                <a:tc>
                  <a:txBody>
                    <a:bodyPr/>
                    <a:lstStyle/>
                    <a:p>
                      <a:r>
                        <a:rPr lang="nl-NL" sz="2800">
                          <a:latin typeface="Effra" panose="02000506080000020004" pitchFamily="2" charset="0"/>
                        </a:rPr>
                        <a:t>Lengte: 1230 km</a:t>
                      </a:r>
                    </a:p>
                  </a:txBody>
                  <a:tcPr>
                    <a:solidFill>
                      <a:srgbClr val="F1EAFC"/>
                    </a:solidFill>
                  </a:tcPr>
                </a:tc>
                <a:tc>
                  <a:txBody>
                    <a:bodyPr/>
                    <a:lstStyle/>
                    <a:p>
                      <a:r>
                        <a:rPr lang="nl-NL" sz="2800" dirty="0">
                          <a:latin typeface="Effra" panose="02000506080000020004" pitchFamily="2" charset="0"/>
                        </a:rPr>
                        <a:t>Lengte: 925 km</a:t>
                      </a:r>
                    </a:p>
                  </a:txBody>
                  <a:tcPr>
                    <a:solidFill>
                      <a:srgbClr val="F1EAFC"/>
                    </a:solidFill>
                  </a:tcPr>
                </a:tc>
                <a:extLst>
                  <a:ext uri="{0D108BD9-81ED-4DB2-BD59-A6C34878D82A}">
                    <a16:rowId xmlns:a16="http://schemas.microsoft.com/office/drawing/2014/main" val="3693121839"/>
                  </a:ext>
                </a:extLst>
              </a:tr>
            </a:tbl>
          </a:graphicData>
        </a:graphic>
      </p:graphicFrame>
      <p:pic>
        <p:nvPicPr>
          <p:cNvPr id="4" name="Picture 2" descr="Afbeeldingsresultaat voor debiet van de rijn">
            <a:extLst>
              <a:ext uri="{FF2B5EF4-FFF2-40B4-BE49-F238E27FC236}">
                <a16:creationId xmlns:a16="http://schemas.microsoft.com/office/drawing/2014/main" id="{8B16A0B6-3038-4544-BEF9-3D858FB65E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2" t="10958" r="13382" b="2851"/>
          <a:stretch/>
        </p:blipFill>
        <p:spPr bwMode="auto">
          <a:xfrm>
            <a:off x="170121" y="1690688"/>
            <a:ext cx="3763926" cy="4999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9854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Debiet en regiem, China</a:t>
            </a:r>
          </a:p>
        </p:txBody>
      </p:sp>
      <p:sp>
        <p:nvSpPr>
          <p:cNvPr id="3" name="Tijdelijke aanduiding voor inhoud 2"/>
          <p:cNvSpPr>
            <a:spLocks noGrp="1"/>
          </p:cNvSpPr>
          <p:nvPr>
            <p:ph idx="1"/>
          </p:nvPr>
        </p:nvSpPr>
        <p:spPr>
          <a:xfrm>
            <a:off x="4253022" y="1825624"/>
            <a:ext cx="7729871" cy="4909305"/>
          </a:xfrm>
        </p:spPr>
        <p:txBody>
          <a:bodyPr/>
          <a:lstStyle/>
          <a:p>
            <a:r>
              <a:rPr lang="nl-NL" dirty="0"/>
              <a:t>Overduidelijk groot verschil in regiem.</a:t>
            </a:r>
          </a:p>
          <a:p>
            <a:endParaRPr lang="nl-NL" dirty="0"/>
          </a:p>
          <a:p>
            <a:r>
              <a:rPr lang="nl-NL" dirty="0" err="1"/>
              <a:t>Chang</a:t>
            </a:r>
            <a:r>
              <a:rPr lang="nl-NL" dirty="0"/>
              <a:t> </a:t>
            </a:r>
            <a:r>
              <a:rPr lang="nl-NL" dirty="0" err="1"/>
              <a:t>Jiang</a:t>
            </a:r>
            <a:r>
              <a:rPr lang="nl-NL" dirty="0"/>
              <a:t> heeft een groter stroomgebied -&gt; groter regiem.</a:t>
            </a:r>
          </a:p>
          <a:p>
            <a:r>
              <a:rPr lang="nl-NL" dirty="0"/>
              <a:t>Piek in zomermaanden door smeltwater en daarbij gevallen regen.</a:t>
            </a:r>
          </a:p>
          <a:p>
            <a:endParaRPr lang="nl-NL" dirty="0"/>
          </a:p>
          <a:p>
            <a:r>
              <a:rPr lang="nl-NL" dirty="0" err="1"/>
              <a:t>Huang</a:t>
            </a:r>
            <a:r>
              <a:rPr lang="nl-NL" dirty="0"/>
              <a:t> He veel lager -&gt; kleiner stroomgebied en minder water in de rivier.</a:t>
            </a:r>
          </a:p>
        </p:txBody>
      </p:sp>
      <p:pic>
        <p:nvPicPr>
          <p:cNvPr id="4" name="Afbeelding 11" descr="Geo_vmbo_34_3ed_kgt_W_LB_2_2_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131" y="1690688"/>
            <a:ext cx="4035892" cy="504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47417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4062" y="284176"/>
            <a:ext cx="10142938" cy="1508760"/>
          </a:xfrm>
        </p:spPr>
        <p:txBody>
          <a:bodyPr/>
          <a:lstStyle/>
          <a:p>
            <a:r>
              <a:rPr lang="nl-NL" dirty="0">
                <a:latin typeface="Effra" panose="02000506080000020004" pitchFamily="2" charset="0"/>
              </a:rPr>
              <a:t>Examenvraag rivieren debiet</a:t>
            </a:r>
          </a:p>
        </p:txBody>
      </p:sp>
      <p:pic>
        <p:nvPicPr>
          <p:cNvPr id="6" name="Afbeelding 5">
            <a:extLst>
              <a:ext uri="{FF2B5EF4-FFF2-40B4-BE49-F238E27FC236}">
                <a16:creationId xmlns:a16="http://schemas.microsoft.com/office/drawing/2014/main" id="{3B6D23D0-0474-0BF4-9D5E-A0074E3479C4}"/>
              </a:ext>
            </a:extLst>
          </p:cNvPr>
          <p:cNvPicPr>
            <a:picLocks noChangeAspect="1"/>
          </p:cNvPicPr>
          <p:nvPr/>
        </p:nvPicPr>
        <p:blipFill rotWithShape="1">
          <a:blip r:embed="rId3"/>
          <a:srcRect l="1164" t="11783" r="1487" b="2310"/>
          <a:stretch/>
        </p:blipFill>
        <p:spPr>
          <a:xfrm>
            <a:off x="844062" y="1869902"/>
            <a:ext cx="10463771" cy="3067754"/>
          </a:xfrm>
          <a:prstGeom prst="rect">
            <a:avLst/>
          </a:prstGeom>
        </p:spPr>
      </p:pic>
      <p:sp>
        <p:nvSpPr>
          <p:cNvPr id="8" name="Tijdelijke aanduiding voor inhoud 7">
            <a:extLst>
              <a:ext uri="{FF2B5EF4-FFF2-40B4-BE49-F238E27FC236}">
                <a16:creationId xmlns:a16="http://schemas.microsoft.com/office/drawing/2014/main" id="{4F09A55D-AAF5-EC13-7276-A8362A58654E}"/>
              </a:ext>
            </a:extLst>
          </p:cNvPr>
          <p:cNvSpPr>
            <a:spLocks noGrp="1"/>
          </p:cNvSpPr>
          <p:nvPr>
            <p:ph sz="quarter" idx="13"/>
          </p:nvPr>
        </p:nvSpPr>
        <p:spPr>
          <a:xfrm>
            <a:off x="944007" y="5014622"/>
            <a:ext cx="10363826" cy="1591918"/>
          </a:xfrm>
        </p:spPr>
        <p:txBody>
          <a:bodyPr>
            <a:normAutofit fontScale="92500" lnSpcReduction="10000"/>
          </a:bodyPr>
          <a:lstStyle/>
          <a:p>
            <a:pPr marL="0" indent="0">
              <a:buNone/>
            </a:pPr>
            <a:r>
              <a:rPr lang="nl-NL" dirty="0">
                <a:latin typeface="Effra" panose="02000506080000020004" pitchFamily="2" charset="0"/>
              </a:rPr>
              <a:t>Het debiet bij de monding van de rivier de Nijl verschilt sterk van het debiet bij de monding van de rivier de </a:t>
            </a:r>
            <a:r>
              <a:rPr lang="nl-NL" dirty="0" err="1">
                <a:latin typeface="Effra" panose="02000506080000020004" pitchFamily="2" charset="0"/>
              </a:rPr>
              <a:t>Chang</a:t>
            </a:r>
            <a:r>
              <a:rPr lang="nl-NL" dirty="0">
                <a:latin typeface="Effra" panose="02000506080000020004" pitchFamily="2" charset="0"/>
              </a:rPr>
              <a:t> </a:t>
            </a:r>
            <a:r>
              <a:rPr lang="nl-NL" dirty="0" err="1">
                <a:latin typeface="Effra" panose="02000506080000020004" pitchFamily="2" charset="0"/>
              </a:rPr>
              <a:t>Jiang</a:t>
            </a:r>
            <a:r>
              <a:rPr lang="nl-NL" dirty="0">
                <a:latin typeface="Effra" panose="02000506080000020004" pitchFamily="2" charset="0"/>
              </a:rPr>
              <a:t>. </a:t>
            </a:r>
          </a:p>
          <a:p>
            <a:pPr marL="0" indent="0">
              <a:buNone/>
            </a:pPr>
            <a:r>
              <a:rPr lang="nl-NL" dirty="0">
                <a:latin typeface="Effra" panose="02000506080000020004" pitchFamily="2" charset="0"/>
                <a:sym typeface="Wingdings" panose="05000000000000000000" pitchFamily="2" charset="2"/>
              </a:rPr>
              <a:t> </a:t>
            </a:r>
            <a:r>
              <a:rPr lang="nl-NL" dirty="0">
                <a:latin typeface="Effra" panose="02000506080000020004" pitchFamily="2" charset="0"/>
              </a:rPr>
              <a:t>Geef een natuurlijke oorzaak voor het grote verschil in debiet bij de monding tussen de rivier de Nijl en de rivier de </a:t>
            </a:r>
            <a:r>
              <a:rPr lang="nl-NL" dirty="0" err="1">
                <a:latin typeface="Effra" panose="02000506080000020004" pitchFamily="2" charset="0"/>
              </a:rPr>
              <a:t>Chang</a:t>
            </a:r>
            <a:r>
              <a:rPr lang="nl-NL" dirty="0">
                <a:latin typeface="Effra" panose="02000506080000020004" pitchFamily="2" charset="0"/>
              </a:rPr>
              <a:t> </a:t>
            </a:r>
            <a:r>
              <a:rPr lang="nl-NL" dirty="0" err="1">
                <a:latin typeface="Effra" panose="02000506080000020004" pitchFamily="2" charset="0"/>
              </a:rPr>
              <a:t>Jiang</a:t>
            </a:r>
            <a:r>
              <a:rPr lang="nl-NL" dirty="0">
                <a:latin typeface="Effra" panose="02000506080000020004" pitchFamily="2" charset="0"/>
              </a:rPr>
              <a:t>.</a:t>
            </a:r>
            <a:endParaRPr lang="nl-NL" sz="4000" dirty="0">
              <a:latin typeface="Effra" panose="02000506080000020004" pitchFamily="2" charset="0"/>
            </a:endParaRPr>
          </a:p>
        </p:txBody>
      </p:sp>
    </p:spTree>
    <p:extLst>
      <p:ext uri="{BB962C8B-B14F-4D97-AF65-F5344CB8AC3E}">
        <p14:creationId xmlns:p14="http://schemas.microsoft.com/office/powerpoint/2010/main" val="752506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Invalshoeken</a:t>
            </a:r>
          </a:p>
        </p:txBody>
      </p:sp>
      <p:graphicFrame>
        <p:nvGraphicFramePr>
          <p:cNvPr id="5" name="Tijdelijke aanduiding voor inhoud 3">
            <a:extLst>
              <a:ext uri="{FF2B5EF4-FFF2-40B4-BE49-F238E27FC236}">
                <a16:creationId xmlns:a16="http://schemas.microsoft.com/office/drawing/2014/main" id="{78E828F7-3259-6218-14D6-FD77A6ECE176}"/>
              </a:ext>
            </a:extLst>
          </p:cNvPr>
          <p:cNvGraphicFramePr>
            <a:graphicFrameLocks/>
          </p:cNvGraphicFramePr>
          <p:nvPr>
            <p:extLst>
              <p:ext uri="{D42A27DB-BD31-4B8C-83A1-F6EECF244321}">
                <p14:modId xmlns:p14="http://schemas.microsoft.com/office/powerpoint/2010/main" val="2125254674"/>
              </p:ext>
            </p:extLst>
          </p:nvPr>
        </p:nvGraphicFramePr>
        <p:xfrm>
          <a:off x="142358" y="1386488"/>
          <a:ext cx="11907284" cy="5363562"/>
        </p:xfrm>
        <a:graphic>
          <a:graphicData uri="http://schemas.openxmlformats.org/drawingml/2006/table">
            <a:tbl>
              <a:tblPr firstRow="1" bandRow="1">
                <a:tableStyleId>{5C22544A-7EE6-4342-B048-85BDC9FD1C3A}</a:tableStyleId>
              </a:tblPr>
              <a:tblGrid>
                <a:gridCol w="2821906">
                  <a:extLst>
                    <a:ext uri="{9D8B030D-6E8A-4147-A177-3AD203B41FA5}">
                      <a16:colId xmlns:a16="http://schemas.microsoft.com/office/drawing/2014/main" val="3458785530"/>
                    </a:ext>
                  </a:extLst>
                </a:gridCol>
                <a:gridCol w="9085378">
                  <a:extLst>
                    <a:ext uri="{9D8B030D-6E8A-4147-A177-3AD203B41FA5}">
                      <a16:colId xmlns:a16="http://schemas.microsoft.com/office/drawing/2014/main" val="2009739305"/>
                    </a:ext>
                  </a:extLst>
                </a:gridCol>
              </a:tblGrid>
              <a:tr h="499521">
                <a:tc>
                  <a:txBody>
                    <a:bodyPr/>
                    <a:lstStyle/>
                    <a:p>
                      <a:r>
                        <a:rPr lang="nl-NL" sz="2800" dirty="0">
                          <a:latin typeface="Effra" panose="02000506080000020004" pitchFamily="2" charset="0"/>
                        </a:rPr>
                        <a:t>Invalshoeken:</a:t>
                      </a:r>
                    </a:p>
                  </a:txBody>
                  <a:tcPr>
                    <a:solidFill>
                      <a:srgbClr val="945DE8"/>
                    </a:solidFill>
                  </a:tcPr>
                </a:tc>
                <a:tc>
                  <a:txBody>
                    <a:bodyPr/>
                    <a:lstStyle/>
                    <a:p>
                      <a:r>
                        <a:rPr lang="nl-NL" sz="2800" dirty="0">
                          <a:latin typeface="Effra" panose="02000506080000020004" pitchFamily="2" charset="0"/>
                        </a:rPr>
                        <a:t>Uitleg:</a:t>
                      </a:r>
                    </a:p>
                  </a:txBody>
                  <a:tcPr>
                    <a:solidFill>
                      <a:srgbClr val="945DE8"/>
                    </a:solidFill>
                  </a:tcPr>
                </a:tc>
                <a:extLst>
                  <a:ext uri="{0D108BD9-81ED-4DB2-BD59-A6C34878D82A}">
                    <a16:rowId xmlns:a16="http://schemas.microsoft.com/office/drawing/2014/main" val="979694633"/>
                  </a:ext>
                </a:extLst>
              </a:tr>
              <a:tr h="1322261">
                <a:tc>
                  <a:txBody>
                    <a:bodyPr/>
                    <a:lstStyle/>
                    <a:p>
                      <a:r>
                        <a:rPr lang="nl-NL" sz="2800" dirty="0">
                          <a:latin typeface="Effra" panose="02000506080000020004" pitchFamily="2" charset="0"/>
                        </a:rPr>
                        <a:t>Milieu invalshoek</a:t>
                      </a:r>
                    </a:p>
                  </a:txBody>
                  <a:tcPr>
                    <a:solidFill>
                      <a:srgbClr val="F1EAFC"/>
                    </a:solidFill>
                  </a:tcPr>
                </a:tc>
                <a:tc>
                  <a:txBody>
                    <a:bodyPr/>
                    <a:lstStyle/>
                    <a:p>
                      <a:r>
                        <a:rPr lang="nl-NL" sz="2800" kern="1200" dirty="0">
                          <a:solidFill>
                            <a:schemeClr val="dk1"/>
                          </a:solidFill>
                          <a:effectLst/>
                          <a:latin typeface="Effra" panose="02000506080000020004" pitchFamily="2" charset="0"/>
                          <a:ea typeface="+mn-ea"/>
                          <a:cs typeface="+mn-cs"/>
                        </a:rPr>
                        <a:t>Belangen voor de natuur. Denk aan vervuiling, duurzaam omgaan met je omgeving, opraken van grondstoffen, CO2, methaan, versterkt broeikaseffect</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2074517658"/>
                  </a:ext>
                </a:extLst>
              </a:tr>
              <a:tr h="910891">
                <a:tc>
                  <a:txBody>
                    <a:bodyPr/>
                    <a:lstStyle/>
                    <a:p>
                      <a:r>
                        <a:rPr lang="nl-NL" sz="2800" dirty="0">
                          <a:latin typeface="Effra" panose="02000506080000020004" pitchFamily="2" charset="0"/>
                        </a:rPr>
                        <a:t>Natuurlijke invalshoek</a:t>
                      </a:r>
                    </a:p>
                  </a:txBody>
                  <a:tcPr>
                    <a:solidFill>
                      <a:srgbClr val="F1EAFC"/>
                    </a:solidFill>
                  </a:tcPr>
                </a:tc>
                <a:tc>
                  <a:txBody>
                    <a:bodyPr/>
                    <a:lstStyle/>
                    <a:p>
                      <a:r>
                        <a:rPr lang="nl-NL" sz="2800" kern="1200" dirty="0">
                          <a:solidFill>
                            <a:schemeClr val="dk1"/>
                          </a:solidFill>
                          <a:effectLst/>
                          <a:latin typeface="Effra" panose="02000506080000020004" pitchFamily="2" charset="0"/>
                          <a:ea typeface="+mn-ea"/>
                          <a:cs typeface="+mn-cs"/>
                        </a:rPr>
                        <a:t>Die door de natuur komen, zoals: veel of weinig neerslag, temperatuur, klimaat, reliëf, ligging aan zee, etc. </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2705847094"/>
                  </a:ext>
                </a:extLst>
              </a:tr>
              <a:tr h="1322261">
                <a:tc>
                  <a:txBody>
                    <a:bodyPr/>
                    <a:lstStyle/>
                    <a:p>
                      <a:r>
                        <a:rPr lang="nl-NL" sz="2800" dirty="0">
                          <a:latin typeface="Effra" panose="02000506080000020004" pitchFamily="2" charset="0"/>
                        </a:rPr>
                        <a:t>Demografische invalshoek</a:t>
                      </a:r>
                    </a:p>
                  </a:txBody>
                  <a:tcPr>
                    <a:solidFill>
                      <a:srgbClr val="F1EA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dirty="0">
                          <a:latin typeface="Effra" panose="02000506080000020004" pitchFamily="2" charset="0"/>
                        </a:rPr>
                        <a:t>Mensen in een gebied </a:t>
                      </a:r>
                      <a:r>
                        <a:rPr lang="nl-NL" sz="2800" dirty="0">
                          <a:latin typeface="Effra" panose="02000506080000020004" pitchFamily="2" charset="0"/>
                          <a:sym typeface="Wingdings" panose="05000000000000000000" pitchFamily="2" charset="2"/>
                        </a:rPr>
                        <a:t> </a:t>
                      </a:r>
                      <a:r>
                        <a:rPr lang="nl-NL" sz="2800" kern="1200" dirty="0">
                          <a:solidFill>
                            <a:schemeClr val="dk1"/>
                          </a:solidFill>
                          <a:effectLst/>
                          <a:latin typeface="Effra" panose="02000506080000020004" pitchFamily="2" charset="0"/>
                          <a:ea typeface="+mn-ea"/>
                          <a:cs typeface="+mn-cs"/>
                        </a:rPr>
                        <a:t>Samenstelling van de bevolking. Verandering door geboorte-sterfte en migratie en veroudering</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2568535630"/>
                  </a:ext>
                </a:extLst>
              </a:tr>
              <a:tr h="1157322">
                <a:tc>
                  <a:txBody>
                    <a:bodyPr/>
                    <a:lstStyle/>
                    <a:p>
                      <a:r>
                        <a:rPr lang="nl-NL" sz="2800" dirty="0">
                          <a:latin typeface="Effra" panose="02000506080000020004" pitchFamily="2" charset="0"/>
                        </a:rPr>
                        <a:t>Klimatologische invalshoek</a:t>
                      </a:r>
                    </a:p>
                  </a:txBody>
                  <a:tcPr>
                    <a:solidFill>
                      <a:srgbClr val="F1EA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dirty="0">
                          <a:latin typeface="Effra" panose="02000506080000020004" pitchFamily="2" charset="0"/>
                        </a:rPr>
                        <a:t>Denk aan de klimaten en een klimaatgrafiek </a:t>
                      </a:r>
                      <a:r>
                        <a:rPr lang="nl-NL" sz="2800" dirty="0">
                          <a:latin typeface="Effra" panose="02000506080000020004" pitchFamily="2" charset="0"/>
                          <a:sym typeface="Wingdings" panose="05000000000000000000" pitchFamily="2" charset="2"/>
                        </a:rPr>
                        <a:t> antwoord met hoeveelheid neerslag en temperatuur.</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791996031"/>
                  </a:ext>
                </a:extLst>
              </a:tr>
            </a:tbl>
          </a:graphicData>
        </a:graphic>
      </p:graphicFrame>
    </p:spTree>
    <p:extLst>
      <p:ext uri="{BB962C8B-B14F-4D97-AF65-F5344CB8AC3E}">
        <p14:creationId xmlns:p14="http://schemas.microsoft.com/office/powerpoint/2010/main" val="133697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E7C9B-42F7-D1F1-B2CD-9ED4380DD754}"/>
              </a:ext>
            </a:extLst>
          </p:cNvPr>
          <p:cNvSpPr>
            <a:spLocks noGrp="1"/>
          </p:cNvSpPr>
          <p:nvPr>
            <p:ph type="title"/>
          </p:nvPr>
        </p:nvSpPr>
        <p:spPr/>
        <p:txBody>
          <a:bodyPr/>
          <a:lstStyle/>
          <a:p>
            <a:r>
              <a:rPr lang="nl-NL" dirty="0">
                <a:latin typeface="Effra" panose="02000506080000020004" pitchFamily="2" charset="0"/>
              </a:rPr>
              <a:t>Transport over water NL </a:t>
            </a:r>
          </a:p>
        </p:txBody>
      </p:sp>
      <p:sp>
        <p:nvSpPr>
          <p:cNvPr id="3" name="Tijdelijke aanduiding voor inhoud 2">
            <a:extLst>
              <a:ext uri="{FF2B5EF4-FFF2-40B4-BE49-F238E27FC236}">
                <a16:creationId xmlns:a16="http://schemas.microsoft.com/office/drawing/2014/main" id="{A36E1FB7-7852-441E-EFAB-1773A68BFF34}"/>
              </a:ext>
            </a:extLst>
          </p:cNvPr>
          <p:cNvSpPr>
            <a:spLocks noGrp="1"/>
          </p:cNvSpPr>
          <p:nvPr>
            <p:ph sz="quarter" idx="13"/>
          </p:nvPr>
        </p:nvSpPr>
        <p:spPr>
          <a:xfrm>
            <a:off x="7620000" y="1805940"/>
            <a:ext cx="4373880" cy="4798781"/>
          </a:xfrm>
        </p:spPr>
        <p:txBody>
          <a:bodyPr>
            <a:noAutofit/>
          </a:bodyPr>
          <a:lstStyle/>
          <a:p>
            <a:pPr marL="0" indent="0">
              <a:buNone/>
            </a:pPr>
            <a:r>
              <a:rPr lang="nl-NL" dirty="0">
                <a:latin typeface="Effra" panose="02000506080000020004" pitchFamily="2" charset="0"/>
              </a:rPr>
              <a:t>Rotterdam is de grootste haven van Europa. </a:t>
            </a:r>
          </a:p>
          <a:p>
            <a:pPr marL="0" indent="0">
              <a:buNone/>
            </a:pPr>
            <a:endParaRPr lang="nl-NL" dirty="0">
              <a:latin typeface="Effra" panose="02000506080000020004" pitchFamily="2" charset="0"/>
            </a:endParaRPr>
          </a:p>
          <a:p>
            <a:pPr marL="0" indent="0">
              <a:buNone/>
            </a:pPr>
            <a:r>
              <a:rPr lang="nl-NL" dirty="0">
                <a:latin typeface="Effra" panose="02000506080000020004" pitchFamily="2" charset="0"/>
              </a:rPr>
              <a:t>Veel vervoer over o.a. het water naar Duitsland</a:t>
            </a:r>
          </a:p>
          <a:p>
            <a:pPr marL="0" indent="0">
              <a:buNone/>
            </a:pPr>
            <a:r>
              <a:rPr lang="nl-NL" dirty="0">
                <a:latin typeface="Effra" panose="02000506080000020004" pitchFamily="2" charset="0"/>
              </a:rPr>
              <a:t>Bij laag water en droogte (zomer) problemen met de </a:t>
            </a:r>
            <a:r>
              <a:rPr lang="nl-NL" dirty="0" err="1">
                <a:latin typeface="Effra" panose="02000506080000020004" pitchFamily="2" charset="0"/>
              </a:rPr>
              <a:t>binenscheepvaart</a:t>
            </a:r>
            <a:r>
              <a:rPr lang="nl-NL" dirty="0">
                <a:latin typeface="Effra" panose="02000506080000020004" pitchFamily="2" charset="0"/>
              </a:rPr>
              <a:t>.</a:t>
            </a:r>
          </a:p>
          <a:p>
            <a:pPr marL="0" indent="0">
              <a:buNone/>
            </a:pPr>
            <a:endParaRPr lang="nl-NL" dirty="0">
              <a:latin typeface="Effra" panose="02000506080000020004" pitchFamily="2" charset="0"/>
            </a:endParaRPr>
          </a:p>
          <a:p>
            <a:pPr marL="0" indent="0">
              <a:buNone/>
            </a:pPr>
            <a:r>
              <a:rPr lang="nl-NL" dirty="0">
                <a:latin typeface="Effra" panose="02000506080000020004" pitchFamily="2" charset="0"/>
              </a:rPr>
              <a:t>Achterland</a:t>
            </a:r>
          </a:p>
        </p:txBody>
      </p:sp>
      <p:pic>
        <p:nvPicPr>
          <p:cNvPr id="4100" name="Picture 4" descr="undefined">
            <a:extLst>
              <a:ext uri="{FF2B5EF4-FFF2-40B4-BE49-F238E27FC236}">
                <a16:creationId xmlns:a16="http://schemas.microsoft.com/office/drawing/2014/main" id="{E10D8BBA-1001-7F91-8231-0C4F52898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69" y="1408748"/>
            <a:ext cx="6351488" cy="5167312"/>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B07FBA02-997F-92F2-F702-4885EF1EACD9}"/>
              </a:ext>
            </a:extLst>
          </p:cNvPr>
          <p:cNvPicPr>
            <a:picLocks noChangeAspect="1"/>
          </p:cNvPicPr>
          <p:nvPr/>
        </p:nvPicPr>
        <p:blipFill>
          <a:blip r:embed="rId3"/>
          <a:stretch>
            <a:fillRect/>
          </a:stretch>
        </p:blipFill>
        <p:spPr>
          <a:xfrm>
            <a:off x="311803" y="1380085"/>
            <a:ext cx="7308197" cy="5224637"/>
          </a:xfrm>
          <a:prstGeom prst="rect">
            <a:avLst/>
          </a:prstGeom>
        </p:spPr>
      </p:pic>
    </p:spTree>
    <p:extLst>
      <p:ext uri="{BB962C8B-B14F-4D97-AF65-F5344CB8AC3E}">
        <p14:creationId xmlns:p14="http://schemas.microsoft.com/office/powerpoint/2010/main" val="103734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21A44-AF52-2F92-8F4C-B3B891531303}"/>
              </a:ext>
            </a:extLst>
          </p:cNvPr>
          <p:cNvSpPr>
            <a:spLocks noGrp="1"/>
          </p:cNvSpPr>
          <p:nvPr>
            <p:ph type="title"/>
          </p:nvPr>
        </p:nvSpPr>
        <p:spPr/>
        <p:txBody>
          <a:bodyPr/>
          <a:lstStyle/>
          <a:p>
            <a:r>
              <a:rPr lang="nl-NL" dirty="0">
                <a:latin typeface="Effra" panose="02000506080000020004" pitchFamily="2" charset="0"/>
              </a:rPr>
              <a:t>Examenvraag transport over water NL</a:t>
            </a:r>
          </a:p>
        </p:txBody>
      </p:sp>
      <p:sp>
        <p:nvSpPr>
          <p:cNvPr id="3" name="Tijdelijke aanduiding voor inhoud 2">
            <a:extLst>
              <a:ext uri="{FF2B5EF4-FFF2-40B4-BE49-F238E27FC236}">
                <a16:creationId xmlns:a16="http://schemas.microsoft.com/office/drawing/2014/main" id="{3D50738A-E50C-5EE7-707B-ABA0BEA86561}"/>
              </a:ext>
            </a:extLst>
          </p:cNvPr>
          <p:cNvSpPr>
            <a:spLocks noGrp="1"/>
          </p:cNvSpPr>
          <p:nvPr>
            <p:ph sz="quarter" idx="13"/>
          </p:nvPr>
        </p:nvSpPr>
        <p:spPr>
          <a:xfrm>
            <a:off x="746760" y="2657875"/>
            <a:ext cx="10877550" cy="3308586"/>
          </a:xfrm>
        </p:spPr>
        <p:txBody>
          <a:bodyPr>
            <a:noAutofit/>
          </a:bodyPr>
          <a:lstStyle/>
          <a:p>
            <a:pPr marL="0" indent="0">
              <a:buNone/>
            </a:pPr>
            <a:r>
              <a:rPr lang="nl-NL" dirty="0">
                <a:latin typeface="Effra" panose="02000506080000020004" pitchFamily="2" charset="0"/>
              </a:rPr>
              <a:t>Door de extreme droogte in 2018 ontstonden extreem lage waterstanden in de rivieren. De vaargeulen werden minder diep. Een gevolg hiervan was een stijging van de transportkosten van grondstoffen en andere goederen die de binnenvaartschepen vervoerden.</a:t>
            </a:r>
          </a:p>
          <a:p>
            <a:pPr marL="0" indent="0">
              <a:buNone/>
            </a:pPr>
            <a:r>
              <a:rPr lang="nl-NL" dirty="0">
                <a:latin typeface="Effra" panose="02000506080000020004" pitchFamily="2" charset="0"/>
                <a:sym typeface="Wingdings" panose="05000000000000000000" pitchFamily="2" charset="2"/>
              </a:rPr>
              <a:t></a:t>
            </a:r>
            <a:r>
              <a:rPr lang="nl-NL" dirty="0">
                <a:latin typeface="Effra" panose="02000506080000020004" pitchFamily="2" charset="0"/>
              </a:rPr>
              <a:t> Geef een reden waarom de transportkosten van grondstoffen en andere goederen per binnenvaartschip, in prijs zullen stijgen bij een lage waterstand.</a:t>
            </a:r>
          </a:p>
        </p:txBody>
      </p:sp>
    </p:spTree>
    <p:extLst>
      <p:ext uri="{BB962C8B-B14F-4D97-AF65-F5344CB8AC3E}">
        <p14:creationId xmlns:p14="http://schemas.microsoft.com/office/powerpoint/2010/main" val="38697533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Chinese rivieren</a:t>
            </a:r>
          </a:p>
        </p:txBody>
      </p:sp>
      <p:sp>
        <p:nvSpPr>
          <p:cNvPr id="3" name="Tijdelijke aanduiding voor inhoud 2"/>
          <p:cNvSpPr>
            <a:spLocks noGrp="1"/>
          </p:cNvSpPr>
          <p:nvPr>
            <p:ph idx="1"/>
          </p:nvPr>
        </p:nvSpPr>
        <p:spPr>
          <a:xfrm>
            <a:off x="446730" y="1825625"/>
            <a:ext cx="10907070" cy="4351338"/>
          </a:xfrm>
        </p:spPr>
        <p:txBody>
          <a:bodyPr/>
          <a:lstStyle/>
          <a:p>
            <a:r>
              <a:rPr lang="nl-NL" dirty="0" err="1"/>
              <a:t>Huang</a:t>
            </a:r>
            <a:r>
              <a:rPr lang="nl-NL" dirty="0"/>
              <a:t> He – Gele rivier – Zuiden van Peking/Beijing – Lössplateau</a:t>
            </a:r>
          </a:p>
          <a:p>
            <a:endParaRPr lang="nl-NL" dirty="0"/>
          </a:p>
          <a:p>
            <a:r>
              <a:rPr lang="nl-NL" dirty="0" err="1"/>
              <a:t>Chang</a:t>
            </a:r>
            <a:r>
              <a:rPr lang="nl-NL" dirty="0"/>
              <a:t> </a:t>
            </a:r>
            <a:r>
              <a:rPr lang="nl-NL" dirty="0" err="1"/>
              <a:t>Jiang</a:t>
            </a:r>
            <a:r>
              <a:rPr lang="nl-NL" dirty="0"/>
              <a:t> – Blauwe rivier - </a:t>
            </a:r>
            <a:r>
              <a:rPr lang="nl-NL" dirty="0" err="1"/>
              <a:t>Yangtze</a:t>
            </a:r>
            <a:r>
              <a:rPr lang="nl-NL" dirty="0"/>
              <a:t> rivier – Shanghai – Drieklovendam</a:t>
            </a:r>
          </a:p>
          <a:p>
            <a:endParaRPr lang="nl-NL" dirty="0"/>
          </a:p>
          <a:p>
            <a:r>
              <a:rPr lang="nl-NL" dirty="0" err="1"/>
              <a:t>Xi</a:t>
            </a:r>
            <a:r>
              <a:rPr lang="nl-NL" dirty="0"/>
              <a:t> </a:t>
            </a:r>
            <a:r>
              <a:rPr lang="nl-NL" dirty="0" err="1"/>
              <a:t>Jiang</a:t>
            </a:r>
            <a:r>
              <a:rPr lang="nl-NL" dirty="0"/>
              <a:t> – Parelrivier – Hong Kong/Guangzhou - Parelrivierdelta</a:t>
            </a:r>
          </a:p>
        </p:txBody>
      </p:sp>
    </p:spTree>
    <p:extLst>
      <p:ext uri="{BB962C8B-B14F-4D97-AF65-F5344CB8AC3E}">
        <p14:creationId xmlns:p14="http://schemas.microsoft.com/office/powerpoint/2010/main" val="41460431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42767" y="284176"/>
            <a:ext cx="4644232" cy="1508760"/>
          </a:xfrm>
        </p:spPr>
        <p:txBody>
          <a:bodyPr/>
          <a:lstStyle/>
          <a:p>
            <a:r>
              <a:rPr lang="nl-NL" dirty="0"/>
              <a:t>Examenvraag</a:t>
            </a:r>
          </a:p>
        </p:txBody>
      </p:sp>
      <p:pic>
        <p:nvPicPr>
          <p:cNvPr id="3" name="Afbeelding 2"/>
          <p:cNvPicPr>
            <a:picLocks noChangeAspect="1"/>
          </p:cNvPicPr>
          <p:nvPr/>
        </p:nvPicPr>
        <p:blipFill rotWithShape="1">
          <a:blip r:embed="rId3"/>
          <a:srcRect l="21683" t="33236" r="40637" b="45203"/>
          <a:stretch/>
        </p:blipFill>
        <p:spPr>
          <a:xfrm>
            <a:off x="5715000" y="1792935"/>
            <a:ext cx="6294474" cy="2101189"/>
          </a:xfrm>
          <a:prstGeom prst="rect">
            <a:avLst/>
          </a:prstGeom>
        </p:spPr>
      </p:pic>
      <p:pic>
        <p:nvPicPr>
          <p:cNvPr id="4" name="Afbeelding 3"/>
          <p:cNvPicPr>
            <a:picLocks noChangeAspect="1"/>
          </p:cNvPicPr>
          <p:nvPr/>
        </p:nvPicPr>
        <p:blipFill rotWithShape="1">
          <a:blip r:embed="rId4"/>
          <a:srcRect l="21873" t="73200" r="40880" b="12186"/>
          <a:stretch/>
        </p:blipFill>
        <p:spPr>
          <a:xfrm>
            <a:off x="186763" y="4112248"/>
            <a:ext cx="11766284" cy="2596896"/>
          </a:xfrm>
          <a:prstGeom prst="rect">
            <a:avLst/>
          </a:prstGeom>
        </p:spPr>
      </p:pic>
      <p:pic>
        <p:nvPicPr>
          <p:cNvPr id="5" name="Afbeelding 4"/>
          <p:cNvPicPr>
            <a:picLocks noChangeAspect="1"/>
          </p:cNvPicPr>
          <p:nvPr/>
        </p:nvPicPr>
        <p:blipFill rotWithShape="1">
          <a:blip r:embed="rId4"/>
          <a:srcRect l="21873" t="22057" r="39720" b="31419"/>
          <a:stretch/>
        </p:blipFill>
        <p:spPr>
          <a:xfrm>
            <a:off x="138917" y="134502"/>
            <a:ext cx="5517603" cy="3759622"/>
          </a:xfrm>
          <a:prstGeom prst="rect">
            <a:avLst/>
          </a:prstGeom>
        </p:spPr>
      </p:pic>
    </p:spTree>
    <p:extLst>
      <p:ext uri="{BB962C8B-B14F-4D97-AF65-F5344CB8AC3E}">
        <p14:creationId xmlns:p14="http://schemas.microsoft.com/office/powerpoint/2010/main" val="24411150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58542" y="365125"/>
            <a:ext cx="4795257" cy="1325563"/>
          </a:xfrm>
        </p:spPr>
        <p:txBody>
          <a:bodyPr/>
          <a:lstStyle/>
          <a:p>
            <a:r>
              <a:rPr lang="nl-NL" dirty="0"/>
              <a:t>Waterstress</a:t>
            </a:r>
          </a:p>
        </p:txBody>
      </p:sp>
      <p:sp>
        <p:nvSpPr>
          <p:cNvPr id="3" name="Tijdelijke aanduiding voor inhoud 2"/>
          <p:cNvSpPr>
            <a:spLocks noGrp="1"/>
          </p:cNvSpPr>
          <p:nvPr>
            <p:ph idx="1"/>
          </p:nvPr>
        </p:nvSpPr>
        <p:spPr>
          <a:xfrm>
            <a:off x="6558542" y="1825624"/>
            <a:ext cx="5466880" cy="4896691"/>
          </a:xfrm>
        </p:spPr>
        <p:txBody>
          <a:bodyPr>
            <a:normAutofit fontScale="92500"/>
          </a:bodyPr>
          <a:lstStyle/>
          <a:p>
            <a:r>
              <a:rPr lang="nl-NL" dirty="0"/>
              <a:t>Waterstress is de beschikbaarheid water per inwoner.</a:t>
            </a:r>
          </a:p>
          <a:p>
            <a:r>
              <a:rPr lang="nl-NL" dirty="0"/>
              <a:t>In China is deze verschillend per provincie.</a:t>
            </a:r>
          </a:p>
          <a:p>
            <a:endParaRPr lang="nl-NL" dirty="0"/>
          </a:p>
          <a:p>
            <a:r>
              <a:rPr lang="nl-NL" dirty="0"/>
              <a:t>Verklaar:</a:t>
            </a:r>
          </a:p>
          <a:p>
            <a:r>
              <a:rPr lang="nl-NL" dirty="0" err="1"/>
              <a:t>Xinjiang</a:t>
            </a:r>
            <a:r>
              <a:rPr lang="nl-NL" dirty="0"/>
              <a:t> is een droge provincie, toch geen waterstress.</a:t>
            </a:r>
          </a:p>
          <a:p>
            <a:r>
              <a:rPr lang="nl-NL" dirty="0"/>
              <a:t>Rondom Peking wel waterstress.</a:t>
            </a:r>
          </a:p>
          <a:p>
            <a:r>
              <a:rPr lang="nl-NL" dirty="0" err="1"/>
              <a:t>Zuid-Oosten</a:t>
            </a:r>
            <a:r>
              <a:rPr lang="nl-NL" dirty="0"/>
              <a:t> van China, ondanks veel regen, ook waterstress.</a:t>
            </a:r>
          </a:p>
        </p:txBody>
      </p:sp>
      <p:pic>
        <p:nvPicPr>
          <p:cNvPr id="4" name="Afbeelding 3"/>
          <p:cNvPicPr/>
          <p:nvPr/>
        </p:nvPicPr>
        <p:blipFill>
          <a:blip r:embed="rId2"/>
          <a:stretch>
            <a:fillRect/>
          </a:stretch>
        </p:blipFill>
        <p:spPr>
          <a:xfrm>
            <a:off x="153387" y="151757"/>
            <a:ext cx="6405156" cy="6570559"/>
          </a:xfrm>
          <a:prstGeom prst="rect">
            <a:avLst/>
          </a:prstGeom>
        </p:spPr>
      </p:pic>
    </p:spTree>
    <p:extLst>
      <p:ext uri="{BB962C8B-B14F-4D97-AF65-F5344CB8AC3E}">
        <p14:creationId xmlns:p14="http://schemas.microsoft.com/office/powerpoint/2010/main" val="11779389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Stuwdammen: stroomopwaarts</a:t>
            </a:r>
          </a:p>
        </p:txBody>
      </p:sp>
      <p:sp>
        <p:nvSpPr>
          <p:cNvPr id="3" name="Tijdelijke aanduiding voor inhoud 2"/>
          <p:cNvSpPr>
            <a:spLocks noGrp="1"/>
          </p:cNvSpPr>
          <p:nvPr>
            <p:ph idx="1"/>
          </p:nvPr>
        </p:nvSpPr>
        <p:spPr>
          <a:xfrm>
            <a:off x="148856" y="1825624"/>
            <a:ext cx="7612911" cy="5032375"/>
          </a:xfrm>
        </p:spPr>
        <p:txBody>
          <a:bodyPr>
            <a:noAutofit/>
          </a:bodyPr>
          <a:lstStyle/>
          <a:p>
            <a:r>
              <a:rPr lang="nl-NL" dirty="0"/>
              <a:t>Voordelen:</a:t>
            </a:r>
          </a:p>
          <a:p>
            <a:pPr>
              <a:buFontTx/>
              <a:buChar char="-"/>
            </a:pPr>
            <a:r>
              <a:rPr lang="nl-NL" dirty="0"/>
              <a:t>Beschikbaarheid van water</a:t>
            </a:r>
          </a:p>
          <a:p>
            <a:pPr>
              <a:buFontTx/>
              <a:buChar char="-"/>
            </a:pPr>
            <a:r>
              <a:rPr lang="nl-NL" dirty="0"/>
              <a:t>Werkgelegenheid / ontwikkeling industrie</a:t>
            </a:r>
          </a:p>
          <a:p>
            <a:pPr>
              <a:buFontTx/>
              <a:buChar char="-"/>
            </a:pPr>
            <a:r>
              <a:rPr lang="nl-NL" dirty="0"/>
              <a:t>Visserij</a:t>
            </a:r>
          </a:p>
          <a:p>
            <a:pPr>
              <a:buFontTx/>
              <a:buChar char="-"/>
            </a:pPr>
            <a:r>
              <a:rPr lang="nl-NL" dirty="0"/>
              <a:t>Hydro-elektriciteit / groene stroom </a:t>
            </a:r>
          </a:p>
          <a:p>
            <a:pPr marL="0" indent="0">
              <a:buNone/>
            </a:pPr>
            <a:endParaRPr lang="nl-NL" sz="1800" dirty="0"/>
          </a:p>
          <a:p>
            <a:r>
              <a:rPr lang="nl-NL" dirty="0"/>
              <a:t>Nadelen:</a:t>
            </a:r>
          </a:p>
          <a:p>
            <a:pPr>
              <a:buFontTx/>
              <a:buChar char="-"/>
            </a:pPr>
            <a:r>
              <a:rPr lang="nl-NL" dirty="0"/>
              <a:t>Sedimentatie in het stuwmeer</a:t>
            </a:r>
          </a:p>
          <a:p>
            <a:pPr>
              <a:buFontTx/>
              <a:buChar char="-"/>
            </a:pPr>
            <a:r>
              <a:rPr lang="nl-NL" dirty="0"/>
              <a:t>Verhuizen van mensen</a:t>
            </a:r>
          </a:p>
          <a:p>
            <a:pPr>
              <a:buFontTx/>
              <a:buChar char="-"/>
            </a:pPr>
            <a:r>
              <a:rPr lang="nl-NL" dirty="0"/>
              <a:t>Flora en fauna wordt aangetast</a:t>
            </a:r>
          </a:p>
          <a:p>
            <a:pPr marL="0" indent="0">
              <a:buNone/>
            </a:pPr>
            <a:endParaRPr lang="nl-NL" dirty="0"/>
          </a:p>
        </p:txBody>
      </p:sp>
      <p:pic>
        <p:nvPicPr>
          <p:cNvPr id="4" name="Picture 4" descr="Aswandam - Wikipedia">
            <a:extLst>
              <a:ext uri="{FF2B5EF4-FFF2-40B4-BE49-F238E27FC236}">
                <a16:creationId xmlns:a16="http://schemas.microsoft.com/office/drawing/2014/main" id="{6F01705B-3945-FA0B-DB03-65F7661DB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439985" y="2122397"/>
            <a:ext cx="5007826" cy="414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9226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Stuwdammen: stroomafwaarts</a:t>
            </a:r>
          </a:p>
        </p:txBody>
      </p:sp>
      <p:sp>
        <p:nvSpPr>
          <p:cNvPr id="3" name="Tijdelijke aanduiding voor inhoud 2"/>
          <p:cNvSpPr>
            <a:spLocks noGrp="1"/>
          </p:cNvSpPr>
          <p:nvPr>
            <p:ph idx="1"/>
          </p:nvPr>
        </p:nvSpPr>
        <p:spPr>
          <a:xfrm>
            <a:off x="4350076" y="1825625"/>
            <a:ext cx="7003724" cy="4830356"/>
          </a:xfrm>
        </p:spPr>
        <p:txBody>
          <a:bodyPr>
            <a:normAutofit/>
          </a:bodyPr>
          <a:lstStyle/>
          <a:p>
            <a:r>
              <a:rPr lang="nl-NL" dirty="0"/>
              <a:t>Voordelen:</a:t>
            </a:r>
          </a:p>
          <a:p>
            <a:pPr>
              <a:buFontTx/>
              <a:buChar char="-"/>
            </a:pPr>
            <a:r>
              <a:rPr lang="nl-NL" dirty="0"/>
              <a:t>Regulering van het water</a:t>
            </a:r>
          </a:p>
          <a:p>
            <a:pPr>
              <a:buFontTx/>
              <a:buChar char="-"/>
            </a:pPr>
            <a:r>
              <a:rPr lang="nl-NL" dirty="0"/>
              <a:t>Geen overstromingen</a:t>
            </a:r>
          </a:p>
          <a:p>
            <a:pPr>
              <a:buFontTx/>
              <a:buChar char="-"/>
            </a:pPr>
            <a:r>
              <a:rPr lang="nl-NL" dirty="0"/>
              <a:t>Rivier beter bevaarbaar</a:t>
            </a:r>
          </a:p>
          <a:p>
            <a:pPr marL="0" indent="0">
              <a:buNone/>
            </a:pPr>
            <a:endParaRPr lang="nl-NL" dirty="0"/>
          </a:p>
          <a:p>
            <a:r>
              <a:rPr lang="nl-NL" dirty="0"/>
              <a:t>Nadelen:</a:t>
            </a:r>
          </a:p>
          <a:p>
            <a:pPr>
              <a:buFontTx/>
              <a:buChar char="-"/>
            </a:pPr>
            <a:r>
              <a:rPr lang="nl-NL" dirty="0"/>
              <a:t>Geen vruchtbaar slib</a:t>
            </a:r>
          </a:p>
          <a:p>
            <a:pPr>
              <a:buFontTx/>
              <a:buChar char="-"/>
            </a:pPr>
            <a:r>
              <a:rPr lang="nl-NL" dirty="0"/>
              <a:t>Minder vissen</a:t>
            </a:r>
          </a:p>
          <a:p>
            <a:pPr>
              <a:buFontTx/>
              <a:buChar char="-"/>
            </a:pPr>
            <a:r>
              <a:rPr lang="nl-NL" dirty="0"/>
              <a:t>Droogvallen van wetlands</a:t>
            </a:r>
          </a:p>
          <a:p>
            <a:endParaRPr lang="nl-NL" dirty="0"/>
          </a:p>
        </p:txBody>
      </p:sp>
      <p:pic>
        <p:nvPicPr>
          <p:cNvPr id="4" name="Picture 4" descr="Aswandam - Wikipedia">
            <a:extLst>
              <a:ext uri="{FF2B5EF4-FFF2-40B4-BE49-F238E27FC236}">
                <a16:creationId xmlns:a16="http://schemas.microsoft.com/office/drawing/2014/main" id="{6F01705B-3945-FA0B-DB03-65F7661DB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4904" y="2126063"/>
            <a:ext cx="5050354" cy="4179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8002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20A99-E8EA-A11B-AB37-2BC380857BFB}"/>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EC35BD21-B1C4-BEEC-26ED-58159C1DAD84}"/>
              </a:ext>
            </a:extLst>
          </p:cNvPr>
          <p:cNvPicPr>
            <a:picLocks noChangeAspect="1"/>
          </p:cNvPicPr>
          <p:nvPr/>
        </p:nvPicPr>
        <p:blipFill>
          <a:blip r:embed="rId2"/>
          <a:stretch>
            <a:fillRect/>
          </a:stretch>
        </p:blipFill>
        <p:spPr>
          <a:xfrm>
            <a:off x="6247036" y="1965960"/>
            <a:ext cx="5747657" cy="4593316"/>
          </a:xfrm>
          <a:prstGeom prst="rect">
            <a:avLst/>
          </a:prstGeom>
        </p:spPr>
      </p:pic>
      <p:sp>
        <p:nvSpPr>
          <p:cNvPr id="2" name="Titel 1">
            <a:extLst>
              <a:ext uri="{FF2B5EF4-FFF2-40B4-BE49-F238E27FC236}">
                <a16:creationId xmlns:a16="http://schemas.microsoft.com/office/drawing/2014/main" id="{C7393ACC-AA4D-4699-DD46-90E961F1E794}"/>
              </a:ext>
            </a:extLst>
          </p:cNvPr>
          <p:cNvSpPr>
            <a:spLocks noGrp="1"/>
          </p:cNvSpPr>
          <p:nvPr>
            <p:ph type="title"/>
          </p:nvPr>
        </p:nvSpPr>
        <p:spPr>
          <a:xfrm>
            <a:off x="266345" y="609600"/>
            <a:ext cx="6134453" cy="1356360"/>
          </a:xfrm>
        </p:spPr>
        <p:txBody>
          <a:bodyPr>
            <a:normAutofit/>
          </a:bodyPr>
          <a:lstStyle/>
          <a:p>
            <a:r>
              <a:rPr lang="nl-NL" sz="4000" dirty="0">
                <a:solidFill>
                  <a:schemeClr val="tx1"/>
                </a:solidFill>
              </a:rPr>
              <a:t>Examenvraag Stuwdammen</a:t>
            </a:r>
          </a:p>
        </p:txBody>
      </p:sp>
      <p:sp>
        <p:nvSpPr>
          <p:cNvPr id="3" name="Tijdelijke aanduiding voor inhoud 2">
            <a:extLst>
              <a:ext uri="{FF2B5EF4-FFF2-40B4-BE49-F238E27FC236}">
                <a16:creationId xmlns:a16="http://schemas.microsoft.com/office/drawing/2014/main" id="{1A5448D7-32B6-BCDE-610C-C77997107EFA}"/>
              </a:ext>
            </a:extLst>
          </p:cNvPr>
          <p:cNvSpPr>
            <a:spLocks noGrp="1"/>
          </p:cNvSpPr>
          <p:nvPr>
            <p:ph idx="1"/>
          </p:nvPr>
        </p:nvSpPr>
        <p:spPr>
          <a:xfrm>
            <a:off x="266344" y="1887932"/>
            <a:ext cx="6134454" cy="4890057"/>
          </a:xfrm>
        </p:spPr>
        <p:txBody>
          <a:bodyPr>
            <a:normAutofit fontScale="92500" lnSpcReduction="10000"/>
          </a:bodyPr>
          <a:lstStyle/>
          <a:p>
            <a:pPr marL="0" indent="0">
              <a:buNone/>
            </a:pPr>
            <a:r>
              <a:rPr lang="nl-NL" dirty="0">
                <a:solidFill>
                  <a:schemeClr val="tx1"/>
                </a:solidFill>
              </a:rPr>
              <a:t>In de benedenloop van de rivier de </a:t>
            </a:r>
            <a:r>
              <a:rPr lang="nl-NL" dirty="0" err="1">
                <a:solidFill>
                  <a:schemeClr val="tx1"/>
                </a:solidFill>
              </a:rPr>
              <a:t>Karun</a:t>
            </a:r>
            <a:r>
              <a:rPr lang="nl-NL" dirty="0">
                <a:solidFill>
                  <a:schemeClr val="tx1"/>
                </a:solidFill>
              </a:rPr>
              <a:t> ligt een natuurgebied met veel water, een moeras. In de grond onder dit natuurgebied zit veel aardolie. Stuwdammen in de rivier de </a:t>
            </a:r>
            <a:r>
              <a:rPr lang="nl-NL" dirty="0" err="1">
                <a:solidFill>
                  <a:schemeClr val="tx1"/>
                </a:solidFill>
              </a:rPr>
              <a:t>Karun</a:t>
            </a:r>
            <a:r>
              <a:rPr lang="nl-NL" dirty="0">
                <a:solidFill>
                  <a:schemeClr val="tx1"/>
                </a:solidFill>
              </a:rPr>
              <a:t> hebben stroomafwaarts gevolgen voor de natuur en de oliewinning. </a:t>
            </a:r>
          </a:p>
          <a:p>
            <a:pPr>
              <a:buFont typeface="Wingdings" panose="05000000000000000000" pitchFamily="2" charset="2"/>
              <a:buChar char="à"/>
            </a:pPr>
            <a:r>
              <a:rPr lang="nl-NL" dirty="0">
                <a:solidFill>
                  <a:schemeClr val="tx1"/>
                </a:solidFill>
              </a:rPr>
              <a:t> Geef eerst aan waarom natuurbeschermers tegenstander zijn van de aanleg van de stuwdammen in de rivier de </a:t>
            </a:r>
            <a:r>
              <a:rPr lang="nl-NL" dirty="0" err="1">
                <a:solidFill>
                  <a:schemeClr val="tx1"/>
                </a:solidFill>
              </a:rPr>
              <a:t>Karun</a:t>
            </a:r>
            <a:r>
              <a:rPr lang="nl-NL" dirty="0">
                <a:solidFill>
                  <a:schemeClr val="tx1"/>
                </a:solidFill>
              </a:rPr>
              <a:t>.  </a:t>
            </a:r>
          </a:p>
          <a:p>
            <a:pPr>
              <a:buFont typeface="Wingdings" panose="05000000000000000000" pitchFamily="2" charset="2"/>
              <a:buChar char="à"/>
            </a:pPr>
            <a:r>
              <a:rPr lang="nl-NL" dirty="0">
                <a:solidFill>
                  <a:schemeClr val="tx1"/>
                </a:solidFill>
              </a:rPr>
              <a:t> Geef daarna aan waarom de olie-industrie voorstander is van de aanleg van stuwdammen in de rivier de </a:t>
            </a:r>
            <a:r>
              <a:rPr lang="nl-NL" dirty="0" err="1">
                <a:solidFill>
                  <a:schemeClr val="tx1"/>
                </a:solidFill>
              </a:rPr>
              <a:t>Karun</a:t>
            </a:r>
            <a:r>
              <a:rPr lang="nl-NL" dirty="0">
                <a:solidFill>
                  <a:schemeClr val="tx1"/>
                </a:solidFill>
              </a:rPr>
              <a:t>.</a:t>
            </a:r>
          </a:p>
        </p:txBody>
      </p:sp>
      <p:sp>
        <p:nvSpPr>
          <p:cNvPr id="6" name="Tekstvak 5">
            <a:extLst>
              <a:ext uri="{FF2B5EF4-FFF2-40B4-BE49-F238E27FC236}">
                <a16:creationId xmlns:a16="http://schemas.microsoft.com/office/drawing/2014/main" id="{4CFE63CD-2F38-DD72-DD06-85456DDE79C9}"/>
              </a:ext>
            </a:extLst>
          </p:cNvPr>
          <p:cNvSpPr txBox="1"/>
          <p:nvPr/>
        </p:nvSpPr>
        <p:spPr>
          <a:xfrm>
            <a:off x="6400799" y="298724"/>
            <a:ext cx="5396593" cy="2308324"/>
          </a:xfrm>
          <a:prstGeom prst="rect">
            <a:avLst/>
          </a:prstGeom>
          <a:solidFill>
            <a:srgbClr val="F1EAFC"/>
          </a:solidFill>
          <a:ln>
            <a:solidFill>
              <a:srgbClr val="652EA3"/>
            </a:solidFill>
          </a:ln>
        </p:spPr>
        <p:txBody>
          <a:bodyPr wrap="square" rtlCol="0">
            <a:spAutoFit/>
          </a:bodyPr>
          <a:lstStyle/>
          <a:p>
            <a:r>
              <a:rPr lang="nl-NL" dirty="0">
                <a:solidFill>
                  <a:schemeClr val="tx1"/>
                </a:solidFill>
                <a:latin typeface="Effra" panose="02000506080000020004" pitchFamily="2" charset="0"/>
              </a:rPr>
              <a:t>Antwoord:</a:t>
            </a:r>
          </a:p>
          <a:p>
            <a:pPr marL="285750" indent="-285750">
              <a:buFont typeface="Arial" panose="020B0604020202020204" pitchFamily="34" charset="0"/>
              <a:buChar char="•"/>
            </a:pPr>
            <a:r>
              <a:rPr lang="nl-NL" dirty="0">
                <a:latin typeface="Effra" panose="02000506080000020004" pitchFamily="2" charset="0"/>
              </a:rPr>
              <a:t>Natuurbeschermers zijn tegenstanders, omdat door stuwdammen de rivieren minder water afvoeren / de moerasgebieden opdrogen.  </a:t>
            </a:r>
          </a:p>
          <a:p>
            <a:pPr marL="285750" indent="-285750">
              <a:buFont typeface="Arial" panose="020B0604020202020204" pitchFamily="34" charset="0"/>
              <a:buChar char="•"/>
            </a:pPr>
            <a:r>
              <a:rPr lang="nl-NL" dirty="0">
                <a:latin typeface="Effra" panose="02000506080000020004" pitchFamily="2" charset="0"/>
              </a:rPr>
              <a:t>De olie-industrie is voorstander, omdat het gebied beter toegankelijk wordt voor de olie-industrie en hun zware materieel / er goedkope elektriciteit beschikbaar is bij de oliewinning.</a:t>
            </a:r>
            <a:endParaRPr lang="nl-NL" dirty="0">
              <a:solidFill>
                <a:schemeClr val="tx1"/>
              </a:solidFill>
              <a:latin typeface="Effra" panose="02000506080000020004" pitchFamily="2" charset="0"/>
            </a:endParaRPr>
          </a:p>
        </p:txBody>
      </p:sp>
    </p:spTree>
    <p:extLst>
      <p:ext uri="{BB962C8B-B14F-4D97-AF65-F5344CB8AC3E}">
        <p14:creationId xmlns:p14="http://schemas.microsoft.com/office/powerpoint/2010/main" val="48462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Effra" panose="02000506080000020004" pitchFamily="2" charset="0"/>
              </a:rPr>
              <a:t>Aquifers</a:t>
            </a:r>
          </a:p>
        </p:txBody>
      </p:sp>
      <p:sp>
        <p:nvSpPr>
          <p:cNvPr id="3" name="Tijdelijke aanduiding voor inhoud 2"/>
          <p:cNvSpPr>
            <a:spLocks noGrp="1"/>
          </p:cNvSpPr>
          <p:nvPr>
            <p:ph sz="quarter" idx="13"/>
          </p:nvPr>
        </p:nvSpPr>
        <p:spPr/>
        <p:txBody>
          <a:bodyPr/>
          <a:lstStyle/>
          <a:p>
            <a:endParaRPr lang="nl-NL"/>
          </a:p>
        </p:txBody>
      </p:sp>
      <p:pic>
        <p:nvPicPr>
          <p:cNvPr id="4" name="Afbeelding 3">
            <a:extLst>
              <a:ext uri="{FF2B5EF4-FFF2-40B4-BE49-F238E27FC236}">
                <a16:creationId xmlns:a16="http://schemas.microsoft.com/office/drawing/2014/main" id="{3B9E8EE7-62D6-4CBC-9DFF-AE01DC15EBCF}"/>
              </a:ext>
            </a:extLst>
          </p:cNvPr>
          <p:cNvPicPr>
            <a:picLocks noChangeAspect="1"/>
          </p:cNvPicPr>
          <p:nvPr/>
        </p:nvPicPr>
        <p:blipFill>
          <a:blip r:embed="rId2"/>
          <a:stretch>
            <a:fillRect/>
          </a:stretch>
        </p:blipFill>
        <p:spPr>
          <a:xfrm>
            <a:off x="242799" y="1779378"/>
            <a:ext cx="11704320" cy="4940400"/>
          </a:xfrm>
          <a:prstGeom prst="rect">
            <a:avLst/>
          </a:prstGeom>
        </p:spPr>
      </p:pic>
    </p:spTree>
    <p:extLst>
      <p:ext uri="{BB962C8B-B14F-4D97-AF65-F5344CB8AC3E}">
        <p14:creationId xmlns:p14="http://schemas.microsoft.com/office/powerpoint/2010/main" val="22095928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A3002-DD07-0894-E6AD-5874B35351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B546178-4BFC-D00C-4202-DFC040866536}"/>
              </a:ext>
            </a:extLst>
          </p:cNvPr>
          <p:cNvSpPr>
            <a:spLocks noGrp="1"/>
          </p:cNvSpPr>
          <p:nvPr>
            <p:ph type="title"/>
          </p:nvPr>
        </p:nvSpPr>
        <p:spPr>
          <a:xfrm>
            <a:off x="1009650" y="609600"/>
            <a:ext cx="6191250" cy="1356360"/>
          </a:xfrm>
        </p:spPr>
        <p:txBody>
          <a:bodyPr/>
          <a:lstStyle/>
          <a:p>
            <a:r>
              <a:rPr lang="nl-NL" dirty="0">
                <a:solidFill>
                  <a:schemeClr val="tx1"/>
                </a:solidFill>
              </a:rPr>
              <a:t>Examenvraag </a:t>
            </a:r>
            <a:r>
              <a:rPr lang="nl-NL" dirty="0" err="1">
                <a:solidFill>
                  <a:schemeClr val="tx1"/>
                </a:solidFill>
              </a:rPr>
              <a:t>aquifers</a:t>
            </a:r>
            <a:endParaRPr lang="nl-NL" dirty="0">
              <a:solidFill>
                <a:schemeClr val="tx1"/>
              </a:solidFill>
            </a:endParaRPr>
          </a:p>
        </p:txBody>
      </p:sp>
      <p:sp>
        <p:nvSpPr>
          <p:cNvPr id="3" name="Tijdelijke aanduiding voor inhoud 2">
            <a:extLst>
              <a:ext uri="{FF2B5EF4-FFF2-40B4-BE49-F238E27FC236}">
                <a16:creationId xmlns:a16="http://schemas.microsoft.com/office/drawing/2014/main" id="{CC2D0329-1216-9770-5C23-889E7CCF41B5}"/>
              </a:ext>
            </a:extLst>
          </p:cNvPr>
          <p:cNvSpPr>
            <a:spLocks noGrp="1"/>
          </p:cNvSpPr>
          <p:nvPr>
            <p:ph idx="1"/>
          </p:nvPr>
        </p:nvSpPr>
        <p:spPr>
          <a:xfrm>
            <a:off x="463647" y="2200287"/>
            <a:ext cx="5632354" cy="3881733"/>
          </a:xfrm>
        </p:spPr>
        <p:txBody>
          <a:bodyPr>
            <a:normAutofit/>
          </a:bodyPr>
          <a:lstStyle/>
          <a:p>
            <a:pPr marL="45720" indent="0">
              <a:buNone/>
            </a:pPr>
            <a:r>
              <a:rPr lang="nl-NL" dirty="0">
                <a:solidFill>
                  <a:schemeClr val="tx1"/>
                </a:solidFill>
              </a:rPr>
              <a:t>In Qatar valt de meeste neerslag in de wintermaanden, waardoor de aquifers worden aangevuld. </a:t>
            </a:r>
          </a:p>
          <a:p>
            <a:pPr marL="45720" indent="0">
              <a:buNone/>
            </a:pPr>
            <a:endParaRPr lang="nl-NL" dirty="0">
              <a:solidFill>
                <a:schemeClr val="tx1"/>
              </a:solidFill>
            </a:endParaRPr>
          </a:p>
          <a:p>
            <a:pPr marL="45720" indent="0">
              <a:buNone/>
            </a:pPr>
            <a:r>
              <a:rPr lang="nl-NL" dirty="0">
                <a:solidFill>
                  <a:schemeClr val="tx1"/>
                </a:solidFill>
                <a:sym typeface="Wingdings" panose="05000000000000000000" pitchFamily="2" charset="2"/>
              </a:rPr>
              <a:t></a:t>
            </a:r>
            <a:r>
              <a:rPr lang="nl-NL" dirty="0">
                <a:solidFill>
                  <a:schemeClr val="tx1"/>
                </a:solidFill>
              </a:rPr>
              <a:t>Welk onderdeel van de waterkringloop zorgt ervoor dat de aquifers aangevuld kunnen worden?</a:t>
            </a:r>
          </a:p>
        </p:txBody>
      </p:sp>
      <p:sp>
        <p:nvSpPr>
          <p:cNvPr id="6" name="Tekstvak 5">
            <a:extLst>
              <a:ext uri="{FF2B5EF4-FFF2-40B4-BE49-F238E27FC236}">
                <a16:creationId xmlns:a16="http://schemas.microsoft.com/office/drawing/2014/main" id="{1DF0510F-DDB6-F4FD-13BE-EFFA1901AFE9}"/>
              </a:ext>
            </a:extLst>
          </p:cNvPr>
          <p:cNvSpPr txBox="1"/>
          <p:nvPr/>
        </p:nvSpPr>
        <p:spPr>
          <a:xfrm>
            <a:off x="1009650" y="5712688"/>
            <a:ext cx="3039835" cy="461665"/>
          </a:xfrm>
          <a:prstGeom prst="rect">
            <a:avLst/>
          </a:prstGeom>
          <a:solidFill>
            <a:srgbClr val="F1EAFC"/>
          </a:solidFill>
          <a:ln>
            <a:solidFill>
              <a:schemeClr val="accent1">
                <a:lumMod val="40000"/>
                <a:lumOff val="60000"/>
              </a:schemeClr>
            </a:solidFill>
          </a:ln>
        </p:spPr>
        <p:txBody>
          <a:bodyPr wrap="square" rtlCol="0">
            <a:spAutoFit/>
          </a:bodyPr>
          <a:lstStyle/>
          <a:p>
            <a:r>
              <a:rPr lang="nl-NL" sz="2400" dirty="0">
                <a:solidFill>
                  <a:schemeClr val="tx1"/>
                </a:solidFill>
                <a:latin typeface="Effra" panose="02000506080000020004" pitchFamily="2" charset="0"/>
              </a:rPr>
              <a:t>Antwoord: </a:t>
            </a:r>
            <a:r>
              <a:rPr lang="nl-NL" sz="2400" dirty="0">
                <a:latin typeface="Effra" panose="02000506080000020004" pitchFamily="2" charset="0"/>
              </a:rPr>
              <a:t>infiltratie. </a:t>
            </a:r>
            <a:endParaRPr lang="nl-NL" sz="2400" dirty="0">
              <a:solidFill>
                <a:schemeClr val="tx1"/>
              </a:solidFill>
              <a:latin typeface="Effra" panose="02000506080000020004" pitchFamily="2" charset="0"/>
            </a:endParaRPr>
          </a:p>
        </p:txBody>
      </p:sp>
      <p:pic>
        <p:nvPicPr>
          <p:cNvPr id="5" name="Afbeelding 4">
            <a:extLst>
              <a:ext uri="{FF2B5EF4-FFF2-40B4-BE49-F238E27FC236}">
                <a16:creationId xmlns:a16="http://schemas.microsoft.com/office/drawing/2014/main" id="{0DB6DEAA-4BC2-53C4-0451-F488B82FEDB2}"/>
              </a:ext>
            </a:extLst>
          </p:cNvPr>
          <p:cNvPicPr>
            <a:picLocks noChangeAspect="1"/>
          </p:cNvPicPr>
          <p:nvPr/>
        </p:nvPicPr>
        <p:blipFill>
          <a:blip r:embed="rId2"/>
          <a:stretch>
            <a:fillRect/>
          </a:stretch>
        </p:blipFill>
        <p:spPr>
          <a:xfrm>
            <a:off x="6334817" y="1672593"/>
            <a:ext cx="5573072" cy="4919339"/>
          </a:xfrm>
          <a:prstGeom prst="rect">
            <a:avLst/>
          </a:prstGeom>
        </p:spPr>
      </p:pic>
      <p:pic>
        <p:nvPicPr>
          <p:cNvPr id="4" name="Picture 2" descr="Op zoek naar de laatste druppel">
            <a:extLst>
              <a:ext uri="{FF2B5EF4-FFF2-40B4-BE49-F238E27FC236}">
                <a16:creationId xmlns:a16="http://schemas.microsoft.com/office/drawing/2014/main" id="{9B755224-C97F-CB54-37B5-88422FA48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331" y="2200288"/>
            <a:ext cx="5857558" cy="439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83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lees je een bron?</a:t>
            </a:r>
          </a:p>
        </p:txBody>
      </p:sp>
      <p:sp>
        <p:nvSpPr>
          <p:cNvPr id="3" name="Tijdelijke aanduiding voor inhoud 2"/>
          <p:cNvSpPr>
            <a:spLocks noGrp="1"/>
          </p:cNvSpPr>
          <p:nvPr>
            <p:ph idx="1"/>
          </p:nvPr>
        </p:nvSpPr>
        <p:spPr>
          <a:xfrm>
            <a:off x="6991694" y="1825625"/>
            <a:ext cx="4362105" cy="4351338"/>
          </a:xfrm>
        </p:spPr>
        <p:txBody>
          <a:bodyPr/>
          <a:lstStyle/>
          <a:p>
            <a:r>
              <a:rPr lang="nl-NL" dirty="0"/>
              <a:t>Door welk soort regen wordt de Nijl in de bovenloop vooral gevoed?</a:t>
            </a:r>
          </a:p>
        </p:txBody>
      </p:sp>
      <p:pic>
        <p:nvPicPr>
          <p:cNvPr id="4" name="Afbeelding 3"/>
          <p:cNvPicPr>
            <a:picLocks noChangeAspect="1"/>
          </p:cNvPicPr>
          <p:nvPr/>
        </p:nvPicPr>
        <p:blipFill rotWithShape="1">
          <a:blip r:embed="rId2"/>
          <a:srcRect l="793" t="1092" r="1607" b="1414"/>
          <a:stretch/>
        </p:blipFill>
        <p:spPr>
          <a:xfrm>
            <a:off x="157849" y="1523963"/>
            <a:ext cx="6833846" cy="5185181"/>
          </a:xfrm>
          <a:prstGeom prst="rect">
            <a:avLst/>
          </a:prstGeom>
        </p:spPr>
      </p:pic>
    </p:spTree>
    <p:extLst>
      <p:ext uri="{BB962C8B-B14F-4D97-AF65-F5344CB8AC3E}">
        <p14:creationId xmlns:p14="http://schemas.microsoft.com/office/powerpoint/2010/main" val="8948731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9FF87-C375-6FD7-0417-338027B1980A}"/>
              </a:ext>
            </a:extLst>
          </p:cNvPr>
          <p:cNvSpPr>
            <a:spLocks noGrp="1"/>
          </p:cNvSpPr>
          <p:nvPr>
            <p:ph type="title"/>
          </p:nvPr>
        </p:nvSpPr>
        <p:spPr/>
        <p:txBody>
          <a:bodyPr/>
          <a:lstStyle/>
          <a:p>
            <a:r>
              <a:rPr lang="en-US" dirty="0" err="1"/>
              <a:t>Ontziltingsfabrieken</a:t>
            </a:r>
            <a:endParaRPr lang="nl-NL" dirty="0"/>
          </a:p>
        </p:txBody>
      </p:sp>
      <p:sp>
        <p:nvSpPr>
          <p:cNvPr id="3" name="Tijdelijke aanduiding voor inhoud 2">
            <a:extLst>
              <a:ext uri="{FF2B5EF4-FFF2-40B4-BE49-F238E27FC236}">
                <a16:creationId xmlns:a16="http://schemas.microsoft.com/office/drawing/2014/main" id="{601F1815-9D33-F51E-B917-9732258BA0FC}"/>
              </a:ext>
            </a:extLst>
          </p:cNvPr>
          <p:cNvSpPr>
            <a:spLocks noGrp="1"/>
          </p:cNvSpPr>
          <p:nvPr>
            <p:ph idx="1"/>
          </p:nvPr>
        </p:nvSpPr>
        <p:spPr/>
        <p:txBody>
          <a:bodyPr/>
          <a:lstStyle/>
          <a:p>
            <a:r>
              <a:rPr lang="en-US" dirty="0" err="1"/>
              <a:t>Aan</a:t>
            </a:r>
            <a:r>
              <a:rPr lang="en-US" dirty="0"/>
              <a:t> de </a:t>
            </a:r>
            <a:r>
              <a:rPr lang="en-US" dirty="0" err="1"/>
              <a:t>kust</a:t>
            </a:r>
            <a:r>
              <a:rPr lang="en-US" dirty="0"/>
              <a:t> -&gt; </a:t>
            </a:r>
            <a:r>
              <a:rPr lang="en-US" dirty="0" err="1"/>
              <a:t>zout</a:t>
            </a:r>
            <a:r>
              <a:rPr lang="en-US" dirty="0"/>
              <a:t> </a:t>
            </a:r>
            <a:r>
              <a:rPr lang="en-US" dirty="0" err="1"/>
              <a:t>zeewater</a:t>
            </a:r>
            <a:r>
              <a:rPr lang="en-US" dirty="0"/>
              <a:t> </a:t>
            </a:r>
            <a:r>
              <a:rPr lang="en-US" dirty="0" err="1"/>
              <a:t>nodig</a:t>
            </a:r>
            <a:r>
              <a:rPr lang="en-US" dirty="0"/>
              <a:t>.</a:t>
            </a:r>
          </a:p>
          <a:p>
            <a:r>
              <a:rPr lang="en-US" dirty="0" err="1"/>
              <a:t>Technieken</a:t>
            </a:r>
            <a:r>
              <a:rPr lang="en-US" dirty="0"/>
              <a:t>/</a:t>
            </a:r>
            <a:r>
              <a:rPr lang="en-US" dirty="0" err="1"/>
              <a:t>kennis</a:t>
            </a:r>
            <a:r>
              <a:rPr lang="en-US" dirty="0"/>
              <a:t> -&gt; </a:t>
            </a:r>
            <a:r>
              <a:rPr lang="en-US" dirty="0" err="1"/>
              <a:t>te</a:t>
            </a:r>
            <a:r>
              <a:rPr lang="en-US" dirty="0"/>
              <a:t> </a:t>
            </a:r>
            <a:r>
              <a:rPr lang="en-US" dirty="0" err="1"/>
              <a:t>duur</a:t>
            </a:r>
            <a:r>
              <a:rPr lang="en-US" dirty="0"/>
              <a:t>, </a:t>
            </a:r>
            <a:r>
              <a:rPr lang="en-US" dirty="0" err="1"/>
              <a:t>niet</a:t>
            </a:r>
            <a:r>
              <a:rPr lang="en-US" dirty="0"/>
              <a:t> elk land </a:t>
            </a:r>
            <a:r>
              <a:rPr lang="en-US" dirty="0" err="1"/>
              <a:t>kan</a:t>
            </a:r>
            <a:r>
              <a:rPr lang="en-US" dirty="0"/>
              <a:t> het </a:t>
            </a:r>
            <a:r>
              <a:rPr lang="en-US" dirty="0" err="1"/>
              <a:t>betalen</a:t>
            </a:r>
            <a:r>
              <a:rPr lang="en-US" dirty="0"/>
              <a:t>.</a:t>
            </a:r>
          </a:p>
          <a:p>
            <a:r>
              <a:rPr lang="en-US" dirty="0" err="1"/>
              <a:t>Niet</a:t>
            </a:r>
            <a:r>
              <a:rPr lang="en-US" dirty="0"/>
              <a:t> </a:t>
            </a:r>
            <a:r>
              <a:rPr lang="en-US" dirty="0" err="1"/>
              <a:t>duurzaam</a:t>
            </a:r>
            <a:r>
              <a:rPr lang="en-US" dirty="0"/>
              <a:t> -&gt; </a:t>
            </a:r>
            <a:r>
              <a:rPr lang="en-US" dirty="0" err="1"/>
              <a:t>vaak</a:t>
            </a:r>
            <a:r>
              <a:rPr lang="en-US" dirty="0"/>
              <a:t> nog </a:t>
            </a:r>
            <a:r>
              <a:rPr lang="en-US" dirty="0" err="1"/>
              <a:t>fossiele</a:t>
            </a:r>
            <a:r>
              <a:rPr lang="en-US" dirty="0"/>
              <a:t> </a:t>
            </a:r>
            <a:r>
              <a:rPr lang="en-US" dirty="0" err="1"/>
              <a:t>brandstoffen</a:t>
            </a:r>
            <a:r>
              <a:rPr lang="en-US" dirty="0"/>
              <a:t> </a:t>
            </a:r>
            <a:r>
              <a:rPr lang="en-US" dirty="0" err="1"/>
              <a:t>gebruikt</a:t>
            </a:r>
            <a:r>
              <a:rPr lang="en-US" dirty="0"/>
              <a:t>.</a:t>
            </a:r>
          </a:p>
          <a:p>
            <a:endParaRPr lang="en-US" dirty="0"/>
          </a:p>
          <a:p>
            <a:endParaRPr lang="en-US" dirty="0"/>
          </a:p>
          <a:p>
            <a:r>
              <a:rPr lang="en-US" dirty="0" err="1"/>
              <a:t>Dus</a:t>
            </a:r>
            <a:r>
              <a:rPr lang="en-US" dirty="0"/>
              <a:t> </a:t>
            </a:r>
            <a:r>
              <a:rPr lang="en-US" dirty="0" err="1"/>
              <a:t>landen</a:t>
            </a:r>
            <a:r>
              <a:rPr lang="en-US" dirty="0"/>
              <a:t> </a:t>
            </a:r>
            <a:r>
              <a:rPr lang="en-US" dirty="0" err="1"/>
              <a:t>zonder</a:t>
            </a:r>
            <a:r>
              <a:rPr lang="en-US" dirty="0"/>
              <a:t> </a:t>
            </a:r>
            <a:r>
              <a:rPr lang="en-US" dirty="0" err="1"/>
              <a:t>kust</a:t>
            </a:r>
            <a:r>
              <a:rPr lang="en-US" dirty="0"/>
              <a:t> of </a:t>
            </a:r>
            <a:r>
              <a:rPr lang="en-US" dirty="0" err="1"/>
              <a:t>armere</a:t>
            </a:r>
            <a:r>
              <a:rPr lang="en-US" dirty="0"/>
              <a:t> </a:t>
            </a:r>
            <a:r>
              <a:rPr lang="en-US" dirty="0" err="1"/>
              <a:t>landen</a:t>
            </a:r>
            <a:r>
              <a:rPr lang="en-US" dirty="0"/>
              <a:t> in het </a:t>
            </a:r>
            <a:r>
              <a:rPr lang="en-US" dirty="0" err="1"/>
              <a:t>Midden-Oosten</a:t>
            </a:r>
            <a:r>
              <a:rPr lang="en-US" dirty="0"/>
              <a:t> = </a:t>
            </a:r>
            <a:r>
              <a:rPr lang="en-US" dirty="0" err="1"/>
              <a:t>zowat</a:t>
            </a:r>
            <a:r>
              <a:rPr lang="en-US" dirty="0"/>
              <a:t> </a:t>
            </a:r>
            <a:r>
              <a:rPr lang="en-US" dirty="0" err="1"/>
              <a:t>kansloos</a:t>
            </a:r>
            <a:r>
              <a:rPr lang="en-US" dirty="0"/>
              <a:t>! </a:t>
            </a:r>
          </a:p>
        </p:txBody>
      </p:sp>
    </p:spTree>
    <p:extLst>
      <p:ext uri="{BB962C8B-B14F-4D97-AF65-F5344CB8AC3E}">
        <p14:creationId xmlns:p14="http://schemas.microsoft.com/office/powerpoint/2010/main" val="39780350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Effra" panose="02000506080000020004" pitchFamily="2" charset="0"/>
              </a:rPr>
              <a:t>Irrigatievormen</a:t>
            </a:r>
          </a:p>
        </p:txBody>
      </p:sp>
      <p:pic>
        <p:nvPicPr>
          <p:cNvPr id="4" name="Afbeelding 3"/>
          <p:cNvPicPr>
            <a:picLocks noChangeAspect="1"/>
          </p:cNvPicPr>
          <p:nvPr/>
        </p:nvPicPr>
        <p:blipFill rotWithShape="1">
          <a:blip r:embed="rId2"/>
          <a:srcRect l="27664" t="28947" r="59415" b="54208"/>
          <a:stretch/>
        </p:blipFill>
        <p:spPr>
          <a:xfrm>
            <a:off x="156568" y="2403069"/>
            <a:ext cx="3959576" cy="2903640"/>
          </a:xfrm>
          <a:prstGeom prst="rect">
            <a:avLst/>
          </a:prstGeom>
        </p:spPr>
      </p:pic>
      <p:pic>
        <p:nvPicPr>
          <p:cNvPr id="5" name="Afbeelding 4"/>
          <p:cNvPicPr>
            <a:picLocks noChangeAspect="1"/>
          </p:cNvPicPr>
          <p:nvPr/>
        </p:nvPicPr>
        <p:blipFill rotWithShape="1">
          <a:blip r:embed="rId2"/>
          <a:srcRect l="27664" t="47970" r="59415" b="35172"/>
          <a:stretch/>
        </p:blipFill>
        <p:spPr>
          <a:xfrm>
            <a:off x="4064598" y="2403069"/>
            <a:ext cx="4004210" cy="2938563"/>
          </a:xfrm>
          <a:prstGeom prst="rect">
            <a:avLst/>
          </a:prstGeom>
        </p:spPr>
      </p:pic>
      <p:pic>
        <p:nvPicPr>
          <p:cNvPr id="6" name="Afbeelding 5"/>
          <p:cNvPicPr>
            <a:picLocks noChangeAspect="1"/>
          </p:cNvPicPr>
          <p:nvPr/>
        </p:nvPicPr>
        <p:blipFill rotWithShape="1">
          <a:blip r:embed="rId2"/>
          <a:srcRect l="27664" t="66933" r="59415" b="16224"/>
          <a:stretch/>
        </p:blipFill>
        <p:spPr>
          <a:xfrm>
            <a:off x="8024174" y="2408972"/>
            <a:ext cx="4007539" cy="2938563"/>
          </a:xfrm>
          <a:prstGeom prst="rect">
            <a:avLst/>
          </a:prstGeom>
        </p:spPr>
      </p:pic>
    </p:spTree>
    <p:extLst>
      <p:ext uri="{BB962C8B-B14F-4D97-AF65-F5344CB8AC3E}">
        <p14:creationId xmlns:p14="http://schemas.microsoft.com/office/powerpoint/2010/main" val="11265528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3910" y="330835"/>
            <a:ext cx="10515600" cy="1325563"/>
          </a:xfrm>
        </p:spPr>
        <p:txBody>
          <a:bodyPr/>
          <a:lstStyle/>
          <a:p>
            <a:r>
              <a:rPr lang="nl-NL" dirty="0"/>
              <a:t>Irrigatievormen: verschillen</a:t>
            </a:r>
          </a:p>
        </p:txBody>
      </p:sp>
      <p:graphicFrame>
        <p:nvGraphicFramePr>
          <p:cNvPr id="4" name="Tabel 3"/>
          <p:cNvGraphicFramePr>
            <a:graphicFrameLocks noGrp="1"/>
          </p:cNvGraphicFramePr>
          <p:nvPr>
            <p:extLst>
              <p:ext uri="{D42A27DB-BD31-4B8C-83A1-F6EECF244321}">
                <p14:modId xmlns:p14="http://schemas.microsoft.com/office/powerpoint/2010/main" val="2166713936"/>
              </p:ext>
            </p:extLst>
          </p:nvPr>
        </p:nvGraphicFramePr>
        <p:xfrm>
          <a:off x="171450" y="2299397"/>
          <a:ext cx="11830095" cy="3312202"/>
        </p:xfrm>
        <a:graphic>
          <a:graphicData uri="http://schemas.openxmlformats.org/drawingml/2006/table">
            <a:tbl>
              <a:tblPr firstRow="1" bandRow="1">
                <a:tableStyleId>{5C22544A-7EE6-4342-B048-85BDC9FD1C3A}</a:tableStyleId>
              </a:tblPr>
              <a:tblGrid>
                <a:gridCol w="2530756">
                  <a:extLst>
                    <a:ext uri="{9D8B030D-6E8A-4147-A177-3AD203B41FA5}">
                      <a16:colId xmlns:a16="http://schemas.microsoft.com/office/drawing/2014/main" val="2910636389"/>
                    </a:ext>
                  </a:extLst>
                </a:gridCol>
                <a:gridCol w="1775639">
                  <a:extLst>
                    <a:ext uri="{9D8B030D-6E8A-4147-A177-3AD203B41FA5}">
                      <a16:colId xmlns:a16="http://schemas.microsoft.com/office/drawing/2014/main" val="2498234997"/>
                    </a:ext>
                  </a:extLst>
                </a:gridCol>
                <a:gridCol w="1855315">
                  <a:extLst>
                    <a:ext uri="{9D8B030D-6E8A-4147-A177-3AD203B41FA5}">
                      <a16:colId xmlns:a16="http://schemas.microsoft.com/office/drawing/2014/main" val="3926883441"/>
                    </a:ext>
                  </a:extLst>
                </a:gridCol>
                <a:gridCol w="2054519">
                  <a:extLst>
                    <a:ext uri="{9D8B030D-6E8A-4147-A177-3AD203B41FA5}">
                      <a16:colId xmlns:a16="http://schemas.microsoft.com/office/drawing/2014/main" val="4103699171"/>
                    </a:ext>
                  </a:extLst>
                </a:gridCol>
                <a:gridCol w="2019513">
                  <a:extLst>
                    <a:ext uri="{9D8B030D-6E8A-4147-A177-3AD203B41FA5}">
                      <a16:colId xmlns:a16="http://schemas.microsoft.com/office/drawing/2014/main" val="863316551"/>
                    </a:ext>
                  </a:extLst>
                </a:gridCol>
                <a:gridCol w="1594353">
                  <a:extLst>
                    <a:ext uri="{9D8B030D-6E8A-4147-A177-3AD203B41FA5}">
                      <a16:colId xmlns:a16="http://schemas.microsoft.com/office/drawing/2014/main" val="782941787"/>
                    </a:ext>
                  </a:extLst>
                </a:gridCol>
              </a:tblGrid>
              <a:tr h="843322">
                <a:tc>
                  <a:txBody>
                    <a:bodyPr/>
                    <a:lstStyle/>
                    <a:p>
                      <a:endParaRPr lang="nl-NL" sz="2400" dirty="0">
                        <a:latin typeface="Effra" panose="02000506080000020004" pitchFamily="2" charset="0"/>
                      </a:endParaRPr>
                    </a:p>
                  </a:txBody>
                  <a:tcPr>
                    <a:solidFill>
                      <a:srgbClr val="652EA3"/>
                    </a:solidFill>
                  </a:tcPr>
                </a:tc>
                <a:tc>
                  <a:txBody>
                    <a:bodyPr/>
                    <a:lstStyle/>
                    <a:p>
                      <a:r>
                        <a:rPr lang="nl-NL" sz="2400" dirty="0">
                          <a:latin typeface="Effra" panose="02000506080000020004" pitchFamily="2" charset="0"/>
                        </a:rPr>
                        <a:t>Duurzaam</a:t>
                      </a:r>
                    </a:p>
                  </a:txBody>
                  <a:tcPr>
                    <a:solidFill>
                      <a:srgbClr val="652EA3"/>
                    </a:solidFill>
                  </a:tcPr>
                </a:tc>
                <a:tc>
                  <a:txBody>
                    <a:bodyPr/>
                    <a:lstStyle/>
                    <a:p>
                      <a:r>
                        <a:rPr lang="nl-NL" sz="2400" dirty="0">
                          <a:latin typeface="Effra" panose="02000506080000020004" pitchFamily="2" charset="0"/>
                        </a:rPr>
                        <a:t>Geld</a:t>
                      </a:r>
                    </a:p>
                  </a:txBody>
                  <a:tcPr>
                    <a:solidFill>
                      <a:srgbClr val="652EA3"/>
                    </a:solidFill>
                  </a:tcPr>
                </a:tc>
                <a:tc>
                  <a:txBody>
                    <a:bodyPr/>
                    <a:lstStyle/>
                    <a:p>
                      <a:r>
                        <a:rPr lang="nl-NL" sz="2400" dirty="0">
                          <a:latin typeface="Effra" panose="02000506080000020004" pitchFamily="2" charset="0"/>
                        </a:rPr>
                        <a:t>Watergebruik</a:t>
                      </a:r>
                    </a:p>
                  </a:txBody>
                  <a:tcPr>
                    <a:solidFill>
                      <a:srgbClr val="652EA3"/>
                    </a:solidFill>
                  </a:tcPr>
                </a:tc>
                <a:tc>
                  <a:txBody>
                    <a:bodyPr/>
                    <a:lstStyle/>
                    <a:p>
                      <a:r>
                        <a:rPr lang="nl-NL" sz="2400" dirty="0">
                          <a:latin typeface="Effra" panose="02000506080000020004" pitchFamily="2" charset="0"/>
                        </a:rPr>
                        <a:t>Verdamping</a:t>
                      </a:r>
                    </a:p>
                  </a:txBody>
                  <a:tcPr>
                    <a:solidFill>
                      <a:srgbClr val="652EA3"/>
                    </a:solidFill>
                  </a:tcPr>
                </a:tc>
                <a:tc>
                  <a:txBody>
                    <a:bodyPr/>
                    <a:lstStyle/>
                    <a:p>
                      <a:r>
                        <a:rPr lang="nl-NL" sz="2400" dirty="0">
                          <a:latin typeface="Effra" panose="02000506080000020004" pitchFamily="2" charset="0"/>
                        </a:rPr>
                        <a:t>Verzilting</a:t>
                      </a:r>
                    </a:p>
                  </a:txBody>
                  <a:tcPr>
                    <a:solidFill>
                      <a:srgbClr val="652EA3"/>
                    </a:solidFill>
                  </a:tcPr>
                </a:tc>
                <a:extLst>
                  <a:ext uri="{0D108BD9-81ED-4DB2-BD59-A6C34878D82A}">
                    <a16:rowId xmlns:a16="http://schemas.microsoft.com/office/drawing/2014/main" val="3255762923"/>
                  </a:ext>
                </a:extLst>
              </a:tr>
              <a:tr h="774720">
                <a:tc>
                  <a:txBody>
                    <a:bodyPr/>
                    <a:lstStyle/>
                    <a:p>
                      <a:r>
                        <a:rPr lang="nl-NL" sz="2400" dirty="0">
                          <a:latin typeface="Effra" panose="02000506080000020004" pitchFamily="2" charset="0"/>
                        </a:rPr>
                        <a:t>Oppervlakte-</a:t>
                      </a:r>
                    </a:p>
                    <a:p>
                      <a:r>
                        <a:rPr lang="nl-NL" sz="2400" dirty="0">
                          <a:latin typeface="Effra" panose="02000506080000020004" pitchFamily="2" charset="0"/>
                        </a:rPr>
                        <a:t>irrigatie</a:t>
                      </a:r>
                    </a:p>
                  </a:txBody>
                  <a:tcPr/>
                </a:tc>
                <a:tc>
                  <a:txBody>
                    <a:bodyPr/>
                    <a:lstStyle/>
                    <a:p>
                      <a:r>
                        <a:rPr lang="nl-NL" sz="2400" dirty="0">
                          <a:latin typeface="Effra" panose="02000506080000020004" pitchFamily="2" charset="0"/>
                        </a:rPr>
                        <a:t>Niet duurzaam</a:t>
                      </a:r>
                    </a:p>
                  </a:txBody>
                  <a:tcPr/>
                </a:tc>
                <a:tc>
                  <a:txBody>
                    <a:bodyPr/>
                    <a:lstStyle/>
                    <a:p>
                      <a:r>
                        <a:rPr lang="nl-NL" sz="2400" dirty="0">
                          <a:latin typeface="Effra" panose="02000506080000020004" pitchFamily="2" charset="0"/>
                        </a:rPr>
                        <a:t>Goedkoper</a:t>
                      </a:r>
                    </a:p>
                  </a:txBody>
                  <a:tcPr/>
                </a:tc>
                <a:tc>
                  <a:txBody>
                    <a:bodyPr/>
                    <a:lstStyle/>
                    <a:p>
                      <a:r>
                        <a:rPr lang="nl-NL" sz="2400" dirty="0">
                          <a:latin typeface="Effra" panose="02000506080000020004" pitchFamily="2" charset="0"/>
                        </a:rPr>
                        <a:t>Veel water</a:t>
                      </a:r>
                    </a:p>
                  </a:txBody>
                  <a:tcPr/>
                </a:tc>
                <a:tc>
                  <a:txBody>
                    <a:bodyPr/>
                    <a:lstStyle/>
                    <a:p>
                      <a:r>
                        <a:rPr lang="nl-NL" sz="2400" dirty="0">
                          <a:latin typeface="Effra" panose="02000506080000020004" pitchFamily="2" charset="0"/>
                        </a:rPr>
                        <a:t>Veel verdamping</a:t>
                      </a:r>
                    </a:p>
                  </a:txBody>
                  <a:tcPr/>
                </a:tc>
                <a:tc>
                  <a:txBody>
                    <a:bodyPr/>
                    <a:lstStyle/>
                    <a:p>
                      <a:r>
                        <a:rPr lang="nl-NL" sz="2400" dirty="0">
                          <a:latin typeface="Effra" panose="02000506080000020004" pitchFamily="2" charset="0"/>
                        </a:rPr>
                        <a:t>Veel verzilting</a:t>
                      </a:r>
                    </a:p>
                  </a:txBody>
                  <a:tcPr/>
                </a:tc>
                <a:extLst>
                  <a:ext uri="{0D108BD9-81ED-4DB2-BD59-A6C34878D82A}">
                    <a16:rowId xmlns:a16="http://schemas.microsoft.com/office/drawing/2014/main" val="3656184824"/>
                  </a:ext>
                </a:extLst>
              </a:tr>
              <a:tr h="774720">
                <a:tc>
                  <a:txBody>
                    <a:bodyPr/>
                    <a:lstStyle/>
                    <a:p>
                      <a:r>
                        <a:rPr lang="nl-NL" sz="2400" dirty="0">
                          <a:latin typeface="Effra" panose="02000506080000020004" pitchFamily="2" charset="0"/>
                        </a:rPr>
                        <a:t>Beregening</a:t>
                      </a:r>
                    </a:p>
                  </a:txBody>
                  <a:tcPr/>
                </a:tc>
                <a:tc>
                  <a:txBody>
                    <a:bodyPr/>
                    <a:lstStyle/>
                    <a:p>
                      <a:endParaRPr lang="nl-NL" sz="2400" dirty="0">
                        <a:latin typeface="Effra" panose="02000506080000020004" pitchFamily="2" charset="0"/>
                      </a:endParaRPr>
                    </a:p>
                  </a:txBody>
                  <a:tcPr/>
                </a:tc>
                <a:tc>
                  <a:txBody>
                    <a:bodyPr/>
                    <a:lstStyle/>
                    <a:p>
                      <a:endParaRPr lang="nl-NL" sz="2400" dirty="0">
                        <a:latin typeface="Effra" panose="02000506080000020004" pitchFamily="2" charset="0"/>
                      </a:endParaRPr>
                    </a:p>
                  </a:txBody>
                  <a:tcPr/>
                </a:tc>
                <a:tc>
                  <a:txBody>
                    <a:bodyPr/>
                    <a:lstStyle/>
                    <a:p>
                      <a:endParaRPr lang="nl-NL" sz="2400" dirty="0">
                        <a:latin typeface="Effra" panose="02000506080000020004" pitchFamily="2" charset="0"/>
                      </a:endParaRPr>
                    </a:p>
                  </a:txBody>
                  <a:tcPr/>
                </a:tc>
                <a:tc>
                  <a:txBody>
                    <a:bodyPr/>
                    <a:lstStyle/>
                    <a:p>
                      <a:endParaRPr lang="nl-NL" sz="2400" dirty="0">
                        <a:latin typeface="Effra" panose="02000506080000020004" pitchFamily="2" charset="0"/>
                      </a:endParaRPr>
                    </a:p>
                  </a:txBody>
                  <a:tcPr/>
                </a:tc>
                <a:tc>
                  <a:txBody>
                    <a:bodyPr/>
                    <a:lstStyle/>
                    <a:p>
                      <a:r>
                        <a:rPr lang="nl-NL" sz="2400" dirty="0">
                          <a:latin typeface="Effra" panose="02000506080000020004" pitchFamily="2" charset="0"/>
                        </a:rPr>
                        <a:t>Beetje verzilting</a:t>
                      </a:r>
                    </a:p>
                  </a:txBody>
                  <a:tcPr/>
                </a:tc>
                <a:extLst>
                  <a:ext uri="{0D108BD9-81ED-4DB2-BD59-A6C34878D82A}">
                    <a16:rowId xmlns:a16="http://schemas.microsoft.com/office/drawing/2014/main" val="512499531"/>
                  </a:ext>
                </a:extLst>
              </a:tr>
              <a:tr h="774720">
                <a:tc>
                  <a:txBody>
                    <a:bodyPr/>
                    <a:lstStyle/>
                    <a:p>
                      <a:r>
                        <a:rPr lang="nl-NL" sz="2400" dirty="0">
                          <a:latin typeface="Effra" panose="02000506080000020004" pitchFamily="2" charset="0"/>
                        </a:rPr>
                        <a:t>Druppelirrigatie</a:t>
                      </a:r>
                    </a:p>
                  </a:txBody>
                  <a:tcPr/>
                </a:tc>
                <a:tc>
                  <a:txBody>
                    <a:bodyPr/>
                    <a:lstStyle/>
                    <a:p>
                      <a:r>
                        <a:rPr lang="nl-NL" sz="2400" dirty="0">
                          <a:latin typeface="Effra" panose="02000506080000020004" pitchFamily="2" charset="0"/>
                        </a:rPr>
                        <a:t>Wel</a:t>
                      </a:r>
                      <a:r>
                        <a:rPr lang="nl-NL" sz="2400" baseline="0" dirty="0">
                          <a:latin typeface="Effra" panose="02000506080000020004" pitchFamily="2" charset="0"/>
                        </a:rPr>
                        <a:t> duurzaam</a:t>
                      </a:r>
                      <a:endParaRPr lang="nl-NL" sz="2400" dirty="0">
                        <a:latin typeface="Effra" panose="02000506080000020004" pitchFamily="2" charset="0"/>
                      </a:endParaRPr>
                    </a:p>
                  </a:txBody>
                  <a:tcPr/>
                </a:tc>
                <a:tc>
                  <a:txBody>
                    <a:bodyPr/>
                    <a:lstStyle/>
                    <a:p>
                      <a:r>
                        <a:rPr lang="nl-NL" sz="2400" dirty="0">
                          <a:latin typeface="Effra" panose="02000506080000020004" pitchFamily="2" charset="0"/>
                        </a:rPr>
                        <a:t>Technieken</a:t>
                      </a:r>
                    </a:p>
                  </a:txBody>
                  <a:tcPr/>
                </a:tc>
                <a:tc>
                  <a:txBody>
                    <a:bodyPr/>
                    <a:lstStyle/>
                    <a:p>
                      <a:r>
                        <a:rPr lang="nl-NL" sz="2400" dirty="0">
                          <a:latin typeface="Effra" panose="02000506080000020004" pitchFamily="2" charset="0"/>
                        </a:rPr>
                        <a:t>Weinig water</a:t>
                      </a:r>
                    </a:p>
                  </a:txBody>
                  <a:tcPr/>
                </a:tc>
                <a:tc>
                  <a:txBody>
                    <a:bodyPr/>
                    <a:lstStyle/>
                    <a:p>
                      <a:r>
                        <a:rPr lang="nl-NL" sz="2400" dirty="0">
                          <a:latin typeface="Effra" panose="02000506080000020004" pitchFamily="2" charset="0"/>
                        </a:rPr>
                        <a:t>Amper</a:t>
                      </a:r>
                      <a:r>
                        <a:rPr lang="nl-NL" sz="2400" baseline="0" dirty="0">
                          <a:latin typeface="Effra" panose="02000506080000020004" pitchFamily="2" charset="0"/>
                        </a:rPr>
                        <a:t> verdamping</a:t>
                      </a:r>
                      <a:endParaRPr lang="nl-NL" sz="2400" dirty="0">
                        <a:latin typeface="Effra" panose="02000506080000020004" pitchFamily="2" charset="0"/>
                      </a:endParaRPr>
                    </a:p>
                  </a:txBody>
                  <a:tcPr/>
                </a:tc>
                <a:tc>
                  <a:txBody>
                    <a:bodyPr/>
                    <a:lstStyle/>
                    <a:p>
                      <a:r>
                        <a:rPr lang="nl-NL" sz="2400" dirty="0">
                          <a:latin typeface="Effra" panose="02000506080000020004" pitchFamily="2" charset="0"/>
                        </a:rPr>
                        <a:t>Amper verzilting</a:t>
                      </a:r>
                    </a:p>
                  </a:txBody>
                  <a:tcPr/>
                </a:tc>
                <a:extLst>
                  <a:ext uri="{0D108BD9-81ED-4DB2-BD59-A6C34878D82A}">
                    <a16:rowId xmlns:a16="http://schemas.microsoft.com/office/drawing/2014/main" val="4278529167"/>
                  </a:ext>
                </a:extLst>
              </a:tr>
            </a:tbl>
          </a:graphicData>
        </a:graphic>
      </p:graphicFrame>
    </p:spTree>
    <p:extLst>
      <p:ext uri="{BB962C8B-B14F-4D97-AF65-F5344CB8AC3E}">
        <p14:creationId xmlns:p14="http://schemas.microsoft.com/office/powerpoint/2010/main" val="32024161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Waterverdeling Midden-Oosten</a:t>
            </a:r>
          </a:p>
        </p:txBody>
      </p:sp>
      <p:sp>
        <p:nvSpPr>
          <p:cNvPr id="3" name="Tijdelijke aanduiding voor inhoud 2"/>
          <p:cNvSpPr>
            <a:spLocks noGrp="1"/>
          </p:cNvSpPr>
          <p:nvPr>
            <p:ph idx="1"/>
          </p:nvPr>
        </p:nvSpPr>
        <p:spPr/>
        <p:txBody>
          <a:bodyPr>
            <a:normAutofit lnSpcReduction="10000"/>
          </a:bodyPr>
          <a:lstStyle/>
          <a:p>
            <a:r>
              <a:rPr lang="nl-NL" dirty="0"/>
              <a:t>Om waterconflicten te voorkomen kan je het beschikbare water op verschillende manieren verdelen onder aangrenzende landen.</a:t>
            </a:r>
          </a:p>
          <a:p>
            <a:endParaRPr lang="nl-NL" dirty="0"/>
          </a:p>
          <a:p>
            <a:r>
              <a:rPr lang="nl-NL" dirty="0"/>
              <a:t>Je kan kijken naar:</a:t>
            </a:r>
          </a:p>
          <a:p>
            <a:r>
              <a:rPr lang="nl-NL" dirty="0"/>
              <a:t>Bevolkingsaantal</a:t>
            </a:r>
          </a:p>
          <a:p>
            <a:r>
              <a:rPr lang="nl-NL" dirty="0"/>
              <a:t>Oppervlakte van het land</a:t>
            </a:r>
          </a:p>
          <a:p>
            <a:r>
              <a:rPr lang="nl-NL" dirty="0"/>
              <a:t>Welvaartsniveau</a:t>
            </a:r>
          </a:p>
          <a:p>
            <a:r>
              <a:rPr lang="nl-NL" dirty="0"/>
              <a:t>Gemiddelde neerslag per jaar</a:t>
            </a:r>
          </a:p>
          <a:p>
            <a:r>
              <a:rPr lang="nl-NL" dirty="0"/>
              <a:t>Andere waterbronnen (rivieren, </a:t>
            </a:r>
            <a:r>
              <a:rPr lang="nl-NL" dirty="0" err="1"/>
              <a:t>aquifer</a:t>
            </a:r>
            <a:r>
              <a:rPr lang="nl-NL" dirty="0"/>
              <a:t>, ontziltingsfabrieken) </a:t>
            </a:r>
          </a:p>
        </p:txBody>
      </p:sp>
    </p:spTree>
    <p:extLst>
      <p:ext uri="{BB962C8B-B14F-4D97-AF65-F5344CB8AC3E}">
        <p14:creationId xmlns:p14="http://schemas.microsoft.com/office/powerpoint/2010/main" val="4157843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43183E-1CDE-BED5-299D-F58CC14660EC}"/>
              </a:ext>
            </a:extLst>
          </p:cNvPr>
          <p:cNvSpPr>
            <a:spLocks noGrp="1"/>
          </p:cNvSpPr>
          <p:nvPr>
            <p:ph type="title"/>
          </p:nvPr>
        </p:nvSpPr>
        <p:spPr>
          <a:xfrm>
            <a:off x="6106704" y="609600"/>
            <a:ext cx="5364444" cy="1356360"/>
          </a:xfrm>
        </p:spPr>
        <p:txBody>
          <a:bodyPr>
            <a:normAutofit/>
          </a:bodyPr>
          <a:lstStyle/>
          <a:p>
            <a:r>
              <a:rPr lang="nl-NL" dirty="0">
                <a:solidFill>
                  <a:schemeClr val="tx1"/>
                </a:solidFill>
              </a:rPr>
              <a:t>Meer vraag naar water</a:t>
            </a:r>
          </a:p>
        </p:txBody>
      </p:sp>
      <p:pic>
        <p:nvPicPr>
          <p:cNvPr id="8" name="Afbeelding 7">
            <a:extLst>
              <a:ext uri="{FF2B5EF4-FFF2-40B4-BE49-F238E27FC236}">
                <a16:creationId xmlns:a16="http://schemas.microsoft.com/office/drawing/2014/main" id="{F05C4BB3-2369-AB7C-54D4-26862119AE84}"/>
              </a:ext>
            </a:extLst>
          </p:cNvPr>
          <p:cNvPicPr>
            <a:picLocks noChangeAspect="1"/>
          </p:cNvPicPr>
          <p:nvPr/>
        </p:nvPicPr>
        <p:blipFill>
          <a:blip r:embed="rId2"/>
          <a:srcRect l="17995" r="21832" b="-4"/>
          <a:stretch/>
        </p:blipFill>
        <p:spPr>
          <a:xfrm>
            <a:off x="697031" y="728472"/>
            <a:ext cx="2370794" cy="2748253"/>
          </a:xfrm>
          <a:prstGeom prst="rect">
            <a:avLst/>
          </a:prstGeom>
        </p:spPr>
      </p:pic>
      <p:pic>
        <p:nvPicPr>
          <p:cNvPr id="4" name="Picture 4" descr="Sterkste bevolkingsgroei in Zeeland in jaren | Zeeuws nieuws | pzc.nl">
            <a:extLst>
              <a:ext uri="{FF2B5EF4-FFF2-40B4-BE49-F238E27FC236}">
                <a16:creationId xmlns:a16="http://schemas.microsoft.com/office/drawing/2014/main" id="{72C62EAB-FC51-D4CD-B99E-348F2D666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39" r="2754" b="5"/>
          <a:stretch/>
        </p:blipFill>
        <p:spPr bwMode="auto">
          <a:xfrm>
            <a:off x="3240760" y="728472"/>
            <a:ext cx="2363810" cy="2748253"/>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037EF7BB-66CA-4986-F5C9-5FD4EAF24C69}"/>
              </a:ext>
            </a:extLst>
          </p:cNvPr>
          <p:cNvPicPr>
            <a:picLocks noChangeAspect="1"/>
          </p:cNvPicPr>
          <p:nvPr/>
        </p:nvPicPr>
        <p:blipFill>
          <a:blip r:embed="rId4"/>
          <a:srcRect t="24682" r="3" b="10760"/>
          <a:stretch/>
        </p:blipFill>
        <p:spPr>
          <a:xfrm>
            <a:off x="697031" y="3635821"/>
            <a:ext cx="4878269" cy="2519537"/>
          </a:xfrm>
          <a:prstGeom prst="rect">
            <a:avLst/>
          </a:prstGeom>
        </p:spPr>
      </p:pic>
      <p:sp>
        <p:nvSpPr>
          <p:cNvPr id="3" name="Tijdelijke aanduiding voor inhoud 2">
            <a:extLst>
              <a:ext uri="{FF2B5EF4-FFF2-40B4-BE49-F238E27FC236}">
                <a16:creationId xmlns:a16="http://schemas.microsoft.com/office/drawing/2014/main" id="{B5BCF359-F380-8D0A-C48F-D67DA41F0925}"/>
              </a:ext>
            </a:extLst>
          </p:cNvPr>
          <p:cNvSpPr>
            <a:spLocks noGrp="1"/>
          </p:cNvSpPr>
          <p:nvPr>
            <p:ph idx="1"/>
          </p:nvPr>
        </p:nvSpPr>
        <p:spPr>
          <a:xfrm>
            <a:off x="6106703" y="2057400"/>
            <a:ext cx="5364444" cy="4038600"/>
          </a:xfrm>
        </p:spPr>
        <p:txBody>
          <a:bodyPr>
            <a:normAutofit/>
          </a:bodyPr>
          <a:lstStyle/>
          <a:p>
            <a:r>
              <a:rPr lang="nl-NL" sz="2800" dirty="0">
                <a:solidFill>
                  <a:schemeClr val="tx1"/>
                </a:solidFill>
              </a:rPr>
              <a:t>Waarom is er in het                Midden-Oosten een watertekort?</a:t>
            </a:r>
          </a:p>
          <a:p>
            <a:endParaRPr lang="nl-NL" sz="2800" dirty="0">
              <a:solidFill>
                <a:schemeClr val="tx1"/>
              </a:solidFill>
            </a:endParaRPr>
          </a:p>
          <a:p>
            <a:pPr marL="45720" indent="0">
              <a:buNone/>
            </a:pPr>
            <a:r>
              <a:rPr lang="nl-NL" sz="2800" dirty="0">
                <a:solidFill>
                  <a:schemeClr val="tx1"/>
                </a:solidFill>
              </a:rPr>
              <a:t>-Bevolkingsgroei</a:t>
            </a:r>
          </a:p>
          <a:p>
            <a:pPr>
              <a:buFontTx/>
              <a:buChar char="-"/>
            </a:pPr>
            <a:r>
              <a:rPr lang="nl-NL" sz="2800" dirty="0">
                <a:solidFill>
                  <a:schemeClr val="tx1"/>
                </a:solidFill>
              </a:rPr>
              <a:t>Welvaartsgroei</a:t>
            </a:r>
          </a:p>
          <a:p>
            <a:pPr marL="45720" indent="0">
              <a:buNone/>
            </a:pPr>
            <a:r>
              <a:rPr lang="nl-NL" sz="2800" dirty="0">
                <a:solidFill>
                  <a:schemeClr val="tx1"/>
                </a:solidFill>
              </a:rPr>
              <a:t>- Olierijkdom </a:t>
            </a:r>
          </a:p>
          <a:p>
            <a:pPr marL="45720" indent="0">
              <a:buNone/>
            </a:pPr>
            <a:endParaRPr lang="nl-NL" dirty="0"/>
          </a:p>
        </p:txBody>
      </p:sp>
    </p:spTree>
    <p:extLst>
      <p:ext uri="{BB962C8B-B14F-4D97-AF65-F5344CB8AC3E}">
        <p14:creationId xmlns:p14="http://schemas.microsoft.com/office/powerpoint/2010/main" val="26136734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8222D80-74B4-43EE-B13F-A8FEF319557B}"/>
              </a:ext>
            </a:extLst>
          </p:cNvPr>
          <p:cNvSpPr txBox="1"/>
          <p:nvPr/>
        </p:nvSpPr>
        <p:spPr>
          <a:xfrm>
            <a:off x="158045" y="1816364"/>
            <a:ext cx="7100712" cy="4893647"/>
          </a:xfrm>
          <a:prstGeom prst="rect">
            <a:avLst/>
          </a:prstGeom>
          <a:noFill/>
        </p:spPr>
        <p:txBody>
          <a:bodyPr wrap="square" rtlCol="0">
            <a:spAutoFit/>
          </a:bodyPr>
          <a:lstStyle/>
          <a:p>
            <a:r>
              <a:rPr lang="nl-NL" sz="2400" dirty="0">
                <a:latin typeface="Effra" panose="02000506080000020004" pitchFamily="2" charset="0"/>
              </a:rPr>
              <a:t>In het Midden-Oosten neemt de vraag naar water toe.</a:t>
            </a:r>
          </a:p>
          <a:p>
            <a:pPr marL="342900" indent="-342900">
              <a:buFont typeface="Wingdings" panose="05000000000000000000" pitchFamily="2" charset="2"/>
              <a:buChar char="Ø"/>
            </a:pPr>
            <a:endParaRPr lang="nl-NL" sz="2400" dirty="0">
              <a:latin typeface="Effra" panose="02000506080000020004" pitchFamily="2" charset="0"/>
            </a:endParaRPr>
          </a:p>
          <a:p>
            <a:pPr marL="342900" indent="-342900">
              <a:buFont typeface="Arial" panose="020B0604020202020204" pitchFamily="34" charset="0"/>
              <a:buChar char="•"/>
            </a:pPr>
            <a:r>
              <a:rPr lang="nl-NL" sz="2400" b="1" dirty="0">
                <a:latin typeface="Effra" panose="02000506080000020004" pitchFamily="2" charset="0"/>
              </a:rPr>
              <a:t>Reden 1: bevolkingsgroei</a:t>
            </a:r>
            <a:br>
              <a:rPr lang="nl-NL" sz="2400" dirty="0">
                <a:latin typeface="Effra" panose="02000506080000020004" pitchFamily="2" charset="0"/>
              </a:rPr>
            </a:br>
            <a:r>
              <a:rPr lang="nl-NL" sz="2400" dirty="0">
                <a:latin typeface="Effra" panose="02000506080000020004" pitchFamily="2" charset="0"/>
                <a:sym typeface="Wingdings" panose="05000000000000000000" pitchFamily="2" charset="2"/>
              </a:rPr>
              <a:t> veel geboorten door jonge bevolking</a:t>
            </a:r>
            <a:br>
              <a:rPr lang="nl-NL" sz="2400" dirty="0">
                <a:latin typeface="Effra" panose="02000506080000020004" pitchFamily="2" charset="0"/>
                <a:sym typeface="Wingdings" panose="05000000000000000000" pitchFamily="2" charset="2"/>
              </a:rPr>
            </a:br>
            <a:r>
              <a:rPr lang="nl-NL" sz="2400" dirty="0">
                <a:latin typeface="Effra" panose="02000506080000020004" pitchFamily="2" charset="0"/>
                <a:sym typeface="Wingdings" panose="05000000000000000000" pitchFamily="2" charset="2"/>
              </a:rPr>
              <a:t> weinig sterfte door hogere levensverwachting</a:t>
            </a:r>
          </a:p>
          <a:p>
            <a:pPr marL="342900" indent="-342900">
              <a:buFont typeface="Arial" panose="020B0604020202020204" pitchFamily="34" charset="0"/>
              <a:buChar char="•"/>
            </a:pPr>
            <a:endParaRPr lang="nl-NL" sz="2400" dirty="0">
              <a:latin typeface="Effra" panose="02000506080000020004" pitchFamily="2" charset="0"/>
              <a:sym typeface="Wingdings" panose="05000000000000000000" pitchFamily="2" charset="2"/>
            </a:endParaRPr>
          </a:p>
          <a:p>
            <a:pPr marL="342900" indent="-342900">
              <a:buFont typeface="Arial" panose="020B0604020202020204" pitchFamily="34" charset="0"/>
              <a:buChar char="•"/>
            </a:pPr>
            <a:r>
              <a:rPr lang="nl-NL" sz="2400" b="1" dirty="0">
                <a:latin typeface="Effra" panose="02000506080000020004" pitchFamily="2" charset="0"/>
                <a:sym typeface="Wingdings" panose="05000000000000000000" pitchFamily="2" charset="2"/>
              </a:rPr>
              <a:t>Reden 2: groei van de welvaart</a:t>
            </a:r>
            <a:br>
              <a:rPr lang="nl-NL" sz="2400" dirty="0">
                <a:latin typeface="Effra" panose="02000506080000020004" pitchFamily="2" charset="0"/>
                <a:sym typeface="Wingdings" panose="05000000000000000000" pitchFamily="2" charset="2"/>
              </a:rPr>
            </a:br>
            <a:r>
              <a:rPr lang="nl-NL" sz="2400" dirty="0">
                <a:latin typeface="Effra" panose="02000506080000020004" pitchFamily="2" charset="0"/>
                <a:sym typeface="Wingdings" panose="05000000000000000000" pitchFamily="2" charset="2"/>
              </a:rPr>
              <a:t> zelfs in de woestijn kan aan landbouw worden gedaan</a:t>
            </a:r>
          </a:p>
          <a:p>
            <a:pPr marL="342900" indent="-342900">
              <a:buFont typeface="Arial" panose="020B0604020202020204" pitchFamily="34" charset="0"/>
              <a:buChar char="•"/>
            </a:pPr>
            <a:endParaRPr lang="nl-NL" sz="2400" dirty="0">
              <a:latin typeface="Effra" panose="02000506080000020004" pitchFamily="2" charset="0"/>
              <a:sym typeface="Wingdings" panose="05000000000000000000" pitchFamily="2" charset="2"/>
            </a:endParaRPr>
          </a:p>
          <a:p>
            <a:pPr marL="342900" indent="-342900">
              <a:buFont typeface="Arial" panose="020B0604020202020204" pitchFamily="34" charset="0"/>
              <a:buChar char="•"/>
            </a:pPr>
            <a:r>
              <a:rPr lang="nl-NL" sz="2400" b="1" dirty="0">
                <a:latin typeface="Effra" panose="02000506080000020004" pitchFamily="2" charset="0"/>
                <a:sym typeface="Wingdings" panose="05000000000000000000" pitchFamily="2" charset="2"/>
              </a:rPr>
              <a:t>Reden 3: luxe steden in de woestijn</a:t>
            </a:r>
            <a:br>
              <a:rPr lang="nl-NL" sz="2400" dirty="0">
                <a:latin typeface="Effra" panose="02000506080000020004" pitchFamily="2" charset="0"/>
                <a:sym typeface="Wingdings" panose="05000000000000000000" pitchFamily="2" charset="2"/>
              </a:rPr>
            </a:br>
            <a:r>
              <a:rPr lang="nl-NL" sz="2400" dirty="0">
                <a:latin typeface="Effra" panose="02000506080000020004" pitchFamily="2" charset="0"/>
                <a:sym typeface="Wingdings" panose="05000000000000000000" pitchFamily="2" charset="2"/>
              </a:rPr>
              <a:t> golfbanen, zwembaden, parken</a:t>
            </a:r>
            <a:endParaRPr lang="nl-NL" sz="2000" dirty="0">
              <a:latin typeface="Effra" panose="02000506080000020004" pitchFamily="2" charset="0"/>
            </a:endParaRPr>
          </a:p>
        </p:txBody>
      </p:sp>
      <p:pic>
        <p:nvPicPr>
          <p:cNvPr id="2" name="Afbeelding 1">
            <a:extLst>
              <a:ext uri="{FF2B5EF4-FFF2-40B4-BE49-F238E27FC236}">
                <a16:creationId xmlns:a16="http://schemas.microsoft.com/office/drawing/2014/main" id="{E2359951-6FB2-481C-957C-5FD4DB908D0A}"/>
              </a:ext>
            </a:extLst>
          </p:cNvPr>
          <p:cNvPicPr>
            <a:picLocks noChangeAspect="1"/>
          </p:cNvPicPr>
          <p:nvPr/>
        </p:nvPicPr>
        <p:blipFill>
          <a:blip r:embed="rId2"/>
          <a:stretch>
            <a:fillRect/>
          </a:stretch>
        </p:blipFill>
        <p:spPr>
          <a:xfrm>
            <a:off x="7258757" y="3208551"/>
            <a:ext cx="4533318" cy="3379518"/>
          </a:xfrm>
          <a:prstGeom prst="rect">
            <a:avLst/>
          </a:prstGeom>
        </p:spPr>
      </p:pic>
      <p:pic>
        <p:nvPicPr>
          <p:cNvPr id="4" name="Afbeelding 3">
            <a:extLst>
              <a:ext uri="{FF2B5EF4-FFF2-40B4-BE49-F238E27FC236}">
                <a16:creationId xmlns:a16="http://schemas.microsoft.com/office/drawing/2014/main" id="{6F226DC6-CF93-4704-B148-B86904F92D95}"/>
              </a:ext>
            </a:extLst>
          </p:cNvPr>
          <p:cNvPicPr>
            <a:picLocks noChangeAspect="1"/>
          </p:cNvPicPr>
          <p:nvPr/>
        </p:nvPicPr>
        <p:blipFill rotWithShape="1">
          <a:blip r:embed="rId3"/>
          <a:srcRect l="13423"/>
          <a:stretch/>
        </p:blipFill>
        <p:spPr>
          <a:xfrm>
            <a:off x="7258756" y="332655"/>
            <a:ext cx="4533318" cy="2809949"/>
          </a:xfrm>
          <a:prstGeom prst="rect">
            <a:avLst/>
          </a:prstGeom>
        </p:spPr>
      </p:pic>
      <p:sp>
        <p:nvSpPr>
          <p:cNvPr id="7" name="Titel 6">
            <a:extLst>
              <a:ext uri="{FF2B5EF4-FFF2-40B4-BE49-F238E27FC236}">
                <a16:creationId xmlns:a16="http://schemas.microsoft.com/office/drawing/2014/main" id="{ADD93262-B686-46AC-84E9-6ABFBA92AAD5}"/>
              </a:ext>
            </a:extLst>
          </p:cNvPr>
          <p:cNvSpPr>
            <a:spLocks noGrp="1"/>
          </p:cNvSpPr>
          <p:nvPr>
            <p:ph type="title"/>
          </p:nvPr>
        </p:nvSpPr>
        <p:spPr/>
        <p:txBody>
          <a:bodyPr/>
          <a:lstStyle/>
          <a:p>
            <a:r>
              <a:rPr lang="nl-NL" dirty="0">
                <a:solidFill>
                  <a:schemeClr val="tx1"/>
                </a:solidFill>
              </a:rPr>
              <a:t>Meer vraag naar water</a:t>
            </a:r>
          </a:p>
        </p:txBody>
      </p:sp>
    </p:spTree>
    <p:extLst>
      <p:ext uri="{BB962C8B-B14F-4D97-AF65-F5344CB8AC3E}">
        <p14:creationId xmlns:p14="http://schemas.microsoft.com/office/powerpoint/2010/main" val="211865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217E4-3B84-4B61-84E0-3BCA8636F503}"/>
              </a:ext>
            </a:extLst>
          </p:cNvPr>
          <p:cNvSpPr>
            <a:spLocks noGrp="1"/>
          </p:cNvSpPr>
          <p:nvPr>
            <p:ph type="title"/>
          </p:nvPr>
        </p:nvSpPr>
        <p:spPr>
          <a:xfrm>
            <a:off x="735330" y="615588"/>
            <a:ext cx="8239125" cy="1325563"/>
          </a:xfrm>
        </p:spPr>
        <p:txBody>
          <a:bodyPr>
            <a:normAutofit/>
          </a:bodyPr>
          <a:lstStyle/>
          <a:p>
            <a:r>
              <a:rPr lang="nl-NL" sz="4000" dirty="0">
                <a:solidFill>
                  <a:schemeClr val="tx1">
                    <a:lumMod val="85000"/>
                    <a:lumOff val="15000"/>
                  </a:schemeClr>
                </a:solidFill>
              </a:rPr>
              <a:t>Hoe zorgen deze landen voor meer water?  </a:t>
            </a:r>
          </a:p>
        </p:txBody>
      </p:sp>
      <p:sp>
        <p:nvSpPr>
          <p:cNvPr id="3" name="Tijdelijke aanduiding voor inhoud 2">
            <a:extLst>
              <a:ext uri="{FF2B5EF4-FFF2-40B4-BE49-F238E27FC236}">
                <a16:creationId xmlns:a16="http://schemas.microsoft.com/office/drawing/2014/main" id="{D0CB4744-3A41-423A-8DE5-E530E9C9A1F5}"/>
              </a:ext>
            </a:extLst>
          </p:cNvPr>
          <p:cNvSpPr>
            <a:spLocks noGrp="1"/>
          </p:cNvSpPr>
          <p:nvPr>
            <p:ph idx="1"/>
          </p:nvPr>
        </p:nvSpPr>
        <p:spPr>
          <a:xfrm>
            <a:off x="601982" y="2737803"/>
            <a:ext cx="7341868" cy="2796222"/>
          </a:xfrm>
        </p:spPr>
        <p:txBody>
          <a:bodyPr/>
          <a:lstStyle/>
          <a:p>
            <a:pPr>
              <a:buNone/>
            </a:pPr>
            <a:r>
              <a:rPr lang="nl-NL" sz="2800" dirty="0">
                <a:solidFill>
                  <a:schemeClr val="tx1">
                    <a:lumMod val="85000"/>
                    <a:lumOff val="15000"/>
                  </a:schemeClr>
                </a:solidFill>
              </a:rPr>
              <a:t>1. Ontziltingsfabrieken maken van zout zeewater, zoet drinkwater.</a:t>
            </a:r>
          </a:p>
          <a:p>
            <a:pPr>
              <a:buNone/>
            </a:pPr>
            <a:endParaRPr lang="nl-NL" sz="2800" dirty="0">
              <a:solidFill>
                <a:schemeClr val="tx1">
                  <a:lumMod val="85000"/>
                  <a:lumOff val="15000"/>
                </a:schemeClr>
              </a:solidFill>
            </a:endParaRPr>
          </a:p>
          <a:p>
            <a:pPr>
              <a:buNone/>
            </a:pPr>
            <a:r>
              <a:rPr lang="nl-NL" sz="2800" dirty="0">
                <a:solidFill>
                  <a:schemeClr val="tx1">
                    <a:lumMod val="85000"/>
                    <a:lumOff val="15000"/>
                  </a:schemeClr>
                </a:solidFill>
              </a:rPr>
              <a:t>2. Oppompen van fossiel water uit aquifers</a:t>
            </a:r>
          </a:p>
          <a:p>
            <a:pPr>
              <a:buNone/>
            </a:pPr>
            <a:r>
              <a:rPr lang="nl-NL" sz="2800" dirty="0">
                <a:solidFill>
                  <a:schemeClr val="tx1">
                    <a:lumMod val="85000"/>
                    <a:lumOff val="15000"/>
                  </a:schemeClr>
                </a:solidFill>
              </a:rPr>
              <a:t>     voor irrigatie</a:t>
            </a:r>
          </a:p>
          <a:p>
            <a:pPr marL="45720" indent="0">
              <a:buNone/>
            </a:pPr>
            <a:endParaRPr lang="nl-NL" dirty="0"/>
          </a:p>
        </p:txBody>
      </p:sp>
      <p:pic>
        <p:nvPicPr>
          <p:cNvPr id="13314" name="Picture 2" descr="Geld in Dubai: Opnemen, valuta wisselen en andere geldzaken - Ontdek Dubai .NL">
            <a:extLst>
              <a:ext uri="{FF2B5EF4-FFF2-40B4-BE49-F238E27FC236}">
                <a16:creationId xmlns:a16="http://schemas.microsoft.com/office/drawing/2014/main" id="{93AAAB39-CF4B-4E51-80DE-8D74A4624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1523" y="422910"/>
            <a:ext cx="2828496" cy="210384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arokko: bouw grootste ontziltingsfabriek ter wereld van start">
            <a:extLst>
              <a:ext uri="{FF2B5EF4-FFF2-40B4-BE49-F238E27FC236}">
                <a16:creationId xmlns:a16="http://schemas.microsoft.com/office/drawing/2014/main" id="{4D11DBA9-C32C-4404-B3C3-BCC1C1D0E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923" y="2651760"/>
            <a:ext cx="2806095" cy="164592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Op zoek naar de laatste druppel">
            <a:extLst>
              <a:ext uri="{FF2B5EF4-FFF2-40B4-BE49-F238E27FC236}">
                <a16:creationId xmlns:a16="http://schemas.microsoft.com/office/drawing/2014/main" id="{DFA8B7F8-0368-4584-BD86-D220DBEC16E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783923" y="4393336"/>
            <a:ext cx="2806095" cy="210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9437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Waarom willen de mensen in Dubai groene parken?</a:t>
            </a:r>
          </a:p>
        </p:txBody>
      </p:sp>
      <p:sp>
        <p:nvSpPr>
          <p:cNvPr id="3" name="Tijdelijke aanduiding voor inhoud 2"/>
          <p:cNvSpPr>
            <a:spLocks noGrp="1"/>
          </p:cNvSpPr>
          <p:nvPr>
            <p:ph idx="1"/>
          </p:nvPr>
        </p:nvSpPr>
        <p:spPr>
          <a:xfrm>
            <a:off x="838200" y="1825625"/>
            <a:ext cx="4891153" cy="4351338"/>
          </a:xfrm>
        </p:spPr>
        <p:txBody>
          <a:bodyPr/>
          <a:lstStyle/>
          <a:p>
            <a:r>
              <a:rPr lang="nl-NL" dirty="0"/>
              <a:t>Het ziet er mooi uit. </a:t>
            </a:r>
          </a:p>
          <a:p>
            <a:r>
              <a:rPr lang="nl-NL" dirty="0"/>
              <a:t>De parken brengen verkoeling door schaduw.</a:t>
            </a:r>
          </a:p>
          <a:p>
            <a:r>
              <a:rPr lang="nl-NL" dirty="0"/>
              <a:t>De parken maken de stad minder stoffig. </a:t>
            </a:r>
          </a:p>
          <a:p>
            <a:pPr marL="0" indent="0">
              <a:buNone/>
            </a:pPr>
            <a:endParaRPr lang="nl-NL" dirty="0"/>
          </a:p>
        </p:txBody>
      </p:sp>
      <p:pic>
        <p:nvPicPr>
          <p:cNvPr id="4" name="Afbeelding 3">
            <a:extLst>
              <a:ext uri="{FF2B5EF4-FFF2-40B4-BE49-F238E27FC236}">
                <a16:creationId xmlns:a16="http://schemas.microsoft.com/office/drawing/2014/main" id="{9482CB4C-40F4-6029-157F-B4BDA5D9A22C}"/>
              </a:ext>
            </a:extLst>
          </p:cNvPr>
          <p:cNvPicPr>
            <a:picLocks noChangeAspect="1"/>
          </p:cNvPicPr>
          <p:nvPr/>
        </p:nvPicPr>
        <p:blipFill>
          <a:blip r:embed="rId2"/>
          <a:srcRect l="5543" r="6845" b="3"/>
          <a:stretch>
            <a:fillRect/>
          </a:stretch>
        </p:blipFill>
        <p:spPr>
          <a:xfrm>
            <a:off x="5729353" y="1028700"/>
            <a:ext cx="6255622" cy="5680710"/>
          </a:xfrm>
          <a:prstGeom prst="rect">
            <a:avLst/>
          </a:prstGeom>
        </p:spPr>
      </p:pic>
    </p:spTree>
    <p:extLst>
      <p:ext uri="{BB962C8B-B14F-4D97-AF65-F5344CB8AC3E}">
        <p14:creationId xmlns:p14="http://schemas.microsoft.com/office/powerpoint/2010/main" val="26376871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waterconflicten</a:t>
            </a:r>
          </a:p>
        </p:txBody>
      </p:sp>
      <p:sp>
        <p:nvSpPr>
          <p:cNvPr id="3" name="Tijdelijke aanduiding voor inhoud 2"/>
          <p:cNvSpPr>
            <a:spLocks noGrp="1"/>
          </p:cNvSpPr>
          <p:nvPr>
            <p:ph idx="1"/>
          </p:nvPr>
        </p:nvSpPr>
        <p:spPr>
          <a:xfrm>
            <a:off x="5922335" y="1570108"/>
            <a:ext cx="6108405" cy="5167311"/>
          </a:xfrm>
        </p:spPr>
        <p:txBody>
          <a:bodyPr>
            <a:normAutofit/>
          </a:bodyPr>
          <a:lstStyle/>
          <a:p>
            <a:pPr marL="0" indent="0">
              <a:buNone/>
            </a:pPr>
            <a:r>
              <a:rPr lang="nl-NL" dirty="0"/>
              <a:t>De bouw van de </a:t>
            </a:r>
            <a:r>
              <a:rPr lang="nl-NL" dirty="0" err="1"/>
              <a:t>Aswandam</a:t>
            </a:r>
            <a:r>
              <a:rPr lang="nl-NL" dirty="0"/>
              <a:t> leidde tot een conflict tussen Egypte en Sudan over de voormalige doorvoerhaven van de plaats Wadi </a:t>
            </a:r>
            <a:r>
              <a:rPr lang="nl-NL" dirty="0" err="1"/>
              <a:t>Halfa</a:t>
            </a:r>
            <a:r>
              <a:rPr lang="nl-NL" dirty="0"/>
              <a:t> in Sudan.</a:t>
            </a:r>
          </a:p>
          <a:p>
            <a:pPr marL="0" indent="0">
              <a:buNone/>
            </a:pPr>
            <a:r>
              <a:rPr lang="nl-NL" dirty="0">
                <a:sym typeface="Wingdings" panose="05000000000000000000" pitchFamily="2" charset="2"/>
              </a:rPr>
              <a:t></a:t>
            </a:r>
            <a:r>
              <a:rPr lang="nl-NL" dirty="0"/>
              <a:t> Geef een reden waarom de bouw van de </a:t>
            </a:r>
            <a:r>
              <a:rPr lang="nl-NL" dirty="0" err="1"/>
              <a:t>Aswandam</a:t>
            </a:r>
            <a:r>
              <a:rPr lang="nl-NL" dirty="0"/>
              <a:t> heeft geleid tot een conflict met buurland Sudan over de voormalige doorvoerhaven van de plaats Wadi </a:t>
            </a:r>
            <a:r>
              <a:rPr lang="nl-NL" dirty="0" err="1"/>
              <a:t>Halfa</a:t>
            </a:r>
            <a:r>
              <a:rPr lang="nl-NL" dirty="0"/>
              <a:t>. </a:t>
            </a:r>
          </a:p>
        </p:txBody>
      </p:sp>
      <p:pic>
        <p:nvPicPr>
          <p:cNvPr id="4" name="Afbeelding 3"/>
          <p:cNvPicPr>
            <a:picLocks noChangeAspect="1"/>
          </p:cNvPicPr>
          <p:nvPr/>
        </p:nvPicPr>
        <p:blipFill>
          <a:blip r:embed="rId3"/>
          <a:stretch>
            <a:fillRect/>
          </a:stretch>
        </p:blipFill>
        <p:spPr>
          <a:xfrm>
            <a:off x="187843" y="1343472"/>
            <a:ext cx="5564372" cy="5393947"/>
          </a:xfrm>
          <a:prstGeom prst="rect">
            <a:avLst/>
          </a:prstGeom>
        </p:spPr>
      </p:pic>
    </p:spTree>
    <p:extLst>
      <p:ext uri="{BB962C8B-B14F-4D97-AF65-F5344CB8AC3E}">
        <p14:creationId xmlns:p14="http://schemas.microsoft.com/office/powerpoint/2010/main" val="10761087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Bevolkingsgroei</a:t>
            </a:r>
          </a:p>
        </p:txBody>
      </p:sp>
      <p:sp>
        <p:nvSpPr>
          <p:cNvPr id="3" name="Tijdelijke aanduiding voor inhoud 2"/>
          <p:cNvSpPr>
            <a:spLocks noGrp="1"/>
          </p:cNvSpPr>
          <p:nvPr>
            <p:ph idx="1"/>
          </p:nvPr>
        </p:nvSpPr>
        <p:spPr/>
        <p:txBody>
          <a:bodyPr/>
          <a:lstStyle/>
          <a:p>
            <a:r>
              <a:rPr lang="nl-NL" dirty="0"/>
              <a:t>Natuurlijke bevolkingsgroei: geboorte – sterfte</a:t>
            </a:r>
          </a:p>
          <a:p>
            <a:r>
              <a:rPr lang="nl-NL" dirty="0"/>
              <a:t>Sociale bevolkingsgroei: immigratie – emigratie</a:t>
            </a:r>
          </a:p>
          <a:p>
            <a:endParaRPr lang="nl-NL" dirty="0"/>
          </a:p>
          <a:p>
            <a:r>
              <a:rPr lang="nl-NL" dirty="0"/>
              <a:t>Bevolkingsgroei is er als er meer geboorte is dan sterfte en als er meer immigratie is dan emigratie.</a:t>
            </a:r>
          </a:p>
        </p:txBody>
      </p:sp>
    </p:spTree>
    <p:extLst>
      <p:ext uri="{BB962C8B-B14F-4D97-AF65-F5344CB8AC3E}">
        <p14:creationId xmlns:p14="http://schemas.microsoft.com/office/powerpoint/2010/main" val="252854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2A5C0-557C-2623-2BBC-D00B035E31DB}"/>
              </a:ext>
            </a:extLst>
          </p:cNvPr>
          <p:cNvSpPr>
            <a:spLocks noGrp="1"/>
          </p:cNvSpPr>
          <p:nvPr>
            <p:ph type="title"/>
          </p:nvPr>
        </p:nvSpPr>
        <p:spPr/>
        <p:txBody>
          <a:bodyPr/>
          <a:lstStyle/>
          <a:p>
            <a:r>
              <a:rPr lang="en-US" dirty="0" err="1"/>
              <a:t>Weerkaart</a:t>
            </a:r>
            <a:r>
              <a:rPr lang="en-US" dirty="0"/>
              <a:t> </a:t>
            </a:r>
            <a:r>
              <a:rPr lang="en-US" dirty="0" err="1"/>
              <a:t>aflezen</a:t>
            </a:r>
            <a:endParaRPr lang="nl-NL" dirty="0"/>
          </a:p>
        </p:txBody>
      </p:sp>
      <p:sp>
        <p:nvSpPr>
          <p:cNvPr id="3" name="Tijdelijke aanduiding voor inhoud 2">
            <a:extLst>
              <a:ext uri="{FF2B5EF4-FFF2-40B4-BE49-F238E27FC236}">
                <a16:creationId xmlns:a16="http://schemas.microsoft.com/office/drawing/2014/main" id="{22A5149A-F07E-7717-465F-AA89F333530A}"/>
              </a:ext>
            </a:extLst>
          </p:cNvPr>
          <p:cNvSpPr>
            <a:spLocks noGrp="1"/>
          </p:cNvSpPr>
          <p:nvPr>
            <p:ph idx="1"/>
          </p:nvPr>
        </p:nvSpPr>
        <p:spPr/>
        <p:txBody>
          <a:bodyPr/>
          <a:lstStyle/>
          <a:p>
            <a:r>
              <a:rPr lang="en-US" dirty="0"/>
              <a:t>Het examen </a:t>
            </a:r>
            <a:r>
              <a:rPr lang="en-US" dirty="0" err="1"/>
              <a:t>begint</a:t>
            </a:r>
            <a:r>
              <a:rPr lang="en-US" dirty="0"/>
              <a:t> </a:t>
            </a:r>
            <a:r>
              <a:rPr lang="en-US" dirty="0" err="1"/>
              <a:t>bijna</a:t>
            </a:r>
            <a:r>
              <a:rPr lang="en-US" dirty="0"/>
              <a:t> </a:t>
            </a:r>
            <a:r>
              <a:rPr lang="en-US" dirty="0" err="1"/>
              <a:t>altijd</a:t>
            </a:r>
            <a:r>
              <a:rPr lang="en-US" dirty="0"/>
              <a:t> met </a:t>
            </a:r>
            <a:r>
              <a:rPr lang="en-US" dirty="0" err="1"/>
              <a:t>een</a:t>
            </a:r>
            <a:r>
              <a:rPr lang="en-US" dirty="0"/>
              <a:t> </a:t>
            </a:r>
            <a:r>
              <a:rPr lang="en-US" dirty="0" err="1"/>
              <a:t>weerkaart</a:t>
            </a:r>
            <a:r>
              <a:rPr lang="en-US" dirty="0"/>
              <a:t>.</a:t>
            </a:r>
          </a:p>
          <a:p>
            <a:r>
              <a:rPr lang="en-US" b="1" dirty="0" err="1"/>
              <a:t>Stap</a:t>
            </a:r>
            <a:r>
              <a:rPr lang="en-US" b="1" dirty="0"/>
              <a:t> 1:</a:t>
            </a:r>
            <a:r>
              <a:rPr lang="en-US" dirty="0"/>
              <a:t> check de datum. </a:t>
            </a:r>
            <a:r>
              <a:rPr lang="en-US" dirty="0" err="1"/>
              <a:t>Hierdoor</a:t>
            </a:r>
            <a:r>
              <a:rPr lang="en-US" dirty="0"/>
              <a:t> </a:t>
            </a:r>
            <a:r>
              <a:rPr lang="en-US" dirty="0" err="1"/>
              <a:t>kan</a:t>
            </a:r>
            <a:r>
              <a:rPr lang="en-US" dirty="0"/>
              <a:t> je al </a:t>
            </a:r>
            <a:r>
              <a:rPr lang="en-US" dirty="0" err="1"/>
              <a:t>veel</a:t>
            </a:r>
            <a:r>
              <a:rPr lang="en-US" dirty="0"/>
              <a:t> </a:t>
            </a:r>
            <a:r>
              <a:rPr lang="en-US" dirty="0" err="1"/>
              <a:t>voorspellen</a:t>
            </a:r>
            <a:r>
              <a:rPr lang="en-US" dirty="0"/>
              <a:t>.</a:t>
            </a:r>
          </a:p>
          <a:p>
            <a:r>
              <a:rPr lang="en-US" b="1" dirty="0" err="1"/>
              <a:t>Stap</a:t>
            </a:r>
            <a:r>
              <a:rPr lang="en-US" b="1" dirty="0"/>
              <a:t> 2: </a:t>
            </a:r>
            <a:r>
              <a:rPr lang="en-US" dirty="0"/>
              <a:t>check de </a:t>
            </a:r>
            <a:r>
              <a:rPr lang="en-US" dirty="0" err="1"/>
              <a:t>isobaren</a:t>
            </a:r>
            <a:r>
              <a:rPr lang="en-US" dirty="0"/>
              <a:t> </a:t>
            </a:r>
            <a:r>
              <a:rPr lang="en-US" dirty="0" err="1"/>
              <a:t>en</a:t>
            </a:r>
            <a:r>
              <a:rPr lang="en-US" dirty="0"/>
              <a:t> letters die er </a:t>
            </a:r>
            <a:r>
              <a:rPr lang="en-US" dirty="0" err="1"/>
              <a:t>staan</a:t>
            </a:r>
            <a:r>
              <a:rPr lang="en-US" dirty="0"/>
              <a:t>. </a:t>
            </a:r>
          </a:p>
          <a:p>
            <a:pPr marL="0" indent="0">
              <a:buNone/>
            </a:pPr>
            <a:r>
              <a:rPr lang="en-US" dirty="0"/>
              <a:t>-&gt;</a:t>
            </a:r>
            <a:r>
              <a:rPr lang="en-US" b="1" dirty="0"/>
              <a:t> </a:t>
            </a:r>
            <a:r>
              <a:rPr lang="en-US" dirty="0" err="1"/>
              <a:t>isobaren</a:t>
            </a:r>
            <a:r>
              <a:rPr lang="en-US" dirty="0"/>
              <a:t> </a:t>
            </a:r>
            <a:r>
              <a:rPr lang="en-US" dirty="0" err="1"/>
              <a:t>dicht</a:t>
            </a:r>
            <a:r>
              <a:rPr lang="en-US" dirty="0"/>
              <a:t> op </a:t>
            </a:r>
            <a:r>
              <a:rPr lang="en-US" dirty="0" err="1"/>
              <a:t>elkaar</a:t>
            </a:r>
            <a:r>
              <a:rPr lang="en-US" dirty="0"/>
              <a:t>: </a:t>
            </a:r>
            <a:r>
              <a:rPr lang="en-US" dirty="0" err="1"/>
              <a:t>veel</a:t>
            </a:r>
            <a:r>
              <a:rPr lang="en-US" dirty="0"/>
              <a:t>, </a:t>
            </a:r>
            <a:r>
              <a:rPr lang="en-US" dirty="0" err="1"/>
              <a:t>harde</a:t>
            </a:r>
            <a:r>
              <a:rPr lang="en-US" dirty="0"/>
              <a:t> wind.</a:t>
            </a:r>
          </a:p>
          <a:p>
            <a:pPr marL="0" indent="0">
              <a:buNone/>
            </a:pPr>
            <a:r>
              <a:rPr lang="en-US" dirty="0"/>
              <a:t>-&gt;</a:t>
            </a:r>
            <a:r>
              <a:rPr lang="en-US" b="1" dirty="0"/>
              <a:t> </a:t>
            </a:r>
            <a:r>
              <a:rPr lang="en-US" dirty="0" err="1"/>
              <a:t>isobaren</a:t>
            </a:r>
            <a:r>
              <a:rPr lang="en-US" dirty="0"/>
              <a:t> </a:t>
            </a:r>
            <a:r>
              <a:rPr lang="en-US" dirty="0" err="1"/>
              <a:t>ver</a:t>
            </a:r>
            <a:r>
              <a:rPr lang="en-US" dirty="0"/>
              <a:t> van </a:t>
            </a:r>
            <a:r>
              <a:rPr lang="en-US" dirty="0" err="1"/>
              <a:t>elkaar</a:t>
            </a:r>
            <a:r>
              <a:rPr lang="en-US" dirty="0"/>
              <a:t>: </a:t>
            </a:r>
            <a:r>
              <a:rPr lang="en-US" dirty="0" err="1"/>
              <a:t>nauwelijks</a:t>
            </a:r>
            <a:r>
              <a:rPr lang="en-US" dirty="0"/>
              <a:t> wind.</a:t>
            </a:r>
          </a:p>
          <a:p>
            <a:pPr marL="0" indent="0">
              <a:buNone/>
            </a:pPr>
            <a:r>
              <a:rPr lang="en-US" dirty="0"/>
              <a:t>-&gt;</a:t>
            </a:r>
            <a:r>
              <a:rPr lang="en-US" b="1" dirty="0"/>
              <a:t> </a:t>
            </a:r>
            <a:r>
              <a:rPr lang="en-US" dirty="0"/>
              <a:t>L = </a:t>
            </a:r>
            <a:r>
              <a:rPr lang="en-US" dirty="0" err="1"/>
              <a:t>lagedrukgebied</a:t>
            </a:r>
            <a:r>
              <a:rPr lang="en-US" dirty="0"/>
              <a:t>: </a:t>
            </a:r>
            <a:r>
              <a:rPr lang="en-US" dirty="0" err="1"/>
              <a:t>bewolkt</a:t>
            </a:r>
            <a:r>
              <a:rPr lang="en-US" dirty="0"/>
              <a:t>, </a:t>
            </a:r>
            <a:r>
              <a:rPr lang="en-US" dirty="0" err="1"/>
              <a:t>grauw</a:t>
            </a:r>
            <a:r>
              <a:rPr lang="en-US" dirty="0"/>
              <a:t> </a:t>
            </a:r>
            <a:r>
              <a:rPr lang="en-US" dirty="0" err="1"/>
              <a:t>weer</a:t>
            </a:r>
            <a:endParaRPr lang="en-US" dirty="0"/>
          </a:p>
          <a:p>
            <a:pPr marL="0" indent="0">
              <a:buNone/>
            </a:pPr>
            <a:r>
              <a:rPr lang="en-US" dirty="0"/>
              <a:t>-&gt;</a:t>
            </a:r>
            <a:r>
              <a:rPr lang="en-US" b="1" dirty="0"/>
              <a:t> </a:t>
            </a:r>
            <a:r>
              <a:rPr lang="en-US" dirty="0"/>
              <a:t>H = </a:t>
            </a:r>
            <a:r>
              <a:rPr lang="en-US" dirty="0" err="1"/>
              <a:t>hogedrukgebied</a:t>
            </a:r>
            <a:r>
              <a:rPr lang="en-US" dirty="0"/>
              <a:t>: </a:t>
            </a:r>
            <a:r>
              <a:rPr lang="en-US" dirty="0" err="1"/>
              <a:t>helder</a:t>
            </a:r>
            <a:r>
              <a:rPr lang="en-US" dirty="0"/>
              <a:t>, warm/</a:t>
            </a:r>
            <a:r>
              <a:rPr lang="en-US" dirty="0" err="1"/>
              <a:t>koud</a:t>
            </a:r>
            <a:r>
              <a:rPr lang="en-US" dirty="0"/>
              <a:t> </a:t>
            </a:r>
            <a:r>
              <a:rPr lang="en-US" dirty="0" err="1"/>
              <a:t>weer</a:t>
            </a:r>
            <a:r>
              <a:rPr lang="en-US" dirty="0"/>
              <a:t>.</a:t>
            </a:r>
            <a:endParaRPr lang="nl-NL" b="1" dirty="0"/>
          </a:p>
        </p:txBody>
      </p:sp>
    </p:spTree>
    <p:extLst>
      <p:ext uri="{BB962C8B-B14F-4D97-AF65-F5344CB8AC3E}">
        <p14:creationId xmlns:p14="http://schemas.microsoft.com/office/powerpoint/2010/main" val="535716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Bevolkingspiramide/leeftijdsdiagram</a:t>
            </a:r>
          </a:p>
        </p:txBody>
      </p:sp>
      <p:sp>
        <p:nvSpPr>
          <p:cNvPr id="3" name="Tijdelijke aanduiding voor inhoud 2"/>
          <p:cNvSpPr>
            <a:spLocks noGrp="1"/>
          </p:cNvSpPr>
          <p:nvPr>
            <p:ph idx="1"/>
          </p:nvPr>
        </p:nvSpPr>
        <p:spPr>
          <a:xfrm>
            <a:off x="5507664" y="1825625"/>
            <a:ext cx="5846135" cy="4351338"/>
          </a:xfrm>
        </p:spPr>
        <p:txBody>
          <a:bodyPr/>
          <a:lstStyle/>
          <a:p>
            <a:r>
              <a:rPr lang="nl-NL" b="1" dirty="0"/>
              <a:t>Smalle onderkant: </a:t>
            </a:r>
            <a:r>
              <a:rPr lang="nl-NL" dirty="0"/>
              <a:t>laag geboortecijfer, ontgroening</a:t>
            </a:r>
          </a:p>
          <a:p>
            <a:r>
              <a:rPr lang="nl-NL" b="1" dirty="0"/>
              <a:t>Geen ouderen: </a:t>
            </a:r>
            <a:r>
              <a:rPr lang="nl-NL" dirty="0"/>
              <a:t>lage levensverwachting</a:t>
            </a:r>
          </a:p>
          <a:p>
            <a:r>
              <a:rPr lang="nl-NL" b="1" dirty="0"/>
              <a:t>Veel ouderen: </a:t>
            </a:r>
            <a:r>
              <a:rPr lang="nl-NL" dirty="0"/>
              <a:t>hoge levensverwachting, vergrijzing</a:t>
            </a:r>
          </a:p>
        </p:txBody>
      </p:sp>
      <p:pic>
        <p:nvPicPr>
          <p:cNvPr id="6" name="Afbeelding 5">
            <a:extLst>
              <a:ext uri="{FF2B5EF4-FFF2-40B4-BE49-F238E27FC236}">
                <a16:creationId xmlns:a16="http://schemas.microsoft.com/office/drawing/2014/main" id="{ECA78387-4BDC-4087-883E-A5512B090E14}"/>
              </a:ext>
            </a:extLst>
          </p:cNvPr>
          <p:cNvPicPr>
            <a:picLocks noChangeAspect="1"/>
          </p:cNvPicPr>
          <p:nvPr/>
        </p:nvPicPr>
        <p:blipFill rotWithShape="1">
          <a:blip r:embed="rId2"/>
          <a:srcRect l="3385" t="4642" r="3545" b="13010"/>
          <a:stretch/>
        </p:blipFill>
        <p:spPr>
          <a:xfrm>
            <a:off x="161909" y="1690687"/>
            <a:ext cx="5345755" cy="5028535"/>
          </a:xfrm>
          <a:prstGeom prst="rect">
            <a:avLst/>
          </a:prstGeom>
        </p:spPr>
      </p:pic>
    </p:spTree>
    <p:extLst>
      <p:ext uri="{BB962C8B-B14F-4D97-AF65-F5344CB8AC3E}">
        <p14:creationId xmlns:p14="http://schemas.microsoft.com/office/powerpoint/2010/main" val="4396062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bevolkingsdiagram</a:t>
            </a:r>
          </a:p>
        </p:txBody>
      </p:sp>
      <p:sp>
        <p:nvSpPr>
          <p:cNvPr id="3" name="Tijdelijke aanduiding voor inhoud 2"/>
          <p:cNvSpPr>
            <a:spLocks noGrp="1"/>
          </p:cNvSpPr>
          <p:nvPr>
            <p:ph idx="1"/>
          </p:nvPr>
        </p:nvSpPr>
        <p:spPr>
          <a:xfrm>
            <a:off x="7170117" y="2876106"/>
            <a:ext cx="4821636" cy="2126512"/>
          </a:xfrm>
        </p:spPr>
        <p:txBody>
          <a:bodyPr>
            <a:noAutofit/>
          </a:bodyPr>
          <a:lstStyle/>
          <a:p>
            <a:pPr marL="0" indent="0">
              <a:buNone/>
            </a:pPr>
            <a:r>
              <a:rPr lang="nl-NL" dirty="0"/>
              <a:t>Bekijk de bron. De bevolkingsgrafieken zijn van 1950 en 2015.</a:t>
            </a:r>
          </a:p>
          <a:p>
            <a:pPr marL="0" indent="0">
              <a:buNone/>
            </a:pPr>
            <a:r>
              <a:rPr lang="nl-NL" dirty="0">
                <a:sym typeface="Wingdings" panose="05000000000000000000" pitchFamily="2" charset="2"/>
              </a:rPr>
              <a:t> </a:t>
            </a:r>
            <a:r>
              <a:rPr lang="nl-NL" dirty="0"/>
              <a:t>Beargumenteer welke bevolkingsgrafiek van 1950 is.</a:t>
            </a:r>
          </a:p>
        </p:txBody>
      </p:sp>
      <p:pic>
        <p:nvPicPr>
          <p:cNvPr id="6" name="Afbeelding 5"/>
          <p:cNvPicPr>
            <a:picLocks noChangeAspect="1"/>
          </p:cNvPicPr>
          <p:nvPr/>
        </p:nvPicPr>
        <p:blipFill rotWithShape="1">
          <a:blip r:embed="rId3"/>
          <a:srcRect l="17011" t="20076" r="33567" b="26721"/>
          <a:stretch/>
        </p:blipFill>
        <p:spPr>
          <a:xfrm>
            <a:off x="176287" y="1821894"/>
            <a:ext cx="6993830" cy="4234936"/>
          </a:xfrm>
          <a:prstGeom prst="rect">
            <a:avLst/>
          </a:prstGeom>
        </p:spPr>
      </p:pic>
    </p:spTree>
    <p:extLst>
      <p:ext uri="{BB962C8B-B14F-4D97-AF65-F5344CB8AC3E}">
        <p14:creationId xmlns:p14="http://schemas.microsoft.com/office/powerpoint/2010/main" val="12327353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8772083-888B-E09B-5B63-8816E2243C6D}"/>
              </a:ext>
            </a:extLst>
          </p:cNvPr>
          <p:cNvPicPr>
            <a:picLocks noChangeAspect="1"/>
          </p:cNvPicPr>
          <p:nvPr/>
        </p:nvPicPr>
        <p:blipFill>
          <a:blip r:embed="rId2"/>
          <a:stretch>
            <a:fillRect/>
          </a:stretch>
        </p:blipFill>
        <p:spPr>
          <a:xfrm>
            <a:off x="151958" y="3196535"/>
            <a:ext cx="5786817" cy="2980428"/>
          </a:xfrm>
          <a:prstGeom prst="rect">
            <a:avLst/>
          </a:prstGeom>
        </p:spPr>
      </p:pic>
      <p:sp>
        <p:nvSpPr>
          <p:cNvPr id="2" name="Titel 1"/>
          <p:cNvSpPr>
            <a:spLocks noGrp="1"/>
          </p:cNvSpPr>
          <p:nvPr>
            <p:ph type="title"/>
          </p:nvPr>
        </p:nvSpPr>
        <p:spPr>
          <a:xfrm>
            <a:off x="886479" y="365125"/>
            <a:ext cx="11075149" cy="1325563"/>
          </a:xfrm>
        </p:spPr>
        <p:txBody>
          <a:bodyPr>
            <a:normAutofit/>
          </a:bodyPr>
          <a:lstStyle/>
          <a:p>
            <a:r>
              <a:rPr lang="nl-NL" dirty="0"/>
              <a:t>Examenvraag bevolkingsdiagram</a:t>
            </a:r>
          </a:p>
        </p:txBody>
      </p:sp>
      <p:sp>
        <p:nvSpPr>
          <p:cNvPr id="3" name="Tijdelijke aanduiding voor inhoud 2"/>
          <p:cNvSpPr>
            <a:spLocks noGrp="1"/>
          </p:cNvSpPr>
          <p:nvPr>
            <p:ph idx="1"/>
          </p:nvPr>
        </p:nvSpPr>
        <p:spPr>
          <a:xfrm>
            <a:off x="5779566" y="3134089"/>
            <a:ext cx="6182062" cy="3042874"/>
          </a:xfrm>
        </p:spPr>
        <p:txBody>
          <a:bodyPr>
            <a:normAutofit fontScale="92500" lnSpcReduction="10000"/>
          </a:bodyPr>
          <a:lstStyle/>
          <a:p>
            <a:pPr>
              <a:buFont typeface="Wingdings" panose="05000000000000000000" pitchFamily="2" charset="2"/>
              <a:buChar char="à"/>
            </a:pPr>
            <a:r>
              <a:rPr lang="nl-NL" dirty="0"/>
              <a:t> Beargumenteer welke bevolkingsdiagram bij het jaar 2020 hoort. </a:t>
            </a:r>
          </a:p>
          <a:p>
            <a:pPr marL="0" indent="0">
              <a:buNone/>
            </a:pPr>
            <a:r>
              <a:rPr lang="nl-NL" dirty="0"/>
              <a:t>Doe het zo: </a:t>
            </a:r>
          </a:p>
          <a:p>
            <a:pPr marL="0" indent="0">
              <a:buNone/>
            </a:pPr>
            <a:r>
              <a:rPr lang="nl-NL" dirty="0"/>
              <a:t>– Kies eerst uit ‘ui’ of ‘piramide’. </a:t>
            </a:r>
          </a:p>
          <a:p>
            <a:pPr marL="0" indent="0">
              <a:buNone/>
            </a:pPr>
            <a:r>
              <a:rPr lang="nl-NL" dirty="0"/>
              <a:t>– Geef daarna met de natuurlijke bevolkingsontwikkeling een argument voor je keuze.</a:t>
            </a:r>
          </a:p>
        </p:txBody>
      </p:sp>
      <p:sp>
        <p:nvSpPr>
          <p:cNvPr id="7" name="Tekstvak 6">
            <a:extLst>
              <a:ext uri="{FF2B5EF4-FFF2-40B4-BE49-F238E27FC236}">
                <a16:creationId xmlns:a16="http://schemas.microsoft.com/office/drawing/2014/main" id="{141C76B8-A1BE-4AD4-815A-4C61185E794E}"/>
              </a:ext>
            </a:extLst>
          </p:cNvPr>
          <p:cNvSpPr txBox="1"/>
          <p:nvPr/>
        </p:nvSpPr>
        <p:spPr>
          <a:xfrm>
            <a:off x="886479" y="1898602"/>
            <a:ext cx="10847158" cy="1569660"/>
          </a:xfrm>
          <a:prstGeom prst="rect">
            <a:avLst/>
          </a:prstGeom>
          <a:noFill/>
        </p:spPr>
        <p:txBody>
          <a:bodyPr wrap="square" rtlCol="0">
            <a:spAutoFit/>
          </a:bodyPr>
          <a:lstStyle/>
          <a:p>
            <a:r>
              <a:rPr lang="nl-NL" sz="2600" dirty="0">
                <a:latin typeface="Effra" panose="02000506080000020004" pitchFamily="2" charset="0"/>
              </a:rPr>
              <a:t>In de bron zie je twee verschillende bevolkingsdiagrammen van de Nederlandse bevolking. Eén van de twee bevolkingsdiagrammen hoort bij het jaar 2020.  </a:t>
            </a:r>
          </a:p>
          <a:p>
            <a:endParaRPr lang="nl-NL" dirty="0">
              <a:latin typeface="Effra" panose="02000506080000020004" pitchFamily="2" charset="0"/>
            </a:endParaRPr>
          </a:p>
        </p:txBody>
      </p:sp>
    </p:spTree>
    <p:extLst>
      <p:ext uri="{BB962C8B-B14F-4D97-AF65-F5344CB8AC3E}">
        <p14:creationId xmlns:p14="http://schemas.microsoft.com/office/powerpoint/2010/main" val="8706722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Migratiegroepen Nederland &amp; Duitsland</a:t>
            </a:r>
          </a:p>
        </p:txBody>
      </p:sp>
      <p:sp>
        <p:nvSpPr>
          <p:cNvPr id="3" name="Tijdelijke aanduiding voor inhoud 2"/>
          <p:cNvSpPr>
            <a:spLocks noGrp="1"/>
          </p:cNvSpPr>
          <p:nvPr>
            <p:ph idx="1"/>
          </p:nvPr>
        </p:nvSpPr>
        <p:spPr>
          <a:xfrm>
            <a:off x="838200" y="1825625"/>
            <a:ext cx="10515600" cy="4862254"/>
          </a:xfrm>
        </p:spPr>
        <p:txBody>
          <a:bodyPr>
            <a:noAutofit/>
          </a:bodyPr>
          <a:lstStyle/>
          <a:p>
            <a:r>
              <a:rPr lang="nl-NL" b="1" dirty="0"/>
              <a:t>Beide landen:</a:t>
            </a:r>
          </a:p>
          <a:p>
            <a:r>
              <a:rPr lang="nl-NL" dirty="0"/>
              <a:t>Gastarbeiders, asielzoekers/vluchtelingen en </a:t>
            </a:r>
            <a:r>
              <a:rPr lang="nl-NL" dirty="0" err="1"/>
              <a:t>seizoensmigranten</a:t>
            </a:r>
            <a:endParaRPr lang="nl-NL" dirty="0"/>
          </a:p>
          <a:p>
            <a:endParaRPr lang="nl-NL" dirty="0"/>
          </a:p>
          <a:p>
            <a:r>
              <a:rPr lang="nl-NL" b="1" dirty="0"/>
              <a:t>Verschil migratiegroep:</a:t>
            </a:r>
          </a:p>
          <a:p>
            <a:r>
              <a:rPr lang="nl-NL" b="1" dirty="0"/>
              <a:t>Nederland: </a:t>
            </a:r>
            <a:r>
              <a:rPr lang="nl-NL" dirty="0"/>
              <a:t>voormalige koloniën</a:t>
            </a:r>
          </a:p>
          <a:p>
            <a:r>
              <a:rPr lang="nl-NL" b="1" dirty="0"/>
              <a:t>Duitsland: </a:t>
            </a:r>
            <a:r>
              <a:rPr lang="nl-NL" dirty="0" err="1"/>
              <a:t>volksduitsers</a:t>
            </a:r>
            <a:endParaRPr lang="nl-NL" dirty="0"/>
          </a:p>
          <a:p>
            <a:endParaRPr lang="nl-NL" dirty="0"/>
          </a:p>
          <a:p>
            <a:r>
              <a:rPr lang="nl-NL" b="1" dirty="0"/>
              <a:t>Gezinshereniging: </a:t>
            </a:r>
            <a:r>
              <a:rPr lang="nl-NL" dirty="0"/>
              <a:t>één familielid vertrekt, rest komt later.</a:t>
            </a:r>
          </a:p>
          <a:p>
            <a:r>
              <a:rPr lang="nl-NL" b="1" dirty="0"/>
              <a:t>Remigratie: </a:t>
            </a:r>
            <a:r>
              <a:rPr lang="nl-NL" dirty="0"/>
              <a:t>terug verhuizen naar land van geboorte.</a:t>
            </a:r>
          </a:p>
        </p:txBody>
      </p:sp>
    </p:spTree>
    <p:extLst>
      <p:ext uri="{BB962C8B-B14F-4D97-AF65-F5344CB8AC3E}">
        <p14:creationId xmlns:p14="http://schemas.microsoft.com/office/powerpoint/2010/main" val="19618577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migratiegroepen</a:t>
            </a:r>
          </a:p>
        </p:txBody>
      </p:sp>
      <p:sp>
        <p:nvSpPr>
          <p:cNvPr id="5" name="Tijdelijke aanduiding voor inhoud 4"/>
          <p:cNvSpPr>
            <a:spLocks noGrp="1"/>
          </p:cNvSpPr>
          <p:nvPr>
            <p:ph idx="1"/>
          </p:nvPr>
        </p:nvSpPr>
        <p:spPr>
          <a:xfrm>
            <a:off x="7656372" y="1825624"/>
            <a:ext cx="4331312" cy="4886071"/>
          </a:xfrm>
        </p:spPr>
        <p:txBody>
          <a:bodyPr>
            <a:normAutofit fontScale="92500" lnSpcReduction="10000"/>
          </a:bodyPr>
          <a:lstStyle/>
          <a:p>
            <a:r>
              <a:rPr lang="nl-NL" dirty="0"/>
              <a:t>Kijk naar de periodes:</a:t>
            </a:r>
          </a:p>
          <a:p>
            <a:r>
              <a:rPr lang="nl-NL" dirty="0"/>
              <a:t>1960 – 1965</a:t>
            </a:r>
          </a:p>
          <a:p>
            <a:r>
              <a:rPr lang="nl-NL" dirty="0"/>
              <a:t>1968 – 1974</a:t>
            </a:r>
          </a:p>
          <a:p>
            <a:r>
              <a:rPr lang="nl-NL" dirty="0"/>
              <a:t>2010 – 2018</a:t>
            </a:r>
          </a:p>
          <a:p>
            <a:endParaRPr lang="nl-NL" dirty="0"/>
          </a:p>
          <a:p>
            <a:r>
              <a:rPr lang="nl-NL" dirty="0"/>
              <a:t>Koppel de groepen immigranten aan de juiste periode:</a:t>
            </a:r>
          </a:p>
          <a:p>
            <a:r>
              <a:rPr lang="nl-NL" dirty="0"/>
              <a:t>Gastarbeiders</a:t>
            </a:r>
          </a:p>
          <a:p>
            <a:r>
              <a:rPr lang="nl-NL" dirty="0"/>
              <a:t>Gezinshereniging</a:t>
            </a:r>
          </a:p>
          <a:p>
            <a:r>
              <a:rPr lang="nl-NL" dirty="0"/>
              <a:t>Asielzoekers</a:t>
            </a:r>
          </a:p>
        </p:txBody>
      </p:sp>
      <p:pic>
        <p:nvPicPr>
          <p:cNvPr id="6" name="Afbeelding 5"/>
          <p:cNvPicPr>
            <a:picLocks noChangeAspect="1"/>
          </p:cNvPicPr>
          <p:nvPr/>
        </p:nvPicPr>
        <p:blipFill>
          <a:blip r:embed="rId3"/>
          <a:stretch>
            <a:fillRect/>
          </a:stretch>
        </p:blipFill>
        <p:spPr>
          <a:xfrm>
            <a:off x="133167" y="1632744"/>
            <a:ext cx="7523206" cy="4737100"/>
          </a:xfrm>
          <a:prstGeom prst="rect">
            <a:avLst/>
          </a:prstGeom>
        </p:spPr>
      </p:pic>
    </p:spTree>
    <p:extLst>
      <p:ext uri="{BB962C8B-B14F-4D97-AF65-F5344CB8AC3E}">
        <p14:creationId xmlns:p14="http://schemas.microsoft.com/office/powerpoint/2010/main" val="7773305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Examenvragen migratiegroepen</a:t>
            </a:r>
          </a:p>
        </p:txBody>
      </p:sp>
      <p:sp>
        <p:nvSpPr>
          <p:cNvPr id="3" name="Tijdelijke aanduiding voor inhoud 2"/>
          <p:cNvSpPr>
            <a:spLocks noGrp="1"/>
          </p:cNvSpPr>
          <p:nvPr>
            <p:ph idx="1"/>
          </p:nvPr>
        </p:nvSpPr>
        <p:spPr>
          <a:xfrm>
            <a:off x="838200" y="1825624"/>
            <a:ext cx="10515600" cy="4867275"/>
          </a:xfrm>
        </p:spPr>
        <p:txBody>
          <a:bodyPr>
            <a:normAutofit/>
          </a:bodyPr>
          <a:lstStyle/>
          <a:p>
            <a:r>
              <a:rPr lang="nl-NL" dirty="0"/>
              <a:t>Waarom zijn er meer Surinamers in Nederland dan in Duitsland?</a:t>
            </a:r>
          </a:p>
          <a:p>
            <a:r>
              <a:rPr lang="nl-NL" dirty="0"/>
              <a:t>Waarom zijn er meer Poolse immigranten in Duitsland dan in Nederland?</a:t>
            </a:r>
          </a:p>
          <a:p>
            <a:r>
              <a:rPr lang="nl-NL" dirty="0"/>
              <a:t>Waarom waren er tussen 1960 en 1990 geen migranten van en naar Duitsland?</a:t>
            </a:r>
          </a:p>
          <a:p>
            <a:r>
              <a:rPr lang="nl-NL" dirty="0"/>
              <a:t>Waardoor stijgt de groep Europese immigranten sinds 2004?</a:t>
            </a:r>
          </a:p>
          <a:p>
            <a:r>
              <a:rPr lang="nl-NL" dirty="0"/>
              <a:t>Waarom is de tweede generatie Poolse immigranten niet zo groot als de tweede generatie Turkse immigranten?</a:t>
            </a:r>
          </a:p>
          <a:p>
            <a:r>
              <a:rPr lang="nl-NL" dirty="0"/>
              <a:t>Waarom is de remigratie van Poolse migranten groter/eerder mogelijk dan de remigratie van Turkse migranten? </a:t>
            </a:r>
          </a:p>
        </p:txBody>
      </p:sp>
    </p:spTree>
    <p:extLst>
      <p:ext uri="{BB962C8B-B14F-4D97-AF65-F5344CB8AC3E}">
        <p14:creationId xmlns:p14="http://schemas.microsoft.com/office/powerpoint/2010/main" val="22367583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Voorzieningen</a:t>
            </a:r>
          </a:p>
        </p:txBody>
      </p:sp>
      <p:sp>
        <p:nvSpPr>
          <p:cNvPr id="3" name="Tijdelijke aanduiding voor inhoud 2"/>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CDDE11AE-6D68-4439-8F0E-465278BF8587}"/>
              </a:ext>
            </a:extLst>
          </p:cNvPr>
          <p:cNvPicPr>
            <a:picLocks noChangeAspect="1"/>
          </p:cNvPicPr>
          <p:nvPr/>
        </p:nvPicPr>
        <p:blipFill rotWithShape="1">
          <a:blip r:embed="rId2"/>
          <a:srcRect b="10751"/>
          <a:stretch/>
        </p:blipFill>
        <p:spPr>
          <a:xfrm>
            <a:off x="191386" y="1690688"/>
            <a:ext cx="11834037" cy="4850567"/>
          </a:xfrm>
          <a:prstGeom prst="rect">
            <a:avLst/>
          </a:prstGeom>
        </p:spPr>
      </p:pic>
    </p:spTree>
    <p:extLst>
      <p:ext uri="{BB962C8B-B14F-4D97-AF65-F5344CB8AC3E}">
        <p14:creationId xmlns:p14="http://schemas.microsoft.com/office/powerpoint/2010/main" val="41354179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Voorbeeldvragen voorzieningen</a:t>
            </a:r>
          </a:p>
        </p:txBody>
      </p:sp>
      <p:sp>
        <p:nvSpPr>
          <p:cNvPr id="3" name="Tijdelijke aanduiding voor inhoud 2"/>
          <p:cNvSpPr>
            <a:spLocks noGrp="1"/>
          </p:cNvSpPr>
          <p:nvPr>
            <p:ph idx="1"/>
          </p:nvPr>
        </p:nvSpPr>
        <p:spPr>
          <a:xfrm>
            <a:off x="838199" y="1825625"/>
            <a:ext cx="11130887" cy="4351338"/>
          </a:xfrm>
        </p:spPr>
        <p:txBody>
          <a:bodyPr/>
          <a:lstStyle/>
          <a:p>
            <a:r>
              <a:rPr lang="nl-NL" dirty="0"/>
              <a:t>Is de reikwijdte van de basisschool groter dan van een MBO?</a:t>
            </a:r>
          </a:p>
          <a:p>
            <a:endParaRPr lang="nl-NL" dirty="0"/>
          </a:p>
          <a:p>
            <a:r>
              <a:rPr lang="nl-NL" dirty="0"/>
              <a:t>Is het verzorgingsgebied van een huisartsenpost groter dan die van een voetbalstadion?</a:t>
            </a:r>
          </a:p>
          <a:p>
            <a:endParaRPr lang="nl-NL" dirty="0"/>
          </a:p>
          <a:p>
            <a:r>
              <a:rPr lang="nl-NL" dirty="0"/>
              <a:t>De drempelwaarde van AH XL is groter dan Schiphol. Juist of onjuist?</a:t>
            </a:r>
          </a:p>
          <a:p>
            <a:endParaRPr lang="nl-NL" dirty="0"/>
          </a:p>
        </p:txBody>
      </p:sp>
    </p:spTree>
    <p:extLst>
      <p:ext uri="{BB962C8B-B14F-4D97-AF65-F5344CB8AC3E}">
        <p14:creationId xmlns:p14="http://schemas.microsoft.com/office/powerpoint/2010/main" val="343582898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Agglomeratie en stedelijk gebied</a:t>
            </a:r>
          </a:p>
        </p:txBody>
      </p:sp>
      <p:sp>
        <p:nvSpPr>
          <p:cNvPr id="3" name="Tijdelijke aanduiding voor inhoud 2"/>
          <p:cNvSpPr>
            <a:spLocks noGrp="1"/>
          </p:cNvSpPr>
          <p:nvPr>
            <p:ph idx="1"/>
          </p:nvPr>
        </p:nvSpPr>
        <p:spPr>
          <a:xfrm>
            <a:off x="838200" y="1825625"/>
            <a:ext cx="10623698" cy="4351338"/>
          </a:xfrm>
        </p:spPr>
        <p:txBody>
          <a:bodyPr/>
          <a:lstStyle/>
          <a:p>
            <a:r>
              <a:rPr lang="nl-NL" dirty="0"/>
              <a:t>Een stad met dorpjes erom heen.</a:t>
            </a:r>
          </a:p>
          <a:p>
            <a:r>
              <a:rPr lang="nl-NL" dirty="0"/>
              <a:t>Agglomeratie: stad met vastgegroeide steden en dorpen.</a:t>
            </a:r>
          </a:p>
          <a:p>
            <a:r>
              <a:rPr lang="nl-NL" dirty="0"/>
              <a:t>Stedelijk gebied: agglomeraties en steden die dichtbij elkaar liggen.</a:t>
            </a:r>
          </a:p>
        </p:txBody>
      </p:sp>
      <p:pic>
        <p:nvPicPr>
          <p:cNvPr id="4" name="Afbeelding 3">
            <a:extLst>
              <a:ext uri="{FF2B5EF4-FFF2-40B4-BE49-F238E27FC236}">
                <a16:creationId xmlns:a16="http://schemas.microsoft.com/office/drawing/2014/main" id="{654E4035-0841-4D37-8253-C278A9D59CB0}"/>
              </a:ext>
            </a:extLst>
          </p:cNvPr>
          <p:cNvPicPr>
            <a:picLocks noChangeAspect="1"/>
          </p:cNvPicPr>
          <p:nvPr/>
        </p:nvPicPr>
        <p:blipFill rotWithShape="1">
          <a:blip r:embed="rId2"/>
          <a:srcRect l="1259" t="6076" r="1374" b="4499"/>
          <a:stretch/>
        </p:blipFill>
        <p:spPr>
          <a:xfrm>
            <a:off x="178981" y="4001294"/>
            <a:ext cx="11834037" cy="2703672"/>
          </a:xfrm>
          <a:prstGeom prst="rect">
            <a:avLst/>
          </a:prstGeom>
        </p:spPr>
      </p:pic>
    </p:spTree>
    <p:extLst>
      <p:ext uri="{BB962C8B-B14F-4D97-AF65-F5344CB8AC3E}">
        <p14:creationId xmlns:p14="http://schemas.microsoft.com/office/powerpoint/2010/main" val="12107888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Verstedelijking</a:t>
            </a:r>
          </a:p>
        </p:txBody>
      </p:sp>
      <p:sp>
        <p:nvSpPr>
          <p:cNvPr id="3" name="Tijdelijke aanduiding voor inhoud 2"/>
          <p:cNvSpPr>
            <a:spLocks noGrp="1"/>
          </p:cNvSpPr>
          <p:nvPr>
            <p:ph idx="1"/>
          </p:nvPr>
        </p:nvSpPr>
        <p:spPr/>
        <p:txBody>
          <a:bodyPr/>
          <a:lstStyle/>
          <a:p>
            <a:r>
              <a:rPr lang="nl-NL" dirty="0"/>
              <a:t>1870 – 1960: urbanisatie door industrialisatie</a:t>
            </a:r>
          </a:p>
          <a:p>
            <a:r>
              <a:rPr lang="nl-NL" dirty="0"/>
              <a:t>1960 – 1980: suburbanisatie door mobiliteit</a:t>
            </a:r>
          </a:p>
          <a:p>
            <a:r>
              <a:rPr lang="nl-NL" dirty="0"/>
              <a:t>1980 – heden: re-urbanisatie door herinrichting</a:t>
            </a:r>
          </a:p>
        </p:txBody>
      </p:sp>
    </p:spTree>
    <p:extLst>
      <p:ext uri="{BB962C8B-B14F-4D97-AF65-F5344CB8AC3E}">
        <p14:creationId xmlns:p14="http://schemas.microsoft.com/office/powerpoint/2010/main" val="1395576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Weerkaart aflezen</a:t>
            </a:r>
          </a:p>
        </p:txBody>
      </p:sp>
      <p:sp>
        <p:nvSpPr>
          <p:cNvPr id="3" name="Tijdelijke aanduiding voor inhoud 2"/>
          <p:cNvSpPr>
            <a:spLocks noGrp="1"/>
          </p:cNvSpPr>
          <p:nvPr>
            <p:ph idx="1"/>
          </p:nvPr>
        </p:nvSpPr>
        <p:spPr>
          <a:xfrm>
            <a:off x="5613280" y="1825625"/>
            <a:ext cx="5740519" cy="4351338"/>
          </a:xfrm>
        </p:spPr>
        <p:txBody>
          <a:bodyPr/>
          <a:lstStyle/>
          <a:p>
            <a:r>
              <a:rPr lang="nl-NL" dirty="0"/>
              <a:t>Mogelijke vragen:</a:t>
            </a:r>
          </a:p>
          <a:p>
            <a:r>
              <a:rPr lang="nl-NL" dirty="0"/>
              <a:t>Waar waait de wind het hardst? Boven Nederland of Spanje?</a:t>
            </a:r>
          </a:p>
          <a:p>
            <a:endParaRPr lang="nl-NL" dirty="0"/>
          </a:p>
          <a:p>
            <a:r>
              <a:rPr lang="nl-NL" dirty="0"/>
              <a:t>Waar is het zonnig/helder weer?</a:t>
            </a:r>
          </a:p>
        </p:txBody>
      </p:sp>
      <p:pic>
        <p:nvPicPr>
          <p:cNvPr id="5" name="Afbeelding 4"/>
          <p:cNvPicPr>
            <a:picLocks noChangeAspect="1"/>
          </p:cNvPicPr>
          <p:nvPr/>
        </p:nvPicPr>
        <p:blipFill>
          <a:blip r:embed="rId3"/>
          <a:stretch>
            <a:fillRect/>
          </a:stretch>
        </p:blipFill>
        <p:spPr>
          <a:xfrm>
            <a:off x="134278" y="1222744"/>
            <a:ext cx="5479003" cy="5486842"/>
          </a:xfrm>
          <a:prstGeom prst="rect">
            <a:avLst/>
          </a:prstGeom>
        </p:spPr>
      </p:pic>
    </p:spTree>
    <p:extLst>
      <p:ext uri="{BB962C8B-B14F-4D97-AF65-F5344CB8AC3E}">
        <p14:creationId xmlns:p14="http://schemas.microsoft.com/office/powerpoint/2010/main" val="23643640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Groeimodellen</a:t>
            </a:r>
          </a:p>
        </p:txBody>
      </p:sp>
      <p:sp>
        <p:nvSpPr>
          <p:cNvPr id="3" name="Tijdelijke aanduiding voor inhoud 2"/>
          <p:cNvSpPr>
            <a:spLocks noGrp="1"/>
          </p:cNvSpPr>
          <p:nvPr>
            <p:ph idx="1"/>
          </p:nvPr>
        </p:nvSpPr>
        <p:spPr/>
        <p:txBody>
          <a:bodyPr/>
          <a:lstStyle/>
          <a:p>
            <a:r>
              <a:rPr lang="nl-NL" b="1" dirty="0"/>
              <a:t>Concentrisch: </a:t>
            </a:r>
            <a:r>
              <a:rPr lang="nl-NL" dirty="0"/>
              <a:t>vanuit een stadskern naar de rand van de stad. </a:t>
            </a:r>
            <a:r>
              <a:rPr lang="nl-NL" dirty="0" err="1"/>
              <a:t>Bijv</a:t>
            </a:r>
            <a:r>
              <a:rPr lang="nl-NL" dirty="0"/>
              <a:t> Amsterdam, Delft, Utrecht.</a:t>
            </a:r>
          </a:p>
          <a:p>
            <a:endParaRPr lang="nl-NL" dirty="0"/>
          </a:p>
          <a:p>
            <a:r>
              <a:rPr lang="nl-NL" b="1" dirty="0" err="1"/>
              <a:t>Meerkernen</a:t>
            </a:r>
            <a:r>
              <a:rPr lang="nl-NL" b="1" dirty="0"/>
              <a:t>: </a:t>
            </a:r>
            <a:r>
              <a:rPr lang="nl-NL" dirty="0"/>
              <a:t>meerdere steden groeien vanuit hun eigen stadskern. </a:t>
            </a:r>
            <a:r>
              <a:rPr lang="nl-NL" dirty="0" err="1"/>
              <a:t>Bijv</a:t>
            </a:r>
            <a:r>
              <a:rPr lang="nl-NL" dirty="0"/>
              <a:t> Randstad, Ruhrgebied maar ook Berlijn!</a:t>
            </a:r>
          </a:p>
        </p:txBody>
      </p:sp>
    </p:spTree>
    <p:extLst>
      <p:ext uri="{BB962C8B-B14F-4D97-AF65-F5344CB8AC3E}">
        <p14:creationId xmlns:p14="http://schemas.microsoft.com/office/powerpoint/2010/main" val="163130207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4459" y="365125"/>
            <a:ext cx="11190331" cy="1325563"/>
          </a:xfrm>
        </p:spPr>
        <p:txBody>
          <a:bodyPr/>
          <a:lstStyle/>
          <a:p>
            <a:r>
              <a:rPr lang="nl-NL" dirty="0"/>
              <a:t>Examenvraag groeimodellen</a:t>
            </a:r>
          </a:p>
        </p:txBody>
      </p:sp>
      <p:sp>
        <p:nvSpPr>
          <p:cNvPr id="3" name="Tijdelijke aanduiding voor inhoud 2"/>
          <p:cNvSpPr>
            <a:spLocks noGrp="1"/>
          </p:cNvSpPr>
          <p:nvPr>
            <p:ph idx="1"/>
          </p:nvPr>
        </p:nvSpPr>
        <p:spPr>
          <a:xfrm>
            <a:off x="7120328" y="1825625"/>
            <a:ext cx="4233472" cy="4351338"/>
          </a:xfrm>
        </p:spPr>
        <p:txBody>
          <a:bodyPr/>
          <a:lstStyle/>
          <a:p>
            <a:r>
              <a:rPr lang="nl-NL" dirty="0"/>
              <a:t>Zet de nummers van binnenstad naar de rand van de stad op juiste volgorde.</a:t>
            </a:r>
          </a:p>
        </p:txBody>
      </p:sp>
      <p:pic>
        <p:nvPicPr>
          <p:cNvPr id="5" name="Afbeelding 4"/>
          <p:cNvPicPr>
            <a:picLocks noChangeAspect="1"/>
          </p:cNvPicPr>
          <p:nvPr/>
        </p:nvPicPr>
        <p:blipFill rotWithShape="1">
          <a:blip r:embed="rId3"/>
          <a:srcRect l="23613" t="33217" r="42121" b="21211"/>
          <a:stretch/>
        </p:blipFill>
        <p:spPr>
          <a:xfrm>
            <a:off x="150725" y="1467059"/>
            <a:ext cx="7013989" cy="5247161"/>
          </a:xfrm>
          <a:prstGeom prst="rect">
            <a:avLst/>
          </a:prstGeom>
        </p:spPr>
      </p:pic>
      <p:sp>
        <p:nvSpPr>
          <p:cNvPr id="4" name="Tekstvak 3">
            <a:extLst>
              <a:ext uri="{FF2B5EF4-FFF2-40B4-BE49-F238E27FC236}">
                <a16:creationId xmlns:a16="http://schemas.microsoft.com/office/drawing/2014/main" id="{58634AFA-74CC-05A6-7B52-AA534F2CDD2B}"/>
              </a:ext>
            </a:extLst>
          </p:cNvPr>
          <p:cNvSpPr txBox="1"/>
          <p:nvPr/>
        </p:nvSpPr>
        <p:spPr>
          <a:xfrm>
            <a:off x="7381875" y="6076259"/>
            <a:ext cx="3524250" cy="369332"/>
          </a:xfrm>
          <a:prstGeom prst="rect">
            <a:avLst/>
          </a:prstGeom>
          <a:solidFill>
            <a:srgbClr val="F1EAFC"/>
          </a:solidFill>
          <a:ln>
            <a:solidFill>
              <a:srgbClr val="652EA3"/>
            </a:solidFill>
          </a:ln>
        </p:spPr>
        <p:txBody>
          <a:bodyPr wrap="square" rtlCol="0">
            <a:spAutoFit/>
          </a:bodyPr>
          <a:lstStyle/>
          <a:p>
            <a:r>
              <a:rPr lang="nl-NL" dirty="0">
                <a:latin typeface="Effra" panose="02000506080000020004" pitchFamily="2" charset="0"/>
              </a:rPr>
              <a:t>Antwoord: 2-3-4-1</a:t>
            </a:r>
          </a:p>
        </p:txBody>
      </p:sp>
    </p:spTree>
    <p:extLst>
      <p:ext uri="{BB962C8B-B14F-4D97-AF65-F5344CB8AC3E}">
        <p14:creationId xmlns:p14="http://schemas.microsoft.com/office/powerpoint/2010/main" val="306187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Demografisch transitiemodel: fases</a:t>
            </a:r>
          </a:p>
        </p:txBody>
      </p:sp>
      <p:sp>
        <p:nvSpPr>
          <p:cNvPr id="3" name="Tijdelijke aanduiding voor inhoud 2"/>
          <p:cNvSpPr>
            <a:spLocks noGrp="1"/>
          </p:cNvSpPr>
          <p:nvPr>
            <p:ph idx="1"/>
          </p:nvPr>
        </p:nvSpPr>
        <p:spPr/>
        <p:txBody>
          <a:bodyPr/>
          <a:lstStyle/>
          <a:p>
            <a:endParaRPr lang="nl-NL"/>
          </a:p>
        </p:txBody>
      </p:sp>
      <p:pic>
        <p:nvPicPr>
          <p:cNvPr id="5" name="Picture 2"/>
          <p:cNvPicPr>
            <a:picLocks noChangeAspect="1" noChangeArrowheads="1"/>
          </p:cNvPicPr>
          <p:nvPr/>
        </p:nvPicPr>
        <p:blipFill rotWithShape="1">
          <a:blip r:embed="rId2" cstate="print"/>
          <a:srcRect t="13417" b="5241"/>
          <a:stretch/>
        </p:blipFill>
        <p:spPr bwMode="auto">
          <a:xfrm>
            <a:off x="215900" y="1825625"/>
            <a:ext cx="11760200" cy="4885676"/>
          </a:xfrm>
          <a:prstGeom prst="rect">
            <a:avLst/>
          </a:prstGeom>
          <a:noFill/>
          <a:ln w="9525">
            <a:noFill/>
            <a:miter lim="800000"/>
            <a:headEnd/>
            <a:tailEnd/>
          </a:ln>
        </p:spPr>
      </p:pic>
    </p:spTree>
    <p:extLst>
      <p:ext uri="{BB962C8B-B14F-4D97-AF65-F5344CB8AC3E}">
        <p14:creationId xmlns:p14="http://schemas.microsoft.com/office/powerpoint/2010/main" val="32679365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4" name="Afbeelding 3"/>
          <p:cNvPicPr>
            <a:picLocks noChangeAspect="1"/>
          </p:cNvPicPr>
          <p:nvPr/>
        </p:nvPicPr>
        <p:blipFill rotWithShape="1">
          <a:blip r:embed="rId2"/>
          <a:srcRect t="4283" b="4074"/>
          <a:stretch/>
        </p:blipFill>
        <p:spPr>
          <a:xfrm>
            <a:off x="0" y="0"/>
            <a:ext cx="12192000" cy="6882287"/>
          </a:xfrm>
          <a:prstGeom prst="rect">
            <a:avLst/>
          </a:prstGeom>
        </p:spPr>
      </p:pic>
    </p:spTree>
    <p:extLst>
      <p:ext uri="{BB962C8B-B14F-4D97-AF65-F5344CB8AC3E}">
        <p14:creationId xmlns:p14="http://schemas.microsoft.com/office/powerpoint/2010/main" val="22275357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C710D5-481C-7A57-9E9A-E6702CA61B25}"/>
              </a:ext>
            </a:extLst>
          </p:cNvPr>
          <p:cNvSpPr>
            <a:spLocks noGrp="1"/>
          </p:cNvSpPr>
          <p:nvPr>
            <p:ph type="title"/>
          </p:nvPr>
        </p:nvSpPr>
        <p:spPr>
          <a:xfrm>
            <a:off x="705577" y="616410"/>
            <a:ext cx="10515600" cy="1325563"/>
          </a:xfrm>
        </p:spPr>
        <p:txBody>
          <a:bodyPr/>
          <a:lstStyle/>
          <a:p>
            <a:r>
              <a:rPr lang="nl-NL" dirty="0"/>
              <a:t>Examenvraag demografisch transitiemodel</a:t>
            </a:r>
          </a:p>
        </p:txBody>
      </p:sp>
      <p:sp>
        <p:nvSpPr>
          <p:cNvPr id="3" name="Tijdelijke aanduiding voor inhoud 2">
            <a:extLst>
              <a:ext uri="{FF2B5EF4-FFF2-40B4-BE49-F238E27FC236}">
                <a16:creationId xmlns:a16="http://schemas.microsoft.com/office/drawing/2014/main" id="{E66509A6-2F66-A716-D78C-072953DE9882}"/>
              </a:ext>
            </a:extLst>
          </p:cNvPr>
          <p:cNvSpPr>
            <a:spLocks noGrp="1"/>
          </p:cNvSpPr>
          <p:nvPr>
            <p:ph idx="1"/>
          </p:nvPr>
        </p:nvSpPr>
        <p:spPr>
          <a:xfrm>
            <a:off x="6964326" y="2098221"/>
            <a:ext cx="4902417" cy="4038841"/>
          </a:xfrm>
        </p:spPr>
        <p:txBody>
          <a:bodyPr>
            <a:normAutofit/>
          </a:bodyPr>
          <a:lstStyle/>
          <a:p>
            <a:pPr marL="0" lvl="0" indent="0">
              <a:buNone/>
            </a:pPr>
            <a:r>
              <a:rPr lang="nl-NL" sz="2400" dirty="0"/>
              <a:t>In 1950 was het geboortecijfer in Nederland 23‰ en het sterftecijfer 8‰. In welke fase van het demografisch transitiemodel bevond Nederland zich in 1950?</a:t>
            </a:r>
          </a:p>
          <a:p>
            <a:pPr marL="0" lvl="0" indent="0">
              <a:buNone/>
            </a:pPr>
            <a:r>
              <a:rPr lang="nl-NL" sz="2400" dirty="0"/>
              <a:t>A) Fase 1</a:t>
            </a:r>
          </a:p>
          <a:p>
            <a:pPr marL="0" lvl="0" indent="0">
              <a:buNone/>
            </a:pPr>
            <a:r>
              <a:rPr lang="nl-NL" sz="2400" dirty="0"/>
              <a:t>B) Fase 2</a:t>
            </a:r>
          </a:p>
          <a:p>
            <a:pPr marL="0" lvl="0" indent="0">
              <a:buNone/>
            </a:pPr>
            <a:r>
              <a:rPr lang="nl-NL" sz="2400" dirty="0"/>
              <a:t>C) Fase 3</a:t>
            </a:r>
          </a:p>
          <a:p>
            <a:pPr marL="0" lvl="0" indent="0">
              <a:buNone/>
            </a:pPr>
            <a:r>
              <a:rPr lang="nl-NL" sz="2400" dirty="0"/>
              <a:t>D) Fase 4</a:t>
            </a:r>
          </a:p>
          <a:p>
            <a:pPr marL="0" lvl="0" indent="0">
              <a:buNone/>
            </a:pPr>
            <a:r>
              <a:rPr lang="nl-NL" sz="2400" dirty="0"/>
              <a:t>E) Fase 5</a:t>
            </a:r>
          </a:p>
        </p:txBody>
      </p:sp>
      <p:pic>
        <p:nvPicPr>
          <p:cNvPr id="6" name="Afbeelding 5"/>
          <p:cNvPicPr/>
          <p:nvPr/>
        </p:nvPicPr>
        <p:blipFill rotWithShape="1">
          <a:blip r:embed="rId3">
            <a:extLst>
              <a:ext uri="{28A0092B-C50C-407E-A947-70E740481C1C}">
                <a14:useLocalDpi xmlns:a14="http://schemas.microsoft.com/office/drawing/2010/main" val="0"/>
              </a:ext>
            </a:extLst>
          </a:blip>
          <a:srcRect l="766" t="4702" r="2485" b="2832"/>
          <a:stretch/>
        </p:blipFill>
        <p:spPr bwMode="auto">
          <a:xfrm>
            <a:off x="131283" y="2440271"/>
            <a:ext cx="6833043" cy="33547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371567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649" y="561975"/>
            <a:ext cx="10868247" cy="1325563"/>
          </a:xfrm>
        </p:spPr>
        <p:txBody>
          <a:bodyPr/>
          <a:lstStyle/>
          <a:p>
            <a:r>
              <a:rPr lang="nl-NL" dirty="0"/>
              <a:t>Examenvragen demografisch transitiemodel</a:t>
            </a:r>
          </a:p>
        </p:txBody>
      </p:sp>
      <p:sp>
        <p:nvSpPr>
          <p:cNvPr id="3" name="Tijdelijke aanduiding voor inhoud 2"/>
          <p:cNvSpPr>
            <a:spLocks noGrp="1"/>
          </p:cNvSpPr>
          <p:nvPr>
            <p:ph idx="1"/>
          </p:nvPr>
        </p:nvSpPr>
        <p:spPr/>
        <p:txBody>
          <a:bodyPr/>
          <a:lstStyle/>
          <a:p>
            <a:r>
              <a:rPr lang="nl-NL" dirty="0"/>
              <a:t>In welke fase zitten we nu in Nederland?</a:t>
            </a:r>
          </a:p>
          <a:p>
            <a:r>
              <a:rPr lang="nl-NL" dirty="0"/>
              <a:t>In welke fase zit Duitsland nu?</a:t>
            </a:r>
          </a:p>
          <a:p>
            <a:r>
              <a:rPr lang="nl-NL" dirty="0"/>
              <a:t>In welke fase zaten we rond 1965?</a:t>
            </a:r>
          </a:p>
          <a:p>
            <a:r>
              <a:rPr lang="nl-NL" dirty="0"/>
              <a:t>Waarom daalt het geboortecijfer in fase 3?</a:t>
            </a:r>
          </a:p>
          <a:p>
            <a:r>
              <a:rPr lang="nl-NL" dirty="0"/>
              <a:t>Waarom is er een sterfteoverschot in fase 5?</a:t>
            </a:r>
          </a:p>
          <a:p>
            <a:pPr marL="0" indent="0">
              <a:buNone/>
            </a:pPr>
            <a:endParaRPr lang="nl-NL" dirty="0"/>
          </a:p>
        </p:txBody>
      </p:sp>
    </p:spTree>
    <p:extLst>
      <p:ext uri="{BB962C8B-B14F-4D97-AF65-F5344CB8AC3E}">
        <p14:creationId xmlns:p14="http://schemas.microsoft.com/office/powerpoint/2010/main" val="13011598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 draagt bij aan de leefbaarheid? – Jenny Lindhout * illustratie &amp;  grafisch ontwerp">
            <a:extLst>
              <a:ext uri="{FF2B5EF4-FFF2-40B4-BE49-F238E27FC236}">
                <a16:creationId xmlns:a16="http://schemas.microsoft.com/office/drawing/2014/main" id="{02317DCE-BBF4-17F9-2F11-367F8793A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292" y="1327935"/>
            <a:ext cx="5324475" cy="529252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7F97F8A-86B6-2164-894E-0D36DCED81E1}"/>
              </a:ext>
            </a:extLst>
          </p:cNvPr>
          <p:cNvSpPr>
            <a:spLocks noGrp="1"/>
          </p:cNvSpPr>
          <p:nvPr>
            <p:ph type="title"/>
          </p:nvPr>
        </p:nvSpPr>
        <p:spPr/>
        <p:txBody>
          <a:bodyPr/>
          <a:lstStyle/>
          <a:p>
            <a:r>
              <a:rPr lang="nl-NL" dirty="0"/>
              <a:t>Leefbaarheid</a:t>
            </a:r>
          </a:p>
        </p:txBody>
      </p:sp>
      <p:sp>
        <p:nvSpPr>
          <p:cNvPr id="3" name="Tijdelijke aanduiding voor inhoud 2">
            <a:extLst>
              <a:ext uri="{FF2B5EF4-FFF2-40B4-BE49-F238E27FC236}">
                <a16:creationId xmlns:a16="http://schemas.microsoft.com/office/drawing/2014/main" id="{0B530420-789A-CA5C-9F48-FC4120869175}"/>
              </a:ext>
            </a:extLst>
          </p:cNvPr>
          <p:cNvSpPr>
            <a:spLocks noGrp="1"/>
          </p:cNvSpPr>
          <p:nvPr>
            <p:ph idx="1"/>
          </p:nvPr>
        </p:nvSpPr>
        <p:spPr>
          <a:xfrm>
            <a:off x="305040" y="1592683"/>
            <a:ext cx="5790960" cy="4900192"/>
          </a:xfrm>
        </p:spPr>
        <p:txBody>
          <a:bodyPr>
            <a:noAutofit/>
          </a:bodyPr>
          <a:lstStyle/>
          <a:p>
            <a:r>
              <a:rPr lang="nl-NL" sz="2400" dirty="0"/>
              <a:t>Leefbaarheid meet je door:</a:t>
            </a:r>
          </a:p>
          <a:p>
            <a:pPr>
              <a:buFontTx/>
              <a:buChar char="-"/>
            </a:pPr>
            <a:r>
              <a:rPr lang="nl-NL" sz="2400" dirty="0"/>
              <a:t>Omgeving</a:t>
            </a:r>
          </a:p>
          <a:p>
            <a:pPr>
              <a:buFontTx/>
              <a:buChar char="-"/>
            </a:pPr>
            <a:r>
              <a:rPr lang="nl-NL" sz="2400" dirty="0"/>
              <a:t>Veiligheid</a:t>
            </a:r>
          </a:p>
          <a:p>
            <a:pPr>
              <a:buFontTx/>
              <a:buChar char="-"/>
            </a:pPr>
            <a:r>
              <a:rPr lang="nl-NL" sz="2400" dirty="0"/>
              <a:t>Bereikbaarheid</a:t>
            </a:r>
          </a:p>
          <a:p>
            <a:pPr>
              <a:buFontTx/>
              <a:buChar char="-"/>
            </a:pPr>
            <a:r>
              <a:rPr lang="nl-NL" sz="2400" dirty="0"/>
              <a:t>Groen in de omgeving</a:t>
            </a:r>
          </a:p>
          <a:p>
            <a:pPr>
              <a:buFontTx/>
              <a:buChar char="-"/>
            </a:pPr>
            <a:endParaRPr lang="nl-NL" sz="2400" dirty="0"/>
          </a:p>
          <a:p>
            <a:pPr marL="0" indent="0">
              <a:buNone/>
            </a:pPr>
            <a:r>
              <a:rPr lang="nl-NL" sz="2400" dirty="0"/>
              <a:t>Het is belangrijk voor een stad  om de leefbaarheid hoog te houden. </a:t>
            </a:r>
          </a:p>
          <a:p>
            <a:pPr marL="0" indent="0">
              <a:buNone/>
            </a:pPr>
            <a:r>
              <a:rPr lang="nl-NL" sz="2400" dirty="0"/>
              <a:t>In grote steden (Berlijn, Beijing, Shanghai) neemt de leefbaarheid af. </a:t>
            </a:r>
          </a:p>
          <a:p>
            <a:pPr marL="0" indent="0">
              <a:buNone/>
            </a:pPr>
            <a:r>
              <a:rPr lang="nl-NL" sz="2400" dirty="0"/>
              <a:t>Landen pakken op hun eigen manier de leefbaarheid aan. </a:t>
            </a:r>
          </a:p>
        </p:txBody>
      </p:sp>
    </p:spTree>
    <p:extLst>
      <p:ext uri="{BB962C8B-B14F-4D97-AF65-F5344CB8AC3E}">
        <p14:creationId xmlns:p14="http://schemas.microsoft.com/office/powerpoint/2010/main" val="25898208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097183" y="1371600"/>
            <a:ext cx="4883507" cy="5310961"/>
          </a:xfrm>
        </p:spPr>
        <p:txBody>
          <a:bodyPr>
            <a:normAutofit fontScale="92500"/>
          </a:bodyPr>
          <a:lstStyle/>
          <a:p>
            <a:r>
              <a:rPr lang="nl-NL" dirty="0"/>
              <a:t>Een autovrije binnenstad is een stuk veiliger voor fietsers en wandelaars.</a:t>
            </a:r>
          </a:p>
          <a:p>
            <a:pPr>
              <a:buFont typeface="Wingdings" panose="05000000000000000000" pitchFamily="2" charset="2"/>
              <a:buChar char="à"/>
            </a:pPr>
            <a:r>
              <a:rPr lang="nl-NL" dirty="0"/>
              <a:t> Noem nog een verbetering voor de leefbaarheid wanneer de Berlijnse binnenstad autovrij wordt.</a:t>
            </a:r>
          </a:p>
          <a:p>
            <a:pPr marL="0" indent="0">
              <a:buNone/>
            </a:pPr>
            <a:endParaRPr lang="nl-NL" dirty="0">
              <a:solidFill>
                <a:schemeClr val="tx1"/>
              </a:solidFill>
            </a:endParaRPr>
          </a:p>
          <a:p>
            <a:r>
              <a:rPr lang="nl-NL" dirty="0"/>
              <a:t>Zonder auto kun je goed reizen in de Berlijnse binnenstad.</a:t>
            </a:r>
            <a:endParaRPr lang="nl-NL" dirty="0">
              <a:solidFill>
                <a:schemeClr val="tx1"/>
              </a:solidFill>
            </a:endParaRPr>
          </a:p>
          <a:p>
            <a:pPr>
              <a:buFont typeface="Wingdings" panose="05000000000000000000" pitchFamily="2" charset="2"/>
              <a:buChar char="à"/>
            </a:pPr>
            <a:r>
              <a:rPr lang="nl-NL" dirty="0"/>
              <a:t> Geef met behulp van de bron een aanwijzing waaruit dit blijkt.</a:t>
            </a:r>
            <a:endParaRPr lang="nl-NL" dirty="0">
              <a:solidFill>
                <a:schemeClr val="tx1"/>
              </a:solidFill>
            </a:endParaRPr>
          </a:p>
        </p:txBody>
      </p:sp>
      <p:pic>
        <p:nvPicPr>
          <p:cNvPr id="4" name="Afbeelding 3"/>
          <p:cNvPicPr>
            <a:picLocks noChangeAspect="1"/>
          </p:cNvPicPr>
          <p:nvPr/>
        </p:nvPicPr>
        <p:blipFill>
          <a:blip r:embed="rId3"/>
          <a:stretch>
            <a:fillRect/>
          </a:stretch>
        </p:blipFill>
        <p:spPr>
          <a:xfrm>
            <a:off x="211309" y="1371600"/>
            <a:ext cx="6885875" cy="5310961"/>
          </a:xfrm>
          <a:prstGeom prst="rect">
            <a:avLst/>
          </a:prstGeom>
        </p:spPr>
      </p:pic>
      <p:sp>
        <p:nvSpPr>
          <p:cNvPr id="9" name="Titel 1">
            <a:extLst>
              <a:ext uri="{FF2B5EF4-FFF2-40B4-BE49-F238E27FC236}">
                <a16:creationId xmlns:a16="http://schemas.microsoft.com/office/drawing/2014/main" id="{D7F97F8A-86B6-2164-894E-0D36DCED81E1}"/>
              </a:ext>
            </a:extLst>
          </p:cNvPr>
          <p:cNvSpPr>
            <a:spLocks noGrp="1"/>
          </p:cNvSpPr>
          <p:nvPr>
            <p:ph type="title"/>
          </p:nvPr>
        </p:nvSpPr>
        <p:spPr>
          <a:xfrm>
            <a:off x="838200" y="365125"/>
            <a:ext cx="10515600" cy="1325563"/>
          </a:xfrm>
        </p:spPr>
        <p:txBody>
          <a:bodyPr/>
          <a:lstStyle/>
          <a:p>
            <a:r>
              <a:rPr lang="nl-NL" dirty="0"/>
              <a:t>Examenvraag leefbaarheid</a:t>
            </a:r>
          </a:p>
        </p:txBody>
      </p:sp>
    </p:spTree>
    <p:extLst>
      <p:ext uri="{BB962C8B-B14F-4D97-AF65-F5344CB8AC3E}">
        <p14:creationId xmlns:p14="http://schemas.microsoft.com/office/powerpoint/2010/main" val="13053320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leefbaarheid</a:t>
            </a:r>
          </a:p>
        </p:txBody>
      </p:sp>
      <p:sp>
        <p:nvSpPr>
          <p:cNvPr id="3" name="Tijdelijke aanduiding voor inhoud 2"/>
          <p:cNvSpPr>
            <a:spLocks noGrp="1"/>
          </p:cNvSpPr>
          <p:nvPr>
            <p:ph idx="1"/>
          </p:nvPr>
        </p:nvSpPr>
        <p:spPr>
          <a:xfrm>
            <a:off x="6661298" y="1690689"/>
            <a:ext cx="5207153" cy="4981648"/>
          </a:xfrm>
        </p:spPr>
        <p:txBody>
          <a:bodyPr>
            <a:normAutofit fontScale="85000" lnSpcReduction="20000"/>
          </a:bodyPr>
          <a:lstStyle/>
          <a:p>
            <a:r>
              <a:rPr lang="nl-NL" dirty="0"/>
              <a:t>Vanwege de ligging draagt het bloemendistrict bij aan de leefbaarheid van Guangzhou. </a:t>
            </a:r>
          </a:p>
          <a:p>
            <a:pPr marL="0" indent="0">
              <a:buNone/>
            </a:pPr>
            <a:r>
              <a:rPr lang="nl-NL" dirty="0">
                <a:sym typeface="Wingdings" panose="05000000000000000000" pitchFamily="2" charset="2"/>
              </a:rPr>
              <a:t> </a:t>
            </a:r>
            <a:r>
              <a:rPr lang="nl-NL" dirty="0"/>
              <a:t>Geef aan waarom het bloemendistrict bijdraagt aan de leefbaarheid van Guangzhou.</a:t>
            </a:r>
          </a:p>
          <a:p>
            <a:endParaRPr lang="nl-NL" dirty="0"/>
          </a:p>
          <a:p>
            <a:r>
              <a:rPr lang="nl-NL" dirty="0"/>
              <a:t>Wanneer de bloemenkwekers willen bijdragen aan de leefbaarheid van de nieuwe stadswijk, kunnen ze besluiten om zoveel mogelijk bloemen via het water te transporteren. </a:t>
            </a:r>
          </a:p>
          <a:p>
            <a:pPr marL="0" indent="0">
              <a:buNone/>
            </a:pPr>
            <a:r>
              <a:rPr lang="nl-NL" dirty="0">
                <a:sym typeface="Wingdings" panose="05000000000000000000" pitchFamily="2" charset="2"/>
              </a:rPr>
              <a:t> </a:t>
            </a:r>
            <a:r>
              <a:rPr lang="nl-NL" dirty="0"/>
              <a:t>Geef aan waarom transport over het water kan bijdragen aan de leefbaarheid in de nieuwe stadswijk.</a:t>
            </a:r>
          </a:p>
        </p:txBody>
      </p:sp>
      <p:pic>
        <p:nvPicPr>
          <p:cNvPr id="4" name="Afbeelding 3"/>
          <p:cNvPicPr>
            <a:picLocks noChangeAspect="1"/>
          </p:cNvPicPr>
          <p:nvPr/>
        </p:nvPicPr>
        <p:blipFill>
          <a:blip r:embed="rId3"/>
          <a:stretch>
            <a:fillRect/>
          </a:stretch>
        </p:blipFill>
        <p:spPr>
          <a:xfrm>
            <a:off x="138777" y="1981353"/>
            <a:ext cx="6522521" cy="4400320"/>
          </a:xfrm>
          <a:prstGeom prst="rect">
            <a:avLst/>
          </a:prstGeom>
        </p:spPr>
      </p:pic>
    </p:spTree>
    <p:extLst>
      <p:ext uri="{BB962C8B-B14F-4D97-AF65-F5344CB8AC3E}">
        <p14:creationId xmlns:p14="http://schemas.microsoft.com/office/powerpoint/2010/main" val="9583803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Eenkindpolitiek</a:t>
            </a:r>
            <a:endParaRPr lang="nl-NL" dirty="0"/>
          </a:p>
        </p:txBody>
      </p:sp>
      <p:sp>
        <p:nvSpPr>
          <p:cNvPr id="3" name="Tijdelijke aanduiding voor inhoud 2"/>
          <p:cNvSpPr>
            <a:spLocks noGrp="1"/>
          </p:cNvSpPr>
          <p:nvPr>
            <p:ph idx="1"/>
          </p:nvPr>
        </p:nvSpPr>
        <p:spPr>
          <a:xfrm>
            <a:off x="838200" y="1825624"/>
            <a:ext cx="10623698" cy="4879975"/>
          </a:xfrm>
        </p:spPr>
        <p:txBody>
          <a:bodyPr>
            <a:normAutofit lnSpcReduction="10000"/>
          </a:bodyPr>
          <a:lstStyle/>
          <a:p>
            <a:r>
              <a:rPr lang="nl-NL" b="1" dirty="0"/>
              <a:t>Eenkindpolitiek: </a:t>
            </a:r>
            <a:r>
              <a:rPr lang="nl-NL" dirty="0"/>
              <a:t>in 1979 ingevoerd om de massale bevolkingsgroei tegen te gaan. In 2015 versoepeld (tweekinderenpolitiek).</a:t>
            </a:r>
          </a:p>
          <a:p>
            <a:endParaRPr lang="nl-NL" dirty="0"/>
          </a:p>
          <a:p>
            <a:r>
              <a:rPr lang="nl-NL" b="1" dirty="0"/>
              <a:t>Gevolgen:</a:t>
            </a:r>
          </a:p>
          <a:p>
            <a:r>
              <a:rPr lang="nl-NL" dirty="0"/>
              <a:t>Enorme ontgroening -&gt; 400 miljoen kinderen minder geboren.</a:t>
            </a:r>
          </a:p>
          <a:p>
            <a:r>
              <a:rPr lang="nl-NL" dirty="0"/>
              <a:t>Enorme vergrijzing -&gt; mensen die geboren zijn voor eenkindpolitiek zijn nu bejaard.</a:t>
            </a:r>
          </a:p>
          <a:p>
            <a:r>
              <a:rPr lang="nl-NL" dirty="0"/>
              <a:t>Weinig beroepsbevolking -&gt; veel mensen met pensioen, geen vervanging.</a:t>
            </a:r>
          </a:p>
          <a:p>
            <a:r>
              <a:rPr lang="nl-NL" dirty="0"/>
              <a:t>Scheve verhouding man/vrouw -&gt; jongens waren gewild.</a:t>
            </a:r>
          </a:p>
        </p:txBody>
      </p:sp>
    </p:spTree>
    <p:extLst>
      <p:ext uri="{BB962C8B-B14F-4D97-AF65-F5344CB8AC3E}">
        <p14:creationId xmlns:p14="http://schemas.microsoft.com/office/powerpoint/2010/main" val="2145076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Luchtdrukgebieden</a:t>
            </a:r>
          </a:p>
        </p:txBody>
      </p:sp>
      <p:graphicFrame>
        <p:nvGraphicFramePr>
          <p:cNvPr id="5" name="Tijdelijke aanduiding voor inhoud 6">
            <a:extLst>
              <a:ext uri="{FF2B5EF4-FFF2-40B4-BE49-F238E27FC236}">
                <a16:creationId xmlns:a16="http://schemas.microsoft.com/office/drawing/2014/main" id="{6E086875-0887-6023-1C9B-E0173C802E9C}"/>
              </a:ext>
            </a:extLst>
          </p:cNvPr>
          <p:cNvGraphicFramePr>
            <a:graphicFrameLocks/>
          </p:cNvGraphicFramePr>
          <p:nvPr>
            <p:extLst>
              <p:ext uri="{D42A27DB-BD31-4B8C-83A1-F6EECF244321}">
                <p14:modId xmlns:p14="http://schemas.microsoft.com/office/powerpoint/2010/main" val="3457156289"/>
              </p:ext>
            </p:extLst>
          </p:nvPr>
        </p:nvGraphicFramePr>
        <p:xfrm>
          <a:off x="2756020" y="1540263"/>
          <a:ext cx="6804006" cy="5177244"/>
        </p:xfrm>
        <a:graphic>
          <a:graphicData uri="http://schemas.openxmlformats.org/drawingml/2006/table">
            <a:tbl>
              <a:tblPr firstRow="1" bandRow="1">
                <a:tableStyleId>{5C22544A-7EE6-4342-B048-85BDC9FD1C3A}</a:tableStyleId>
              </a:tblPr>
              <a:tblGrid>
                <a:gridCol w="3402003">
                  <a:extLst>
                    <a:ext uri="{9D8B030D-6E8A-4147-A177-3AD203B41FA5}">
                      <a16:colId xmlns:a16="http://schemas.microsoft.com/office/drawing/2014/main" val="3996108952"/>
                    </a:ext>
                  </a:extLst>
                </a:gridCol>
                <a:gridCol w="3402003">
                  <a:extLst>
                    <a:ext uri="{9D8B030D-6E8A-4147-A177-3AD203B41FA5}">
                      <a16:colId xmlns:a16="http://schemas.microsoft.com/office/drawing/2014/main" val="2820791300"/>
                    </a:ext>
                  </a:extLst>
                </a:gridCol>
              </a:tblGrid>
              <a:tr h="585651">
                <a:tc>
                  <a:txBody>
                    <a:bodyPr/>
                    <a:lstStyle/>
                    <a:p>
                      <a:pPr algn="ctr"/>
                      <a:r>
                        <a:rPr lang="nl-NL" sz="2800" dirty="0">
                          <a:latin typeface="Effra" panose="02000506080000020004" pitchFamily="2" charset="0"/>
                        </a:rPr>
                        <a:t>Laag</a:t>
                      </a:r>
                    </a:p>
                  </a:txBody>
                  <a:tcPr>
                    <a:solidFill>
                      <a:srgbClr val="945DE8"/>
                    </a:solidFill>
                  </a:tcPr>
                </a:tc>
                <a:tc>
                  <a:txBody>
                    <a:bodyPr/>
                    <a:lstStyle/>
                    <a:p>
                      <a:pPr algn="ctr"/>
                      <a:r>
                        <a:rPr lang="nl-NL" sz="2800" dirty="0">
                          <a:latin typeface="Effra" panose="02000506080000020004" pitchFamily="2" charset="0"/>
                        </a:rPr>
                        <a:t>Hoog</a:t>
                      </a:r>
                    </a:p>
                  </a:txBody>
                  <a:tcPr>
                    <a:solidFill>
                      <a:srgbClr val="945DE8"/>
                    </a:solidFill>
                  </a:tcPr>
                </a:tc>
                <a:extLst>
                  <a:ext uri="{0D108BD9-81ED-4DB2-BD59-A6C34878D82A}">
                    <a16:rowId xmlns:a16="http://schemas.microsoft.com/office/drawing/2014/main" val="914048045"/>
                  </a:ext>
                </a:extLst>
              </a:tr>
              <a:tr h="585651">
                <a:tc>
                  <a:txBody>
                    <a:bodyPr/>
                    <a:lstStyle/>
                    <a:p>
                      <a:r>
                        <a:rPr lang="nl-NL" sz="2800" dirty="0">
                          <a:latin typeface="Effra" panose="02000506080000020004" pitchFamily="2" charset="0"/>
                        </a:rPr>
                        <a:t>Neerslag</a:t>
                      </a:r>
                    </a:p>
                  </a:txBody>
                  <a:tcPr>
                    <a:solidFill>
                      <a:srgbClr val="F1EAFC"/>
                    </a:solidFill>
                  </a:tcPr>
                </a:tc>
                <a:tc>
                  <a:txBody>
                    <a:bodyPr/>
                    <a:lstStyle/>
                    <a:p>
                      <a:r>
                        <a:rPr lang="nl-NL" sz="2800" dirty="0">
                          <a:latin typeface="Effra" panose="02000506080000020004" pitchFamily="2" charset="0"/>
                        </a:rPr>
                        <a:t>Zon / droog</a:t>
                      </a:r>
                    </a:p>
                  </a:txBody>
                  <a:tcPr>
                    <a:solidFill>
                      <a:srgbClr val="F1EAFC"/>
                    </a:solidFill>
                  </a:tcPr>
                </a:tc>
                <a:extLst>
                  <a:ext uri="{0D108BD9-81ED-4DB2-BD59-A6C34878D82A}">
                    <a16:rowId xmlns:a16="http://schemas.microsoft.com/office/drawing/2014/main" val="4229542462"/>
                  </a:ext>
                </a:extLst>
              </a:tr>
              <a:tr h="813098">
                <a:tc>
                  <a:txBody>
                    <a:bodyPr/>
                    <a:lstStyle/>
                    <a:p>
                      <a:r>
                        <a:rPr lang="nl-NL" sz="2800" dirty="0">
                          <a:latin typeface="Effra" panose="02000506080000020004" pitchFamily="2" charset="0"/>
                        </a:rPr>
                        <a:t>Veel bewolking</a:t>
                      </a:r>
                    </a:p>
                  </a:txBody>
                  <a:tcPr>
                    <a:solidFill>
                      <a:srgbClr val="F1EAFC"/>
                    </a:solidFill>
                  </a:tcPr>
                </a:tc>
                <a:tc>
                  <a:txBody>
                    <a:bodyPr/>
                    <a:lstStyle/>
                    <a:p>
                      <a:r>
                        <a:rPr lang="nl-NL" sz="2800" dirty="0">
                          <a:latin typeface="Effra" panose="02000506080000020004" pitchFamily="2" charset="0"/>
                        </a:rPr>
                        <a:t>Geen wolken / weinig wolken</a:t>
                      </a:r>
                    </a:p>
                  </a:txBody>
                  <a:tcPr>
                    <a:solidFill>
                      <a:srgbClr val="F1EAFC"/>
                    </a:solidFill>
                  </a:tcPr>
                </a:tc>
                <a:extLst>
                  <a:ext uri="{0D108BD9-81ED-4DB2-BD59-A6C34878D82A}">
                    <a16:rowId xmlns:a16="http://schemas.microsoft.com/office/drawing/2014/main" val="4053784042"/>
                  </a:ext>
                </a:extLst>
              </a:tr>
              <a:tr h="813098">
                <a:tc>
                  <a:txBody>
                    <a:bodyPr/>
                    <a:lstStyle/>
                    <a:p>
                      <a:r>
                        <a:rPr lang="nl-NL" sz="2800" dirty="0">
                          <a:latin typeface="Effra" panose="02000506080000020004" pitchFamily="2" charset="0"/>
                        </a:rPr>
                        <a:t>Stijgende lucht </a:t>
                      </a:r>
                      <a:r>
                        <a:rPr lang="nl-NL" sz="2800" dirty="0">
                          <a:latin typeface="Effra" panose="02000506080000020004" pitchFamily="2" charset="0"/>
                          <a:sym typeface="Wingdings" panose="05000000000000000000" pitchFamily="2" charset="2"/>
                        </a:rPr>
                        <a:t> wolk</a:t>
                      </a:r>
                      <a:endParaRPr lang="nl-NL" sz="2800" dirty="0">
                        <a:latin typeface="Effra" panose="02000506080000020004" pitchFamily="2" charset="0"/>
                      </a:endParaRPr>
                    </a:p>
                  </a:txBody>
                  <a:tcPr>
                    <a:solidFill>
                      <a:srgbClr val="F1EAFC"/>
                    </a:solidFill>
                  </a:tcPr>
                </a:tc>
                <a:tc>
                  <a:txBody>
                    <a:bodyPr/>
                    <a:lstStyle/>
                    <a:p>
                      <a:r>
                        <a:rPr lang="nl-NL" sz="2800" dirty="0">
                          <a:latin typeface="Effra" panose="02000506080000020004" pitchFamily="2" charset="0"/>
                        </a:rPr>
                        <a:t>Dalende lucht </a:t>
                      </a:r>
                      <a:r>
                        <a:rPr lang="nl-NL" sz="2800" dirty="0">
                          <a:latin typeface="Effra" panose="02000506080000020004" pitchFamily="2" charset="0"/>
                          <a:sym typeface="Wingdings" panose="05000000000000000000" pitchFamily="2" charset="2"/>
                        </a:rPr>
                        <a:t> wolken lossen op</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1256276963"/>
                  </a:ext>
                </a:extLst>
              </a:tr>
              <a:tr h="585651">
                <a:tc>
                  <a:txBody>
                    <a:bodyPr/>
                    <a:lstStyle/>
                    <a:p>
                      <a:r>
                        <a:rPr lang="nl-NL" sz="2800" dirty="0">
                          <a:latin typeface="Effra" panose="02000506080000020004" pitchFamily="2" charset="0"/>
                        </a:rPr>
                        <a:t>Veel wind</a:t>
                      </a:r>
                    </a:p>
                  </a:txBody>
                  <a:tcPr>
                    <a:solidFill>
                      <a:srgbClr val="F1EAFC"/>
                    </a:solidFill>
                  </a:tcPr>
                </a:tc>
                <a:tc>
                  <a:txBody>
                    <a:bodyPr/>
                    <a:lstStyle/>
                    <a:p>
                      <a:r>
                        <a:rPr lang="nl-NL" sz="2800" dirty="0">
                          <a:latin typeface="Effra" panose="02000506080000020004" pitchFamily="2" charset="0"/>
                        </a:rPr>
                        <a:t>Weinig wind</a:t>
                      </a:r>
                    </a:p>
                  </a:txBody>
                  <a:tcPr>
                    <a:solidFill>
                      <a:srgbClr val="F1EAFC"/>
                    </a:solidFill>
                  </a:tcPr>
                </a:tc>
                <a:extLst>
                  <a:ext uri="{0D108BD9-81ED-4DB2-BD59-A6C34878D82A}">
                    <a16:rowId xmlns:a16="http://schemas.microsoft.com/office/drawing/2014/main" val="3296034576"/>
                  </a:ext>
                </a:extLst>
              </a:tr>
              <a:tr h="585651">
                <a:tc>
                  <a:txBody>
                    <a:bodyPr/>
                    <a:lstStyle/>
                    <a:p>
                      <a:r>
                        <a:rPr lang="nl-NL" sz="2800" dirty="0">
                          <a:latin typeface="Effra" panose="02000506080000020004" pitchFamily="2" charset="0"/>
                        </a:rPr>
                        <a:t>Lage </a:t>
                      </a:r>
                      <a:r>
                        <a:rPr lang="nl-NL" sz="2800" dirty="0" err="1">
                          <a:latin typeface="Effra" panose="02000506080000020004" pitchFamily="2" charset="0"/>
                        </a:rPr>
                        <a:t>UV-straling</a:t>
                      </a:r>
                      <a:endParaRPr lang="nl-NL" sz="2800" dirty="0">
                        <a:latin typeface="Effra" panose="02000506080000020004" pitchFamily="2" charset="0"/>
                      </a:endParaRPr>
                    </a:p>
                  </a:txBody>
                  <a:tcPr>
                    <a:solidFill>
                      <a:srgbClr val="F1EAFC"/>
                    </a:solidFill>
                  </a:tcPr>
                </a:tc>
                <a:tc>
                  <a:txBody>
                    <a:bodyPr/>
                    <a:lstStyle/>
                    <a:p>
                      <a:r>
                        <a:rPr lang="nl-NL" sz="2800" dirty="0">
                          <a:latin typeface="Effra" panose="02000506080000020004" pitchFamily="2" charset="0"/>
                        </a:rPr>
                        <a:t>Hoge </a:t>
                      </a:r>
                      <a:r>
                        <a:rPr lang="nl-NL" sz="2800" dirty="0" err="1">
                          <a:latin typeface="Effra" panose="02000506080000020004" pitchFamily="2" charset="0"/>
                        </a:rPr>
                        <a:t>UV-straling</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1304633308"/>
                  </a:ext>
                </a:extLst>
              </a:tr>
              <a:tr h="813098">
                <a:tc>
                  <a:txBody>
                    <a:bodyPr/>
                    <a:lstStyle/>
                    <a:p>
                      <a:r>
                        <a:rPr lang="nl-NL" sz="2800" dirty="0">
                          <a:latin typeface="Effra" panose="02000506080000020004" pitchFamily="2" charset="0"/>
                        </a:rPr>
                        <a:t>Isobaren onder de 1013</a:t>
                      </a:r>
                    </a:p>
                  </a:txBody>
                  <a:tcPr>
                    <a:solidFill>
                      <a:srgbClr val="F1EAFC"/>
                    </a:solidFill>
                  </a:tcPr>
                </a:tc>
                <a:tc>
                  <a:txBody>
                    <a:bodyPr/>
                    <a:lstStyle/>
                    <a:p>
                      <a:r>
                        <a:rPr lang="nl-NL" sz="2800" dirty="0">
                          <a:latin typeface="Effra" panose="02000506080000020004" pitchFamily="2" charset="0"/>
                        </a:rPr>
                        <a:t>Isobaren boven de 1013</a:t>
                      </a:r>
                    </a:p>
                  </a:txBody>
                  <a:tcPr>
                    <a:solidFill>
                      <a:srgbClr val="F1EAFC"/>
                    </a:solidFill>
                  </a:tcPr>
                </a:tc>
                <a:extLst>
                  <a:ext uri="{0D108BD9-81ED-4DB2-BD59-A6C34878D82A}">
                    <a16:rowId xmlns:a16="http://schemas.microsoft.com/office/drawing/2014/main" val="3564382685"/>
                  </a:ext>
                </a:extLst>
              </a:tr>
            </a:tbl>
          </a:graphicData>
        </a:graphic>
      </p:graphicFrame>
      <p:pic>
        <p:nvPicPr>
          <p:cNvPr id="6" name="Picture 2" descr="Weer en Klimaat in Nederland - Lesmateriaal - Wikiwijs">
            <a:extLst>
              <a:ext uri="{FF2B5EF4-FFF2-40B4-BE49-F238E27FC236}">
                <a16:creationId xmlns:a16="http://schemas.microsoft.com/office/drawing/2014/main" id="{169D4354-CA1F-482E-BB51-F4DCAC37D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84" r="69070"/>
          <a:stretch/>
        </p:blipFill>
        <p:spPr bwMode="auto">
          <a:xfrm>
            <a:off x="170122" y="1540263"/>
            <a:ext cx="2523876" cy="51839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eer en Klimaat in Nederland - Lesmateriaal - Wikiwijs">
            <a:extLst>
              <a:ext uri="{FF2B5EF4-FFF2-40B4-BE49-F238E27FC236}">
                <a16:creationId xmlns:a16="http://schemas.microsoft.com/office/drawing/2014/main" id="{8D1DBC3C-C3DE-D413-2CEF-74D7F6AF8B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094" r="24160"/>
          <a:stretch/>
        </p:blipFill>
        <p:spPr bwMode="auto">
          <a:xfrm>
            <a:off x="9622048" y="1540263"/>
            <a:ext cx="2399830" cy="517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29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452DF20-DC9F-2944-00E9-9B78725B1EFE}"/>
              </a:ext>
            </a:extLst>
          </p:cNvPr>
          <p:cNvPicPr>
            <a:picLocks noChangeAspect="1"/>
          </p:cNvPicPr>
          <p:nvPr/>
        </p:nvPicPr>
        <p:blipFill>
          <a:blip r:embed="rId2"/>
          <a:stretch>
            <a:fillRect/>
          </a:stretch>
        </p:blipFill>
        <p:spPr>
          <a:xfrm>
            <a:off x="7562210" y="3352598"/>
            <a:ext cx="4344680" cy="2679073"/>
          </a:xfrm>
          <a:prstGeom prst="rect">
            <a:avLst/>
          </a:prstGeom>
        </p:spPr>
      </p:pic>
      <p:sp>
        <p:nvSpPr>
          <p:cNvPr id="2" name="Titel 1">
            <a:extLst>
              <a:ext uri="{FF2B5EF4-FFF2-40B4-BE49-F238E27FC236}">
                <a16:creationId xmlns:a16="http://schemas.microsoft.com/office/drawing/2014/main" id="{58325C84-251B-DDEF-AD67-7FFE96F4FFD9}"/>
              </a:ext>
            </a:extLst>
          </p:cNvPr>
          <p:cNvSpPr>
            <a:spLocks noGrp="1"/>
          </p:cNvSpPr>
          <p:nvPr>
            <p:ph type="title"/>
          </p:nvPr>
        </p:nvSpPr>
        <p:spPr/>
        <p:txBody>
          <a:bodyPr/>
          <a:lstStyle/>
          <a:p>
            <a:r>
              <a:rPr lang="nl-NL" dirty="0"/>
              <a:t>Bevolkingspolitiek China</a:t>
            </a:r>
          </a:p>
        </p:txBody>
      </p:sp>
      <p:sp>
        <p:nvSpPr>
          <p:cNvPr id="3" name="Tijdelijke aanduiding voor inhoud 2">
            <a:extLst>
              <a:ext uri="{FF2B5EF4-FFF2-40B4-BE49-F238E27FC236}">
                <a16:creationId xmlns:a16="http://schemas.microsoft.com/office/drawing/2014/main" id="{9941F7B2-0093-F743-7D5C-8A2E4C7B2E45}"/>
              </a:ext>
            </a:extLst>
          </p:cNvPr>
          <p:cNvSpPr>
            <a:spLocks noGrp="1"/>
          </p:cNvSpPr>
          <p:nvPr>
            <p:ph idx="1"/>
          </p:nvPr>
        </p:nvSpPr>
        <p:spPr>
          <a:xfrm>
            <a:off x="247650" y="1736724"/>
            <a:ext cx="8356600" cy="4995545"/>
          </a:xfrm>
        </p:spPr>
        <p:txBody>
          <a:bodyPr>
            <a:normAutofit fontScale="92500" lnSpcReduction="10000"/>
          </a:bodyPr>
          <a:lstStyle/>
          <a:p>
            <a:pPr marL="0" indent="0">
              <a:buNone/>
            </a:pPr>
            <a:r>
              <a:rPr lang="nl-NL" dirty="0"/>
              <a:t>Alle maatregelen van de Chinese overheid om de omvang van de bevolking te beïnvloeden, noem je bevolkingspolitiek. </a:t>
            </a:r>
          </a:p>
          <a:p>
            <a:endParaRPr lang="nl-NL" dirty="0"/>
          </a:p>
          <a:p>
            <a:pPr marL="0" indent="0">
              <a:buNone/>
            </a:pPr>
            <a:r>
              <a:rPr lang="nl-NL" dirty="0"/>
              <a:t>Maatregelen:</a:t>
            </a:r>
          </a:p>
          <a:p>
            <a:pPr>
              <a:buFontTx/>
              <a:buChar char="-"/>
            </a:pPr>
            <a:r>
              <a:rPr lang="nl-NL" dirty="0"/>
              <a:t>Sinds 2021 mogen Chinezen 3 kinderen krijgen</a:t>
            </a:r>
          </a:p>
          <a:p>
            <a:pPr>
              <a:buFontTx/>
              <a:buChar char="-"/>
            </a:pPr>
            <a:r>
              <a:rPr lang="nl-NL" dirty="0"/>
              <a:t>De overheid hoopt dat het geboortecijfer weer zal toenemen</a:t>
            </a:r>
          </a:p>
          <a:p>
            <a:pPr>
              <a:buFontTx/>
              <a:buChar char="-"/>
            </a:pPr>
            <a:r>
              <a:rPr lang="nl-NL" dirty="0"/>
              <a:t>Ze hopen dat de vergrijzing gaat afnemen. </a:t>
            </a:r>
          </a:p>
          <a:p>
            <a:pPr>
              <a:buFontTx/>
              <a:buChar char="-"/>
            </a:pPr>
            <a:endParaRPr lang="nl-NL" dirty="0"/>
          </a:p>
          <a:p>
            <a:pPr marL="0" indent="0">
              <a:buNone/>
            </a:pPr>
            <a:r>
              <a:rPr lang="nl-NL" dirty="0"/>
              <a:t>Toekomst: Tot 2035 is er nog bevolkingsgroei </a:t>
            </a:r>
            <a:r>
              <a:rPr lang="nl-NL" dirty="0">
                <a:sym typeface="Wingdings" panose="05000000000000000000" pitchFamily="2" charset="2"/>
              </a:rPr>
              <a:t> </a:t>
            </a:r>
          </a:p>
          <a:p>
            <a:pPr marL="0" indent="0">
              <a:buNone/>
            </a:pPr>
            <a:r>
              <a:rPr lang="nl-NL" dirty="0">
                <a:sym typeface="Wingdings" panose="05000000000000000000" pitchFamily="2" charset="2"/>
              </a:rPr>
              <a:t>daarna krimp door ontgroening en vergrijzing. </a:t>
            </a:r>
            <a:endParaRPr lang="nl-NL" dirty="0"/>
          </a:p>
        </p:txBody>
      </p:sp>
    </p:spTree>
    <p:extLst>
      <p:ext uri="{BB962C8B-B14F-4D97-AF65-F5344CB8AC3E}">
        <p14:creationId xmlns:p14="http://schemas.microsoft.com/office/powerpoint/2010/main" val="374456897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Hukou</a:t>
            </a:r>
            <a:endParaRPr lang="nl-NL" dirty="0"/>
          </a:p>
        </p:txBody>
      </p:sp>
      <p:sp>
        <p:nvSpPr>
          <p:cNvPr id="3" name="Tijdelijke aanduiding voor inhoud 2"/>
          <p:cNvSpPr>
            <a:spLocks noGrp="1"/>
          </p:cNvSpPr>
          <p:nvPr>
            <p:ph idx="1"/>
          </p:nvPr>
        </p:nvSpPr>
        <p:spPr>
          <a:xfrm>
            <a:off x="487680" y="1492670"/>
            <a:ext cx="10515600" cy="5289130"/>
          </a:xfrm>
        </p:spPr>
        <p:txBody>
          <a:bodyPr>
            <a:normAutofit lnSpcReduction="10000"/>
          </a:bodyPr>
          <a:lstStyle/>
          <a:p>
            <a:r>
              <a:rPr lang="nl-NL" dirty="0"/>
              <a:t>Regel waardoor je moest blijven wonen waar je bent geboren.</a:t>
            </a:r>
          </a:p>
          <a:p>
            <a:pPr marL="0" indent="0">
              <a:buNone/>
            </a:pPr>
            <a:r>
              <a:rPr lang="nl-NL" dirty="0"/>
              <a:t>- Binnenlands paspoort</a:t>
            </a:r>
          </a:p>
          <a:p>
            <a:endParaRPr lang="nl-NL" dirty="0"/>
          </a:p>
          <a:p>
            <a:r>
              <a:rPr lang="nl-NL" dirty="0"/>
              <a:t>Waarom? -&gt; migratie naar de stad te verminderen/voorkomen.</a:t>
            </a:r>
          </a:p>
          <a:p>
            <a:r>
              <a:rPr lang="nl-NL" dirty="0"/>
              <a:t>Verhuis je toch -&gt; geen recht op voorzieningen (onderwijs, zorg).</a:t>
            </a:r>
          </a:p>
          <a:p>
            <a:endParaRPr lang="nl-NL" dirty="0"/>
          </a:p>
          <a:p>
            <a:r>
              <a:rPr lang="nl-NL" b="1" dirty="0"/>
              <a:t>Gevolgen:</a:t>
            </a:r>
          </a:p>
          <a:p>
            <a:r>
              <a:rPr lang="nl-NL" dirty="0"/>
              <a:t>Gescheiden gezinnen -&gt; vader in de stad om </a:t>
            </a:r>
          </a:p>
          <a:p>
            <a:pPr marL="0" indent="0">
              <a:buNone/>
            </a:pPr>
            <a:r>
              <a:rPr lang="nl-NL" dirty="0"/>
              <a:t>   te werken, gezin op het platteland.</a:t>
            </a:r>
          </a:p>
          <a:p>
            <a:r>
              <a:rPr lang="nl-NL" dirty="0"/>
              <a:t>Forensisme geen oplossing -&gt; </a:t>
            </a:r>
          </a:p>
          <a:p>
            <a:pPr marL="0" indent="0">
              <a:buNone/>
            </a:pPr>
            <a:r>
              <a:rPr lang="nl-NL" dirty="0"/>
              <a:t>   afstand woon-werk is te groot.</a:t>
            </a:r>
          </a:p>
        </p:txBody>
      </p:sp>
      <p:pic>
        <p:nvPicPr>
          <p:cNvPr id="1026" name="Picture 2" descr="Four regions to scrap urban-rural '&lt;EM&gt;hukou&lt;/EM&gt;' distinction - China -  Chinadaily.com.cn">
            <a:extLst>
              <a:ext uri="{FF2B5EF4-FFF2-40B4-BE49-F238E27FC236}">
                <a16:creationId xmlns:a16="http://schemas.microsoft.com/office/drawing/2014/main" id="{9B026E11-67BC-C3B2-4388-76A003180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760" y="3763010"/>
            <a:ext cx="43434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5243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3C1EB-50DC-1DC9-0818-F41738605299}"/>
              </a:ext>
            </a:extLst>
          </p:cNvPr>
          <p:cNvSpPr>
            <a:spLocks noGrp="1"/>
          </p:cNvSpPr>
          <p:nvPr>
            <p:ph type="title"/>
          </p:nvPr>
        </p:nvSpPr>
        <p:spPr/>
        <p:txBody>
          <a:bodyPr/>
          <a:lstStyle/>
          <a:p>
            <a:r>
              <a:rPr lang="nl-NL" dirty="0"/>
              <a:t>Examenvraag </a:t>
            </a:r>
            <a:r>
              <a:rPr lang="nl-NL" dirty="0" err="1"/>
              <a:t>Hukou</a:t>
            </a:r>
            <a:endParaRPr lang="nl-NL" dirty="0"/>
          </a:p>
        </p:txBody>
      </p:sp>
      <p:sp>
        <p:nvSpPr>
          <p:cNvPr id="3" name="Tijdelijke aanduiding voor inhoud 2">
            <a:extLst>
              <a:ext uri="{FF2B5EF4-FFF2-40B4-BE49-F238E27FC236}">
                <a16:creationId xmlns:a16="http://schemas.microsoft.com/office/drawing/2014/main" id="{F29C54A2-191B-6617-9982-C903D37D7903}"/>
              </a:ext>
            </a:extLst>
          </p:cNvPr>
          <p:cNvSpPr>
            <a:spLocks noGrp="1"/>
          </p:cNvSpPr>
          <p:nvPr>
            <p:ph idx="1"/>
          </p:nvPr>
        </p:nvSpPr>
        <p:spPr>
          <a:xfrm>
            <a:off x="317678" y="2040574"/>
            <a:ext cx="5422997" cy="4351338"/>
          </a:xfrm>
        </p:spPr>
        <p:txBody>
          <a:bodyPr/>
          <a:lstStyle/>
          <a:p>
            <a:r>
              <a:rPr lang="nl-NL" dirty="0"/>
              <a:t>Om alle nieuwe inwoners van </a:t>
            </a:r>
            <a:r>
              <a:rPr lang="nl-NL" dirty="0" err="1"/>
              <a:t>Hefei</a:t>
            </a:r>
            <a:r>
              <a:rPr lang="nl-NL" dirty="0"/>
              <a:t> te huisvesten moest de stad worden uitgebreid. Om die uitbreiding mogelijk te maken, kregen mensen in de directe omgeving van de stad een </a:t>
            </a:r>
            <a:r>
              <a:rPr lang="nl-NL" dirty="0" err="1"/>
              <a:t>stadshukou</a:t>
            </a:r>
            <a:r>
              <a:rPr lang="nl-NL" dirty="0"/>
              <a:t>. </a:t>
            </a:r>
          </a:p>
          <a:p>
            <a:pPr marL="0" indent="0">
              <a:buNone/>
            </a:pPr>
            <a:r>
              <a:rPr lang="nl-NL" dirty="0">
                <a:sym typeface="Wingdings" panose="05000000000000000000" pitchFamily="2" charset="2"/>
              </a:rPr>
              <a:t> </a:t>
            </a:r>
            <a:r>
              <a:rPr lang="nl-NL" dirty="0"/>
              <a:t>Geef voor de boeren bij </a:t>
            </a:r>
            <a:r>
              <a:rPr lang="nl-NL" dirty="0" err="1"/>
              <a:t>Hefei</a:t>
            </a:r>
            <a:r>
              <a:rPr lang="nl-NL" dirty="0"/>
              <a:t> een voordeel van een </a:t>
            </a:r>
            <a:r>
              <a:rPr lang="nl-NL" dirty="0" err="1"/>
              <a:t>stadshukou</a:t>
            </a:r>
            <a:r>
              <a:rPr lang="nl-NL" dirty="0"/>
              <a:t>.</a:t>
            </a:r>
          </a:p>
        </p:txBody>
      </p:sp>
      <p:pic>
        <p:nvPicPr>
          <p:cNvPr id="5" name="Afbeelding 4">
            <a:extLst>
              <a:ext uri="{FF2B5EF4-FFF2-40B4-BE49-F238E27FC236}">
                <a16:creationId xmlns:a16="http://schemas.microsoft.com/office/drawing/2014/main" id="{3E827EA1-77F0-6E60-F544-9FD8A281424A}"/>
              </a:ext>
            </a:extLst>
          </p:cNvPr>
          <p:cNvPicPr>
            <a:picLocks noChangeAspect="1"/>
          </p:cNvPicPr>
          <p:nvPr/>
        </p:nvPicPr>
        <p:blipFill>
          <a:blip r:embed="rId3"/>
          <a:stretch>
            <a:fillRect/>
          </a:stretch>
        </p:blipFill>
        <p:spPr>
          <a:xfrm>
            <a:off x="5918479" y="1106030"/>
            <a:ext cx="6106568" cy="5568299"/>
          </a:xfrm>
          <a:prstGeom prst="rect">
            <a:avLst/>
          </a:prstGeom>
        </p:spPr>
      </p:pic>
    </p:spTree>
    <p:extLst>
      <p:ext uri="{BB962C8B-B14F-4D97-AF65-F5344CB8AC3E}">
        <p14:creationId xmlns:p14="http://schemas.microsoft.com/office/powerpoint/2010/main" val="242979487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B93652-57E5-7236-C6DB-83E9B956625B}"/>
              </a:ext>
            </a:extLst>
          </p:cNvPr>
          <p:cNvSpPr>
            <a:spLocks noGrp="1"/>
          </p:cNvSpPr>
          <p:nvPr>
            <p:ph type="title"/>
          </p:nvPr>
        </p:nvSpPr>
        <p:spPr/>
        <p:txBody>
          <a:bodyPr/>
          <a:lstStyle/>
          <a:p>
            <a:r>
              <a:rPr lang="nl-NL" dirty="0"/>
              <a:t>Traditionele woonwijken</a:t>
            </a:r>
          </a:p>
        </p:txBody>
      </p:sp>
      <p:sp>
        <p:nvSpPr>
          <p:cNvPr id="3" name="Tijdelijke aanduiding voor inhoud 2">
            <a:extLst>
              <a:ext uri="{FF2B5EF4-FFF2-40B4-BE49-F238E27FC236}">
                <a16:creationId xmlns:a16="http://schemas.microsoft.com/office/drawing/2014/main" id="{717ACFF7-2CC3-DD04-0026-91242E34CD82}"/>
              </a:ext>
            </a:extLst>
          </p:cNvPr>
          <p:cNvSpPr>
            <a:spLocks noGrp="1"/>
          </p:cNvSpPr>
          <p:nvPr>
            <p:ph idx="1"/>
          </p:nvPr>
        </p:nvSpPr>
        <p:spPr>
          <a:xfrm>
            <a:off x="438150" y="1978025"/>
            <a:ext cx="5410200" cy="4351338"/>
          </a:xfrm>
        </p:spPr>
        <p:txBody>
          <a:bodyPr/>
          <a:lstStyle/>
          <a:p>
            <a:r>
              <a:rPr lang="nl-NL" b="1" dirty="0" err="1"/>
              <a:t>Hutong</a:t>
            </a:r>
            <a:r>
              <a:rPr lang="nl-NL" dirty="0"/>
              <a:t> = traditionele woonwijk </a:t>
            </a:r>
          </a:p>
          <a:p>
            <a:pPr>
              <a:buFontTx/>
              <a:buChar char="-"/>
            </a:pPr>
            <a:r>
              <a:rPr lang="nl-NL" dirty="0"/>
              <a:t>Veel </a:t>
            </a:r>
            <a:r>
              <a:rPr lang="nl-NL" b="1" dirty="0"/>
              <a:t>sociale controle</a:t>
            </a:r>
          </a:p>
          <a:p>
            <a:pPr>
              <a:buFontTx/>
              <a:buChar char="-"/>
            </a:pPr>
            <a:r>
              <a:rPr lang="nl-NL" dirty="0"/>
              <a:t>Hoge </a:t>
            </a:r>
            <a:r>
              <a:rPr lang="nl-NL" b="1" dirty="0"/>
              <a:t>participatie</a:t>
            </a:r>
            <a:r>
              <a:rPr lang="nl-NL" dirty="0"/>
              <a:t> (actief meewerken aan de leefbaarheid)</a:t>
            </a:r>
          </a:p>
          <a:p>
            <a:pPr>
              <a:buFontTx/>
              <a:buChar char="-"/>
            </a:pPr>
            <a:endParaRPr lang="nl-NL" dirty="0"/>
          </a:p>
          <a:p>
            <a:pPr marL="0" indent="0">
              <a:buNone/>
            </a:pPr>
            <a:r>
              <a:rPr lang="nl-NL" dirty="0"/>
              <a:t>In 1950 waren er nog 3000, maar nu minder dan 1000 </a:t>
            </a:r>
            <a:r>
              <a:rPr lang="nl-NL" dirty="0" err="1"/>
              <a:t>hutongs</a:t>
            </a:r>
            <a:r>
              <a:rPr lang="nl-NL" dirty="0"/>
              <a:t>.</a:t>
            </a:r>
          </a:p>
          <a:p>
            <a:pPr marL="0" indent="0">
              <a:buNone/>
            </a:pPr>
            <a:endParaRPr lang="nl-NL" dirty="0"/>
          </a:p>
        </p:txBody>
      </p:sp>
      <p:pic>
        <p:nvPicPr>
          <p:cNvPr id="2050" name="Picture 2" descr="Tour China - Hutong Tour - 333travel">
            <a:extLst>
              <a:ext uri="{FF2B5EF4-FFF2-40B4-BE49-F238E27FC236}">
                <a16:creationId xmlns:a16="http://schemas.microsoft.com/office/drawing/2014/main" id="{2A488830-0F1F-E293-5D52-0FFD723C9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350" y="1462563"/>
            <a:ext cx="5536712" cy="3697095"/>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0FEEE4AC-712E-99FF-2633-5E0AA226009F}"/>
              </a:ext>
            </a:extLst>
          </p:cNvPr>
          <p:cNvSpPr txBox="1"/>
          <p:nvPr/>
        </p:nvSpPr>
        <p:spPr>
          <a:xfrm>
            <a:off x="5975351" y="5159658"/>
            <a:ext cx="5536712" cy="1569660"/>
          </a:xfrm>
          <a:prstGeom prst="rect">
            <a:avLst/>
          </a:prstGeom>
          <a:solidFill>
            <a:srgbClr val="F1EAFC"/>
          </a:solidFill>
          <a:ln>
            <a:solidFill>
              <a:srgbClr val="652EA3"/>
            </a:solidFill>
          </a:ln>
        </p:spPr>
        <p:txBody>
          <a:bodyPr wrap="square" rtlCol="0">
            <a:spAutoFit/>
          </a:bodyPr>
          <a:lstStyle/>
          <a:p>
            <a:r>
              <a:rPr lang="nl-NL" sz="2400" dirty="0">
                <a:latin typeface="Effra" panose="02000506080000020004" pitchFamily="2" charset="0"/>
              </a:rPr>
              <a:t>Veel </a:t>
            </a:r>
            <a:r>
              <a:rPr lang="nl-NL" sz="2400" dirty="0" err="1">
                <a:latin typeface="Effra" panose="02000506080000020004" pitchFamily="2" charset="0"/>
              </a:rPr>
              <a:t>hutongs</a:t>
            </a:r>
            <a:r>
              <a:rPr lang="nl-NL" sz="2400" dirty="0">
                <a:latin typeface="Effra" panose="02000506080000020004" pitchFamily="2" charset="0"/>
              </a:rPr>
              <a:t> zijn gesloopt  </a:t>
            </a:r>
            <a:r>
              <a:rPr lang="nl-NL" sz="2400" dirty="0">
                <a:latin typeface="Effra" panose="02000506080000020004" pitchFamily="2" charset="0"/>
                <a:sym typeface="Wingdings" panose="05000000000000000000" pitchFamily="2" charset="2"/>
              </a:rPr>
              <a:t></a:t>
            </a:r>
            <a:r>
              <a:rPr lang="nl-NL" sz="2400" dirty="0">
                <a:latin typeface="Effra" panose="02000506080000020004" pitchFamily="2" charset="0"/>
              </a:rPr>
              <a:t> ze maken plaats voor hoogbouw, maar ook een deel valt nu onder cultureel erfgoed / goed voor toerisme  </a:t>
            </a:r>
          </a:p>
        </p:txBody>
      </p:sp>
    </p:spTree>
    <p:extLst>
      <p:ext uri="{BB962C8B-B14F-4D97-AF65-F5344CB8AC3E}">
        <p14:creationId xmlns:p14="http://schemas.microsoft.com/office/powerpoint/2010/main" val="30704861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Yangtzedelta</a:t>
            </a:r>
            <a:r>
              <a:rPr lang="nl-NL" dirty="0"/>
              <a:t> YD &amp; Parelrivierdelta PD</a:t>
            </a:r>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2714897293"/>
              </p:ext>
            </p:extLst>
          </p:nvPr>
        </p:nvGraphicFramePr>
        <p:xfrm>
          <a:off x="0" y="1534512"/>
          <a:ext cx="12192000" cy="5323488"/>
        </p:xfrm>
        <a:graphic>
          <a:graphicData uri="http://schemas.openxmlformats.org/drawingml/2006/table">
            <a:tbl>
              <a:tblPr firstRow="1" bandRow="1">
                <a:tableStyleId>{073A0DAA-6AF3-43AB-8588-CEC1D06C72B9}</a:tableStyleId>
              </a:tblPr>
              <a:tblGrid>
                <a:gridCol w="5638800">
                  <a:extLst>
                    <a:ext uri="{9D8B030D-6E8A-4147-A177-3AD203B41FA5}">
                      <a16:colId xmlns:a16="http://schemas.microsoft.com/office/drawing/2014/main" val="31722979"/>
                    </a:ext>
                  </a:extLst>
                </a:gridCol>
                <a:gridCol w="6553200">
                  <a:extLst>
                    <a:ext uri="{9D8B030D-6E8A-4147-A177-3AD203B41FA5}">
                      <a16:colId xmlns:a16="http://schemas.microsoft.com/office/drawing/2014/main" val="4028683359"/>
                    </a:ext>
                  </a:extLst>
                </a:gridCol>
              </a:tblGrid>
              <a:tr h="558624">
                <a:tc>
                  <a:txBody>
                    <a:bodyPr/>
                    <a:lstStyle/>
                    <a:p>
                      <a:r>
                        <a:rPr lang="nl-NL" sz="2800" dirty="0">
                          <a:latin typeface="Effra" panose="02000506080000020004" pitchFamily="2" charset="0"/>
                        </a:rPr>
                        <a:t>Overeenkomsten</a:t>
                      </a:r>
                    </a:p>
                  </a:txBody>
                  <a:tcPr>
                    <a:solidFill>
                      <a:srgbClr val="945DE8"/>
                    </a:solidFill>
                  </a:tcPr>
                </a:tc>
                <a:tc>
                  <a:txBody>
                    <a:bodyPr/>
                    <a:lstStyle/>
                    <a:p>
                      <a:r>
                        <a:rPr lang="nl-NL" sz="2800" dirty="0">
                          <a:latin typeface="Effra" panose="02000506080000020004" pitchFamily="2" charset="0"/>
                        </a:rPr>
                        <a:t>Verschillen</a:t>
                      </a:r>
                    </a:p>
                  </a:txBody>
                  <a:tcPr>
                    <a:solidFill>
                      <a:srgbClr val="945DE8"/>
                    </a:solidFill>
                  </a:tcPr>
                </a:tc>
                <a:extLst>
                  <a:ext uri="{0D108BD9-81ED-4DB2-BD59-A6C34878D82A}">
                    <a16:rowId xmlns:a16="http://schemas.microsoft.com/office/drawing/2014/main" val="469268455"/>
                  </a:ext>
                </a:extLst>
              </a:tr>
              <a:tr h="558624">
                <a:tc>
                  <a:txBody>
                    <a:bodyPr/>
                    <a:lstStyle/>
                    <a:p>
                      <a:r>
                        <a:rPr lang="nl-NL" sz="2800" dirty="0">
                          <a:latin typeface="Effra" panose="02000506080000020004" pitchFamily="2" charset="0"/>
                        </a:rPr>
                        <a:t>Toenemende sociale ongelijkheid</a:t>
                      </a:r>
                      <a:r>
                        <a:rPr lang="nl-NL" sz="2800" baseline="0" dirty="0">
                          <a:latin typeface="Effra" panose="02000506080000020004" pitchFamily="2" charset="0"/>
                        </a:rPr>
                        <a:t> en vergrijzing</a:t>
                      </a:r>
                      <a:endParaRPr lang="nl-NL" sz="2800" dirty="0">
                        <a:latin typeface="Effra" panose="02000506080000020004" pitchFamily="2" charset="0"/>
                      </a:endParaRPr>
                    </a:p>
                  </a:txBody>
                  <a:tcPr>
                    <a:solidFill>
                      <a:srgbClr val="F1EAFC"/>
                    </a:solidFill>
                  </a:tcPr>
                </a:tc>
                <a:tc>
                  <a:txBody>
                    <a:bodyPr/>
                    <a:lstStyle/>
                    <a:p>
                      <a:r>
                        <a:rPr lang="nl-NL" sz="2800" dirty="0">
                          <a:latin typeface="Effra" panose="02000506080000020004" pitchFamily="2" charset="0"/>
                        </a:rPr>
                        <a:t>YD:</a:t>
                      </a:r>
                      <a:r>
                        <a:rPr lang="nl-NL" sz="2800" baseline="0" dirty="0">
                          <a:latin typeface="Effra" panose="02000506080000020004" pitchFamily="2" charset="0"/>
                        </a:rPr>
                        <a:t> Kantoor van China</a:t>
                      </a:r>
                    </a:p>
                    <a:p>
                      <a:r>
                        <a:rPr lang="nl-NL" sz="2800" baseline="0" dirty="0">
                          <a:latin typeface="Effra" panose="02000506080000020004" pitchFamily="2" charset="0"/>
                        </a:rPr>
                        <a:t>PD: Werkplaats van China</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2930451584"/>
                  </a:ext>
                </a:extLst>
              </a:tr>
              <a:tr h="558624">
                <a:tc>
                  <a:txBody>
                    <a:bodyPr/>
                    <a:lstStyle/>
                    <a:p>
                      <a:r>
                        <a:rPr lang="nl-NL" sz="2800" dirty="0">
                          <a:latin typeface="Effra" panose="02000506080000020004" pitchFamily="2" charset="0"/>
                        </a:rPr>
                        <a:t>Snelle groei door</a:t>
                      </a:r>
                      <a:r>
                        <a:rPr lang="nl-NL" sz="2800" baseline="0" dirty="0">
                          <a:latin typeface="Effra" panose="02000506080000020004" pitchFamily="2" charset="0"/>
                        </a:rPr>
                        <a:t> migratie, megasteden hoge </a:t>
                      </a:r>
                      <a:r>
                        <a:rPr lang="nl-NL" sz="2800" baseline="0" dirty="0" err="1">
                          <a:latin typeface="Effra" panose="02000506080000020004" pitchFamily="2" charset="0"/>
                        </a:rPr>
                        <a:t>bev</a:t>
                      </a:r>
                      <a:r>
                        <a:rPr lang="nl-NL" sz="2800" baseline="0" dirty="0">
                          <a:latin typeface="Effra" panose="02000506080000020004" pitchFamily="2" charset="0"/>
                        </a:rPr>
                        <a:t>. dichtheid, agglomeratievorming</a:t>
                      </a:r>
                      <a:endParaRPr lang="nl-NL" sz="2800" dirty="0">
                        <a:latin typeface="Effra" panose="02000506080000020004" pitchFamily="2" charset="0"/>
                      </a:endParaRPr>
                    </a:p>
                  </a:txBody>
                  <a:tcPr>
                    <a:solidFill>
                      <a:srgbClr val="F1EAFC"/>
                    </a:solidFill>
                  </a:tcPr>
                </a:tc>
                <a:tc>
                  <a:txBody>
                    <a:bodyPr/>
                    <a:lstStyle/>
                    <a:p>
                      <a:r>
                        <a:rPr lang="nl-NL" sz="2800" dirty="0">
                          <a:latin typeface="Effra" panose="02000506080000020004" pitchFamily="2" charset="0"/>
                        </a:rPr>
                        <a:t>YD:</a:t>
                      </a:r>
                      <a:r>
                        <a:rPr lang="nl-NL" sz="2800" baseline="0" dirty="0">
                          <a:latin typeface="Effra" panose="02000506080000020004" pitchFamily="2" charset="0"/>
                        </a:rPr>
                        <a:t> technische producten</a:t>
                      </a:r>
                    </a:p>
                    <a:p>
                      <a:r>
                        <a:rPr lang="nl-NL" sz="2800" baseline="0" dirty="0">
                          <a:latin typeface="Effra" panose="02000506080000020004" pitchFamily="2" charset="0"/>
                        </a:rPr>
                        <a:t>PD: eenvoudige producten (technische sector groeit wel)</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4230754595"/>
                  </a:ext>
                </a:extLst>
              </a:tr>
              <a:tr h="558624">
                <a:tc>
                  <a:txBody>
                    <a:bodyPr/>
                    <a:lstStyle/>
                    <a:p>
                      <a:r>
                        <a:rPr lang="nl-NL" sz="2800" dirty="0">
                          <a:latin typeface="Effra" panose="02000506080000020004" pitchFamily="2" charset="0"/>
                        </a:rPr>
                        <a:t>In</a:t>
                      </a:r>
                      <a:r>
                        <a:rPr lang="nl-NL" sz="2800" baseline="0" dirty="0">
                          <a:latin typeface="Effra" panose="02000506080000020004" pitchFamily="2" charset="0"/>
                        </a:rPr>
                        <a:t> een delta, grote havens, goede verbindingen met het buitenland</a:t>
                      </a:r>
                      <a:endParaRPr lang="nl-NL" sz="2800" dirty="0">
                        <a:latin typeface="Effra" panose="02000506080000020004" pitchFamily="2" charset="0"/>
                      </a:endParaRPr>
                    </a:p>
                  </a:txBody>
                  <a:tcPr>
                    <a:solidFill>
                      <a:srgbClr val="F1EAFC"/>
                    </a:solidFill>
                  </a:tcPr>
                </a:tc>
                <a:tc>
                  <a:txBody>
                    <a:bodyPr/>
                    <a:lstStyle/>
                    <a:p>
                      <a:r>
                        <a:rPr lang="nl-NL" sz="2800" dirty="0">
                          <a:latin typeface="Effra" panose="02000506080000020004" pitchFamily="2" charset="0"/>
                        </a:rPr>
                        <a:t>PD: lagere lonen, minder</a:t>
                      </a:r>
                      <a:r>
                        <a:rPr lang="nl-NL" sz="2800" baseline="0" dirty="0">
                          <a:latin typeface="Effra" panose="02000506080000020004" pitchFamily="2" charset="0"/>
                        </a:rPr>
                        <a:t> hoogopgeleiden, minder dienstensector</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3901597023"/>
                  </a:ext>
                </a:extLst>
              </a:tr>
              <a:tr h="558624">
                <a:tc>
                  <a:txBody>
                    <a:bodyPr/>
                    <a:lstStyle/>
                    <a:p>
                      <a:r>
                        <a:rPr lang="nl-NL" sz="2800" dirty="0">
                          <a:latin typeface="Effra" panose="02000506080000020004" pitchFamily="2" charset="0"/>
                        </a:rPr>
                        <a:t>Shanghai en Guangzhou zijn</a:t>
                      </a:r>
                      <a:r>
                        <a:rPr lang="nl-NL" sz="2800" baseline="0" dirty="0">
                          <a:latin typeface="Effra" panose="02000506080000020004" pitchFamily="2" charset="0"/>
                        </a:rPr>
                        <a:t> concessiegebieden geweest</a:t>
                      </a:r>
                      <a:endParaRPr lang="nl-NL" sz="2800" dirty="0">
                        <a:latin typeface="Effra" panose="02000506080000020004" pitchFamily="2" charset="0"/>
                      </a:endParaRPr>
                    </a:p>
                  </a:txBody>
                  <a:tcPr>
                    <a:solidFill>
                      <a:srgbClr val="F1EAFC"/>
                    </a:solidFill>
                  </a:tcPr>
                </a:tc>
                <a:tc>
                  <a:txBody>
                    <a:bodyPr/>
                    <a:lstStyle/>
                    <a:p>
                      <a:r>
                        <a:rPr lang="nl-NL" sz="2800" dirty="0">
                          <a:latin typeface="Effra" panose="02000506080000020004" pitchFamily="2" charset="0"/>
                        </a:rPr>
                        <a:t>YD: oudere bevolking, sterfteoverschot</a:t>
                      </a:r>
                    </a:p>
                    <a:p>
                      <a:r>
                        <a:rPr lang="nl-NL" sz="2800" dirty="0">
                          <a:latin typeface="Effra" panose="02000506080000020004" pitchFamily="2" charset="0"/>
                        </a:rPr>
                        <a:t>PD: jongere bevolking, geb.</a:t>
                      </a:r>
                      <a:r>
                        <a:rPr lang="nl-NL" sz="2800" baseline="0" dirty="0">
                          <a:latin typeface="Effra" panose="02000506080000020004" pitchFamily="2" charset="0"/>
                        </a:rPr>
                        <a:t> </a:t>
                      </a:r>
                      <a:r>
                        <a:rPr lang="nl-NL" sz="2800" dirty="0">
                          <a:latin typeface="Effra" panose="02000506080000020004" pitchFamily="2" charset="0"/>
                        </a:rPr>
                        <a:t>overschot</a:t>
                      </a:r>
                    </a:p>
                  </a:txBody>
                  <a:tcPr>
                    <a:solidFill>
                      <a:srgbClr val="F1EAFC"/>
                    </a:solidFill>
                  </a:tcPr>
                </a:tc>
                <a:extLst>
                  <a:ext uri="{0D108BD9-81ED-4DB2-BD59-A6C34878D82A}">
                    <a16:rowId xmlns:a16="http://schemas.microsoft.com/office/drawing/2014/main" val="867806570"/>
                  </a:ext>
                </a:extLst>
              </a:tr>
              <a:tr h="558624">
                <a:tc>
                  <a:txBody>
                    <a:bodyPr/>
                    <a:lstStyle/>
                    <a:p>
                      <a:r>
                        <a:rPr lang="nl-NL" sz="2800" dirty="0">
                          <a:latin typeface="Effra" panose="02000506080000020004" pitchFamily="2" charset="0"/>
                        </a:rPr>
                        <a:t>Belangrijk</a:t>
                      </a:r>
                      <a:r>
                        <a:rPr lang="nl-NL" sz="2800" baseline="0" dirty="0">
                          <a:latin typeface="Effra" panose="02000506080000020004" pitchFamily="2" charset="0"/>
                        </a:rPr>
                        <a:t> voor Chinese economie</a:t>
                      </a:r>
                      <a:endParaRPr lang="nl-NL" sz="2800" dirty="0">
                        <a:latin typeface="Effra" panose="02000506080000020004" pitchFamily="2" charset="0"/>
                      </a:endParaRPr>
                    </a:p>
                  </a:txBody>
                  <a:tcPr>
                    <a:solidFill>
                      <a:srgbClr val="F1EAFC"/>
                    </a:solidFill>
                  </a:tcPr>
                </a:tc>
                <a:tc>
                  <a:txBody>
                    <a:bodyPr/>
                    <a:lstStyle/>
                    <a:p>
                      <a:r>
                        <a:rPr lang="nl-NL" sz="2800" dirty="0">
                          <a:latin typeface="Effra" panose="02000506080000020004" pitchFamily="2" charset="0"/>
                        </a:rPr>
                        <a:t>YD:</a:t>
                      </a:r>
                      <a:r>
                        <a:rPr lang="nl-NL" sz="2800" baseline="0" dirty="0">
                          <a:latin typeface="Effra" panose="02000506080000020004" pitchFamily="2" charset="0"/>
                        </a:rPr>
                        <a:t> Shanghai grootste zeehaven</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3122845917"/>
                  </a:ext>
                </a:extLst>
              </a:tr>
            </a:tbl>
          </a:graphicData>
        </a:graphic>
      </p:graphicFrame>
    </p:spTree>
    <p:extLst>
      <p:ext uri="{BB962C8B-B14F-4D97-AF65-F5344CB8AC3E}">
        <p14:creationId xmlns:p14="http://schemas.microsoft.com/office/powerpoint/2010/main" val="370286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Zeewind/aanlandige wind in de zomer</a:t>
            </a:r>
          </a:p>
        </p:txBody>
      </p:sp>
      <p:sp>
        <p:nvSpPr>
          <p:cNvPr id="3" name="Tijdelijke aanduiding voor inhoud 2"/>
          <p:cNvSpPr>
            <a:spLocks noGrp="1"/>
          </p:cNvSpPr>
          <p:nvPr>
            <p:ph idx="1"/>
          </p:nvPr>
        </p:nvSpPr>
        <p:spPr>
          <a:xfrm>
            <a:off x="838199" y="1825625"/>
            <a:ext cx="11112795" cy="4351338"/>
          </a:xfrm>
        </p:spPr>
        <p:txBody>
          <a:bodyPr/>
          <a:lstStyle/>
          <a:p>
            <a:r>
              <a:rPr lang="nl-NL" dirty="0"/>
              <a:t>Zeewind/aanlandige wind is kouder &amp; land warmt sneller op dan water:</a:t>
            </a:r>
          </a:p>
          <a:p>
            <a:r>
              <a:rPr lang="nl-NL" dirty="0"/>
              <a:t>Aan zee is het relatief koeler.</a:t>
            </a:r>
          </a:p>
          <a:p>
            <a:r>
              <a:rPr lang="nl-NL" dirty="0"/>
              <a:t>Binnenland is warmer.</a:t>
            </a:r>
          </a:p>
          <a:p>
            <a:endParaRPr lang="nl-NL" dirty="0"/>
          </a:p>
        </p:txBody>
      </p:sp>
      <p:pic>
        <p:nvPicPr>
          <p:cNvPr id="4" name="Afbeelding 9" descr="Geo_vm_3_bb_LB_WK_1_2_4.jpg"/>
          <p:cNvPicPr>
            <a:picLocks noChangeAspect="1"/>
          </p:cNvPicPr>
          <p:nvPr/>
        </p:nvPicPr>
        <p:blipFill rotWithShape="1">
          <a:blip r:embed="rId2">
            <a:extLst>
              <a:ext uri="{28A0092B-C50C-407E-A947-70E740481C1C}">
                <a14:useLocalDpi xmlns:a14="http://schemas.microsoft.com/office/drawing/2010/main" val="0"/>
              </a:ext>
            </a:extLst>
          </a:blip>
          <a:srcRect b="55173"/>
          <a:stretch/>
        </p:blipFill>
        <p:spPr bwMode="auto">
          <a:xfrm>
            <a:off x="2185931" y="3680749"/>
            <a:ext cx="7824705" cy="302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983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Zeewind/aanlandige wind in de winter</a:t>
            </a:r>
          </a:p>
        </p:txBody>
      </p:sp>
      <p:sp>
        <p:nvSpPr>
          <p:cNvPr id="3" name="Tijdelijke aanduiding voor inhoud 2"/>
          <p:cNvSpPr>
            <a:spLocks noGrp="1"/>
          </p:cNvSpPr>
          <p:nvPr>
            <p:ph idx="1"/>
          </p:nvPr>
        </p:nvSpPr>
        <p:spPr>
          <a:xfrm>
            <a:off x="838200" y="1825625"/>
            <a:ext cx="11123428" cy="4351338"/>
          </a:xfrm>
        </p:spPr>
        <p:txBody>
          <a:bodyPr/>
          <a:lstStyle/>
          <a:p>
            <a:r>
              <a:rPr lang="nl-NL" dirty="0"/>
              <a:t>Zeewind/aanlandige wind is warmer &amp; land koelt sneller af dan water:</a:t>
            </a:r>
          </a:p>
          <a:p>
            <a:r>
              <a:rPr lang="nl-NL" dirty="0"/>
              <a:t>Aan zee is het relatief warmer.</a:t>
            </a:r>
          </a:p>
          <a:p>
            <a:r>
              <a:rPr lang="nl-NL" dirty="0"/>
              <a:t>Binnenland is kouder.</a:t>
            </a:r>
          </a:p>
          <a:p>
            <a:endParaRPr lang="nl-NL" dirty="0"/>
          </a:p>
        </p:txBody>
      </p:sp>
      <p:pic>
        <p:nvPicPr>
          <p:cNvPr id="4" name="Afbeelding 9" descr="Geo_vm_3_bb_LB_WK_1_2_4.jpg"/>
          <p:cNvPicPr>
            <a:picLocks noChangeAspect="1"/>
          </p:cNvPicPr>
          <p:nvPr/>
        </p:nvPicPr>
        <p:blipFill rotWithShape="1">
          <a:blip r:embed="rId2">
            <a:extLst>
              <a:ext uri="{28A0092B-C50C-407E-A947-70E740481C1C}">
                <a14:useLocalDpi xmlns:a14="http://schemas.microsoft.com/office/drawing/2010/main" val="0"/>
              </a:ext>
            </a:extLst>
          </a:blip>
          <a:srcRect t="53572"/>
          <a:stretch/>
        </p:blipFill>
        <p:spPr bwMode="auto">
          <a:xfrm>
            <a:off x="2176462" y="3692324"/>
            <a:ext cx="7839075" cy="303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745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43869" y="623887"/>
            <a:ext cx="5909931" cy="1325563"/>
          </a:xfrm>
        </p:spPr>
        <p:txBody>
          <a:bodyPr/>
          <a:lstStyle/>
          <a:p>
            <a:r>
              <a:rPr lang="nl-NL" dirty="0"/>
              <a:t>Weerkaart Nederland</a:t>
            </a:r>
          </a:p>
        </p:txBody>
      </p:sp>
      <p:sp>
        <p:nvSpPr>
          <p:cNvPr id="3" name="Tijdelijke aanduiding voor inhoud 2"/>
          <p:cNvSpPr>
            <a:spLocks noGrp="1"/>
          </p:cNvSpPr>
          <p:nvPr>
            <p:ph idx="1"/>
          </p:nvPr>
        </p:nvSpPr>
        <p:spPr>
          <a:xfrm>
            <a:off x="5443868" y="1825625"/>
            <a:ext cx="5909932" cy="4912034"/>
          </a:xfrm>
        </p:spPr>
        <p:txBody>
          <a:bodyPr/>
          <a:lstStyle/>
          <a:p>
            <a:r>
              <a:rPr lang="nl-NL" dirty="0"/>
              <a:t>Weerkaart van 8 april 2018</a:t>
            </a:r>
          </a:p>
          <a:p>
            <a:endParaRPr lang="nl-NL" dirty="0"/>
          </a:p>
          <a:p>
            <a:r>
              <a:rPr lang="nl-NL" dirty="0"/>
              <a:t>Had Nederland een aanlandige of aflandige wind?</a:t>
            </a:r>
          </a:p>
          <a:p>
            <a:r>
              <a:rPr lang="nl-NL" dirty="0"/>
              <a:t>Argumenteer je antwoord.</a:t>
            </a:r>
          </a:p>
        </p:txBody>
      </p:sp>
      <p:pic>
        <p:nvPicPr>
          <p:cNvPr id="4" name="Afbeelding 3"/>
          <p:cNvPicPr>
            <a:picLocks noChangeAspect="1"/>
          </p:cNvPicPr>
          <p:nvPr/>
        </p:nvPicPr>
        <p:blipFill>
          <a:blip r:embed="rId2"/>
          <a:stretch>
            <a:fillRect/>
          </a:stretch>
        </p:blipFill>
        <p:spPr>
          <a:xfrm>
            <a:off x="126678" y="127590"/>
            <a:ext cx="5317191" cy="6610069"/>
          </a:xfrm>
          <a:prstGeom prst="rect">
            <a:avLst/>
          </a:prstGeom>
        </p:spPr>
      </p:pic>
    </p:spTree>
    <p:extLst>
      <p:ext uri="{BB962C8B-B14F-4D97-AF65-F5344CB8AC3E}">
        <p14:creationId xmlns:p14="http://schemas.microsoft.com/office/powerpoint/2010/main" val="2754254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Weerkaart Verenigde Staten</a:t>
            </a:r>
          </a:p>
        </p:txBody>
      </p:sp>
      <p:pic>
        <p:nvPicPr>
          <p:cNvPr id="6" name="Afbeelding 5"/>
          <p:cNvPicPr/>
          <p:nvPr/>
        </p:nvPicPr>
        <p:blipFill>
          <a:blip r:embed="rId3"/>
          <a:stretch>
            <a:fillRect/>
          </a:stretch>
        </p:blipFill>
        <p:spPr>
          <a:xfrm>
            <a:off x="1079113" y="1690688"/>
            <a:ext cx="9949444" cy="4576297"/>
          </a:xfrm>
          <a:prstGeom prst="rect">
            <a:avLst/>
          </a:prstGeom>
        </p:spPr>
      </p:pic>
      <p:sp>
        <p:nvSpPr>
          <p:cNvPr id="3" name="Tekstvak 2"/>
          <p:cNvSpPr txBox="1"/>
          <p:nvPr/>
        </p:nvSpPr>
        <p:spPr>
          <a:xfrm>
            <a:off x="9199756" y="4616606"/>
            <a:ext cx="2877015" cy="830997"/>
          </a:xfrm>
          <a:prstGeom prst="rect">
            <a:avLst/>
          </a:prstGeom>
          <a:noFill/>
        </p:spPr>
        <p:txBody>
          <a:bodyPr wrap="square" rtlCol="0">
            <a:spAutoFit/>
          </a:bodyPr>
          <a:lstStyle/>
          <a:p>
            <a:r>
              <a:rPr lang="nl-NL" sz="2400" dirty="0">
                <a:latin typeface="Effra" panose="02000506080000020004" pitchFamily="2" charset="0"/>
              </a:rPr>
              <a:t>Weerkaart van een winterdag in de VS</a:t>
            </a:r>
          </a:p>
        </p:txBody>
      </p:sp>
      <p:sp>
        <p:nvSpPr>
          <p:cNvPr id="7" name="Tekstvak 6"/>
          <p:cNvSpPr txBox="1"/>
          <p:nvPr/>
        </p:nvSpPr>
        <p:spPr>
          <a:xfrm>
            <a:off x="1079113" y="6266985"/>
            <a:ext cx="8111836" cy="461665"/>
          </a:xfrm>
          <a:prstGeom prst="rect">
            <a:avLst/>
          </a:prstGeom>
          <a:noFill/>
        </p:spPr>
        <p:txBody>
          <a:bodyPr wrap="none" rtlCol="0">
            <a:spAutoFit/>
          </a:bodyPr>
          <a:lstStyle/>
          <a:p>
            <a:r>
              <a:rPr lang="nl-NL" sz="2400" dirty="0">
                <a:latin typeface="Effra" panose="02000506080000020004" pitchFamily="2" charset="0"/>
              </a:rPr>
              <a:t>-&gt; Verklaar het verschil in het binnenland (noorden &amp; zuiden)</a:t>
            </a:r>
          </a:p>
        </p:txBody>
      </p:sp>
    </p:spTree>
    <p:extLst>
      <p:ext uri="{BB962C8B-B14F-4D97-AF65-F5344CB8AC3E}">
        <p14:creationId xmlns:p14="http://schemas.microsoft.com/office/powerpoint/2010/main" val="699643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3965" y="365125"/>
            <a:ext cx="10529836" cy="1325563"/>
          </a:xfrm>
        </p:spPr>
        <p:txBody>
          <a:bodyPr/>
          <a:lstStyle/>
          <a:p>
            <a:r>
              <a:rPr lang="nl-NL" dirty="0"/>
              <a:t>Het examen 2026</a:t>
            </a:r>
          </a:p>
        </p:txBody>
      </p:sp>
      <p:sp>
        <p:nvSpPr>
          <p:cNvPr id="3" name="Tijdelijke aanduiding voor inhoud 2"/>
          <p:cNvSpPr>
            <a:spLocks noGrp="1"/>
          </p:cNvSpPr>
          <p:nvPr>
            <p:ph idx="1"/>
          </p:nvPr>
        </p:nvSpPr>
        <p:spPr>
          <a:xfrm>
            <a:off x="5231220" y="1825625"/>
            <a:ext cx="6960780" cy="4351338"/>
          </a:xfrm>
        </p:spPr>
        <p:txBody>
          <a:bodyPr>
            <a:normAutofit lnSpcReduction="10000"/>
          </a:bodyPr>
          <a:lstStyle/>
          <a:p>
            <a:r>
              <a:rPr lang="nl-NL" dirty="0"/>
              <a:t>46 vragen</a:t>
            </a:r>
          </a:p>
          <a:p>
            <a:r>
              <a:rPr lang="nl-NL" dirty="0"/>
              <a:t>60 punten</a:t>
            </a:r>
          </a:p>
          <a:p>
            <a:endParaRPr lang="nl-NL" dirty="0"/>
          </a:p>
          <a:p>
            <a:r>
              <a:rPr lang="nl-NL" dirty="0"/>
              <a:t>Weer en Klimaat: 16 vragen, 20 punten</a:t>
            </a:r>
          </a:p>
          <a:p>
            <a:r>
              <a:rPr lang="nl-NL" dirty="0"/>
              <a:t>Water: 15 vragen, 20 punten</a:t>
            </a:r>
          </a:p>
          <a:p>
            <a:r>
              <a:rPr lang="nl-NL" dirty="0"/>
              <a:t>Bevolking en Ruimte: 15 vragen, 20 punten</a:t>
            </a:r>
          </a:p>
          <a:p>
            <a:endParaRPr lang="nl-NL" dirty="0"/>
          </a:p>
          <a:p>
            <a:r>
              <a:rPr lang="nl-NL" dirty="0"/>
              <a:t>5 gesloten vragen</a:t>
            </a:r>
          </a:p>
          <a:p>
            <a:r>
              <a:rPr lang="nl-NL" dirty="0"/>
              <a:t>41 open vragen</a:t>
            </a:r>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2C7CAC5C-2EC1-D4BC-1C60-76C279263401}"/>
              </a:ext>
            </a:extLst>
          </p:cNvPr>
          <p:cNvPicPr>
            <a:picLocks noChangeAspect="1"/>
          </p:cNvPicPr>
          <p:nvPr/>
        </p:nvPicPr>
        <p:blipFill>
          <a:blip r:embed="rId2"/>
          <a:stretch>
            <a:fillRect/>
          </a:stretch>
        </p:blipFill>
        <p:spPr>
          <a:xfrm>
            <a:off x="259169" y="1681162"/>
            <a:ext cx="4972050" cy="3495675"/>
          </a:xfrm>
          <a:prstGeom prst="rect">
            <a:avLst/>
          </a:prstGeom>
        </p:spPr>
      </p:pic>
    </p:spTree>
    <p:extLst>
      <p:ext uri="{BB962C8B-B14F-4D97-AF65-F5344CB8AC3E}">
        <p14:creationId xmlns:p14="http://schemas.microsoft.com/office/powerpoint/2010/main" val="2465369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77BDA-DF06-A9A1-3C1E-DE6637C142AF}"/>
              </a:ext>
            </a:extLst>
          </p:cNvPr>
          <p:cNvSpPr>
            <a:spLocks noGrp="1"/>
          </p:cNvSpPr>
          <p:nvPr>
            <p:ph type="title"/>
          </p:nvPr>
        </p:nvSpPr>
        <p:spPr/>
        <p:txBody>
          <a:bodyPr/>
          <a:lstStyle/>
          <a:p>
            <a:r>
              <a:rPr lang="en-US" dirty="0" err="1"/>
              <a:t>Zoninvalshoek</a:t>
            </a:r>
            <a:endParaRPr lang="nl-NL" dirty="0"/>
          </a:p>
        </p:txBody>
      </p:sp>
      <p:sp>
        <p:nvSpPr>
          <p:cNvPr id="3" name="Tijdelijke aanduiding voor inhoud 2">
            <a:extLst>
              <a:ext uri="{FF2B5EF4-FFF2-40B4-BE49-F238E27FC236}">
                <a16:creationId xmlns:a16="http://schemas.microsoft.com/office/drawing/2014/main" id="{1F9BAF73-60B8-8660-BCF5-CE573FC222A9}"/>
              </a:ext>
            </a:extLst>
          </p:cNvPr>
          <p:cNvSpPr>
            <a:spLocks noGrp="1"/>
          </p:cNvSpPr>
          <p:nvPr>
            <p:ph idx="1"/>
          </p:nvPr>
        </p:nvSpPr>
        <p:spPr>
          <a:xfrm>
            <a:off x="6248400" y="1825624"/>
            <a:ext cx="5105400" cy="4887410"/>
          </a:xfrm>
        </p:spPr>
        <p:txBody>
          <a:bodyPr>
            <a:normAutofit lnSpcReduction="10000"/>
          </a:bodyPr>
          <a:lstStyle/>
          <a:p>
            <a:r>
              <a:rPr lang="nl-NL" dirty="0"/>
              <a:t>Op hoogte breedte verwarmt de zon een groter oppervlakte = </a:t>
            </a:r>
            <a:r>
              <a:rPr lang="nl-NL" b="1" u="sng" dirty="0"/>
              <a:t>kleiner</a:t>
            </a:r>
            <a:r>
              <a:rPr lang="nl-NL" dirty="0"/>
              <a:t> zoninvalshoek</a:t>
            </a:r>
          </a:p>
          <a:p>
            <a:r>
              <a:rPr lang="nl-NL" dirty="0"/>
              <a:t>Op lage breedte verwarmt de zon een kleiner oppervlakte = </a:t>
            </a:r>
            <a:r>
              <a:rPr lang="nl-NL" b="1" u="sng" dirty="0"/>
              <a:t>groter</a:t>
            </a:r>
            <a:r>
              <a:rPr lang="nl-NL" dirty="0"/>
              <a:t> zoninvalshoek</a:t>
            </a:r>
          </a:p>
          <a:p>
            <a:endParaRPr lang="nl-NL" dirty="0"/>
          </a:p>
          <a:p>
            <a:endParaRPr lang="nl-NL" dirty="0"/>
          </a:p>
          <a:p>
            <a:r>
              <a:rPr lang="nl-NL" b="1" dirty="0"/>
              <a:t>Vraag:</a:t>
            </a:r>
          </a:p>
          <a:p>
            <a:r>
              <a:rPr lang="nl-NL" dirty="0"/>
              <a:t>Waarom heeft Spanje een warmer klimaat dan Nederland?</a:t>
            </a:r>
          </a:p>
        </p:txBody>
      </p:sp>
      <p:pic>
        <p:nvPicPr>
          <p:cNvPr id="4" name="Afbeelding 3">
            <a:extLst>
              <a:ext uri="{FF2B5EF4-FFF2-40B4-BE49-F238E27FC236}">
                <a16:creationId xmlns:a16="http://schemas.microsoft.com/office/drawing/2014/main" id="{70E2F978-4226-6AC9-D411-5CD5E3DA3319}"/>
              </a:ext>
            </a:extLst>
          </p:cNvPr>
          <p:cNvPicPr>
            <a:picLocks noChangeAspect="1"/>
          </p:cNvPicPr>
          <p:nvPr/>
        </p:nvPicPr>
        <p:blipFill>
          <a:blip r:embed="rId2"/>
          <a:stretch>
            <a:fillRect/>
          </a:stretch>
        </p:blipFill>
        <p:spPr>
          <a:xfrm>
            <a:off x="838200" y="1690688"/>
            <a:ext cx="5410200" cy="4709182"/>
          </a:xfrm>
          <a:prstGeom prst="rect">
            <a:avLst/>
          </a:prstGeom>
        </p:spPr>
      </p:pic>
    </p:spTree>
    <p:extLst>
      <p:ext uri="{BB962C8B-B14F-4D97-AF65-F5344CB8AC3E}">
        <p14:creationId xmlns:p14="http://schemas.microsoft.com/office/powerpoint/2010/main" val="602873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Soorten neerslag</a:t>
            </a:r>
          </a:p>
        </p:txBody>
      </p:sp>
      <p:sp>
        <p:nvSpPr>
          <p:cNvPr id="3" name="Tijdelijke aanduiding voor inhoud 2"/>
          <p:cNvSpPr>
            <a:spLocks noGrp="1"/>
          </p:cNvSpPr>
          <p:nvPr>
            <p:ph idx="1"/>
          </p:nvPr>
        </p:nvSpPr>
        <p:spPr/>
        <p:txBody>
          <a:bodyPr/>
          <a:lstStyle/>
          <a:p>
            <a:endParaRPr lang="nl-NL" dirty="0"/>
          </a:p>
        </p:txBody>
      </p:sp>
      <p:pic>
        <p:nvPicPr>
          <p:cNvPr id="4" name="Afbeelding 3"/>
          <p:cNvPicPr>
            <a:picLocks noChangeAspect="1"/>
          </p:cNvPicPr>
          <p:nvPr/>
        </p:nvPicPr>
        <p:blipFill rotWithShape="1">
          <a:blip r:embed="rId2"/>
          <a:srcRect l="21799" t="34894" r="41626" b="39506"/>
          <a:stretch/>
        </p:blipFill>
        <p:spPr>
          <a:xfrm>
            <a:off x="151593" y="1825625"/>
            <a:ext cx="11827047" cy="4656317"/>
          </a:xfrm>
          <a:prstGeom prst="rect">
            <a:avLst/>
          </a:prstGeom>
        </p:spPr>
      </p:pic>
    </p:spTree>
    <p:extLst>
      <p:ext uri="{BB962C8B-B14F-4D97-AF65-F5344CB8AC3E}">
        <p14:creationId xmlns:p14="http://schemas.microsoft.com/office/powerpoint/2010/main" val="3572918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Stuwingsneerslag</a:t>
            </a:r>
          </a:p>
        </p:txBody>
      </p:sp>
      <p:sp>
        <p:nvSpPr>
          <p:cNvPr id="3" name="Tijdelijke aanduiding voor inhoud 2"/>
          <p:cNvSpPr>
            <a:spLocks noGrp="1"/>
          </p:cNvSpPr>
          <p:nvPr>
            <p:ph idx="1"/>
          </p:nvPr>
        </p:nvSpPr>
        <p:spPr>
          <a:xfrm>
            <a:off x="4507092" y="1825624"/>
            <a:ext cx="7456308" cy="4867275"/>
          </a:xfrm>
        </p:spPr>
        <p:txBody>
          <a:bodyPr/>
          <a:lstStyle/>
          <a:p>
            <a:r>
              <a:rPr lang="nl-NL" dirty="0"/>
              <a:t>Bij een berg wordt een wolk om hoog gestuwd en het regent, </a:t>
            </a:r>
            <a:r>
              <a:rPr lang="nl-NL" b="1" dirty="0"/>
              <a:t>stuwingsneerslag</a:t>
            </a:r>
            <a:r>
              <a:rPr lang="nl-NL" dirty="0"/>
              <a:t>. Deze kant van de berg noemen we ook </a:t>
            </a:r>
            <a:r>
              <a:rPr lang="nl-NL" b="1" dirty="0"/>
              <a:t>loefzijde</a:t>
            </a:r>
            <a:r>
              <a:rPr lang="nl-NL" dirty="0"/>
              <a:t>.</a:t>
            </a:r>
          </a:p>
          <a:p>
            <a:r>
              <a:rPr lang="nl-NL" dirty="0"/>
              <a:t>Aan de andere kant van de berg, de </a:t>
            </a:r>
            <a:r>
              <a:rPr lang="nl-NL" b="1" dirty="0"/>
              <a:t>regenschaduw</a:t>
            </a:r>
            <a:r>
              <a:rPr lang="nl-NL" dirty="0"/>
              <a:t>, is het droog. Deze kant van de berg noemen we de </a:t>
            </a:r>
            <a:r>
              <a:rPr lang="nl-NL" b="1" dirty="0"/>
              <a:t>lijzijde</a:t>
            </a:r>
            <a:r>
              <a:rPr lang="nl-NL" dirty="0"/>
              <a:t>.</a:t>
            </a:r>
          </a:p>
          <a:p>
            <a:endParaRPr lang="nl-NL" dirty="0"/>
          </a:p>
          <a:p>
            <a:r>
              <a:rPr lang="nl-NL" dirty="0" err="1"/>
              <a:t>Rocky</a:t>
            </a:r>
            <a:r>
              <a:rPr lang="nl-NL" dirty="0"/>
              <a:t> </a:t>
            </a:r>
            <a:r>
              <a:rPr lang="nl-NL" dirty="0" err="1"/>
              <a:t>Mountains</a:t>
            </a:r>
            <a:r>
              <a:rPr lang="nl-NL" dirty="0"/>
              <a:t> in de VS &amp; Pyreneeën in Spanje.</a:t>
            </a:r>
          </a:p>
        </p:txBody>
      </p:sp>
      <p:pic>
        <p:nvPicPr>
          <p:cNvPr id="4" name="Afbeelding 3"/>
          <p:cNvPicPr>
            <a:picLocks noChangeAspect="1"/>
          </p:cNvPicPr>
          <p:nvPr/>
        </p:nvPicPr>
        <p:blipFill rotWithShape="1">
          <a:blip r:embed="rId2"/>
          <a:srcRect l="21942" t="41201" r="68379" b="39623"/>
          <a:stretch/>
        </p:blipFill>
        <p:spPr>
          <a:xfrm>
            <a:off x="139700" y="1825625"/>
            <a:ext cx="4367393" cy="4867275"/>
          </a:xfrm>
          <a:prstGeom prst="rect">
            <a:avLst/>
          </a:prstGeom>
        </p:spPr>
      </p:pic>
    </p:spTree>
    <p:extLst>
      <p:ext uri="{BB962C8B-B14F-4D97-AF65-F5344CB8AC3E}">
        <p14:creationId xmlns:p14="http://schemas.microsoft.com/office/powerpoint/2010/main" val="4128184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DC20C8-9A79-FAF1-2B68-54C0E2BABA7F}"/>
              </a:ext>
            </a:extLst>
          </p:cNvPr>
          <p:cNvSpPr>
            <a:spLocks noGrp="1"/>
          </p:cNvSpPr>
          <p:nvPr>
            <p:ph type="title"/>
          </p:nvPr>
        </p:nvSpPr>
        <p:spPr/>
        <p:txBody>
          <a:bodyPr/>
          <a:lstStyle/>
          <a:p>
            <a:r>
              <a:rPr lang="nl-NL" dirty="0"/>
              <a:t>Examenvraag Loef- en lijzijde</a:t>
            </a:r>
          </a:p>
        </p:txBody>
      </p:sp>
      <p:pic>
        <p:nvPicPr>
          <p:cNvPr id="5" name="Afbeelding 4">
            <a:extLst>
              <a:ext uri="{FF2B5EF4-FFF2-40B4-BE49-F238E27FC236}">
                <a16:creationId xmlns:a16="http://schemas.microsoft.com/office/drawing/2014/main" id="{3F99291F-07F4-77CC-B7FF-DD1C8AF23345}"/>
              </a:ext>
            </a:extLst>
          </p:cNvPr>
          <p:cNvPicPr>
            <a:picLocks noChangeAspect="1"/>
          </p:cNvPicPr>
          <p:nvPr/>
        </p:nvPicPr>
        <p:blipFill rotWithShape="1">
          <a:blip r:embed="rId3"/>
          <a:srcRect r="1953" b="2873"/>
          <a:stretch/>
        </p:blipFill>
        <p:spPr>
          <a:xfrm>
            <a:off x="132311" y="1377581"/>
            <a:ext cx="5978586" cy="4641381"/>
          </a:xfrm>
          <a:prstGeom prst="rect">
            <a:avLst/>
          </a:prstGeom>
        </p:spPr>
      </p:pic>
      <p:pic>
        <p:nvPicPr>
          <p:cNvPr id="7" name="Afbeelding 6">
            <a:extLst>
              <a:ext uri="{FF2B5EF4-FFF2-40B4-BE49-F238E27FC236}">
                <a16:creationId xmlns:a16="http://schemas.microsoft.com/office/drawing/2014/main" id="{5AA5A7BB-D45E-97EA-B1E1-F713F8C21C3E}"/>
              </a:ext>
            </a:extLst>
          </p:cNvPr>
          <p:cNvPicPr>
            <a:picLocks noChangeAspect="1"/>
          </p:cNvPicPr>
          <p:nvPr/>
        </p:nvPicPr>
        <p:blipFill rotWithShape="1">
          <a:blip r:embed="rId4"/>
          <a:srcRect l="10623" t="9606" r="2765" b="9431"/>
          <a:stretch/>
        </p:blipFill>
        <p:spPr>
          <a:xfrm>
            <a:off x="4360985" y="4333498"/>
            <a:ext cx="7667904" cy="2398898"/>
          </a:xfrm>
          <a:prstGeom prst="rect">
            <a:avLst/>
          </a:prstGeom>
        </p:spPr>
      </p:pic>
    </p:spTree>
    <p:extLst>
      <p:ext uri="{BB962C8B-B14F-4D97-AF65-F5344CB8AC3E}">
        <p14:creationId xmlns:p14="http://schemas.microsoft.com/office/powerpoint/2010/main" val="4144138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Frontale neerslag</a:t>
            </a:r>
          </a:p>
        </p:txBody>
      </p:sp>
      <p:sp>
        <p:nvSpPr>
          <p:cNvPr id="3" name="Tijdelijke aanduiding voor inhoud 2"/>
          <p:cNvSpPr>
            <a:spLocks noGrp="1"/>
          </p:cNvSpPr>
          <p:nvPr>
            <p:ph idx="1"/>
          </p:nvPr>
        </p:nvSpPr>
        <p:spPr>
          <a:xfrm>
            <a:off x="4548234" y="1825624"/>
            <a:ext cx="7415166" cy="4867275"/>
          </a:xfrm>
        </p:spPr>
        <p:txBody>
          <a:bodyPr/>
          <a:lstStyle/>
          <a:p>
            <a:r>
              <a:rPr lang="nl-NL" dirty="0"/>
              <a:t>Koude en warme lucht botsen met elkaar waardoor het regent. Vaak met onweer.</a:t>
            </a:r>
          </a:p>
          <a:p>
            <a:pPr marL="0" indent="0">
              <a:buNone/>
            </a:pPr>
            <a:endParaRPr lang="nl-NL" dirty="0"/>
          </a:p>
        </p:txBody>
      </p:sp>
      <p:pic>
        <p:nvPicPr>
          <p:cNvPr id="4" name="Afbeelding 3"/>
          <p:cNvPicPr>
            <a:picLocks noChangeAspect="1"/>
          </p:cNvPicPr>
          <p:nvPr/>
        </p:nvPicPr>
        <p:blipFill rotWithShape="1">
          <a:blip r:embed="rId2"/>
          <a:srcRect l="31839" t="41056" r="58500" b="39812"/>
          <a:stretch/>
        </p:blipFill>
        <p:spPr>
          <a:xfrm>
            <a:off x="178345" y="1825623"/>
            <a:ext cx="4369889" cy="4867275"/>
          </a:xfrm>
          <a:prstGeom prst="rect">
            <a:avLst/>
          </a:prstGeom>
        </p:spPr>
      </p:pic>
    </p:spTree>
    <p:extLst>
      <p:ext uri="{BB962C8B-B14F-4D97-AF65-F5344CB8AC3E}">
        <p14:creationId xmlns:p14="http://schemas.microsoft.com/office/powerpoint/2010/main" val="3241032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Stijgingsneerslag</a:t>
            </a:r>
          </a:p>
        </p:txBody>
      </p:sp>
      <p:sp>
        <p:nvSpPr>
          <p:cNvPr id="3" name="Tijdelijke aanduiding voor inhoud 2"/>
          <p:cNvSpPr>
            <a:spLocks noGrp="1"/>
          </p:cNvSpPr>
          <p:nvPr>
            <p:ph idx="1"/>
          </p:nvPr>
        </p:nvSpPr>
        <p:spPr>
          <a:xfrm>
            <a:off x="4457698" y="1825624"/>
            <a:ext cx="7493002" cy="4803775"/>
          </a:xfrm>
        </p:spPr>
        <p:txBody>
          <a:bodyPr/>
          <a:lstStyle/>
          <a:p>
            <a:r>
              <a:rPr lang="nl-NL" dirty="0"/>
              <a:t>Door warmte is er veel verdamping. Er ontstaan wolken en het regent lokaal flink uit.</a:t>
            </a:r>
          </a:p>
          <a:p>
            <a:endParaRPr lang="nl-NL" dirty="0"/>
          </a:p>
          <a:p>
            <a:r>
              <a:rPr lang="nl-NL" dirty="0"/>
              <a:t>Na een warme zomerdag bijvoorbeeld een korte bui waardoor de straten blank staan.</a:t>
            </a:r>
          </a:p>
          <a:p>
            <a:r>
              <a:rPr lang="nl-NL" dirty="0"/>
              <a:t>In de tropen / midden van Spanje / warme zomerdag in NL</a:t>
            </a:r>
          </a:p>
        </p:txBody>
      </p:sp>
      <p:pic>
        <p:nvPicPr>
          <p:cNvPr id="4" name="Afbeelding 3"/>
          <p:cNvPicPr>
            <a:picLocks noChangeAspect="1"/>
          </p:cNvPicPr>
          <p:nvPr/>
        </p:nvPicPr>
        <p:blipFill rotWithShape="1">
          <a:blip r:embed="rId2"/>
          <a:srcRect l="41618" t="40916" r="48721" b="39506"/>
          <a:stretch/>
        </p:blipFill>
        <p:spPr>
          <a:xfrm>
            <a:off x="139700" y="1825625"/>
            <a:ext cx="4317999" cy="4921626"/>
          </a:xfrm>
          <a:prstGeom prst="rect">
            <a:avLst/>
          </a:prstGeom>
        </p:spPr>
      </p:pic>
    </p:spTree>
    <p:extLst>
      <p:ext uri="{BB962C8B-B14F-4D97-AF65-F5344CB8AC3E}">
        <p14:creationId xmlns:p14="http://schemas.microsoft.com/office/powerpoint/2010/main" val="4256118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524596-24A1-FF06-E516-4F8F30F2A2EF}"/>
              </a:ext>
            </a:extLst>
          </p:cNvPr>
          <p:cNvSpPr>
            <a:spLocks noGrp="1"/>
          </p:cNvSpPr>
          <p:nvPr>
            <p:ph type="title"/>
          </p:nvPr>
        </p:nvSpPr>
        <p:spPr/>
        <p:txBody>
          <a:bodyPr/>
          <a:lstStyle/>
          <a:p>
            <a:r>
              <a:rPr lang="en-US" dirty="0" err="1"/>
              <a:t>Alles</a:t>
            </a:r>
            <a:r>
              <a:rPr lang="en-US" dirty="0"/>
              <a:t> </a:t>
            </a:r>
            <a:r>
              <a:rPr lang="en-US" dirty="0" err="1"/>
              <a:t>rondom</a:t>
            </a:r>
            <a:r>
              <a:rPr lang="en-US" dirty="0"/>
              <a:t> </a:t>
            </a:r>
            <a:r>
              <a:rPr lang="en-US" dirty="0" err="1"/>
              <a:t>neerslag</a:t>
            </a:r>
            <a:endParaRPr lang="nl-NL" dirty="0"/>
          </a:p>
        </p:txBody>
      </p:sp>
      <p:sp>
        <p:nvSpPr>
          <p:cNvPr id="3" name="Tijdelijke aanduiding voor inhoud 2">
            <a:extLst>
              <a:ext uri="{FF2B5EF4-FFF2-40B4-BE49-F238E27FC236}">
                <a16:creationId xmlns:a16="http://schemas.microsoft.com/office/drawing/2014/main" id="{4F069BE2-0EF0-FF7F-25FA-7F4469910C9A}"/>
              </a:ext>
            </a:extLst>
          </p:cNvPr>
          <p:cNvSpPr>
            <a:spLocks noGrp="1"/>
          </p:cNvSpPr>
          <p:nvPr>
            <p:ph idx="1"/>
          </p:nvPr>
        </p:nvSpPr>
        <p:spPr>
          <a:xfrm>
            <a:off x="838200" y="1825625"/>
            <a:ext cx="10515600" cy="4898560"/>
          </a:xfrm>
        </p:spPr>
        <p:txBody>
          <a:bodyPr>
            <a:normAutofit lnSpcReduction="10000"/>
          </a:bodyPr>
          <a:lstStyle/>
          <a:p>
            <a:r>
              <a:rPr lang="en-US" b="1" dirty="0" err="1"/>
              <a:t>Neerslagverdeling</a:t>
            </a:r>
            <a:r>
              <a:rPr lang="en-US" b="1" dirty="0"/>
              <a:t>:</a:t>
            </a:r>
            <a:r>
              <a:rPr lang="en-US" dirty="0"/>
              <a:t> </a:t>
            </a:r>
            <a:r>
              <a:rPr lang="en-US" dirty="0" err="1"/>
              <a:t>verdeling</a:t>
            </a:r>
            <a:r>
              <a:rPr lang="en-US" dirty="0"/>
              <a:t> van </a:t>
            </a:r>
            <a:r>
              <a:rPr lang="en-US" dirty="0" err="1"/>
              <a:t>neerslag</a:t>
            </a:r>
            <a:r>
              <a:rPr lang="en-US" dirty="0"/>
              <a:t> in </a:t>
            </a:r>
            <a:r>
              <a:rPr lang="en-US" dirty="0" err="1"/>
              <a:t>een</a:t>
            </a:r>
            <a:r>
              <a:rPr lang="en-US" dirty="0"/>
              <a:t> </a:t>
            </a:r>
            <a:r>
              <a:rPr lang="en-US" dirty="0" err="1"/>
              <a:t>gebied</a:t>
            </a:r>
            <a:endParaRPr lang="en-US" dirty="0"/>
          </a:p>
          <a:p>
            <a:r>
              <a:rPr lang="en-US" b="1" dirty="0" err="1"/>
              <a:t>Neerslagintensiteit</a:t>
            </a:r>
            <a:r>
              <a:rPr lang="en-US" b="1" dirty="0"/>
              <a:t>: </a:t>
            </a:r>
            <a:r>
              <a:rPr lang="en-US" dirty="0" err="1"/>
              <a:t>hoeveelheid</a:t>
            </a:r>
            <a:r>
              <a:rPr lang="en-US" dirty="0"/>
              <a:t> </a:t>
            </a:r>
            <a:r>
              <a:rPr lang="en-US" dirty="0" err="1"/>
              <a:t>neerslag</a:t>
            </a:r>
            <a:r>
              <a:rPr lang="en-US" dirty="0"/>
              <a:t> per </a:t>
            </a:r>
            <a:r>
              <a:rPr lang="en-US" dirty="0" err="1"/>
              <a:t>uur</a:t>
            </a:r>
            <a:r>
              <a:rPr lang="en-US" dirty="0"/>
              <a:t>/per </a:t>
            </a:r>
            <a:r>
              <a:rPr lang="en-US" dirty="0" err="1"/>
              <a:t>dag</a:t>
            </a:r>
            <a:r>
              <a:rPr lang="en-US" dirty="0"/>
              <a:t>.</a:t>
            </a:r>
          </a:p>
          <a:p>
            <a:r>
              <a:rPr lang="en-US" b="1" dirty="0" err="1"/>
              <a:t>Piekafvoer</a:t>
            </a:r>
            <a:r>
              <a:rPr lang="en-US" b="1" dirty="0"/>
              <a:t>: </a:t>
            </a:r>
            <a:r>
              <a:rPr lang="en-US" dirty="0" err="1"/>
              <a:t>tijdelijk</a:t>
            </a:r>
            <a:r>
              <a:rPr lang="en-US" dirty="0"/>
              <a:t> </a:t>
            </a:r>
            <a:r>
              <a:rPr lang="en-US" dirty="0" err="1"/>
              <a:t>enorme</a:t>
            </a:r>
            <a:r>
              <a:rPr lang="en-US" dirty="0"/>
              <a:t> </a:t>
            </a:r>
            <a:r>
              <a:rPr lang="en-US" dirty="0" err="1"/>
              <a:t>afvoeren</a:t>
            </a:r>
            <a:r>
              <a:rPr lang="en-US" dirty="0"/>
              <a:t> </a:t>
            </a:r>
            <a:r>
              <a:rPr lang="en-US" dirty="0" err="1"/>
              <a:t>waardoor</a:t>
            </a:r>
            <a:r>
              <a:rPr lang="en-US" dirty="0"/>
              <a:t> </a:t>
            </a:r>
            <a:r>
              <a:rPr lang="en-US" dirty="0" err="1"/>
              <a:t>rivieren</a:t>
            </a:r>
            <a:r>
              <a:rPr lang="en-US" dirty="0"/>
              <a:t>/</a:t>
            </a:r>
            <a:r>
              <a:rPr lang="en-US" dirty="0" err="1"/>
              <a:t>riolen</a:t>
            </a:r>
            <a:r>
              <a:rPr lang="en-US" dirty="0"/>
              <a:t> </a:t>
            </a:r>
            <a:r>
              <a:rPr lang="en-US" dirty="0" err="1"/>
              <a:t>overstromen</a:t>
            </a:r>
            <a:r>
              <a:rPr lang="en-US" dirty="0"/>
              <a:t>.</a:t>
            </a:r>
          </a:p>
          <a:p>
            <a:endParaRPr lang="en-US" dirty="0"/>
          </a:p>
          <a:p>
            <a:r>
              <a:rPr lang="en-US" b="1" dirty="0" err="1"/>
              <a:t>Nuttige</a:t>
            </a:r>
            <a:r>
              <a:rPr lang="en-US" b="1" dirty="0"/>
              <a:t> </a:t>
            </a:r>
            <a:r>
              <a:rPr lang="en-US" b="1" dirty="0" err="1"/>
              <a:t>neerslag</a:t>
            </a:r>
            <a:r>
              <a:rPr lang="en-US" b="1" dirty="0"/>
              <a:t>: </a:t>
            </a:r>
            <a:r>
              <a:rPr lang="en-US" dirty="0" err="1"/>
              <a:t>verschil</a:t>
            </a:r>
            <a:r>
              <a:rPr lang="en-US" dirty="0"/>
              <a:t> </a:t>
            </a:r>
            <a:r>
              <a:rPr lang="en-US" dirty="0" err="1"/>
              <a:t>tussen</a:t>
            </a:r>
            <a:r>
              <a:rPr lang="en-US" dirty="0"/>
              <a:t> </a:t>
            </a:r>
            <a:r>
              <a:rPr lang="en-US" dirty="0" err="1"/>
              <a:t>hoeveelheid</a:t>
            </a:r>
            <a:r>
              <a:rPr lang="en-US" dirty="0"/>
              <a:t> </a:t>
            </a:r>
            <a:r>
              <a:rPr lang="en-US" dirty="0" err="1"/>
              <a:t>neerslag</a:t>
            </a:r>
            <a:r>
              <a:rPr lang="en-US" dirty="0"/>
              <a:t> </a:t>
            </a:r>
            <a:r>
              <a:rPr lang="en-US" dirty="0" err="1"/>
              <a:t>en</a:t>
            </a:r>
            <a:r>
              <a:rPr lang="en-US" dirty="0"/>
              <a:t> </a:t>
            </a:r>
            <a:r>
              <a:rPr lang="en-US" dirty="0" err="1"/>
              <a:t>verdamping</a:t>
            </a:r>
            <a:r>
              <a:rPr lang="en-US" dirty="0"/>
              <a:t> in </a:t>
            </a:r>
            <a:r>
              <a:rPr lang="en-US" dirty="0" err="1"/>
              <a:t>een</a:t>
            </a:r>
            <a:r>
              <a:rPr lang="en-US" dirty="0"/>
              <a:t> </a:t>
            </a:r>
            <a:r>
              <a:rPr lang="en-US" dirty="0" err="1"/>
              <a:t>gebied</a:t>
            </a:r>
            <a:r>
              <a:rPr lang="en-US" dirty="0"/>
              <a:t>.</a:t>
            </a:r>
          </a:p>
          <a:p>
            <a:r>
              <a:rPr lang="en-US" dirty="0" err="1"/>
              <a:t>Veel</a:t>
            </a:r>
            <a:r>
              <a:rPr lang="en-US" dirty="0"/>
              <a:t> </a:t>
            </a:r>
            <a:r>
              <a:rPr lang="en-US" dirty="0" err="1"/>
              <a:t>meer</a:t>
            </a:r>
            <a:r>
              <a:rPr lang="en-US" dirty="0"/>
              <a:t> </a:t>
            </a:r>
            <a:r>
              <a:rPr lang="en-US" dirty="0" err="1"/>
              <a:t>neerslag</a:t>
            </a:r>
            <a:r>
              <a:rPr lang="en-US" dirty="0"/>
              <a:t> </a:t>
            </a:r>
            <a:r>
              <a:rPr lang="en-US" dirty="0" err="1"/>
              <a:t>en</a:t>
            </a:r>
            <a:r>
              <a:rPr lang="en-US" dirty="0"/>
              <a:t> </a:t>
            </a:r>
            <a:r>
              <a:rPr lang="en-US" dirty="0" err="1"/>
              <a:t>weinig</a:t>
            </a:r>
            <a:r>
              <a:rPr lang="en-US" dirty="0"/>
              <a:t> </a:t>
            </a:r>
            <a:r>
              <a:rPr lang="en-US" dirty="0" err="1"/>
              <a:t>verdamping</a:t>
            </a:r>
            <a:r>
              <a:rPr lang="en-US" dirty="0"/>
              <a:t> = </a:t>
            </a:r>
            <a:r>
              <a:rPr lang="en-US" dirty="0" err="1"/>
              <a:t>neerslagoverschot</a:t>
            </a:r>
            <a:r>
              <a:rPr lang="en-US" dirty="0"/>
              <a:t>.</a:t>
            </a:r>
          </a:p>
          <a:p>
            <a:r>
              <a:rPr lang="en-US" dirty="0" err="1"/>
              <a:t>Veel</a:t>
            </a:r>
            <a:r>
              <a:rPr lang="en-US" dirty="0"/>
              <a:t> </a:t>
            </a:r>
            <a:r>
              <a:rPr lang="en-US" dirty="0" err="1"/>
              <a:t>meer</a:t>
            </a:r>
            <a:r>
              <a:rPr lang="en-US" dirty="0"/>
              <a:t> </a:t>
            </a:r>
            <a:r>
              <a:rPr lang="en-US" dirty="0" err="1"/>
              <a:t>verdamping</a:t>
            </a:r>
            <a:r>
              <a:rPr lang="en-US" dirty="0"/>
              <a:t> </a:t>
            </a:r>
            <a:r>
              <a:rPr lang="en-US" dirty="0" err="1"/>
              <a:t>en</a:t>
            </a:r>
            <a:r>
              <a:rPr lang="en-US" dirty="0"/>
              <a:t> </a:t>
            </a:r>
            <a:r>
              <a:rPr lang="en-US" dirty="0" err="1"/>
              <a:t>weinig</a:t>
            </a:r>
            <a:r>
              <a:rPr lang="en-US" dirty="0"/>
              <a:t> </a:t>
            </a:r>
            <a:r>
              <a:rPr lang="en-US" dirty="0" err="1"/>
              <a:t>neerslag</a:t>
            </a:r>
            <a:r>
              <a:rPr lang="en-US" dirty="0"/>
              <a:t> = </a:t>
            </a:r>
            <a:r>
              <a:rPr lang="en-US" dirty="0" err="1"/>
              <a:t>neerslagtekort</a:t>
            </a:r>
            <a:r>
              <a:rPr lang="en-US" dirty="0"/>
              <a:t>.</a:t>
            </a:r>
          </a:p>
          <a:p>
            <a:r>
              <a:rPr lang="nl-NL" b="1" dirty="0"/>
              <a:t>Waterbalans: </a:t>
            </a:r>
            <a:r>
              <a:rPr lang="nl-NL" dirty="0"/>
              <a:t>nuttige neerslag in een jaar, berekend over een gemiddelde, voor een bepaald gebied.</a:t>
            </a:r>
          </a:p>
        </p:txBody>
      </p:sp>
    </p:spTree>
    <p:extLst>
      <p:ext uri="{BB962C8B-B14F-4D97-AF65-F5344CB8AC3E}">
        <p14:creationId xmlns:p14="http://schemas.microsoft.com/office/powerpoint/2010/main" val="1736157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F7F7C-FA04-C2BD-D246-B3BEB4E29900}"/>
              </a:ext>
            </a:extLst>
          </p:cNvPr>
          <p:cNvSpPr>
            <a:spLocks noGrp="1"/>
          </p:cNvSpPr>
          <p:nvPr>
            <p:ph type="title"/>
          </p:nvPr>
        </p:nvSpPr>
        <p:spPr/>
        <p:txBody>
          <a:bodyPr/>
          <a:lstStyle/>
          <a:p>
            <a:r>
              <a:rPr lang="en-US" dirty="0" err="1"/>
              <a:t>Waterkringloop</a:t>
            </a:r>
            <a:endParaRPr lang="nl-NL" dirty="0"/>
          </a:p>
        </p:txBody>
      </p:sp>
      <p:sp>
        <p:nvSpPr>
          <p:cNvPr id="3" name="Tijdelijke aanduiding voor inhoud 2">
            <a:extLst>
              <a:ext uri="{FF2B5EF4-FFF2-40B4-BE49-F238E27FC236}">
                <a16:creationId xmlns:a16="http://schemas.microsoft.com/office/drawing/2014/main" id="{20A0CD23-3980-A18C-4F63-69D4BE350DEE}"/>
              </a:ext>
            </a:extLst>
          </p:cNvPr>
          <p:cNvSpPr>
            <a:spLocks noGrp="1"/>
          </p:cNvSpPr>
          <p:nvPr>
            <p:ph idx="1"/>
          </p:nvPr>
        </p:nvSpPr>
        <p:spPr>
          <a:xfrm>
            <a:off x="5984111" y="1825625"/>
            <a:ext cx="6007261" cy="4876534"/>
          </a:xfrm>
        </p:spPr>
        <p:txBody>
          <a:bodyPr>
            <a:normAutofit/>
          </a:bodyPr>
          <a:lstStyle/>
          <a:p>
            <a:r>
              <a:rPr lang="nl-NL" dirty="0"/>
              <a:t>Belangrijkste punten:</a:t>
            </a:r>
          </a:p>
          <a:p>
            <a:r>
              <a:rPr lang="nl-NL" b="1" dirty="0"/>
              <a:t>Verdamping</a:t>
            </a:r>
            <a:r>
              <a:rPr lang="nl-NL" dirty="0"/>
              <a:t> -&gt; </a:t>
            </a:r>
            <a:r>
              <a:rPr lang="nl-NL" b="1" dirty="0"/>
              <a:t>condensatie</a:t>
            </a:r>
            <a:r>
              <a:rPr lang="nl-NL" dirty="0"/>
              <a:t> -&gt; neerslag.</a:t>
            </a:r>
          </a:p>
          <a:p>
            <a:r>
              <a:rPr lang="nl-NL" b="1" dirty="0"/>
              <a:t>Infiltratie</a:t>
            </a:r>
            <a:r>
              <a:rPr lang="nl-NL" dirty="0"/>
              <a:t> in de bodem.</a:t>
            </a:r>
          </a:p>
          <a:p>
            <a:r>
              <a:rPr lang="nl-NL" b="1" dirty="0"/>
              <a:t>Afstroming</a:t>
            </a:r>
            <a:r>
              <a:rPr lang="nl-NL" dirty="0"/>
              <a:t> door rivieren.</a:t>
            </a:r>
          </a:p>
          <a:p>
            <a:endParaRPr lang="nl-NL" dirty="0"/>
          </a:p>
          <a:p>
            <a:r>
              <a:rPr lang="nl-NL" dirty="0"/>
              <a:t>Examenvragen:</a:t>
            </a:r>
          </a:p>
          <a:p>
            <a:r>
              <a:rPr lang="nl-NL" dirty="0"/>
              <a:t>Bepaalde begrippen zijn weggelaten en deze moet je invullen.</a:t>
            </a:r>
          </a:p>
        </p:txBody>
      </p:sp>
      <p:pic>
        <p:nvPicPr>
          <p:cNvPr id="4" name="Tijdelijke aanduiding voor inhoud 6"/>
          <p:cNvPicPr>
            <a:picLocks noChangeAspect="1"/>
          </p:cNvPicPr>
          <p:nvPr/>
        </p:nvPicPr>
        <p:blipFill rotWithShape="1">
          <a:blip r:embed="rId2"/>
          <a:srcRect l="2900" r="2798" b="2909"/>
          <a:stretch/>
        </p:blipFill>
        <p:spPr>
          <a:xfrm>
            <a:off x="138897" y="1493134"/>
            <a:ext cx="5845214" cy="5210386"/>
          </a:xfrm>
          <a:prstGeom prst="rect">
            <a:avLst/>
          </a:prstGeom>
        </p:spPr>
      </p:pic>
    </p:spTree>
    <p:extLst>
      <p:ext uri="{BB962C8B-B14F-4D97-AF65-F5344CB8AC3E}">
        <p14:creationId xmlns:p14="http://schemas.microsoft.com/office/powerpoint/2010/main" val="1568148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D1E06-3641-C444-25FC-AFCDA2A85596}"/>
              </a:ext>
            </a:extLst>
          </p:cNvPr>
          <p:cNvSpPr>
            <a:spLocks noGrp="1"/>
          </p:cNvSpPr>
          <p:nvPr>
            <p:ph type="title"/>
          </p:nvPr>
        </p:nvSpPr>
        <p:spPr/>
        <p:txBody>
          <a:bodyPr/>
          <a:lstStyle/>
          <a:p>
            <a:r>
              <a:rPr lang="nl-NL" dirty="0"/>
              <a:t>Examenvraag waterkringloop</a:t>
            </a:r>
          </a:p>
        </p:txBody>
      </p:sp>
      <p:sp>
        <p:nvSpPr>
          <p:cNvPr id="3" name="Tijdelijke aanduiding voor inhoud 2">
            <a:extLst>
              <a:ext uri="{FF2B5EF4-FFF2-40B4-BE49-F238E27FC236}">
                <a16:creationId xmlns:a16="http://schemas.microsoft.com/office/drawing/2014/main" id="{B20CC918-8148-2704-45D3-365C0777539C}"/>
              </a:ext>
            </a:extLst>
          </p:cNvPr>
          <p:cNvSpPr>
            <a:spLocks noGrp="1"/>
          </p:cNvSpPr>
          <p:nvPr>
            <p:ph idx="1"/>
          </p:nvPr>
        </p:nvSpPr>
        <p:spPr>
          <a:xfrm>
            <a:off x="1204546" y="5029200"/>
            <a:ext cx="9782908" cy="1828800"/>
          </a:xfrm>
        </p:spPr>
        <p:txBody>
          <a:bodyPr>
            <a:normAutofit/>
          </a:bodyPr>
          <a:lstStyle/>
          <a:p>
            <a:pPr marL="0" indent="0">
              <a:buNone/>
            </a:pPr>
            <a:r>
              <a:rPr lang="nl-NL" dirty="0"/>
              <a:t>Verschillende onderdelen van de waterkringloop in en rondom Zhengzhou raakten overbelast door het extreme weer.  </a:t>
            </a:r>
          </a:p>
          <a:p>
            <a:pPr marL="0" indent="0">
              <a:buNone/>
            </a:pPr>
            <a:r>
              <a:rPr lang="nl-NL" dirty="0">
                <a:sym typeface="Wingdings" panose="05000000000000000000" pitchFamily="2" charset="2"/>
              </a:rPr>
              <a:t> </a:t>
            </a:r>
            <a:r>
              <a:rPr lang="nl-NL" dirty="0"/>
              <a:t>Noem twee onderdelen uit de waterkringloop die overbelast raakten door extreem weer in en rondom Zhengzhou.</a:t>
            </a:r>
          </a:p>
        </p:txBody>
      </p:sp>
      <p:pic>
        <p:nvPicPr>
          <p:cNvPr id="5" name="Afbeelding 4">
            <a:extLst>
              <a:ext uri="{FF2B5EF4-FFF2-40B4-BE49-F238E27FC236}">
                <a16:creationId xmlns:a16="http://schemas.microsoft.com/office/drawing/2014/main" id="{D8CBDB20-3CB7-CBA0-B862-394EBDD66518}"/>
              </a:ext>
            </a:extLst>
          </p:cNvPr>
          <p:cNvPicPr>
            <a:picLocks noChangeAspect="1"/>
          </p:cNvPicPr>
          <p:nvPr/>
        </p:nvPicPr>
        <p:blipFill rotWithShape="1">
          <a:blip r:embed="rId3"/>
          <a:srcRect l="2218" t="3189" r="2032" b="2926"/>
          <a:stretch/>
        </p:blipFill>
        <p:spPr>
          <a:xfrm>
            <a:off x="2579914" y="1552472"/>
            <a:ext cx="7032171" cy="3476728"/>
          </a:xfrm>
          <a:prstGeom prst="rect">
            <a:avLst/>
          </a:prstGeom>
        </p:spPr>
      </p:pic>
    </p:spTree>
    <p:extLst>
      <p:ext uri="{BB962C8B-B14F-4D97-AF65-F5344CB8AC3E}">
        <p14:creationId xmlns:p14="http://schemas.microsoft.com/office/powerpoint/2010/main" val="949279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9B8B5-B73D-A447-EBD9-68016EED6AA7}"/>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188368A1-E09B-69DF-89AB-0EC7F63E6313}"/>
              </a:ext>
            </a:extLst>
          </p:cNvPr>
          <p:cNvSpPr>
            <a:spLocks noGrp="1"/>
          </p:cNvSpPr>
          <p:nvPr>
            <p:ph type="title"/>
          </p:nvPr>
        </p:nvSpPr>
        <p:spPr>
          <a:xfrm>
            <a:off x="885217" y="609600"/>
            <a:ext cx="10894978" cy="1355725"/>
          </a:xfrm>
        </p:spPr>
        <p:txBody>
          <a:bodyPr/>
          <a:lstStyle/>
          <a:p>
            <a:r>
              <a:rPr lang="nl-NL" dirty="0">
                <a:solidFill>
                  <a:schemeClr val="tx1"/>
                </a:solidFill>
              </a:rPr>
              <a:t>Afstromen 				</a:t>
            </a:r>
            <a:r>
              <a:rPr lang="nl-NL" dirty="0"/>
              <a:t>      </a:t>
            </a:r>
            <a:r>
              <a:rPr lang="nl-NL" dirty="0">
                <a:solidFill>
                  <a:schemeClr val="tx1"/>
                </a:solidFill>
              </a:rPr>
              <a:t>Infiltreren </a:t>
            </a:r>
          </a:p>
        </p:txBody>
      </p:sp>
      <p:pic>
        <p:nvPicPr>
          <p:cNvPr id="6" name="Picture 2" descr="VS Gaming League Championships 2019 - Liquipedia Counter-Strike Wiki">
            <a:extLst>
              <a:ext uri="{FF2B5EF4-FFF2-40B4-BE49-F238E27FC236}">
                <a16:creationId xmlns:a16="http://schemas.microsoft.com/office/drawing/2014/main" id="{445F3AC6-C50E-A83C-A492-A94E1B8B7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541" y="447522"/>
            <a:ext cx="1563839" cy="156383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VON | Water gewoon bijzonder leeractiviteit 1.4: De oceaan in een bekerglas">
            <a:extLst>
              <a:ext uri="{FF2B5EF4-FFF2-40B4-BE49-F238E27FC236}">
                <a16:creationId xmlns:a16="http://schemas.microsoft.com/office/drawing/2014/main" id="{49657D27-07B4-B82D-4AE9-4A48A45E9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0549" y="2266003"/>
            <a:ext cx="6508615" cy="433907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nfiltratievelden - Weerproof">
            <a:extLst>
              <a:ext uri="{FF2B5EF4-FFF2-40B4-BE49-F238E27FC236}">
                <a16:creationId xmlns:a16="http://schemas.microsoft.com/office/drawing/2014/main" id="{CDB7E951-E22F-D75F-C0D7-315A108B7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999" y="3540868"/>
            <a:ext cx="6439709" cy="30642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Schoon water | Atlas Leefomgeving">
            <a:extLst>
              <a:ext uri="{FF2B5EF4-FFF2-40B4-BE49-F238E27FC236}">
                <a16:creationId xmlns:a16="http://schemas.microsoft.com/office/drawing/2014/main" id="{78D9025B-BC94-0D6F-146C-2040E5119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58" y="2006784"/>
            <a:ext cx="4665728" cy="4598296"/>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8C8C0841-9C35-BF91-167A-922677DDACF4}"/>
              </a:ext>
            </a:extLst>
          </p:cNvPr>
          <p:cNvSpPr/>
          <p:nvPr/>
        </p:nvSpPr>
        <p:spPr>
          <a:xfrm>
            <a:off x="5340486" y="1965325"/>
            <a:ext cx="3888678" cy="15638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7787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anim calcmode="lin" valueType="num">
                                      <p:cBhvr>
                                        <p:cTn id="8" dur="1000" fill="hold"/>
                                        <p:tgtEl>
                                          <p:spTgt spid="5124"/>
                                        </p:tgtEl>
                                        <p:attrNameLst>
                                          <p:attrName>ppt_x</p:attrName>
                                        </p:attrNameLst>
                                      </p:cBhvr>
                                      <p:tavLst>
                                        <p:tav tm="0">
                                          <p:val>
                                            <p:strVal val="#ppt_x"/>
                                          </p:val>
                                        </p:tav>
                                        <p:tav tm="100000">
                                          <p:val>
                                            <p:strVal val="#ppt_x"/>
                                          </p:val>
                                        </p:tav>
                                      </p:tavLst>
                                    </p:anim>
                                    <p:anim calcmode="lin" valueType="num">
                                      <p:cBhvr>
                                        <p:cTn id="9"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fade">
                                      <p:cBhvr>
                                        <p:cTn id="28" dur="1000"/>
                                        <p:tgtEl>
                                          <p:spTgt spid="3076"/>
                                        </p:tgtEl>
                                      </p:cBhvr>
                                    </p:animEffect>
                                    <p:anim calcmode="lin" valueType="num">
                                      <p:cBhvr>
                                        <p:cTn id="29" dur="1000" fill="hold"/>
                                        <p:tgtEl>
                                          <p:spTgt spid="3076"/>
                                        </p:tgtEl>
                                        <p:attrNameLst>
                                          <p:attrName>ppt_x</p:attrName>
                                        </p:attrNameLst>
                                      </p:cBhvr>
                                      <p:tavLst>
                                        <p:tav tm="0">
                                          <p:val>
                                            <p:strVal val="#ppt_x"/>
                                          </p:val>
                                        </p:tav>
                                        <p:tav tm="100000">
                                          <p:val>
                                            <p:strVal val="#ppt_x"/>
                                          </p:val>
                                        </p:tav>
                                      </p:tavLst>
                                    </p:anim>
                                    <p:anim calcmode="lin" valueType="num">
                                      <p:cBhvr>
                                        <p:cTn id="30"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6DD6DD-E9E3-C8D8-D107-FB098844255D}"/>
              </a:ext>
            </a:extLst>
          </p:cNvPr>
          <p:cNvSpPr>
            <a:spLocks noGrp="1"/>
          </p:cNvSpPr>
          <p:nvPr>
            <p:ph type="title"/>
          </p:nvPr>
        </p:nvSpPr>
        <p:spPr/>
        <p:txBody>
          <a:bodyPr/>
          <a:lstStyle/>
          <a:p>
            <a:r>
              <a:rPr lang="nl-NL" dirty="0"/>
              <a:t>Nieuwe lay-out examen 2026</a:t>
            </a:r>
          </a:p>
        </p:txBody>
      </p:sp>
      <p:pic>
        <p:nvPicPr>
          <p:cNvPr id="5" name="Afbeelding 4">
            <a:extLst>
              <a:ext uri="{FF2B5EF4-FFF2-40B4-BE49-F238E27FC236}">
                <a16:creationId xmlns:a16="http://schemas.microsoft.com/office/drawing/2014/main" id="{362EDA12-4DD5-FA66-4938-831E58A06ADC}"/>
              </a:ext>
            </a:extLst>
          </p:cNvPr>
          <p:cNvPicPr>
            <a:picLocks noChangeAspect="1"/>
          </p:cNvPicPr>
          <p:nvPr/>
        </p:nvPicPr>
        <p:blipFill rotWithShape="1">
          <a:blip r:embed="rId2"/>
          <a:srcRect l="3143" t="4458" r="4286" b="2690"/>
          <a:stretch/>
        </p:blipFill>
        <p:spPr>
          <a:xfrm>
            <a:off x="3102428" y="1327558"/>
            <a:ext cx="5987143" cy="5417451"/>
          </a:xfrm>
          <a:prstGeom prst="rect">
            <a:avLst/>
          </a:prstGeom>
        </p:spPr>
      </p:pic>
    </p:spTree>
    <p:extLst>
      <p:ext uri="{BB962C8B-B14F-4D97-AF65-F5344CB8AC3E}">
        <p14:creationId xmlns:p14="http://schemas.microsoft.com/office/powerpoint/2010/main" val="1790557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1FA995-9BAB-84D7-7E4C-18DF7852B5C7}"/>
              </a:ext>
            </a:extLst>
          </p:cNvPr>
          <p:cNvSpPr>
            <a:spLocks noGrp="1"/>
          </p:cNvSpPr>
          <p:nvPr>
            <p:ph type="title"/>
          </p:nvPr>
        </p:nvSpPr>
        <p:spPr/>
        <p:txBody>
          <a:bodyPr/>
          <a:lstStyle/>
          <a:p>
            <a:r>
              <a:rPr lang="en-US" dirty="0"/>
              <a:t>Wet van Buys Ballot</a:t>
            </a:r>
            <a:endParaRPr lang="nl-NL" dirty="0"/>
          </a:p>
        </p:txBody>
      </p:sp>
      <p:sp>
        <p:nvSpPr>
          <p:cNvPr id="3" name="Tijdelijke aanduiding voor inhoud 2">
            <a:extLst>
              <a:ext uri="{FF2B5EF4-FFF2-40B4-BE49-F238E27FC236}">
                <a16:creationId xmlns:a16="http://schemas.microsoft.com/office/drawing/2014/main" id="{7B9BBE18-6F3E-6322-335A-A4CCE3D19263}"/>
              </a:ext>
            </a:extLst>
          </p:cNvPr>
          <p:cNvSpPr>
            <a:spLocks noGrp="1"/>
          </p:cNvSpPr>
          <p:nvPr>
            <p:ph idx="1"/>
          </p:nvPr>
        </p:nvSpPr>
        <p:spPr/>
        <p:txBody>
          <a:bodyPr/>
          <a:lstStyle/>
          <a:p>
            <a:r>
              <a:rPr lang="nl-NL" dirty="0"/>
              <a:t>Wet 1: Wind waait </a:t>
            </a:r>
            <a:r>
              <a:rPr lang="nl-NL" b="1" u="sng" dirty="0"/>
              <a:t>altijd</a:t>
            </a:r>
            <a:r>
              <a:rPr lang="nl-NL" dirty="0"/>
              <a:t> van </a:t>
            </a:r>
            <a:r>
              <a:rPr lang="nl-NL" b="1" u="sng" dirty="0"/>
              <a:t>hogedrukgebied</a:t>
            </a:r>
            <a:r>
              <a:rPr lang="nl-NL" dirty="0"/>
              <a:t> naar </a:t>
            </a:r>
            <a:r>
              <a:rPr lang="nl-NL" b="1" u="sng" dirty="0"/>
              <a:t>lagedrukgebied</a:t>
            </a:r>
            <a:r>
              <a:rPr lang="nl-NL" dirty="0"/>
              <a:t>.</a:t>
            </a:r>
          </a:p>
          <a:p>
            <a:r>
              <a:rPr lang="nl-NL" dirty="0"/>
              <a:t>Wet 2: Wind waait met een afbuiging naar </a:t>
            </a:r>
            <a:r>
              <a:rPr lang="nl-NL" b="1" u="sng" dirty="0"/>
              <a:t>rechts</a:t>
            </a:r>
            <a:r>
              <a:rPr lang="nl-NL" dirty="0"/>
              <a:t> op het </a:t>
            </a:r>
            <a:r>
              <a:rPr lang="nl-NL" b="1" u="sng" dirty="0"/>
              <a:t>Noordelijk Halfrond </a:t>
            </a:r>
            <a:r>
              <a:rPr lang="nl-NL" dirty="0"/>
              <a:t>en met een afbuiging naar </a:t>
            </a:r>
            <a:r>
              <a:rPr lang="nl-NL" b="1" u="sng" dirty="0"/>
              <a:t>links</a:t>
            </a:r>
            <a:r>
              <a:rPr lang="nl-NL" dirty="0"/>
              <a:t> op het </a:t>
            </a:r>
            <a:r>
              <a:rPr lang="nl-NL" b="1" u="sng" dirty="0"/>
              <a:t>Zuidelijk Halfrond</a:t>
            </a:r>
            <a:r>
              <a:rPr lang="nl-NL" dirty="0"/>
              <a:t>.</a:t>
            </a:r>
          </a:p>
          <a:p>
            <a:endParaRPr lang="nl-NL" dirty="0"/>
          </a:p>
        </p:txBody>
      </p:sp>
    </p:spTree>
    <p:extLst>
      <p:ext uri="{BB962C8B-B14F-4D97-AF65-F5344CB8AC3E}">
        <p14:creationId xmlns:p14="http://schemas.microsoft.com/office/powerpoint/2010/main" val="3280953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273" y="365125"/>
            <a:ext cx="10522527" cy="1325563"/>
          </a:xfrm>
        </p:spPr>
        <p:txBody>
          <a:bodyPr/>
          <a:lstStyle/>
          <a:p>
            <a:r>
              <a:rPr lang="nl-NL" dirty="0"/>
              <a:t>Wet van Buys Ballot</a:t>
            </a:r>
          </a:p>
        </p:txBody>
      </p:sp>
      <p:sp>
        <p:nvSpPr>
          <p:cNvPr id="3" name="Tijdelijke aanduiding voor inhoud 2"/>
          <p:cNvSpPr>
            <a:spLocks noGrp="1"/>
          </p:cNvSpPr>
          <p:nvPr>
            <p:ph idx="1"/>
          </p:nvPr>
        </p:nvSpPr>
        <p:spPr>
          <a:xfrm>
            <a:off x="5465856" y="1825624"/>
            <a:ext cx="6272487" cy="4886071"/>
          </a:xfrm>
        </p:spPr>
        <p:txBody>
          <a:bodyPr>
            <a:normAutofit/>
          </a:bodyPr>
          <a:lstStyle/>
          <a:p>
            <a:r>
              <a:rPr lang="nl-NL" b="1" dirty="0"/>
              <a:t>Stappenplan:</a:t>
            </a:r>
          </a:p>
          <a:p>
            <a:r>
              <a:rPr lang="nl-NL" dirty="0"/>
              <a:t>1) Staat er bij de evenaar een -/L?</a:t>
            </a:r>
          </a:p>
          <a:p>
            <a:r>
              <a:rPr lang="nl-NL" dirty="0"/>
              <a:t>2) Gaan de pijlen van +/H naar -/L?</a:t>
            </a:r>
          </a:p>
          <a:p>
            <a:r>
              <a:rPr lang="nl-NL" dirty="0"/>
              <a:t>3) De richting van de pijlen.</a:t>
            </a:r>
          </a:p>
          <a:p>
            <a:pPr marL="457200" lvl="1" indent="0">
              <a:buNone/>
            </a:pPr>
            <a:r>
              <a:rPr lang="nl-NL" sz="2800" dirty="0"/>
              <a:t>- Rechts op het Noordelijk Halfrond.</a:t>
            </a:r>
          </a:p>
          <a:p>
            <a:pPr marL="457200" lvl="1" indent="0">
              <a:buNone/>
            </a:pPr>
            <a:r>
              <a:rPr lang="nl-NL" sz="2800" dirty="0"/>
              <a:t>- Links op het Zuidelijk Halfrond.</a:t>
            </a:r>
            <a:endParaRPr lang="nl-NL" dirty="0"/>
          </a:p>
        </p:txBody>
      </p:sp>
      <p:pic>
        <p:nvPicPr>
          <p:cNvPr id="6" name="Afbeelding 5"/>
          <p:cNvPicPr>
            <a:picLocks noChangeAspect="1"/>
          </p:cNvPicPr>
          <p:nvPr/>
        </p:nvPicPr>
        <p:blipFill rotWithShape="1">
          <a:blip r:embed="rId3"/>
          <a:srcRect l="23664" t="21870" r="46595" b="21067"/>
          <a:stretch/>
        </p:blipFill>
        <p:spPr>
          <a:xfrm>
            <a:off x="553614" y="1409995"/>
            <a:ext cx="4912242" cy="5301700"/>
          </a:xfrm>
          <a:prstGeom prst="rect">
            <a:avLst/>
          </a:prstGeom>
        </p:spPr>
      </p:pic>
    </p:spTree>
    <p:extLst>
      <p:ext uri="{BB962C8B-B14F-4D97-AF65-F5344CB8AC3E}">
        <p14:creationId xmlns:p14="http://schemas.microsoft.com/office/powerpoint/2010/main" val="4233986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Natuurlijk broeikaseffect</a:t>
            </a:r>
          </a:p>
        </p:txBody>
      </p:sp>
      <p:sp>
        <p:nvSpPr>
          <p:cNvPr id="3" name="Tijdelijke aanduiding voor inhoud 2"/>
          <p:cNvSpPr>
            <a:spLocks noGrp="1"/>
          </p:cNvSpPr>
          <p:nvPr>
            <p:ph idx="1"/>
          </p:nvPr>
        </p:nvSpPr>
        <p:spPr>
          <a:xfrm>
            <a:off x="838200" y="1825625"/>
            <a:ext cx="6753448" cy="4351338"/>
          </a:xfrm>
        </p:spPr>
        <p:txBody>
          <a:bodyPr/>
          <a:lstStyle/>
          <a:p>
            <a:r>
              <a:rPr lang="nl-NL" dirty="0"/>
              <a:t>De luchtlaag om de aarde noemen we dampkring of atmosfeer. </a:t>
            </a:r>
          </a:p>
          <a:p>
            <a:endParaRPr lang="nl-NL" dirty="0"/>
          </a:p>
        </p:txBody>
      </p:sp>
      <p:pic>
        <p:nvPicPr>
          <p:cNvPr id="4" name="Afbeelding 3">
            <a:extLst>
              <a:ext uri="{FF2B5EF4-FFF2-40B4-BE49-F238E27FC236}">
                <a16:creationId xmlns:a16="http://schemas.microsoft.com/office/drawing/2014/main" id="{4E1B9FD9-ED28-6C36-9B5A-D373E89098F2}"/>
              </a:ext>
            </a:extLst>
          </p:cNvPr>
          <p:cNvPicPr>
            <a:picLocks noChangeAspect="1"/>
          </p:cNvPicPr>
          <p:nvPr/>
        </p:nvPicPr>
        <p:blipFill>
          <a:blip r:embed="rId2"/>
          <a:stretch>
            <a:fillRect/>
          </a:stretch>
        </p:blipFill>
        <p:spPr>
          <a:xfrm>
            <a:off x="7591648" y="133675"/>
            <a:ext cx="4453636" cy="6588793"/>
          </a:xfrm>
          <a:prstGeom prst="rect">
            <a:avLst/>
          </a:prstGeom>
        </p:spPr>
      </p:pic>
      <p:grpSp>
        <p:nvGrpSpPr>
          <p:cNvPr id="5" name="Groep 4"/>
          <p:cNvGrpSpPr>
            <a:grpSpLocks/>
          </p:cNvGrpSpPr>
          <p:nvPr/>
        </p:nvGrpSpPr>
        <p:grpSpPr bwMode="auto">
          <a:xfrm>
            <a:off x="630200" y="2989186"/>
            <a:ext cx="3126254" cy="3375386"/>
            <a:chOff x="762000" y="1676400"/>
            <a:chExt cx="3676424" cy="4264628"/>
          </a:xfrm>
        </p:grpSpPr>
        <p:grpSp>
          <p:nvGrpSpPr>
            <p:cNvPr id="6" name="Groep 32"/>
            <p:cNvGrpSpPr>
              <a:grpSpLocks/>
            </p:cNvGrpSpPr>
            <p:nvPr/>
          </p:nvGrpSpPr>
          <p:grpSpPr bwMode="auto">
            <a:xfrm>
              <a:off x="762000" y="1676400"/>
              <a:ext cx="3676424" cy="4264628"/>
              <a:chOff x="762000" y="1676400"/>
              <a:chExt cx="3676424" cy="4264628"/>
            </a:xfrm>
          </p:grpSpPr>
          <p:grpSp>
            <p:nvGrpSpPr>
              <p:cNvPr id="8" name="Group 44"/>
              <p:cNvGrpSpPr>
                <a:grpSpLocks/>
              </p:cNvGrpSpPr>
              <p:nvPr/>
            </p:nvGrpSpPr>
            <p:grpSpPr bwMode="auto">
              <a:xfrm>
                <a:off x="1066800" y="1676400"/>
                <a:ext cx="3048000" cy="3962400"/>
                <a:chOff x="1066800" y="1676400"/>
                <a:chExt cx="3048000" cy="3962400"/>
              </a:xfrm>
            </p:grpSpPr>
            <p:pic>
              <p:nvPicPr>
                <p:cNvPr id="18" name="Picture 9" descr="Ervarium-Aarde"/>
                <p:cNvPicPr>
                  <a:picLocks noChangeAspect="1" noChangeArrowheads="1"/>
                </p:cNvPicPr>
                <p:nvPr/>
              </p:nvPicPr>
              <p:blipFill>
                <a:blip r:embed="rId3">
                  <a:extLst>
                    <a:ext uri="{28A0092B-C50C-407E-A947-70E740481C1C}">
                      <a14:useLocalDpi xmlns:a14="http://schemas.microsoft.com/office/drawing/2010/main" val="0"/>
                    </a:ext>
                  </a:extLst>
                </a:blip>
                <a:srcRect l="5321" t="3133" r="4289" b="4929"/>
                <a:stretch>
                  <a:fillRect/>
                </a:stretch>
              </p:blipFill>
              <p:spPr bwMode="auto">
                <a:xfrm>
                  <a:off x="1066800" y="2514600"/>
                  <a:ext cx="3017841"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4"/>
                <p:cNvSpPr txBox="1"/>
                <p:nvPr/>
              </p:nvSpPr>
              <p:spPr>
                <a:xfrm>
                  <a:off x="1066781" y="1676400"/>
                  <a:ext cx="3047813" cy="369940"/>
                </a:xfrm>
                <a:prstGeom prst="rect">
                  <a:avLst/>
                </a:prstGeom>
                <a:noFill/>
              </p:spPr>
              <p:txBody>
                <a:bodyPr>
                  <a:spAutoFit/>
                </a:bodyPr>
                <a:lstStyle/>
                <a:p>
                  <a:pPr algn="ctr">
                    <a:defRPr/>
                  </a:pPr>
                  <a:r>
                    <a:rPr lang="nl-NL" dirty="0"/>
                    <a:t>Zonder atmosfeer</a:t>
                  </a:r>
                  <a:endParaRPr lang="en-US" dirty="0"/>
                </a:p>
              </p:txBody>
            </p:sp>
          </p:grpSp>
          <p:grpSp>
            <p:nvGrpSpPr>
              <p:cNvPr id="9" name="Group 17"/>
              <p:cNvGrpSpPr>
                <a:grpSpLocks/>
              </p:cNvGrpSpPr>
              <p:nvPr/>
            </p:nvGrpSpPr>
            <p:grpSpPr bwMode="auto">
              <a:xfrm>
                <a:off x="762000" y="2133600"/>
                <a:ext cx="3676424" cy="3807428"/>
                <a:chOff x="990600" y="2135310"/>
                <a:chExt cx="3676424" cy="3807428"/>
              </a:xfrm>
            </p:grpSpPr>
            <p:sp>
              <p:nvSpPr>
                <p:cNvPr id="10" name="Up Arrow 18"/>
                <p:cNvSpPr/>
                <p:nvPr/>
              </p:nvSpPr>
              <p:spPr>
                <a:xfrm>
                  <a:off x="2666897" y="2135375"/>
                  <a:ext cx="304781" cy="609686"/>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Up Arrow 19"/>
                <p:cNvSpPr/>
                <p:nvPr/>
              </p:nvSpPr>
              <p:spPr>
                <a:xfrm rot="13414133">
                  <a:off x="1387451" y="5083780"/>
                  <a:ext cx="304781" cy="609686"/>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Up Arrow 20"/>
                <p:cNvSpPr/>
                <p:nvPr/>
              </p:nvSpPr>
              <p:spPr>
                <a:xfrm rot="7731865">
                  <a:off x="3914564" y="5099719"/>
                  <a:ext cx="304843" cy="609563"/>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Up Arrow 21"/>
                <p:cNvSpPr/>
                <p:nvPr/>
              </p:nvSpPr>
              <p:spPr>
                <a:xfrm rot="2532676">
                  <a:off x="3949518" y="2462446"/>
                  <a:ext cx="304781" cy="609686"/>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Up Arrow 22"/>
                <p:cNvSpPr/>
                <p:nvPr/>
              </p:nvSpPr>
              <p:spPr>
                <a:xfrm rot="18723153">
                  <a:off x="1395357" y="2451394"/>
                  <a:ext cx="304843" cy="609563"/>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Up Arrow 23"/>
                <p:cNvSpPr/>
                <p:nvPr/>
              </p:nvSpPr>
              <p:spPr>
                <a:xfrm rot="5400000">
                  <a:off x="4209821" y="3800960"/>
                  <a:ext cx="304843" cy="609563"/>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Up Arrow 24"/>
                <p:cNvSpPr/>
                <p:nvPr/>
              </p:nvSpPr>
              <p:spPr>
                <a:xfrm rot="10800000">
                  <a:off x="2700233" y="5333052"/>
                  <a:ext cx="304781" cy="609686"/>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Up Arrow 25"/>
                <p:cNvSpPr/>
                <p:nvPr/>
              </p:nvSpPr>
              <p:spPr>
                <a:xfrm rot="16200000">
                  <a:off x="1142960" y="3767617"/>
                  <a:ext cx="304843" cy="609563"/>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7" name="TextBox 27"/>
            <p:cNvSpPr txBox="1"/>
            <p:nvPr/>
          </p:nvSpPr>
          <p:spPr>
            <a:xfrm>
              <a:off x="2133516" y="3886513"/>
              <a:ext cx="1066734" cy="400107"/>
            </a:xfrm>
            <a:prstGeom prst="rect">
              <a:avLst/>
            </a:prstGeom>
            <a:solidFill>
              <a:schemeClr val="bg1"/>
            </a:solidFill>
          </p:spPr>
          <p:txBody>
            <a:bodyPr>
              <a:spAutoFit/>
            </a:bodyPr>
            <a:lstStyle/>
            <a:p>
              <a:pPr>
                <a:defRPr/>
              </a:pPr>
              <a:r>
                <a:rPr lang="nl-NL" sz="2000" b="1" dirty="0">
                  <a:solidFill>
                    <a:schemeClr val="tx2">
                      <a:lumMod val="50000"/>
                    </a:schemeClr>
                  </a:solidFill>
                </a:rPr>
                <a:t>-18</a:t>
              </a:r>
              <a:r>
                <a:rPr lang="nl-NL" sz="2000" b="1" dirty="0">
                  <a:solidFill>
                    <a:schemeClr val="bg1"/>
                  </a:solidFill>
                </a:rPr>
                <a:t> </a:t>
              </a:r>
              <a:r>
                <a:rPr lang="nl-NL" sz="2000" b="1" dirty="0">
                  <a:solidFill>
                    <a:schemeClr val="tx2">
                      <a:lumMod val="50000"/>
                    </a:schemeClr>
                  </a:solidFill>
                  <a:latin typeface="Arial"/>
                  <a:cs typeface="Arial"/>
                </a:rPr>
                <a:t>°</a:t>
              </a:r>
              <a:r>
                <a:rPr lang="nl-NL" sz="2000" b="1" dirty="0">
                  <a:solidFill>
                    <a:schemeClr val="tx2">
                      <a:lumMod val="50000"/>
                    </a:schemeClr>
                  </a:solidFill>
                </a:rPr>
                <a:t>C</a:t>
              </a:r>
              <a:endParaRPr lang="en-US" sz="2000" b="1" dirty="0">
                <a:solidFill>
                  <a:schemeClr val="tx2">
                    <a:lumMod val="50000"/>
                  </a:schemeClr>
                </a:solidFill>
              </a:endParaRPr>
            </a:p>
          </p:txBody>
        </p:sp>
      </p:grpSp>
      <p:grpSp>
        <p:nvGrpSpPr>
          <p:cNvPr id="20" name="Groep 19"/>
          <p:cNvGrpSpPr>
            <a:grpSpLocks/>
          </p:cNvGrpSpPr>
          <p:nvPr/>
        </p:nvGrpSpPr>
        <p:grpSpPr bwMode="auto">
          <a:xfrm>
            <a:off x="3961061" y="2989186"/>
            <a:ext cx="3329746" cy="3375386"/>
            <a:chOff x="4683304" y="1752600"/>
            <a:chExt cx="3851096" cy="4268910"/>
          </a:xfrm>
        </p:grpSpPr>
        <p:grpSp>
          <p:nvGrpSpPr>
            <p:cNvPr id="21" name="Groep 35"/>
            <p:cNvGrpSpPr>
              <a:grpSpLocks/>
            </p:cNvGrpSpPr>
            <p:nvPr/>
          </p:nvGrpSpPr>
          <p:grpSpPr bwMode="auto">
            <a:xfrm>
              <a:off x="4683304" y="1752600"/>
              <a:ext cx="3851096" cy="4268910"/>
              <a:chOff x="4683304" y="1752600"/>
              <a:chExt cx="3851096" cy="4268910"/>
            </a:xfrm>
          </p:grpSpPr>
          <p:grpSp>
            <p:nvGrpSpPr>
              <p:cNvPr id="23" name="Group 45"/>
              <p:cNvGrpSpPr>
                <a:grpSpLocks/>
              </p:cNvGrpSpPr>
              <p:nvPr/>
            </p:nvGrpSpPr>
            <p:grpSpPr bwMode="auto">
              <a:xfrm>
                <a:off x="4847688" y="1752600"/>
                <a:ext cx="3371638" cy="4012060"/>
                <a:chOff x="4847688" y="1752600"/>
                <a:chExt cx="3371638" cy="4012060"/>
              </a:xfrm>
            </p:grpSpPr>
            <p:pic>
              <p:nvPicPr>
                <p:cNvPr id="33" name="Picture 9" descr="Ervarium-Aarde"/>
                <p:cNvPicPr>
                  <a:picLocks noChangeAspect="1" noChangeArrowheads="1"/>
                </p:cNvPicPr>
                <p:nvPr/>
              </p:nvPicPr>
              <p:blipFill>
                <a:blip r:embed="rId3">
                  <a:extLst>
                    <a:ext uri="{28A0092B-C50C-407E-A947-70E740481C1C}">
                      <a14:useLocalDpi xmlns:a14="http://schemas.microsoft.com/office/drawing/2010/main" val="0"/>
                    </a:ext>
                  </a:extLst>
                </a:blip>
                <a:srcRect l="5321" t="3133" r="4289" b="4929"/>
                <a:stretch>
                  <a:fillRect/>
                </a:stretch>
              </p:blipFill>
              <p:spPr bwMode="auto">
                <a:xfrm>
                  <a:off x="5076288" y="2555696"/>
                  <a:ext cx="3017841"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TextBox 15"/>
                <p:cNvSpPr txBox="1"/>
                <p:nvPr/>
              </p:nvSpPr>
              <p:spPr>
                <a:xfrm>
                  <a:off x="4848396" y="1752600"/>
                  <a:ext cx="3047858" cy="369899"/>
                </a:xfrm>
                <a:prstGeom prst="rect">
                  <a:avLst/>
                </a:prstGeom>
                <a:noFill/>
              </p:spPr>
              <p:txBody>
                <a:bodyPr>
                  <a:spAutoFit/>
                </a:bodyPr>
                <a:lstStyle/>
                <a:p>
                  <a:pPr algn="ctr">
                    <a:defRPr/>
                  </a:pPr>
                  <a:r>
                    <a:rPr lang="nl-NL" dirty="0"/>
                    <a:t>Met atmosfeer</a:t>
                  </a:r>
                  <a:endParaRPr lang="en-US" dirty="0"/>
                </a:p>
              </p:txBody>
            </p:sp>
            <p:sp>
              <p:nvSpPr>
                <p:cNvPr id="35" name="Oval 29"/>
                <p:cNvSpPr/>
                <p:nvPr/>
              </p:nvSpPr>
              <p:spPr>
                <a:xfrm>
                  <a:off x="4943642" y="2487634"/>
                  <a:ext cx="3276447" cy="3276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4" name="Group 43"/>
              <p:cNvGrpSpPr>
                <a:grpSpLocks/>
              </p:cNvGrpSpPr>
              <p:nvPr/>
            </p:nvGrpSpPr>
            <p:grpSpPr bwMode="auto">
              <a:xfrm>
                <a:off x="4683304" y="2170414"/>
                <a:ext cx="3851096" cy="3851096"/>
                <a:chOff x="4683304" y="2170414"/>
                <a:chExt cx="3851096" cy="3851096"/>
              </a:xfrm>
            </p:grpSpPr>
            <p:sp>
              <p:nvSpPr>
                <p:cNvPr id="25" name="Up-Down Arrow 30"/>
                <p:cNvSpPr/>
                <p:nvPr/>
              </p:nvSpPr>
              <p:spPr>
                <a:xfrm>
                  <a:off x="6464396" y="5411893"/>
                  <a:ext cx="274625" cy="609617"/>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Up-Down Arrow 31"/>
                <p:cNvSpPr/>
                <p:nvPr/>
              </p:nvSpPr>
              <p:spPr>
                <a:xfrm rot="16200000">
                  <a:off x="4850767" y="3788650"/>
                  <a:ext cx="274646" cy="609572"/>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Up-Down Arrow 33"/>
                <p:cNvSpPr/>
                <p:nvPr/>
              </p:nvSpPr>
              <p:spPr>
                <a:xfrm>
                  <a:off x="6464396" y="2170125"/>
                  <a:ext cx="274625" cy="609617"/>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Up-Down Arrow 34"/>
                <p:cNvSpPr/>
                <p:nvPr/>
              </p:nvSpPr>
              <p:spPr>
                <a:xfrm rot="3024787">
                  <a:off x="5255561" y="5074562"/>
                  <a:ext cx="274646" cy="609572"/>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Up-Down Arrow 39"/>
                <p:cNvSpPr/>
                <p:nvPr/>
              </p:nvSpPr>
              <p:spPr>
                <a:xfrm rot="16200000">
                  <a:off x="8092291" y="3839452"/>
                  <a:ext cx="274646" cy="609572"/>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Up-Down Arrow 40"/>
                <p:cNvSpPr/>
                <p:nvPr/>
              </p:nvSpPr>
              <p:spPr>
                <a:xfrm rot="3024787">
                  <a:off x="7571615" y="2585291"/>
                  <a:ext cx="274646" cy="609572"/>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Up-Down Arrow 41"/>
                <p:cNvSpPr/>
                <p:nvPr/>
              </p:nvSpPr>
              <p:spPr>
                <a:xfrm rot="7851132">
                  <a:off x="7616063" y="5007885"/>
                  <a:ext cx="274646" cy="609572"/>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Up-Down Arrow 42"/>
                <p:cNvSpPr/>
                <p:nvPr/>
              </p:nvSpPr>
              <p:spPr>
                <a:xfrm rot="7851132">
                  <a:off x="5323820" y="2586879"/>
                  <a:ext cx="274645" cy="609572"/>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22" name="TextBox 28"/>
            <p:cNvSpPr txBox="1"/>
            <p:nvPr/>
          </p:nvSpPr>
          <p:spPr>
            <a:xfrm>
              <a:off x="6062778" y="3962463"/>
              <a:ext cx="1066750" cy="400061"/>
            </a:xfrm>
            <a:prstGeom prst="rect">
              <a:avLst/>
            </a:prstGeom>
            <a:solidFill>
              <a:schemeClr val="bg1"/>
            </a:solidFill>
          </p:spPr>
          <p:txBody>
            <a:bodyPr>
              <a:spAutoFit/>
            </a:bodyPr>
            <a:lstStyle/>
            <a:p>
              <a:pPr>
                <a:defRPr/>
              </a:pPr>
              <a:r>
                <a:rPr lang="nl-NL" sz="2000" b="1" dirty="0">
                  <a:solidFill>
                    <a:schemeClr val="tx2">
                      <a:lumMod val="50000"/>
                    </a:schemeClr>
                  </a:solidFill>
                </a:rPr>
                <a:t>+15</a:t>
              </a:r>
              <a:r>
                <a:rPr lang="nl-NL" sz="2000" b="1" dirty="0">
                  <a:solidFill>
                    <a:schemeClr val="bg1"/>
                  </a:solidFill>
                </a:rPr>
                <a:t> </a:t>
              </a:r>
              <a:r>
                <a:rPr lang="nl-NL" sz="2000" b="1" dirty="0">
                  <a:solidFill>
                    <a:schemeClr val="tx2">
                      <a:lumMod val="50000"/>
                    </a:schemeClr>
                  </a:solidFill>
                  <a:latin typeface="Arial"/>
                  <a:cs typeface="Arial"/>
                </a:rPr>
                <a:t>°</a:t>
              </a:r>
              <a:r>
                <a:rPr lang="nl-NL" sz="2000" b="1" dirty="0">
                  <a:solidFill>
                    <a:schemeClr val="tx2">
                      <a:lumMod val="50000"/>
                    </a:schemeClr>
                  </a:solidFill>
                </a:rPr>
                <a:t>C</a:t>
              </a:r>
              <a:endParaRPr lang="en-US" sz="2000" b="1" dirty="0">
                <a:solidFill>
                  <a:schemeClr val="tx2">
                    <a:lumMod val="50000"/>
                  </a:schemeClr>
                </a:solidFill>
              </a:endParaRPr>
            </a:p>
          </p:txBody>
        </p:sp>
      </p:grpSp>
    </p:spTree>
    <p:extLst>
      <p:ext uri="{BB962C8B-B14F-4D97-AF65-F5344CB8AC3E}">
        <p14:creationId xmlns:p14="http://schemas.microsoft.com/office/powerpoint/2010/main" val="297593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Versterkt broeikaseffect</a:t>
            </a:r>
          </a:p>
        </p:txBody>
      </p:sp>
      <p:sp>
        <p:nvSpPr>
          <p:cNvPr id="3" name="Tijdelijke aanduiding voor inhoud 2"/>
          <p:cNvSpPr>
            <a:spLocks noGrp="1"/>
          </p:cNvSpPr>
          <p:nvPr>
            <p:ph idx="1"/>
          </p:nvPr>
        </p:nvSpPr>
        <p:spPr>
          <a:xfrm>
            <a:off x="838201" y="1825625"/>
            <a:ext cx="4145136" cy="4900294"/>
          </a:xfrm>
        </p:spPr>
        <p:txBody>
          <a:bodyPr>
            <a:normAutofit lnSpcReduction="10000"/>
          </a:bodyPr>
          <a:lstStyle/>
          <a:p>
            <a:r>
              <a:rPr lang="nl-NL" dirty="0">
                <a:solidFill>
                  <a:srgbClr val="000000"/>
                </a:solidFill>
                <a:ea typeface="Calibri" panose="020F0502020204030204" pitchFamily="34" charset="0"/>
                <a:cs typeface="AvenirLTStd-Light"/>
              </a:rPr>
              <a:t>Het toenemen van de concentratie van broeikasgassen onder invloed van de mens.</a:t>
            </a:r>
          </a:p>
          <a:p>
            <a:endParaRPr lang="nl-NL" dirty="0">
              <a:solidFill>
                <a:srgbClr val="000000"/>
              </a:solidFill>
              <a:ea typeface="Calibri" panose="020F0502020204030204" pitchFamily="34" charset="0"/>
              <a:cs typeface="AvenirLTStd-Light"/>
            </a:endParaRPr>
          </a:p>
          <a:p>
            <a:r>
              <a:rPr lang="nl-NL" dirty="0">
                <a:solidFill>
                  <a:srgbClr val="000000"/>
                </a:solidFill>
                <a:ea typeface="Calibri" panose="020F0502020204030204" pitchFamily="34" charset="0"/>
                <a:cs typeface="AvenirLTStd-Light"/>
              </a:rPr>
              <a:t>De atmosfeer houdt steeds meer warmte vast.</a:t>
            </a:r>
          </a:p>
          <a:p>
            <a:endParaRPr lang="nl-NL" dirty="0">
              <a:solidFill>
                <a:srgbClr val="000000"/>
              </a:solidFill>
              <a:ea typeface="Calibri" panose="020F0502020204030204" pitchFamily="34" charset="0"/>
              <a:cs typeface="AvenirLTStd-Light"/>
            </a:endParaRPr>
          </a:p>
          <a:p>
            <a:r>
              <a:rPr lang="nl-NL" dirty="0">
                <a:solidFill>
                  <a:srgbClr val="000000"/>
                </a:solidFill>
                <a:ea typeface="Calibri" panose="020F0502020204030204" pitchFamily="34" charset="0"/>
                <a:cs typeface="AvenirLTStd-Light"/>
              </a:rPr>
              <a:t>De gemiddelde temperatuur wordt hierdoor steeds hoger.</a:t>
            </a:r>
            <a:endParaRPr lang="nl-NL" dirty="0"/>
          </a:p>
        </p:txBody>
      </p:sp>
      <p:pic>
        <p:nvPicPr>
          <p:cNvPr id="4" name="Picture 2" descr="Het broeikaseffect: dit zijn de meest gestelde vragen - Greenpeace  Nederland - Greenpeace Nederland">
            <a:extLst>
              <a:ext uri="{FF2B5EF4-FFF2-40B4-BE49-F238E27FC236}">
                <a16:creationId xmlns:a16="http://schemas.microsoft.com/office/drawing/2014/main" id="{7806D7E5-DBE8-13DA-3F96-35CA771C7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3336" y="2092674"/>
            <a:ext cx="7039232" cy="4633245"/>
          </a:xfrm>
          <a:prstGeom prst="rect">
            <a:avLst/>
          </a:prstGeom>
          <a:noFill/>
          <a:extLst>
            <a:ext uri="{909E8E84-426E-40DD-AFC4-6F175D3DCCD1}">
              <a14:hiddenFill xmlns:a14="http://schemas.microsoft.com/office/drawing/2010/main">
                <a:solidFill>
                  <a:srgbClr val="FFFFFF"/>
                </a:solidFill>
              </a14:hiddenFill>
            </a:ext>
          </a:extLst>
        </p:spPr>
      </p:pic>
      <p:sp>
        <p:nvSpPr>
          <p:cNvPr id="5" name="Pijl: omlaag 7">
            <a:extLst>
              <a:ext uri="{FF2B5EF4-FFF2-40B4-BE49-F238E27FC236}">
                <a16:creationId xmlns:a16="http://schemas.microsoft.com/office/drawing/2014/main" id="{64BB25DC-B2DF-0E4A-9442-78FE205DC30E}"/>
              </a:ext>
            </a:extLst>
          </p:cNvPr>
          <p:cNvSpPr/>
          <p:nvPr/>
        </p:nvSpPr>
        <p:spPr>
          <a:xfrm>
            <a:off x="2399003" y="3268227"/>
            <a:ext cx="414779" cy="490194"/>
          </a:xfrm>
          <a:prstGeom prst="downArrow">
            <a:avLst/>
          </a:prstGeom>
          <a:solidFill>
            <a:srgbClr val="945D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Pijl: omlaag 7">
            <a:extLst>
              <a:ext uri="{FF2B5EF4-FFF2-40B4-BE49-F238E27FC236}">
                <a16:creationId xmlns:a16="http://schemas.microsoft.com/office/drawing/2014/main" id="{64BB25DC-B2DF-0E4A-9442-78FE205DC30E}"/>
              </a:ext>
            </a:extLst>
          </p:cNvPr>
          <p:cNvSpPr/>
          <p:nvPr/>
        </p:nvSpPr>
        <p:spPr>
          <a:xfrm>
            <a:off x="2399002" y="4751976"/>
            <a:ext cx="414779" cy="490194"/>
          </a:xfrm>
          <a:prstGeom prst="downArrow">
            <a:avLst/>
          </a:prstGeom>
          <a:solidFill>
            <a:srgbClr val="945D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9DA0567F-870B-3504-EECD-E6C40ABD8066}"/>
              </a:ext>
            </a:extLst>
          </p:cNvPr>
          <p:cNvPicPr>
            <a:picLocks noChangeAspect="1"/>
          </p:cNvPicPr>
          <p:nvPr/>
        </p:nvPicPr>
        <p:blipFill>
          <a:blip r:embed="rId3"/>
          <a:stretch>
            <a:fillRect/>
          </a:stretch>
        </p:blipFill>
        <p:spPr>
          <a:xfrm>
            <a:off x="6434615" y="1872734"/>
            <a:ext cx="1014904" cy="673896"/>
          </a:xfrm>
          <a:prstGeom prst="rect">
            <a:avLst/>
          </a:prstGeom>
        </p:spPr>
      </p:pic>
      <p:pic>
        <p:nvPicPr>
          <p:cNvPr id="9" name="Afbeelding 8">
            <a:extLst>
              <a:ext uri="{FF2B5EF4-FFF2-40B4-BE49-F238E27FC236}">
                <a16:creationId xmlns:a16="http://schemas.microsoft.com/office/drawing/2014/main" id="{9DA0567F-870B-3504-EECD-E6C40ABD8066}"/>
              </a:ext>
            </a:extLst>
          </p:cNvPr>
          <p:cNvPicPr>
            <a:picLocks noChangeAspect="1"/>
          </p:cNvPicPr>
          <p:nvPr/>
        </p:nvPicPr>
        <p:blipFill>
          <a:blip r:embed="rId3"/>
          <a:stretch>
            <a:fillRect/>
          </a:stretch>
        </p:blipFill>
        <p:spPr>
          <a:xfrm>
            <a:off x="10140226" y="1872641"/>
            <a:ext cx="1014904" cy="673896"/>
          </a:xfrm>
          <a:prstGeom prst="rect">
            <a:avLst/>
          </a:prstGeom>
        </p:spPr>
      </p:pic>
      <p:pic>
        <p:nvPicPr>
          <p:cNvPr id="10" name="Afbeelding 9">
            <a:extLst>
              <a:ext uri="{FF2B5EF4-FFF2-40B4-BE49-F238E27FC236}">
                <a16:creationId xmlns:a16="http://schemas.microsoft.com/office/drawing/2014/main" id="{9DA0567F-870B-3504-EECD-E6C40ABD8066}"/>
              </a:ext>
            </a:extLst>
          </p:cNvPr>
          <p:cNvPicPr>
            <a:picLocks noChangeAspect="1"/>
          </p:cNvPicPr>
          <p:nvPr/>
        </p:nvPicPr>
        <p:blipFill>
          <a:blip r:embed="rId3"/>
          <a:stretch>
            <a:fillRect/>
          </a:stretch>
        </p:blipFill>
        <p:spPr>
          <a:xfrm>
            <a:off x="8330754" y="1413594"/>
            <a:ext cx="1014904" cy="673896"/>
          </a:xfrm>
          <a:prstGeom prst="rect">
            <a:avLst/>
          </a:prstGeom>
        </p:spPr>
      </p:pic>
      <p:sp>
        <p:nvSpPr>
          <p:cNvPr id="11" name="Tekstvak 10">
            <a:extLst>
              <a:ext uri="{FF2B5EF4-FFF2-40B4-BE49-F238E27FC236}">
                <a16:creationId xmlns:a16="http://schemas.microsoft.com/office/drawing/2014/main" id="{332DFFF4-7B25-B63C-13D5-9B19778A9474}"/>
              </a:ext>
            </a:extLst>
          </p:cNvPr>
          <p:cNvSpPr txBox="1"/>
          <p:nvPr/>
        </p:nvSpPr>
        <p:spPr>
          <a:xfrm>
            <a:off x="6384057" y="1502459"/>
            <a:ext cx="1885361" cy="646331"/>
          </a:xfrm>
          <a:prstGeom prst="rect">
            <a:avLst/>
          </a:prstGeom>
          <a:noFill/>
        </p:spPr>
        <p:txBody>
          <a:bodyPr wrap="square" rtlCol="0">
            <a:spAutoFit/>
          </a:bodyPr>
          <a:lstStyle/>
          <a:p>
            <a:r>
              <a:rPr lang="nl-NL" dirty="0"/>
              <a:t>Koolstofdioxide CO2</a:t>
            </a:r>
          </a:p>
        </p:txBody>
      </p:sp>
      <p:sp>
        <p:nvSpPr>
          <p:cNvPr id="12" name="Tekstvak 11">
            <a:extLst>
              <a:ext uri="{FF2B5EF4-FFF2-40B4-BE49-F238E27FC236}">
                <a16:creationId xmlns:a16="http://schemas.microsoft.com/office/drawing/2014/main" id="{332DFFF4-7B25-B63C-13D5-9B19778A9474}"/>
              </a:ext>
            </a:extLst>
          </p:cNvPr>
          <p:cNvSpPr txBox="1"/>
          <p:nvPr/>
        </p:nvSpPr>
        <p:spPr>
          <a:xfrm>
            <a:off x="9939779" y="1500899"/>
            <a:ext cx="1885361" cy="646331"/>
          </a:xfrm>
          <a:prstGeom prst="rect">
            <a:avLst/>
          </a:prstGeom>
          <a:noFill/>
        </p:spPr>
        <p:txBody>
          <a:bodyPr wrap="square" rtlCol="0">
            <a:spAutoFit/>
          </a:bodyPr>
          <a:lstStyle/>
          <a:p>
            <a:r>
              <a:rPr lang="nl-NL" dirty="0"/>
              <a:t>Waterstof</a:t>
            </a:r>
          </a:p>
          <a:p>
            <a:r>
              <a:rPr lang="nl-NL" dirty="0"/>
              <a:t>H2O</a:t>
            </a:r>
          </a:p>
        </p:txBody>
      </p:sp>
      <p:sp>
        <p:nvSpPr>
          <p:cNvPr id="13" name="Tekstvak 12">
            <a:extLst>
              <a:ext uri="{FF2B5EF4-FFF2-40B4-BE49-F238E27FC236}">
                <a16:creationId xmlns:a16="http://schemas.microsoft.com/office/drawing/2014/main" id="{332DFFF4-7B25-B63C-13D5-9B19778A9474}"/>
              </a:ext>
            </a:extLst>
          </p:cNvPr>
          <p:cNvSpPr txBox="1"/>
          <p:nvPr/>
        </p:nvSpPr>
        <p:spPr>
          <a:xfrm>
            <a:off x="8402977" y="854568"/>
            <a:ext cx="1885361" cy="646331"/>
          </a:xfrm>
          <a:prstGeom prst="rect">
            <a:avLst/>
          </a:prstGeom>
          <a:noFill/>
        </p:spPr>
        <p:txBody>
          <a:bodyPr wrap="square" rtlCol="0">
            <a:spAutoFit/>
          </a:bodyPr>
          <a:lstStyle/>
          <a:p>
            <a:r>
              <a:rPr lang="nl-NL" dirty="0"/>
              <a:t>Methaan</a:t>
            </a:r>
          </a:p>
          <a:p>
            <a:r>
              <a:rPr lang="nl-NL" dirty="0"/>
              <a:t>CH4</a:t>
            </a:r>
          </a:p>
        </p:txBody>
      </p:sp>
    </p:spTree>
    <p:extLst>
      <p:ext uri="{BB962C8B-B14F-4D97-AF65-F5344CB8AC3E}">
        <p14:creationId xmlns:p14="http://schemas.microsoft.com/office/powerpoint/2010/main" val="2827087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46698" y="365125"/>
            <a:ext cx="7207102" cy="1325563"/>
          </a:xfrm>
        </p:spPr>
        <p:txBody>
          <a:bodyPr/>
          <a:lstStyle/>
          <a:p>
            <a:r>
              <a:rPr lang="nl-NL" dirty="0"/>
              <a:t>Versterkt broeikaseffect</a:t>
            </a:r>
          </a:p>
        </p:txBody>
      </p:sp>
      <p:sp>
        <p:nvSpPr>
          <p:cNvPr id="3" name="Tijdelijke aanduiding voor inhoud 2"/>
          <p:cNvSpPr>
            <a:spLocks noGrp="1"/>
          </p:cNvSpPr>
          <p:nvPr>
            <p:ph idx="1"/>
          </p:nvPr>
        </p:nvSpPr>
        <p:spPr>
          <a:xfrm>
            <a:off x="4146698" y="1825625"/>
            <a:ext cx="7899990" cy="4351338"/>
          </a:xfrm>
        </p:spPr>
        <p:txBody>
          <a:bodyPr/>
          <a:lstStyle/>
          <a:p>
            <a:pPr marL="45720" indent="0">
              <a:buNone/>
            </a:pPr>
            <a:r>
              <a:rPr lang="nl-NL" dirty="0"/>
              <a:t>Versterkt broeikaseffect zorgt onder andere voor:</a:t>
            </a:r>
          </a:p>
          <a:p>
            <a:r>
              <a:rPr lang="nl-NL" dirty="0"/>
              <a:t>Extremer weer</a:t>
            </a:r>
          </a:p>
          <a:p>
            <a:r>
              <a:rPr lang="nl-NL" dirty="0"/>
              <a:t>Klimaatverandering</a:t>
            </a:r>
          </a:p>
          <a:p>
            <a:r>
              <a:rPr lang="nl-NL" dirty="0"/>
              <a:t>Het smelten van de gletsjers en landijs</a:t>
            </a:r>
          </a:p>
          <a:p>
            <a:r>
              <a:rPr lang="nl-NL" dirty="0"/>
              <a:t>Zeespiegelstijging</a:t>
            </a:r>
          </a:p>
          <a:p>
            <a:endParaRPr lang="nl-NL" dirty="0"/>
          </a:p>
        </p:txBody>
      </p:sp>
      <p:pic>
        <p:nvPicPr>
          <p:cNvPr id="4" name="Picture 4" descr="Verrassend makkelijke oplossing voor grootste probleem van Noordpool:  gewoon meer ijs aanmaken | Het Nieuwsblad Mobile">
            <a:extLst>
              <a:ext uri="{FF2B5EF4-FFF2-40B4-BE49-F238E27FC236}">
                <a16:creationId xmlns:a16="http://schemas.microsoft.com/office/drawing/2014/main" id="{8DDE105D-F8E0-4C29-A768-6207C59FF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33" r="41599" b="-2"/>
          <a:stretch/>
        </p:blipFill>
        <p:spPr bwMode="auto">
          <a:xfrm>
            <a:off x="137168" y="144337"/>
            <a:ext cx="4009530" cy="655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725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Aanpassen aan klimaatverandering</a:t>
            </a:r>
          </a:p>
        </p:txBody>
      </p:sp>
      <p:sp>
        <p:nvSpPr>
          <p:cNvPr id="3" name="Tijdelijke aanduiding voor inhoud 2"/>
          <p:cNvSpPr>
            <a:spLocks noGrp="1"/>
          </p:cNvSpPr>
          <p:nvPr>
            <p:ph idx="1"/>
          </p:nvPr>
        </p:nvSpPr>
        <p:spPr>
          <a:xfrm>
            <a:off x="6000056" y="1825625"/>
            <a:ext cx="6046632" cy="4883518"/>
          </a:xfrm>
        </p:spPr>
        <p:txBody>
          <a:bodyPr>
            <a:normAutofit lnSpcReduction="10000"/>
          </a:bodyPr>
          <a:lstStyle/>
          <a:p>
            <a:r>
              <a:rPr lang="nl-NL" dirty="0"/>
              <a:t>Zomers: warmer, droger </a:t>
            </a:r>
            <a:r>
              <a:rPr lang="nl-NL" dirty="0">
                <a:sym typeface="Wingdings" panose="05000000000000000000" pitchFamily="2" charset="2"/>
              </a:rPr>
              <a:t> meer verdamping, meer hittegolven en zware buien</a:t>
            </a:r>
          </a:p>
          <a:p>
            <a:r>
              <a:rPr lang="nl-NL" dirty="0">
                <a:sym typeface="Wingdings" panose="05000000000000000000" pitchFamily="2" charset="2"/>
              </a:rPr>
              <a:t>Winter: zachter, meer regen. Kans op Elfstedentocht kleiner</a:t>
            </a:r>
            <a:endParaRPr lang="nl-NL" dirty="0"/>
          </a:p>
          <a:p>
            <a:r>
              <a:rPr lang="nl-NL" dirty="0"/>
              <a:t>Neerslagintensiteit neemt toe en wordt onregelmatiger</a:t>
            </a:r>
          </a:p>
          <a:p>
            <a:r>
              <a:rPr lang="nl-NL" dirty="0"/>
              <a:t>Zeespiegelstijging </a:t>
            </a:r>
            <a:r>
              <a:rPr lang="nl-NL" dirty="0">
                <a:sym typeface="Wingdings" panose="05000000000000000000" pitchFamily="2" charset="2"/>
              </a:rPr>
              <a:t></a:t>
            </a:r>
            <a:r>
              <a:rPr lang="nl-NL" dirty="0"/>
              <a:t> grotere kans op overstromingen</a:t>
            </a:r>
          </a:p>
          <a:p>
            <a:r>
              <a:rPr lang="nl-NL" dirty="0"/>
              <a:t> Voedselpiramide verandert: </a:t>
            </a:r>
            <a:br>
              <a:rPr lang="nl-NL" dirty="0"/>
            </a:br>
            <a:r>
              <a:rPr lang="nl-NL" dirty="0"/>
              <a:t> soorten planten en dieren verdwijnen of  verschijnen</a:t>
            </a:r>
            <a:endParaRPr lang="nl-NL" altLang="nl-NL" dirty="0"/>
          </a:p>
          <a:p>
            <a:endParaRPr lang="nl-NL" dirty="0"/>
          </a:p>
        </p:txBody>
      </p:sp>
      <p:pic>
        <p:nvPicPr>
          <p:cNvPr id="4" name="Afbeelding 8" descr="GEO_vm_3_bb_LB_AR_1_1_3.jpg">
            <a:extLst>
              <a:ext uri="{FF2B5EF4-FFF2-40B4-BE49-F238E27FC236}">
                <a16:creationId xmlns:a16="http://schemas.microsoft.com/office/drawing/2014/main" id="{0ED7AFE4-136F-4306-874B-4E06DDAC86B9}"/>
              </a:ext>
            </a:extLst>
          </p:cNvPr>
          <p:cNvPicPr>
            <a:picLocks noChangeAspect="1"/>
          </p:cNvPicPr>
          <p:nvPr/>
        </p:nvPicPr>
        <p:blipFill rotWithShape="1">
          <a:blip r:embed="rId2">
            <a:extLst>
              <a:ext uri="{28A0092B-C50C-407E-A947-70E740481C1C}">
                <a14:useLocalDpi xmlns:a14="http://schemas.microsoft.com/office/drawing/2010/main" val="0"/>
              </a:ext>
            </a:extLst>
          </a:blip>
          <a:srcRect l="-1" r="-1709"/>
          <a:stretch/>
        </p:blipFill>
        <p:spPr bwMode="auto">
          <a:xfrm>
            <a:off x="156764" y="1575287"/>
            <a:ext cx="5843292" cy="513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919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Zeespiegelstijging</a:t>
            </a:r>
          </a:p>
        </p:txBody>
      </p:sp>
      <p:sp>
        <p:nvSpPr>
          <p:cNvPr id="3" name="Tijdelijke aanduiding voor inhoud 2"/>
          <p:cNvSpPr>
            <a:spLocks noGrp="1"/>
          </p:cNvSpPr>
          <p:nvPr>
            <p:ph idx="1"/>
          </p:nvPr>
        </p:nvSpPr>
        <p:spPr>
          <a:xfrm>
            <a:off x="838200" y="1825625"/>
            <a:ext cx="5615271" cy="4351338"/>
          </a:xfrm>
        </p:spPr>
        <p:txBody>
          <a:bodyPr>
            <a:normAutofit/>
          </a:bodyPr>
          <a:lstStyle/>
          <a:p>
            <a:r>
              <a:rPr lang="nl-NL" dirty="0"/>
              <a:t>De zeespiegelstijging heeft 2 oorzaken:</a:t>
            </a:r>
          </a:p>
          <a:p>
            <a:pPr>
              <a:buFontTx/>
              <a:buChar char="-"/>
            </a:pPr>
            <a:r>
              <a:rPr lang="nl-NL" dirty="0"/>
              <a:t>Het oceaan- en zeewater zet uit door de warmte</a:t>
            </a:r>
          </a:p>
          <a:p>
            <a:pPr>
              <a:buFontTx/>
              <a:buChar char="-"/>
            </a:pPr>
            <a:r>
              <a:rPr lang="nl-NL" dirty="0"/>
              <a:t>Land- en gletsjerijs smelten</a:t>
            </a:r>
          </a:p>
          <a:p>
            <a:pPr>
              <a:buFontTx/>
              <a:buChar char="-"/>
            </a:pPr>
            <a:endParaRPr lang="nl-NL" dirty="0"/>
          </a:p>
          <a:p>
            <a:r>
              <a:rPr lang="nl-NL" dirty="0"/>
              <a:t>In de periode 1901-2010 gestegen met ongeveer 19 cm -&gt; het gemiddelde tempo neemt toe</a:t>
            </a:r>
          </a:p>
          <a:p>
            <a:endParaRPr lang="nl-NL" dirty="0"/>
          </a:p>
        </p:txBody>
      </p:sp>
      <p:pic>
        <p:nvPicPr>
          <p:cNvPr id="4" name="Afbeelding 3">
            <a:extLst>
              <a:ext uri="{FF2B5EF4-FFF2-40B4-BE49-F238E27FC236}">
                <a16:creationId xmlns:a16="http://schemas.microsoft.com/office/drawing/2014/main" id="{C5AAE4F9-53BE-47E9-A046-9BC0B35077E7}"/>
              </a:ext>
            </a:extLst>
          </p:cNvPr>
          <p:cNvPicPr>
            <a:picLocks noChangeAspect="1"/>
          </p:cNvPicPr>
          <p:nvPr/>
        </p:nvPicPr>
        <p:blipFill rotWithShape="1">
          <a:blip r:embed="rId2"/>
          <a:srcRect t="829" b="11311"/>
          <a:stretch/>
        </p:blipFill>
        <p:spPr>
          <a:xfrm>
            <a:off x="6453471" y="148855"/>
            <a:ext cx="5567684" cy="6592187"/>
          </a:xfrm>
          <a:prstGeom prst="rect">
            <a:avLst/>
          </a:prstGeom>
        </p:spPr>
      </p:pic>
    </p:spTree>
    <p:extLst>
      <p:ext uri="{BB962C8B-B14F-4D97-AF65-F5344CB8AC3E}">
        <p14:creationId xmlns:p14="http://schemas.microsoft.com/office/powerpoint/2010/main" val="3594466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Gevolgen klimaatverandering Spanje</a:t>
            </a:r>
          </a:p>
        </p:txBody>
      </p:sp>
      <p:sp>
        <p:nvSpPr>
          <p:cNvPr id="3" name="Tijdelijke aanduiding voor inhoud 2"/>
          <p:cNvSpPr>
            <a:spLocks noGrp="1"/>
          </p:cNvSpPr>
          <p:nvPr>
            <p:ph idx="1"/>
          </p:nvPr>
        </p:nvSpPr>
        <p:spPr>
          <a:xfrm>
            <a:off x="692150" y="1690688"/>
            <a:ext cx="11272284" cy="5167312"/>
          </a:xfrm>
        </p:spPr>
        <p:txBody>
          <a:bodyPr>
            <a:noAutofit/>
          </a:bodyPr>
          <a:lstStyle/>
          <a:p>
            <a:r>
              <a:rPr lang="nl-NL" dirty="0"/>
              <a:t>Waterbalans wordt negatief (meer verdamping dan neerslag)</a:t>
            </a:r>
          </a:p>
          <a:p>
            <a:r>
              <a:rPr lang="nl-NL" dirty="0"/>
              <a:t>Gevolgen voor de natuur/landbouw:</a:t>
            </a:r>
          </a:p>
          <a:p>
            <a:pPr marL="0" indent="0">
              <a:buNone/>
            </a:pPr>
            <a:r>
              <a:rPr lang="nl-NL" dirty="0"/>
              <a:t>- Landdegradatie</a:t>
            </a:r>
          </a:p>
          <a:p>
            <a:pPr>
              <a:buFontTx/>
              <a:buChar char="-"/>
            </a:pPr>
            <a:r>
              <a:rPr lang="en-US" dirty="0" err="1"/>
              <a:t>Verzilting</a:t>
            </a:r>
            <a:endParaRPr lang="en-US" dirty="0"/>
          </a:p>
          <a:p>
            <a:pPr>
              <a:buFontTx/>
              <a:buChar char="-"/>
            </a:pPr>
            <a:r>
              <a:rPr lang="en-US" dirty="0" err="1"/>
              <a:t>Verdroging</a:t>
            </a:r>
            <a:endParaRPr lang="en-US" dirty="0"/>
          </a:p>
          <a:p>
            <a:pPr marL="0" indent="0">
              <a:buNone/>
            </a:pPr>
            <a:r>
              <a:rPr lang="nl-NL" dirty="0"/>
              <a:t>- Bosbranden</a:t>
            </a:r>
          </a:p>
          <a:p>
            <a:endParaRPr lang="nl-NL" sz="2000" dirty="0"/>
          </a:p>
          <a:p>
            <a:r>
              <a:rPr lang="nl-NL" dirty="0"/>
              <a:t>Gevolgen voor massatoerisme: Minder water voor zwembaden, douches</a:t>
            </a:r>
          </a:p>
          <a:p>
            <a:pPr marL="0" indent="0">
              <a:buNone/>
            </a:pPr>
            <a:r>
              <a:rPr lang="nl-NL" dirty="0"/>
              <a:t>- Minder toeristen -&gt; minder werk -&gt; economisch probleem</a:t>
            </a:r>
          </a:p>
        </p:txBody>
      </p:sp>
    </p:spTree>
    <p:extLst>
      <p:ext uri="{BB962C8B-B14F-4D97-AF65-F5344CB8AC3E}">
        <p14:creationId xmlns:p14="http://schemas.microsoft.com/office/powerpoint/2010/main" val="2057233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7444564" cy="1325563"/>
          </a:xfrm>
        </p:spPr>
        <p:txBody>
          <a:bodyPr/>
          <a:lstStyle/>
          <a:p>
            <a:r>
              <a:rPr lang="nl-NL" dirty="0"/>
              <a:t>Aanpassen aan klimaatverandering: Spanje</a:t>
            </a:r>
          </a:p>
        </p:txBody>
      </p:sp>
      <p:sp>
        <p:nvSpPr>
          <p:cNvPr id="3" name="Tijdelijke aanduiding voor inhoud 2"/>
          <p:cNvSpPr>
            <a:spLocks noGrp="1"/>
          </p:cNvSpPr>
          <p:nvPr>
            <p:ph idx="1"/>
          </p:nvPr>
        </p:nvSpPr>
        <p:spPr>
          <a:xfrm>
            <a:off x="838200" y="1825625"/>
            <a:ext cx="7444564" cy="4351338"/>
          </a:xfrm>
        </p:spPr>
        <p:txBody>
          <a:bodyPr/>
          <a:lstStyle/>
          <a:p>
            <a:r>
              <a:rPr lang="nl-NL" dirty="0"/>
              <a:t>Maatregelen tegen te weinig water:</a:t>
            </a:r>
          </a:p>
          <a:p>
            <a:pPr marL="0" indent="0">
              <a:buNone/>
            </a:pPr>
            <a:r>
              <a:rPr lang="nl-NL" dirty="0"/>
              <a:t>- Minder watergebruik in de landbouw door betere irrigatie en minder vee</a:t>
            </a:r>
          </a:p>
          <a:p>
            <a:pPr marL="0" indent="0">
              <a:buNone/>
            </a:pPr>
            <a:r>
              <a:rPr lang="nl-NL" dirty="0"/>
              <a:t>- Ontziltingsinstallaties</a:t>
            </a:r>
          </a:p>
          <a:p>
            <a:pPr marL="0" indent="0">
              <a:buNone/>
            </a:pPr>
            <a:r>
              <a:rPr lang="nl-NL" dirty="0"/>
              <a:t>- Stuwdammen en stuwmeren als watervoorraad voor de droge zomer</a:t>
            </a:r>
          </a:p>
        </p:txBody>
      </p:sp>
      <p:pic>
        <p:nvPicPr>
          <p:cNvPr id="4" name="Afbeelding 3">
            <a:extLst>
              <a:ext uri="{FF2B5EF4-FFF2-40B4-BE49-F238E27FC236}">
                <a16:creationId xmlns:a16="http://schemas.microsoft.com/office/drawing/2014/main" id="{3903B6E6-C3C4-43BD-86CF-CC5A14841D49}"/>
              </a:ext>
            </a:extLst>
          </p:cNvPr>
          <p:cNvPicPr>
            <a:picLocks noChangeAspect="1"/>
          </p:cNvPicPr>
          <p:nvPr/>
        </p:nvPicPr>
        <p:blipFill rotWithShape="1">
          <a:blip r:embed="rId2"/>
          <a:srcRect l="30926" r="29335" b="-1"/>
          <a:stretch/>
        </p:blipFill>
        <p:spPr>
          <a:xfrm>
            <a:off x="8282764" y="137515"/>
            <a:ext cx="3763848" cy="6582579"/>
          </a:xfrm>
          <a:prstGeom prst="rect">
            <a:avLst/>
          </a:prstGeom>
        </p:spPr>
      </p:pic>
    </p:spTree>
    <p:extLst>
      <p:ext uri="{BB962C8B-B14F-4D97-AF65-F5344CB8AC3E}">
        <p14:creationId xmlns:p14="http://schemas.microsoft.com/office/powerpoint/2010/main" val="2200342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776C6-399D-8E8B-FC98-6295204DEF20}"/>
              </a:ext>
            </a:extLst>
          </p:cNvPr>
          <p:cNvSpPr>
            <a:spLocks noGrp="1"/>
          </p:cNvSpPr>
          <p:nvPr>
            <p:ph type="title"/>
          </p:nvPr>
        </p:nvSpPr>
        <p:spPr/>
        <p:txBody>
          <a:bodyPr/>
          <a:lstStyle/>
          <a:p>
            <a:r>
              <a:rPr lang="nl-NL"/>
              <a:t>Klimaatafspraken </a:t>
            </a:r>
            <a:endParaRPr lang="nl-NL" dirty="0"/>
          </a:p>
        </p:txBody>
      </p:sp>
      <p:sp>
        <p:nvSpPr>
          <p:cNvPr id="3" name="Tijdelijke aanduiding voor inhoud 2">
            <a:extLst>
              <a:ext uri="{FF2B5EF4-FFF2-40B4-BE49-F238E27FC236}">
                <a16:creationId xmlns:a16="http://schemas.microsoft.com/office/drawing/2014/main" id="{58D8441A-1D31-F43A-A518-2B42BA353D72}"/>
              </a:ext>
            </a:extLst>
          </p:cNvPr>
          <p:cNvSpPr>
            <a:spLocks noGrp="1"/>
          </p:cNvSpPr>
          <p:nvPr>
            <p:ph idx="1"/>
          </p:nvPr>
        </p:nvSpPr>
        <p:spPr/>
        <p:txBody>
          <a:bodyPr/>
          <a:lstStyle/>
          <a:p>
            <a:pPr marL="0" indent="0">
              <a:buNone/>
            </a:pPr>
            <a:r>
              <a:rPr lang="en-US" sz="2800" dirty="0" err="1">
                <a:solidFill>
                  <a:schemeClr val="tx1"/>
                </a:solidFill>
              </a:rPr>
              <a:t>Wereldwijde</a:t>
            </a:r>
            <a:r>
              <a:rPr lang="en-US" sz="2800" dirty="0">
                <a:solidFill>
                  <a:schemeClr val="tx1"/>
                </a:solidFill>
              </a:rPr>
              <a:t> </a:t>
            </a:r>
            <a:r>
              <a:rPr lang="en-US" sz="2800" dirty="0" err="1">
                <a:solidFill>
                  <a:schemeClr val="tx1"/>
                </a:solidFill>
              </a:rPr>
              <a:t>afspraken</a:t>
            </a:r>
            <a:r>
              <a:rPr lang="en-US" sz="2800" dirty="0">
                <a:solidFill>
                  <a:schemeClr val="tx1"/>
                </a:solidFill>
              </a:rPr>
              <a:t> </a:t>
            </a:r>
            <a:r>
              <a:rPr lang="en-US" sz="2800" dirty="0" err="1">
                <a:solidFill>
                  <a:schemeClr val="tx1"/>
                </a:solidFill>
              </a:rPr>
              <a:t>tussen</a:t>
            </a:r>
            <a:r>
              <a:rPr lang="en-US" sz="2800" dirty="0">
                <a:solidFill>
                  <a:schemeClr val="tx1"/>
                </a:solidFill>
              </a:rPr>
              <a:t> </a:t>
            </a:r>
            <a:r>
              <a:rPr lang="en-US" sz="2800" dirty="0" err="1">
                <a:solidFill>
                  <a:schemeClr val="tx1"/>
                </a:solidFill>
              </a:rPr>
              <a:t>landen</a:t>
            </a:r>
            <a:r>
              <a:rPr lang="en-US" sz="2800" dirty="0">
                <a:solidFill>
                  <a:schemeClr val="tx1"/>
                </a:solidFill>
              </a:rPr>
              <a:t> met </a:t>
            </a:r>
            <a:r>
              <a:rPr lang="en-US" sz="2800" dirty="0" err="1">
                <a:solidFill>
                  <a:schemeClr val="tx1"/>
                </a:solidFill>
              </a:rPr>
              <a:t>als</a:t>
            </a:r>
            <a:r>
              <a:rPr lang="en-US" sz="2800" dirty="0">
                <a:solidFill>
                  <a:schemeClr val="tx1"/>
                </a:solidFill>
              </a:rPr>
              <a:t> </a:t>
            </a:r>
          </a:p>
          <a:p>
            <a:pPr marL="0" indent="0">
              <a:buNone/>
            </a:pPr>
            <a:r>
              <a:rPr lang="en-US" sz="2800" dirty="0" err="1">
                <a:solidFill>
                  <a:schemeClr val="tx1"/>
                </a:solidFill>
              </a:rPr>
              <a:t>doel</a:t>
            </a:r>
            <a:r>
              <a:rPr lang="en-US" sz="2800" dirty="0">
                <a:solidFill>
                  <a:schemeClr val="tx1"/>
                </a:solidFill>
              </a:rPr>
              <a:t> de </a:t>
            </a:r>
            <a:r>
              <a:rPr lang="en-US" sz="2800" dirty="0" err="1">
                <a:solidFill>
                  <a:schemeClr val="tx1"/>
                </a:solidFill>
              </a:rPr>
              <a:t>uitstoot</a:t>
            </a:r>
            <a:r>
              <a:rPr lang="en-US" sz="2800" dirty="0">
                <a:solidFill>
                  <a:schemeClr val="tx1"/>
                </a:solidFill>
              </a:rPr>
              <a:t> van </a:t>
            </a:r>
            <a:r>
              <a:rPr lang="en-US" sz="2800" dirty="0" err="1">
                <a:solidFill>
                  <a:schemeClr val="tx1"/>
                </a:solidFill>
              </a:rPr>
              <a:t>broeikasgassen</a:t>
            </a:r>
            <a:r>
              <a:rPr lang="en-US" sz="2800" dirty="0">
                <a:solidFill>
                  <a:schemeClr val="tx1"/>
                </a:solidFill>
              </a:rPr>
              <a:t> </a:t>
            </a:r>
            <a:r>
              <a:rPr lang="en-US" sz="2800" dirty="0" err="1">
                <a:solidFill>
                  <a:schemeClr val="tx1"/>
                </a:solidFill>
              </a:rPr>
              <a:t>te</a:t>
            </a:r>
            <a:r>
              <a:rPr lang="en-US" sz="2800" dirty="0">
                <a:solidFill>
                  <a:schemeClr val="tx1"/>
                </a:solidFill>
              </a:rPr>
              <a:t> </a:t>
            </a:r>
            <a:r>
              <a:rPr lang="en-US" sz="2800" dirty="0" err="1">
                <a:solidFill>
                  <a:schemeClr val="tx1"/>
                </a:solidFill>
              </a:rPr>
              <a:t>verminderen</a:t>
            </a:r>
            <a:r>
              <a:rPr lang="en-US" sz="2800" dirty="0">
                <a:solidFill>
                  <a:schemeClr val="tx1"/>
                </a:solidFill>
              </a:rPr>
              <a:t>. </a:t>
            </a:r>
          </a:p>
          <a:p>
            <a:pPr marL="0" indent="0">
              <a:buNone/>
            </a:pPr>
            <a:endParaRPr lang="nl-NL" dirty="0"/>
          </a:p>
        </p:txBody>
      </p:sp>
      <p:pic>
        <p:nvPicPr>
          <p:cNvPr id="3074" name="Picture 2" descr="Waarom is opwek van windenergie op land nodig | Helpdesk Wind op Land">
            <a:extLst>
              <a:ext uri="{FF2B5EF4-FFF2-40B4-BE49-F238E27FC236}">
                <a16:creationId xmlns:a16="http://schemas.microsoft.com/office/drawing/2014/main" id="{7D5B1193-079F-1C94-C7A2-2387ED2E2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2540" y="161925"/>
            <a:ext cx="4591050" cy="22955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D8FAD30-58CB-2951-41DD-B30AD523E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8" y="3031332"/>
            <a:ext cx="465772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9B9D046-DF3F-3F47-B786-61A6AC369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9693" y="3355182"/>
            <a:ext cx="3609975" cy="325755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62C010B0-C9C3-504B-81FF-DCF619AEE592}"/>
              </a:ext>
            </a:extLst>
          </p:cNvPr>
          <p:cNvSpPr txBox="1"/>
          <p:nvPr/>
        </p:nvSpPr>
        <p:spPr>
          <a:xfrm>
            <a:off x="8648065" y="2978528"/>
            <a:ext cx="3283585" cy="3416320"/>
          </a:xfrm>
          <a:prstGeom prst="rect">
            <a:avLst/>
          </a:prstGeom>
          <a:solidFill>
            <a:srgbClr val="F1EAFC"/>
          </a:solidFill>
          <a:ln>
            <a:solidFill>
              <a:srgbClr val="652EA3"/>
            </a:solidFill>
          </a:ln>
        </p:spPr>
        <p:txBody>
          <a:bodyPr wrap="square">
            <a:spAutoFit/>
          </a:bodyPr>
          <a:lstStyle/>
          <a:p>
            <a:r>
              <a:rPr lang="nl-NL" sz="1800" dirty="0">
                <a:solidFill>
                  <a:schemeClr val="tx1"/>
                </a:solidFill>
                <a:sym typeface="Wingdings" panose="05000000000000000000" pitchFamily="2" charset="2"/>
              </a:rPr>
              <a:t>De Europese klimaatwetten hebben als doel om in 2050 klimaatneutraal te zijn. </a:t>
            </a:r>
          </a:p>
          <a:p>
            <a:pPr>
              <a:buFont typeface="Wingdings" panose="05000000000000000000" pitchFamily="2" charset="2"/>
              <a:buChar char="à"/>
            </a:pPr>
            <a:endParaRPr lang="nl-NL" sz="1800" dirty="0">
              <a:solidFill>
                <a:schemeClr val="tx1"/>
              </a:solidFill>
              <a:sym typeface="Wingdings" panose="05000000000000000000" pitchFamily="2" charset="2"/>
            </a:endParaRPr>
          </a:p>
          <a:p>
            <a:pPr marL="45720" indent="0">
              <a:buNone/>
            </a:pPr>
            <a:r>
              <a:rPr lang="nl-NL" sz="1800" dirty="0">
                <a:solidFill>
                  <a:schemeClr val="tx1"/>
                </a:solidFill>
                <a:sym typeface="Wingdings" panose="05000000000000000000" pitchFamily="2" charset="2"/>
              </a:rPr>
              <a:t>Ze willen dit behalen door:</a:t>
            </a:r>
          </a:p>
          <a:p>
            <a:pPr marL="342900" indent="-342900">
              <a:buFont typeface="Wingdings" panose="05000000000000000000" pitchFamily="2" charset="2"/>
              <a:buChar char="ü"/>
            </a:pPr>
            <a:r>
              <a:rPr lang="nl-NL" sz="1800" dirty="0">
                <a:solidFill>
                  <a:schemeClr val="tx1"/>
                </a:solidFill>
                <a:sym typeface="Wingdings" panose="05000000000000000000" pitchFamily="2" charset="2"/>
              </a:rPr>
              <a:t>De uitstoot van broeikasgassen te verminderen</a:t>
            </a:r>
          </a:p>
          <a:p>
            <a:pPr marL="342900" indent="-342900">
              <a:buFont typeface="Wingdings" panose="05000000000000000000" pitchFamily="2" charset="2"/>
              <a:buChar char="ü"/>
            </a:pPr>
            <a:r>
              <a:rPr lang="nl-NL" sz="1800" dirty="0">
                <a:solidFill>
                  <a:schemeClr val="tx1"/>
                </a:solidFill>
                <a:sym typeface="Wingdings" panose="05000000000000000000" pitchFamily="2" charset="2"/>
              </a:rPr>
              <a:t>Te investeren in groene technologieën</a:t>
            </a:r>
          </a:p>
          <a:p>
            <a:pPr marL="342900" indent="-342900">
              <a:buFont typeface="Wingdings" panose="05000000000000000000" pitchFamily="2" charset="2"/>
              <a:buChar char="ü"/>
            </a:pPr>
            <a:r>
              <a:rPr lang="nl-NL" sz="1800" dirty="0">
                <a:solidFill>
                  <a:schemeClr val="tx1"/>
                </a:solidFill>
                <a:sym typeface="Wingdings" panose="05000000000000000000" pitchFamily="2" charset="2"/>
              </a:rPr>
              <a:t>De natuurlijke omgeving te beschermen. </a:t>
            </a:r>
            <a:endParaRPr lang="nl-NL" sz="1800" dirty="0">
              <a:solidFill>
                <a:schemeClr val="tx1"/>
              </a:solidFill>
            </a:endParaRPr>
          </a:p>
        </p:txBody>
      </p:sp>
    </p:spTree>
    <p:extLst>
      <p:ext uri="{BB962C8B-B14F-4D97-AF65-F5344CB8AC3E}">
        <p14:creationId xmlns:p14="http://schemas.microsoft.com/office/powerpoint/2010/main" val="3592988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1F4D0B-D8EE-44F1-9EE7-272D108325AD}"/>
              </a:ext>
            </a:extLst>
          </p:cNvPr>
          <p:cNvSpPr>
            <a:spLocks noGrp="1"/>
          </p:cNvSpPr>
          <p:nvPr>
            <p:ph type="title"/>
          </p:nvPr>
        </p:nvSpPr>
        <p:spPr/>
        <p:txBody>
          <a:bodyPr/>
          <a:lstStyle/>
          <a:p>
            <a:r>
              <a:rPr lang="nl-NL" dirty="0"/>
              <a:t>Algemene examentips</a:t>
            </a:r>
          </a:p>
        </p:txBody>
      </p:sp>
      <p:sp>
        <p:nvSpPr>
          <p:cNvPr id="3" name="Tijdelijke aanduiding voor inhoud 2">
            <a:extLst>
              <a:ext uri="{FF2B5EF4-FFF2-40B4-BE49-F238E27FC236}">
                <a16:creationId xmlns:a16="http://schemas.microsoft.com/office/drawing/2014/main" id="{857E2D7E-29AE-44D4-8056-A1F9C8C74BA6}"/>
              </a:ext>
            </a:extLst>
          </p:cNvPr>
          <p:cNvSpPr>
            <a:spLocks noGrp="1"/>
          </p:cNvSpPr>
          <p:nvPr>
            <p:ph idx="1"/>
          </p:nvPr>
        </p:nvSpPr>
        <p:spPr>
          <a:xfrm>
            <a:off x="838200" y="1825624"/>
            <a:ext cx="10515600" cy="4867783"/>
          </a:xfrm>
        </p:spPr>
        <p:txBody>
          <a:bodyPr>
            <a:noAutofit/>
          </a:bodyPr>
          <a:lstStyle/>
          <a:p>
            <a:r>
              <a:rPr lang="nl-NL" b="1" dirty="0"/>
              <a:t>Gebruik je tijd: </a:t>
            </a:r>
            <a:r>
              <a:rPr lang="nl-NL" dirty="0"/>
              <a:t>ga je niet haasten, het is JOUW examen.</a:t>
            </a:r>
          </a:p>
          <a:p>
            <a:r>
              <a:rPr lang="nl-NL" b="1" dirty="0"/>
              <a:t>Pennen mee: </a:t>
            </a:r>
            <a:r>
              <a:rPr lang="nl-NL" dirty="0"/>
              <a:t>altijd goed om reserves te hebben.</a:t>
            </a:r>
          </a:p>
          <a:p>
            <a:r>
              <a:rPr lang="nl-NL" b="1" dirty="0"/>
              <a:t>Woordenboek</a:t>
            </a:r>
            <a:r>
              <a:rPr lang="nl-NL" dirty="0"/>
              <a:t>: neem je woordenboek mee en gebruik hem </a:t>
            </a:r>
            <a:r>
              <a:rPr lang="nl-NL" dirty="0">
                <a:sym typeface="Wingdings" panose="05000000000000000000" pitchFamily="2" charset="2"/>
              </a:rPr>
              <a:t></a:t>
            </a:r>
            <a:endParaRPr lang="nl-NL" dirty="0"/>
          </a:p>
          <a:p>
            <a:r>
              <a:rPr lang="nl-NL" b="1" dirty="0"/>
              <a:t>Vul altijd wat in: </a:t>
            </a:r>
            <a:r>
              <a:rPr lang="nl-NL" dirty="0"/>
              <a:t>sla geen vraag over. Heb je geen idee, ga door met een andere vraag.</a:t>
            </a:r>
          </a:p>
          <a:p>
            <a:r>
              <a:rPr lang="nl-NL" b="1" dirty="0"/>
              <a:t>Lees goed: </a:t>
            </a:r>
            <a:r>
              <a:rPr lang="nl-NL" dirty="0"/>
              <a:t>bekijk de gegeven bronnen op datum, jaartallen, plaatsen. </a:t>
            </a:r>
            <a:r>
              <a:rPr lang="nl-NL" dirty="0">
                <a:highlight>
                  <a:srgbClr val="FFFF00"/>
                </a:highlight>
              </a:rPr>
              <a:t>Markeer</a:t>
            </a:r>
            <a:r>
              <a:rPr lang="nl-NL" dirty="0"/>
              <a:t> evt. in de vraag wat ze precies van je vragen (leg uit, beargumenteer, oorzaak/gevolg)</a:t>
            </a:r>
          </a:p>
          <a:p>
            <a:r>
              <a:rPr lang="nl-NL" b="1" dirty="0"/>
              <a:t>Tijd over? </a:t>
            </a:r>
            <a:r>
              <a:rPr lang="nl-NL" dirty="0"/>
              <a:t>Schrijf je antwoorden over op een ander blad. Dit mag je meenemen. Het examen mag je NIET meenemen. Zo kan je zelf je examen nakijken zodra het antwoordmodel online staat.</a:t>
            </a:r>
          </a:p>
        </p:txBody>
      </p:sp>
    </p:spTree>
    <p:extLst>
      <p:ext uri="{BB962C8B-B14F-4D97-AF65-F5344CB8AC3E}">
        <p14:creationId xmlns:p14="http://schemas.microsoft.com/office/powerpoint/2010/main" val="2209907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30505-84BB-DD72-B120-D1BAE5A234AB}"/>
              </a:ext>
            </a:extLst>
          </p:cNvPr>
          <p:cNvSpPr>
            <a:spLocks noGrp="1"/>
          </p:cNvSpPr>
          <p:nvPr>
            <p:ph type="title"/>
          </p:nvPr>
        </p:nvSpPr>
        <p:spPr>
          <a:xfrm>
            <a:off x="4441783" y="368440"/>
            <a:ext cx="6693061" cy="1356360"/>
          </a:xfrm>
        </p:spPr>
        <p:txBody>
          <a:bodyPr>
            <a:normAutofit/>
          </a:bodyPr>
          <a:lstStyle/>
          <a:p>
            <a:r>
              <a:rPr lang="nl-NL" dirty="0">
                <a:solidFill>
                  <a:schemeClr val="tx1"/>
                </a:solidFill>
              </a:rPr>
              <a:t>Bodemerosie</a:t>
            </a:r>
          </a:p>
        </p:txBody>
      </p:sp>
      <p:pic>
        <p:nvPicPr>
          <p:cNvPr id="7170" name="Picture 2" descr="Hoe voorkom je bodemerosie? | Wikifarmer">
            <a:extLst>
              <a:ext uri="{FF2B5EF4-FFF2-40B4-BE49-F238E27FC236}">
                <a16:creationId xmlns:a16="http://schemas.microsoft.com/office/drawing/2014/main" id="{09C77825-9051-B0DB-A0F1-BEF11BC00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264" r="42855" b="1"/>
          <a:stretch/>
        </p:blipFill>
        <p:spPr bwMode="auto">
          <a:xfrm>
            <a:off x="22333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DFFAB666-2B85-A34B-36EF-A342852A518D}"/>
              </a:ext>
            </a:extLst>
          </p:cNvPr>
          <p:cNvSpPr>
            <a:spLocks noGrp="1"/>
          </p:cNvSpPr>
          <p:nvPr>
            <p:ph idx="1"/>
          </p:nvPr>
        </p:nvSpPr>
        <p:spPr>
          <a:xfrm>
            <a:off x="4441783" y="1530351"/>
            <a:ext cx="7161332" cy="4038600"/>
          </a:xfrm>
        </p:spPr>
        <p:txBody>
          <a:bodyPr>
            <a:noAutofit/>
          </a:bodyPr>
          <a:lstStyle/>
          <a:p>
            <a:pPr marL="45720" indent="0">
              <a:buNone/>
            </a:pPr>
            <a:r>
              <a:rPr lang="nl-NL" dirty="0">
                <a:solidFill>
                  <a:schemeClr val="tx1"/>
                </a:solidFill>
              </a:rPr>
              <a:t>Het wegspoelen of wegwaaien van het bovenste deel van de bodem. </a:t>
            </a:r>
          </a:p>
          <a:p>
            <a:pPr marL="45720" indent="0">
              <a:buNone/>
            </a:pPr>
            <a:r>
              <a:rPr lang="nl-NL" dirty="0">
                <a:solidFill>
                  <a:schemeClr val="tx1"/>
                </a:solidFill>
              </a:rPr>
              <a:t>In het bovenste deel zitten de meeste vruchtbare deeltjes. </a:t>
            </a:r>
          </a:p>
          <a:p>
            <a:pPr marL="45720" indent="0">
              <a:buNone/>
            </a:pPr>
            <a:r>
              <a:rPr lang="nl-NL" dirty="0"/>
              <a:t>	</a:t>
            </a:r>
            <a:r>
              <a:rPr lang="nl-NL" dirty="0">
                <a:solidFill>
                  <a:schemeClr val="tx1"/>
                </a:solidFill>
              </a:rPr>
              <a:t>Dit kan bijvoorbeeld versterkt worden bij veel neerslag.</a:t>
            </a:r>
          </a:p>
          <a:p>
            <a:endParaRPr lang="nl-NL" dirty="0">
              <a:solidFill>
                <a:schemeClr val="tx1"/>
              </a:solidFill>
            </a:endParaRPr>
          </a:p>
          <a:p>
            <a:pPr marL="45720" indent="0">
              <a:buNone/>
            </a:pPr>
            <a:r>
              <a:rPr lang="nl-NL" dirty="0">
                <a:solidFill>
                  <a:schemeClr val="tx1"/>
                </a:solidFill>
              </a:rPr>
              <a:t>Dit kan vaker gebeuren:</a:t>
            </a:r>
          </a:p>
          <a:p>
            <a:r>
              <a:rPr lang="nl-NL" dirty="0">
                <a:solidFill>
                  <a:schemeClr val="tx1"/>
                </a:solidFill>
              </a:rPr>
              <a:t>Na de oogst, want dan ligt de akker braak </a:t>
            </a:r>
          </a:p>
          <a:p>
            <a:pPr marL="45720" indent="0">
              <a:buNone/>
            </a:pPr>
            <a:r>
              <a:rPr lang="nl-NL" dirty="0">
                <a:solidFill>
                  <a:schemeClr val="tx1"/>
                </a:solidFill>
              </a:rPr>
              <a:t>    (= akker is leeg na de oogst) </a:t>
            </a:r>
          </a:p>
          <a:p>
            <a:r>
              <a:rPr lang="nl-NL" dirty="0">
                <a:solidFill>
                  <a:schemeClr val="tx1"/>
                </a:solidFill>
              </a:rPr>
              <a:t>Na een bosbrand</a:t>
            </a:r>
          </a:p>
        </p:txBody>
      </p:sp>
      <p:sp>
        <p:nvSpPr>
          <p:cNvPr id="4" name="Pijl: rechts 3">
            <a:extLst>
              <a:ext uri="{FF2B5EF4-FFF2-40B4-BE49-F238E27FC236}">
                <a16:creationId xmlns:a16="http://schemas.microsoft.com/office/drawing/2014/main" id="{8DAB000D-FCA1-F795-6C17-E6EF0EC948F8}"/>
              </a:ext>
            </a:extLst>
          </p:cNvPr>
          <p:cNvSpPr/>
          <p:nvPr/>
        </p:nvSpPr>
        <p:spPr>
          <a:xfrm>
            <a:off x="4623357" y="3408527"/>
            <a:ext cx="702269" cy="282248"/>
          </a:xfrm>
          <a:prstGeom prst="rightArrow">
            <a:avLst/>
          </a:prstGeom>
          <a:solidFill>
            <a:srgbClr val="945D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31632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83FF7-CD38-95E9-D6E6-B0CB2584345D}"/>
              </a:ext>
            </a:extLst>
          </p:cNvPr>
          <p:cNvSpPr>
            <a:spLocks noGrp="1"/>
          </p:cNvSpPr>
          <p:nvPr>
            <p:ph type="title"/>
          </p:nvPr>
        </p:nvSpPr>
        <p:spPr/>
        <p:txBody>
          <a:bodyPr/>
          <a:lstStyle/>
          <a:p>
            <a:r>
              <a:rPr lang="nl-NL" dirty="0">
                <a:solidFill>
                  <a:schemeClr val="tx1"/>
                </a:solidFill>
              </a:rPr>
              <a:t>Landdegradatie</a:t>
            </a:r>
          </a:p>
        </p:txBody>
      </p:sp>
      <p:sp>
        <p:nvSpPr>
          <p:cNvPr id="3" name="Tijdelijke aanduiding voor inhoud 2">
            <a:extLst>
              <a:ext uri="{FF2B5EF4-FFF2-40B4-BE49-F238E27FC236}">
                <a16:creationId xmlns:a16="http://schemas.microsoft.com/office/drawing/2014/main" id="{F07BE30E-2DA6-2AD3-534D-A4B70FD01AFA}"/>
              </a:ext>
            </a:extLst>
          </p:cNvPr>
          <p:cNvSpPr>
            <a:spLocks noGrp="1"/>
          </p:cNvSpPr>
          <p:nvPr>
            <p:ph idx="1"/>
          </p:nvPr>
        </p:nvSpPr>
        <p:spPr>
          <a:xfrm>
            <a:off x="838200" y="1825625"/>
            <a:ext cx="10515600" cy="4896722"/>
          </a:xfrm>
        </p:spPr>
        <p:txBody>
          <a:bodyPr>
            <a:noAutofit/>
          </a:bodyPr>
          <a:lstStyle/>
          <a:p>
            <a:r>
              <a:rPr lang="nl-NL" sz="2400" dirty="0">
                <a:solidFill>
                  <a:schemeClr val="tx1"/>
                </a:solidFill>
              </a:rPr>
              <a:t>Als de grond niet goed in staat is (door bijvoorbeeld droogte) om de plantengroei van voldoende water en voedingsstoffen te voorzien, dan noem je dat landdegradatie</a:t>
            </a:r>
            <a:r>
              <a:rPr lang="nl-NL" sz="2400" dirty="0"/>
              <a:t> </a:t>
            </a:r>
            <a:r>
              <a:rPr lang="nl-NL" sz="2400" dirty="0">
                <a:sym typeface="Wingdings" panose="05000000000000000000" pitchFamily="2" charset="2"/>
              </a:rPr>
              <a:t> dus de kwaliteit van de bodem neemt af. </a:t>
            </a:r>
          </a:p>
          <a:p>
            <a:pPr marL="0" indent="0">
              <a:buNone/>
            </a:pPr>
            <a:endParaRPr lang="nl-NL" sz="1400" dirty="0">
              <a:solidFill>
                <a:schemeClr val="tx1"/>
              </a:solidFill>
            </a:endParaRPr>
          </a:p>
          <a:p>
            <a:pPr marL="502920" indent="-457200"/>
            <a:r>
              <a:rPr lang="nl-NL" sz="2400" dirty="0">
                <a:solidFill>
                  <a:schemeClr val="tx1"/>
                </a:solidFill>
              </a:rPr>
              <a:t>Er zijn natuurlijke processen:</a:t>
            </a:r>
          </a:p>
          <a:p>
            <a:pPr marL="45720" indent="0">
              <a:buNone/>
            </a:pPr>
            <a:r>
              <a:rPr lang="nl-NL" sz="2400" dirty="0">
                <a:solidFill>
                  <a:schemeClr val="tx1"/>
                </a:solidFill>
              </a:rPr>
              <a:t>- Verdroging</a:t>
            </a:r>
          </a:p>
          <a:p>
            <a:pPr marL="45720" indent="0">
              <a:buNone/>
            </a:pPr>
            <a:r>
              <a:rPr lang="nl-NL" sz="2400" dirty="0">
                <a:solidFill>
                  <a:schemeClr val="tx1"/>
                </a:solidFill>
              </a:rPr>
              <a:t>- Verzilting</a:t>
            </a:r>
          </a:p>
          <a:p>
            <a:pPr marL="45720" indent="0">
              <a:buNone/>
            </a:pPr>
            <a:endParaRPr lang="nl-NL" sz="1400" dirty="0">
              <a:solidFill>
                <a:schemeClr val="tx1"/>
              </a:solidFill>
            </a:endParaRPr>
          </a:p>
          <a:p>
            <a:r>
              <a:rPr lang="nl-NL" sz="2400" dirty="0">
                <a:solidFill>
                  <a:schemeClr val="tx1"/>
                </a:solidFill>
              </a:rPr>
              <a:t>Drie menselijke manieren om land verkeerd te gebruiken:</a:t>
            </a:r>
          </a:p>
          <a:p>
            <a:pPr>
              <a:buFontTx/>
              <a:buChar char="-"/>
            </a:pPr>
            <a:r>
              <a:rPr lang="nl-NL" sz="2400" dirty="0">
                <a:solidFill>
                  <a:schemeClr val="tx1"/>
                </a:solidFill>
              </a:rPr>
              <a:t>Ontbossing</a:t>
            </a:r>
          </a:p>
          <a:p>
            <a:pPr>
              <a:buFontTx/>
              <a:buChar char="-"/>
            </a:pPr>
            <a:r>
              <a:rPr lang="nl-NL" sz="2400" dirty="0">
                <a:solidFill>
                  <a:schemeClr val="tx1"/>
                </a:solidFill>
              </a:rPr>
              <a:t>Overbeweiding</a:t>
            </a:r>
          </a:p>
          <a:p>
            <a:pPr>
              <a:buFontTx/>
              <a:buChar char="-"/>
            </a:pPr>
            <a:r>
              <a:rPr lang="nl-NL" sz="2400" dirty="0">
                <a:solidFill>
                  <a:schemeClr val="tx1"/>
                </a:solidFill>
              </a:rPr>
              <a:t>Irrigatie</a:t>
            </a:r>
            <a:endParaRPr lang="nl-NL" sz="2400" dirty="0"/>
          </a:p>
        </p:txBody>
      </p:sp>
      <p:pic>
        <p:nvPicPr>
          <p:cNvPr id="6146" name="Picture 2" descr="Bodemerosie | Atlas Natuurlijk Kapitaal">
            <a:extLst>
              <a:ext uri="{FF2B5EF4-FFF2-40B4-BE49-F238E27FC236}">
                <a16:creationId xmlns:a16="http://schemas.microsoft.com/office/drawing/2014/main" id="{162DF4BE-E447-8F8C-429C-DA1C64B5C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8976" y="2969150"/>
            <a:ext cx="3069910" cy="3069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910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5118C0-B0B1-05BC-0FE5-D956E72450B2}"/>
              </a:ext>
            </a:extLst>
          </p:cNvPr>
          <p:cNvSpPr>
            <a:spLocks noGrp="1"/>
          </p:cNvSpPr>
          <p:nvPr>
            <p:ph type="title"/>
          </p:nvPr>
        </p:nvSpPr>
        <p:spPr>
          <a:xfrm>
            <a:off x="7298214" y="1037590"/>
            <a:ext cx="3912583" cy="1356360"/>
          </a:xfrm>
        </p:spPr>
        <p:txBody>
          <a:bodyPr>
            <a:normAutofit fontScale="90000"/>
          </a:bodyPr>
          <a:lstStyle/>
          <a:p>
            <a:r>
              <a:rPr lang="nl-NL" sz="3600" dirty="0">
                <a:solidFill>
                  <a:schemeClr val="tx1"/>
                </a:solidFill>
              </a:rPr>
              <a:t>Maatregelen tegen landdegradatie</a:t>
            </a:r>
          </a:p>
        </p:txBody>
      </p:sp>
      <p:pic>
        <p:nvPicPr>
          <p:cNvPr id="2050" name="Picture 2" descr="landschap van groen en goud rijst- terrassen en berg bereiken en mist in de  ochtend. mist gedekt bergen en mooi ochtend- lucht. natuur landschap.  rijst- boerderij veld- dorp in vallei, Thailand. 34837564">
            <a:extLst>
              <a:ext uri="{FF2B5EF4-FFF2-40B4-BE49-F238E27FC236}">
                <a16:creationId xmlns:a16="http://schemas.microsoft.com/office/drawing/2014/main" id="{40A2B3CA-E71E-C575-00FD-1FDCCE616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35" r="5" b="5"/>
          <a:stretch/>
        </p:blipFill>
        <p:spPr bwMode="auto">
          <a:xfrm>
            <a:off x="3044815" y="3249974"/>
            <a:ext cx="4027002" cy="28779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norme hoeveelheden plastic belanden in de grond door aardbeienteelt. En  dat heeft grote gevolgen">
            <a:extLst>
              <a:ext uri="{FF2B5EF4-FFF2-40B4-BE49-F238E27FC236}">
                <a16:creationId xmlns:a16="http://schemas.microsoft.com/office/drawing/2014/main" id="{9137FFE7-A5B7-7E53-D564-AB50510CE15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l="7413" r="10279" b="-4"/>
          <a:stretch/>
        </p:blipFill>
        <p:spPr bwMode="auto">
          <a:xfrm>
            <a:off x="721369" y="744836"/>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Last van een natte tuin? - Van Akelyen - Zele">
            <a:extLst>
              <a:ext uri="{FF2B5EF4-FFF2-40B4-BE49-F238E27FC236}">
                <a16:creationId xmlns:a16="http://schemas.microsoft.com/office/drawing/2014/main" id="{B703A6FA-90A5-DF34-C43A-067FAB0D14B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r="-8" b="767"/>
          <a:stretch/>
        </p:blipFill>
        <p:spPr bwMode="auto">
          <a:xfrm>
            <a:off x="4992748" y="744836"/>
            <a:ext cx="2079069" cy="23442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ertigatie of druppelirrigatie - Deltaplan Agrarisch Waterbeheer">
            <a:extLst>
              <a:ext uri="{FF2B5EF4-FFF2-40B4-BE49-F238E27FC236}">
                <a16:creationId xmlns:a16="http://schemas.microsoft.com/office/drawing/2014/main" id="{60997A4C-BCFB-5DA6-E7DC-E2DC2548C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861" r="5276" b="6"/>
          <a:stretch/>
        </p:blipFill>
        <p:spPr bwMode="auto">
          <a:xfrm>
            <a:off x="721371" y="4066796"/>
            <a:ext cx="2157385" cy="2061118"/>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842BBD98-D4EC-4674-5B24-8B81FCC7478B}"/>
              </a:ext>
            </a:extLst>
          </p:cNvPr>
          <p:cNvSpPr>
            <a:spLocks noGrp="1"/>
          </p:cNvSpPr>
          <p:nvPr>
            <p:ph idx="1"/>
          </p:nvPr>
        </p:nvSpPr>
        <p:spPr>
          <a:xfrm>
            <a:off x="7237876" y="2393950"/>
            <a:ext cx="4314809" cy="4038600"/>
          </a:xfrm>
        </p:spPr>
        <p:txBody>
          <a:bodyPr>
            <a:normAutofit fontScale="92500" lnSpcReduction="20000"/>
          </a:bodyPr>
          <a:lstStyle/>
          <a:p>
            <a:pPr marL="45720" indent="0">
              <a:buNone/>
            </a:pPr>
            <a:r>
              <a:rPr lang="nl-NL" sz="2400" dirty="0">
                <a:solidFill>
                  <a:schemeClr val="tx1"/>
                </a:solidFill>
              </a:rPr>
              <a:t>Tegen bodemerosie:</a:t>
            </a:r>
          </a:p>
          <a:p>
            <a:pPr marL="388620" indent="-342900">
              <a:buFont typeface="+mj-lt"/>
              <a:buAutoNum type="arabicPeriod"/>
            </a:pPr>
            <a:r>
              <a:rPr lang="nl-NL" sz="2400" dirty="0">
                <a:solidFill>
                  <a:schemeClr val="tx1"/>
                </a:solidFill>
              </a:rPr>
              <a:t>Hellingen / gebieden beplanten</a:t>
            </a:r>
          </a:p>
          <a:p>
            <a:pPr marL="388620" indent="-342900">
              <a:buFont typeface="+mj-lt"/>
              <a:buAutoNum type="arabicPeriod"/>
            </a:pPr>
            <a:r>
              <a:rPr lang="nl-NL" sz="2400" dirty="0">
                <a:solidFill>
                  <a:schemeClr val="tx1"/>
                </a:solidFill>
              </a:rPr>
              <a:t>Terrassen maken met berggebieden</a:t>
            </a:r>
          </a:p>
          <a:p>
            <a:pPr marL="388620" indent="-342900">
              <a:buFont typeface="+mj-lt"/>
              <a:buAutoNum type="arabicPeriod"/>
            </a:pPr>
            <a:r>
              <a:rPr lang="nl-NL" sz="2400" dirty="0">
                <a:solidFill>
                  <a:schemeClr val="tx1"/>
                </a:solidFill>
              </a:rPr>
              <a:t>Grond niet braak laten liggen</a:t>
            </a:r>
          </a:p>
          <a:p>
            <a:pPr marL="45720" indent="0">
              <a:buNone/>
            </a:pPr>
            <a:endParaRPr lang="nl-NL" sz="2400" dirty="0">
              <a:solidFill>
                <a:schemeClr val="tx1"/>
              </a:solidFill>
            </a:endParaRPr>
          </a:p>
          <a:p>
            <a:pPr marL="45720" indent="0">
              <a:buNone/>
            </a:pPr>
            <a:r>
              <a:rPr lang="nl-NL" sz="2400" dirty="0">
                <a:solidFill>
                  <a:schemeClr val="tx1"/>
                </a:solidFill>
              </a:rPr>
              <a:t>Tegen verzilting:</a:t>
            </a:r>
          </a:p>
          <a:p>
            <a:pPr marL="388620" indent="-342900">
              <a:buFont typeface="+mj-lt"/>
              <a:buAutoNum type="arabicPeriod"/>
            </a:pPr>
            <a:r>
              <a:rPr lang="nl-NL" sz="2400" dirty="0">
                <a:solidFill>
                  <a:schemeClr val="tx1"/>
                </a:solidFill>
              </a:rPr>
              <a:t>Druppelirrigatie</a:t>
            </a:r>
          </a:p>
          <a:p>
            <a:pPr marL="388620" indent="-342900">
              <a:buFont typeface="+mj-lt"/>
              <a:buAutoNum type="arabicPeriod"/>
            </a:pPr>
            <a:r>
              <a:rPr lang="nl-NL" sz="2400" dirty="0">
                <a:solidFill>
                  <a:schemeClr val="tx1"/>
                </a:solidFill>
              </a:rPr>
              <a:t>Drainage</a:t>
            </a:r>
          </a:p>
          <a:p>
            <a:pPr marL="388620" indent="-342900">
              <a:buFont typeface="+mj-lt"/>
              <a:buAutoNum type="arabicPeriod"/>
            </a:pPr>
            <a:r>
              <a:rPr lang="nl-NL" sz="2400" dirty="0">
                <a:solidFill>
                  <a:schemeClr val="tx1"/>
                </a:solidFill>
              </a:rPr>
              <a:t>Grond afdekken met kappen / plastic. </a:t>
            </a:r>
          </a:p>
        </p:txBody>
      </p:sp>
    </p:spTree>
    <p:extLst>
      <p:ext uri="{BB962C8B-B14F-4D97-AF65-F5344CB8AC3E}">
        <p14:creationId xmlns:p14="http://schemas.microsoft.com/office/powerpoint/2010/main" val="1992516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31801F-1B31-45B7-A79E-D593C1873642}"/>
              </a:ext>
            </a:extLst>
          </p:cNvPr>
          <p:cNvSpPr>
            <a:spLocks noGrp="1"/>
          </p:cNvSpPr>
          <p:nvPr>
            <p:ph type="title"/>
          </p:nvPr>
        </p:nvSpPr>
        <p:spPr/>
        <p:txBody>
          <a:bodyPr/>
          <a:lstStyle/>
          <a:p>
            <a:r>
              <a:rPr lang="nl-NL" dirty="0">
                <a:solidFill>
                  <a:schemeClr val="tx1"/>
                </a:solidFill>
              </a:rPr>
              <a:t>Verzilting door irrigatie</a:t>
            </a:r>
          </a:p>
        </p:txBody>
      </p:sp>
      <p:sp>
        <p:nvSpPr>
          <p:cNvPr id="3" name="Tijdelijke aanduiding voor inhoud 2">
            <a:extLst>
              <a:ext uri="{FF2B5EF4-FFF2-40B4-BE49-F238E27FC236}">
                <a16:creationId xmlns:a16="http://schemas.microsoft.com/office/drawing/2014/main" id="{665860E8-2F14-4903-A5AF-F7052759993E}"/>
              </a:ext>
            </a:extLst>
          </p:cNvPr>
          <p:cNvSpPr>
            <a:spLocks noGrp="1"/>
          </p:cNvSpPr>
          <p:nvPr>
            <p:ph idx="1"/>
          </p:nvPr>
        </p:nvSpPr>
        <p:spPr>
          <a:xfrm>
            <a:off x="5166360" y="1504949"/>
            <a:ext cx="6549390" cy="5257591"/>
          </a:xfrm>
        </p:spPr>
        <p:txBody>
          <a:bodyPr/>
          <a:lstStyle/>
          <a:p>
            <a:pPr marL="45720" indent="0">
              <a:buNone/>
            </a:pPr>
            <a:r>
              <a:rPr lang="nl-NL" sz="2400" dirty="0">
                <a:solidFill>
                  <a:schemeClr val="tx1"/>
                </a:solidFill>
              </a:rPr>
              <a:t>Zilt = zout</a:t>
            </a:r>
          </a:p>
          <a:p>
            <a:pPr marL="45720" indent="0">
              <a:buNone/>
            </a:pPr>
            <a:endParaRPr lang="nl-NL" sz="100" dirty="0">
              <a:solidFill>
                <a:schemeClr val="tx1"/>
              </a:solidFill>
            </a:endParaRPr>
          </a:p>
          <a:p>
            <a:pPr marL="45720" indent="0">
              <a:buNone/>
            </a:pPr>
            <a:r>
              <a:rPr lang="nl-NL" sz="2400" dirty="0">
                <a:solidFill>
                  <a:schemeClr val="tx1"/>
                </a:solidFill>
              </a:rPr>
              <a:t>Het irrigatiewater zakt de bodem in. In water zitten altijd zouten </a:t>
            </a:r>
          </a:p>
          <a:p>
            <a:pPr marL="45720" indent="0">
              <a:buNone/>
            </a:pPr>
            <a:r>
              <a:rPr lang="nl-NL" sz="2400" dirty="0">
                <a:solidFill>
                  <a:schemeClr val="tx1"/>
                </a:solidFill>
              </a:rPr>
              <a:t>Als de temperatuur hoog is en de lucht droog: stijgt het water op naar het oppervlak en verdampt</a:t>
            </a:r>
          </a:p>
          <a:p>
            <a:pPr>
              <a:buFont typeface="Arial" charset="0"/>
              <a:buChar char="•"/>
            </a:pPr>
            <a:r>
              <a:rPr lang="nl-NL" sz="2400" dirty="0">
                <a:solidFill>
                  <a:schemeClr val="tx1"/>
                </a:solidFill>
              </a:rPr>
              <a:t>De zouten slaan dan neer en vormen een witte zoutkorst. De grond is dan verzilt en ongeschikt voor de landbouw</a:t>
            </a:r>
          </a:p>
          <a:p>
            <a:pPr marL="45720" indent="0">
              <a:buNone/>
            </a:pPr>
            <a:endParaRPr lang="nl-NL" dirty="0"/>
          </a:p>
        </p:txBody>
      </p:sp>
      <p:pic>
        <p:nvPicPr>
          <p:cNvPr id="5" name="Tijdelijke aanduiding voor inhoud 3">
            <a:extLst>
              <a:ext uri="{FF2B5EF4-FFF2-40B4-BE49-F238E27FC236}">
                <a16:creationId xmlns:a16="http://schemas.microsoft.com/office/drawing/2014/main" id="{CB454923-9094-4408-9F8F-333348321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09" y="1585912"/>
            <a:ext cx="4913351" cy="3577590"/>
          </a:xfrm>
          <a:prstGeom prst="rect">
            <a:avLst/>
          </a:prstGeom>
        </p:spPr>
      </p:pic>
      <p:sp>
        <p:nvSpPr>
          <p:cNvPr id="4" name="Pijl: omlaag 3">
            <a:extLst>
              <a:ext uri="{FF2B5EF4-FFF2-40B4-BE49-F238E27FC236}">
                <a16:creationId xmlns:a16="http://schemas.microsoft.com/office/drawing/2014/main" id="{411AC971-CC3F-3440-D990-29977F46B814}"/>
              </a:ext>
            </a:extLst>
          </p:cNvPr>
          <p:cNvSpPr/>
          <p:nvPr/>
        </p:nvSpPr>
        <p:spPr>
          <a:xfrm>
            <a:off x="6837590" y="5044273"/>
            <a:ext cx="497707" cy="643094"/>
          </a:xfrm>
          <a:prstGeom prst="downArrow">
            <a:avLst/>
          </a:prstGeom>
          <a:solidFill>
            <a:srgbClr val="945D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F21C408A-59C5-295E-ED3A-181B7340C268}"/>
              </a:ext>
            </a:extLst>
          </p:cNvPr>
          <p:cNvSpPr txBox="1"/>
          <p:nvPr/>
        </p:nvSpPr>
        <p:spPr>
          <a:xfrm>
            <a:off x="5514975" y="5606415"/>
            <a:ext cx="6296025" cy="1477328"/>
          </a:xfrm>
          <a:prstGeom prst="rect">
            <a:avLst/>
          </a:prstGeom>
          <a:noFill/>
        </p:spPr>
        <p:txBody>
          <a:bodyPr wrap="square" rtlCol="0">
            <a:spAutoFit/>
          </a:bodyPr>
          <a:lstStyle/>
          <a:p>
            <a:r>
              <a:rPr lang="nl-NL" sz="2400" dirty="0"/>
              <a:t>Oplossing verzilting op de akker:</a:t>
            </a:r>
          </a:p>
          <a:p>
            <a:pPr>
              <a:buFont typeface="Arial" charset="0"/>
              <a:buChar char="•"/>
            </a:pPr>
            <a:r>
              <a:rPr lang="nl-NL" sz="2400" dirty="0">
                <a:solidFill>
                  <a:schemeClr val="tx1"/>
                </a:solidFill>
              </a:rPr>
              <a:t>Drainage (ontwateren)</a:t>
            </a:r>
          </a:p>
          <a:p>
            <a:pPr>
              <a:buFont typeface="Arial" charset="0"/>
              <a:buChar char="•"/>
            </a:pPr>
            <a:r>
              <a:rPr lang="nl-NL" sz="2400" dirty="0">
                <a:solidFill>
                  <a:schemeClr val="tx1"/>
                </a:solidFill>
              </a:rPr>
              <a:t>Druppelirrigatie</a:t>
            </a:r>
          </a:p>
          <a:p>
            <a:endParaRPr lang="nl-NL" dirty="0"/>
          </a:p>
        </p:txBody>
      </p:sp>
    </p:spTree>
    <p:extLst>
      <p:ext uri="{BB962C8B-B14F-4D97-AF65-F5344CB8AC3E}">
        <p14:creationId xmlns:p14="http://schemas.microsoft.com/office/powerpoint/2010/main" val="2220855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AA8FD-6D3F-42BB-5CAA-1BD67094AC49}"/>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F67A975D-BB52-D8B1-1A8B-82ECCA850D75}"/>
              </a:ext>
            </a:extLst>
          </p:cNvPr>
          <p:cNvSpPr>
            <a:spLocks noGrp="1"/>
          </p:cNvSpPr>
          <p:nvPr>
            <p:ph type="title"/>
          </p:nvPr>
        </p:nvSpPr>
        <p:spPr>
          <a:xfrm>
            <a:off x="1143000" y="609600"/>
            <a:ext cx="10637195" cy="1355725"/>
          </a:xfrm>
        </p:spPr>
        <p:txBody>
          <a:bodyPr/>
          <a:lstStyle/>
          <a:p>
            <a:r>
              <a:rPr lang="nl-NL" dirty="0">
                <a:solidFill>
                  <a:schemeClr val="tx1"/>
                </a:solidFill>
              </a:rPr>
              <a:t>Methaan		 			CO2</a:t>
            </a:r>
          </a:p>
        </p:txBody>
      </p:sp>
      <p:pic>
        <p:nvPicPr>
          <p:cNvPr id="6" name="Picture 2" descr="VS Gaming League Championships 2019 - Liquipedia Counter-Strike Wiki">
            <a:extLst>
              <a:ext uri="{FF2B5EF4-FFF2-40B4-BE49-F238E27FC236}">
                <a16:creationId xmlns:a16="http://schemas.microsoft.com/office/drawing/2014/main" id="{5E6F231D-851C-A24C-A3DA-B77FC68A7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541" y="447522"/>
            <a:ext cx="1563839" cy="1563839"/>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478F04F6-012C-245E-FD25-AA36F5A7E6AA}"/>
              </a:ext>
            </a:extLst>
          </p:cNvPr>
          <p:cNvPicPr>
            <a:picLocks noChangeAspect="1"/>
          </p:cNvPicPr>
          <p:nvPr/>
        </p:nvPicPr>
        <p:blipFill>
          <a:blip r:embed="rId3"/>
          <a:stretch>
            <a:fillRect/>
          </a:stretch>
        </p:blipFill>
        <p:spPr>
          <a:xfrm>
            <a:off x="920636" y="1565689"/>
            <a:ext cx="3824852" cy="5006781"/>
          </a:xfrm>
          <a:prstGeom prst="rect">
            <a:avLst/>
          </a:prstGeom>
        </p:spPr>
      </p:pic>
      <p:pic>
        <p:nvPicPr>
          <p:cNvPr id="9" name="Afbeelding 8">
            <a:extLst>
              <a:ext uri="{FF2B5EF4-FFF2-40B4-BE49-F238E27FC236}">
                <a16:creationId xmlns:a16="http://schemas.microsoft.com/office/drawing/2014/main" id="{BA5C4746-09E9-0BE3-F0A5-70EF751FB840}"/>
              </a:ext>
            </a:extLst>
          </p:cNvPr>
          <p:cNvPicPr>
            <a:picLocks noChangeAspect="1"/>
          </p:cNvPicPr>
          <p:nvPr/>
        </p:nvPicPr>
        <p:blipFill>
          <a:blip r:embed="rId4"/>
          <a:stretch>
            <a:fillRect/>
          </a:stretch>
        </p:blipFill>
        <p:spPr>
          <a:xfrm>
            <a:off x="7151691" y="1454681"/>
            <a:ext cx="4119673" cy="5117789"/>
          </a:xfrm>
          <a:prstGeom prst="rect">
            <a:avLst/>
          </a:prstGeom>
        </p:spPr>
      </p:pic>
    </p:spTree>
    <p:extLst>
      <p:ext uri="{BB962C8B-B14F-4D97-AF65-F5344CB8AC3E}">
        <p14:creationId xmlns:p14="http://schemas.microsoft.com/office/powerpoint/2010/main" val="16379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D95DA5-6897-BF87-739B-50211211FC8E}"/>
              </a:ext>
            </a:extLst>
          </p:cNvPr>
          <p:cNvSpPr>
            <a:spLocks noGrp="1"/>
          </p:cNvSpPr>
          <p:nvPr>
            <p:ph type="title"/>
          </p:nvPr>
        </p:nvSpPr>
        <p:spPr/>
        <p:txBody>
          <a:bodyPr/>
          <a:lstStyle/>
          <a:p>
            <a:r>
              <a:rPr lang="nl-NL" dirty="0"/>
              <a:t>Examenvraag broeikasgassen </a:t>
            </a:r>
          </a:p>
        </p:txBody>
      </p:sp>
      <p:sp>
        <p:nvSpPr>
          <p:cNvPr id="3" name="Tijdelijke aanduiding voor inhoud 2">
            <a:extLst>
              <a:ext uri="{FF2B5EF4-FFF2-40B4-BE49-F238E27FC236}">
                <a16:creationId xmlns:a16="http://schemas.microsoft.com/office/drawing/2014/main" id="{626A9920-E579-F530-D6BC-1D1B0B662D16}"/>
              </a:ext>
            </a:extLst>
          </p:cNvPr>
          <p:cNvSpPr>
            <a:spLocks noGrp="1"/>
          </p:cNvSpPr>
          <p:nvPr>
            <p:ph idx="1"/>
          </p:nvPr>
        </p:nvSpPr>
        <p:spPr/>
        <p:txBody>
          <a:bodyPr/>
          <a:lstStyle/>
          <a:p>
            <a:pPr algn="l">
              <a:spcAft>
                <a:spcPts val="1500"/>
              </a:spcAft>
              <a:buNone/>
            </a:pPr>
            <a:r>
              <a:rPr lang="nl-NL" b="0" i="0" dirty="0">
                <a:solidFill>
                  <a:srgbClr val="000000"/>
                </a:solidFill>
                <a:effectLst/>
              </a:rPr>
              <a:t>Zowel Nederland als Spanje ondervinden de nadelige gevolgen van het </a:t>
            </a:r>
            <a:r>
              <a:rPr lang="nl-NL" i="0" dirty="0">
                <a:solidFill>
                  <a:srgbClr val="000000"/>
                </a:solidFill>
                <a:effectLst/>
              </a:rPr>
              <a:t>versterkt broeikaseffect.</a:t>
            </a:r>
          </a:p>
          <a:p>
            <a:pPr marL="0" indent="0" algn="l">
              <a:spcAft>
                <a:spcPts val="1500"/>
              </a:spcAft>
              <a:buNone/>
            </a:pPr>
            <a:r>
              <a:rPr lang="nl-NL" i="0" dirty="0">
                <a:solidFill>
                  <a:srgbClr val="000000"/>
                </a:solidFill>
                <a:effectLst/>
                <a:sym typeface="Wingdings" panose="05000000000000000000" pitchFamily="2" charset="2"/>
              </a:rPr>
              <a:t> </a:t>
            </a:r>
            <a:r>
              <a:rPr lang="nl-NL" i="0" dirty="0">
                <a:solidFill>
                  <a:srgbClr val="000000"/>
                </a:solidFill>
                <a:effectLst/>
              </a:rPr>
              <a:t>Geef twee gevolgen van het versterkt broeikaseffect die zowel voor Nederland als voor Spanje gelden.</a:t>
            </a:r>
          </a:p>
          <a:p>
            <a:pPr marL="0" indent="0">
              <a:buNone/>
            </a:pPr>
            <a:endParaRPr lang="nl-NL" dirty="0"/>
          </a:p>
        </p:txBody>
      </p:sp>
      <p:sp>
        <p:nvSpPr>
          <p:cNvPr id="4" name="Tekstvak 3">
            <a:extLst>
              <a:ext uri="{FF2B5EF4-FFF2-40B4-BE49-F238E27FC236}">
                <a16:creationId xmlns:a16="http://schemas.microsoft.com/office/drawing/2014/main" id="{9DA26FB2-2F26-9EFC-2737-2208A9D8F1A7}"/>
              </a:ext>
            </a:extLst>
          </p:cNvPr>
          <p:cNvSpPr txBox="1"/>
          <p:nvPr/>
        </p:nvSpPr>
        <p:spPr>
          <a:xfrm>
            <a:off x="2714625" y="4453116"/>
            <a:ext cx="5667375" cy="1200329"/>
          </a:xfrm>
          <a:prstGeom prst="rect">
            <a:avLst/>
          </a:prstGeom>
          <a:solidFill>
            <a:srgbClr val="F1EAFC"/>
          </a:solidFill>
          <a:ln>
            <a:solidFill>
              <a:srgbClr val="652EA3"/>
            </a:solidFill>
          </a:ln>
        </p:spPr>
        <p:txBody>
          <a:bodyPr wrap="square" rtlCol="0">
            <a:spAutoFit/>
          </a:bodyPr>
          <a:lstStyle/>
          <a:p>
            <a:r>
              <a:rPr lang="nl-NL" dirty="0">
                <a:latin typeface="Effra" panose="02000506080000020004" pitchFamily="2" charset="0"/>
              </a:rPr>
              <a:t>Antwoorden:</a:t>
            </a:r>
          </a:p>
          <a:p>
            <a:pPr marL="285750" indent="-285750">
              <a:buFontTx/>
              <a:buChar char="-"/>
            </a:pPr>
            <a:r>
              <a:rPr lang="nl-NL" dirty="0">
                <a:latin typeface="Effra" panose="02000506080000020004" pitchFamily="2" charset="0"/>
              </a:rPr>
              <a:t>zeespiegelstijging  </a:t>
            </a:r>
          </a:p>
          <a:p>
            <a:pPr marL="285750" indent="-285750">
              <a:buFontTx/>
              <a:buChar char="-"/>
            </a:pPr>
            <a:r>
              <a:rPr lang="nl-NL" dirty="0">
                <a:latin typeface="Effra" panose="02000506080000020004" pitchFamily="2" charset="0"/>
              </a:rPr>
              <a:t>extremer weer </a:t>
            </a:r>
          </a:p>
          <a:p>
            <a:pPr marL="285750" indent="-285750">
              <a:buFontTx/>
              <a:buChar char="-"/>
            </a:pPr>
            <a:r>
              <a:rPr lang="nl-NL" dirty="0">
                <a:latin typeface="Effra" panose="02000506080000020004" pitchFamily="2" charset="0"/>
              </a:rPr>
              <a:t>temperatuurverhoging </a:t>
            </a:r>
          </a:p>
        </p:txBody>
      </p:sp>
    </p:spTree>
    <p:extLst>
      <p:ext uri="{BB962C8B-B14F-4D97-AF65-F5344CB8AC3E}">
        <p14:creationId xmlns:p14="http://schemas.microsoft.com/office/powerpoint/2010/main" val="407106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E54B60F-7817-11D7-6CC3-B5D5A9892EC2}"/>
              </a:ext>
            </a:extLst>
          </p:cNvPr>
          <p:cNvPicPr>
            <a:picLocks noChangeAspect="1"/>
          </p:cNvPicPr>
          <p:nvPr/>
        </p:nvPicPr>
        <p:blipFill rotWithShape="1">
          <a:blip r:embed="rId3"/>
          <a:srcRect l="1257" t="2788" r="1754" b="3878"/>
          <a:stretch/>
        </p:blipFill>
        <p:spPr>
          <a:xfrm>
            <a:off x="140676" y="1457011"/>
            <a:ext cx="6360607" cy="4612193"/>
          </a:xfrm>
          <a:prstGeom prst="rect">
            <a:avLst/>
          </a:prstGeom>
        </p:spPr>
      </p:pic>
      <p:sp>
        <p:nvSpPr>
          <p:cNvPr id="2" name="Titel 1"/>
          <p:cNvSpPr>
            <a:spLocks noGrp="1"/>
          </p:cNvSpPr>
          <p:nvPr>
            <p:ph type="title"/>
          </p:nvPr>
        </p:nvSpPr>
        <p:spPr/>
        <p:txBody>
          <a:bodyPr/>
          <a:lstStyle/>
          <a:p>
            <a:r>
              <a:rPr lang="nl-NL" dirty="0"/>
              <a:t>Examenvraag klimaatverandering</a:t>
            </a:r>
          </a:p>
        </p:txBody>
      </p:sp>
      <p:sp>
        <p:nvSpPr>
          <p:cNvPr id="3" name="Tijdelijke aanduiding voor inhoud 2"/>
          <p:cNvSpPr>
            <a:spLocks noGrp="1"/>
          </p:cNvSpPr>
          <p:nvPr>
            <p:ph idx="1"/>
          </p:nvPr>
        </p:nvSpPr>
        <p:spPr>
          <a:xfrm>
            <a:off x="5118589" y="2344267"/>
            <a:ext cx="6905625" cy="4413250"/>
          </a:xfrm>
        </p:spPr>
        <p:txBody>
          <a:bodyPr>
            <a:normAutofit lnSpcReduction="10000"/>
          </a:bodyPr>
          <a:lstStyle/>
          <a:p>
            <a:pPr marL="0" indent="0">
              <a:buNone/>
            </a:pPr>
            <a:r>
              <a:rPr lang="nl-NL" sz="2400" dirty="0"/>
              <a:t>Monarchvlinders migreren jaarlijks tussen hun overwinteringsgebied en hun broedgebieden. In de broedgebieden groeien planten waar ze hun eitjes op leggen. Door klimaatverandering groeien de planten voor de vlindereitjes steeds vaker op andere plekken.  </a:t>
            </a:r>
          </a:p>
          <a:p>
            <a:pPr>
              <a:buFont typeface="Wingdings" panose="05000000000000000000" pitchFamily="2" charset="2"/>
              <a:buChar char="à"/>
            </a:pPr>
            <a:r>
              <a:rPr lang="nl-NL" sz="2400" dirty="0"/>
              <a:t>Leg uit dat de monarchvlinders steeds verder moeten vliegen om de broedgebieden te bereiken. </a:t>
            </a:r>
          </a:p>
          <a:p>
            <a:pPr marL="0" indent="0">
              <a:buNone/>
            </a:pPr>
            <a:r>
              <a:rPr lang="nl-NL" sz="2400" dirty="0"/>
              <a:t>Doe het zo:</a:t>
            </a:r>
          </a:p>
          <a:p>
            <a:pPr marL="0" indent="0">
              <a:buNone/>
            </a:pPr>
            <a:r>
              <a:rPr lang="nl-NL" sz="2400" dirty="0"/>
              <a:t>– Kies eerst of de planten voor de vlindereitjes meer noordelijk of meer zuidelijk zullen groeien.</a:t>
            </a:r>
          </a:p>
          <a:p>
            <a:pPr marL="0" indent="0">
              <a:buNone/>
            </a:pPr>
            <a:r>
              <a:rPr lang="nl-NL" sz="2400" dirty="0"/>
              <a:t> – Geef daarna een argument voor je keuze.</a:t>
            </a:r>
          </a:p>
        </p:txBody>
      </p:sp>
    </p:spTree>
    <p:extLst>
      <p:ext uri="{BB962C8B-B14F-4D97-AF65-F5344CB8AC3E}">
        <p14:creationId xmlns:p14="http://schemas.microsoft.com/office/powerpoint/2010/main" val="2031771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E3559A-9D40-AE9D-53F0-CFFA3FFD3061}"/>
              </a:ext>
            </a:extLst>
          </p:cNvPr>
          <p:cNvSpPr>
            <a:spLocks noGrp="1"/>
          </p:cNvSpPr>
          <p:nvPr>
            <p:ph type="title"/>
          </p:nvPr>
        </p:nvSpPr>
        <p:spPr/>
        <p:txBody>
          <a:bodyPr/>
          <a:lstStyle/>
          <a:p>
            <a:r>
              <a:rPr lang="en-US" dirty="0" err="1"/>
              <a:t>Klimaatfactoren</a:t>
            </a:r>
            <a:endParaRPr lang="nl-NL" dirty="0"/>
          </a:p>
        </p:txBody>
      </p:sp>
      <p:sp>
        <p:nvSpPr>
          <p:cNvPr id="3" name="Tijdelijke aanduiding voor inhoud 2">
            <a:extLst>
              <a:ext uri="{FF2B5EF4-FFF2-40B4-BE49-F238E27FC236}">
                <a16:creationId xmlns:a16="http://schemas.microsoft.com/office/drawing/2014/main" id="{18BFCD18-B910-5B41-D391-C99299CCD29B}"/>
              </a:ext>
            </a:extLst>
          </p:cNvPr>
          <p:cNvSpPr>
            <a:spLocks noGrp="1"/>
          </p:cNvSpPr>
          <p:nvPr>
            <p:ph idx="1"/>
          </p:nvPr>
        </p:nvSpPr>
        <p:spPr/>
        <p:txBody>
          <a:bodyPr/>
          <a:lstStyle/>
          <a:p>
            <a:r>
              <a:rPr lang="en-US" b="1" dirty="0" err="1"/>
              <a:t>Breedteligging</a:t>
            </a:r>
            <a:r>
              <a:rPr lang="en-US" b="1" dirty="0"/>
              <a:t> </a:t>
            </a:r>
            <a:r>
              <a:rPr lang="en-US" dirty="0"/>
              <a:t>-&gt; </a:t>
            </a:r>
            <a:r>
              <a:rPr lang="en-US" dirty="0" err="1"/>
              <a:t>afstand</a:t>
            </a:r>
            <a:r>
              <a:rPr lang="en-US" dirty="0"/>
              <a:t> tot de </a:t>
            </a:r>
            <a:r>
              <a:rPr lang="en-US" dirty="0" err="1"/>
              <a:t>evenaar</a:t>
            </a:r>
            <a:r>
              <a:rPr lang="en-US" dirty="0"/>
              <a:t>. Hoe </a:t>
            </a:r>
            <a:r>
              <a:rPr lang="en-US" dirty="0" err="1"/>
              <a:t>verder</a:t>
            </a:r>
            <a:r>
              <a:rPr lang="en-US" dirty="0"/>
              <a:t> van de </a:t>
            </a:r>
            <a:r>
              <a:rPr lang="en-US" dirty="0" err="1"/>
              <a:t>evenaar</a:t>
            </a:r>
            <a:r>
              <a:rPr lang="en-US" dirty="0"/>
              <a:t>, hoe </a:t>
            </a:r>
            <a:r>
              <a:rPr lang="en-US" dirty="0" err="1"/>
              <a:t>kouder</a:t>
            </a:r>
            <a:r>
              <a:rPr lang="en-US" dirty="0"/>
              <a:t>.</a:t>
            </a:r>
          </a:p>
          <a:p>
            <a:r>
              <a:rPr lang="en-US" b="1" dirty="0" err="1"/>
              <a:t>Hoogteligging</a:t>
            </a:r>
            <a:r>
              <a:rPr lang="en-US" dirty="0"/>
              <a:t> -&gt; hoe </a:t>
            </a:r>
            <a:r>
              <a:rPr lang="en-US" dirty="0" err="1"/>
              <a:t>hoger</a:t>
            </a:r>
            <a:r>
              <a:rPr lang="en-US" dirty="0"/>
              <a:t> je </a:t>
            </a:r>
            <a:r>
              <a:rPr lang="en-US" dirty="0" err="1"/>
              <a:t>komt</a:t>
            </a:r>
            <a:r>
              <a:rPr lang="en-US" dirty="0"/>
              <a:t>, hoe </a:t>
            </a:r>
            <a:r>
              <a:rPr lang="en-US" dirty="0" err="1"/>
              <a:t>kouder</a:t>
            </a:r>
            <a:r>
              <a:rPr lang="en-US" dirty="0"/>
              <a:t> het </a:t>
            </a:r>
            <a:r>
              <a:rPr lang="en-US" dirty="0" err="1"/>
              <a:t>wordt</a:t>
            </a:r>
            <a:r>
              <a:rPr lang="en-US" dirty="0"/>
              <a:t> (1000m = 6 </a:t>
            </a:r>
            <a:r>
              <a:rPr lang="en-US" dirty="0" err="1"/>
              <a:t>graden</a:t>
            </a:r>
            <a:r>
              <a:rPr lang="en-US" dirty="0"/>
              <a:t> </a:t>
            </a:r>
            <a:r>
              <a:rPr lang="en-US" dirty="0" err="1"/>
              <a:t>kouder</a:t>
            </a:r>
            <a:r>
              <a:rPr lang="en-US" dirty="0"/>
              <a:t>)</a:t>
            </a:r>
          </a:p>
          <a:p>
            <a:r>
              <a:rPr lang="en-US" b="1" dirty="0" err="1"/>
              <a:t>Gesteldheid</a:t>
            </a:r>
            <a:r>
              <a:rPr lang="en-US" b="1" dirty="0"/>
              <a:t> van het </a:t>
            </a:r>
            <a:r>
              <a:rPr lang="en-US" b="1" dirty="0" err="1"/>
              <a:t>aardoppervlak</a:t>
            </a:r>
            <a:r>
              <a:rPr lang="en-US" b="1" dirty="0"/>
              <a:t> </a:t>
            </a:r>
            <a:r>
              <a:rPr lang="en-US" dirty="0"/>
              <a:t>-&gt; het </a:t>
            </a:r>
            <a:r>
              <a:rPr lang="en-US" dirty="0" err="1"/>
              <a:t>soort</a:t>
            </a:r>
            <a:r>
              <a:rPr lang="en-US" dirty="0"/>
              <a:t> </a:t>
            </a:r>
            <a:r>
              <a:rPr lang="en-US" dirty="0" err="1"/>
              <a:t>oppervlakte</a:t>
            </a:r>
            <a:r>
              <a:rPr lang="en-US" dirty="0"/>
              <a:t> wat de </a:t>
            </a:r>
            <a:r>
              <a:rPr lang="en-US" dirty="0" err="1"/>
              <a:t>zon</a:t>
            </a:r>
            <a:r>
              <a:rPr lang="en-US" dirty="0"/>
              <a:t> </a:t>
            </a:r>
            <a:r>
              <a:rPr lang="en-US" dirty="0" err="1"/>
              <a:t>opwarmt</a:t>
            </a:r>
            <a:r>
              <a:rPr lang="en-US" dirty="0"/>
              <a:t>. Land </a:t>
            </a:r>
            <a:r>
              <a:rPr lang="en-US" dirty="0" err="1"/>
              <a:t>warmt</a:t>
            </a:r>
            <a:r>
              <a:rPr lang="en-US" dirty="0"/>
              <a:t> </a:t>
            </a:r>
            <a:r>
              <a:rPr lang="en-US" dirty="0" err="1"/>
              <a:t>veel</a:t>
            </a:r>
            <a:r>
              <a:rPr lang="en-US" dirty="0"/>
              <a:t> </a:t>
            </a:r>
            <a:r>
              <a:rPr lang="en-US" dirty="0" err="1"/>
              <a:t>sneller</a:t>
            </a:r>
            <a:r>
              <a:rPr lang="en-US" dirty="0"/>
              <a:t> op dan zee.</a:t>
            </a:r>
          </a:p>
          <a:p>
            <a:r>
              <a:rPr lang="en-US" b="1" dirty="0" err="1"/>
              <a:t>Afstand</a:t>
            </a:r>
            <a:r>
              <a:rPr lang="en-US" b="1" dirty="0"/>
              <a:t> tot de zee </a:t>
            </a:r>
            <a:r>
              <a:rPr lang="en-US" dirty="0"/>
              <a:t>-&gt; </a:t>
            </a:r>
            <a:r>
              <a:rPr lang="en-US" dirty="0" err="1"/>
              <a:t>gebied</a:t>
            </a:r>
            <a:r>
              <a:rPr lang="en-US" dirty="0"/>
              <a:t> </a:t>
            </a:r>
            <a:r>
              <a:rPr lang="en-US" dirty="0" err="1"/>
              <a:t>dichtbij</a:t>
            </a:r>
            <a:r>
              <a:rPr lang="en-US" dirty="0"/>
              <a:t> zee </a:t>
            </a:r>
            <a:r>
              <a:rPr lang="en-US" dirty="0" err="1"/>
              <a:t>krijgt</a:t>
            </a:r>
            <a:r>
              <a:rPr lang="en-US" dirty="0"/>
              <a:t> </a:t>
            </a:r>
            <a:r>
              <a:rPr lang="en-US" dirty="0" err="1"/>
              <a:t>vaak</a:t>
            </a:r>
            <a:r>
              <a:rPr lang="en-US" dirty="0"/>
              <a:t> </a:t>
            </a:r>
            <a:r>
              <a:rPr lang="en-US" dirty="0" err="1"/>
              <a:t>vochtige</a:t>
            </a:r>
            <a:r>
              <a:rPr lang="en-US" dirty="0"/>
              <a:t> </a:t>
            </a:r>
            <a:r>
              <a:rPr lang="en-US" dirty="0" err="1"/>
              <a:t>lucht</a:t>
            </a:r>
            <a:r>
              <a:rPr lang="en-US" dirty="0"/>
              <a:t> </a:t>
            </a:r>
            <a:r>
              <a:rPr lang="en-US" dirty="0" err="1"/>
              <a:t>waar</a:t>
            </a:r>
            <a:r>
              <a:rPr lang="en-US" dirty="0"/>
              <a:t> </a:t>
            </a:r>
            <a:r>
              <a:rPr lang="en-US" dirty="0" err="1"/>
              <a:t>veel</a:t>
            </a:r>
            <a:r>
              <a:rPr lang="en-US" dirty="0"/>
              <a:t> </a:t>
            </a:r>
            <a:r>
              <a:rPr lang="en-US" dirty="0" err="1"/>
              <a:t>neerslag</a:t>
            </a:r>
            <a:r>
              <a:rPr lang="en-US" dirty="0"/>
              <a:t> </a:t>
            </a:r>
            <a:r>
              <a:rPr lang="en-US" dirty="0" err="1"/>
              <a:t>uit</a:t>
            </a:r>
            <a:r>
              <a:rPr lang="en-US" dirty="0"/>
              <a:t> </a:t>
            </a:r>
            <a:r>
              <a:rPr lang="en-US" dirty="0" err="1"/>
              <a:t>valt</a:t>
            </a:r>
            <a:r>
              <a:rPr lang="en-US" dirty="0"/>
              <a:t>.</a:t>
            </a:r>
          </a:p>
          <a:p>
            <a:r>
              <a:rPr lang="en-US" b="1" dirty="0" err="1"/>
              <a:t>Zeewind</a:t>
            </a:r>
            <a:r>
              <a:rPr lang="en-US" b="1" dirty="0"/>
              <a:t> </a:t>
            </a:r>
            <a:r>
              <a:rPr lang="en-US" dirty="0"/>
              <a:t>-&gt; </a:t>
            </a:r>
            <a:r>
              <a:rPr lang="en-US" dirty="0" err="1"/>
              <a:t>brengt</a:t>
            </a:r>
            <a:r>
              <a:rPr lang="en-US" dirty="0"/>
              <a:t> </a:t>
            </a:r>
            <a:r>
              <a:rPr lang="en-US" dirty="0" err="1"/>
              <a:t>warme</a:t>
            </a:r>
            <a:r>
              <a:rPr lang="en-US" dirty="0"/>
              <a:t>, </a:t>
            </a:r>
            <a:r>
              <a:rPr lang="en-US" dirty="0" err="1"/>
              <a:t>koude</a:t>
            </a:r>
            <a:r>
              <a:rPr lang="en-US" dirty="0"/>
              <a:t> of </a:t>
            </a:r>
            <a:r>
              <a:rPr lang="en-US" dirty="0" err="1"/>
              <a:t>vochtige</a:t>
            </a:r>
            <a:r>
              <a:rPr lang="en-US" dirty="0"/>
              <a:t> </a:t>
            </a:r>
            <a:r>
              <a:rPr lang="en-US" dirty="0" err="1"/>
              <a:t>lucht</a:t>
            </a:r>
            <a:r>
              <a:rPr lang="en-US" dirty="0"/>
              <a:t> met </a:t>
            </a:r>
            <a:r>
              <a:rPr lang="en-US" dirty="0" err="1"/>
              <a:t>zich</a:t>
            </a:r>
            <a:r>
              <a:rPr lang="en-US" dirty="0"/>
              <a:t> mee.</a:t>
            </a:r>
            <a:endParaRPr lang="nl-NL" dirty="0"/>
          </a:p>
        </p:txBody>
      </p:sp>
    </p:spTree>
    <p:extLst>
      <p:ext uri="{BB962C8B-B14F-4D97-AF65-F5344CB8AC3E}">
        <p14:creationId xmlns:p14="http://schemas.microsoft.com/office/powerpoint/2010/main" val="30583974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Vegetatiezones</a:t>
            </a:r>
          </a:p>
        </p:txBody>
      </p:sp>
      <p:sp>
        <p:nvSpPr>
          <p:cNvPr id="3" name="Tijdelijke aanduiding voor inhoud 2"/>
          <p:cNvSpPr>
            <a:spLocks noGrp="1"/>
          </p:cNvSpPr>
          <p:nvPr>
            <p:ph idx="1"/>
          </p:nvPr>
        </p:nvSpPr>
        <p:spPr>
          <a:xfrm>
            <a:off x="7009736" y="1825625"/>
            <a:ext cx="4994422" cy="4891042"/>
          </a:xfrm>
        </p:spPr>
        <p:txBody>
          <a:bodyPr/>
          <a:lstStyle/>
          <a:p>
            <a:r>
              <a:rPr lang="nl-NL" dirty="0"/>
              <a:t>Hoe hoger je komt, hoe minder begroeiing -&gt; kou en permafrost.</a:t>
            </a:r>
          </a:p>
          <a:p>
            <a:endParaRPr lang="nl-NL" dirty="0"/>
          </a:p>
          <a:p>
            <a:r>
              <a:rPr lang="nl-NL" dirty="0"/>
              <a:t>Foto hiernaast zijn de vegetatiezones van de Pyreneeën.</a:t>
            </a:r>
          </a:p>
          <a:p>
            <a:r>
              <a:rPr lang="nl-NL" dirty="0"/>
              <a:t>Welke kant is de Spaanse kant? En waarom?</a:t>
            </a:r>
          </a:p>
        </p:txBody>
      </p:sp>
      <p:pic>
        <p:nvPicPr>
          <p:cNvPr id="4" name="Afbeelding 3"/>
          <p:cNvPicPr>
            <a:picLocks noChangeAspect="1"/>
          </p:cNvPicPr>
          <p:nvPr/>
        </p:nvPicPr>
        <p:blipFill>
          <a:blip r:embed="rId2"/>
          <a:stretch>
            <a:fillRect/>
          </a:stretch>
        </p:blipFill>
        <p:spPr>
          <a:xfrm>
            <a:off x="138224" y="1690688"/>
            <a:ext cx="6871512" cy="5025979"/>
          </a:xfrm>
          <a:prstGeom prst="rect">
            <a:avLst/>
          </a:prstGeom>
        </p:spPr>
      </p:pic>
    </p:spTree>
    <p:extLst>
      <p:ext uri="{BB962C8B-B14F-4D97-AF65-F5344CB8AC3E}">
        <p14:creationId xmlns:p14="http://schemas.microsoft.com/office/powerpoint/2010/main" val="1264120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derland Kaart Land, Staat, Raster, Geïsoleerd Afbeelding PNG Met  Transparante Achtergrond Voor Gratis Download">
            <a:extLst>
              <a:ext uri="{FF2B5EF4-FFF2-40B4-BE49-F238E27FC236}">
                <a16:creationId xmlns:a16="http://schemas.microsoft.com/office/drawing/2014/main" id="{60426603-1C18-5DCB-04A6-1C8BE425A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168" y="215153"/>
            <a:ext cx="5416684" cy="655532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473CB25-57A1-AA25-131B-787B9DA34F3C}"/>
              </a:ext>
            </a:extLst>
          </p:cNvPr>
          <p:cNvSpPr>
            <a:spLocks noGrp="1"/>
          </p:cNvSpPr>
          <p:nvPr>
            <p:ph type="title"/>
          </p:nvPr>
        </p:nvSpPr>
        <p:spPr/>
        <p:txBody>
          <a:bodyPr/>
          <a:lstStyle/>
          <a:p>
            <a:r>
              <a:rPr lang="nl-NL" dirty="0"/>
              <a:t>Klimaat Nederland</a:t>
            </a:r>
          </a:p>
        </p:txBody>
      </p:sp>
      <p:sp>
        <p:nvSpPr>
          <p:cNvPr id="3" name="Tijdelijke aanduiding voor inhoud 2">
            <a:extLst>
              <a:ext uri="{FF2B5EF4-FFF2-40B4-BE49-F238E27FC236}">
                <a16:creationId xmlns:a16="http://schemas.microsoft.com/office/drawing/2014/main" id="{5999C3D1-E0F0-D63F-F368-73444B5FF16D}"/>
              </a:ext>
            </a:extLst>
          </p:cNvPr>
          <p:cNvSpPr>
            <a:spLocks noGrp="1"/>
          </p:cNvSpPr>
          <p:nvPr>
            <p:ph idx="1"/>
          </p:nvPr>
        </p:nvSpPr>
        <p:spPr>
          <a:xfrm>
            <a:off x="5732929" y="3518774"/>
            <a:ext cx="3411071" cy="551815"/>
          </a:xfrm>
        </p:spPr>
        <p:txBody>
          <a:bodyPr>
            <a:normAutofit/>
          </a:bodyPr>
          <a:lstStyle/>
          <a:p>
            <a:pPr marL="0" indent="0">
              <a:buNone/>
            </a:pPr>
            <a:r>
              <a:rPr lang="nl-NL" sz="2400" b="1" dirty="0"/>
              <a:t>Gematigd zeeklimaat</a:t>
            </a:r>
          </a:p>
        </p:txBody>
      </p:sp>
    </p:spTree>
    <p:extLst>
      <p:ext uri="{BB962C8B-B14F-4D97-AF65-F5344CB8AC3E}">
        <p14:creationId xmlns:p14="http://schemas.microsoft.com/office/powerpoint/2010/main" val="1134496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kan je het best leren?</a:t>
            </a:r>
          </a:p>
        </p:txBody>
      </p:sp>
      <p:sp>
        <p:nvSpPr>
          <p:cNvPr id="3" name="Tijdelijke aanduiding voor inhoud 2"/>
          <p:cNvSpPr>
            <a:spLocks noGrp="1"/>
          </p:cNvSpPr>
          <p:nvPr>
            <p:ph idx="1"/>
          </p:nvPr>
        </p:nvSpPr>
        <p:spPr>
          <a:xfrm>
            <a:off x="838200" y="1825624"/>
            <a:ext cx="10515600" cy="4866723"/>
          </a:xfrm>
        </p:spPr>
        <p:txBody>
          <a:bodyPr/>
          <a:lstStyle/>
          <a:p>
            <a:r>
              <a:rPr lang="nl-NL" b="1" dirty="0"/>
              <a:t>Begrippen: </a:t>
            </a:r>
            <a:r>
              <a:rPr lang="nl-NL" dirty="0"/>
              <a:t>zorgt er voor dat je vaak de vraag snapt!</a:t>
            </a:r>
          </a:p>
          <a:p>
            <a:r>
              <a:rPr lang="nl-NL" b="1" dirty="0"/>
              <a:t>Plaatjes/filmpjes: </a:t>
            </a:r>
            <a:r>
              <a:rPr lang="nl-NL" dirty="0"/>
              <a:t>visueel maken werkt. Je krijgt een beter idee bij een bepaald proces en kan daardoor vaak ook vanuit jezelf een (logisch) gevolg bedenken en verklaren.</a:t>
            </a:r>
          </a:p>
          <a:p>
            <a:r>
              <a:rPr lang="nl-NL" b="1" dirty="0"/>
              <a:t>Oude examens</a:t>
            </a:r>
            <a:r>
              <a:rPr lang="nl-NL" dirty="0"/>
              <a:t>: vanaf 2015 de examens maken en deze ook nakijken volgens het correctiemodel (punten op juiste manier toekennen).</a:t>
            </a:r>
          </a:p>
          <a:p>
            <a:r>
              <a:rPr lang="nl-NL" b="1" dirty="0"/>
              <a:t>Overhoren: </a:t>
            </a:r>
            <a:r>
              <a:rPr lang="nl-NL" dirty="0"/>
              <a:t>bel je vriend(in) / of vraag je ouders; overhoor elkaar met begrippen</a:t>
            </a:r>
          </a:p>
          <a:p>
            <a:r>
              <a:rPr lang="nl-NL" b="1" dirty="0"/>
              <a:t>Niet stressen: </a:t>
            </a:r>
            <a:r>
              <a:rPr lang="nl-NL" dirty="0"/>
              <a:t>raar maar waar, geen zorgen. Jij kan dit! </a:t>
            </a:r>
            <a:r>
              <a:rPr lang="nl-NL" dirty="0">
                <a:sym typeface="Wingdings" panose="05000000000000000000" pitchFamily="2" charset="2"/>
              </a:rPr>
              <a:t></a:t>
            </a:r>
            <a:endParaRPr lang="nl-NL" b="1" dirty="0"/>
          </a:p>
        </p:txBody>
      </p:sp>
    </p:spTree>
    <p:extLst>
      <p:ext uri="{BB962C8B-B14F-4D97-AF65-F5344CB8AC3E}">
        <p14:creationId xmlns:p14="http://schemas.microsoft.com/office/powerpoint/2010/main" val="1868739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Klimaten Spanje</a:t>
            </a:r>
          </a:p>
        </p:txBody>
      </p:sp>
      <p:pic>
        <p:nvPicPr>
          <p:cNvPr id="4" name="Picture 2" descr="https://secure.tham.thiememeulenhoff.nl/image-output/tham.prod.9660a100-4155-4dcd-9bde-1dcb8e53ee46/edition1200.jpeg?Expires=1668477600&amp;Signature=lXYCPTulGS-1eR0cIpW51qncxW9LFFAlQ6UkN0rj8qkeeSu8xo-bEiWKvoKJfiloM029uDMJEhPwX~4FdqIFdUwZiuqjImtZ2072yBCL9rEBD8U9YK6Fu6JBP~q31dIXqHmk3moYYEMrLPn3hZGZpgCQhmwrSfMazE6zBIlYYex-TKHhkpNKwr0wYvM0yRdC7frctM8qNI6lutSYAgdMz4wePL~43mYtktKaeW8Yhv7ltAhVgf2nKSbJ6yoIOzCjDOOgupSl1nHnXqit2GDUr3Lqf9JIsWwoM5hxlSv-pOppBst~799DA2UFcMRoMpNwQhN3FqcMIToMDXjQIN5IJg__&amp;Key-Pair-Id=APKAIXH5YBTN6EN523PA">
            <a:extLst>
              <a:ext uri="{FF2B5EF4-FFF2-40B4-BE49-F238E27FC236}">
                <a16:creationId xmlns:a16="http://schemas.microsoft.com/office/drawing/2014/main" id="{B3B0DEC7-8F74-4F88-B859-27A079AD2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704" y="1357201"/>
            <a:ext cx="5428620" cy="500782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94D2D8D3-B29B-71B6-E11D-3D730301B7E5}"/>
              </a:ext>
            </a:extLst>
          </p:cNvPr>
          <p:cNvSpPr txBox="1"/>
          <p:nvPr/>
        </p:nvSpPr>
        <p:spPr>
          <a:xfrm>
            <a:off x="6960198" y="1559859"/>
            <a:ext cx="4087906" cy="4524315"/>
          </a:xfrm>
          <a:prstGeom prst="rect">
            <a:avLst/>
          </a:prstGeom>
          <a:solidFill>
            <a:srgbClr val="F1EAFC"/>
          </a:solidFill>
        </p:spPr>
        <p:txBody>
          <a:bodyPr wrap="square" rtlCol="0">
            <a:spAutoFit/>
          </a:bodyPr>
          <a:lstStyle/>
          <a:p>
            <a:r>
              <a:rPr lang="nl-NL" sz="3600" dirty="0">
                <a:latin typeface="Effra" panose="02000506080000020004" pitchFamily="2" charset="0"/>
              </a:rPr>
              <a:t>Examenvragen over bijvoorbeeld:</a:t>
            </a:r>
          </a:p>
          <a:p>
            <a:endParaRPr lang="nl-NL" sz="3600" dirty="0">
              <a:latin typeface="Effra" panose="02000506080000020004" pitchFamily="2" charset="0"/>
            </a:endParaRPr>
          </a:p>
          <a:p>
            <a:r>
              <a:rPr lang="nl-NL" sz="3600" dirty="0">
                <a:latin typeface="Effra" panose="02000506080000020004" pitchFamily="2" charset="0"/>
              </a:rPr>
              <a:t>Vragen waarbij je het klimaat van Nederland en Spanje gaat vergelijken</a:t>
            </a:r>
          </a:p>
        </p:txBody>
      </p:sp>
    </p:spTree>
    <p:extLst>
      <p:ext uri="{BB962C8B-B14F-4D97-AF65-F5344CB8AC3E}">
        <p14:creationId xmlns:p14="http://schemas.microsoft.com/office/powerpoint/2010/main" val="1246191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Klimaten Verenigde Staten</a:t>
            </a:r>
          </a:p>
        </p:txBody>
      </p:sp>
      <p:pic>
        <p:nvPicPr>
          <p:cNvPr id="4" name="Afbeelding 3">
            <a:extLst>
              <a:ext uri="{FF2B5EF4-FFF2-40B4-BE49-F238E27FC236}">
                <a16:creationId xmlns:a16="http://schemas.microsoft.com/office/drawing/2014/main" id="{8E1C81E0-BE77-B848-96D3-275BB3B2F5C4}"/>
              </a:ext>
            </a:extLst>
          </p:cNvPr>
          <p:cNvPicPr>
            <a:picLocks noChangeAspect="1"/>
          </p:cNvPicPr>
          <p:nvPr/>
        </p:nvPicPr>
        <p:blipFill rotWithShape="1">
          <a:blip r:embed="rId2"/>
          <a:srcRect l="867" t="1575" r="1214" b="1344"/>
          <a:stretch/>
        </p:blipFill>
        <p:spPr>
          <a:xfrm>
            <a:off x="1125279" y="1690688"/>
            <a:ext cx="9941442" cy="5007936"/>
          </a:xfrm>
          <a:prstGeom prst="rect">
            <a:avLst/>
          </a:prstGeom>
        </p:spPr>
      </p:pic>
      <p:sp>
        <p:nvSpPr>
          <p:cNvPr id="5" name="Rechthoek 4"/>
          <p:cNvSpPr/>
          <p:nvPr/>
        </p:nvSpPr>
        <p:spPr>
          <a:xfrm>
            <a:off x="10611293" y="6337005"/>
            <a:ext cx="455428" cy="361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88110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Klimaatgrafieken en klimaten</a:t>
            </a:r>
          </a:p>
        </p:txBody>
      </p:sp>
      <p:sp>
        <p:nvSpPr>
          <p:cNvPr id="3" name="Tijdelijke aanduiding voor inhoud 2"/>
          <p:cNvSpPr>
            <a:spLocks noGrp="1"/>
          </p:cNvSpPr>
          <p:nvPr>
            <p:ph idx="1"/>
          </p:nvPr>
        </p:nvSpPr>
        <p:spPr>
          <a:xfrm>
            <a:off x="4383538" y="1825624"/>
            <a:ext cx="7605262" cy="4854575"/>
          </a:xfrm>
        </p:spPr>
        <p:txBody>
          <a:bodyPr>
            <a:normAutofit lnSpcReduction="10000"/>
          </a:bodyPr>
          <a:lstStyle/>
          <a:p>
            <a:r>
              <a:rPr lang="nl-NL" b="1" dirty="0"/>
              <a:t>MM links: </a:t>
            </a:r>
            <a:r>
              <a:rPr lang="nl-NL" dirty="0"/>
              <a:t>hoeveelheid neerslag</a:t>
            </a:r>
          </a:p>
          <a:p>
            <a:r>
              <a:rPr lang="nl-NL" b="1" dirty="0">
                <a:ea typeface="Verdana" panose="020B0604030504040204" pitchFamily="34" charset="0"/>
              </a:rPr>
              <a:t>°C rechts: </a:t>
            </a:r>
            <a:r>
              <a:rPr lang="nl-NL" dirty="0">
                <a:ea typeface="Verdana" panose="020B0604030504040204" pitchFamily="34" charset="0"/>
              </a:rPr>
              <a:t>graden </a:t>
            </a:r>
            <a:r>
              <a:rPr lang="nl-NL" dirty="0" err="1">
                <a:ea typeface="Verdana" panose="020B0604030504040204" pitchFamily="34" charset="0"/>
              </a:rPr>
              <a:t>Celcius</a:t>
            </a:r>
            <a:endParaRPr lang="nl-NL" dirty="0">
              <a:ea typeface="Verdana" panose="020B0604030504040204" pitchFamily="34" charset="0"/>
            </a:endParaRPr>
          </a:p>
          <a:p>
            <a:r>
              <a:rPr lang="nl-NL" b="1" dirty="0">
                <a:ea typeface="Verdana" panose="020B0604030504040204" pitchFamily="34" charset="0"/>
              </a:rPr>
              <a:t>Letters onder: </a:t>
            </a:r>
            <a:r>
              <a:rPr lang="nl-NL" dirty="0">
                <a:ea typeface="Verdana" panose="020B0604030504040204" pitchFamily="34" charset="0"/>
              </a:rPr>
              <a:t>maanden</a:t>
            </a:r>
          </a:p>
          <a:p>
            <a:r>
              <a:rPr lang="nl-NL" b="1" dirty="0">
                <a:ea typeface="Verdana" panose="020B0604030504040204" pitchFamily="34" charset="0"/>
              </a:rPr>
              <a:t>Rode lijn: </a:t>
            </a:r>
            <a:r>
              <a:rPr lang="nl-NL" dirty="0">
                <a:ea typeface="Verdana" panose="020B0604030504040204" pitchFamily="34" charset="0"/>
              </a:rPr>
              <a:t>temperatuur</a:t>
            </a:r>
          </a:p>
          <a:p>
            <a:r>
              <a:rPr lang="nl-NL" b="1" dirty="0">
                <a:ea typeface="Verdana" panose="020B0604030504040204" pitchFamily="34" charset="0"/>
              </a:rPr>
              <a:t>Blauwe staven: </a:t>
            </a:r>
            <a:r>
              <a:rPr lang="nl-NL" dirty="0">
                <a:ea typeface="Verdana" panose="020B0604030504040204" pitchFamily="34" charset="0"/>
              </a:rPr>
              <a:t>neerslag</a:t>
            </a:r>
          </a:p>
          <a:p>
            <a:endParaRPr lang="nl-NL" dirty="0">
              <a:ea typeface="Verdana" panose="020B0604030504040204" pitchFamily="34" charset="0"/>
            </a:endParaRPr>
          </a:p>
          <a:p>
            <a:r>
              <a:rPr lang="nl-NL" dirty="0">
                <a:ea typeface="Verdana" panose="020B0604030504040204" pitchFamily="34" charset="0"/>
              </a:rPr>
              <a:t>Ken de kenmerken van de klimaten zodat je kan herkennen welk klimaat en landschap bij welk klimaatgrafiek hoort.</a:t>
            </a:r>
          </a:p>
          <a:p>
            <a:r>
              <a:rPr lang="nl-NL" dirty="0">
                <a:ea typeface="Verdana" panose="020B0604030504040204" pitchFamily="34" charset="0"/>
              </a:rPr>
              <a:t>Weet waar welk klimaat voor komt in NL/SP/VS!</a:t>
            </a:r>
          </a:p>
        </p:txBody>
      </p:sp>
      <p:pic>
        <p:nvPicPr>
          <p:cNvPr id="4" name="Afbeelding 3"/>
          <p:cNvPicPr>
            <a:picLocks noChangeAspect="1"/>
          </p:cNvPicPr>
          <p:nvPr/>
        </p:nvPicPr>
        <p:blipFill rotWithShape="1">
          <a:blip r:embed="rId2"/>
          <a:srcRect l="23731" t="50032" r="65008" b="27070"/>
          <a:stretch/>
        </p:blipFill>
        <p:spPr>
          <a:xfrm>
            <a:off x="139700" y="1825625"/>
            <a:ext cx="4243838" cy="4854575"/>
          </a:xfrm>
          <a:prstGeom prst="rect">
            <a:avLst/>
          </a:prstGeom>
        </p:spPr>
      </p:pic>
    </p:spTree>
    <p:extLst>
      <p:ext uri="{BB962C8B-B14F-4D97-AF65-F5344CB8AC3E}">
        <p14:creationId xmlns:p14="http://schemas.microsoft.com/office/powerpoint/2010/main" val="1101572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16FCA-AB97-AFD1-A346-16AC7E4A7391}"/>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001E554-FA77-6076-9115-8FB21A1D75DA}"/>
              </a:ext>
            </a:extLst>
          </p:cNvPr>
          <p:cNvSpPr>
            <a:spLocks noGrp="1"/>
          </p:cNvSpPr>
          <p:nvPr>
            <p:ph sz="half" idx="1"/>
          </p:nvPr>
        </p:nvSpPr>
        <p:spPr/>
        <p:txBody>
          <a:bodyPr/>
          <a:lstStyle/>
          <a:p>
            <a:endParaRPr lang="nl-NL" dirty="0"/>
          </a:p>
        </p:txBody>
      </p:sp>
      <p:sp>
        <p:nvSpPr>
          <p:cNvPr id="4" name="Tijdelijke aanduiding voor inhoud 3">
            <a:extLst>
              <a:ext uri="{FF2B5EF4-FFF2-40B4-BE49-F238E27FC236}">
                <a16:creationId xmlns:a16="http://schemas.microsoft.com/office/drawing/2014/main" id="{87C7CB6B-AD79-DF6A-AB89-708EBDA17A62}"/>
              </a:ext>
            </a:extLst>
          </p:cNvPr>
          <p:cNvSpPr>
            <a:spLocks noGrp="1"/>
          </p:cNvSpPr>
          <p:nvPr>
            <p:ph sz="half" idx="2"/>
          </p:nvPr>
        </p:nvSpPr>
        <p:spPr/>
        <p:txBody>
          <a:bodyPr/>
          <a:lstStyle/>
          <a:p>
            <a:endParaRPr lang="nl-NL" dirty="0"/>
          </a:p>
        </p:txBody>
      </p:sp>
      <p:sp>
        <p:nvSpPr>
          <p:cNvPr id="5" name="Titel 1">
            <a:extLst>
              <a:ext uri="{FF2B5EF4-FFF2-40B4-BE49-F238E27FC236}">
                <a16:creationId xmlns:a16="http://schemas.microsoft.com/office/drawing/2014/main" id="{E7974C82-25A0-6876-B6E5-B055CD1C2303}"/>
              </a:ext>
            </a:extLst>
          </p:cNvPr>
          <p:cNvSpPr>
            <a:spLocks noGrp="1"/>
          </p:cNvSpPr>
          <p:nvPr>
            <p:ph type="title"/>
          </p:nvPr>
        </p:nvSpPr>
        <p:spPr>
          <a:xfrm>
            <a:off x="252919" y="678655"/>
            <a:ext cx="11939081" cy="1355725"/>
          </a:xfrm>
        </p:spPr>
        <p:txBody>
          <a:bodyPr>
            <a:normAutofit/>
          </a:bodyPr>
          <a:lstStyle/>
          <a:p>
            <a:r>
              <a:rPr lang="nl-NL" sz="4000" dirty="0">
                <a:solidFill>
                  <a:schemeClr val="tx1"/>
                </a:solidFill>
              </a:rPr>
              <a:t>Gematigd zeeklimaat     		     Landklimaat </a:t>
            </a:r>
          </a:p>
        </p:txBody>
      </p:sp>
      <p:pic>
        <p:nvPicPr>
          <p:cNvPr id="6" name="Picture 2" descr="VS Gaming League Championships 2019 - Liquipedia Counter-Strike Wiki">
            <a:extLst>
              <a:ext uri="{FF2B5EF4-FFF2-40B4-BE49-F238E27FC236}">
                <a16:creationId xmlns:a16="http://schemas.microsoft.com/office/drawing/2014/main" id="{0F7A10CE-6C6A-1127-09C4-9A719B468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541" y="447522"/>
            <a:ext cx="1563839" cy="1563839"/>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B8C6DB11-EDE3-296A-01EB-0BBA77B57520}"/>
              </a:ext>
            </a:extLst>
          </p:cNvPr>
          <p:cNvPicPr>
            <a:picLocks noChangeAspect="1"/>
          </p:cNvPicPr>
          <p:nvPr/>
        </p:nvPicPr>
        <p:blipFill rotWithShape="1">
          <a:blip r:embed="rId3"/>
          <a:srcRect l="33775" t="34714" r="49723" b="32224"/>
          <a:stretch/>
        </p:blipFill>
        <p:spPr>
          <a:xfrm>
            <a:off x="761604" y="1713108"/>
            <a:ext cx="4295737" cy="4841228"/>
          </a:xfrm>
          <a:prstGeom prst="rect">
            <a:avLst/>
          </a:prstGeom>
        </p:spPr>
      </p:pic>
      <p:pic>
        <p:nvPicPr>
          <p:cNvPr id="8" name="Afbeelding 7">
            <a:extLst>
              <a:ext uri="{FF2B5EF4-FFF2-40B4-BE49-F238E27FC236}">
                <a16:creationId xmlns:a16="http://schemas.microsoft.com/office/drawing/2014/main" id="{33C83029-A8DC-A1F4-3A44-F99ECC626EB8}"/>
              </a:ext>
            </a:extLst>
          </p:cNvPr>
          <p:cNvPicPr>
            <a:picLocks noChangeAspect="1"/>
          </p:cNvPicPr>
          <p:nvPr/>
        </p:nvPicPr>
        <p:blipFill rotWithShape="1">
          <a:blip r:embed="rId4"/>
          <a:srcRect l="36431" t="25193" r="52336" b="52225"/>
          <a:stretch/>
        </p:blipFill>
        <p:spPr>
          <a:xfrm>
            <a:off x="6771380" y="1713108"/>
            <a:ext cx="4281357" cy="4841228"/>
          </a:xfrm>
          <a:prstGeom prst="rect">
            <a:avLst/>
          </a:prstGeom>
        </p:spPr>
      </p:pic>
    </p:spTree>
    <p:extLst>
      <p:ext uri="{BB962C8B-B14F-4D97-AF65-F5344CB8AC3E}">
        <p14:creationId xmlns:p14="http://schemas.microsoft.com/office/powerpoint/2010/main" val="319603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9EE6F-9911-33C9-9A6E-84426C3A6C9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F1A8132-06AE-DAA9-DBAE-51DC3CE186E6}"/>
              </a:ext>
            </a:extLst>
          </p:cNvPr>
          <p:cNvSpPr>
            <a:spLocks noGrp="1"/>
          </p:cNvSpPr>
          <p:nvPr>
            <p:ph sz="half" idx="1"/>
          </p:nvPr>
        </p:nvSpPr>
        <p:spPr/>
        <p:txBody>
          <a:bodyPr/>
          <a:lstStyle/>
          <a:p>
            <a:endParaRPr lang="nl-NL" dirty="0"/>
          </a:p>
        </p:txBody>
      </p:sp>
      <p:sp>
        <p:nvSpPr>
          <p:cNvPr id="4" name="Tijdelijke aanduiding voor inhoud 3">
            <a:extLst>
              <a:ext uri="{FF2B5EF4-FFF2-40B4-BE49-F238E27FC236}">
                <a16:creationId xmlns:a16="http://schemas.microsoft.com/office/drawing/2014/main" id="{963C184E-043E-F0D1-96DD-52986C7C5A0C}"/>
              </a:ext>
            </a:extLst>
          </p:cNvPr>
          <p:cNvSpPr>
            <a:spLocks noGrp="1"/>
          </p:cNvSpPr>
          <p:nvPr>
            <p:ph sz="half" idx="2"/>
          </p:nvPr>
        </p:nvSpPr>
        <p:spPr/>
        <p:txBody>
          <a:bodyPr/>
          <a:lstStyle/>
          <a:p>
            <a:endParaRPr lang="nl-NL" dirty="0"/>
          </a:p>
        </p:txBody>
      </p:sp>
      <p:sp>
        <p:nvSpPr>
          <p:cNvPr id="5" name="Titel 1">
            <a:extLst>
              <a:ext uri="{FF2B5EF4-FFF2-40B4-BE49-F238E27FC236}">
                <a16:creationId xmlns:a16="http://schemas.microsoft.com/office/drawing/2014/main" id="{7AD89F93-141A-D270-5BE2-660B90F72082}"/>
              </a:ext>
            </a:extLst>
          </p:cNvPr>
          <p:cNvSpPr>
            <a:spLocks noGrp="1"/>
          </p:cNvSpPr>
          <p:nvPr>
            <p:ph type="title"/>
          </p:nvPr>
        </p:nvSpPr>
        <p:spPr>
          <a:xfrm>
            <a:off x="982494" y="609600"/>
            <a:ext cx="10797701" cy="1355725"/>
          </a:xfrm>
        </p:spPr>
        <p:txBody>
          <a:bodyPr/>
          <a:lstStyle/>
          <a:p>
            <a:r>
              <a:rPr lang="nl-NL" dirty="0">
                <a:solidFill>
                  <a:schemeClr val="tx1"/>
                </a:solidFill>
              </a:rPr>
              <a:t>   Toendra klimaat			Taiga klimaat </a:t>
            </a:r>
          </a:p>
        </p:txBody>
      </p:sp>
      <p:pic>
        <p:nvPicPr>
          <p:cNvPr id="6" name="Picture 2" descr="VS Gaming League Championships 2019 - Liquipedia Counter-Strike Wiki">
            <a:extLst>
              <a:ext uri="{FF2B5EF4-FFF2-40B4-BE49-F238E27FC236}">
                <a16:creationId xmlns:a16="http://schemas.microsoft.com/office/drawing/2014/main" id="{45477AB3-54DB-6665-27B4-E4055C0F0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541" y="447522"/>
            <a:ext cx="1563839" cy="156383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onen op de toendra - The Optimist">
            <a:extLst>
              <a:ext uri="{FF2B5EF4-FFF2-40B4-BE49-F238E27FC236}">
                <a16:creationId xmlns:a16="http://schemas.microsoft.com/office/drawing/2014/main" id="{B757785D-BB3A-4128-F25F-3C9FF7FD5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28" y="2358116"/>
            <a:ext cx="5318763" cy="33242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oreal Forest/Taiga Biome - Let's Talk Science">
            <a:extLst>
              <a:ext uri="{FF2B5EF4-FFF2-40B4-BE49-F238E27FC236}">
                <a16:creationId xmlns:a16="http://schemas.microsoft.com/office/drawing/2014/main" id="{FFDE211E-FC2A-A2D6-1982-1CBFD03C2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910" y="1896629"/>
            <a:ext cx="4023361" cy="402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6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4"/>
                                        </p:tgtEl>
                                        <p:attrNameLst>
                                          <p:attrName>style.visibility</p:attrName>
                                        </p:attrNameLst>
                                      </p:cBhvr>
                                      <p:to>
                                        <p:strVal val="visible"/>
                                      </p:to>
                                    </p:set>
                                    <p:animEffect transition="in" filter="fade">
                                      <p:cBhvr>
                                        <p:cTn id="14" dur="1000"/>
                                        <p:tgtEl>
                                          <p:spTgt spid="5124"/>
                                        </p:tgtEl>
                                      </p:cBhvr>
                                    </p:animEffect>
                                    <p:anim calcmode="lin" valueType="num">
                                      <p:cBhvr>
                                        <p:cTn id="15" dur="1000" fill="hold"/>
                                        <p:tgtEl>
                                          <p:spTgt spid="5124"/>
                                        </p:tgtEl>
                                        <p:attrNameLst>
                                          <p:attrName>ppt_x</p:attrName>
                                        </p:attrNameLst>
                                      </p:cBhvr>
                                      <p:tavLst>
                                        <p:tav tm="0">
                                          <p:val>
                                            <p:strVal val="#ppt_x"/>
                                          </p:val>
                                        </p:tav>
                                        <p:tav tm="100000">
                                          <p:val>
                                            <p:strVal val="#ppt_x"/>
                                          </p:val>
                                        </p:tav>
                                      </p:tavLst>
                                    </p:anim>
                                    <p:anim calcmode="lin" valueType="num">
                                      <p:cBhvr>
                                        <p:cTn id="1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2CE3B-0A91-AE8F-F984-1CE52D0919F3}"/>
              </a:ext>
            </a:extLst>
          </p:cNvPr>
          <p:cNvSpPr>
            <a:spLocks noGrp="1"/>
          </p:cNvSpPr>
          <p:nvPr>
            <p:ph type="title"/>
          </p:nvPr>
        </p:nvSpPr>
        <p:spPr/>
        <p:txBody>
          <a:bodyPr/>
          <a:lstStyle/>
          <a:p>
            <a:r>
              <a:rPr lang="nl-NL" dirty="0"/>
              <a:t>Examenvraag klimaatgrafieken</a:t>
            </a:r>
          </a:p>
        </p:txBody>
      </p:sp>
      <p:pic>
        <p:nvPicPr>
          <p:cNvPr id="14" name="Afbeelding 13">
            <a:extLst>
              <a:ext uri="{FF2B5EF4-FFF2-40B4-BE49-F238E27FC236}">
                <a16:creationId xmlns:a16="http://schemas.microsoft.com/office/drawing/2014/main" id="{2124C509-1FC2-89B2-49D8-56416A046547}"/>
              </a:ext>
            </a:extLst>
          </p:cNvPr>
          <p:cNvPicPr>
            <a:picLocks noChangeAspect="1"/>
          </p:cNvPicPr>
          <p:nvPr/>
        </p:nvPicPr>
        <p:blipFill>
          <a:blip r:embed="rId3"/>
          <a:stretch>
            <a:fillRect/>
          </a:stretch>
        </p:blipFill>
        <p:spPr>
          <a:xfrm>
            <a:off x="7224495" y="1914525"/>
            <a:ext cx="4813935" cy="4162425"/>
          </a:xfrm>
          <a:prstGeom prst="rect">
            <a:avLst/>
          </a:prstGeom>
        </p:spPr>
      </p:pic>
      <p:pic>
        <p:nvPicPr>
          <p:cNvPr id="16" name="Afbeelding 15">
            <a:extLst>
              <a:ext uri="{FF2B5EF4-FFF2-40B4-BE49-F238E27FC236}">
                <a16:creationId xmlns:a16="http://schemas.microsoft.com/office/drawing/2014/main" id="{E6EF490E-5E1C-A6AC-B518-D33B2B79698E}"/>
              </a:ext>
            </a:extLst>
          </p:cNvPr>
          <p:cNvPicPr>
            <a:picLocks noChangeAspect="1"/>
          </p:cNvPicPr>
          <p:nvPr/>
        </p:nvPicPr>
        <p:blipFill>
          <a:blip r:embed="rId4"/>
          <a:stretch>
            <a:fillRect/>
          </a:stretch>
        </p:blipFill>
        <p:spPr>
          <a:xfrm>
            <a:off x="716647" y="2883694"/>
            <a:ext cx="6486525" cy="2828925"/>
          </a:xfrm>
          <a:prstGeom prst="rect">
            <a:avLst/>
          </a:prstGeom>
        </p:spPr>
      </p:pic>
      <p:sp>
        <p:nvSpPr>
          <p:cNvPr id="3" name="Tekstvak 2">
            <a:extLst>
              <a:ext uri="{FF2B5EF4-FFF2-40B4-BE49-F238E27FC236}">
                <a16:creationId xmlns:a16="http://schemas.microsoft.com/office/drawing/2014/main" id="{E02C5AF5-F516-5F10-9FE1-9744267FC746}"/>
              </a:ext>
            </a:extLst>
          </p:cNvPr>
          <p:cNvSpPr txBox="1"/>
          <p:nvPr/>
        </p:nvSpPr>
        <p:spPr>
          <a:xfrm>
            <a:off x="866542" y="2257425"/>
            <a:ext cx="1750327" cy="369332"/>
          </a:xfrm>
          <a:prstGeom prst="rect">
            <a:avLst/>
          </a:prstGeom>
          <a:solidFill>
            <a:srgbClr val="F1EAFC"/>
          </a:solidFill>
          <a:ln>
            <a:solidFill>
              <a:srgbClr val="945DE8"/>
            </a:solidFill>
          </a:ln>
        </p:spPr>
        <p:txBody>
          <a:bodyPr wrap="square" rtlCol="0">
            <a:spAutoFit/>
          </a:bodyPr>
          <a:lstStyle/>
          <a:p>
            <a:pPr algn="ctr"/>
            <a:r>
              <a:rPr lang="nl-NL" b="1" dirty="0"/>
              <a:t>Seattle</a:t>
            </a:r>
            <a:r>
              <a:rPr lang="nl-NL" dirty="0"/>
              <a:t>	</a:t>
            </a:r>
          </a:p>
        </p:txBody>
      </p:sp>
      <p:sp>
        <p:nvSpPr>
          <p:cNvPr id="4" name="Tekstvak 3">
            <a:extLst>
              <a:ext uri="{FF2B5EF4-FFF2-40B4-BE49-F238E27FC236}">
                <a16:creationId xmlns:a16="http://schemas.microsoft.com/office/drawing/2014/main" id="{86621AEF-4B30-58A5-CDB4-3030C55A1BFD}"/>
              </a:ext>
            </a:extLst>
          </p:cNvPr>
          <p:cNvSpPr txBox="1"/>
          <p:nvPr/>
        </p:nvSpPr>
        <p:spPr>
          <a:xfrm>
            <a:off x="3043689" y="2257425"/>
            <a:ext cx="1750327" cy="369332"/>
          </a:xfrm>
          <a:prstGeom prst="rect">
            <a:avLst/>
          </a:prstGeom>
          <a:solidFill>
            <a:srgbClr val="F1EAFC"/>
          </a:solidFill>
          <a:ln>
            <a:solidFill>
              <a:srgbClr val="945DE8"/>
            </a:solidFill>
          </a:ln>
        </p:spPr>
        <p:txBody>
          <a:bodyPr wrap="square" rtlCol="0">
            <a:spAutoFit/>
          </a:bodyPr>
          <a:lstStyle/>
          <a:p>
            <a:pPr algn="ctr"/>
            <a:r>
              <a:rPr lang="nl-NL" b="1" dirty="0" err="1"/>
              <a:t>Bangor</a:t>
            </a:r>
            <a:r>
              <a:rPr lang="nl-NL" dirty="0"/>
              <a:t>	</a:t>
            </a:r>
          </a:p>
        </p:txBody>
      </p:sp>
      <p:sp>
        <p:nvSpPr>
          <p:cNvPr id="5" name="Tekstvak 4">
            <a:extLst>
              <a:ext uri="{FF2B5EF4-FFF2-40B4-BE49-F238E27FC236}">
                <a16:creationId xmlns:a16="http://schemas.microsoft.com/office/drawing/2014/main" id="{E96E3A8B-032A-5E0F-6692-C5050E95F0B7}"/>
              </a:ext>
            </a:extLst>
          </p:cNvPr>
          <p:cNvSpPr txBox="1"/>
          <p:nvPr/>
        </p:nvSpPr>
        <p:spPr>
          <a:xfrm>
            <a:off x="5220836" y="2257425"/>
            <a:ext cx="1750327" cy="369332"/>
          </a:xfrm>
          <a:prstGeom prst="rect">
            <a:avLst/>
          </a:prstGeom>
          <a:solidFill>
            <a:srgbClr val="F1EAFC"/>
          </a:solidFill>
          <a:ln>
            <a:solidFill>
              <a:srgbClr val="945DE8"/>
            </a:solidFill>
          </a:ln>
        </p:spPr>
        <p:txBody>
          <a:bodyPr wrap="square" rtlCol="0">
            <a:spAutoFit/>
          </a:bodyPr>
          <a:lstStyle/>
          <a:p>
            <a:pPr algn="ctr"/>
            <a:r>
              <a:rPr lang="nl-NL" b="1" dirty="0"/>
              <a:t>Miami</a:t>
            </a:r>
            <a:r>
              <a:rPr lang="nl-NL" dirty="0"/>
              <a:t>	</a:t>
            </a:r>
          </a:p>
        </p:txBody>
      </p:sp>
    </p:spTree>
    <p:extLst>
      <p:ext uri="{BB962C8B-B14F-4D97-AF65-F5344CB8AC3E}">
        <p14:creationId xmlns:p14="http://schemas.microsoft.com/office/powerpoint/2010/main" val="91860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Tropisch regenwoudklimaat</a:t>
            </a:r>
          </a:p>
        </p:txBody>
      </p:sp>
      <p:sp>
        <p:nvSpPr>
          <p:cNvPr id="3" name="Tijdelijke aanduiding voor inhoud 2"/>
          <p:cNvSpPr>
            <a:spLocks noGrp="1"/>
          </p:cNvSpPr>
          <p:nvPr>
            <p:ph idx="1"/>
          </p:nvPr>
        </p:nvSpPr>
        <p:spPr>
          <a:xfrm>
            <a:off x="288473" y="2004573"/>
            <a:ext cx="6950527" cy="4635713"/>
          </a:xfrm>
        </p:spPr>
        <p:txBody>
          <a:bodyPr>
            <a:noAutofit/>
          </a:bodyPr>
          <a:lstStyle/>
          <a:p>
            <a:r>
              <a:rPr lang="nl-NL" sz="2800" b="1" dirty="0"/>
              <a:t>N: </a:t>
            </a:r>
            <a:r>
              <a:rPr lang="nl-NL" sz="2800" dirty="0"/>
              <a:t>Hele jaar door veel neerslag. Minimaal 2000 mm per jaar. Altijd regen. </a:t>
            </a:r>
            <a:endParaRPr lang="nl-NL" dirty="0"/>
          </a:p>
          <a:p>
            <a:r>
              <a:rPr lang="nl-NL" sz="2800" b="1" dirty="0"/>
              <a:t>T: </a:t>
            </a:r>
            <a:r>
              <a:rPr lang="nl-NL" sz="2800" dirty="0"/>
              <a:t>Hele jaar door warm. Geen seizoenen. Altijd boven 18 graden. </a:t>
            </a:r>
          </a:p>
          <a:p>
            <a:r>
              <a:rPr lang="nl-NL" sz="2800" b="1" dirty="0"/>
              <a:t>V: </a:t>
            </a:r>
            <a:r>
              <a:rPr lang="nl-NL" sz="2800" dirty="0"/>
              <a:t>Veel soorten bomen en planten. Bos is altijd groen, bomen 10 tot 25 meter. </a:t>
            </a:r>
          </a:p>
          <a:p>
            <a:r>
              <a:rPr lang="nl-NL" sz="2800" b="1" dirty="0"/>
              <a:t>P: </a:t>
            </a:r>
            <a:r>
              <a:rPr lang="nl-NL" sz="2800" dirty="0"/>
              <a:t>Hawaii (een staat van de VS in de Grote oceaan).</a:t>
            </a:r>
          </a:p>
        </p:txBody>
      </p:sp>
      <p:pic>
        <p:nvPicPr>
          <p:cNvPr id="4" name="Picture 6" descr="https://maken.wikiwijs.nl/userfiles/517ca74182b93eeb84abcc460fdbefc0d1673c9b.png">
            <a:extLst>
              <a:ext uri="{FF2B5EF4-FFF2-40B4-BE49-F238E27FC236}">
                <a16:creationId xmlns:a16="http://schemas.microsoft.com/office/drawing/2014/main" id="{4B723DFE-5D99-9AA7-A865-586184885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6105" y="1845637"/>
            <a:ext cx="4337422" cy="4647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086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Savanneklimaat</a:t>
            </a:r>
          </a:p>
        </p:txBody>
      </p:sp>
      <p:sp>
        <p:nvSpPr>
          <p:cNvPr id="3" name="Tijdelijke aanduiding voor inhoud 2"/>
          <p:cNvSpPr>
            <a:spLocks noGrp="1"/>
          </p:cNvSpPr>
          <p:nvPr>
            <p:ph idx="1"/>
          </p:nvPr>
        </p:nvSpPr>
        <p:spPr>
          <a:xfrm>
            <a:off x="838200" y="2222287"/>
            <a:ext cx="6925056" cy="4635713"/>
          </a:xfrm>
        </p:spPr>
        <p:txBody>
          <a:bodyPr>
            <a:noAutofit/>
          </a:bodyPr>
          <a:lstStyle/>
          <a:p>
            <a:r>
              <a:rPr lang="nl-NL" sz="2800" b="1" dirty="0"/>
              <a:t>N: </a:t>
            </a:r>
            <a:r>
              <a:rPr lang="nl-NL" sz="2800" dirty="0"/>
              <a:t>Heeft een droge periode van 4-6 maanden. De andere maanden regent het 500-2000 mm per jaar.</a:t>
            </a:r>
          </a:p>
          <a:p>
            <a:r>
              <a:rPr lang="nl-NL" sz="2800" b="1" dirty="0"/>
              <a:t>T: </a:t>
            </a:r>
            <a:r>
              <a:rPr lang="nl-NL" sz="2800" dirty="0"/>
              <a:t>Warm, iets minder vochtig dan bij het tropisch regenwoudklimaat. Maar nog steeds boven 18 graden gemiddeld.</a:t>
            </a:r>
          </a:p>
          <a:p>
            <a:r>
              <a:rPr lang="nl-NL" sz="2800" b="1" dirty="0"/>
              <a:t>V: </a:t>
            </a:r>
            <a:r>
              <a:rPr lang="nl-NL" sz="2800" dirty="0"/>
              <a:t>Grassen, struiken met dikke doornen en groepjes bomen. </a:t>
            </a:r>
          </a:p>
          <a:p>
            <a:r>
              <a:rPr lang="nl-NL" sz="2800" b="1" dirty="0"/>
              <a:t>P: </a:t>
            </a:r>
            <a:r>
              <a:rPr lang="nl-NL" sz="2800" dirty="0"/>
              <a:t>Miami in de VS. </a:t>
            </a:r>
          </a:p>
        </p:txBody>
      </p:sp>
      <p:pic>
        <p:nvPicPr>
          <p:cNvPr id="4" name="Afbeelding 3"/>
          <p:cNvPicPr>
            <a:picLocks noChangeAspect="1"/>
          </p:cNvPicPr>
          <p:nvPr/>
        </p:nvPicPr>
        <p:blipFill rotWithShape="1">
          <a:blip r:embed="rId2"/>
          <a:srcRect l="37636" t="29191" r="53920" b="53962"/>
          <a:stretch/>
        </p:blipFill>
        <p:spPr>
          <a:xfrm>
            <a:off x="7583147" y="1690688"/>
            <a:ext cx="4428744" cy="4970035"/>
          </a:xfrm>
          <a:prstGeom prst="rect">
            <a:avLst/>
          </a:prstGeom>
        </p:spPr>
      </p:pic>
    </p:spTree>
    <p:extLst>
      <p:ext uri="{BB962C8B-B14F-4D97-AF65-F5344CB8AC3E}">
        <p14:creationId xmlns:p14="http://schemas.microsoft.com/office/powerpoint/2010/main" val="42180660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Steppeklimaat</a:t>
            </a:r>
          </a:p>
        </p:txBody>
      </p:sp>
      <p:sp>
        <p:nvSpPr>
          <p:cNvPr id="3" name="Tijdelijke aanduiding voor inhoud 2"/>
          <p:cNvSpPr>
            <a:spLocks noGrp="1"/>
          </p:cNvSpPr>
          <p:nvPr>
            <p:ph idx="1"/>
          </p:nvPr>
        </p:nvSpPr>
        <p:spPr>
          <a:xfrm>
            <a:off x="838200" y="2222287"/>
            <a:ext cx="6952489" cy="4635714"/>
          </a:xfrm>
        </p:spPr>
        <p:txBody>
          <a:bodyPr>
            <a:noAutofit/>
          </a:bodyPr>
          <a:lstStyle/>
          <a:p>
            <a:r>
              <a:rPr lang="nl-NL" sz="2800" b="1" dirty="0"/>
              <a:t>N: </a:t>
            </a:r>
            <a:r>
              <a:rPr lang="nl-NL" sz="2800" dirty="0"/>
              <a:t>Droge tijd van 9 maanden. Overige maanden neerslag van ongeveer 250-500 mm per jaar.</a:t>
            </a:r>
          </a:p>
          <a:p>
            <a:r>
              <a:rPr lang="nl-NL" sz="2800" b="1" dirty="0"/>
              <a:t>T: </a:t>
            </a:r>
            <a:r>
              <a:rPr lang="nl-NL" sz="2800" dirty="0"/>
              <a:t>Warm. Drogere lucht dan de savanne. Lucht is gewoon heerlijke warme lucht.</a:t>
            </a:r>
          </a:p>
          <a:p>
            <a:r>
              <a:rPr lang="nl-NL" sz="2800" b="1" dirty="0"/>
              <a:t>V: </a:t>
            </a:r>
            <a:r>
              <a:rPr lang="nl-NL" sz="2800" dirty="0"/>
              <a:t>Grassen en lage struikjes. Begroeiing heeft diepe wortels en dikke doornen </a:t>
            </a:r>
          </a:p>
          <a:p>
            <a:r>
              <a:rPr lang="nl-NL" sz="2800" b="1" dirty="0"/>
              <a:t>P: </a:t>
            </a:r>
            <a:r>
              <a:rPr lang="nl-NL" sz="2800" dirty="0"/>
              <a:t>Een zuidelijk puntje van Spanje (Alméria) en binnenland van de VS, lijzijde van de </a:t>
            </a:r>
            <a:r>
              <a:rPr lang="nl-NL" sz="2800" dirty="0" err="1"/>
              <a:t>Rocky</a:t>
            </a:r>
            <a:r>
              <a:rPr lang="nl-NL" sz="2800" dirty="0"/>
              <a:t> </a:t>
            </a:r>
            <a:r>
              <a:rPr lang="nl-NL" sz="2800" dirty="0" err="1"/>
              <a:t>Mountains</a:t>
            </a:r>
            <a:r>
              <a:rPr lang="nl-NL" sz="2800" dirty="0"/>
              <a:t>.</a:t>
            </a:r>
          </a:p>
        </p:txBody>
      </p:sp>
      <p:pic>
        <p:nvPicPr>
          <p:cNvPr id="4" name="Afbeelding 3"/>
          <p:cNvPicPr>
            <a:picLocks noChangeAspect="1"/>
          </p:cNvPicPr>
          <p:nvPr/>
        </p:nvPicPr>
        <p:blipFill rotWithShape="1">
          <a:blip r:embed="rId2"/>
          <a:srcRect l="40394" t="50221" r="51024" b="32590"/>
          <a:stretch/>
        </p:blipFill>
        <p:spPr>
          <a:xfrm>
            <a:off x="7624434" y="1690688"/>
            <a:ext cx="4401312" cy="4958446"/>
          </a:xfrm>
          <a:prstGeom prst="rect">
            <a:avLst/>
          </a:prstGeom>
        </p:spPr>
      </p:pic>
    </p:spTree>
    <p:extLst>
      <p:ext uri="{BB962C8B-B14F-4D97-AF65-F5344CB8AC3E}">
        <p14:creationId xmlns:p14="http://schemas.microsoft.com/office/powerpoint/2010/main" val="3982319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Woestijnklimaat</a:t>
            </a:r>
          </a:p>
        </p:txBody>
      </p:sp>
      <p:sp>
        <p:nvSpPr>
          <p:cNvPr id="3" name="Tijdelijke aanduiding voor inhoud 2"/>
          <p:cNvSpPr>
            <a:spLocks noGrp="1"/>
          </p:cNvSpPr>
          <p:nvPr>
            <p:ph idx="1"/>
          </p:nvPr>
        </p:nvSpPr>
        <p:spPr>
          <a:xfrm>
            <a:off x="359230" y="2222287"/>
            <a:ext cx="6770913" cy="4651496"/>
          </a:xfrm>
        </p:spPr>
        <p:txBody>
          <a:bodyPr>
            <a:noAutofit/>
          </a:bodyPr>
          <a:lstStyle/>
          <a:p>
            <a:r>
              <a:rPr lang="nl-NL" sz="2800" b="1" dirty="0"/>
              <a:t>N: </a:t>
            </a:r>
            <a:r>
              <a:rPr lang="nl-NL" sz="2800" dirty="0"/>
              <a:t>Niet tot bijna niet. Als het er valt minder dan 250 mm per jaar.</a:t>
            </a:r>
          </a:p>
          <a:p>
            <a:r>
              <a:rPr lang="nl-NL" sz="2800" b="1" dirty="0"/>
              <a:t>T: </a:t>
            </a:r>
            <a:r>
              <a:rPr lang="nl-NL" sz="2800" dirty="0"/>
              <a:t>Zoals steppe; warme lucht. ‘s nachts kan het wel koud zijn omdat land sneller afkoelt.</a:t>
            </a:r>
          </a:p>
          <a:p>
            <a:r>
              <a:rPr lang="nl-NL" sz="2800" b="1" dirty="0"/>
              <a:t>V: </a:t>
            </a:r>
            <a:r>
              <a:rPr lang="nl-NL" sz="2800" dirty="0"/>
              <a:t>Door weinig neerslag niets. Wat je kan vinden zijn cactussen of wat grassen.</a:t>
            </a:r>
          </a:p>
          <a:p>
            <a:r>
              <a:rPr lang="nl-NL" sz="2800" b="1" dirty="0"/>
              <a:t>P: </a:t>
            </a:r>
            <a:r>
              <a:rPr lang="nl-NL" sz="2800" dirty="0"/>
              <a:t>Lijzijde van de </a:t>
            </a:r>
            <a:r>
              <a:rPr lang="nl-NL" sz="2800" dirty="0" err="1"/>
              <a:t>Rocky</a:t>
            </a:r>
            <a:r>
              <a:rPr lang="nl-NL" sz="2800" dirty="0"/>
              <a:t> </a:t>
            </a:r>
            <a:r>
              <a:rPr lang="nl-NL" sz="2800" dirty="0" err="1"/>
              <a:t>Mountains</a:t>
            </a:r>
            <a:r>
              <a:rPr lang="nl-NL" sz="2800" dirty="0"/>
              <a:t> in de VS. </a:t>
            </a:r>
          </a:p>
        </p:txBody>
      </p:sp>
      <p:pic>
        <p:nvPicPr>
          <p:cNvPr id="4" name="Afbeelding 3"/>
          <p:cNvPicPr>
            <a:picLocks noChangeAspect="1"/>
          </p:cNvPicPr>
          <p:nvPr/>
        </p:nvPicPr>
        <p:blipFill rotWithShape="1">
          <a:blip r:embed="rId2"/>
          <a:srcRect l="37082" t="31580" r="46898" b="36488"/>
          <a:stretch/>
        </p:blipFill>
        <p:spPr>
          <a:xfrm>
            <a:off x="7523297" y="1690688"/>
            <a:ext cx="4447032" cy="4986066"/>
          </a:xfrm>
          <a:prstGeom prst="rect">
            <a:avLst/>
          </a:prstGeom>
        </p:spPr>
      </p:pic>
    </p:spTree>
    <p:extLst>
      <p:ext uri="{BB962C8B-B14F-4D97-AF65-F5344CB8AC3E}">
        <p14:creationId xmlns:p14="http://schemas.microsoft.com/office/powerpoint/2010/main" val="374151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Belangrijk per thema: Weer en klimaat</a:t>
            </a:r>
          </a:p>
        </p:txBody>
      </p:sp>
      <p:sp>
        <p:nvSpPr>
          <p:cNvPr id="3" name="Tijdelijke aanduiding voor inhoud 2"/>
          <p:cNvSpPr>
            <a:spLocks noGrp="1"/>
          </p:cNvSpPr>
          <p:nvPr>
            <p:ph idx="1"/>
          </p:nvPr>
        </p:nvSpPr>
        <p:spPr>
          <a:xfrm>
            <a:off x="838199" y="1825624"/>
            <a:ext cx="11176591" cy="4858639"/>
          </a:xfrm>
        </p:spPr>
        <p:txBody>
          <a:bodyPr>
            <a:noAutofit/>
          </a:bodyPr>
          <a:lstStyle/>
          <a:p>
            <a:r>
              <a:rPr lang="nl-NL" b="1" dirty="0"/>
              <a:t>Een weerkaart kunnen aflezen: </a:t>
            </a:r>
            <a:r>
              <a:rPr lang="nl-NL" dirty="0"/>
              <a:t>weerselementen + weer voorspellen.</a:t>
            </a:r>
          </a:p>
          <a:p>
            <a:r>
              <a:rPr lang="nl-NL" b="1" dirty="0"/>
              <a:t>Hoge en lagedruk: </a:t>
            </a:r>
            <a:r>
              <a:rPr lang="nl-NL" dirty="0"/>
              <a:t>symbolen (H/+ &amp; L/-) en wat voor weer is het.</a:t>
            </a:r>
          </a:p>
          <a:p>
            <a:r>
              <a:rPr lang="nl-NL" b="1" dirty="0"/>
              <a:t>Neerslag: </a:t>
            </a:r>
            <a:r>
              <a:rPr lang="nl-NL" dirty="0"/>
              <a:t>soorten regens en hoe het ontstaat/waar het voorkomt.</a:t>
            </a:r>
            <a:endParaRPr lang="nl-NL" b="1" dirty="0"/>
          </a:p>
          <a:p>
            <a:r>
              <a:rPr lang="nl-NL" b="1" dirty="0"/>
              <a:t>Wet van Buys Ballot: </a:t>
            </a:r>
            <a:r>
              <a:rPr lang="nl-NL" dirty="0"/>
              <a:t>wind waait van hogedruk naar lagedruk + afbuiging naar rechts op NH en naar links op ZH.</a:t>
            </a:r>
          </a:p>
          <a:p>
            <a:r>
              <a:rPr lang="nl-NL" b="1" dirty="0"/>
              <a:t>Klimaatgrafieken aflezen: </a:t>
            </a:r>
            <a:r>
              <a:rPr lang="nl-NL" dirty="0"/>
              <a:t>wat betekenen de blauw staven en rode lijn? Welk klimaat is dit en hoe ziet zo’n landschap eruit? Handig om ook globaal te weten welk klimaat waar voorkomt in NL, SP &amp; VS.</a:t>
            </a:r>
          </a:p>
          <a:p>
            <a:r>
              <a:rPr lang="nl-NL" b="1" dirty="0"/>
              <a:t>Soorten irrigatie: </a:t>
            </a:r>
            <a:r>
              <a:rPr lang="nl-NL" dirty="0"/>
              <a:t>welke is duurzamer en waardoor?</a:t>
            </a:r>
          </a:p>
          <a:p>
            <a:r>
              <a:rPr lang="nl-NL" b="1" dirty="0"/>
              <a:t>Orkanen en tornado’s: </a:t>
            </a:r>
            <a:r>
              <a:rPr lang="nl-NL" dirty="0"/>
              <a:t>verschillen en gevolgen (rampenbestrijding)</a:t>
            </a:r>
            <a:endParaRPr lang="nl-NL" b="1" dirty="0"/>
          </a:p>
        </p:txBody>
      </p:sp>
    </p:spTree>
    <p:extLst>
      <p:ext uri="{BB962C8B-B14F-4D97-AF65-F5344CB8AC3E}">
        <p14:creationId xmlns:p14="http://schemas.microsoft.com/office/powerpoint/2010/main" val="21296248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Landklimaat</a:t>
            </a:r>
          </a:p>
        </p:txBody>
      </p:sp>
      <p:sp>
        <p:nvSpPr>
          <p:cNvPr id="3" name="Tijdelijke aanduiding voor inhoud 2"/>
          <p:cNvSpPr>
            <a:spLocks noGrp="1"/>
          </p:cNvSpPr>
          <p:nvPr>
            <p:ph idx="1"/>
          </p:nvPr>
        </p:nvSpPr>
        <p:spPr>
          <a:xfrm>
            <a:off x="435428" y="2222287"/>
            <a:ext cx="6952489" cy="4635713"/>
          </a:xfrm>
        </p:spPr>
        <p:txBody>
          <a:bodyPr>
            <a:noAutofit/>
          </a:bodyPr>
          <a:lstStyle/>
          <a:p>
            <a:r>
              <a:rPr lang="nl-NL" sz="2800" b="1" dirty="0"/>
              <a:t>N: </a:t>
            </a:r>
            <a:r>
              <a:rPr lang="nl-NL" sz="2800" dirty="0"/>
              <a:t>Hele jaar door neerslag. Maar het kan ook voorkomen dat er droge zomers zijn. Winter is neerslag </a:t>
            </a:r>
            <a:r>
              <a:rPr lang="nl-NL" dirty="0"/>
              <a:t>vaak</a:t>
            </a:r>
            <a:r>
              <a:rPr lang="nl-NL" sz="2800" dirty="0"/>
              <a:t> sneeuw.</a:t>
            </a:r>
          </a:p>
          <a:p>
            <a:r>
              <a:rPr lang="nl-NL" sz="2800" b="1" dirty="0"/>
              <a:t>T: </a:t>
            </a:r>
            <a:r>
              <a:rPr lang="nl-NL" sz="2800" dirty="0"/>
              <a:t>Warme zomers en koude winters. Dit omdat land sneller opwarmt en afkoelt. </a:t>
            </a:r>
          </a:p>
          <a:p>
            <a:r>
              <a:rPr lang="nl-NL" sz="2800" b="1" dirty="0"/>
              <a:t>V: </a:t>
            </a:r>
            <a:r>
              <a:rPr lang="nl-NL" sz="2800" dirty="0"/>
              <a:t>Van alles. Ligt er aan of het vruchtbaar is. Loof- en naaldbomen. Weilanden, akkerbouw.</a:t>
            </a:r>
          </a:p>
          <a:p>
            <a:r>
              <a:rPr lang="nl-NL" sz="2800" b="1" dirty="0"/>
              <a:t>P: </a:t>
            </a:r>
            <a:r>
              <a:rPr lang="nl-NL" sz="2800" dirty="0"/>
              <a:t>Midden Spanje, Noordoosten van de VS. </a:t>
            </a:r>
          </a:p>
        </p:txBody>
      </p:sp>
      <p:pic>
        <p:nvPicPr>
          <p:cNvPr id="4" name="Afbeelding 3"/>
          <p:cNvPicPr>
            <a:picLocks noChangeAspect="1"/>
          </p:cNvPicPr>
          <p:nvPr/>
        </p:nvPicPr>
        <p:blipFill rotWithShape="1">
          <a:blip r:embed="rId2"/>
          <a:srcRect l="36431" t="25193" r="52336" b="52225"/>
          <a:stretch/>
        </p:blipFill>
        <p:spPr>
          <a:xfrm>
            <a:off x="7582871" y="1690688"/>
            <a:ext cx="4401312" cy="4976869"/>
          </a:xfrm>
          <a:prstGeom prst="rect">
            <a:avLst/>
          </a:prstGeom>
        </p:spPr>
      </p:pic>
    </p:spTree>
    <p:extLst>
      <p:ext uri="{BB962C8B-B14F-4D97-AF65-F5344CB8AC3E}">
        <p14:creationId xmlns:p14="http://schemas.microsoft.com/office/powerpoint/2010/main" val="29118940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Middellandse Zeeklimaat</a:t>
            </a:r>
          </a:p>
        </p:txBody>
      </p:sp>
      <p:sp>
        <p:nvSpPr>
          <p:cNvPr id="3" name="Tijdelijke aanduiding voor inhoud 2"/>
          <p:cNvSpPr>
            <a:spLocks noGrp="1"/>
          </p:cNvSpPr>
          <p:nvPr>
            <p:ph idx="1"/>
          </p:nvPr>
        </p:nvSpPr>
        <p:spPr>
          <a:xfrm>
            <a:off x="644236" y="2020824"/>
            <a:ext cx="6970777" cy="4837176"/>
          </a:xfrm>
        </p:spPr>
        <p:txBody>
          <a:bodyPr>
            <a:noAutofit/>
          </a:bodyPr>
          <a:lstStyle/>
          <a:p>
            <a:r>
              <a:rPr lang="nl-NL" sz="2800" b="1" dirty="0"/>
              <a:t>N: </a:t>
            </a:r>
            <a:r>
              <a:rPr lang="nl-NL" sz="2800" dirty="0"/>
              <a:t>Vooral in de winter als regen/sneeuw. Droge zomers.</a:t>
            </a:r>
          </a:p>
          <a:p>
            <a:r>
              <a:rPr lang="nl-NL" sz="2800" b="1" dirty="0"/>
              <a:t>T: </a:t>
            </a:r>
            <a:r>
              <a:rPr lang="nl-NL" sz="2800" dirty="0"/>
              <a:t>Warm. Zomers boven de 18 graden. Winters niet onder vriespunt. Rond 10-15 graden. </a:t>
            </a:r>
          </a:p>
          <a:p>
            <a:r>
              <a:rPr lang="nl-NL" sz="2800" b="1" dirty="0"/>
              <a:t>V: </a:t>
            </a:r>
            <a:r>
              <a:rPr lang="nl-NL" sz="2800" dirty="0"/>
              <a:t>Palmbomen, olijfbomen, vijgen.. (tropische bomen die dus warmte nodig hebben maar tegen de droogte kunnen)</a:t>
            </a:r>
          </a:p>
          <a:p>
            <a:r>
              <a:rPr lang="nl-NL" sz="2800" b="1" dirty="0"/>
              <a:t>P: </a:t>
            </a:r>
            <a:r>
              <a:rPr lang="nl-NL" sz="2800" dirty="0"/>
              <a:t>Hele zuid en oostkust van Spanje, klein stukje westkust in de VS. </a:t>
            </a:r>
          </a:p>
        </p:txBody>
      </p:sp>
      <p:pic>
        <p:nvPicPr>
          <p:cNvPr id="5" name="Afbeelding 4">
            <a:extLst>
              <a:ext uri="{FF2B5EF4-FFF2-40B4-BE49-F238E27FC236}">
                <a16:creationId xmlns:a16="http://schemas.microsoft.com/office/drawing/2014/main" id="{E7CDFEA0-64E1-79BB-DF30-702E509B0347}"/>
              </a:ext>
            </a:extLst>
          </p:cNvPr>
          <p:cNvPicPr>
            <a:picLocks noChangeAspect="1"/>
          </p:cNvPicPr>
          <p:nvPr/>
        </p:nvPicPr>
        <p:blipFill>
          <a:blip r:embed="rId2"/>
          <a:stretch>
            <a:fillRect/>
          </a:stretch>
        </p:blipFill>
        <p:spPr>
          <a:xfrm>
            <a:off x="7557564" y="1822487"/>
            <a:ext cx="4286250" cy="4600575"/>
          </a:xfrm>
          <a:prstGeom prst="rect">
            <a:avLst/>
          </a:prstGeom>
        </p:spPr>
      </p:pic>
    </p:spTree>
    <p:extLst>
      <p:ext uri="{BB962C8B-B14F-4D97-AF65-F5344CB8AC3E}">
        <p14:creationId xmlns:p14="http://schemas.microsoft.com/office/powerpoint/2010/main" val="5483251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Gematigd zeeklimaat</a:t>
            </a:r>
          </a:p>
        </p:txBody>
      </p:sp>
      <p:sp>
        <p:nvSpPr>
          <p:cNvPr id="3" name="Tijdelijke aanduiding voor inhoud 2"/>
          <p:cNvSpPr>
            <a:spLocks noGrp="1"/>
          </p:cNvSpPr>
          <p:nvPr>
            <p:ph idx="1"/>
          </p:nvPr>
        </p:nvSpPr>
        <p:spPr>
          <a:xfrm>
            <a:off x="838200" y="2222287"/>
            <a:ext cx="6943344" cy="4635713"/>
          </a:xfrm>
        </p:spPr>
        <p:txBody>
          <a:bodyPr>
            <a:noAutofit/>
          </a:bodyPr>
          <a:lstStyle/>
          <a:p>
            <a:r>
              <a:rPr lang="nl-NL" sz="2800" b="1" dirty="0"/>
              <a:t>N: </a:t>
            </a:r>
            <a:r>
              <a:rPr lang="nl-NL" sz="2800" dirty="0"/>
              <a:t>Altijd neerslag. Winters ook in de vorm van sneeuw of hagel.</a:t>
            </a:r>
          </a:p>
          <a:p>
            <a:r>
              <a:rPr lang="nl-NL" sz="2800" b="1" dirty="0"/>
              <a:t>T: </a:t>
            </a:r>
            <a:r>
              <a:rPr lang="nl-NL" sz="2800" dirty="0"/>
              <a:t>Koele zomers en zachte winters. Kortom: Niet te heet, niet te koud. 4 seizoenen.</a:t>
            </a:r>
          </a:p>
          <a:p>
            <a:r>
              <a:rPr lang="nl-NL" sz="2800" b="1" dirty="0"/>
              <a:t>V: </a:t>
            </a:r>
            <a:r>
              <a:rPr lang="nl-NL" sz="2800" dirty="0"/>
              <a:t>Loofbos en naaldbos gemengd.</a:t>
            </a:r>
          </a:p>
          <a:p>
            <a:r>
              <a:rPr lang="nl-NL" sz="2800" b="1" dirty="0"/>
              <a:t>P: </a:t>
            </a:r>
            <a:r>
              <a:rPr lang="nl-NL" sz="2800" dirty="0"/>
              <a:t>Nederland!!! Noorden van Spanje, zuidoosten en de westkust van VS.</a:t>
            </a:r>
          </a:p>
        </p:txBody>
      </p:sp>
      <p:pic>
        <p:nvPicPr>
          <p:cNvPr id="4" name="Afbeelding 3"/>
          <p:cNvPicPr>
            <a:picLocks noChangeAspect="1"/>
          </p:cNvPicPr>
          <p:nvPr/>
        </p:nvPicPr>
        <p:blipFill rotWithShape="1">
          <a:blip r:embed="rId2"/>
          <a:srcRect l="33775" t="34714" r="49723" b="32224"/>
          <a:stretch/>
        </p:blipFill>
        <p:spPr>
          <a:xfrm>
            <a:off x="7601435" y="1690688"/>
            <a:ext cx="4410456" cy="4970514"/>
          </a:xfrm>
          <a:prstGeom prst="rect">
            <a:avLst/>
          </a:prstGeom>
        </p:spPr>
      </p:pic>
    </p:spTree>
    <p:extLst>
      <p:ext uri="{BB962C8B-B14F-4D97-AF65-F5344CB8AC3E}">
        <p14:creationId xmlns:p14="http://schemas.microsoft.com/office/powerpoint/2010/main" val="1229197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Hooggebergteklimaat / Poolklimaat</a:t>
            </a:r>
          </a:p>
        </p:txBody>
      </p:sp>
      <p:sp>
        <p:nvSpPr>
          <p:cNvPr id="3" name="Tijdelijke aanduiding voor inhoud 2"/>
          <p:cNvSpPr>
            <a:spLocks noGrp="1"/>
          </p:cNvSpPr>
          <p:nvPr>
            <p:ph idx="1"/>
          </p:nvPr>
        </p:nvSpPr>
        <p:spPr>
          <a:xfrm>
            <a:off x="185058" y="2222287"/>
            <a:ext cx="7391400" cy="4635713"/>
          </a:xfrm>
        </p:spPr>
        <p:txBody>
          <a:bodyPr>
            <a:noAutofit/>
          </a:bodyPr>
          <a:lstStyle/>
          <a:p>
            <a:r>
              <a:rPr lang="nl-NL" sz="2800" b="1" dirty="0"/>
              <a:t>N: </a:t>
            </a:r>
            <a:r>
              <a:rPr lang="nl-NL" sz="2800" dirty="0"/>
              <a:t>Veel neerslag. Vooral in de vorm van sneeuw</a:t>
            </a:r>
          </a:p>
          <a:p>
            <a:r>
              <a:rPr lang="nl-NL" sz="2800" b="1" dirty="0"/>
              <a:t>T: </a:t>
            </a:r>
            <a:r>
              <a:rPr lang="nl-NL" sz="2800" dirty="0"/>
              <a:t>Koud, hoe hoger hoe kouder (per 100 m omhoog, is 0,6 graden kouder) Vriest het hele jaar </a:t>
            </a:r>
          </a:p>
          <a:p>
            <a:r>
              <a:rPr lang="nl-NL" sz="2800" b="1" dirty="0"/>
              <a:t>V: </a:t>
            </a:r>
            <a:r>
              <a:rPr lang="nl-NL" sz="2800" dirty="0"/>
              <a:t>Als het nog niet zo hoog is, vooral grassen en mossen. Maar na een bepaalde hoogte is het zo koud, dat er niets meer groeit.</a:t>
            </a:r>
          </a:p>
          <a:p>
            <a:r>
              <a:rPr lang="nl-NL" sz="2800" b="1" dirty="0"/>
              <a:t>P: </a:t>
            </a:r>
            <a:r>
              <a:rPr lang="nl-NL" sz="2800" dirty="0" err="1"/>
              <a:t>Rocky</a:t>
            </a:r>
            <a:r>
              <a:rPr lang="nl-NL" sz="2800" dirty="0"/>
              <a:t> </a:t>
            </a:r>
            <a:r>
              <a:rPr lang="nl-NL" sz="2800" dirty="0" err="1"/>
              <a:t>Mountains</a:t>
            </a:r>
            <a:r>
              <a:rPr lang="nl-NL" sz="2800" dirty="0"/>
              <a:t> in de VS, de Pyreneeën in Spanje. </a:t>
            </a:r>
          </a:p>
        </p:txBody>
      </p:sp>
      <p:pic>
        <p:nvPicPr>
          <p:cNvPr id="4" name="Afbeelding 3">
            <a:extLst>
              <a:ext uri="{FF2B5EF4-FFF2-40B4-BE49-F238E27FC236}">
                <a16:creationId xmlns:a16="http://schemas.microsoft.com/office/drawing/2014/main" id="{680967B8-77A7-8EF2-3DDC-598DA2E5A9E2}"/>
              </a:ext>
            </a:extLst>
          </p:cNvPr>
          <p:cNvPicPr>
            <a:picLocks noChangeAspect="1"/>
          </p:cNvPicPr>
          <p:nvPr/>
        </p:nvPicPr>
        <p:blipFill>
          <a:blip r:embed="rId2"/>
          <a:stretch>
            <a:fillRect/>
          </a:stretch>
        </p:blipFill>
        <p:spPr>
          <a:xfrm>
            <a:off x="7720692" y="2008026"/>
            <a:ext cx="4286250" cy="4629150"/>
          </a:xfrm>
          <a:prstGeom prst="rect">
            <a:avLst/>
          </a:prstGeom>
        </p:spPr>
      </p:pic>
    </p:spTree>
    <p:extLst>
      <p:ext uri="{BB962C8B-B14F-4D97-AF65-F5344CB8AC3E}">
        <p14:creationId xmlns:p14="http://schemas.microsoft.com/office/powerpoint/2010/main" val="8919127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Toendraklimaat</a:t>
            </a:r>
          </a:p>
        </p:txBody>
      </p:sp>
      <p:sp>
        <p:nvSpPr>
          <p:cNvPr id="3" name="Tijdelijke aanduiding voor inhoud 2"/>
          <p:cNvSpPr>
            <a:spLocks noGrp="1"/>
          </p:cNvSpPr>
          <p:nvPr>
            <p:ph idx="1"/>
          </p:nvPr>
        </p:nvSpPr>
        <p:spPr>
          <a:xfrm>
            <a:off x="838200" y="2222287"/>
            <a:ext cx="6989065" cy="4635713"/>
          </a:xfrm>
        </p:spPr>
        <p:txBody>
          <a:bodyPr>
            <a:noAutofit/>
          </a:bodyPr>
          <a:lstStyle/>
          <a:p>
            <a:r>
              <a:rPr lang="nl-NL" sz="2800" b="1" dirty="0"/>
              <a:t>N: </a:t>
            </a:r>
            <a:r>
              <a:rPr lang="nl-NL" sz="2800" dirty="0"/>
              <a:t>Hele jaar weinig neerslag. In de vorm van regen, sneeuw, hagel. Van alles dus.</a:t>
            </a:r>
          </a:p>
          <a:p>
            <a:r>
              <a:rPr lang="nl-NL" sz="2800" b="1" dirty="0"/>
              <a:t>T: </a:t>
            </a:r>
            <a:r>
              <a:rPr lang="nl-NL" sz="2800" dirty="0"/>
              <a:t>Zomers niet boven 10 graden. Winters koud. -20 </a:t>
            </a:r>
            <a:r>
              <a:rPr lang="nl-NL" sz="2800" dirty="0" err="1"/>
              <a:t>bijv</a:t>
            </a:r>
            <a:r>
              <a:rPr lang="nl-NL" sz="2800" dirty="0"/>
              <a:t>!</a:t>
            </a:r>
          </a:p>
          <a:p>
            <a:r>
              <a:rPr lang="nl-NL" sz="2800" b="1" dirty="0"/>
              <a:t>V: </a:t>
            </a:r>
            <a:r>
              <a:rPr lang="nl-NL" sz="2800" dirty="0"/>
              <a:t>Grassen, mossen en lage struikjes. Hier kunnen geen bomen groeien omdat ondergrond altijd bevroren is.</a:t>
            </a:r>
          </a:p>
          <a:p>
            <a:r>
              <a:rPr lang="nl-NL" sz="2800" b="1" dirty="0"/>
              <a:t>P: </a:t>
            </a:r>
            <a:r>
              <a:rPr lang="nl-NL" sz="2800" dirty="0"/>
              <a:t>Alaska, een staat van de VS. </a:t>
            </a:r>
          </a:p>
        </p:txBody>
      </p:sp>
      <p:pic>
        <p:nvPicPr>
          <p:cNvPr id="4" name="Afbeelding 3"/>
          <p:cNvPicPr>
            <a:picLocks noChangeAspect="1"/>
          </p:cNvPicPr>
          <p:nvPr/>
        </p:nvPicPr>
        <p:blipFill rotWithShape="1">
          <a:blip r:embed="rId2"/>
          <a:srcRect l="16993" t="31328" r="67073" b="36411"/>
          <a:stretch/>
        </p:blipFill>
        <p:spPr>
          <a:xfrm>
            <a:off x="7661010" y="1690688"/>
            <a:ext cx="4364736" cy="4970947"/>
          </a:xfrm>
          <a:prstGeom prst="rect">
            <a:avLst/>
          </a:prstGeom>
        </p:spPr>
      </p:pic>
    </p:spTree>
    <p:extLst>
      <p:ext uri="{BB962C8B-B14F-4D97-AF65-F5344CB8AC3E}">
        <p14:creationId xmlns:p14="http://schemas.microsoft.com/office/powerpoint/2010/main" val="11901303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EE3B1-D7B4-8BC7-8CC4-52A423A64E1C}"/>
              </a:ext>
            </a:extLst>
          </p:cNvPr>
          <p:cNvSpPr>
            <a:spLocks noGrp="1"/>
          </p:cNvSpPr>
          <p:nvPr>
            <p:ph type="title"/>
          </p:nvPr>
        </p:nvSpPr>
        <p:spPr/>
        <p:txBody>
          <a:bodyPr/>
          <a:lstStyle/>
          <a:p>
            <a:r>
              <a:rPr lang="en-US" dirty="0" err="1"/>
              <a:t>Landbouw</a:t>
            </a:r>
            <a:r>
              <a:rPr lang="en-US" dirty="0"/>
              <a:t> in de VS</a:t>
            </a:r>
            <a:endParaRPr lang="nl-NL" dirty="0"/>
          </a:p>
        </p:txBody>
      </p:sp>
      <p:sp>
        <p:nvSpPr>
          <p:cNvPr id="3" name="Tijdelijke aanduiding voor inhoud 2">
            <a:extLst>
              <a:ext uri="{FF2B5EF4-FFF2-40B4-BE49-F238E27FC236}">
                <a16:creationId xmlns:a16="http://schemas.microsoft.com/office/drawing/2014/main" id="{299070A5-CBAB-2D98-C631-743A03D75FC9}"/>
              </a:ext>
            </a:extLst>
          </p:cNvPr>
          <p:cNvSpPr>
            <a:spLocks noGrp="1"/>
          </p:cNvSpPr>
          <p:nvPr>
            <p:ph idx="1"/>
          </p:nvPr>
        </p:nvSpPr>
        <p:spPr/>
        <p:txBody>
          <a:bodyPr/>
          <a:lstStyle/>
          <a:p>
            <a:pPr marL="0" indent="0">
              <a:buNone/>
            </a:pPr>
            <a:r>
              <a:rPr lang="en-US" dirty="0" err="1"/>
              <a:t>Belangrijk</a:t>
            </a:r>
            <a:r>
              <a:rPr lang="en-US" dirty="0"/>
              <a:t> om te </a:t>
            </a:r>
            <a:r>
              <a:rPr lang="en-US" dirty="0" err="1"/>
              <a:t>weten</a:t>
            </a:r>
            <a:r>
              <a:rPr lang="en-US" dirty="0"/>
              <a:t> is:</a:t>
            </a:r>
          </a:p>
          <a:p>
            <a:pPr marL="0" indent="0">
              <a:buNone/>
            </a:pPr>
            <a:endParaRPr lang="en-US" dirty="0"/>
          </a:p>
          <a:p>
            <a:r>
              <a:rPr lang="en-US" u="sng" dirty="0"/>
              <a:t>De naam </a:t>
            </a:r>
            <a:r>
              <a:rPr lang="en-US" dirty="0"/>
              <a:t>van de belt</a:t>
            </a:r>
          </a:p>
          <a:p>
            <a:endParaRPr lang="en-US" dirty="0"/>
          </a:p>
          <a:p>
            <a:r>
              <a:rPr lang="en-US" u="sng" dirty="0"/>
              <a:t>Wat</a:t>
            </a:r>
            <a:r>
              <a:rPr lang="en-US" dirty="0"/>
              <a:t> er </a:t>
            </a:r>
            <a:r>
              <a:rPr lang="en-US" dirty="0" err="1"/>
              <a:t>groeit</a:t>
            </a:r>
            <a:r>
              <a:rPr lang="en-US" dirty="0"/>
              <a:t> qua </a:t>
            </a:r>
            <a:r>
              <a:rPr lang="en-US" dirty="0" err="1"/>
              <a:t>landbouwgewassen</a:t>
            </a:r>
            <a:r>
              <a:rPr lang="en-US" dirty="0"/>
              <a:t>? (</a:t>
            </a:r>
            <a:r>
              <a:rPr lang="en-US" dirty="0" err="1"/>
              <a:t>foto’s</a:t>
            </a:r>
            <a:r>
              <a:rPr lang="en-US" dirty="0"/>
              <a:t> </a:t>
            </a:r>
            <a:r>
              <a:rPr lang="en-US" dirty="0" err="1"/>
              <a:t>herkennen</a:t>
            </a:r>
            <a:r>
              <a:rPr lang="en-US" dirty="0"/>
              <a:t>)</a:t>
            </a:r>
          </a:p>
          <a:p>
            <a:endParaRPr lang="en-US" dirty="0"/>
          </a:p>
          <a:p>
            <a:r>
              <a:rPr lang="en-US" u="sng" dirty="0" err="1"/>
              <a:t>Waar</a:t>
            </a:r>
            <a:r>
              <a:rPr lang="en-US" dirty="0"/>
              <a:t> het is in de VS?</a:t>
            </a:r>
            <a:endParaRPr lang="nl-NL" dirty="0"/>
          </a:p>
        </p:txBody>
      </p:sp>
    </p:spTree>
    <p:extLst>
      <p:ext uri="{BB962C8B-B14F-4D97-AF65-F5344CB8AC3E}">
        <p14:creationId xmlns:p14="http://schemas.microsoft.com/office/powerpoint/2010/main" val="4030457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3168502" y="1442488"/>
            <a:ext cx="6043829" cy="5272697"/>
          </a:xfrm>
          <a:prstGeom prst="rect">
            <a:avLst/>
          </a:prstGeom>
        </p:spPr>
      </p:pic>
      <p:sp>
        <p:nvSpPr>
          <p:cNvPr id="5" name="Titel 1">
            <a:extLst>
              <a:ext uri="{FF2B5EF4-FFF2-40B4-BE49-F238E27FC236}">
                <a16:creationId xmlns:a16="http://schemas.microsoft.com/office/drawing/2014/main" id="{3ABEE3B1-D7B4-8BC7-8CC4-52A423A64E1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ffra" panose="02000506080000020004" pitchFamily="2" charset="0"/>
                <a:ea typeface="+mj-ea"/>
                <a:cs typeface="+mj-cs"/>
              </a:defRPr>
            </a:lvl1pPr>
          </a:lstStyle>
          <a:p>
            <a:r>
              <a:rPr lang="en-US"/>
              <a:t>Landbouw in de VS</a:t>
            </a:r>
            <a:endParaRPr lang="nl-NL" dirty="0"/>
          </a:p>
        </p:txBody>
      </p:sp>
    </p:spTree>
    <p:extLst>
      <p:ext uri="{BB962C8B-B14F-4D97-AF65-F5344CB8AC3E}">
        <p14:creationId xmlns:p14="http://schemas.microsoft.com/office/powerpoint/2010/main" val="5520235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Landbouw in de VS</a:t>
            </a:r>
          </a:p>
        </p:txBody>
      </p:sp>
      <p:pic>
        <p:nvPicPr>
          <p:cNvPr id="5" name="Afbeelding 4"/>
          <p:cNvPicPr/>
          <p:nvPr/>
        </p:nvPicPr>
        <p:blipFill>
          <a:blip r:embed="rId3"/>
          <a:stretch>
            <a:fillRect/>
          </a:stretch>
        </p:blipFill>
        <p:spPr>
          <a:xfrm>
            <a:off x="118946" y="2072274"/>
            <a:ext cx="7095892" cy="4361498"/>
          </a:xfrm>
          <a:prstGeom prst="rect">
            <a:avLst/>
          </a:prstGeom>
        </p:spPr>
      </p:pic>
      <p:sp>
        <p:nvSpPr>
          <p:cNvPr id="3" name="Tekstvak 2"/>
          <p:cNvSpPr txBox="1"/>
          <p:nvPr/>
        </p:nvSpPr>
        <p:spPr>
          <a:xfrm>
            <a:off x="7214838" y="2729529"/>
            <a:ext cx="5046959" cy="3046988"/>
          </a:xfrm>
          <a:prstGeom prst="rect">
            <a:avLst/>
          </a:prstGeom>
          <a:noFill/>
        </p:spPr>
        <p:txBody>
          <a:bodyPr wrap="none" rtlCol="0">
            <a:spAutoFit/>
          </a:bodyPr>
          <a:lstStyle/>
          <a:p>
            <a:r>
              <a:rPr lang="nl-NL" sz="2400" dirty="0">
                <a:latin typeface="Effra" panose="02000506080000020004" pitchFamily="2" charset="0"/>
              </a:rPr>
              <a:t>In de legenda zijn de namen van twee</a:t>
            </a:r>
          </a:p>
          <a:p>
            <a:r>
              <a:rPr lang="nl-NL" sz="2400" dirty="0">
                <a:latin typeface="Effra" panose="02000506080000020004" pitchFamily="2" charset="0"/>
              </a:rPr>
              <a:t>landbouwgordels vervangen door</a:t>
            </a:r>
          </a:p>
          <a:p>
            <a:r>
              <a:rPr lang="nl-NL" sz="2400" dirty="0">
                <a:latin typeface="Effra" panose="02000506080000020004" pitchFamily="2" charset="0"/>
              </a:rPr>
              <a:t>de cijfers 1 en 2.</a:t>
            </a:r>
          </a:p>
          <a:p>
            <a:r>
              <a:rPr lang="nl-NL" sz="2400" dirty="0">
                <a:latin typeface="Effra" panose="02000506080000020004" pitchFamily="2" charset="0"/>
              </a:rPr>
              <a:t>In elke landbouwgordel is men</a:t>
            </a:r>
          </a:p>
          <a:p>
            <a:r>
              <a:rPr lang="nl-NL" sz="2400" dirty="0">
                <a:latin typeface="Effra" panose="02000506080000020004" pitchFamily="2" charset="0"/>
              </a:rPr>
              <a:t>gespecialiseerd inéén landbouw-</a:t>
            </a:r>
          </a:p>
          <a:p>
            <a:r>
              <a:rPr lang="nl-NL" sz="2400" dirty="0">
                <a:latin typeface="Effra" panose="02000506080000020004" pitchFamily="2" charset="0"/>
              </a:rPr>
              <a:t>product.</a:t>
            </a:r>
          </a:p>
          <a:p>
            <a:endParaRPr lang="nl-NL" sz="2400" dirty="0">
              <a:latin typeface="Effra" panose="02000506080000020004" pitchFamily="2" charset="0"/>
            </a:endParaRPr>
          </a:p>
          <a:p>
            <a:r>
              <a:rPr lang="nl-NL" sz="2400" dirty="0">
                <a:latin typeface="Effra" panose="02000506080000020004" pitchFamily="2" charset="0"/>
              </a:rPr>
              <a:t>Welke zijn dat?</a:t>
            </a:r>
          </a:p>
        </p:txBody>
      </p:sp>
    </p:spTree>
    <p:extLst>
      <p:ext uri="{BB962C8B-B14F-4D97-AF65-F5344CB8AC3E}">
        <p14:creationId xmlns:p14="http://schemas.microsoft.com/office/powerpoint/2010/main" val="24280732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7C1A2-242C-D454-AA60-B64E401D592B}"/>
              </a:ext>
            </a:extLst>
          </p:cNvPr>
          <p:cNvSpPr>
            <a:spLocks noGrp="1"/>
          </p:cNvSpPr>
          <p:nvPr>
            <p:ph type="title"/>
          </p:nvPr>
        </p:nvSpPr>
        <p:spPr/>
        <p:txBody>
          <a:bodyPr/>
          <a:lstStyle/>
          <a:p>
            <a:r>
              <a:rPr lang="nl-NL" dirty="0"/>
              <a:t>Intensieve landbouw</a:t>
            </a:r>
          </a:p>
        </p:txBody>
      </p:sp>
      <p:sp>
        <p:nvSpPr>
          <p:cNvPr id="3" name="Tijdelijke aanduiding voor inhoud 2">
            <a:extLst>
              <a:ext uri="{FF2B5EF4-FFF2-40B4-BE49-F238E27FC236}">
                <a16:creationId xmlns:a16="http://schemas.microsoft.com/office/drawing/2014/main" id="{16B238F1-2D39-7698-B90B-24E71B90EC1D}"/>
              </a:ext>
            </a:extLst>
          </p:cNvPr>
          <p:cNvSpPr>
            <a:spLocks noGrp="1"/>
          </p:cNvSpPr>
          <p:nvPr>
            <p:ph idx="1"/>
          </p:nvPr>
        </p:nvSpPr>
        <p:spPr>
          <a:xfrm>
            <a:off x="398033" y="1960562"/>
            <a:ext cx="5127548" cy="4351338"/>
          </a:xfrm>
        </p:spPr>
        <p:txBody>
          <a:bodyPr>
            <a:normAutofit fontScale="85000" lnSpcReduction="10000"/>
          </a:bodyPr>
          <a:lstStyle/>
          <a:p>
            <a:pPr marL="0" indent="0">
              <a:buNone/>
            </a:pPr>
            <a:r>
              <a:rPr lang="nl-NL" dirty="0"/>
              <a:t>Landbouw = Veeteelt en akkerbouw</a:t>
            </a:r>
          </a:p>
          <a:p>
            <a:pPr marL="0" indent="0">
              <a:buNone/>
            </a:pPr>
            <a:endParaRPr lang="nl-NL" dirty="0"/>
          </a:p>
          <a:p>
            <a:pPr>
              <a:buNone/>
            </a:pPr>
            <a:r>
              <a:rPr lang="nl-NL" dirty="0"/>
              <a:t>Intensieve landbouw betekent dat </a:t>
            </a:r>
          </a:p>
          <a:p>
            <a:pPr>
              <a:buNone/>
            </a:pPr>
            <a:r>
              <a:rPr lang="nl-NL" dirty="0"/>
              <a:t>een boer heel veel produceert op</a:t>
            </a:r>
          </a:p>
          <a:p>
            <a:pPr>
              <a:buNone/>
            </a:pPr>
            <a:r>
              <a:rPr lang="nl-NL" dirty="0"/>
              <a:t>een klein stuk land.</a:t>
            </a:r>
          </a:p>
          <a:p>
            <a:pPr>
              <a:buNone/>
            </a:pPr>
            <a:endParaRPr lang="nl-NL" dirty="0"/>
          </a:p>
          <a:p>
            <a:r>
              <a:rPr lang="nl-NL" dirty="0"/>
              <a:t>Veel gebruik van machines / kunstmest / bestrijdingsmiddelen </a:t>
            </a:r>
          </a:p>
          <a:p>
            <a:pPr>
              <a:buFont typeface="Arial" panose="020B0604020202020204" pitchFamily="34" charset="0"/>
              <a:buChar char="•"/>
            </a:pPr>
            <a:r>
              <a:rPr lang="nl-NL" dirty="0"/>
              <a:t>Vaak één soort gewas (bijvoorbeeld alleen aardappelen) </a:t>
            </a:r>
          </a:p>
          <a:p>
            <a:pPr>
              <a:buFont typeface="Arial" panose="020B0604020202020204" pitchFamily="34" charset="0"/>
              <a:buChar char="•"/>
            </a:pPr>
            <a:r>
              <a:rPr lang="nl-NL" dirty="0"/>
              <a:t>Bij dieren: veel dieren in één stal </a:t>
            </a:r>
          </a:p>
          <a:p>
            <a:pPr marL="0" indent="0">
              <a:buNone/>
            </a:pPr>
            <a:endParaRPr lang="nl-NL" dirty="0"/>
          </a:p>
        </p:txBody>
      </p:sp>
      <p:pic>
        <p:nvPicPr>
          <p:cNvPr id="4098" name="Picture 2" descr="Kom in de Kas 2025: groene liefde en Inspiratie op 5 &amp; 6 april">
            <a:extLst>
              <a:ext uri="{FF2B5EF4-FFF2-40B4-BE49-F238E27FC236}">
                <a16:creationId xmlns:a16="http://schemas.microsoft.com/office/drawing/2014/main" id="{5712BB08-9AB1-1E86-D626-AD87152B9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5581" y="2197101"/>
            <a:ext cx="6268386" cy="35259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6613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03433-D214-028D-65BF-4C993F1538B8}"/>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0A180E1-5359-6908-43BC-130CC11B2A49}"/>
              </a:ext>
            </a:extLst>
          </p:cNvPr>
          <p:cNvSpPr>
            <a:spLocks noGrp="1"/>
          </p:cNvSpPr>
          <p:nvPr>
            <p:ph sz="half" idx="1"/>
          </p:nvPr>
        </p:nvSpPr>
        <p:spPr/>
        <p:txBody>
          <a:bodyPr/>
          <a:lstStyle/>
          <a:p>
            <a:endParaRPr lang="nl-NL" dirty="0"/>
          </a:p>
        </p:txBody>
      </p:sp>
      <p:sp>
        <p:nvSpPr>
          <p:cNvPr id="4" name="Tijdelijke aanduiding voor inhoud 3">
            <a:extLst>
              <a:ext uri="{FF2B5EF4-FFF2-40B4-BE49-F238E27FC236}">
                <a16:creationId xmlns:a16="http://schemas.microsoft.com/office/drawing/2014/main" id="{51594AFE-5E4B-DE48-BE56-88E5BC557609}"/>
              </a:ext>
            </a:extLst>
          </p:cNvPr>
          <p:cNvSpPr>
            <a:spLocks noGrp="1"/>
          </p:cNvSpPr>
          <p:nvPr>
            <p:ph sz="half" idx="2"/>
          </p:nvPr>
        </p:nvSpPr>
        <p:spPr/>
        <p:txBody>
          <a:bodyPr/>
          <a:lstStyle/>
          <a:p>
            <a:endParaRPr lang="nl-NL" dirty="0"/>
          </a:p>
        </p:txBody>
      </p:sp>
      <p:sp>
        <p:nvSpPr>
          <p:cNvPr id="5" name="Titel 1">
            <a:extLst>
              <a:ext uri="{FF2B5EF4-FFF2-40B4-BE49-F238E27FC236}">
                <a16:creationId xmlns:a16="http://schemas.microsoft.com/office/drawing/2014/main" id="{71F56762-904A-DAF1-75E1-8764AEA5DB73}"/>
              </a:ext>
            </a:extLst>
          </p:cNvPr>
          <p:cNvSpPr>
            <a:spLocks noGrp="1"/>
          </p:cNvSpPr>
          <p:nvPr>
            <p:ph type="title"/>
          </p:nvPr>
        </p:nvSpPr>
        <p:spPr>
          <a:xfrm>
            <a:off x="408214" y="609600"/>
            <a:ext cx="11371981" cy="1355725"/>
          </a:xfrm>
        </p:spPr>
        <p:txBody>
          <a:bodyPr/>
          <a:lstStyle/>
          <a:p>
            <a:r>
              <a:rPr lang="nl-NL" dirty="0">
                <a:solidFill>
                  <a:schemeClr val="tx1"/>
                </a:solidFill>
              </a:rPr>
              <a:t>Extensieve veeteelt		 	 Intensieve veeteelt</a:t>
            </a:r>
          </a:p>
        </p:txBody>
      </p:sp>
      <p:pic>
        <p:nvPicPr>
          <p:cNvPr id="6" name="Picture 2" descr="VS Gaming League Championships 2019 - Liquipedia Counter-Strike Wiki">
            <a:extLst>
              <a:ext uri="{FF2B5EF4-FFF2-40B4-BE49-F238E27FC236}">
                <a16:creationId xmlns:a16="http://schemas.microsoft.com/office/drawing/2014/main" id="{26F169A8-7588-EA39-D8EC-2710EE9C7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541" y="447522"/>
            <a:ext cx="1563839" cy="156383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Waar? :: Landbouw in de VSA">
            <a:extLst>
              <a:ext uri="{FF2B5EF4-FFF2-40B4-BE49-F238E27FC236}">
                <a16:creationId xmlns:a16="http://schemas.microsoft.com/office/drawing/2014/main" id="{33361AD0-07AB-F11D-37EF-F17688B62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 y="2011361"/>
            <a:ext cx="4857750" cy="34480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 Review of Feedlot Structure and 2024 Marketings - Drovers">
            <a:extLst>
              <a:ext uri="{FF2B5EF4-FFF2-40B4-BE49-F238E27FC236}">
                <a16:creationId xmlns:a16="http://schemas.microsoft.com/office/drawing/2014/main" id="{657E8E39-2944-CD36-477D-AFE196A7A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6137" y="2057399"/>
            <a:ext cx="4816355" cy="340201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Onderzoek: ook ontwikkelingsbanken investeren in veehouderij">
            <a:extLst>
              <a:ext uri="{FF2B5EF4-FFF2-40B4-BE49-F238E27FC236}">
                <a16:creationId xmlns:a16="http://schemas.microsoft.com/office/drawing/2014/main" id="{86E038B9-A620-32D5-9397-4E88BACD4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6136" y="2034379"/>
            <a:ext cx="4816355" cy="34020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Brendan\Documents\Persoonlijk\Werk\Carriere\Noordhoff Uitgevers\Thuiswerken\BNL\Auteursklus\CH01_4GT\CH01\BNL3-4GT-LB-1-09-31_VB.jpg">
            <a:extLst>
              <a:ext uri="{FF2B5EF4-FFF2-40B4-BE49-F238E27FC236}">
                <a16:creationId xmlns:a16="http://schemas.microsoft.com/office/drawing/2014/main" id="{77902697-CBC9-180C-9284-36D315202EBD}"/>
              </a:ext>
            </a:extLst>
          </p:cNvPr>
          <p:cNvPicPr>
            <a:picLocks noChangeAspect="1" noChangeArrowheads="1"/>
          </p:cNvPicPr>
          <p:nvPr/>
        </p:nvPicPr>
        <p:blipFill rotWithShape="1">
          <a:blip r:embed="rId7" cstate="print"/>
          <a:srcRect l="1466"/>
          <a:stretch/>
        </p:blipFill>
        <p:spPr bwMode="auto">
          <a:xfrm>
            <a:off x="2634903" y="1812471"/>
            <a:ext cx="6648904" cy="4791877"/>
          </a:xfrm>
          <a:prstGeom prst="rect">
            <a:avLst/>
          </a:prstGeom>
          <a:noFill/>
          <a:effectLst/>
        </p:spPr>
      </p:pic>
    </p:spTree>
    <p:extLst>
      <p:ext uri="{BB962C8B-B14F-4D97-AF65-F5344CB8AC3E}">
        <p14:creationId xmlns:p14="http://schemas.microsoft.com/office/powerpoint/2010/main" val="344431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1000"/>
                                        <p:tgtEl>
                                          <p:spTgt spid="8196"/>
                                        </p:tgtEl>
                                      </p:cBhvr>
                                    </p:animEffect>
                                    <p:anim calcmode="lin" valueType="num">
                                      <p:cBhvr>
                                        <p:cTn id="15" dur="1000" fill="hold"/>
                                        <p:tgtEl>
                                          <p:spTgt spid="8196"/>
                                        </p:tgtEl>
                                        <p:attrNameLst>
                                          <p:attrName>ppt_x</p:attrName>
                                        </p:attrNameLst>
                                      </p:cBhvr>
                                      <p:tavLst>
                                        <p:tav tm="0">
                                          <p:val>
                                            <p:strVal val="#ppt_x"/>
                                          </p:val>
                                        </p:tav>
                                        <p:tav tm="100000">
                                          <p:val>
                                            <p:strVal val="#ppt_x"/>
                                          </p:val>
                                        </p:tav>
                                      </p:tavLst>
                                    </p:anim>
                                    <p:anim calcmode="lin" valueType="num">
                                      <p:cBhvr>
                                        <p:cTn id="16"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198"/>
                                        </p:tgtEl>
                                        <p:attrNameLst>
                                          <p:attrName>style.visibility</p:attrName>
                                        </p:attrNameLst>
                                      </p:cBhvr>
                                      <p:to>
                                        <p:strVal val="visible"/>
                                      </p:to>
                                    </p:set>
                                    <p:animEffect transition="in" filter="fade">
                                      <p:cBhvr>
                                        <p:cTn id="21" dur="1000"/>
                                        <p:tgtEl>
                                          <p:spTgt spid="8198"/>
                                        </p:tgtEl>
                                      </p:cBhvr>
                                    </p:animEffect>
                                    <p:anim calcmode="lin" valueType="num">
                                      <p:cBhvr>
                                        <p:cTn id="22" dur="1000" fill="hold"/>
                                        <p:tgtEl>
                                          <p:spTgt spid="8198"/>
                                        </p:tgtEl>
                                        <p:attrNameLst>
                                          <p:attrName>ppt_x</p:attrName>
                                        </p:attrNameLst>
                                      </p:cBhvr>
                                      <p:tavLst>
                                        <p:tav tm="0">
                                          <p:val>
                                            <p:strVal val="#ppt_x"/>
                                          </p:val>
                                        </p:tav>
                                        <p:tav tm="100000">
                                          <p:val>
                                            <p:strVal val="#ppt_x"/>
                                          </p:val>
                                        </p:tav>
                                      </p:tavLst>
                                    </p:anim>
                                    <p:anim calcmode="lin" valueType="num">
                                      <p:cBhvr>
                                        <p:cTn id="23" dur="1000" fill="hold"/>
                                        <p:tgtEl>
                                          <p:spTgt spid="819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Belangrijk per thema: Water</a:t>
            </a:r>
          </a:p>
        </p:txBody>
      </p:sp>
      <p:sp>
        <p:nvSpPr>
          <p:cNvPr id="3" name="Tijdelijke aanduiding voor inhoud 2"/>
          <p:cNvSpPr>
            <a:spLocks noGrp="1"/>
          </p:cNvSpPr>
          <p:nvPr>
            <p:ph idx="1"/>
          </p:nvPr>
        </p:nvSpPr>
        <p:spPr>
          <a:xfrm>
            <a:off x="838200" y="1825625"/>
            <a:ext cx="11197856" cy="4929506"/>
          </a:xfrm>
        </p:spPr>
        <p:txBody>
          <a:bodyPr>
            <a:noAutofit/>
          </a:bodyPr>
          <a:lstStyle/>
          <a:p>
            <a:r>
              <a:rPr lang="nl-NL" b="1" dirty="0"/>
              <a:t>Rivierenlandschap Nederland: </a:t>
            </a:r>
            <a:r>
              <a:rPr lang="nl-NL" dirty="0"/>
              <a:t>zomer- en winterdijk, oeverwallen, komgronden en uiterwaarden.</a:t>
            </a:r>
            <a:endParaRPr lang="nl-NL" b="1" dirty="0"/>
          </a:p>
          <a:p>
            <a:r>
              <a:rPr lang="nl-NL" b="1" dirty="0"/>
              <a:t>Soorten wateren: </a:t>
            </a:r>
            <a:r>
              <a:rPr lang="nl-NL" dirty="0"/>
              <a:t>grond/oppervlakte/duin/zout/zoet/brak/kwel/ zwart/grijs/fossiel/koel/proces/smelt.</a:t>
            </a:r>
          </a:p>
          <a:p>
            <a:r>
              <a:rPr lang="nl-NL" b="1" dirty="0"/>
              <a:t>Strijd tegen water:</a:t>
            </a:r>
            <a:r>
              <a:rPr lang="nl-NL" dirty="0"/>
              <a:t> Nationaal Deltaprogramma</a:t>
            </a:r>
          </a:p>
          <a:p>
            <a:r>
              <a:rPr lang="nl-NL" b="1" dirty="0"/>
              <a:t>Rivieren: </a:t>
            </a:r>
            <a:r>
              <a:rPr lang="nl-NL" dirty="0"/>
              <a:t>boven- en benedenloop, erosie, sedimentatie, delta, stroomstelsel, stroomgebied en waterscheiding.</a:t>
            </a:r>
            <a:endParaRPr lang="nl-NL" b="1" dirty="0"/>
          </a:p>
          <a:p>
            <a:r>
              <a:rPr lang="nl-NL" b="1" dirty="0"/>
              <a:t>Stuwdammen: </a:t>
            </a:r>
            <a:r>
              <a:rPr lang="nl-NL" dirty="0"/>
              <a:t>oorzaak/gevolg vanuit verschillende invalshoeken.</a:t>
            </a:r>
          </a:p>
          <a:p>
            <a:r>
              <a:rPr lang="nl-NL" b="1" dirty="0"/>
              <a:t>Chinese rivieren: </a:t>
            </a:r>
            <a:r>
              <a:rPr lang="nl-NL" dirty="0"/>
              <a:t>Chinese benaming en verschillen in stroomgebied.</a:t>
            </a:r>
          </a:p>
          <a:p>
            <a:r>
              <a:rPr lang="nl-NL" b="1" dirty="0"/>
              <a:t>Drinkwaterwinning Midden-Oosten: </a:t>
            </a:r>
            <a:r>
              <a:rPr lang="nl-NL" dirty="0"/>
              <a:t>waterontzilting en aquifers.</a:t>
            </a:r>
          </a:p>
        </p:txBody>
      </p:sp>
    </p:spTree>
    <p:extLst>
      <p:ext uri="{BB962C8B-B14F-4D97-AF65-F5344CB8AC3E}">
        <p14:creationId xmlns:p14="http://schemas.microsoft.com/office/powerpoint/2010/main" val="37860792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9FF87-C375-6FD7-0417-338027B1980A}"/>
              </a:ext>
            </a:extLst>
          </p:cNvPr>
          <p:cNvSpPr>
            <a:spLocks noGrp="1"/>
          </p:cNvSpPr>
          <p:nvPr>
            <p:ph type="title"/>
          </p:nvPr>
        </p:nvSpPr>
        <p:spPr/>
        <p:txBody>
          <a:bodyPr/>
          <a:lstStyle/>
          <a:p>
            <a:r>
              <a:rPr lang="en-US" dirty="0" err="1"/>
              <a:t>Orkanen</a:t>
            </a:r>
            <a:r>
              <a:rPr lang="en-US" dirty="0"/>
              <a:t> </a:t>
            </a:r>
            <a:r>
              <a:rPr lang="en-US" dirty="0" err="1"/>
              <a:t>en</a:t>
            </a:r>
            <a:r>
              <a:rPr lang="en-US" dirty="0"/>
              <a:t> tornado’s</a:t>
            </a:r>
            <a:endParaRPr lang="nl-NL" dirty="0"/>
          </a:p>
        </p:txBody>
      </p:sp>
      <p:sp>
        <p:nvSpPr>
          <p:cNvPr id="3" name="Tijdelijke aanduiding voor inhoud 2">
            <a:extLst>
              <a:ext uri="{FF2B5EF4-FFF2-40B4-BE49-F238E27FC236}">
                <a16:creationId xmlns:a16="http://schemas.microsoft.com/office/drawing/2014/main" id="{601F1815-9D33-F51E-B917-9732258BA0FC}"/>
              </a:ext>
            </a:extLst>
          </p:cNvPr>
          <p:cNvSpPr>
            <a:spLocks noGrp="1"/>
          </p:cNvSpPr>
          <p:nvPr>
            <p:ph idx="1"/>
          </p:nvPr>
        </p:nvSpPr>
        <p:spPr/>
        <p:txBody>
          <a:bodyPr/>
          <a:lstStyle/>
          <a:p>
            <a:pPr marL="0" indent="0">
              <a:buNone/>
            </a:pPr>
            <a:r>
              <a:rPr lang="en-US" dirty="0"/>
              <a:t>Wat </a:t>
            </a:r>
            <a:r>
              <a:rPr lang="en-US" dirty="0" err="1"/>
              <a:t>voor</a:t>
            </a:r>
            <a:r>
              <a:rPr lang="en-US" dirty="0"/>
              <a:t> </a:t>
            </a:r>
            <a:r>
              <a:rPr lang="en-US" dirty="0" err="1"/>
              <a:t>soort</a:t>
            </a:r>
            <a:r>
              <a:rPr lang="en-US" dirty="0"/>
              <a:t> </a:t>
            </a:r>
            <a:r>
              <a:rPr lang="en-US" dirty="0" err="1"/>
              <a:t>vragen</a:t>
            </a:r>
            <a:r>
              <a:rPr lang="en-US" dirty="0"/>
              <a:t> </a:t>
            </a:r>
            <a:r>
              <a:rPr lang="en-US" dirty="0" err="1"/>
              <a:t>kan</a:t>
            </a:r>
            <a:r>
              <a:rPr lang="en-US" dirty="0"/>
              <a:t> je </a:t>
            </a:r>
            <a:r>
              <a:rPr lang="en-US" dirty="0" err="1"/>
              <a:t>verwachten</a:t>
            </a:r>
            <a:r>
              <a:rPr lang="en-US" dirty="0"/>
              <a:t>?</a:t>
            </a:r>
          </a:p>
          <a:p>
            <a:endParaRPr lang="en-US" dirty="0"/>
          </a:p>
          <a:p>
            <a:pPr>
              <a:buFont typeface="Wingdings" panose="05000000000000000000" pitchFamily="2" charset="2"/>
              <a:buChar char="à"/>
            </a:pPr>
            <a:r>
              <a:rPr lang="nl-NL" dirty="0"/>
              <a:t>Er staan een aantal kenmerken. Welke horen bij orkanen?</a:t>
            </a:r>
          </a:p>
          <a:p>
            <a:pPr marL="0" indent="0">
              <a:buNone/>
            </a:pPr>
            <a:endParaRPr lang="nl-NL" dirty="0"/>
          </a:p>
          <a:p>
            <a:pPr>
              <a:buFont typeface="Wingdings" panose="05000000000000000000" pitchFamily="2" charset="2"/>
              <a:buChar char="à"/>
            </a:pPr>
            <a:r>
              <a:rPr lang="nl-NL" dirty="0"/>
              <a:t> Oorzaken en gevolgen van orkanen en tornado’s.</a:t>
            </a:r>
          </a:p>
          <a:p>
            <a:pPr marL="0" indent="0">
              <a:buNone/>
            </a:pPr>
            <a:endParaRPr lang="nl-NL" dirty="0"/>
          </a:p>
          <a:p>
            <a:pPr>
              <a:buFont typeface="Wingdings" panose="05000000000000000000" pitchFamily="2" charset="2"/>
              <a:buChar char="à"/>
            </a:pPr>
            <a:r>
              <a:rPr lang="nl-NL" dirty="0"/>
              <a:t> Hazard management / Rampenbestrijding; </a:t>
            </a:r>
          </a:p>
          <a:p>
            <a:pPr marL="0" indent="0">
              <a:buNone/>
            </a:pPr>
            <a:r>
              <a:rPr lang="nl-NL" dirty="0"/>
              <a:t>     ”Wat zet je voor welke ramp in? En hoe?”</a:t>
            </a:r>
            <a:endParaRPr lang="en-US" dirty="0"/>
          </a:p>
        </p:txBody>
      </p:sp>
    </p:spTree>
    <p:extLst>
      <p:ext uri="{BB962C8B-B14F-4D97-AF65-F5344CB8AC3E}">
        <p14:creationId xmlns:p14="http://schemas.microsoft.com/office/powerpoint/2010/main" val="10717000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Verschillen orkanen en tornado’s</a:t>
            </a:r>
          </a:p>
        </p:txBody>
      </p:sp>
      <p:graphicFrame>
        <p:nvGraphicFramePr>
          <p:cNvPr id="4" name="Tijdelijke aanduiding voor inhoud 4"/>
          <p:cNvGraphicFramePr>
            <a:graphicFrameLocks/>
          </p:cNvGraphicFramePr>
          <p:nvPr>
            <p:extLst>
              <p:ext uri="{D42A27DB-BD31-4B8C-83A1-F6EECF244321}">
                <p14:modId xmlns:p14="http://schemas.microsoft.com/office/powerpoint/2010/main" val="4274186330"/>
              </p:ext>
            </p:extLst>
          </p:nvPr>
        </p:nvGraphicFramePr>
        <p:xfrm>
          <a:off x="0" y="0"/>
          <a:ext cx="12192000" cy="7275425"/>
        </p:xfrm>
        <a:graphic>
          <a:graphicData uri="http://schemas.openxmlformats.org/drawingml/2006/table">
            <a:tbl>
              <a:tblPr firstRow="1" bandRow="1">
                <a:tableStyleId>{073A0DAA-6AF3-43AB-8588-CEC1D06C72B9}</a:tableStyleId>
              </a:tblPr>
              <a:tblGrid>
                <a:gridCol w="2247900">
                  <a:extLst>
                    <a:ext uri="{9D8B030D-6E8A-4147-A177-3AD203B41FA5}">
                      <a16:colId xmlns:a16="http://schemas.microsoft.com/office/drawing/2014/main" val="1596254877"/>
                    </a:ext>
                  </a:extLst>
                </a:gridCol>
                <a:gridCol w="4356100">
                  <a:extLst>
                    <a:ext uri="{9D8B030D-6E8A-4147-A177-3AD203B41FA5}">
                      <a16:colId xmlns:a16="http://schemas.microsoft.com/office/drawing/2014/main" val="1652637370"/>
                    </a:ext>
                  </a:extLst>
                </a:gridCol>
                <a:gridCol w="5588000">
                  <a:extLst>
                    <a:ext uri="{9D8B030D-6E8A-4147-A177-3AD203B41FA5}">
                      <a16:colId xmlns:a16="http://schemas.microsoft.com/office/drawing/2014/main" val="3179645677"/>
                    </a:ext>
                  </a:extLst>
                </a:gridCol>
              </a:tblGrid>
              <a:tr h="0">
                <a:tc>
                  <a:txBody>
                    <a:bodyPr/>
                    <a:lstStyle/>
                    <a:p>
                      <a:r>
                        <a:rPr lang="nl-NL" sz="2800" dirty="0">
                          <a:latin typeface="Effra" panose="02000506080000020004" pitchFamily="2" charset="0"/>
                        </a:rPr>
                        <a:t>Kenmerken</a:t>
                      </a:r>
                    </a:p>
                  </a:txBody>
                  <a:tcPr>
                    <a:solidFill>
                      <a:srgbClr val="945DE8"/>
                    </a:solidFill>
                  </a:tcPr>
                </a:tc>
                <a:tc>
                  <a:txBody>
                    <a:bodyPr/>
                    <a:lstStyle/>
                    <a:p>
                      <a:r>
                        <a:rPr lang="nl-NL" sz="2800" dirty="0">
                          <a:latin typeface="Effra" panose="02000506080000020004" pitchFamily="2" charset="0"/>
                        </a:rPr>
                        <a:t>Orkanen</a:t>
                      </a:r>
                    </a:p>
                  </a:txBody>
                  <a:tcPr>
                    <a:solidFill>
                      <a:srgbClr val="945DE8"/>
                    </a:solidFill>
                  </a:tcPr>
                </a:tc>
                <a:tc>
                  <a:txBody>
                    <a:bodyPr/>
                    <a:lstStyle/>
                    <a:p>
                      <a:r>
                        <a:rPr lang="nl-NL" sz="2800" dirty="0">
                          <a:latin typeface="Effra" panose="02000506080000020004" pitchFamily="2" charset="0"/>
                        </a:rPr>
                        <a:t>Tornado’s</a:t>
                      </a:r>
                    </a:p>
                  </a:txBody>
                  <a:tcPr>
                    <a:solidFill>
                      <a:srgbClr val="945DE8"/>
                    </a:solidFill>
                  </a:tcPr>
                </a:tc>
                <a:extLst>
                  <a:ext uri="{0D108BD9-81ED-4DB2-BD59-A6C34878D82A}">
                    <a16:rowId xmlns:a16="http://schemas.microsoft.com/office/drawing/2014/main" val="2287461793"/>
                  </a:ext>
                </a:extLst>
              </a:tr>
              <a:tr h="522807">
                <a:tc>
                  <a:txBody>
                    <a:bodyPr/>
                    <a:lstStyle/>
                    <a:p>
                      <a:r>
                        <a:rPr lang="nl-NL" sz="2800" dirty="0">
                          <a:latin typeface="Effra" panose="02000506080000020004" pitchFamily="2" charset="0"/>
                        </a:rPr>
                        <a:t>Waar</a:t>
                      </a:r>
                    </a:p>
                  </a:txBody>
                  <a:tcPr>
                    <a:solidFill>
                      <a:srgbClr val="F1EAFC"/>
                    </a:solidFill>
                  </a:tcPr>
                </a:tc>
                <a:tc>
                  <a:txBody>
                    <a:bodyPr/>
                    <a:lstStyle/>
                    <a:p>
                      <a:r>
                        <a:rPr lang="nl-NL" sz="2800" dirty="0">
                          <a:latin typeface="Effra" panose="02000506080000020004" pitchFamily="2" charset="0"/>
                        </a:rPr>
                        <a:t>Ontstaan</a:t>
                      </a:r>
                      <a:r>
                        <a:rPr lang="nl-NL" sz="2800" baseline="0" dirty="0">
                          <a:latin typeface="Effra" panose="02000506080000020004" pitchFamily="2" charset="0"/>
                        </a:rPr>
                        <a:t> op zee</a:t>
                      </a:r>
                      <a:endParaRPr lang="nl-NL" sz="2800" dirty="0">
                        <a:latin typeface="Effra" panose="02000506080000020004" pitchFamily="2" charset="0"/>
                      </a:endParaRPr>
                    </a:p>
                  </a:txBody>
                  <a:tcPr>
                    <a:solidFill>
                      <a:srgbClr val="F1EAFC"/>
                    </a:solidFill>
                  </a:tcPr>
                </a:tc>
                <a:tc>
                  <a:txBody>
                    <a:bodyPr/>
                    <a:lstStyle/>
                    <a:p>
                      <a:r>
                        <a:rPr lang="nl-NL" sz="2800" dirty="0">
                          <a:latin typeface="Effra" panose="02000506080000020004" pitchFamily="2" charset="0"/>
                        </a:rPr>
                        <a:t>Ontstaan op land</a:t>
                      </a:r>
                    </a:p>
                  </a:txBody>
                  <a:tcPr>
                    <a:solidFill>
                      <a:srgbClr val="F1EAFC"/>
                    </a:solidFill>
                  </a:tcPr>
                </a:tc>
                <a:extLst>
                  <a:ext uri="{0D108BD9-81ED-4DB2-BD59-A6C34878D82A}">
                    <a16:rowId xmlns:a16="http://schemas.microsoft.com/office/drawing/2014/main" val="3133866426"/>
                  </a:ext>
                </a:extLst>
              </a:tr>
              <a:tr h="2675543">
                <a:tc>
                  <a:txBody>
                    <a:bodyPr/>
                    <a:lstStyle/>
                    <a:p>
                      <a:r>
                        <a:rPr lang="nl-NL" sz="2800" dirty="0">
                          <a:latin typeface="Effra" panose="02000506080000020004" pitchFamily="2" charset="0"/>
                        </a:rPr>
                        <a:t>Hoe</a:t>
                      </a:r>
                    </a:p>
                  </a:txBody>
                  <a:tcPr>
                    <a:solidFill>
                      <a:srgbClr val="F1EAFC"/>
                    </a:solidFill>
                  </a:tcPr>
                </a:tc>
                <a:tc>
                  <a:txBody>
                    <a:bodyPr/>
                    <a:lstStyle/>
                    <a:p>
                      <a:r>
                        <a:rPr lang="nl-NL" sz="2800" dirty="0">
                          <a:latin typeface="Effra" panose="02000506080000020004" pitchFamily="2" charset="0"/>
                        </a:rPr>
                        <a:t>Verdamping</a:t>
                      </a:r>
                      <a:r>
                        <a:rPr lang="nl-NL" sz="2800" baseline="0" dirty="0">
                          <a:latin typeface="Effra" panose="02000506080000020004" pitchFamily="2" charset="0"/>
                        </a:rPr>
                        <a:t> van zeewater (26,5 graden)</a:t>
                      </a:r>
                      <a:endParaRPr lang="nl-NL" sz="2800" dirty="0">
                        <a:latin typeface="Effra" panose="02000506080000020004" pitchFamily="2" charset="0"/>
                      </a:endParaRPr>
                    </a:p>
                  </a:txBody>
                  <a:tcPr>
                    <a:solidFill>
                      <a:srgbClr val="F1EAFC"/>
                    </a:solidFill>
                  </a:tcPr>
                </a:tc>
                <a:tc>
                  <a:txBody>
                    <a:bodyPr/>
                    <a:lstStyle/>
                    <a:p>
                      <a:r>
                        <a:rPr lang="nl-NL" sz="2800" dirty="0">
                          <a:latin typeface="Effra" panose="02000506080000020004" pitchFamily="2" charset="0"/>
                        </a:rPr>
                        <a:t>Botsing van luchtsoorten </a:t>
                      </a:r>
                    </a:p>
                    <a:p>
                      <a:pPr eaLnBrk="1" hangingPunct="1">
                        <a:spcBef>
                          <a:spcPct val="0"/>
                        </a:spcBef>
                        <a:buFontTx/>
                        <a:buNone/>
                      </a:pPr>
                      <a:r>
                        <a:rPr lang="nl-NL" altLang="nl-NL" sz="2800" dirty="0">
                          <a:latin typeface="Effra" panose="02000506080000020004" pitchFamily="2" charset="0"/>
                        </a:rPr>
                        <a:t>- Koude droge lucht uit Canada</a:t>
                      </a:r>
                    </a:p>
                    <a:p>
                      <a:pPr eaLnBrk="1" hangingPunct="1">
                        <a:spcBef>
                          <a:spcPct val="0"/>
                        </a:spcBef>
                        <a:buFontTx/>
                        <a:buNone/>
                      </a:pPr>
                      <a:r>
                        <a:rPr lang="nl-NL" altLang="nl-NL" sz="2800" dirty="0">
                          <a:latin typeface="Effra" panose="02000506080000020004" pitchFamily="2" charset="0"/>
                        </a:rPr>
                        <a:t>- Warme, vochtige lucht uit de Golf van Mexico</a:t>
                      </a:r>
                    </a:p>
                    <a:p>
                      <a:pPr eaLnBrk="1" hangingPunct="1">
                        <a:spcBef>
                          <a:spcPct val="0"/>
                        </a:spcBef>
                        <a:buFontTx/>
                        <a:buNone/>
                      </a:pPr>
                      <a:r>
                        <a:rPr lang="nl-NL" altLang="nl-NL" sz="2800" dirty="0">
                          <a:latin typeface="Effra" panose="02000506080000020004" pitchFamily="2" charset="0"/>
                        </a:rPr>
                        <a:t>- Warme, droge woestijnlucht uit het zuidwesten</a:t>
                      </a:r>
                    </a:p>
                  </a:txBody>
                  <a:tcPr>
                    <a:solidFill>
                      <a:srgbClr val="F1EAFC"/>
                    </a:solidFill>
                  </a:tcPr>
                </a:tc>
                <a:extLst>
                  <a:ext uri="{0D108BD9-81ED-4DB2-BD59-A6C34878D82A}">
                    <a16:rowId xmlns:a16="http://schemas.microsoft.com/office/drawing/2014/main" val="4108817479"/>
                  </a:ext>
                </a:extLst>
              </a:tr>
              <a:tr h="522807">
                <a:tc>
                  <a:txBody>
                    <a:bodyPr/>
                    <a:lstStyle/>
                    <a:p>
                      <a:r>
                        <a:rPr lang="nl-NL" sz="2800" dirty="0">
                          <a:latin typeface="Effra" panose="02000506080000020004" pitchFamily="2" charset="0"/>
                        </a:rPr>
                        <a:t>Wanneer</a:t>
                      </a:r>
                    </a:p>
                  </a:txBody>
                  <a:tcPr>
                    <a:solidFill>
                      <a:srgbClr val="F1EAFC"/>
                    </a:solidFill>
                  </a:tcPr>
                </a:tc>
                <a:tc>
                  <a:txBody>
                    <a:bodyPr/>
                    <a:lstStyle/>
                    <a:p>
                      <a:r>
                        <a:rPr lang="nl-NL" sz="2800" dirty="0">
                          <a:latin typeface="Effra" panose="02000506080000020004" pitchFamily="2" charset="0"/>
                        </a:rPr>
                        <a:t>Aug</a:t>
                      </a:r>
                      <a:r>
                        <a:rPr lang="nl-NL" sz="2800" baseline="0" dirty="0">
                          <a:latin typeface="Effra" panose="02000506080000020004" pitchFamily="2" charset="0"/>
                        </a:rPr>
                        <a:t> – sept – okt (juni – dec)</a:t>
                      </a:r>
                      <a:endParaRPr lang="nl-NL" sz="2800" dirty="0">
                        <a:latin typeface="Effra" panose="02000506080000020004" pitchFamily="2" charset="0"/>
                      </a:endParaRPr>
                    </a:p>
                  </a:txBody>
                  <a:tcPr>
                    <a:solidFill>
                      <a:srgbClr val="F1EAFC"/>
                    </a:solidFill>
                  </a:tcPr>
                </a:tc>
                <a:tc>
                  <a:txBody>
                    <a:bodyPr/>
                    <a:lstStyle/>
                    <a:p>
                      <a:r>
                        <a:rPr lang="nl-NL" sz="2800" dirty="0">
                          <a:latin typeface="Effra" panose="02000506080000020004" pitchFamily="2" charset="0"/>
                        </a:rPr>
                        <a:t>Apr</a:t>
                      </a:r>
                      <a:r>
                        <a:rPr lang="nl-NL" sz="2800" baseline="0" dirty="0">
                          <a:latin typeface="Effra" panose="02000506080000020004" pitchFamily="2" charset="0"/>
                        </a:rPr>
                        <a:t> </a:t>
                      </a:r>
                      <a:r>
                        <a:rPr lang="nl-NL" sz="2800" dirty="0">
                          <a:latin typeface="Effra" panose="02000506080000020004" pitchFamily="2" charset="0"/>
                        </a:rPr>
                        <a:t>– mei – juni met uitloop tot</a:t>
                      </a:r>
                      <a:r>
                        <a:rPr lang="nl-NL" sz="2800" baseline="0" dirty="0">
                          <a:latin typeface="Effra" panose="02000506080000020004" pitchFamily="2" charset="0"/>
                        </a:rPr>
                        <a:t> okt</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2787016573"/>
                  </a:ext>
                </a:extLst>
              </a:tr>
              <a:tr h="522807">
                <a:tc>
                  <a:txBody>
                    <a:bodyPr/>
                    <a:lstStyle/>
                    <a:p>
                      <a:r>
                        <a:rPr lang="nl-NL" sz="2800" dirty="0">
                          <a:latin typeface="Effra" panose="02000506080000020004" pitchFamily="2" charset="0"/>
                        </a:rPr>
                        <a:t>Grootte</a:t>
                      </a:r>
                    </a:p>
                  </a:txBody>
                  <a:tcPr>
                    <a:solidFill>
                      <a:srgbClr val="F1EAFC"/>
                    </a:solidFill>
                  </a:tcPr>
                </a:tc>
                <a:tc>
                  <a:txBody>
                    <a:bodyPr/>
                    <a:lstStyle/>
                    <a:p>
                      <a:r>
                        <a:rPr lang="nl-NL" sz="2800" dirty="0">
                          <a:latin typeface="Effra" panose="02000506080000020004" pitchFamily="2" charset="0"/>
                        </a:rPr>
                        <a:t>500 tot 1.500 km</a:t>
                      </a:r>
                    </a:p>
                  </a:txBody>
                  <a:tcPr>
                    <a:solidFill>
                      <a:srgbClr val="F1EAFC"/>
                    </a:solidFill>
                  </a:tcPr>
                </a:tc>
                <a:tc>
                  <a:txBody>
                    <a:bodyPr/>
                    <a:lstStyle/>
                    <a:p>
                      <a:r>
                        <a:rPr lang="nl-NL" sz="2800" dirty="0">
                          <a:latin typeface="Effra" panose="02000506080000020004" pitchFamily="2" charset="0"/>
                        </a:rPr>
                        <a:t>100 tot 450 m</a:t>
                      </a:r>
                    </a:p>
                  </a:txBody>
                  <a:tcPr>
                    <a:solidFill>
                      <a:srgbClr val="F1EAFC"/>
                    </a:solidFill>
                  </a:tcPr>
                </a:tc>
                <a:extLst>
                  <a:ext uri="{0D108BD9-81ED-4DB2-BD59-A6C34878D82A}">
                    <a16:rowId xmlns:a16="http://schemas.microsoft.com/office/drawing/2014/main" val="556290507"/>
                  </a:ext>
                </a:extLst>
              </a:tr>
              <a:tr h="522807">
                <a:tc>
                  <a:txBody>
                    <a:bodyPr/>
                    <a:lstStyle/>
                    <a:p>
                      <a:r>
                        <a:rPr lang="nl-NL" sz="2800" dirty="0">
                          <a:latin typeface="Effra" panose="02000506080000020004" pitchFamily="2" charset="0"/>
                        </a:rPr>
                        <a:t>Hoe lang</a:t>
                      </a:r>
                    </a:p>
                  </a:txBody>
                  <a:tcPr>
                    <a:solidFill>
                      <a:srgbClr val="F1EAFC"/>
                    </a:solidFill>
                  </a:tcPr>
                </a:tc>
                <a:tc>
                  <a:txBody>
                    <a:bodyPr/>
                    <a:lstStyle/>
                    <a:p>
                      <a:r>
                        <a:rPr lang="nl-NL" sz="2800" dirty="0">
                          <a:latin typeface="Effra" panose="02000506080000020004" pitchFamily="2" charset="0"/>
                        </a:rPr>
                        <a:t>10 – 14 dagen</a:t>
                      </a:r>
                    </a:p>
                  </a:txBody>
                  <a:tcPr>
                    <a:solidFill>
                      <a:srgbClr val="F1EAFC"/>
                    </a:solidFill>
                  </a:tcPr>
                </a:tc>
                <a:tc>
                  <a:txBody>
                    <a:bodyPr/>
                    <a:lstStyle/>
                    <a:p>
                      <a:r>
                        <a:rPr lang="nl-NL" sz="2800" dirty="0">
                          <a:latin typeface="Effra" panose="02000506080000020004" pitchFamily="2" charset="0"/>
                        </a:rPr>
                        <a:t>5</a:t>
                      </a:r>
                      <a:r>
                        <a:rPr lang="nl-NL" sz="2800" baseline="0" dirty="0">
                          <a:latin typeface="Effra" panose="02000506080000020004" pitchFamily="2" charset="0"/>
                        </a:rPr>
                        <a:t> - 20</a:t>
                      </a:r>
                      <a:r>
                        <a:rPr lang="nl-NL" sz="2800" dirty="0">
                          <a:latin typeface="Effra" panose="02000506080000020004" pitchFamily="2" charset="0"/>
                        </a:rPr>
                        <a:t> minuten</a:t>
                      </a:r>
                    </a:p>
                  </a:txBody>
                  <a:tcPr>
                    <a:solidFill>
                      <a:srgbClr val="F1EAFC"/>
                    </a:solidFill>
                  </a:tcPr>
                </a:tc>
                <a:extLst>
                  <a:ext uri="{0D108BD9-81ED-4DB2-BD59-A6C34878D82A}">
                    <a16:rowId xmlns:a16="http://schemas.microsoft.com/office/drawing/2014/main" val="1590090893"/>
                  </a:ext>
                </a:extLst>
              </a:tr>
              <a:tr h="522807">
                <a:tc>
                  <a:txBody>
                    <a:bodyPr/>
                    <a:lstStyle/>
                    <a:p>
                      <a:r>
                        <a:rPr lang="nl-NL" sz="2800" dirty="0">
                          <a:latin typeface="Effra" panose="02000506080000020004" pitchFamily="2" charset="0"/>
                        </a:rPr>
                        <a:t>Snelheid</a:t>
                      </a:r>
                    </a:p>
                  </a:txBody>
                  <a:tcPr>
                    <a:solidFill>
                      <a:srgbClr val="F1EAFC"/>
                    </a:solidFill>
                  </a:tcPr>
                </a:tc>
                <a:tc>
                  <a:txBody>
                    <a:bodyPr/>
                    <a:lstStyle/>
                    <a:p>
                      <a:r>
                        <a:rPr lang="nl-NL" sz="2800" dirty="0">
                          <a:latin typeface="Effra" panose="02000506080000020004" pitchFamily="2" charset="0"/>
                        </a:rPr>
                        <a:t>Max. 250 km/u</a:t>
                      </a:r>
                    </a:p>
                  </a:txBody>
                  <a:tcPr>
                    <a:solidFill>
                      <a:srgbClr val="F1EAFC"/>
                    </a:solidFill>
                  </a:tcPr>
                </a:tc>
                <a:tc>
                  <a:txBody>
                    <a:bodyPr/>
                    <a:lstStyle/>
                    <a:p>
                      <a:r>
                        <a:rPr lang="nl-NL" sz="2800" dirty="0">
                          <a:latin typeface="Effra" panose="02000506080000020004" pitchFamily="2" charset="0"/>
                        </a:rPr>
                        <a:t>Max</a:t>
                      </a:r>
                      <a:r>
                        <a:rPr lang="nl-NL" sz="2800" baseline="0" dirty="0">
                          <a:latin typeface="Effra" panose="02000506080000020004" pitchFamily="2" charset="0"/>
                        </a:rPr>
                        <a:t> </a:t>
                      </a:r>
                      <a:r>
                        <a:rPr lang="nl-NL" sz="2800" dirty="0">
                          <a:latin typeface="Effra" panose="02000506080000020004" pitchFamily="2" charset="0"/>
                        </a:rPr>
                        <a:t>500</a:t>
                      </a:r>
                      <a:r>
                        <a:rPr lang="nl-NL" sz="2800" baseline="0" dirty="0">
                          <a:latin typeface="Effra" panose="02000506080000020004" pitchFamily="2" charset="0"/>
                        </a:rPr>
                        <a:t> km/uur</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1901955643"/>
                  </a:ext>
                </a:extLst>
              </a:tr>
              <a:tr h="522807">
                <a:tc>
                  <a:txBody>
                    <a:bodyPr/>
                    <a:lstStyle/>
                    <a:p>
                      <a:r>
                        <a:rPr lang="nl-NL" sz="2800" dirty="0">
                          <a:latin typeface="Effra" panose="02000506080000020004" pitchFamily="2" charset="0"/>
                        </a:rPr>
                        <a:t>Benamingen</a:t>
                      </a:r>
                    </a:p>
                  </a:txBody>
                  <a:tcPr>
                    <a:solidFill>
                      <a:srgbClr val="F1EAFC"/>
                    </a:solidFill>
                  </a:tcPr>
                </a:tc>
                <a:tc>
                  <a:txBody>
                    <a:bodyPr/>
                    <a:lstStyle/>
                    <a:p>
                      <a:r>
                        <a:rPr lang="nl-NL" sz="2800" dirty="0">
                          <a:latin typeface="Effra" panose="02000506080000020004" pitchFamily="2" charset="0"/>
                        </a:rPr>
                        <a:t>Hurricane, tyfoon, cycloon</a:t>
                      </a:r>
                    </a:p>
                  </a:txBody>
                  <a:tcPr>
                    <a:solidFill>
                      <a:srgbClr val="F1EAFC"/>
                    </a:solidFill>
                  </a:tcPr>
                </a:tc>
                <a:tc>
                  <a:txBody>
                    <a:bodyPr/>
                    <a:lstStyle/>
                    <a:p>
                      <a:r>
                        <a:rPr lang="nl-NL" sz="2800" dirty="0">
                          <a:latin typeface="Effra" panose="02000506080000020004" pitchFamily="2" charset="0"/>
                        </a:rPr>
                        <a:t>Wervelwind, twister en windhoos</a:t>
                      </a:r>
                    </a:p>
                  </a:txBody>
                  <a:tcPr>
                    <a:solidFill>
                      <a:srgbClr val="F1EAFC"/>
                    </a:solidFill>
                  </a:tcPr>
                </a:tc>
                <a:extLst>
                  <a:ext uri="{0D108BD9-81ED-4DB2-BD59-A6C34878D82A}">
                    <a16:rowId xmlns:a16="http://schemas.microsoft.com/office/drawing/2014/main" val="1985716259"/>
                  </a:ext>
                </a:extLst>
              </a:tr>
              <a:tr h="522807">
                <a:tc>
                  <a:txBody>
                    <a:bodyPr/>
                    <a:lstStyle/>
                    <a:p>
                      <a:r>
                        <a:rPr lang="nl-NL" sz="2800" dirty="0">
                          <a:latin typeface="Effra" panose="02000506080000020004" pitchFamily="2" charset="0"/>
                        </a:rPr>
                        <a:t>Voorspelbaar</a:t>
                      </a:r>
                    </a:p>
                  </a:txBody>
                  <a:tcPr>
                    <a:solidFill>
                      <a:srgbClr val="F1EAFC"/>
                    </a:solidFill>
                  </a:tcPr>
                </a:tc>
                <a:tc>
                  <a:txBody>
                    <a:bodyPr/>
                    <a:lstStyle/>
                    <a:p>
                      <a:r>
                        <a:rPr lang="nl-NL" sz="2800" dirty="0">
                          <a:latin typeface="Effra" panose="02000506080000020004" pitchFamily="2" charset="0"/>
                        </a:rPr>
                        <a:t>Goed, pad minder goed</a:t>
                      </a:r>
                    </a:p>
                  </a:txBody>
                  <a:tcPr>
                    <a:solidFill>
                      <a:srgbClr val="F1EAFC"/>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2800" dirty="0">
                          <a:latin typeface="Effra" panose="02000506080000020004" pitchFamily="2" charset="0"/>
                        </a:rPr>
                        <a:t>Niet voorspelbaar, vlak </a:t>
                      </a:r>
                      <a:r>
                        <a:rPr lang="nl-NL" sz="2800" baseline="0" dirty="0">
                          <a:latin typeface="Effra" panose="02000506080000020004" pitchFamily="2" charset="0"/>
                        </a:rPr>
                        <a:t>van te voren </a:t>
                      </a:r>
                      <a:endParaRPr lang="nl-NL" sz="2800" dirty="0">
                        <a:latin typeface="Effra" panose="02000506080000020004" pitchFamily="2" charset="0"/>
                      </a:endParaRPr>
                    </a:p>
                  </a:txBody>
                  <a:tcPr>
                    <a:solidFill>
                      <a:srgbClr val="F1EAFC"/>
                    </a:solidFill>
                  </a:tcPr>
                </a:tc>
                <a:extLst>
                  <a:ext uri="{0D108BD9-81ED-4DB2-BD59-A6C34878D82A}">
                    <a16:rowId xmlns:a16="http://schemas.microsoft.com/office/drawing/2014/main" val="3359204281"/>
                  </a:ext>
                </a:extLst>
              </a:tr>
            </a:tbl>
          </a:graphicData>
        </a:graphic>
      </p:graphicFrame>
    </p:spTree>
    <p:extLst>
      <p:ext uri="{BB962C8B-B14F-4D97-AF65-F5344CB8AC3E}">
        <p14:creationId xmlns:p14="http://schemas.microsoft.com/office/powerpoint/2010/main" val="29326195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solidFill>
              </a:rPr>
              <a:t>Orkanen: Hoe lang “leeft” een orkaan?</a:t>
            </a:r>
          </a:p>
        </p:txBody>
      </p:sp>
      <p:sp>
        <p:nvSpPr>
          <p:cNvPr id="5" name="Tijdelijke aanduiding voor inhoud 4">
            <a:extLst>
              <a:ext uri="{FF2B5EF4-FFF2-40B4-BE49-F238E27FC236}">
                <a16:creationId xmlns:a16="http://schemas.microsoft.com/office/drawing/2014/main" id="{E39125D1-4A84-49FD-B290-4E79CC568759}"/>
              </a:ext>
            </a:extLst>
          </p:cNvPr>
          <p:cNvSpPr>
            <a:spLocks noGrp="1"/>
          </p:cNvSpPr>
          <p:nvPr>
            <p:ph idx="1"/>
          </p:nvPr>
        </p:nvSpPr>
        <p:spPr>
          <a:xfrm>
            <a:off x="187644" y="2200275"/>
            <a:ext cx="4743450" cy="4800600"/>
          </a:xfrm>
        </p:spPr>
        <p:txBody>
          <a:bodyPr>
            <a:normAutofit fontScale="70000" lnSpcReduction="20000"/>
          </a:bodyPr>
          <a:lstStyle/>
          <a:p>
            <a:r>
              <a:rPr lang="nl-NL" altLang="nl-NL" sz="4000" dirty="0">
                <a:solidFill>
                  <a:schemeClr val="tx1"/>
                </a:solidFill>
              </a:rPr>
              <a:t>Als de orkaan op het land komt, neemt hij in kracht af.</a:t>
            </a:r>
          </a:p>
          <a:p>
            <a:r>
              <a:rPr lang="nl-NL" altLang="nl-NL" sz="4000" dirty="0">
                <a:solidFill>
                  <a:schemeClr val="tx1"/>
                </a:solidFill>
              </a:rPr>
              <a:t>Hij wordt niet meer gevoed door warm, verdampend zeewater.</a:t>
            </a:r>
          </a:p>
          <a:p>
            <a:r>
              <a:rPr lang="nl-NL" altLang="nl-NL" sz="4000" dirty="0">
                <a:solidFill>
                  <a:schemeClr val="tx1"/>
                </a:solidFill>
              </a:rPr>
              <a:t>De storm neemt af door “de botsing” met gebouwen en begroeiing. </a:t>
            </a:r>
          </a:p>
          <a:p>
            <a:r>
              <a:rPr lang="nl-NL" altLang="nl-NL" sz="4000" dirty="0">
                <a:solidFill>
                  <a:schemeClr val="tx1"/>
                </a:solidFill>
              </a:rPr>
              <a:t>Na vijf tot tien dagen  is de storm uitgeraasd boven land. </a:t>
            </a:r>
          </a:p>
          <a:p>
            <a:r>
              <a:rPr lang="nl-NL" altLang="nl-NL" sz="4000" dirty="0">
                <a:solidFill>
                  <a:schemeClr val="tx1"/>
                </a:solidFill>
              </a:rPr>
              <a:t>Duurt totaal ongeveer 14 dagen</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1094" y="2341387"/>
            <a:ext cx="6895002" cy="3878438"/>
          </a:xfrm>
          <a:prstGeom prst="rect">
            <a:avLst/>
          </a:prstGeom>
        </p:spPr>
      </p:pic>
    </p:spTree>
    <p:extLst>
      <p:ext uri="{BB962C8B-B14F-4D97-AF65-F5344CB8AC3E}">
        <p14:creationId xmlns:p14="http://schemas.microsoft.com/office/powerpoint/2010/main" val="8121048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6DE5E5-F6FE-08F5-B12B-FC277F254E2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E6A83BB-8B15-ACD5-C719-6C02584B22A0}"/>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02C2B54A-B8B6-2157-4E8F-FD76743A0478}"/>
              </a:ext>
            </a:extLst>
          </p:cNvPr>
          <p:cNvPicPr>
            <a:picLocks noChangeAspect="1"/>
          </p:cNvPicPr>
          <p:nvPr/>
        </p:nvPicPr>
        <p:blipFill>
          <a:blip r:embed="rId3"/>
          <a:stretch>
            <a:fillRect/>
          </a:stretch>
        </p:blipFill>
        <p:spPr>
          <a:xfrm>
            <a:off x="0" y="0"/>
            <a:ext cx="12192000" cy="6858000"/>
          </a:xfrm>
          <a:prstGeom prst="rect">
            <a:avLst/>
          </a:prstGeom>
        </p:spPr>
      </p:pic>
      <p:sp>
        <p:nvSpPr>
          <p:cNvPr id="7" name="Tekstvak 6">
            <a:extLst>
              <a:ext uri="{FF2B5EF4-FFF2-40B4-BE49-F238E27FC236}">
                <a16:creationId xmlns:a16="http://schemas.microsoft.com/office/drawing/2014/main" id="{6AF7E007-3470-F703-E4B8-8CD8C9AC8848}"/>
              </a:ext>
            </a:extLst>
          </p:cNvPr>
          <p:cNvSpPr txBox="1"/>
          <p:nvPr/>
        </p:nvSpPr>
        <p:spPr>
          <a:xfrm>
            <a:off x="304798" y="336332"/>
            <a:ext cx="3626069" cy="461665"/>
          </a:xfrm>
          <a:prstGeom prst="rect">
            <a:avLst/>
          </a:prstGeom>
          <a:solidFill>
            <a:schemeClr val="accent4">
              <a:lumMod val="20000"/>
              <a:lumOff val="80000"/>
            </a:schemeClr>
          </a:solidFill>
        </p:spPr>
        <p:txBody>
          <a:bodyPr wrap="square" rtlCol="0">
            <a:spAutoFit/>
          </a:bodyPr>
          <a:lstStyle/>
          <a:p>
            <a:r>
              <a:rPr lang="nl-NL" sz="2400" b="1" dirty="0"/>
              <a:t>Hoe stopt een orkaan? </a:t>
            </a:r>
          </a:p>
        </p:txBody>
      </p:sp>
      <p:pic>
        <p:nvPicPr>
          <p:cNvPr id="8" name="Picture 2" descr="How to Draw a Battery - Really Easy Drawing Tutorial">
            <a:extLst>
              <a:ext uri="{FF2B5EF4-FFF2-40B4-BE49-F238E27FC236}">
                <a16:creationId xmlns:a16="http://schemas.microsoft.com/office/drawing/2014/main" id="{87FA9B8D-B9C4-9D76-2464-585B506E821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3083" b="98750" l="1652" r="98348">
                        <a14:foregroundMark x1="39097" y1="33500" x2="39097" y2="33500"/>
                        <a14:foregroundMark x1="40198" y1="32667" x2="40198" y2="32667"/>
                        <a14:foregroundMark x1="36123" y1="13667" x2="36123" y2="13667"/>
                        <a14:foregroundMark x1="31057" y1="12917" x2="31057" y2="12917"/>
                        <a14:foregroundMark x1="31057" y1="16750" x2="31057" y2="16750"/>
                        <a14:foregroundMark x1="43172" y1="35750" x2="43172" y2="35750"/>
                        <a14:foregroundMark x1="45154" y1="25833" x2="45154" y2="25833"/>
                        <a14:foregroundMark x1="45154" y1="25833" x2="45154" y2="25833"/>
                        <a14:foregroundMark x1="45154" y1="25833" x2="45154" y2="25833"/>
                        <a14:foregroundMark x1="43172" y1="27417" x2="42181" y2="30417"/>
                        <a14:foregroundMark x1="68282" y1="95083" x2="93392" y2="81333"/>
                        <a14:foregroundMark x1="45154" y1="30417" x2="44163" y2="42583"/>
                        <a14:foregroundMark x1="48238" y1="31917" x2="38106" y2="22833"/>
                        <a14:foregroundMark x1="81388" y1="87417" x2="81388" y2="87417"/>
                        <a14:foregroundMark x1="8040" y1="28167" x2="8040" y2="28167"/>
                        <a14:foregroundMark x1="8040" y1="28167" x2="8040" y2="28167"/>
                        <a14:foregroundMark x1="8040" y1="23583" x2="41189" y2="6833"/>
                        <a14:foregroundMark x1="33150" y1="4583" x2="28084" y2="4583"/>
                        <a14:foregroundMark x1="39097" y1="13667" x2="46145" y2="12167"/>
                        <a14:foregroundMark x1="43172" y1="8333" x2="53194" y2="6083"/>
                        <a14:foregroundMark x1="1982" y1="23583" x2="1982" y2="23583"/>
                        <a14:foregroundMark x1="66300" y1="98833" x2="66300" y2="98833"/>
                        <a14:foregroundMark x1="75330" y1="89750" x2="75330" y2="89750"/>
                        <a14:foregroundMark x1="39097" y1="31167" x2="39097" y2="31167"/>
                        <a14:foregroundMark x1="37115" y1="36500" x2="37115" y2="36500"/>
                        <a14:foregroundMark x1="37115" y1="33500" x2="34141" y2="34250"/>
                        <a14:foregroundMark x1="98458" y1="83667" x2="98458" y2="83667"/>
                        <a14:foregroundMark x1="34141" y1="22083" x2="43172" y2="17500"/>
                        <a14:foregroundMark x1="55176" y1="12167" x2="46145" y2="10667"/>
                        <a14:foregroundMark x1="35132" y1="20500" x2="47137" y2="15250"/>
                        <a14:foregroundMark x1="56278" y1="12167" x2="59251" y2="3083"/>
                      </a14:backgroundRemoval>
                    </a14:imgEffect>
                  </a14:imgLayer>
                </a14:imgProps>
              </a:ext>
              <a:ext uri="{28A0092B-C50C-407E-A947-70E740481C1C}">
                <a14:useLocalDpi xmlns:a14="http://schemas.microsoft.com/office/drawing/2010/main" val="0"/>
              </a:ext>
            </a:extLst>
          </a:blip>
          <a:srcRect/>
          <a:stretch>
            <a:fillRect/>
          </a:stretch>
        </p:blipFill>
        <p:spPr bwMode="auto">
          <a:xfrm>
            <a:off x="5161074" y="2046890"/>
            <a:ext cx="1045860" cy="1382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837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dioot snel' werd Otis een orkaan van de zwaarste categorie: 'Als  orkaanwetenschappers stonden we versteld' | de Volkskrant">
            <a:extLst>
              <a:ext uri="{FF2B5EF4-FFF2-40B4-BE49-F238E27FC236}">
                <a16:creationId xmlns:a16="http://schemas.microsoft.com/office/drawing/2014/main" id="{1CBE2345-5147-16BD-2D2C-7A225A9BC9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16166" y="416472"/>
            <a:ext cx="8618482" cy="6205307"/>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598DD225-E0F6-1A79-605E-BAD2DEE45BC1}"/>
              </a:ext>
            </a:extLst>
          </p:cNvPr>
          <p:cNvSpPr txBox="1"/>
          <p:nvPr/>
        </p:nvSpPr>
        <p:spPr>
          <a:xfrm>
            <a:off x="515007" y="872359"/>
            <a:ext cx="2427890" cy="5078313"/>
          </a:xfrm>
          <a:prstGeom prst="rect">
            <a:avLst/>
          </a:prstGeom>
          <a:noFill/>
        </p:spPr>
        <p:txBody>
          <a:bodyPr wrap="square" rtlCol="0">
            <a:spAutoFit/>
          </a:bodyPr>
          <a:lstStyle/>
          <a:p>
            <a:r>
              <a:rPr lang="nl-NL" sz="3600" dirty="0"/>
              <a:t>Als een orkaan aan land komt neemt hij in kracht af…</a:t>
            </a:r>
          </a:p>
          <a:p>
            <a:endParaRPr lang="nl-NL" sz="3600" dirty="0"/>
          </a:p>
          <a:p>
            <a:r>
              <a:rPr lang="nl-NL" sz="3600" dirty="0"/>
              <a:t>Kijk maar naar het plaatje</a:t>
            </a:r>
          </a:p>
        </p:txBody>
      </p:sp>
    </p:spTree>
    <p:extLst>
      <p:ext uri="{BB962C8B-B14F-4D97-AF65-F5344CB8AC3E}">
        <p14:creationId xmlns:p14="http://schemas.microsoft.com/office/powerpoint/2010/main" val="3461699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5649" y="210898"/>
            <a:ext cx="11017468" cy="1356360"/>
          </a:xfrm>
        </p:spPr>
        <p:txBody>
          <a:bodyPr>
            <a:normAutofit/>
          </a:bodyPr>
          <a:lstStyle/>
          <a:p>
            <a:r>
              <a:rPr lang="nl-NL" sz="3200" dirty="0">
                <a:solidFill>
                  <a:schemeClr val="tx1"/>
                </a:solidFill>
              </a:rPr>
              <a:t>Wanneer is het orkaanseizoen in de Verenigde Staten?</a:t>
            </a:r>
          </a:p>
        </p:txBody>
      </p:sp>
      <p:sp>
        <p:nvSpPr>
          <p:cNvPr id="3" name="Tijdelijke aanduiding voor inhoud 2"/>
          <p:cNvSpPr>
            <a:spLocks noGrp="1"/>
          </p:cNvSpPr>
          <p:nvPr>
            <p:ph idx="1"/>
          </p:nvPr>
        </p:nvSpPr>
        <p:spPr>
          <a:xfrm>
            <a:off x="7963558" y="3004024"/>
            <a:ext cx="3609084" cy="1100267"/>
          </a:xfrm>
        </p:spPr>
        <p:txBody>
          <a:bodyPr>
            <a:normAutofit fontScale="92500" lnSpcReduction="20000"/>
          </a:bodyPr>
          <a:lstStyle/>
          <a:p>
            <a:pPr marL="45720" indent="0">
              <a:buNone/>
            </a:pPr>
            <a:r>
              <a:rPr lang="nl-NL" altLang="nl-NL" sz="3200" dirty="0">
                <a:solidFill>
                  <a:schemeClr val="tx1"/>
                </a:solidFill>
              </a:rPr>
              <a:t>Orkaanseizoen:          1 juni tot 1 december </a:t>
            </a:r>
            <a:endParaRPr lang="nl-NL" sz="3200" dirty="0">
              <a:solidFill>
                <a:schemeClr val="tx1"/>
              </a:solidFill>
            </a:endParaRP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49" y="1229894"/>
            <a:ext cx="7185906" cy="527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a:extLst>
              <a:ext uri="{FF2B5EF4-FFF2-40B4-BE49-F238E27FC236}">
                <a16:creationId xmlns:a16="http://schemas.microsoft.com/office/drawing/2014/main" id="{0B021CB1-92D6-D0D8-1935-C1667567CF6E}"/>
              </a:ext>
            </a:extLst>
          </p:cNvPr>
          <p:cNvPicPr>
            <a:picLocks noChangeAspect="1"/>
          </p:cNvPicPr>
          <p:nvPr/>
        </p:nvPicPr>
        <p:blipFill>
          <a:blip r:embed="rId4"/>
          <a:stretch>
            <a:fillRect/>
          </a:stretch>
        </p:blipFill>
        <p:spPr>
          <a:xfrm>
            <a:off x="7963558" y="1229894"/>
            <a:ext cx="2795572" cy="1523816"/>
          </a:xfrm>
          <a:prstGeom prst="rect">
            <a:avLst/>
          </a:prstGeom>
        </p:spPr>
      </p:pic>
    </p:spTree>
    <p:extLst>
      <p:ext uri="{BB962C8B-B14F-4D97-AF65-F5344CB8AC3E}">
        <p14:creationId xmlns:p14="http://schemas.microsoft.com/office/powerpoint/2010/main" val="34679132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D9E660-E536-B27C-1F07-FC33C95DB23D}"/>
              </a:ext>
            </a:extLst>
          </p:cNvPr>
          <p:cNvSpPr>
            <a:spLocks noGrp="1"/>
          </p:cNvSpPr>
          <p:nvPr>
            <p:ph type="title"/>
          </p:nvPr>
        </p:nvSpPr>
        <p:spPr>
          <a:xfrm>
            <a:off x="373774" y="378372"/>
            <a:ext cx="11444452" cy="1356360"/>
          </a:xfrm>
        </p:spPr>
        <p:txBody>
          <a:bodyPr>
            <a:normAutofit/>
          </a:bodyPr>
          <a:lstStyle/>
          <a:p>
            <a:r>
              <a:rPr lang="nl-NL" sz="3200" dirty="0"/>
              <a:t>Wat kunnen mensen doen als er een orkaan komt? </a:t>
            </a:r>
          </a:p>
        </p:txBody>
      </p:sp>
      <p:sp>
        <p:nvSpPr>
          <p:cNvPr id="3" name="Tijdelijke aanduiding voor inhoud 2">
            <a:extLst>
              <a:ext uri="{FF2B5EF4-FFF2-40B4-BE49-F238E27FC236}">
                <a16:creationId xmlns:a16="http://schemas.microsoft.com/office/drawing/2014/main" id="{3A20CA46-A47B-EF4A-B3F3-59FB9A6CECBD}"/>
              </a:ext>
            </a:extLst>
          </p:cNvPr>
          <p:cNvSpPr>
            <a:spLocks noGrp="1"/>
          </p:cNvSpPr>
          <p:nvPr>
            <p:ph idx="1"/>
          </p:nvPr>
        </p:nvSpPr>
        <p:spPr>
          <a:xfrm>
            <a:off x="373774" y="2209800"/>
            <a:ext cx="3115660" cy="4038600"/>
          </a:xfrm>
        </p:spPr>
        <p:txBody>
          <a:bodyPr/>
          <a:lstStyle/>
          <a:p>
            <a:pPr marL="45720" indent="0">
              <a:buNone/>
            </a:pPr>
            <a:r>
              <a:rPr lang="nl-NL" b="1" dirty="0"/>
              <a:t>Hazard management: </a:t>
            </a:r>
          </a:p>
          <a:p>
            <a:pPr marL="502920" indent="-457200"/>
            <a:r>
              <a:rPr lang="nl-NL" dirty="0"/>
              <a:t>Noodpakket in huis halen </a:t>
            </a:r>
          </a:p>
          <a:p>
            <a:pPr marL="502920" indent="-457200"/>
            <a:r>
              <a:rPr lang="nl-NL" dirty="0"/>
              <a:t>Huis dicht timmeren</a:t>
            </a:r>
          </a:p>
          <a:p>
            <a:pPr marL="502920" indent="-457200"/>
            <a:r>
              <a:rPr lang="nl-NL" dirty="0"/>
              <a:t>Zichzelf evacueren</a:t>
            </a:r>
          </a:p>
        </p:txBody>
      </p:sp>
      <p:pic>
        <p:nvPicPr>
          <p:cNvPr id="4098" name="Picture 2" descr="Een orkaan overleven (met afbeeldingen) - wikiHow">
            <a:extLst>
              <a:ext uri="{FF2B5EF4-FFF2-40B4-BE49-F238E27FC236}">
                <a16:creationId xmlns:a16="http://schemas.microsoft.com/office/drawing/2014/main" id="{D6A7F89F-DDDD-0000-775A-819FAEDB4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110" y="1386545"/>
            <a:ext cx="7887357" cy="517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1655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92712-4D91-6BDA-97DE-F12BC5DBFE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A3AB8C-9F01-2D3F-E13E-81DDACA129E0}"/>
              </a:ext>
            </a:extLst>
          </p:cNvPr>
          <p:cNvSpPr>
            <a:spLocks noGrp="1"/>
          </p:cNvSpPr>
          <p:nvPr>
            <p:ph type="title"/>
          </p:nvPr>
        </p:nvSpPr>
        <p:spPr>
          <a:xfrm>
            <a:off x="546537" y="609600"/>
            <a:ext cx="5896303" cy="1356360"/>
          </a:xfrm>
        </p:spPr>
        <p:txBody>
          <a:bodyPr>
            <a:normAutofit fontScale="90000"/>
          </a:bodyPr>
          <a:lstStyle/>
          <a:p>
            <a:r>
              <a:rPr lang="nl-NL" dirty="0"/>
              <a:t>Wat kunnen mensen doen als er een orkaan komt? </a:t>
            </a:r>
          </a:p>
        </p:txBody>
      </p:sp>
      <p:sp>
        <p:nvSpPr>
          <p:cNvPr id="3" name="Tijdelijke aanduiding voor inhoud 2">
            <a:extLst>
              <a:ext uri="{FF2B5EF4-FFF2-40B4-BE49-F238E27FC236}">
                <a16:creationId xmlns:a16="http://schemas.microsoft.com/office/drawing/2014/main" id="{A18A3C05-B5C5-1867-834A-EDBD61CD1254}"/>
              </a:ext>
            </a:extLst>
          </p:cNvPr>
          <p:cNvSpPr>
            <a:spLocks noGrp="1"/>
          </p:cNvSpPr>
          <p:nvPr>
            <p:ph idx="1"/>
          </p:nvPr>
        </p:nvSpPr>
        <p:spPr>
          <a:xfrm>
            <a:off x="8019394" y="3599794"/>
            <a:ext cx="3804744" cy="4038600"/>
          </a:xfrm>
        </p:spPr>
        <p:txBody>
          <a:bodyPr/>
          <a:lstStyle/>
          <a:p>
            <a:pPr marL="45720" indent="0">
              <a:buNone/>
            </a:pPr>
            <a:r>
              <a:rPr lang="nl-NL" dirty="0"/>
              <a:t>Nog beter is: </a:t>
            </a:r>
          </a:p>
          <a:p>
            <a:pPr marL="45720" indent="0">
              <a:buNone/>
            </a:pPr>
            <a:r>
              <a:rPr lang="nl-NL" b="1" dirty="0"/>
              <a:t>Evacueren</a:t>
            </a:r>
          </a:p>
        </p:txBody>
      </p:sp>
      <p:pic>
        <p:nvPicPr>
          <p:cNvPr id="5122" name="Picture 2" descr="Florida kijkt met angst en beven naar naderende 'mogelijk zwaarste orkaan  in 100 jaar' Milton | Het Parool">
            <a:extLst>
              <a:ext uri="{FF2B5EF4-FFF2-40B4-BE49-F238E27FC236}">
                <a16:creationId xmlns:a16="http://schemas.microsoft.com/office/drawing/2014/main" id="{A8BCA0CA-0EEA-5F37-3718-C43D8C77518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67862" y="2119741"/>
            <a:ext cx="6825155" cy="44492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lorida wil 6,3 miljoen mensen evacueren voor de orkaan Irma, wat volgt? |  VRT NWS: nieuws">
            <a:extLst>
              <a:ext uri="{FF2B5EF4-FFF2-40B4-BE49-F238E27FC236}">
                <a16:creationId xmlns:a16="http://schemas.microsoft.com/office/drawing/2014/main" id="{CFD7FABD-41B6-A0FA-8D4F-92EA97187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099" y="188858"/>
            <a:ext cx="5345674" cy="306934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rootste evacuatie ooit&quot; voor orkaan Matthew | VRT NWS: nieuws">
            <a:extLst>
              <a:ext uri="{FF2B5EF4-FFF2-40B4-BE49-F238E27FC236}">
                <a16:creationId xmlns:a16="http://schemas.microsoft.com/office/drawing/2014/main" id="{BA35A99B-858B-DEDC-E14D-8EA6AA8718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007" y="188858"/>
            <a:ext cx="11819766" cy="6480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82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1000"/>
                                        <p:tgtEl>
                                          <p:spTgt spid="5126"/>
                                        </p:tgtEl>
                                      </p:cBhvr>
                                    </p:animEffect>
                                    <p:anim calcmode="lin" valueType="num">
                                      <p:cBhvr>
                                        <p:cTn id="8" dur="1000" fill="hold"/>
                                        <p:tgtEl>
                                          <p:spTgt spid="5126"/>
                                        </p:tgtEl>
                                        <p:attrNameLst>
                                          <p:attrName>ppt_x</p:attrName>
                                        </p:attrNameLst>
                                      </p:cBhvr>
                                      <p:tavLst>
                                        <p:tav tm="0">
                                          <p:val>
                                            <p:strVal val="#ppt_x"/>
                                          </p:val>
                                        </p:tav>
                                        <p:tav tm="100000">
                                          <p:val>
                                            <p:strVal val="#ppt_x"/>
                                          </p:val>
                                        </p:tav>
                                      </p:tavLst>
                                    </p:anim>
                                    <p:anim calcmode="lin" valueType="num">
                                      <p:cBhvr>
                                        <p:cTn id="9"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10D8B8-D23D-384C-F5EF-606F87678A2A}"/>
              </a:ext>
            </a:extLst>
          </p:cNvPr>
          <p:cNvSpPr>
            <a:spLocks noGrp="1"/>
          </p:cNvSpPr>
          <p:nvPr>
            <p:ph type="title"/>
          </p:nvPr>
        </p:nvSpPr>
        <p:spPr/>
        <p:txBody>
          <a:bodyPr/>
          <a:lstStyle/>
          <a:p>
            <a:r>
              <a:rPr lang="nl-NL" dirty="0"/>
              <a:t>Examenvraag orkanen</a:t>
            </a:r>
          </a:p>
        </p:txBody>
      </p:sp>
      <p:sp>
        <p:nvSpPr>
          <p:cNvPr id="3" name="Tijdelijke aanduiding voor inhoud 2">
            <a:extLst>
              <a:ext uri="{FF2B5EF4-FFF2-40B4-BE49-F238E27FC236}">
                <a16:creationId xmlns:a16="http://schemas.microsoft.com/office/drawing/2014/main" id="{9C4C3800-00CE-910D-160C-E2AE6619BF46}"/>
              </a:ext>
            </a:extLst>
          </p:cNvPr>
          <p:cNvSpPr>
            <a:spLocks noGrp="1"/>
          </p:cNvSpPr>
          <p:nvPr>
            <p:ph idx="1"/>
          </p:nvPr>
        </p:nvSpPr>
        <p:spPr>
          <a:xfrm>
            <a:off x="544452" y="1825625"/>
            <a:ext cx="5006494" cy="4351338"/>
          </a:xfrm>
        </p:spPr>
        <p:txBody>
          <a:bodyPr>
            <a:noAutofit/>
          </a:bodyPr>
          <a:lstStyle/>
          <a:p>
            <a:pPr marL="0" indent="0">
              <a:buNone/>
            </a:pPr>
            <a:r>
              <a:rPr lang="nl-NL" sz="3600" dirty="0"/>
              <a:t>Wetenschappers verwachten dat orkanen in de toekomst krachtiger zullen worden. </a:t>
            </a:r>
          </a:p>
          <a:p>
            <a:pPr marL="0" indent="0">
              <a:buNone/>
            </a:pPr>
            <a:endParaRPr lang="nl-NL" sz="3600" dirty="0"/>
          </a:p>
          <a:p>
            <a:pPr marL="0" indent="0">
              <a:buNone/>
            </a:pPr>
            <a:r>
              <a:rPr lang="nl-NL" sz="3600" dirty="0">
                <a:sym typeface="Wingdings" panose="05000000000000000000" pitchFamily="2" charset="2"/>
              </a:rPr>
              <a:t> </a:t>
            </a:r>
            <a:r>
              <a:rPr lang="nl-NL" sz="3600" dirty="0"/>
              <a:t>Geef een oorzaak voor de krachtigere orkanen.</a:t>
            </a:r>
          </a:p>
        </p:txBody>
      </p:sp>
      <p:pic>
        <p:nvPicPr>
          <p:cNvPr id="6" name="Afbeelding 5">
            <a:extLst>
              <a:ext uri="{FF2B5EF4-FFF2-40B4-BE49-F238E27FC236}">
                <a16:creationId xmlns:a16="http://schemas.microsoft.com/office/drawing/2014/main" id="{3430FCF1-CC56-0325-4DB5-134232A7A76B}"/>
              </a:ext>
            </a:extLst>
          </p:cNvPr>
          <p:cNvPicPr>
            <a:picLocks noChangeAspect="1"/>
          </p:cNvPicPr>
          <p:nvPr/>
        </p:nvPicPr>
        <p:blipFill>
          <a:blip r:embed="rId3"/>
          <a:stretch>
            <a:fillRect/>
          </a:stretch>
        </p:blipFill>
        <p:spPr>
          <a:xfrm>
            <a:off x="6400800" y="959951"/>
            <a:ext cx="4849009" cy="5727760"/>
          </a:xfrm>
          <a:prstGeom prst="rect">
            <a:avLst/>
          </a:prstGeom>
        </p:spPr>
      </p:pic>
    </p:spTree>
    <p:extLst>
      <p:ext uri="{BB962C8B-B14F-4D97-AF65-F5344CB8AC3E}">
        <p14:creationId xmlns:p14="http://schemas.microsoft.com/office/powerpoint/2010/main" val="24763298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8" descr="GEO_vm_3_bb_LB_AR_1_1_3.jpg"/>
          <p:cNvPicPr>
            <a:picLocks noChangeAspect="1"/>
          </p:cNvPicPr>
          <p:nvPr/>
        </p:nvPicPr>
        <p:blipFill>
          <a:blip r:embed="rId3" cstate="print"/>
          <a:srcRect/>
          <a:stretch>
            <a:fillRect/>
          </a:stretch>
        </p:blipFill>
        <p:spPr bwMode="auto">
          <a:xfrm>
            <a:off x="7061945" y="2571554"/>
            <a:ext cx="4828051" cy="3856454"/>
          </a:xfrm>
          <a:prstGeom prst="rect">
            <a:avLst/>
          </a:prstGeom>
          <a:noFill/>
          <a:ln w="9525">
            <a:noFill/>
            <a:miter lim="800000"/>
            <a:headEnd/>
            <a:tailEnd/>
          </a:ln>
        </p:spPr>
      </p:pic>
      <p:sp>
        <p:nvSpPr>
          <p:cNvPr id="7" name="Tekstvak 6"/>
          <p:cNvSpPr txBox="1"/>
          <p:nvPr/>
        </p:nvSpPr>
        <p:spPr>
          <a:xfrm>
            <a:off x="8254719" y="1108172"/>
            <a:ext cx="2136035" cy="1200329"/>
          </a:xfrm>
          <a:prstGeom prst="rect">
            <a:avLst/>
          </a:prstGeom>
          <a:solidFill>
            <a:srgbClr val="F1EAFC"/>
          </a:solidFill>
          <a:ln>
            <a:solidFill>
              <a:srgbClr val="652EA3"/>
            </a:solidFill>
          </a:ln>
        </p:spPr>
        <p:txBody>
          <a:bodyPr wrap="square" rtlCol="0">
            <a:spAutoFit/>
          </a:bodyPr>
          <a:lstStyle/>
          <a:p>
            <a:r>
              <a:rPr lang="nl-NL" dirty="0"/>
              <a:t>Tornado </a:t>
            </a:r>
            <a:r>
              <a:rPr lang="nl-NL" dirty="0" err="1"/>
              <a:t>Alley</a:t>
            </a:r>
            <a:r>
              <a:rPr lang="nl-NL" dirty="0"/>
              <a:t>: </a:t>
            </a:r>
          </a:p>
          <a:p>
            <a:r>
              <a:rPr lang="nl-NL" dirty="0"/>
              <a:t> 90% van de gemiddeld 1250 tornado’s </a:t>
            </a:r>
          </a:p>
        </p:txBody>
      </p:sp>
      <p:sp>
        <p:nvSpPr>
          <p:cNvPr id="8" name="Rechthoek 12"/>
          <p:cNvSpPr>
            <a:spLocks noChangeArrowheads="1"/>
          </p:cNvSpPr>
          <p:nvPr/>
        </p:nvSpPr>
        <p:spPr bwMode="auto">
          <a:xfrm>
            <a:off x="302003" y="2791623"/>
            <a:ext cx="6759941" cy="3416316"/>
          </a:xfrm>
          <a:prstGeom prst="rect">
            <a:avLst/>
          </a:prstGeom>
          <a:noFill/>
          <a:ln w="9525">
            <a:noFill/>
            <a:miter lim="800000"/>
            <a:headEnd/>
            <a:tailEnd/>
          </a:ln>
        </p:spPr>
        <p:txBody>
          <a:bodyPr wrap="square" lIns="91435" tIns="45718" rIns="91435" bIns="45718">
            <a:spAutoFit/>
          </a:bodyPr>
          <a:lstStyle/>
          <a:p>
            <a:r>
              <a:rPr lang="nl-NL" altLang="nl-NL" sz="2400" dirty="0"/>
              <a:t>Tornado ontstaat bij een botsing van twee of meer sterk verschillende luchtsoorten, bijvoorbeeld:</a:t>
            </a:r>
          </a:p>
          <a:p>
            <a:endParaRPr lang="nl-NL" altLang="nl-NL" sz="2400" dirty="0"/>
          </a:p>
          <a:p>
            <a:pPr marL="342900" indent="-342900">
              <a:buFontTx/>
              <a:buChar char="-"/>
            </a:pPr>
            <a:r>
              <a:rPr lang="nl-NL" altLang="nl-NL" sz="2400" dirty="0"/>
              <a:t>Koude droge lucht uit  </a:t>
            </a:r>
            <a:r>
              <a:rPr lang="nl-NL" altLang="nl-NL" sz="2400" dirty="0" err="1"/>
              <a:t>Rocky</a:t>
            </a:r>
            <a:r>
              <a:rPr lang="nl-NL" altLang="nl-NL" sz="2400" dirty="0"/>
              <a:t> </a:t>
            </a:r>
            <a:r>
              <a:rPr lang="nl-NL" altLang="nl-NL" sz="2400" dirty="0" err="1"/>
              <a:t>Mountains</a:t>
            </a:r>
            <a:r>
              <a:rPr lang="nl-NL" altLang="nl-NL" sz="2400" dirty="0"/>
              <a:t>/ Canada/ Noordpool</a:t>
            </a:r>
          </a:p>
          <a:p>
            <a:r>
              <a:rPr lang="nl-NL" altLang="nl-NL" sz="2400" dirty="0"/>
              <a:t>-    Warme, vochtige lucht uit de Golf van Mexico</a:t>
            </a:r>
          </a:p>
          <a:p>
            <a:pPr marL="342900" indent="-342900">
              <a:buFontTx/>
              <a:buChar char="-"/>
            </a:pPr>
            <a:r>
              <a:rPr lang="nl-NL" altLang="nl-NL" sz="2400" dirty="0"/>
              <a:t>Warme, droge woestijnlucht vanuit het </a:t>
            </a:r>
          </a:p>
          <a:p>
            <a:pPr marL="342900" indent="-342900">
              <a:buFontTx/>
              <a:buChar char="-"/>
            </a:pPr>
            <a:r>
              <a:rPr lang="nl-NL" altLang="nl-NL" sz="2400" dirty="0"/>
              <a:t>zuidwesten</a:t>
            </a:r>
          </a:p>
          <a:p>
            <a:r>
              <a:rPr lang="nl-NL" altLang="nl-NL" sz="2400" dirty="0"/>
              <a:t>	</a:t>
            </a:r>
            <a:endParaRPr lang="nl-NL" altLang="nl-NL" dirty="0"/>
          </a:p>
        </p:txBody>
      </p:sp>
      <p:cxnSp>
        <p:nvCxnSpPr>
          <p:cNvPr id="5" name="Rechte verbindingslijn met pijl 4"/>
          <p:cNvCxnSpPr>
            <a:cxnSpLocks/>
          </p:cNvCxnSpPr>
          <p:nvPr/>
        </p:nvCxnSpPr>
        <p:spPr>
          <a:xfrm>
            <a:off x="8993393" y="2308501"/>
            <a:ext cx="329343" cy="155349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0" name="Titel 9"/>
          <p:cNvSpPr>
            <a:spLocks noGrp="1"/>
          </p:cNvSpPr>
          <p:nvPr>
            <p:ph type="title"/>
          </p:nvPr>
        </p:nvSpPr>
        <p:spPr>
          <a:xfrm>
            <a:off x="918794" y="429992"/>
            <a:ext cx="9875520" cy="1356360"/>
          </a:xfrm>
        </p:spPr>
        <p:txBody>
          <a:bodyPr/>
          <a:lstStyle/>
          <a:p>
            <a:r>
              <a:rPr lang="nl-NL" dirty="0">
                <a:solidFill>
                  <a:schemeClr val="tx1"/>
                </a:solidFill>
              </a:rPr>
              <a:t>Tornado’s</a:t>
            </a:r>
          </a:p>
        </p:txBody>
      </p:sp>
    </p:spTree>
    <p:extLst>
      <p:ext uri="{BB962C8B-B14F-4D97-AF65-F5344CB8AC3E}">
        <p14:creationId xmlns:p14="http://schemas.microsoft.com/office/powerpoint/2010/main" val="3843401608"/>
      </p:ext>
    </p:extLst>
  </p:cSld>
  <p:clrMapOvr>
    <a:masterClrMapping/>
  </p:clrMapOvr>
  <p:transition>
    <p:whee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Belangrijk per thema: Bevolking en ruimte </a:t>
            </a:r>
          </a:p>
        </p:txBody>
      </p:sp>
      <p:sp>
        <p:nvSpPr>
          <p:cNvPr id="3" name="Tijdelijke aanduiding voor inhoud 2"/>
          <p:cNvSpPr>
            <a:spLocks noGrp="1"/>
          </p:cNvSpPr>
          <p:nvPr>
            <p:ph idx="1"/>
          </p:nvPr>
        </p:nvSpPr>
        <p:spPr>
          <a:xfrm>
            <a:off x="838200" y="1825624"/>
            <a:ext cx="11123428" cy="4841875"/>
          </a:xfrm>
        </p:spPr>
        <p:txBody>
          <a:bodyPr>
            <a:normAutofit lnSpcReduction="10000"/>
          </a:bodyPr>
          <a:lstStyle/>
          <a:p>
            <a:r>
              <a:rPr lang="nl-NL" b="1" dirty="0"/>
              <a:t>Bevolkingsdiagrammen: </a:t>
            </a:r>
            <a:r>
              <a:rPr lang="nl-NL" dirty="0"/>
              <a:t>bevolkingsontwikkeling in een land kunnen zien (ontgroening, vergrijzing, de babyboom, levensverwachting)</a:t>
            </a:r>
          </a:p>
          <a:p>
            <a:r>
              <a:rPr lang="nl-NL" b="1" dirty="0"/>
              <a:t>Migratiegroepen NL en DL: </a:t>
            </a:r>
            <a:r>
              <a:rPr lang="nl-NL" dirty="0"/>
              <a:t>verschillen en waarom, reden tot migratie.</a:t>
            </a:r>
            <a:endParaRPr lang="nl-NL" b="1" dirty="0"/>
          </a:p>
          <a:p>
            <a:r>
              <a:rPr lang="nl-NL" b="1" dirty="0"/>
              <a:t>Demografische transitiemodel: </a:t>
            </a:r>
            <a:r>
              <a:rPr lang="nl-NL" dirty="0"/>
              <a:t>fases weten, waarom daalt/stijgt geboorte en/of sterftecijfer.</a:t>
            </a:r>
          </a:p>
          <a:p>
            <a:r>
              <a:rPr lang="nl-NL" b="1" dirty="0"/>
              <a:t>Voorzieningen: </a:t>
            </a:r>
            <a:r>
              <a:rPr lang="nl-NL" dirty="0"/>
              <a:t>verzorgingsgebied, reikwijdte, drempelwaarde</a:t>
            </a:r>
            <a:endParaRPr lang="nl-NL" b="1" dirty="0"/>
          </a:p>
          <a:p>
            <a:r>
              <a:rPr lang="nl-NL" b="1" dirty="0"/>
              <a:t>West en Oost Duitsland: </a:t>
            </a:r>
            <a:r>
              <a:rPr lang="nl-NL" dirty="0"/>
              <a:t>bevolkingsontwikkeling/binnenlandse migratie en welke gevolgen deze heeft gehad voor de steden.</a:t>
            </a:r>
          </a:p>
          <a:p>
            <a:r>
              <a:rPr lang="nl-NL" b="1" dirty="0"/>
              <a:t>Eenkindpolitiek: </a:t>
            </a:r>
            <a:r>
              <a:rPr lang="nl-NL" dirty="0"/>
              <a:t>de gevolgen ervan, hoe nu verder en waarom?</a:t>
            </a:r>
          </a:p>
          <a:p>
            <a:r>
              <a:rPr lang="nl-NL" b="1" dirty="0"/>
              <a:t>Parelrivierdelta en </a:t>
            </a:r>
            <a:r>
              <a:rPr lang="nl-NL" b="1" dirty="0" err="1"/>
              <a:t>Yangtzerivierdelta</a:t>
            </a:r>
            <a:r>
              <a:rPr lang="nl-NL" b="1" dirty="0"/>
              <a:t>: </a:t>
            </a:r>
            <a:r>
              <a:rPr lang="nl-NL" dirty="0"/>
              <a:t>vergelijken en verklaren.</a:t>
            </a:r>
          </a:p>
        </p:txBody>
      </p:sp>
    </p:spTree>
    <p:extLst>
      <p:ext uri="{BB962C8B-B14F-4D97-AF65-F5344CB8AC3E}">
        <p14:creationId xmlns:p14="http://schemas.microsoft.com/office/powerpoint/2010/main" val="19104125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br>
              <a:rPr lang="nl-NL" dirty="0"/>
            </a:br>
            <a:br>
              <a:rPr lang="nl-NL" dirty="0"/>
            </a:br>
            <a:br>
              <a:rPr lang="nl-NL" dirty="0"/>
            </a:br>
            <a:br>
              <a:rPr lang="nl-NL" dirty="0"/>
            </a:br>
            <a:r>
              <a:rPr lang="nl-NL" dirty="0">
                <a:solidFill>
                  <a:schemeClr val="tx1"/>
                </a:solidFill>
              </a:rPr>
              <a:t>Tornado’s </a:t>
            </a:r>
            <a:br>
              <a:rPr lang="nl-NL" sz="2000" dirty="0"/>
            </a:br>
            <a:br>
              <a:rPr lang="nl-NL" dirty="0"/>
            </a:br>
            <a:br>
              <a:rPr lang="nl-NL" dirty="0"/>
            </a:br>
            <a:br>
              <a:rPr lang="nl-NL" dirty="0"/>
            </a:br>
            <a:endParaRPr lang="nl-NL" dirty="0"/>
          </a:p>
        </p:txBody>
      </p:sp>
      <p:sp>
        <p:nvSpPr>
          <p:cNvPr id="6" name="Tijdelijke aanduiding voor inhoud 5"/>
          <p:cNvSpPr>
            <a:spLocks noGrp="1"/>
          </p:cNvSpPr>
          <p:nvPr>
            <p:ph idx="1"/>
          </p:nvPr>
        </p:nvSpPr>
        <p:spPr>
          <a:xfrm>
            <a:off x="605061" y="1965960"/>
            <a:ext cx="9091390" cy="4038600"/>
          </a:xfrm>
        </p:spPr>
        <p:txBody>
          <a:bodyPr>
            <a:normAutofit fontScale="92500" lnSpcReduction="20000"/>
          </a:bodyPr>
          <a:lstStyle/>
          <a:p>
            <a:r>
              <a:rPr lang="nl-NL" altLang="nl-NL" dirty="0">
                <a:solidFill>
                  <a:schemeClr val="tx1"/>
                </a:solidFill>
              </a:rPr>
              <a:t>Er zijn grote temperatuurverschillen tussen de verschillende luchtsoorten:</a:t>
            </a:r>
          </a:p>
          <a:p>
            <a:pPr marL="45720" indent="0">
              <a:buNone/>
            </a:pPr>
            <a:r>
              <a:rPr lang="nl-NL" altLang="nl-NL" dirty="0">
                <a:solidFill>
                  <a:schemeClr val="tx1"/>
                </a:solidFill>
              </a:rPr>
              <a:t>  -40 ˚C op 10 km hoogte</a:t>
            </a:r>
          </a:p>
          <a:p>
            <a:pPr marL="45720" indent="0">
              <a:buNone/>
            </a:pPr>
            <a:r>
              <a:rPr lang="nl-NL" altLang="nl-NL" dirty="0">
                <a:solidFill>
                  <a:schemeClr val="tx1"/>
                </a:solidFill>
              </a:rPr>
              <a:t>  +30 ˚C op de grond</a:t>
            </a:r>
          </a:p>
          <a:p>
            <a:pPr marL="45720" indent="0">
              <a:buNone/>
            </a:pPr>
            <a:r>
              <a:rPr lang="nl-NL" altLang="nl-NL" dirty="0">
                <a:solidFill>
                  <a:schemeClr val="tx1"/>
                </a:solidFill>
              </a:rPr>
              <a:t>	</a:t>
            </a:r>
          </a:p>
          <a:p>
            <a:r>
              <a:rPr lang="nl-NL" altLang="nl-NL" dirty="0">
                <a:solidFill>
                  <a:schemeClr val="tx1"/>
                </a:solidFill>
              </a:rPr>
              <a:t>De warme lucht wordt razendsnel omhoog gezogen.</a:t>
            </a:r>
          </a:p>
          <a:p>
            <a:r>
              <a:rPr lang="nl-NL" altLang="nl-NL" dirty="0">
                <a:solidFill>
                  <a:schemeClr val="tx1"/>
                </a:solidFill>
              </a:rPr>
              <a:t>Hierdoor ontstaan er zware onweersbuien en gaat het hard regen (of hagelen).</a:t>
            </a:r>
          </a:p>
          <a:p>
            <a:r>
              <a:rPr lang="nl-NL" altLang="nl-NL" dirty="0">
                <a:solidFill>
                  <a:schemeClr val="tx1"/>
                </a:solidFill>
              </a:rPr>
              <a:t>Aan de grond ontstaat een lagedrukgebied. </a:t>
            </a:r>
          </a:p>
          <a:p>
            <a:r>
              <a:rPr lang="nl-NL" altLang="nl-NL" dirty="0">
                <a:solidFill>
                  <a:schemeClr val="tx1"/>
                </a:solidFill>
              </a:rPr>
              <a:t>De tornado zuigt alles op.</a:t>
            </a:r>
          </a:p>
          <a:p>
            <a:endParaRPr lang="nl-NL" altLang="nl-NL" dirty="0">
              <a:solidFill>
                <a:schemeClr val="tx1"/>
              </a:solidFill>
            </a:endParaRPr>
          </a:p>
          <a:p>
            <a:pPr marL="45720" indent="0">
              <a:buNone/>
            </a:pPr>
            <a:endParaRPr lang="nl-NL" dirty="0"/>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0806" y="1965960"/>
            <a:ext cx="2756394" cy="3497609"/>
          </a:xfrm>
          <a:prstGeom prst="rect">
            <a:avLst/>
          </a:prstGeom>
        </p:spPr>
      </p:pic>
    </p:spTree>
    <p:extLst>
      <p:ext uri="{BB962C8B-B14F-4D97-AF65-F5344CB8AC3E}">
        <p14:creationId xmlns:p14="http://schemas.microsoft.com/office/powerpoint/2010/main" val="2810463702"/>
      </p:ext>
    </p:extLst>
  </p:cSld>
  <p:clrMapOvr>
    <a:masterClrMapping/>
  </p:clrMapOvr>
  <p:transition>
    <p:whee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5" descr="tornadodev.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13" y="977865"/>
            <a:ext cx="10965012" cy="3414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09789691-DEC3-39D2-E142-92D0F735D365}"/>
              </a:ext>
            </a:extLst>
          </p:cNvPr>
          <p:cNvSpPr txBox="1"/>
          <p:nvPr/>
        </p:nvSpPr>
        <p:spPr>
          <a:xfrm>
            <a:off x="474513" y="4644926"/>
            <a:ext cx="10869762" cy="1938992"/>
          </a:xfrm>
          <a:prstGeom prst="rect">
            <a:avLst/>
          </a:prstGeom>
          <a:solidFill>
            <a:srgbClr val="F1EAFC"/>
          </a:solidFill>
          <a:ln>
            <a:solidFill>
              <a:srgbClr val="652EA3"/>
            </a:solidFill>
          </a:ln>
        </p:spPr>
        <p:txBody>
          <a:bodyPr wrap="square" rtlCol="0">
            <a:spAutoFit/>
          </a:bodyPr>
          <a:lstStyle/>
          <a:p>
            <a:pPr marL="342900" indent="-342900">
              <a:buAutoNum type="arabicPeriod"/>
            </a:pPr>
            <a:r>
              <a:rPr lang="nl-NL" sz="2400" dirty="0"/>
              <a:t>Warme, vochtige lucht is dicht bij de grond en koude lucht is hoger in de lucht </a:t>
            </a:r>
            <a:r>
              <a:rPr lang="nl-NL" sz="2400" dirty="0">
                <a:sym typeface="Wingdings" panose="05000000000000000000" pitchFamily="2" charset="2"/>
              </a:rPr>
              <a:t> instabiliteit. </a:t>
            </a:r>
          </a:p>
          <a:p>
            <a:pPr marL="342900" indent="-342900">
              <a:buAutoNum type="arabicPeriod"/>
            </a:pPr>
            <a:r>
              <a:rPr lang="nl-NL" sz="2400" dirty="0">
                <a:sym typeface="Wingdings" panose="05000000000000000000" pitchFamily="2" charset="2"/>
              </a:rPr>
              <a:t>De warme lucht stijgt op en levert energie voor het ontstaan van een </a:t>
            </a:r>
            <a:r>
              <a:rPr lang="nl-NL" sz="2400" dirty="0" err="1">
                <a:sym typeface="Wingdings" panose="05000000000000000000" pitchFamily="2" charset="2"/>
              </a:rPr>
              <a:t>Supercel</a:t>
            </a:r>
            <a:r>
              <a:rPr lang="nl-NL" sz="2400" dirty="0">
                <a:sym typeface="Wingdings" panose="05000000000000000000" pitchFamily="2" charset="2"/>
              </a:rPr>
              <a:t>. </a:t>
            </a:r>
          </a:p>
          <a:p>
            <a:pPr marL="342900" indent="-342900">
              <a:buAutoNum type="arabicPeriod"/>
            </a:pPr>
            <a:r>
              <a:rPr lang="nl-NL" sz="2400" dirty="0"/>
              <a:t>De wind verandert met hoge snelheid van richting door de zijwind en hierdoor ontstaan een draaiende beweging en ontstaat een tornado. </a:t>
            </a:r>
          </a:p>
        </p:txBody>
      </p:sp>
    </p:spTree>
    <p:extLst>
      <p:ext uri="{BB962C8B-B14F-4D97-AF65-F5344CB8AC3E}">
        <p14:creationId xmlns:p14="http://schemas.microsoft.com/office/powerpoint/2010/main" val="9211863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C66655-D8BF-36FC-E4D5-15027E140ECD}"/>
              </a:ext>
            </a:extLst>
          </p:cNvPr>
          <p:cNvSpPr>
            <a:spLocks noGrp="1"/>
          </p:cNvSpPr>
          <p:nvPr>
            <p:ph type="title"/>
          </p:nvPr>
        </p:nvSpPr>
        <p:spPr/>
        <p:txBody>
          <a:bodyPr/>
          <a:lstStyle/>
          <a:p>
            <a:r>
              <a:rPr lang="nl-NL" dirty="0"/>
              <a:t>Examenvraag tornado’s</a:t>
            </a:r>
          </a:p>
        </p:txBody>
      </p:sp>
      <p:sp>
        <p:nvSpPr>
          <p:cNvPr id="3" name="Tijdelijke aanduiding voor inhoud 2">
            <a:extLst>
              <a:ext uri="{FF2B5EF4-FFF2-40B4-BE49-F238E27FC236}">
                <a16:creationId xmlns:a16="http://schemas.microsoft.com/office/drawing/2014/main" id="{44D5CD6A-5F3E-1BDC-65D4-3A4712305CD1}"/>
              </a:ext>
            </a:extLst>
          </p:cNvPr>
          <p:cNvSpPr>
            <a:spLocks noGrp="1"/>
          </p:cNvSpPr>
          <p:nvPr>
            <p:ph idx="1"/>
          </p:nvPr>
        </p:nvSpPr>
        <p:spPr>
          <a:xfrm>
            <a:off x="418652" y="2040731"/>
            <a:ext cx="5572125" cy="4351338"/>
          </a:xfrm>
        </p:spPr>
        <p:txBody>
          <a:bodyPr/>
          <a:lstStyle/>
          <a:p>
            <a:pPr>
              <a:buFont typeface="Wingdings" panose="05000000000000000000" pitchFamily="2" charset="2"/>
              <a:buChar char="à"/>
            </a:pPr>
            <a:r>
              <a:rPr lang="nl-NL" dirty="0">
                <a:sym typeface="Wingdings" panose="05000000000000000000" pitchFamily="2" charset="2"/>
              </a:rPr>
              <a:t>Geef een eigenschap waardoor waarschuwingen voor een tornado vaak te laat komen. </a:t>
            </a:r>
          </a:p>
          <a:p>
            <a:pPr>
              <a:buFont typeface="Wingdings" panose="05000000000000000000" pitchFamily="2" charset="2"/>
              <a:buChar char="à"/>
            </a:pPr>
            <a:endParaRPr lang="nl-NL" dirty="0">
              <a:sym typeface="Wingdings" panose="05000000000000000000" pitchFamily="2" charset="2"/>
            </a:endParaRPr>
          </a:p>
          <a:p>
            <a:pPr marL="0" indent="0">
              <a:buNone/>
            </a:pPr>
            <a:r>
              <a:rPr lang="nl-NL" dirty="0"/>
              <a:t>In de staat Alabama (Birmingham) komen jaarlijks veel orkanen voor. </a:t>
            </a:r>
          </a:p>
          <a:p>
            <a:pPr>
              <a:buFont typeface="Wingdings" panose="05000000000000000000" pitchFamily="2" charset="2"/>
              <a:buChar char="à"/>
            </a:pPr>
            <a:r>
              <a:rPr lang="nl-NL" dirty="0"/>
              <a:t> Geef met behulp van risicoperceptie een argument waarom mensen toch in Alabama blijven wonen. </a:t>
            </a:r>
          </a:p>
        </p:txBody>
      </p:sp>
      <p:pic>
        <p:nvPicPr>
          <p:cNvPr id="5" name="Afbeelding 4">
            <a:extLst>
              <a:ext uri="{FF2B5EF4-FFF2-40B4-BE49-F238E27FC236}">
                <a16:creationId xmlns:a16="http://schemas.microsoft.com/office/drawing/2014/main" id="{362D171B-834B-6BCF-4E15-C756D4B16160}"/>
              </a:ext>
            </a:extLst>
          </p:cNvPr>
          <p:cNvPicPr>
            <a:picLocks noChangeAspect="1"/>
          </p:cNvPicPr>
          <p:nvPr/>
        </p:nvPicPr>
        <p:blipFill>
          <a:blip r:embed="rId3"/>
          <a:stretch>
            <a:fillRect/>
          </a:stretch>
        </p:blipFill>
        <p:spPr>
          <a:xfrm>
            <a:off x="5857875" y="1488521"/>
            <a:ext cx="6124575" cy="5004354"/>
          </a:xfrm>
          <a:prstGeom prst="rect">
            <a:avLst/>
          </a:prstGeom>
        </p:spPr>
      </p:pic>
    </p:spTree>
    <p:extLst>
      <p:ext uri="{BB962C8B-B14F-4D97-AF65-F5344CB8AC3E}">
        <p14:creationId xmlns:p14="http://schemas.microsoft.com/office/powerpoint/2010/main" val="42819067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Hazardmanagement </a:t>
            </a:r>
          </a:p>
        </p:txBody>
      </p:sp>
      <p:sp>
        <p:nvSpPr>
          <p:cNvPr id="3" name="Tijdelijke aanduiding voor inhoud 2"/>
          <p:cNvSpPr>
            <a:spLocks noGrp="1"/>
          </p:cNvSpPr>
          <p:nvPr>
            <p:ph idx="1"/>
          </p:nvPr>
        </p:nvSpPr>
        <p:spPr>
          <a:xfrm>
            <a:off x="177800" y="1825624"/>
            <a:ext cx="11798300" cy="4867275"/>
          </a:xfrm>
        </p:spPr>
        <p:txBody>
          <a:bodyPr>
            <a:normAutofit lnSpcReduction="10000"/>
          </a:bodyPr>
          <a:lstStyle/>
          <a:p>
            <a:r>
              <a:rPr lang="nl-NL" b="1" dirty="0"/>
              <a:t>Goed systeem om mensen op tijd te waarschuwen.</a:t>
            </a:r>
            <a:r>
              <a:rPr lang="nl-NL" dirty="0"/>
              <a:t> </a:t>
            </a:r>
          </a:p>
          <a:p>
            <a:r>
              <a:rPr lang="nl-NL" dirty="0"/>
              <a:t>Een orkaan zie je aankomen en je kan de route een beetje voorspellen. Een tornado is lastiger te voorspellen.</a:t>
            </a:r>
          </a:p>
          <a:p>
            <a:r>
              <a:rPr lang="nl-NL" b="1" dirty="0"/>
              <a:t>Stevige huizen die niet snel instorten.</a:t>
            </a:r>
          </a:p>
          <a:p>
            <a:r>
              <a:rPr lang="nl-NL" dirty="0"/>
              <a:t>Goede daken, huizen van steen. Al kan eigenlijk geen enkel huis tegen een zware orkaan.</a:t>
            </a:r>
          </a:p>
          <a:p>
            <a:r>
              <a:rPr lang="nl-NL" b="1" dirty="0"/>
              <a:t>Het maken van een goede rampenplan.</a:t>
            </a:r>
          </a:p>
          <a:p>
            <a:r>
              <a:rPr lang="nl-NL" dirty="0"/>
              <a:t>Hierin moet staan wie precies wat moet doen als er een ramp is. Wie beslist er dat er mensen geëvacueerd moeten worden. Hoeveel hulpverleners zijn er nodig? Zijn de bewoners voorbereid op eventuele rampen en wat moeten ze doen als het zo ver is? Zijn er voldoende overlevingspakketten en hebben de bewoners die ook?</a:t>
            </a:r>
          </a:p>
          <a:p>
            <a:endParaRPr lang="nl-NL" dirty="0"/>
          </a:p>
        </p:txBody>
      </p:sp>
    </p:spTree>
    <p:extLst>
      <p:ext uri="{BB962C8B-B14F-4D97-AF65-F5344CB8AC3E}">
        <p14:creationId xmlns:p14="http://schemas.microsoft.com/office/powerpoint/2010/main" val="2210695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762301-93CB-D062-770D-6E5C67566EFC}"/>
              </a:ext>
            </a:extLst>
          </p:cNvPr>
          <p:cNvSpPr>
            <a:spLocks noGrp="1"/>
          </p:cNvSpPr>
          <p:nvPr>
            <p:ph type="title"/>
          </p:nvPr>
        </p:nvSpPr>
        <p:spPr/>
        <p:txBody>
          <a:bodyPr/>
          <a:lstStyle/>
          <a:p>
            <a:r>
              <a:rPr lang="nl-NL" dirty="0"/>
              <a:t>Examenvraag Hazardmanagement</a:t>
            </a:r>
          </a:p>
        </p:txBody>
      </p:sp>
      <p:sp>
        <p:nvSpPr>
          <p:cNvPr id="3" name="Tijdelijke aanduiding voor inhoud 2">
            <a:extLst>
              <a:ext uri="{FF2B5EF4-FFF2-40B4-BE49-F238E27FC236}">
                <a16:creationId xmlns:a16="http://schemas.microsoft.com/office/drawing/2014/main" id="{CBD9829C-FEF9-0A25-C700-2A91462E0FAA}"/>
              </a:ext>
            </a:extLst>
          </p:cNvPr>
          <p:cNvSpPr>
            <a:spLocks noGrp="1"/>
          </p:cNvSpPr>
          <p:nvPr>
            <p:ph idx="1"/>
          </p:nvPr>
        </p:nvSpPr>
        <p:spPr>
          <a:xfrm>
            <a:off x="245329" y="6204222"/>
            <a:ext cx="11708780" cy="457200"/>
          </a:xfrm>
        </p:spPr>
        <p:txBody>
          <a:bodyPr>
            <a:normAutofit fontScale="92500"/>
          </a:bodyPr>
          <a:lstStyle/>
          <a:p>
            <a:pPr marL="0" indent="0">
              <a:buNone/>
            </a:pPr>
            <a:r>
              <a:rPr lang="nl-NL" dirty="0"/>
              <a:t>-&gt; Past een schuilkelder als oplossing ook bij een orkaan? Waarom wel/niet?</a:t>
            </a:r>
          </a:p>
        </p:txBody>
      </p:sp>
      <p:pic>
        <p:nvPicPr>
          <p:cNvPr id="4" name="Afbeelding 3"/>
          <p:cNvPicPr>
            <a:picLocks noChangeAspect="1"/>
          </p:cNvPicPr>
          <p:nvPr/>
        </p:nvPicPr>
        <p:blipFill>
          <a:blip r:embed="rId3"/>
          <a:stretch>
            <a:fillRect/>
          </a:stretch>
        </p:blipFill>
        <p:spPr>
          <a:xfrm>
            <a:off x="581722" y="1846805"/>
            <a:ext cx="11036492" cy="4174853"/>
          </a:xfrm>
          <a:prstGeom prst="rect">
            <a:avLst/>
          </a:prstGeom>
        </p:spPr>
      </p:pic>
    </p:spTree>
    <p:extLst>
      <p:ext uri="{BB962C8B-B14F-4D97-AF65-F5344CB8AC3E}">
        <p14:creationId xmlns:p14="http://schemas.microsoft.com/office/powerpoint/2010/main" val="39284277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Soorten wateren</a:t>
            </a:r>
          </a:p>
        </p:txBody>
      </p:sp>
      <p:sp>
        <p:nvSpPr>
          <p:cNvPr id="3" name="Tijdelijke aanduiding voor inhoud 2"/>
          <p:cNvSpPr>
            <a:spLocks noGrp="1"/>
          </p:cNvSpPr>
          <p:nvPr>
            <p:ph idx="1"/>
          </p:nvPr>
        </p:nvSpPr>
        <p:spPr>
          <a:xfrm>
            <a:off x="838200" y="1825624"/>
            <a:ext cx="10515600" cy="4892809"/>
          </a:xfrm>
        </p:spPr>
        <p:txBody>
          <a:bodyPr>
            <a:noAutofit/>
          </a:bodyPr>
          <a:lstStyle/>
          <a:p>
            <a:r>
              <a:rPr lang="nl-NL" b="1" dirty="0"/>
              <a:t>Grondwater: </a:t>
            </a:r>
            <a:r>
              <a:rPr lang="nl-NL" dirty="0"/>
              <a:t>water wat je niet ziet en dus in de grond zit. Pompen we in het oosten van Nederland op voor drinkwater.</a:t>
            </a:r>
          </a:p>
          <a:p>
            <a:r>
              <a:rPr lang="nl-NL" b="1" dirty="0"/>
              <a:t>Oppervlaktewater: </a:t>
            </a:r>
            <a:r>
              <a:rPr lang="nl-NL" dirty="0"/>
              <a:t>water wat je wel ziet: zee, rivier, meren. Gebruiken we voor drinkwater.</a:t>
            </a:r>
          </a:p>
          <a:p>
            <a:r>
              <a:rPr lang="nl-NL" b="1" dirty="0"/>
              <a:t>Duinwater: </a:t>
            </a:r>
            <a:r>
              <a:rPr lang="nl-NL" dirty="0"/>
              <a:t>een manier van drinkwaterwinning in het westen.</a:t>
            </a:r>
          </a:p>
          <a:p>
            <a:r>
              <a:rPr lang="nl-NL" b="1" dirty="0"/>
              <a:t>Zout water: </a:t>
            </a:r>
            <a:r>
              <a:rPr lang="nl-NL" dirty="0"/>
              <a:t>water van de zee, niet drinkbaar. Wel na ontzilting.</a:t>
            </a:r>
          </a:p>
          <a:p>
            <a:r>
              <a:rPr lang="nl-NL" b="1" dirty="0"/>
              <a:t>Zoet water: </a:t>
            </a:r>
            <a:r>
              <a:rPr lang="nl-NL" dirty="0"/>
              <a:t>drinkbaar water. </a:t>
            </a:r>
          </a:p>
          <a:p>
            <a:r>
              <a:rPr lang="nl-NL" b="1" dirty="0"/>
              <a:t>Brak water: </a:t>
            </a:r>
            <a:r>
              <a:rPr lang="nl-NL" dirty="0"/>
              <a:t>zoet en zout water gemengd. </a:t>
            </a:r>
          </a:p>
          <a:p>
            <a:r>
              <a:rPr lang="nl-NL" b="1" dirty="0"/>
              <a:t>Kwel water: </a:t>
            </a:r>
            <a:r>
              <a:rPr lang="nl-NL" dirty="0"/>
              <a:t>water wat in de grond, tussen de sedimentdeeltjes zit. </a:t>
            </a:r>
          </a:p>
          <a:p>
            <a:pPr marL="0" indent="0">
              <a:buNone/>
            </a:pPr>
            <a:endParaRPr lang="nl-NL" dirty="0"/>
          </a:p>
        </p:txBody>
      </p:sp>
    </p:spTree>
    <p:extLst>
      <p:ext uri="{BB962C8B-B14F-4D97-AF65-F5344CB8AC3E}">
        <p14:creationId xmlns:p14="http://schemas.microsoft.com/office/powerpoint/2010/main" val="310869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Soorten wateren</a:t>
            </a:r>
          </a:p>
        </p:txBody>
      </p:sp>
      <p:sp>
        <p:nvSpPr>
          <p:cNvPr id="3" name="Tijdelijke aanduiding voor inhoud 2"/>
          <p:cNvSpPr>
            <a:spLocks noGrp="1"/>
          </p:cNvSpPr>
          <p:nvPr>
            <p:ph idx="1"/>
          </p:nvPr>
        </p:nvSpPr>
        <p:spPr>
          <a:xfrm>
            <a:off x="838201" y="1825624"/>
            <a:ext cx="10515599" cy="4905375"/>
          </a:xfrm>
        </p:spPr>
        <p:txBody>
          <a:bodyPr/>
          <a:lstStyle/>
          <a:p>
            <a:r>
              <a:rPr lang="nl-NL" b="1" dirty="0"/>
              <a:t>Zwart water: </a:t>
            </a:r>
            <a:r>
              <a:rPr lang="nl-NL" dirty="0"/>
              <a:t>water van WC en douche. Moet goed gefilterd worden om opnieuw gebruikt te worden.</a:t>
            </a:r>
          </a:p>
          <a:p>
            <a:r>
              <a:rPr lang="nl-NL" b="1" dirty="0"/>
              <a:t>Grijs water: </a:t>
            </a:r>
            <a:r>
              <a:rPr lang="nl-NL" dirty="0"/>
              <a:t>water van gootsteen. Met een lichte zuivering zou je dit kunnen hergebruiken om de wc door te spoelen.</a:t>
            </a:r>
          </a:p>
          <a:p>
            <a:r>
              <a:rPr lang="nl-NL" b="1" dirty="0"/>
              <a:t>Fossiel water: </a:t>
            </a:r>
            <a:r>
              <a:rPr lang="nl-NL" dirty="0"/>
              <a:t>grondwater dat jaren/eeuwen geleden in de grond is gekomen.</a:t>
            </a:r>
          </a:p>
          <a:p>
            <a:r>
              <a:rPr lang="nl-NL" b="1" dirty="0"/>
              <a:t>Koelwater: </a:t>
            </a:r>
            <a:r>
              <a:rPr lang="nl-NL" dirty="0"/>
              <a:t>industrieel watergebruik, om machines te koelen.</a:t>
            </a:r>
          </a:p>
          <a:p>
            <a:r>
              <a:rPr lang="nl-NL" b="1" dirty="0"/>
              <a:t>Proceswater: </a:t>
            </a:r>
            <a:r>
              <a:rPr lang="nl-NL" dirty="0"/>
              <a:t>industrieel watergebruik, om gewassen schoon te maken.</a:t>
            </a:r>
          </a:p>
          <a:p>
            <a:r>
              <a:rPr lang="nl-NL" b="1" dirty="0"/>
              <a:t>Smeltwater: </a:t>
            </a:r>
            <a:r>
              <a:rPr lang="nl-NL" dirty="0"/>
              <a:t>gesmolten ijs, sneeuw of hagel.</a:t>
            </a:r>
          </a:p>
        </p:txBody>
      </p:sp>
    </p:spTree>
    <p:extLst>
      <p:ext uri="{BB962C8B-B14F-4D97-AF65-F5344CB8AC3E}">
        <p14:creationId xmlns:p14="http://schemas.microsoft.com/office/powerpoint/2010/main" val="36035714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Rivierenlandschap in Nederland</a:t>
            </a:r>
          </a:p>
        </p:txBody>
      </p:sp>
      <p:sp>
        <p:nvSpPr>
          <p:cNvPr id="3" name="Tijdelijke aanduiding voor inhoud 2"/>
          <p:cNvSpPr>
            <a:spLocks noGrp="1"/>
          </p:cNvSpPr>
          <p:nvPr>
            <p:ph idx="1"/>
          </p:nvPr>
        </p:nvSpPr>
        <p:spPr>
          <a:xfrm>
            <a:off x="7552964" y="1825625"/>
            <a:ext cx="3800836" cy="4351338"/>
          </a:xfrm>
        </p:spPr>
        <p:txBody>
          <a:bodyPr/>
          <a:lstStyle/>
          <a:p>
            <a:pPr marL="0" indent="0">
              <a:buNone/>
            </a:pPr>
            <a:r>
              <a:rPr lang="nl-NL" dirty="0"/>
              <a:t>Oeverwallen zijn van </a:t>
            </a:r>
            <a:r>
              <a:rPr lang="nl-NL" u="sng" dirty="0"/>
              <a:t>z</a:t>
            </a:r>
            <a:r>
              <a:rPr lang="nl-NL" dirty="0"/>
              <a:t>and omdat zand </a:t>
            </a:r>
            <a:r>
              <a:rPr lang="nl-NL" u="sng" dirty="0"/>
              <a:t>z</a:t>
            </a:r>
            <a:r>
              <a:rPr lang="nl-NL" dirty="0"/>
              <a:t>waar is.</a:t>
            </a:r>
          </a:p>
          <a:p>
            <a:pPr marL="0" indent="0">
              <a:buNone/>
            </a:pPr>
            <a:endParaRPr lang="nl-NL" dirty="0"/>
          </a:p>
          <a:p>
            <a:pPr marL="0" indent="0">
              <a:buNone/>
            </a:pPr>
            <a:r>
              <a:rPr lang="nl-NL" u="sng" dirty="0"/>
              <a:t>K</a:t>
            </a:r>
            <a:r>
              <a:rPr lang="nl-NL" dirty="0"/>
              <a:t>omgronden zijn van </a:t>
            </a:r>
            <a:r>
              <a:rPr lang="nl-NL" u="sng" dirty="0"/>
              <a:t>k</a:t>
            </a:r>
            <a:r>
              <a:rPr lang="nl-NL" dirty="0"/>
              <a:t>lei omdat klei lichter is.</a:t>
            </a:r>
          </a:p>
        </p:txBody>
      </p:sp>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t="7560" b="3166"/>
          <a:stretch/>
        </p:blipFill>
        <p:spPr>
          <a:xfrm>
            <a:off x="169086" y="1825625"/>
            <a:ext cx="7383878" cy="4518837"/>
          </a:xfrm>
          <a:prstGeom prst="rect">
            <a:avLst/>
          </a:prstGeom>
        </p:spPr>
      </p:pic>
      <p:sp>
        <p:nvSpPr>
          <p:cNvPr id="9" name="Pijl-rechts 8"/>
          <p:cNvSpPr/>
          <p:nvPr/>
        </p:nvSpPr>
        <p:spPr>
          <a:xfrm rot="18691548">
            <a:off x="4985234" y="3587496"/>
            <a:ext cx="3095408" cy="249780"/>
          </a:xfrm>
          <a:prstGeom prst="rightArrow">
            <a:avLst>
              <a:gd name="adj1" fmla="val 50000"/>
              <a:gd name="adj2" fmla="val 51183"/>
            </a:avLst>
          </a:prstGeom>
          <a:solidFill>
            <a:srgbClr val="945DE8"/>
          </a:solidFill>
          <a:ln>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Pijl-rechts 9"/>
          <p:cNvSpPr/>
          <p:nvPr/>
        </p:nvSpPr>
        <p:spPr>
          <a:xfrm rot="17912700">
            <a:off x="6706950" y="4328042"/>
            <a:ext cx="1131843" cy="248629"/>
          </a:xfrm>
          <a:prstGeom prst="rightArrow">
            <a:avLst>
              <a:gd name="adj1" fmla="val 50000"/>
              <a:gd name="adj2" fmla="val 51183"/>
            </a:avLst>
          </a:prstGeom>
          <a:solidFill>
            <a:srgbClr val="945DE8"/>
          </a:solidFill>
          <a:ln>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851185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Rivierenlandschap in Nederland</a:t>
            </a:r>
          </a:p>
        </p:txBody>
      </p:sp>
      <p:sp>
        <p:nvSpPr>
          <p:cNvPr id="3" name="Tijdelijke aanduiding voor inhoud 2"/>
          <p:cNvSpPr>
            <a:spLocks noGrp="1"/>
          </p:cNvSpPr>
          <p:nvPr>
            <p:ph idx="1"/>
          </p:nvPr>
        </p:nvSpPr>
        <p:spPr>
          <a:xfrm>
            <a:off x="7552963" y="1825624"/>
            <a:ext cx="4526949" cy="4926049"/>
          </a:xfrm>
        </p:spPr>
        <p:txBody>
          <a:bodyPr>
            <a:noAutofit/>
          </a:bodyPr>
          <a:lstStyle/>
          <a:p>
            <a:pPr marL="0" indent="0">
              <a:buNone/>
            </a:pPr>
            <a:r>
              <a:rPr lang="nl-NL" b="1" dirty="0"/>
              <a:t>Zomerdijk: </a:t>
            </a:r>
            <a:r>
              <a:rPr lang="nl-NL" dirty="0"/>
              <a:t>lager, dichtbij de rivier.</a:t>
            </a:r>
          </a:p>
          <a:p>
            <a:pPr marL="0" indent="0">
              <a:buNone/>
            </a:pPr>
            <a:r>
              <a:rPr lang="nl-NL" b="1" dirty="0"/>
              <a:t>Uiterwaard: </a:t>
            </a:r>
            <a:r>
              <a:rPr lang="nl-NL" dirty="0"/>
              <a:t>gebied tussen twee dijken. Hier staan geen huizen.</a:t>
            </a:r>
          </a:p>
          <a:p>
            <a:pPr marL="0" indent="0">
              <a:buNone/>
            </a:pPr>
            <a:r>
              <a:rPr lang="nl-NL" b="1" dirty="0"/>
              <a:t>Winterdijk: </a:t>
            </a:r>
            <a:r>
              <a:rPr lang="nl-NL" dirty="0"/>
              <a:t>hoger, verder van de rivier.</a:t>
            </a:r>
          </a:p>
          <a:p>
            <a:pPr marL="0" indent="0">
              <a:buNone/>
            </a:pPr>
            <a:endParaRPr lang="nl-NL" dirty="0"/>
          </a:p>
          <a:p>
            <a:pPr marL="0" indent="0">
              <a:buNone/>
            </a:pPr>
            <a:r>
              <a:rPr lang="nl-NL" dirty="0"/>
              <a:t>Wij wonen </a:t>
            </a:r>
            <a:r>
              <a:rPr lang="nl-NL" u="sng" dirty="0"/>
              <a:t>altijd</a:t>
            </a:r>
            <a:r>
              <a:rPr lang="nl-NL" dirty="0"/>
              <a:t> achter de winterdijk.</a:t>
            </a:r>
          </a:p>
          <a:p>
            <a:pPr marL="0" indent="0">
              <a:buNone/>
            </a:pPr>
            <a:r>
              <a:rPr lang="nl-NL" dirty="0"/>
              <a:t>1 dijk te zien? -&gt; winterdijk.</a:t>
            </a:r>
          </a:p>
        </p:txBody>
      </p:sp>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t="7560" b="3166"/>
          <a:stretch/>
        </p:blipFill>
        <p:spPr>
          <a:xfrm>
            <a:off x="169085" y="1825624"/>
            <a:ext cx="7383878" cy="4518837"/>
          </a:xfrm>
          <a:prstGeom prst="rect">
            <a:avLst/>
          </a:prstGeom>
        </p:spPr>
      </p:pic>
      <p:sp>
        <p:nvSpPr>
          <p:cNvPr id="9" name="Pijl-rechts 8"/>
          <p:cNvSpPr/>
          <p:nvPr/>
        </p:nvSpPr>
        <p:spPr>
          <a:xfrm rot="21096475">
            <a:off x="4376693" y="2352167"/>
            <a:ext cx="3179736" cy="185798"/>
          </a:xfrm>
          <a:prstGeom prst="rightArrow">
            <a:avLst>
              <a:gd name="adj1" fmla="val 50000"/>
              <a:gd name="adj2" fmla="val 51183"/>
            </a:avLst>
          </a:prstGeom>
          <a:solidFill>
            <a:srgbClr val="945DE8"/>
          </a:solidFill>
          <a:ln>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Pijl-rechts 9"/>
          <p:cNvSpPr/>
          <p:nvPr/>
        </p:nvSpPr>
        <p:spPr>
          <a:xfrm rot="20925206">
            <a:off x="4883780" y="3382706"/>
            <a:ext cx="2732354" cy="188856"/>
          </a:xfrm>
          <a:prstGeom prst="rightArrow">
            <a:avLst>
              <a:gd name="adj1" fmla="val 50000"/>
              <a:gd name="adj2" fmla="val 51183"/>
            </a:avLst>
          </a:prstGeom>
          <a:solidFill>
            <a:srgbClr val="945DE8"/>
          </a:solidFill>
          <a:ln>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Pijl-rechts 6"/>
          <p:cNvSpPr/>
          <p:nvPr/>
        </p:nvSpPr>
        <p:spPr>
          <a:xfrm rot="209820">
            <a:off x="5784112" y="4185262"/>
            <a:ext cx="1768852" cy="205985"/>
          </a:xfrm>
          <a:prstGeom prst="rightArrow">
            <a:avLst>
              <a:gd name="adj1" fmla="val 50000"/>
              <a:gd name="adj2" fmla="val 51183"/>
            </a:avLst>
          </a:prstGeom>
          <a:solidFill>
            <a:srgbClr val="945DE8"/>
          </a:solidFill>
          <a:ln>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347323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75D559E-FC0F-38EC-7E36-16E6C0589F00}"/>
              </a:ext>
            </a:extLst>
          </p:cNvPr>
          <p:cNvPicPr>
            <a:picLocks noChangeAspect="1"/>
          </p:cNvPicPr>
          <p:nvPr/>
        </p:nvPicPr>
        <p:blipFill>
          <a:blip r:embed="rId3"/>
          <a:stretch>
            <a:fillRect/>
          </a:stretch>
        </p:blipFill>
        <p:spPr>
          <a:xfrm>
            <a:off x="228263" y="759939"/>
            <a:ext cx="7958306" cy="3622278"/>
          </a:xfrm>
          <a:prstGeom prst="rect">
            <a:avLst/>
          </a:prstGeom>
        </p:spPr>
      </p:pic>
      <p:pic>
        <p:nvPicPr>
          <p:cNvPr id="6" name="Afbeelding 5">
            <a:extLst>
              <a:ext uri="{FF2B5EF4-FFF2-40B4-BE49-F238E27FC236}">
                <a16:creationId xmlns:a16="http://schemas.microsoft.com/office/drawing/2014/main" id="{655EAED8-6BCE-7EF7-FAB6-87BD961539F7}"/>
              </a:ext>
            </a:extLst>
          </p:cNvPr>
          <p:cNvPicPr>
            <a:picLocks noChangeAspect="1"/>
          </p:cNvPicPr>
          <p:nvPr/>
        </p:nvPicPr>
        <p:blipFill>
          <a:blip r:embed="rId4"/>
          <a:stretch>
            <a:fillRect/>
          </a:stretch>
        </p:blipFill>
        <p:spPr>
          <a:xfrm>
            <a:off x="5566405" y="3625327"/>
            <a:ext cx="6397332" cy="3080820"/>
          </a:xfrm>
          <a:prstGeom prst="rect">
            <a:avLst/>
          </a:prstGeom>
        </p:spPr>
      </p:pic>
      <p:sp>
        <p:nvSpPr>
          <p:cNvPr id="7" name="Titel 1">
            <a:extLst>
              <a:ext uri="{FF2B5EF4-FFF2-40B4-BE49-F238E27FC236}">
                <a16:creationId xmlns:a16="http://schemas.microsoft.com/office/drawing/2014/main" id="{32D3FD7D-2540-06DC-082F-81D24DB85517}"/>
              </a:ext>
            </a:extLst>
          </p:cNvPr>
          <p:cNvSpPr>
            <a:spLocks noGrp="1"/>
          </p:cNvSpPr>
          <p:nvPr>
            <p:ph type="title"/>
          </p:nvPr>
        </p:nvSpPr>
        <p:spPr>
          <a:xfrm>
            <a:off x="6648226" y="365125"/>
            <a:ext cx="4705574" cy="1325563"/>
          </a:xfrm>
        </p:spPr>
        <p:txBody>
          <a:bodyPr/>
          <a:lstStyle/>
          <a:p>
            <a:r>
              <a:rPr lang="nl-NL" dirty="0"/>
              <a:t>Examenvraag rivierenlandschap</a:t>
            </a:r>
          </a:p>
        </p:txBody>
      </p:sp>
    </p:spTree>
    <p:extLst>
      <p:ext uri="{BB962C8B-B14F-4D97-AF65-F5344CB8AC3E}">
        <p14:creationId xmlns:p14="http://schemas.microsoft.com/office/powerpoint/2010/main" val="4039203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Van welke landen moet je wat weten?</a:t>
            </a:r>
          </a:p>
        </p:txBody>
      </p:sp>
      <p:sp>
        <p:nvSpPr>
          <p:cNvPr id="3" name="Tijdelijke aanduiding voor inhoud 2"/>
          <p:cNvSpPr>
            <a:spLocks noGrp="1"/>
          </p:cNvSpPr>
          <p:nvPr>
            <p:ph idx="1"/>
          </p:nvPr>
        </p:nvSpPr>
        <p:spPr>
          <a:xfrm>
            <a:off x="838200" y="1825625"/>
            <a:ext cx="10515600" cy="4351338"/>
          </a:xfrm>
        </p:spPr>
        <p:txBody>
          <a:bodyPr/>
          <a:lstStyle/>
          <a:p>
            <a:r>
              <a:rPr lang="nl-NL" b="1" dirty="0"/>
              <a:t>Nederland: </a:t>
            </a:r>
            <a:r>
              <a:rPr lang="nl-NL" dirty="0"/>
              <a:t>klimaat, watergebruik, strijd tegen water, bevolkingsontwikkeling</a:t>
            </a:r>
          </a:p>
          <a:p>
            <a:r>
              <a:rPr lang="nl-NL" b="1" dirty="0"/>
              <a:t>Spanje: </a:t>
            </a:r>
            <a:r>
              <a:rPr lang="nl-NL" dirty="0"/>
              <a:t>klimaten, verwoestijning / landdegradatie</a:t>
            </a:r>
          </a:p>
          <a:p>
            <a:r>
              <a:rPr lang="nl-NL" b="1" dirty="0"/>
              <a:t>Verenigde Staten: </a:t>
            </a:r>
            <a:r>
              <a:rPr lang="nl-NL" dirty="0"/>
              <a:t>klimaten, klimaatverandering</a:t>
            </a:r>
          </a:p>
          <a:p>
            <a:r>
              <a:rPr lang="nl-NL" b="1" dirty="0"/>
              <a:t>China: </a:t>
            </a:r>
            <a:r>
              <a:rPr lang="nl-NL" dirty="0"/>
              <a:t>Chinese rivieren, bevolkingsdichtheid, bevolkingsontwikkeling</a:t>
            </a:r>
          </a:p>
          <a:p>
            <a:r>
              <a:rPr lang="nl-NL" b="1" dirty="0"/>
              <a:t>Midden-Oosten: </a:t>
            </a:r>
            <a:r>
              <a:rPr lang="nl-NL" dirty="0"/>
              <a:t>rivieren in Turkije/Egypte, redenen tot stuwdam/ontziltingsfabrieken</a:t>
            </a:r>
          </a:p>
          <a:p>
            <a:r>
              <a:rPr lang="nl-NL" b="1" dirty="0"/>
              <a:t>Duitsland: </a:t>
            </a:r>
            <a:r>
              <a:rPr lang="nl-NL" dirty="0"/>
              <a:t>bevolkingsontwikkeling en gevolgen daarvan</a:t>
            </a:r>
          </a:p>
        </p:txBody>
      </p:sp>
    </p:spTree>
    <p:extLst>
      <p:ext uri="{BB962C8B-B14F-4D97-AF65-F5344CB8AC3E}">
        <p14:creationId xmlns:p14="http://schemas.microsoft.com/office/powerpoint/2010/main" val="23496853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rivierenlandschap</a:t>
            </a:r>
          </a:p>
        </p:txBody>
      </p:sp>
      <p:pic>
        <p:nvPicPr>
          <p:cNvPr id="4" name="Afbeelding 3">
            <a:extLst>
              <a:ext uri="{FF2B5EF4-FFF2-40B4-BE49-F238E27FC236}">
                <a16:creationId xmlns:a16="http://schemas.microsoft.com/office/drawing/2014/main" id="{1C069328-C63A-156F-758B-9A9FD8B39F49}"/>
              </a:ext>
            </a:extLst>
          </p:cNvPr>
          <p:cNvPicPr>
            <a:picLocks noChangeAspect="1"/>
          </p:cNvPicPr>
          <p:nvPr/>
        </p:nvPicPr>
        <p:blipFill rotWithShape="1">
          <a:blip r:embed="rId3"/>
          <a:srcRect l="1398" t="1898"/>
          <a:stretch/>
        </p:blipFill>
        <p:spPr>
          <a:xfrm>
            <a:off x="184003" y="1981200"/>
            <a:ext cx="5911997" cy="4381500"/>
          </a:xfrm>
          <a:prstGeom prst="rect">
            <a:avLst/>
          </a:prstGeom>
        </p:spPr>
      </p:pic>
      <p:sp>
        <p:nvSpPr>
          <p:cNvPr id="6" name="Tekstvak 5">
            <a:extLst>
              <a:ext uri="{FF2B5EF4-FFF2-40B4-BE49-F238E27FC236}">
                <a16:creationId xmlns:a16="http://schemas.microsoft.com/office/drawing/2014/main" id="{EDA75B3D-D20B-3649-ABC3-56A517B4C649}"/>
              </a:ext>
            </a:extLst>
          </p:cNvPr>
          <p:cNvSpPr txBox="1"/>
          <p:nvPr/>
        </p:nvSpPr>
        <p:spPr>
          <a:xfrm>
            <a:off x="4533900" y="2498228"/>
            <a:ext cx="8102600" cy="4154984"/>
          </a:xfrm>
          <a:prstGeom prst="rect">
            <a:avLst/>
          </a:prstGeom>
          <a:noFill/>
        </p:spPr>
        <p:txBody>
          <a:bodyPr wrap="square" rtlCol="0">
            <a:spAutoFit/>
          </a:bodyPr>
          <a:lstStyle/>
          <a:p>
            <a:r>
              <a:rPr lang="nl-NL" sz="2400" dirty="0">
                <a:latin typeface="Effra" panose="02000506080000020004" pitchFamily="2" charset="0"/>
              </a:rPr>
              <a:t>Juist of onjuist?</a:t>
            </a:r>
          </a:p>
          <a:p>
            <a:endParaRPr lang="nl-NL" sz="2400" dirty="0">
              <a:latin typeface="Effra" panose="02000506080000020004" pitchFamily="2" charset="0"/>
            </a:endParaRPr>
          </a:p>
          <a:p>
            <a:r>
              <a:rPr lang="nl-NL" sz="2400" dirty="0">
                <a:latin typeface="Effra" panose="02000506080000020004" pitchFamily="2" charset="0"/>
              </a:rPr>
              <a:t>Uitspraak 1: na </a:t>
            </a:r>
            <a:r>
              <a:rPr lang="nl-NL" sz="2400" dirty="0" err="1">
                <a:latin typeface="Effra" panose="02000506080000020004" pitchFamily="2" charset="0"/>
              </a:rPr>
              <a:t>uiterwaardvergraving</a:t>
            </a:r>
            <a:r>
              <a:rPr lang="nl-NL" sz="2400" dirty="0">
                <a:latin typeface="Effra" panose="02000506080000020004" pitchFamily="2" charset="0"/>
              </a:rPr>
              <a:t> neemt het waterbergend vermogen van het buitendijks gebied toe. </a:t>
            </a:r>
          </a:p>
          <a:p>
            <a:endParaRPr lang="nl-NL" sz="2400" dirty="0">
              <a:latin typeface="Effra" panose="02000506080000020004" pitchFamily="2" charset="0"/>
            </a:endParaRPr>
          </a:p>
          <a:p>
            <a:r>
              <a:rPr lang="nl-NL" sz="2400" dirty="0">
                <a:latin typeface="Effra" panose="02000506080000020004" pitchFamily="2" charset="0"/>
              </a:rPr>
              <a:t>Uitspraak 2: dijkverlegging wordt vooral toegepast in dichtbevolkte gebieden. </a:t>
            </a:r>
          </a:p>
          <a:p>
            <a:endParaRPr lang="nl-NL" sz="2400" dirty="0">
              <a:latin typeface="Effra" panose="02000506080000020004" pitchFamily="2" charset="0"/>
            </a:endParaRPr>
          </a:p>
          <a:p>
            <a:r>
              <a:rPr lang="nl-NL" sz="2400" dirty="0">
                <a:latin typeface="Effra" panose="02000506080000020004" pitchFamily="2" charset="0"/>
              </a:rPr>
              <a:t>Uitspraak 3: wanneer Duitsland </a:t>
            </a:r>
            <a:r>
              <a:rPr lang="nl-NL" sz="2400" dirty="0" err="1">
                <a:latin typeface="Effra" panose="02000506080000020004" pitchFamily="2" charset="0"/>
              </a:rPr>
              <a:t>uiterwaardvergraving</a:t>
            </a:r>
            <a:r>
              <a:rPr lang="nl-NL" sz="2400" dirty="0">
                <a:latin typeface="Effra" panose="02000506080000020004" pitchFamily="2" charset="0"/>
              </a:rPr>
              <a:t> en dijkverlegging toepast langs de Rijn, wordt de kans op overstromingen in Nederland groter. </a:t>
            </a:r>
          </a:p>
        </p:txBody>
      </p:sp>
    </p:spTree>
    <p:extLst>
      <p:ext uri="{BB962C8B-B14F-4D97-AF65-F5344CB8AC3E}">
        <p14:creationId xmlns:p14="http://schemas.microsoft.com/office/powerpoint/2010/main" val="10448227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E2802C-7260-A547-5C6B-2FE12035EA0E}"/>
              </a:ext>
            </a:extLst>
          </p:cNvPr>
          <p:cNvSpPr>
            <a:spLocks noGrp="1"/>
          </p:cNvSpPr>
          <p:nvPr>
            <p:ph type="title"/>
          </p:nvPr>
        </p:nvSpPr>
        <p:spPr>
          <a:xfrm>
            <a:off x="1143000" y="515633"/>
            <a:ext cx="9875520" cy="1356360"/>
          </a:xfrm>
        </p:spPr>
        <p:txBody>
          <a:bodyPr/>
          <a:lstStyle/>
          <a:p>
            <a:r>
              <a:rPr lang="nl-NL" dirty="0">
                <a:solidFill>
                  <a:schemeClr val="tx1"/>
                </a:solidFill>
              </a:rPr>
              <a:t>Het nationaal deltaprogramma</a:t>
            </a:r>
          </a:p>
        </p:txBody>
      </p:sp>
      <p:sp>
        <p:nvSpPr>
          <p:cNvPr id="3" name="Tekstvak 2">
            <a:extLst>
              <a:ext uri="{FF2B5EF4-FFF2-40B4-BE49-F238E27FC236}">
                <a16:creationId xmlns:a16="http://schemas.microsoft.com/office/drawing/2014/main" id="{8F314024-C318-8C0D-DC1F-0F022A4290A8}"/>
              </a:ext>
            </a:extLst>
          </p:cNvPr>
          <p:cNvSpPr txBox="1"/>
          <p:nvPr/>
        </p:nvSpPr>
        <p:spPr>
          <a:xfrm>
            <a:off x="342900" y="2095500"/>
            <a:ext cx="4314825" cy="4247317"/>
          </a:xfrm>
          <a:prstGeom prst="rect">
            <a:avLst/>
          </a:prstGeom>
          <a:noFill/>
        </p:spPr>
        <p:txBody>
          <a:bodyPr wrap="square" rtlCol="0">
            <a:spAutoFit/>
          </a:bodyPr>
          <a:lstStyle/>
          <a:p>
            <a:r>
              <a:rPr lang="nl-NL" sz="2800" dirty="0">
                <a:latin typeface="Effra" panose="02000506080000020004" pitchFamily="2" charset="0"/>
              </a:rPr>
              <a:t>Door klimaatverandering kan het in de zomer langer droog zijn en in de winter juist meer gaan regenen. </a:t>
            </a:r>
          </a:p>
          <a:p>
            <a:endParaRPr lang="nl-NL" sz="2800" dirty="0">
              <a:latin typeface="Effra" panose="02000506080000020004" pitchFamily="2" charset="0"/>
            </a:endParaRPr>
          </a:p>
          <a:p>
            <a:r>
              <a:rPr lang="nl-NL" sz="2800" dirty="0">
                <a:latin typeface="Effra" panose="02000506080000020004" pitchFamily="2" charset="0"/>
              </a:rPr>
              <a:t>Het </a:t>
            </a:r>
            <a:r>
              <a:rPr lang="nl-NL" sz="2800" b="1" dirty="0">
                <a:latin typeface="Effra" panose="02000506080000020004" pitchFamily="2" charset="0"/>
              </a:rPr>
              <a:t>nationaal deltaprogramma </a:t>
            </a:r>
            <a:r>
              <a:rPr lang="nl-NL" sz="2800" dirty="0">
                <a:latin typeface="Effra" panose="02000506080000020004" pitchFamily="2" charset="0"/>
              </a:rPr>
              <a:t>is gemaakt om ons land veilig te houden. </a:t>
            </a:r>
          </a:p>
          <a:p>
            <a:endParaRPr lang="nl-NL" sz="2000" dirty="0">
              <a:latin typeface="Effra" panose="02000506080000020004" pitchFamily="2" charset="0"/>
            </a:endParaRPr>
          </a:p>
        </p:txBody>
      </p:sp>
      <p:pic>
        <p:nvPicPr>
          <p:cNvPr id="4" name="Afbeelding 3">
            <a:extLst>
              <a:ext uri="{FF2B5EF4-FFF2-40B4-BE49-F238E27FC236}">
                <a16:creationId xmlns:a16="http://schemas.microsoft.com/office/drawing/2014/main" id="{FAF5C2BD-8749-C081-D8AB-55A2AC49C4AA}"/>
              </a:ext>
            </a:extLst>
          </p:cNvPr>
          <p:cNvPicPr>
            <a:picLocks noChangeAspect="1"/>
          </p:cNvPicPr>
          <p:nvPr/>
        </p:nvPicPr>
        <p:blipFill>
          <a:blip r:embed="rId2"/>
          <a:stretch>
            <a:fillRect/>
          </a:stretch>
        </p:blipFill>
        <p:spPr>
          <a:xfrm>
            <a:off x="4838700" y="2212320"/>
            <a:ext cx="6893764" cy="3029196"/>
          </a:xfrm>
          <a:prstGeom prst="rect">
            <a:avLst/>
          </a:prstGeom>
        </p:spPr>
      </p:pic>
    </p:spTree>
    <p:extLst>
      <p:ext uri="{BB962C8B-B14F-4D97-AF65-F5344CB8AC3E}">
        <p14:creationId xmlns:p14="http://schemas.microsoft.com/office/powerpoint/2010/main" val="39563949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9C92A-B4C5-B440-B85F-586A3B2CAAB7}"/>
              </a:ext>
            </a:extLst>
          </p:cNvPr>
          <p:cNvSpPr>
            <a:spLocks noGrp="1"/>
          </p:cNvSpPr>
          <p:nvPr>
            <p:ph type="title"/>
          </p:nvPr>
        </p:nvSpPr>
        <p:spPr>
          <a:xfrm>
            <a:off x="660972" y="609600"/>
            <a:ext cx="10357548" cy="1356360"/>
          </a:xfrm>
        </p:spPr>
        <p:txBody>
          <a:bodyPr/>
          <a:lstStyle/>
          <a:p>
            <a:r>
              <a:rPr lang="nl-NL" dirty="0">
                <a:solidFill>
                  <a:schemeClr val="tx1"/>
                </a:solidFill>
              </a:rPr>
              <a:t>Drie hoofdpunten van het deltaprogramma:</a:t>
            </a:r>
          </a:p>
        </p:txBody>
      </p:sp>
      <p:sp>
        <p:nvSpPr>
          <p:cNvPr id="3" name="Tijdelijke aanduiding voor inhoud 2">
            <a:extLst>
              <a:ext uri="{FF2B5EF4-FFF2-40B4-BE49-F238E27FC236}">
                <a16:creationId xmlns:a16="http://schemas.microsoft.com/office/drawing/2014/main" id="{D8F89E04-6E2E-B626-9620-AD9A723F330A}"/>
              </a:ext>
            </a:extLst>
          </p:cNvPr>
          <p:cNvSpPr>
            <a:spLocks noGrp="1"/>
          </p:cNvSpPr>
          <p:nvPr>
            <p:ph idx="1"/>
          </p:nvPr>
        </p:nvSpPr>
        <p:spPr>
          <a:xfrm>
            <a:off x="660972" y="2057400"/>
            <a:ext cx="10354900" cy="4038600"/>
          </a:xfrm>
        </p:spPr>
        <p:txBody>
          <a:bodyPr/>
          <a:lstStyle/>
          <a:p>
            <a:pPr marL="560070" indent="-514350">
              <a:buAutoNum type="arabicPeriod"/>
            </a:pPr>
            <a:r>
              <a:rPr lang="nl-NL" dirty="0">
                <a:solidFill>
                  <a:schemeClr val="tx1"/>
                </a:solidFill>
                <a:ea typeface="MS PGothic" panose="020B0600070205080204" pitchFamily="34" charset="-128"/>
              </a:rPr>
              <a:t>W</a:t>
            </a:r>
            <a:r>
              <a:rPr lang="nl-NL" i="0" dirty="0">
                <a:solidFill>
                  <a:schemeClr val="tx1"/>
                </a:solidFill>
                <a:effectLst/>
                <a:ea typeface="MS PGothic" panose="020B0600070205080204" pitchFamily="34" charset="-128"/>
              </a:rPr>
              <a:t>aterveiligheid als bescherming tegen overstromingen vanuit de zee en de rivieren</a:t>
            </a:r>
          </a:p>
          <a:p>
            <a:pPr marL="560070" indent="-514350">
              <a:buAutoNum type="arabicPeriod"/>
            </a:pPr>
            <a:r>
              <a:rPr lang="nl-NL" i="0" dirty="0">
                <a:solidFill>
                  <a:schemeClr val="tx1"/>
                </a:solidFill>
                <a:effectLst/>
                <a:ea typeface="MS PGothic" panose="020B0600070205080204" pitchFamily="34" charset="-128"/>
              </a:rPr>
              <a:t>Voldoende </a:t>
            </a:r>
            <a:r>
              <a:rPr lang="nl-NL" i="0" u="sng" dirty="0">
                <a:solidFill>
                  <a:schemeClr val="tx1"/>
                </a:solidFill>
                <a:effectLst/>
                <a:ea typeface="MS PGothic" panose="020B0600070205080204" pitchFamily="34" charset="-128"/>
              </a:rPr>
              <a:t>zoet</a:t>
            </a:r>
            <a:r>
              <a:rPr lang="nl-NL" i="0" dirty="0">
                <a:solidFill>
                  <a:schemeClr val="tx1"/>
                </a:solidFill>
                <a:effectLst/>
                <a:ea typeface="MS PGothic" panose="020B0600070205080204" pitchFamily="34" charset="-128"/>
              </a:rPr>
              <a:t> water hebben, vooral in de zomer.</a:t>
            </a:r>
          </a:p>
          <a:p>
            <a:pPr marL="560070" indent="-514350">
              <a:buFont typeface="Arial" panose="020B0604020202020204" pitchFamily="34" charset="0"/>
              <a:buAutoNum type="arabicPeriod"/>
            </a:pPr>
            <a:r>
              <a:rPr lang="nl-NL" dirty="0">
                <a:solidFill>
                  <a:schemeClr val="tx1"/>
                </a:solidFill>
                <a:ea typeface="MS PGothic" panose="020B0600070205080204" pitchFamily="34" charset="-128"/>
              </a:rPr>
              <a:t>Nederland moet bestand zijn tegen heftige regenval, overstromingen en droogte. </a:t>
            </a:r>
            <a:endParaRPr lang="nl-NL" b="1" i="0" dirty="0">
              <a:solidFill>
                <a:srgbClr val="154272"/>
              </a:solidFill>
              <a:effectLst/>
              <a:ea typeface="MS PGothic" panose="020B0600070205080204" pitchFamily="34" charset="-128"/>
            </a:endParaRPr>
          </a:p>
          <a:p>
            <a:pPr marL="45720" indent="0">
              <a:buNone/>
            </a:pPr>
            <a:endParaRPr lang="nl-NL" dirty="0">
              <a:ea typeface="MS PGothic" panose="020B0600070205080204" pitchFamily="34" charset="-128"/>
            </a:endParaRPr>
          </a:p>
        </p:txBody>
      </p:sp>
      <p:sp>
        <p:nvSpPr>
          <p:cNvPr id="8" name="Rechthoek 7">
            <a:extLst>
              <a:ext uri="{FF2B5EF4-FFF2-40B4-BE49-F238E27FC236}">
                <a16:creationId xmlns:a16="http://schemas.microsoft.com/office/drawing/2014/main" id="{C4C3BD87-592A-D03A-348C-8DAE6858742C}"/>
              </a:ext>
            </a:extLst>
          </p:cNvPr>
          <p:cNvSpPr/>
          <p:nvPr/>
        </p:nvSpPr>
        <p:spPr>
          <a:xfrm>
            <a:off x="7541111" y="4421393"/>
            <a:ext cx="527124" cy="2689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2D51C8D9-A797-AAAD-1C75-1ACEF7BFF7C8}"/>
              </a:ext>
            </a:extLst>
          </p:cNvPr>
          <p:cNvSpPr/>
          <p:nvPr/>
        </p:nvSpPr>
        <p:spPr>
          <a:xfrm>
            <a:off x="10381193" y="4521797"/>
            <a:ext cx="527124" cy="2689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D25635B4-25CC-6EA9-52A2-CDADEDA79BE8}"/>
              </a:ext>
            </a:extLst>
          </p:cNvPr>
          <p:cNvSpPr/>
          <p:nvPr/>
        </p:nvSpPr>
        <p:spPr>
          <a:xfrm>
            <a:off x="7476502" y="6196070"/>
            <a:ext cx="527124" cy="4525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FC68603D-8DFF-0A19-A030-49D9F4518039}"/>
              </a:ext>
            </a:extLst>
          </p:cNvPr>
          <p:cNvSpPr/>
          <p:nvPr/>
        </p:nvSpPr>
        <p:spPr>
          <a:xfrm>
            <a:off x="10334562" y="6248400"/>
            <a:ext cx="527124" cy="4525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BC49DCA6-BDE9-774F-26FB-83CA49C5F7C0}"/>
              </a:ext>
            </a:extLst>
          </p:cNvPr>
          <p:cNvPicPr>
            <a:picLocks noChangeAspect="1"/>
          </p:cNvPicPr>
          <p:nvPr/>
        </p:nvPicPr>
        <p:blipFill>
          <a:blip r:embed="rId2"/>
          <a:stretch>
            <a:fillRect/>
          </a:stretch>
        </p:blipFill>
        <p:spPr>
          <a:xfrm>
            <a:off x="7826958" y="4029250"/>
            <a:ext cx="3133725" cy="2619375"/>
          </a:xfrm>
          <a:prstGeom prst="rect">
            <a:avLst/>
          </a:prstGeom>
        </p:spPr>
      </p:pic>
    </p:spTree>
    <p:extLst>
      <p:ext uri="{BB962C8B-B14F-4D97-AF65-F5344CB8AC3E}">
        <p14:creationId xmlns:p14="http://schemas.microsoft.com/office/powerpoint/2010/main" val="26877948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Polders</a:t>
            </a:r>
          </a:p>
        </p:txBody>
      </p:sp>
      <p:sp>
        <p:nvSpPr>
          <p:cNvPr id="3" name="Tijdelijke aanduiding voor inhoud 2"/>
          <p:cNvSpPr>
            <a:spLocks noGrp="1"/>
          </p:cNvSpPr>
          <p:nvPr>
            <p:ph idx="1"/>
          </p:nvPr>
        </p:nvSpPr>
        <p:spPr>
          <a:xfrm>
            <a:off x="825795" y="4742121"/>
            <a:ext cx="10515600" cy="2009553"/>
          </a:xfrm>
        </p:spPr>
        <p:txBody>
          <a:bodyPr/>
          <a:lstStyle/>
          <a:p>
            <a:r>
              <a:rPr lang="nl-NL" b="1" dirty="0"/>
              <a:t>Weet:</a:t>
            </a:r>
          </a:p>
          <a:p>
            <a:r>
              <a:rPr lang="nl-NL" dirty="0"/>
              <a:t>Hoe ze zijn ontstaan</a:t>
            </a:r>
          </a:p>
          <a:p>
            <a:r>
              <a:rPr lang="nl-NL" dirty="0"/>
              <a:t>Waar in Nederland welke polder voorkomt</a:t>
            </a:r>
          </a:p>
          <a:p>
            <a:r>
              <a:rPr lang="nl-NL" dirty="0"/>
              <a:t>Hoogteligging</a:t>
            </a:r>
          </a:p>
          <a:p>
            <a:endParaRPr lang="nl-NL" dirty="0"/>
          </a:p>
        </p:txBody>
      </p:sp>
      <p:pic>
        <p:nvPicPr>
          <p:cNvPr id="4" name="Afbeelding 3">
            <a:extLst>
              <a:ext uri="{FF2B5EF4-FFF2-40B4-BE49-F238E27FC236}">
                <a16:creationId xmlns:a16="http://schemas.microsoft.com/office/drawing/2014/main" id="{5AE41773-A232-4D1A-A7F0-948DE5B2B353}"/>
              </a:ext>
            </a:extLst>
          </p:cNvPr>
          <p:cNvPicPr>
            <a:picLocks noChangeAspect="1"/>
          </p:cNvPicPr>
          <p:nvPr/>
        </p:nvPicPr>
        <p:blipFill rotWithShape="1">
          <a:blip r:embed="rId2"/>
          <a:srcRect l="1729" t="10308" r="1203" b="9353"/>
          <a:stretch/>
        </p:blipFill>
        <p:spPr>
          <a:xfrm>
            <a:off x="155930" y="1779643"/>
            <a:ext cx="11869727" cy="2728562"/>
          </a:xfrm>
          <a:prstGeom prst="rect">
            <a:avLst/>
          </a:prstGeom>
        </p:spPr>
      </p:pic>
    </p:spTree>
    <p:extLst>
      <p:ext uri="{BB962C8B-B14F-4D97-AF65-F5344CB8AC3E}">
        <p14:creationId xmlns:p14="http://schemas.microsoft.com/office/powerpoint/2010/main" val="21051241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polders</a:t>
            </a:r>
          </a:p>
        </p:txBody>
      </p:sp>
      <p:sp>
        <p:nvSpPr>
          <p:cNvPr id="3" name="Tijdelijke aanduiding voor inhoud 2"/>
          <p:cNvSpPr>
            <a:spLocks noGrp="1"/>
          </p:cNvSpPr>
          <p:nvPr>
            <p:ph idx="1"/>
          </p:nvPr>
        </p:nvSpPr>
        <p:spPr>
          <a:xfrm>
            <a:off x="7464056" y="1825625"/>
            <a:ext cx="4508204" cy="4351338"/>
          </a:xfrm>
        </p:spPr>
        <p:txBody>
          <a:bodyPr/>
          <a:lstStyle/>
          <a:p>
            <a:r>
              <a:rPr lang="nl-NL" dirty="0"/>
              <a:t>Waardoor hebben polders in West-Nederland veel last van verzilting? </a:t>
            </a:r>
          </a:p>
          <a:p>
            <a:endParaRPr lang="nl-NL" dirty="0"/>
          </a:p>
          <a:p>
            <a:endParaRPr lang="nl-NL" dirty="0"/>
          </a:p>
        </p:txBody>
      </p:sp>
      <p:pic>
        <p:nvPicPr>
          <p:cNvPr id="4" name="Afbeelding 3">
            <a:extLst>
              <a:ext uri="{FF2B5EF4-FFF2-40B4-BE49-F238E27FC236}">
                <a16:creationId xmlns:a16="http://schemas.microsoft.com/office/drawing/2014/main" id="{0CD01E70-65D6-C9D6-F60A-6C02906CC8F9}"/>
              </a:ext>
            </a:extLst>
          </p:cNvPr>
          <p:cNvPicPr>
            <a:picLocks noChangeAspect="1"/>
          </p:cNvPicPr>
          <p:nvPr/>
        </p:nvPicPr>
        <p:blipFill rotWithShape="1">
          <a:blip r:embed="rId3"/>
          <a:srcRect l="3702" t="15538" r="3961" b="1647"/>
          <a:stretch/>
        </p:blipFill>
        <p:spPr>
          <a:xfrm>
            <a:off x="138223" y="1825625"/>
            <a:ext cx="7325833" cy="4905123"/>
          </a:xfrm>
          <a:prstGeom prst="rect">
            <a:avLst/>
          </a:prstGeom>
        </p:spPr>
      </p:pic>
    </p:spTree>
    <p:extLst>
      <p:ext uri="{BB962C8B-B14F-4D97-AF65-F5344CB8AC3E}">
        <p14:creationId xmlns:p14="http://schemas.microsoft.com/office/powerpoint/2010/main" val="20029357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Drinkwaterwinning Nederland</a:t>
            </a:r>
          </a:p>
        </p:txBody>
      </p:sp>
      <p:sp>
        <p:nvSpPr>
          <p:cNvPr id="3" name="Tijdelijke aanduiding voor inhoud 2"/>
          <p:cNvSpPr>
            <a:spLocks noGrp="1"/>
          </p:cNvSpPr>
          <p:nvPr>
            <p:ph idx="1"/>
          </p:nvPr>
        </p:nvSpPr>
        <p:spPr>
          <a:xfrm>
            <a:off x="838200" y="1825625"/>
            <a:ext cx="6923566" cy="4351338"/>
          </a:xfrm>
        </p:spPr>
        <p:txBody>
          <a:bodyPr/>
          <a:lstStyle/>
          <a:p>
            <a:r>
              <a:rPr lang="nl-NL" dirty="0"/>
              <a:t>In gebieden boven NAP zakt water in de grond door de doorlaatbaarheid van zand.</a:t>
            </a:r>
          </a:p>
          <a:p>
            <a:endParaRPr lang="nl-NL" dirty="0"/>
          </a:p>
          <a:p>
            <a:r>
              <a:rPr lang="nl-NL" dirty="0"/>
              <a:t>Het water wordt schoner door de filterende werking van zand.</a:t>
            </a:r>
          </a:p>
          <a:p>
            <a:endParaRPr lang="nl-NL" dirty="0"/>
          </a:p>
          <a:p>
            <a:r>
              <a:rPr lang="nl-NL" dirty="0"/>
              <a:t>Het drinkwater wordt hier gemaakt van </a:t>
            </a:r>
            <a:r>
              <a:rPr lang="nl-NL" b="1" dirty="0"/>
              <a:t>grondwater</a:t>
            </a:r>
            <a:r>
              <a:rPr lang="nl-NL" dirty="0"/>
              <a:t>.</a:t>
            </a:r>
          </a:p>
        </p:txBody>
      </p:sp>
      <p:pic>
        <p:nvPicPr>
          <p:cNvPr id="4" name="Afbeelding 3">
            <a:extLst>
              <a:ext uri="{FF2B5EF4-FFF2-40B4-BE49-F238E27FC236}">
                <a16:creationId xmlns:a16="http://schemas.microsoft.com/office/drawing/2014/main" id="{F0692697-9131-4C1D-931D-158EBFF9A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766" y="1387034"/>
            <a:ext cx="4255717" cy="5283073"/>
          </a:xfrm>
          <a:prstGeom prst="rect">
            <a:avLst/>
          </a:prstGeom>
          <a:effectLst>
            <a:outerShdw blurRad="50800" dist="38100" dir="10800000" algn="r" rotWithShape="0">
              <a:prstClr val="black">
                <a:alpha val="40000"/>
              </a:prstClr>
            </a:outerShdw>
          </a:effectLst>
        </p:spPr>
      </p:pic>
      <p:sp>
        <p:nvSpPr>
          <p:cNvPr id="5" name="Ovaal 4">
            <a:extLst>
              <a:ext uri="{FF2B5EF4-FFF2-40B4-BE49-F238E27FC236}">
                <a16:creationId xmlns:a16="http://schemas.microsoft.com/office/drawing/2014/main" id="{F1C9AAB5-C5F6-478C-A4E6-E6A5817E42D9}"/>
              </a:ext>
            </a:extLst>
          </p:cNvPr>
          <p:cNvSpPr/>
          <p:nvPr/>
        </p:nvSpPr>
        <p:spPr>
          <a:xfrm rot="6062118" flipH="1">
            <a:off x="8542938" y="3400622"/>
            <a:ext cx="4603177" cy="18480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a:p>
        </p:txBody>
      </p:sp>
    </p:spTree>
    <p:extLst>
      <p:ext uri="{BB962C8B-B14F-4D97-AF65-F5344CB8AC3E}">
        <p14:creationId xmlns:p14="http://schemas.microsoft.com/office/powerpoint/2010/main" val="136568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Drinkwaterwinning Nederland</a:t>
            </a:r>
          </a:p>
        </p:txBody>
      </p:sp>
      <p:sp>
        <p:nvSpPr>
          <p:cNvPr id="3" name="Tijdelijke aanduiding voor inhoud 2"/>
          <p:cNvSpPr>
            <a:spLocks noGrp="1"/>
          </p:cNvSpPr>
          <p:nvPr>
            <p:ph idx="1"/>
          </p:nvPr>
        </p:nvSpPr>
        <p:spPr>
          <a:xfrm>
            <a:off x="838200" y="1825625"/>
            <a:ext cx="6923566" cy="4351338"/>
          </a:xfrm>
        </p:spPr>
        <p:txBody>
          <a:bodyPr/>
          <a:lstStyle/>
          <a:p>
            <a:r>
              <a:rPr lang="nl-NL" dirty="0"/>
              <a:t>In het westen, lager dan NAP, komen we op 2 manieren aan schoon drinkwater:</a:t>
            </a:r>
          </a:p>
          <a:p>
            <a:r>
              <a:rPr lang="nl-NL" dirty="0"/>
              <a:t>1. Oppervlaktewater</a:t>
            </a:r>
          </a:p>
          <a:p>
            <a:r>
              <a:rPr lang="nl-NL" dirty="0"/>
              <a:t>2. Duinwater</a:t>
            </a:r>
          </a:p>
        </p:txBody>
      </p:sp>
      <p:pic>
        <p:nvPicPr>
          <p:cNvPr id="5" name="Afbeelding 4">
            <a:extLst>
              <a:ext uri="{FF2B5EF4-FFF2-40B4-BE49-F238E27FC236}">
                <a16:creationId xmlns:a16="http://schemas.microsoft.com/office/drawing/2014/main" id="{F0692697-9131-4C1D-931D-158EBFF9A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766" y="1387034"/>
            <a:ext cx="4255717" cy="5283073"/>
          </a:xfrm>
          <a:prstGeom prst="rect">
            <a:avLst/>
          </a:prstGeom>
          <a:effectLst>
            <a:outerShdw blurRad="50800" dist="38100" dir="10800000" algn="r" rotWithShape="0">
              <a:prstClr val="black">
                <a:alpha val="40000"/>
              </a:prstClr>
            </a:outerShdw>
          </a:effectLst>
        </p:spPr>
      </p:pic>
      <p:sp>
        <p:nvSpPr>
          <p:cNvPr id="6" name="Ovaal 5">
            <a:extLst>
              <a:ext uri="{FF2B5EF4-FFF2-40B4-BE49-F238E27FC236}">
                <a16:creationId xmlns:a16="http://schemas.microsoft.com/office/drawing/2014/main" id="{B5E0B8D5-D3F7-426F-B1F4-5EDE58BE2A65}"/>
              </a:ext>
            </a:extLst>
          </p:cNvPr>
          <p:cNvSpPr/>
          <p:nvPr/>
        </p:nvSpPr>
        <p:spPr>
          <a:xfrm rot="7290545" flipH="1">
            <a:off x="7916727" y="3656577"/>
            <a:ext cx="2378148" cy="10476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a:p>
        </p:txBody>
      </p:sp>
    </p:spTree>
    <p:extLst>
      <p:ext uri="{BB962C8B-B14F-4D97-AF65-F5344CB8AC3E}">
        <p14:creationId xmlns:p14="http://schemas.microsoft.com/office/powerpoint/2010/main" val="200360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EE80D7E-CE5F-AF5F-BF53-635D9CC10929}"/>
              </a:ext>
            </a:extLst>
          </p:cNvPr>
          <p:cNvPicPr>
            <a:picLocks noChangeAspect="1"/>
          </p:cNvPicPr>
          <p:nvPr/>
        </p:nvPicPr>
        <p:blipFill rotWithShape="1">
          <a:blip r:embed="rId2"/>
          <a:srcRect l="4543" t="13025" r="3392" b="1767"/>
          <a:stretch/>
        </p:blipFill>
        <p:spPr>
          <a:xfrm>
            <a:off x="148854" y="148857"/>
            <a:ext cx="7623545" cy="6577769"/>
          </a:xfrm>
          <a:prstGeom prst="rect">
            <a:avLst/>
          </a:prstGeom>
        </p:spPr>
      </p:pic>
      <p:sp>
        <p:nvSpPr>
          <p:cNvPr id="2" name="Titel 1">
            <a:extLst>
              <a:ext uri="{FF2B5EF4-FFF2-40B4-BE49-F238E27FC236}">
                <a16:creationId xmlns:a16="http://schemas.microsoft.com/office/drawing/2014/main" id="{80DD5AF7-B751-C656-A97E-4F788D98C15B}"/>
              </a:ext>
            </a:extLst>
          </p:cNvPr>
          <p:cNvSpPr>
            <a:spLocks noGrp="1"/>
          </p:cNvSpPr>
          <p:nvPr>
            <p:ph type="title"/>
          </p:nvPr>
        </p:nvSpPr>
        <p:spPr>
          <a:xfrm>
            <a:off x="7772399" y="1034976"/>
            <a:ext cx="4338085" cy="1325563"/>
          </a:xfrm>
        </p:spPr>
        <p:txBody>
          <a:bodyPr>
            <a:normAutofit fontScale="90000"/>
          </a:bodyPr>
          <a:lstStyle/>
          <a:p>
            <a:r>
              <a:rPr lang="nl-NL" dirty="0"/>
              <a:t>Examenvraag Drinkwaterwinning</a:t>
            </a:r>
          </a:p>
        </p:txBody>
      </p:sp>
      <p:sp>
        <p:nvSpPr>
          <p:cNvPr id="3" name="Tijdelijke aanduiding voor inhoud 2">
            <a:extLst>
              <a:ext uri="{FF2B5EF4-FFF2-40B4-BE49-F238E27FC236}">
                <a16:creationId xmlns:a16="http://schemas.microsoft.com/office/drawing/2014/main" id="{F642DEA2-EF52-1C57-B881-7252789714A7}"/>
              </a:ext>
            </a:extLst>
          </p:cNvPr>
          <p:cNvSpPr>
            <a:spLocks noGrp="1"/>
          </p:cNvSpPr>
          <p:nvPr>
            <p:ph idx="1"/>
          </p:nvPr>
        </p:nvSpPr>
        <p:spPr>
          <a:xfrm>
            <a:off x="7772399" y="4727448"/>
            <a:ext cx="3891517" cy="1609557"/>
          </a:xfrm>
        </p:spPr>
        <p:txBody>
          <a:bodyPr/>
          <a:lstStyle/>
          <a:p>
            <a:r>
              <a:rPr lang="nl-NL" dirty="0"/>
              <a:t>P = Grondwater</a:t>
            </a:r>
          </a:p>
          <a:p>
            <a:r>
              <a:rPr lang="nl-NL" dirty="0"/>
              <a:t>Q = Duinwater</a:t>
            </a:r>
          </a:p>
          <a:p>
            <a:r>
              <a:rPr lang="nl-NL" dirty="0"/>
              <a:t>R = Oppervlaktewater</a:t>
            </a:r>
          </a:p>
        </p:txBody>
      </p:sp>
      <p:sp>
        <p:nvSpPr>
          <p:cNvPr id="6" name="Tijdelijke aanduiding voor inhoud 2">
            <a:extLst>
              <a:ext uri="{FF2B5EF4-FFF2-40B4-BE49-F238E27FC236}">
                <a16:creationId xmlns:a16="http://schemas.microsoft.com/office/drawing/2014/main" id="{F642DEA2-EF52-1C57-B881-7252789714A7}"/>
              </a:ext>
            </a:extLst>
          </p:cNvPr>
          <p:cNvSpPr txBox="1">
            <a:spLocks/>
          </p:cNvSpPr>
          <p:nvPr/>
        </p:nvSpPr>
        <p:spPr>
          <a:xfrm>
            <a:off x="7772399" y="2360539"/>
            <a:ext cx="3891517" cy="1609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Vul de legenda in.</a:t>
            </a:r>
          </a:p>
        </p:txBody>
      </p:sp>
    </p:spTree>
    <p:extLst>
      <p:ext uri="{BB962C8B-B14F-4D97-AF65-F5344CB8AC3E}">
        <p14:creationId xmlns:p14="http://schemas.microsoft.com/office/powerpoint/2010/main" val="319310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373E7-6AE6-4B00-A7F0-AD18F020FD9B}"/>
              </a:ext>
            </a:extLst>
          </p:cNvPr>
          <p:cNvSpPr>
            <a:spLocks noGrp="1"/>
          </p:cNvSpPr>
          <p:nvPr>
            <p:ph type="title"/>
          </p:nvPr>
        </p:nvSpPr>
        <p:spPr/>
        <p:txBody>
          <a:bodyPr/>
          <a:lstStyle/>
          <a:p>
            <a:r>
              <a:rPr lang="nl-NL" dirty="0">
                <a:solidFill>
                  <a:schemeClr val="tx1"/>
                </a:solidFill>
              </a:rPr>
              <a:t>Verzilting aan de kust</a:t>
            </a:r>
          </a:p>
        </p:txBody>
      </p:sp>
      <p:sp>
        <p:nvSpPr>
          <p:cNvPr id="3" name="Tijdelijke aanduiding voor inhoud 2">
            <a:extLst>
              <a:ext uri="{FF2B5EF4-FFF2-40B4-BE49-F238E27FC236}">
                <a16:creationId xmlns:a16="http://schemas.microsoft.com/office/drawing/2014/main" id="{3B8D344C-FFDD-4950-B576-7145E7A504DC}"/>
              </a:ext>
            </a:extLst>
          </p:cNvPr>
          <p:cNvSpPr>
            <a:spLocks noGrp="1"/>
          </p:cNvSpPr>
          <p:nvPr>
            <p:ph idx="1"/>
          </p:nvPr>
        </p:nvSpPr>
        <p:spPr>
          <a:xfrm>
            <a:off x="1010007" y="1409700"/>
            <a:ext cx="9872871" cy="4038600"/>
          </a:xfrm>
        </p:spPr>
        <p:txBody>
          <a:bodyPr>
            <a:normAutofit/>
          </a:bodyPr>
          <a:lstStyle/>
          <a:p>
            <a:pPr marL="45720" indent="0">
              <a:buNone/>
            </a:pPr>
            <a:r>
              <a:rPr lang="nl-NL" sz="2400" dirty="0">
                <a:solidFill>
                  <a:schemeClr val="tx1"/>
                </a:solidFill>
              </a:rPr>
              <a:t>In het westen van Nederland drijft het zoete grondwater op een laag zout water </a:t>
            </a:r>
            <a:r>
              <a:rPr lang="nl-NL" sz="2400" dirty="0">
                <a:solidFill>
                  <a:schemeClr val="tx1"/>
                </a:solidFill>
                <a:sym typeface="Wingdings" panose="05000000000000000000" pitchFamily="2" charset="2"/>
              </a:rPr>
              <a:t></a:t>
            </a:r>
            <a:r>
              <a:rPr lang="nl-NL" sz="2400" dirty="0">
                <a:solidFill>
                  <a:schemeClr val="tx1"/>
                </a:solidFill>
              </a:rPr>
              <a:t> </a:t>
            </a:r>
            <a:r>
              <a:rPr lang="nl-NL" sz="2400" u="sng" dirty="0"/>
              <a:t>Z</a:t>
            </a:r>
            <a:r>
              <a:rPr lang="nl-NL" sz="2400" u="sng" dirty="0">
                <a:solidFill>
                  <a:schemeClr val="tx1"/>
                </a:solidFill>
              </a:rPr>
              <a:t>oet water </a:t>
            </a:r>
            <a:r>
              <a:rPr lang="nl-NL" sz="2400" dirty="0">
                <a:solidFill>
                  <a:schemeClr val="tx1"/>
                </a:solidFill>
              </a:rPr>
              <a:t>lichter is dan </a:t>
            </a:r>
            <a:r>
              <a:rPr lang="nl-NL" sz="2400" u="sng" dirty="0">
                <a:solidFill>
                  <a:schemeClr val="tx1"/>
                </a:solidFill>
              </a:rPr>
              <a:t>zout water. </a:t>
            </a:r>
          </a:p>
          <a:p>
            <a:pPr marL="45720" indent="0">
              <a:buNone/>
            </a:pPr>
            <a:r>
              <a:rPr lang="nl-NL" sz="2400" dirty="0">
                <a:solidFill>
                  <a:schemeClr val="tx1"/>
                </a:solidFill>
              </a:rPr>
              <a:t>Boeren en tuinders hebben ’s zomers als het warm en de verdamping groot is, last van opkomend </a:t>
            </a:r>
            <a:r>
              <a:rPr lang="nl-NL" sz="2400" u="sng" dirty="0">
                <a:solidFill>
                  <a:schemeClr val="tx1"/>
                </a:solidFill>
              </a:rPr>
              <a:t>brak water.</a:t>
            </a:r>
            <a:endParaRPr lang="nl-NL" sz="2400" u="sng" dirty="0"/>
          </a:p>
        </p:txBody>
      </p:sp>
      <p:pic>
        <p:nvPicPr>
          <p:cNvPr id="4" name="Afbeelding 3">
            <a:extLst>
              <a:ext uri="{FF2B5EF4-FFF2-40B4-BE49-F238E27FC236}">
                <a16:creationId xmlns:a16="http://schemas.microsoft.com/office/drawing/2014/main" id="{006CE9E8-B28D-497C-B447-313F10A7E86A}"/>
              </a:ext>
            </a:extLst>
          </p:cNvPr>
          <p:cNvPicPr>
            <a:picLocks noChangeAspect="1"/>
          </p:cNvPicPr>
          <p:nvPr/>
        </p:nvPicPr>
        <p:blipFill>
          <a:blip r:embed="rId3"/>
          <a:stretch>
            <a:fillRect/>
          </a:stretch>
        </p:blipFill>
        <p:spPr>
          <a:xfrm>
            <a:off x="1129636" y="2924374"/>
            <a:ext cx="9100214" cy="3753131"/>
          </a:xfrm>
          <a:prstGeom prst="rect">
            <a:avLst/>
          </a:prstGeom>
        </p:spPr>
      </p:pic>
    </p:spTree>
    <p:extLst>
      <p:ext uri="{BB962C8B-B14F-4D97-AF65-F5344CB8AC3E}">
        <p14:creationId xmlns:p14="http://schemas.microsoft.com/office/powerpoint/2010/main" val="34883898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31801F-1B31-45B7-A79E-D593C1873642}"/>
              </a:ext>
            </a:extLst>
          </p:cNvPr>
          <p:cNvSpPr>
            <a:spLocks noGrp="1"/>
          </p:cNvSpPr>
          <p:nvPr>
            <p:ph type="title"/>
          </p:nvPr>
        </p:nvSpPr>
        <p:spPr/>
        <p:txBody>
          <a:bodyPr/>
          <a:lstStyle/>
          <a:p>
            <a:r>
              <a:rPr lang="nl-NL">
                <a:solidFill>
                  <a:schemeClr val="tx1"/>
                </a:solidFill>
              </a:rPr>
              <a:t>Verzilting door irrigatie</a:t>
            </a:r>
            <a:endParaRPr lang="nl-NL" dirty="0">
              <a:solidFill>
                <a:schemeClr val="tx1"/>
              </a:solidFill>
            </a:endParaRPr>
          </a:p>
        </p:txBody>
      </p:sp>
      <p:pic>
        <p:nvPicPr>
          <p:cNvPr id="5" name="Tijdelijke aanduiding voor inhoud 3">
            <a:extLst>
              <a:ext uri="{FF2B5EF4-FFF2-40B4-BE49-F238E27FC236}">
                <a16:creationId xmlns:a16="http://schemas.microsoft.com/office/drawing/2014/main" id="{CB454923-9094-4408-9F8F-333348321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52549"/>
            <a:ext cx="7271657" cy="5294758"/>
          </a:xfrm>
          <a:prstGeom prst="rect">
            <a:avLst/>
          </a:prstGeom>
        </p:spPr>
      </p:pic>
    </p:spTree>
    <p:extLst>
      <p:ext uri="{BB962C8B-B14F-4D97-AF65-F5344CB8AC3E}">
        <p14:creationId xmlns:p14="http://schemas.microsoft.com/office/powerpoint/2010/main" val="307745070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2" ma:contentTypeDescription="Een nieuw document maken." ma:contentTypeScope="" ma:versionID="7800f48721e0895ad60ce256ee478aeb">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4244e9fb0ca6f2a4ec2cfad8ffb17673"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1BC580-947A-4107-8AF5-50C7CD04590F}">
  <ds:schemaRefs>
    <ds:schemaRef ds:uri="http://schemas.microsoft.com/office/2006/documentManagement/types"/>
    <ds:schemaRef ds:uri="http://www.w3.org/XML/1998/namespace"/>
    <ds:schemaRef ds:uri="http://purl.org/dc/terms/"/>
    <ds:schemaRef ds:uri="http://schemas.microsoft.com/office/2006/metadata/properties"/>
    <ds:schemaRef ds:uri="65a11041-aba8-449e-bef6-559f13c05a59"/>
    <ds:schemaRef ds:uri="http://purl.org/dc/elements/1.1/"/>
    <ds:schemaRef ds:uri="e7183d92-7d1c-4abc-9060-17c5b27035f0"/>
    <ds:schemaRef ds:uri="http://purl.org/dc/dcmitype/"/>
    <ds:schemaRef ds:uri="http://schemas.microsoft.com/office/infopath/2007/PartnerControls"/>
    <ds:schemaRef ds:uri="http://schemas.openxmlformats.org/package/2006/metadata/core-properties"/>
    <ds:schemaRef ds:uri="5ef8a2f6-89c8-40d9-a734-bd34fa9acfa0"/>
    <ds:schemaRef ds:uri="6362caa5-4156-4c48-b879-cff9bba5517b"/>
  </ds:schemaRefs>
</ds:datastoreItem>
</file>

<file path=customXml/itemProps2.xml><?xml version="1.0" encoding="utf-8"?>
<ds:datastoreItem xmlns:ds="http://schemas.openxmlformats.org/officeDocument/2006/customXml" ds:itemID="{92A64BCF-F95D-41F2-B3E1-49290C13CB41}">
  <ds:schemaRefs>
    <ds:schemaRef ds:uri="http://schemas.microsoft.com/sharepoint/v3/contenttype/forms"/>
  </ds:schemaRefs>
</ds:datastoreItem>
</file>

<file path=customXml/itemProps3.xml><?xml version="1.0" encoding="utf-8"?>
<ds:datastoreItem xmlns:ds="http://schemas.openxmlformats.org/officeDocument/2006/customXml" ds:itemID="{D948E152-88CE-4890-9997-F38C50386A03}"/>
</file>

<file path=docProps/app.xml><?xml version="1.0" encoding="utf-8"?>
<Properties xmlns="http://schemas.openxmlformats.org/officeDocument/2006/extended-properties" xmlns:vt="http://schemas.openxmlformats.org/officeDocument/2006/docPropsVTypes">
  <TotalTime>10592</TotalTime>
  <Words>7555</Words>
  <Application>Microsoft Macintosh PowerPoint</Application>
  <PresentationFormat>Breedbeeld</PresentationFormat>
  <Paragraphs>1032</Paragraphs>
  <Slides>154</Slides>
  <Notes>42</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154</vt:i4>
      </vt:variant>
    </vt:vector>
  </HeadingPairs>
  <TitlesOfParts>
    <vt:vector size="162" baseType="lpstr">
      <vt:lpstr>MS PGothic</vt:lpstr>
      <vt:lpstr>Arial</vt:lpstr>
      <vt:lpstr>Calibri</vt:lpstr>
      <vt:lpstr>Calibri Light</vt:lpstr>
      <vt:lpstr>Effra</vt:lpstr>
      <vt:lpstr>Verdana</vt:lpstr>
      <vt:lpstr>Wingdings</vt:lpstr>
      <vt:lpstr>Kantoorthema</vt:lpstr>
      <vt:lpstr>Aardrijkskunde VMBO GL/TL</vt:lpstr>
      <vt:lpstr>Het examen 2026</vt:lpstr>
      <vt:lpstr>Nieuwe lay-out examen 2026</vt:lpstr>
      <vt:lpstr>Algemene examentips</vt:lpstr>
      <vt:lpstr>Hoe kan je het best leren?</vt:lpstr>
      <vt:lpstr>Belangrijk per thema: Weer en klimaat</vt:lpstr>
      <vt:lpstr>Belangrijk per thema: Water</vt:lpstr>
      <vt:lpstr>Belangrijk per thema: Bevolking en ruimte </vt:lpstr>
      <vt:lpstr>Van welke landen moet je wat weten?</vt:lpstr>
      <vt:lpstr>Invalshoeken</vt:lpstr>
      <vt:lpstr>Invalshoeken</vt:lpstr>
      <vt:lpstr>Hoe lees je een bron?</vt:lpstr>
      <vt:lpstr>Weerkaart aflezen</vt:lpstr>
      <vt:lpstr>Weerkaart aflezen</vt:lpstr>
      <vt:lpstr>Luchtdrukgebieden</vt:lpstr>
      <vt:lpstr>Zeewind/aanlandige wind in de zomer</vt:lpstr>
      <vt:lpstr>Zeewind/aanlandige wind in de winter</vt:lpstr>
      <vt:lpstr>Weerkaart Nederland</vt:lpstr>
      <vt:lpstr>Weerkaart Verenigde Staten</vt:lpstr>
      <vt:lpstr>Zoninvalshoek</vt:lpstr>
      <vt:lpstr>Soorten neerslag</vt:lpstr>
      <vt:lpstr>Stuwingsneerslag</vt:lpstr>
      <vt:lpstr>Examenvraag Loef- en lijzijde</vt:lpstr>
      <vt:lpstr>Frontale neerslag</vt:lpstr>
      <vt:lpstr>Stijgingsneerslag</vt:lpstr>
      <vt:lpstr>Alles rondom neerslag</vt:lpstr>
      <vt:lpstr>Waterkringloop</vt:lpstr>
      <vt:lpstr>Examenvraag waterkringloop</vt:lpstr>
      <vt:lpstr>Afstromen           Infiltreren </vt:lpstr>
      <vt:lpstr>Wet van Buys Ballot</vt:lpstr>
      <vt:lpstr>Wet van Buys Ballot</vt:lpstr>
      <vt:lpstr>Natuurlijk broeikaseffect</vt:lpstr>
      <vt:lpstr>Versterkt broeikaseffect</vt:lpstr>
      <vt:lpstr>Versterkt broeikaseffect</vt:lpstr>
      <vt:lpstr>Aanpassen aan klimaatverandering</vt:lpstr>
      <vt:lpstr>Zeespiegelstijging</vt:lpstr>
      <vt:lpstr>Gevolgen klimaatverandering Spanje</vt:lpstr>
      <vt:lpstr>Aanpassen aan klimaatverandering: Spanje</vt:lpstr>
      <vt:lpstr>Klimaatafspraken </vt:lpstr>
      <vt:lpstr>Bodemerosie</vt:lpstr>
      <vt:lpstr>Landdegradatie</vt:lpstr>
      <vt:lpstr>Maatregelen tegen landdegradatie</vt:lpstr>
      <vt:lpstr>Verzilting door irrigatie</vt:lpstr>
      <vt:lpstr>Methaan      CO2</vt:lpstr>
      <vt:lpstr>Examenvraag broeikasgassen </vt:lpstr>
      <vt:lpstr>Examenvraag klimaatverandering</vt:lpstr>
      <vt:lpstr>Klimaatfactoren</vt:lpstr>
      <vt:lpstr>Vegetatiezones</vt:lpstr>
      <vt:lpstr>Klimaat Nederland</vt:lpstr>
      <vt:lpstr>Klimaten Spanje</vt:lpstr>
      <vt:lpstr>Klimaten Verenigde Staten</vt:lpstr>
      <vt:lpstr>Klimaatgrafieken en klimaten</vt:lpstr>
      <vt:lpstr>Gematigd zeeklimaat            Landklimaat </vt:lpstr>
      <vt:lpstr>   Toendra klimaat   Taiga klimaat </vt:lpstr>
      <vt:lpstr>Examenvraag klimaatgrafieken</vt:lpstr>
      <vt:lpstr>Tropisch regenwoudklimaat</vt:lpstr>
      <vt:lpstr>Savanneklimaat</vt:lpstr>
      <vt:lpstr>Steppeklimaat</vt:lpstr>
      <vt:lpstr>Woestijnklimaat</vt:lpstr>
      <vt:lpstr>Landklimaat</vt:lpstr>
      <vt:lpstr>Middellandse Zeeklimaat</vt:lpstr>
      <vt:lpstr>Gematigd zeeklimaat</vt:lpstr>
      <vt:lpstr>Hooggebergteklimaat / Poolklimaat</vt:lpstr>
      <vt:lpstr>Toendraklimaat</vt:lpstr>
      <vt:lpstr>Landbouw in de VS</vt:lpstr>
      <vt:lpstr>PowerPoint-presentatie</vt:lpstr>
      <vt:lpstr>Landbouw in de VS</vt:lpstr>
      <vt:lpstr>Intensieve landbouw</vt:lpstr>
      <vt:lpstr>Extensieve veeteelt     Intensieve veeteelt</vt:lpstr>
      <vt:lpstr>Orkanen en tornado’s</vt:lpstr>
      <vt:lpstr>Verschillen orkanen en tornado’s</vt:lpstr>
      <vt:lpstr>Orkanen: Hoe lang “leeft” een orkaan?</vt:lpstr>
      <vt:lpstr>PowerPoint-presentatie</vt:lpstr>
      <vt:lpstr>PowerPoint-presentatie</vt:lpstr>
      <vt:lpstr>Wanneer is het orkaanseizoen in de Verenigde Staten?</vt:lpstr>
      <vt:lpstr>Wat kunnen mensen doen als er een orkaan komt? </vt:lpstr>
      <vt:lpstr>Wat kunnen mensen doen als er een orkaan komt? </vt:lpstr>
      <vt:lpstr>Examenvraag orkanen</vt:lpstr>
      <vt:lpstr>Tornado’s</vt:lpstr>
      <vt:lpstr>    Tornado’s     </vt:lpstr>
      <vt:lpstr>PowerPoint-presentatie</vt:lpstr>
      <vt:lpstr>Examenvraag tornado’s</vt:lpstr>
      <vt:lpstr>Hazardmanagement </vt:lpstr>
      <vt:lpstr>Examenvraag Hazardmanagement</vt:lpstr>
      <vt:lpstr>Soorten wateren</vt:lpstr>
      <vt:lpstr>Soorten wateren</vt:lpstr>
      <vt:lpstr>Rivierenlandschap in Nederland</vt:lpstr>
      <vt:lpstr>Rivierenlandschap in Nederland</vt:lpstr>
      <vt:lpstr>Examenvraag rivierenlandschap</vt:lpstr>
      <vt:lpstr>Examenvraag rivierenlandschap</vt:lpstr>
      <vt:lpstr>Het nationaal deltaprogramma</vt:lpstr>
      <vt:lpstr>Drie hoofdpunten van het deltaprogramma:</vt:lpstr>
      <vt:lpstr>Polders</vt:lpstr>
      <vt:lpstr>Examenvraag polders</vt:lpstr>
      <vt:lpstr>Drinkwaterwinning Nederland</vt:lpstr>
      <vt:lpstr>Drinkwaterwinning Nederland</vt:lpstr>
      <vt:lpstr>Examenvraag Drinkwaterwinning</vt:lpstr>
      <vt:lpstr>Verzilting aan de kust</vt:lpstr>
      <vt:lpstr>Verzilting door irrigatie</vt:lpstr>
      <vt:lpstr>Oplossingen voor verzilting:</vt:lpstr>
      <vt:lpstr>Verzilting door een stuwdam</vt:lpstr>
      <vt:lpstr>Gevecht tegen water</vt:lpstr>
      <vt:lpstr>Verdroging landelijk/stedelijk gebied</vt:lpstr>
      <vt:lpstr>Rivieren: algemene begrippen</vt:lpstr>
      <vt:lpstr>Rivieren: algemene begrippen</vt:lpstr>
      <vt:lpstr>Voorbeelden rivieren</vt:lpstr>
      <vt:lpstr>Debiet en regiem, Nederland</vt:lpstr>
      <vt:lpstr>Debiet en regiem, China</vt:lpstr>
      <vt:lpstr>Examenvraag rivieren debiet</vt:lpstr>
      <vt:lpstr>Transport over water NL </vt:lpstr>
      <vt:lpstr>Examenvraag transport over water NL</vt:lpstr>
      <vt:lpstr>Chinese rivieren</vt:lpstr>
      <vt:lpstr>Examenvraag</vt:lpstr>
      <vt:lpstr>Waterstress</vt:lpstr>
      <vt:lpstr>Stuwdammen: stroomopwaarts</vt:lpstr>
      <vt:lpstr>Stuwdammen: stroomafwaarts</vt:lpstr>
      <vt:lpstr>Examenvraag Stuwdammen</vt:lpstr>
      <vt:lpstr>Aquifers</vt:lpstr>
      <vt:lpstr>Examenvraag aquifers</vt:lpstr>
      <vt:lpstr>Ontziltingsfabrieken</vt:lpstr>
      <vt:lpstr>Irrigatievormen</vt:lpstr>
      <vt:lpstr>Irrigatievormen: verschillen</vt:lpstr>
      <vt:lpstr>Waterverdeling Midden-Oosten</vt:lpstr>
      <vt:lpstr>Meer vraag naar water</vt:lpstr>
      <vt:lpstr>Meer vraag naar water</vt:lpstr>
      <vt:lpstr>Hoe zorgen deze landen voor meer water?  </vt:lpstr>
      <vt:lpstr>Waarom willen de mensen in Dubai groene parken?</vt:lpstr>
      <vt:lpstr>Examenvraag waterconflicten</vt:lpstr>
      <vt:lpstr>Bevolkingsgroei</vt:lpstr>
      <vt:lpstr>Bevolkingspiramide/leeftijdsdiagram</vt:lpstr>
      <vt:lpstr>Examenvraag bevolkingsdiagram</vt:lpstr>
      <vt:lpstr>Examenvraag bevolkingsdiagram</vt:lpstr>
      <vt:lpstr>Migratiegroepen Nederland &amp; Duitsland</vt:lpstr>
      <vt:lpstr>Examenvraag migratiegroepen</vt:lpstr>
      <vt:lpstr>Examenvragen migratiegroepen</vt:lpstr>
      <vt:lpstr>Voorzieningen</vt:lpstr>
      <vt:lpstr>Voorbeeldvragen voorzieningen</vt:lpstr>
      <vt:lpstr>Agglomeratie en stedelijk gebied</vt:lpstr>
      <vt:lpstr>Verstedelijking</vt:lpstr>
      <vt:lpstr>Groeimodellen</vt:lpstr>
      <vt:lpstr>Examenvraag groeimodellen</vt:lpstr>
      <vt:lpstr>Demografisch transitiemodel: fases</vt:lpstr>
      <vt:lpstr>PowerPoint-presentatie</vt:lpstr>
      <vt:lpstr>Examenvraag demografisch transitiemodel</vt:lpstr>
      <vt:lpstr>Examenvragen demografisch transitiemodel</vt:lpstr>
      <vt:lpstr>Leefbaarheid</vt:lpstr>
      <vt:lpstr>Examenvraag leefbaarheid</vt:lpstr>
      <vt:lpstr>Examenvraag leefbaarheid</vt:lpstr>
      <vt:lpstr>Eenkindpolitiek</vt:lpstr>
      <vt:lpstr>Bevolkingspolitiek China</vt:lpstr>
      <vt:lpstr>Hukou</vt:lpstr>
      <vt:lpstr>Examenvraag Hukou</vt:lpstr>
      <vt:lpstr>Traditionele woonwijken</vt:lpstr>
      <vt:lpstr>Yangtzedelta YD &amp; Parelrivierdelta PD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Eva Doesborgh</cp:lastModifiedBy>
  <cp:revision>153</cp:revision>
  <dcterms:created xsi:type="dcterms:W3CDTF">2022-04-29T11:47:46Z</dcterms:created>
  <dcterms:modified xsi:type="dcterms:W3CDTF">2026-05-11T11:49:30Z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