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9" r:id="rId5"/>
    <p:sldId id="260" r:id="rId6"/>
    <p:sldId id="261" r:id="rId7"/>
    <p:sldId id="271" r:id="rId8"/>
    <p:sldId id="272" r:id="rId9"/>
    <p:sldId id="273" r:id="rId10"/>
    <p:sldId id="262" r:id="rId11"/>
    <p:sldId id="263" r:id="rId12"/>
    <p:sldId id="276" r:id="rId13"/>
    <p:sldId id="264" r:id="rId14"/>
    <p:sldId id="275" r:id="rId15"/>
    <p:sldId id="277" r:id="rId16"/>
    <p:sldId id="278" r:id="rId17"/>
    <p:sldId id="279" r:id="rId18"/>
    <p:sldId id="281" r:id="rId19"/>
    <p:sldId id="280" r:id="rId20"/>
    <p:sldId id="282" r:id="rId21"/>
    <p:sldId id="274" r:id="rId22"/>
    <p:sldId id="265" r:id="rId23"/>
    <p:sldId id="266" r:id="rId24"/>
    <p:sldId id="267" r:id="rId25"/>
    <p:sldId id="268" r:id="rId26"/>
    <p:sldId id="269" r:id="rId27"/>
    <p:sldId id="270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E0E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42E5B-0F29-F7A2-03E0-A99ACFE89BE3}" v="2" dt="2026-05-10T16:47:19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75" autoAdjust="0"/>
    <p:restoredTop sz="86038"/>
  </p:normalViewPr>
  <p:slideViewPr>
    <p:cSldViewPr snapToGrid="0">
      <p:cViewPr varScale="1">
        <p:scale>
          <a:sx n="71" d="100"/>
          <a:sy n="71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Doesborgh" userId="S::eva.doesborgh@nos.nl::52750715-7212-4236-abe8-36435f677fdf" providerId="AD" clId="Web-{98C42E5B-0F29-F7A2-03E0-A99ACFE89BE3}"/>
    <pc:docChg chg="modSld modMainMaster">
      <pc:chgData name="Eva Doesborgh" userId="S::eva.doesborgh@nos.nl::52750715-7212-4236-abe8-36435f677fdf" providerId="AD" clId="Web-{98C42E5B-0F29-F7A2-03E0-A99ACFE89BE3}" dt="2026-05-10T16:47:19.598" v="1"/>
      <pc:docMkLst>
        <pc:docMk/>
      </pc:docMkLst>
      <pc:sldChg chg="mod setBg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091093734" sldId="259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596935278" sldId="260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59730715" sldId="261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266937979" sldId="262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229735871" sldId="263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1237627892" sldId="264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871462482" sldId="265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1350685257" sldId="266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096699409" sldId="267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162731932" sldId="268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81985453" sldId="269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837805778" sldId="270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3243408757" sldId="271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831744694" sldId="272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4041575106" sldId="273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354588311" sldId="274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3276716366" sldId="275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775834728" sldId="276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1992950802" sldId="277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405986246" sldId="278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1866239999" sldId="279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1043721584" sldId="280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637748951" sldId="281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3671029518" sldId="282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3509398911" sldId="283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600726282" sldId="284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2331342280" sldId="285"/>
        </pc:sldMkLst>
      </pc:sldChg>
      <pc:sldChg chg="mod">
        <pc:chgData name="Eva Doesborgh" userId="S::eva.doesborgh@nos.nl::52750715-7212-4236-abe8-36435f677fdf" providerId="AD" clId="Web-{98C42E5B-0F29-F7A2-03E0-A99ACFE89BE3}" dt="2026-05-10T16:47:19.598" v="1"/>
        <pc:sldMkLst>
          <pc:docMk/>
          <pc:sldMk cId="3606145636" sldId="286"/>
        </pc:sldMkLst>
      </pc:sldChg>
      <pc:sldMasterChg chg="mod setBg modSldLayout">
        <pc:chgData name="Eva Doesborgh" userId="S::eva.doesborgh@nos.nl::52750715-7212-4236-abe8-36435f677fdf" providerId="AD" clId="Web-{98C42E5B-0F29-F7A2-03E0-A99ACFE89BE3}" dt="2026-05-10T16:47:19.598" v="1"/>
        <pc:sldMasterMkLst>
          <pc:docMk/>
          <pc:sldMasterMk cId="2409340885" sldId="2147483648"/>
        </pc:sldMasterMkLst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2193480507" sldId="2147483649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3270663994" sldId="2147483650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2488676462" sldId="2147483651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2943136888" sldId="2147483652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3217546534" sldId="2147483653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2936944853" sldId="2147483654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1448589031" sldId="2147483655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3348366556" sldId="2147483656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3571185057" sldId="2147483657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2512128128" sldId="2147483658"/>
          </pc:sldLayoutMkLst>
        </pc:sldLayoutChg>
        <pc:sldLayoutChg chg="mod">
          <pc:chgData name="Eva Doesborgh" userId="S::eva.doesborgh@nos.nl::52750715-7212-4236-abe8-36435f677fdf" providerId="AD" clId="Web-{98C42E5B-0F29-F7A2-03E0-A99ACFE89BE3}" dt="2026-05-10T16:47:19.598" v="1"/>
          <pc:sldLayoutMkLst>
            <pc:docMk/>
            <pc:sldMasterMk cId="2409340885" sldId="2147483648"/>
            <pc:sldLayoutMk cId="1786759394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03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481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F059-3789-CF47-CAFC-1F4CD5752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0BE22E7-A549-8603-42FE-4DD3AC26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342C8A6-62D1-9EAF-DC00-090463723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F0D7EE-B05B-C0CF-806F-117EA60B1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89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65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44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35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10-5-2026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69DA1E1-A493-68EE-55B9-61198A80BD0B}"/>
              </a:ext>
            </a:extLst>
          </p:cNvPr>
          <p:cNvSpPr txBox="1"/>
          <p:nvPr/>
        </p:nvSpPr>
        <p:spPr>
          <a:xfrm>
            <a:off x="379364" y="831805"/>
            <a:ext cx="8802356" cy="6093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>
                <a:latin typeface="Effra" panose="02000806080000020004" pitchFamily="2" charset="0"/>
              </a:rPr>
              <a:t>Hoe ziet het examen eruit?</a:t>
            </a:r>
          </a:p>
          <a:p>
            <a:endParaRPr lang="nl-NL" sz="2400" b="1" dirty="0">
              <a:latin typeface="Effra" panose="020008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Effra Light" panose="02000306080000020004" pitchFamily="2" charset="0"/>
              </a:rPr>
              <a:t>65% historische context 1 t/m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Effra Light" panose="02000306080000020004" pitchFamily="2" charset="0"/>
              </a:rPr>
              <a:t>35% Renaissance tot en met 2008 </a:t>
            </a:r>
          </a:p>
          <a:p>
            <a:r>
              <a:rPr lang="nl-NL" sz="2400" dirty="0">
                <a:latin typeface="Effra Light" panose="02000306080000020004" pitchFamily="2" charset="0"/>
              </a:rPr>
              <a:t>      (onderwerpen los van de </a:t>
            </a:r>
            <a:r>
              <a:rPr lang="nl-NL" sz="2400" dirty="0" err="1">
                <a:latin typeface="Effra Light" panose="02000306080000020004" pitchFamily="2" charset="0"/>
              </a:rPr>
              <a:t>HC’s</a:t>
            </a:r>
            <a:r>
              <a:rPr lang="nl-NL" sz="2400" dirty="0">
                <a:latin typeface="Effra Light" panose="02000306080000020004" pitchFamily="2" charset="0"/>
              </a:rPr>
              <a:t>)</a:t>
            </a:r>
          </a:p>
          <a:p>
            <a:endParaRPr lang="nl-NL" sz="2400" b="1" dirty="0">
              <a:latin typeface="Effra Light" panose="0200030608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Effra Light" panose="02000306080000020004" pitchFamily="2" charset="0"/>
                <a:ea typeface="+mn-lt"/>
                <a:cs typeface="+mn-lt"/>
              </a:rPr>
              <a:t>Onderwerpen: </a:t>
            </a:r>
            <a:endParaRPr lang="en-US" sz="2400" dirty="0">
              <a:latin typeface="Effra Light" panose="02000306080000020004" pitchFamily="2" charset="0"/>
              <a:ea typeface="+mn-lt"/>
              <a:cs typeface="+mn-lt"/>
            </a:endParaRPr>
          </a:p>
          <a:p>
            <a:r>
              <a:rPr lang="nl-NL" sz="2400" dirty="0">
                <a:latin typeface="Effra Light" panose="02000306080000020004" pitchFamily="2" charset="0"/>
                <a:ea typeface="+mn-lt"/>
                <a:cs typeface="+mn-lt"/>
              </a:rPr>
              <a:t>  Britse Rijk (1585 – 1900) , </a:t>
            </a:r>
            <a:endParaRPr lang="en-US" sz="2400" dirty="0">
              <a:latin typeface="Effra Light" panose="02000306080000020004" pitchFamily="2" charset="0"/>
              <a:ea typeface="+mn-lt"/>
              <a:cs typeface="+mn-lt"/>
            </a:endParaRPr>
          </a:p>
          <a:p>
            <a:r>
              <a:rPr lang="nl-NL" sz="2400" dirty="0">
                <a:latin typeface="Effra Light" panose="02000306080000020004" pitchFamily="2" charset="0"/>
                <a:ea typeface="+mn-lt"/>
                <a:cs typeface="+mn-lt"/>
              </a:rPr>
              <a:t>  Duitsland (1918 – 1991), </a:t>
            </a:r>
            <a:endParaRPr lang="en-US" sz="2400" dirty="0">
              <a:latin typeface="Effra Light" panose="02000306080000020004" pitchFamily="2" charset="0"/>
              <a:ea typeface="+mn-lt"/>
              <a:cs typeface="+mn-lt"/>
            </a:endParaRPr>
          </a:p>
          <a:p>
            <a:r>
              <a:rPr lang="nl-NL" sz="2400" dirty="0">
                <a:latin typeface="Effra Light" panose="02000306080000020004" pitchFamily="2" charset="0"/>
                <a:ea typeface="+mn-lt"/>
                <a:cs typeface="+mn-lt"/>
              </a:rPr>
              <a:t>  Nederland (1948 – 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Effra Light" panose="02000306080000020004" pitchFamily="2" charset="0"/>
              </a:rPr>
              <a:t>Geen 4 puntenvraag meer vanwege </a:t>
            </a:r>
          </a:p>
          <a:p>
            <a:r>
              <a:rPr lang="nl-NL" sz="2400" dirty="0">
                <a:latin typeface="Effra Light" panose="02000306080000020004" pitchFamily="2" charset="0"/>
              </a:rPr>
              <a:t> aanpassingen in het correctievoorschrift. </a:t>
            </a:r>
            <a:endParaRPr lang="en-US" sz="2400" dirty="0">
              <a:latin typeface="Effra Light" panose="02000306080000020004" pitchFamily="2" charset="0"/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nl-NL" sz="2400" dirty="0">
                <a:latin typeface="Effra Light" panose="02000306080000020004" pitchFamily="2" charset="0"/>
                <a:ea typeface="+mn-lt"/>
                <a:cs typeface="+mn-lt"/>
              </a:rPr>
              <a:t>Chronologische opbouw</a:t>
            </a:r>
            <a:endParaRPr lang="en-US" sz="2400" dirty="0">
              <a:latin typeface="Effra Light" panose="02000306080000020004" pitchFamily="2" charset="0"/>
              <a:ea typeface="+mn-lt"/>
              <a:cs typeface="+mn-lt"/>
            </a:endParaRPr>
          </a:p>
          <a:p>
            <a:pPr marL="457200" indent="-457200">
              <a:buFont typeface="Arial,Sans-Serif"/>
              <a:buChar char="•"/>
            </a:pPr>
            <a:r>
              <a:rPr lang="nl-NL" sz="2400" dirty="0">
                <a:latin typeface="Effra Light" panose="02000306080000020004" pitchFamily="2" charset="0"/>
                <a:ea typeface="+mn-lt"/>
                <a:cs typeface="+mn-lt"/>
              </a:rPr>
              <a:t>Kenmerkende aspecten als bijlage</a:t>
            </a:r>
            <a:endParaRPr lang="en-US" sz="2400" dirty="0">
              <a:latin typeface="Effra Light" panose="02000306080000020004" pitchFamily="2" charset="0"/>
              <a:ea typeface="+mn-lt"/>
              <a:cs typeface="+mn-lt"/>
            </a:endParaRPr>
          </a:p>
          <a:p>
            <a:endParaRPr lang="nl-NL" b="1" dirty="0">
              <a:latin typeface="Effra light" panose="0200030608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latin typeface="Effra" panose="02000806080000020004" pitchFamily="2" charset="0"/>
            </a:endParaRPr>
          </a:p>
          <a:p>
            <a:endParaRPr lang="nl-NL" dirty="0">
              <a:latin typeface="Effra" panose="02000806080000020004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86ACEF-B33C-8F74-BF71-8021E588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401" y="1317259"/>
            <a:ext cx="5296639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43377-23B5-B069-F413-DB11AEB0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E36008-660D-6501-9A3F-2E061F4FA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Binnenlandse politiek 1948-1978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Jaren 1950: Rooms-rode regeringen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Beleid:</a:t>
            </a:r>
          </a:p>
          <a:p>
            <a:r>
              <a:rPr lang="nl-NL" dirty="0">
                <a:latin typeface="Effra light" panose="02000306080000020004" pitchFamily="2" charset="0"/>
              </a:rPr>
              <a:t>geleide loonpolitiek (om export en werkgelegenheid te stimuleren)</a:t>
            </a:r>
          </a:p>
          <a:p>
            <a:r>
              <a:rPr lang="nl-NL" dirty="0">
                <a:latin typeface="Effra light" panose="02000306080000020004" pitchFamily="2" charset="0"/>
              </a:rPr>
              <a:t>opbouw verzorgingsstaat (vanuit geloof in maakbare samenleving)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BCAA90C-05A4-EA91-7080-2BC50E53E852}"/>
              </a:ext>
            </a:extLst>
          </p:cNvPr>
          <p:cNvSpPr txBox="1"/>
          <p:nvPr/>
        </p:nvSpPr>
        <p:spPr>
          <a:xfrm>
            <a:off x="1973411" y="303409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 Light" panose="02000306080000020004" pitchFamily="2" charset="0"/>
              </a:rPr>
              <a:t>KVP</a:t>
            </a:r>
            <a:br>
              <a:rPr lang="nl-NL" sz="2400" dirty="0">
                <a:latin typeface="Effra Light" panose="02000306080000020004" pitchFamily="2" charset="0"/>
              </a:rPr>
            </a:br>
            <a:r>
              <a:rPr lang="nl-NL" sz="2400" dirty="0">
                <a:latin typeface="Effra Light" panose="02000306080000020004" pitchFamily="2" charset="0"/>
              </a:rPr>
              <a:t>(katholiek)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F18F230-2065-1A69-F541-A9A22EFEEDCF}"/>
              </a:ext>
            </a:extLst>
          </p:cNvPr>
          <p:cNvSpPr txBox="1"/>
          <p:nvPr/>
        </p:nvSpPr>
        <p:spPr>
          <a:xfrm>
            <a:off x="3393996" y="3034090"/>
            <a:ext cx="226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 Light" panose="02000306080000020004" pitchFamily="2" charset="0"/>
              </a:rPr>
              <a:t>PvdA</a:t>
            </a:r>
            <a:br>
              <a:rPr lang="nl-NL" sz="2400" dirty="0">
                <a:latin typeface="Effra Light" panose="02000306080000020004" pitchFamily="2" charset="0"/>
              </a:rPr>
            </a:br>
            <a:r>
              <a:rPr lang="nl-NL" sz="2400" dirty="0">
                <a:latin typeface="Effra Light" panose="02000306080000020004" pitchFamily="2" charset="0"/>
              </a:rPr>
              <a:t>(sociaal- democratisch)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17ED437A-284E-814C-17A4-7759B32C376E}"/>
              </a:ext>
            </a:extLst>
          </p:cNvPr>
          <p:cNvCxnSpPr>
            <a:endCxn id="4" idx="0"/>
          </p:cNvCxnSpPr>
          <p:nvPr/>
        </p:nvCxnSpPr>
        <p:spPr>
          <a:xfrm flipH="1">
            <a:off x="2925911" y="2752903"/>
            <a:ext cx="266700" cy="281187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2624962-0E1B-4EB8-5EED-80BA5B5ABF03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2068" y="2752903"/>
            <a:ext cx="234042" cy="281187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De PvdA was na bijna zeventig jaar lidmaatschap niet meer de PvdA van Drees  | Trouw">
            <a:extLst>
              <a:ext uri="{FF2B5EF4-FFF2-40B4-BE49-F238E27FC236}">
                <a16:creationId xmlns:a16="http://schemas.microsoft.com/office/drawing/2014/main" id="{1766625D-DCF2-91A9-6672-77301AA3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95" y="2302892"/>
            <a:ext cx="3382361" cy="2511102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94209D47-5AF3-C666-8119-DD0DAA60F750}"/>
              </a:ext>
            </a:extLst>
          </p:cNvPr>
          <p:cNvCxnSpPr>
            <a:cxnSpLocks/>
          </p:cNvCxnSpPr>
          <p:nvPr/>
        </p:nvCxnSpPr>
        <p:spPr>
          <a:xfrm>
            <a:off x="3682468" y="5823857"/>
            <a:ext cx="0" cy="290890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63F2DDA7-9982-4822-AF22-03504134AFCE}"/>
              </a:ext>
            </a:extLst>
          </p:cNvPr>
          <p:cNvSpPr txBox="1"/>
          <p:nvPr/>
        </p:nvSpPr>
        <p:spPr>
          <a:xfrm>
            <a:off x="2070209" y="6084630"/>
            <a:ext cx="32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 Light" panose="02000306080000020004" pitchFamily="2" charset="0"/>
              </a:rPr>
              <a:t>1957: invoering AOW</a:t>
            </a:r>
          </a:p>
        </p:txBody>
      </p:sp>
    </p:spTree>
    <p:extLst>
      <p:ext uri="{BB962C8B-B14F-4D97-AF65-F5344CB8AC3E}">
        <p14:creationId xmlns:p14="http://schemas.microsoft.com/office/powerpoint/2010/main" val="12376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A8860-6930-1ACF-8885-EC1277E2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45E37-88F1-8F2D-2697-F6675B4F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EBD79C-BBE8-994A-2B8E-10DE222F5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Binnenlandse politiek 1948-1978</a:t>
            </a:r>
          </a:p>
          <a:p>
            <a:r>
              <a:rPr lang="nl-NL" dirty="0">
                <a:latin typeface="Effra light" panose="02000306080000020004" pitchFamily="2" charset="0"/>
              </a:rPr>
              <a:t>einde aan neutraliteitspolitiek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Internationale ontwikkelingen 1948-1978</a:t>
            </a:r>
          </a:p>
          <a:p>
            <a:r>
              <a:rPr lang="nl-NL" dirty="0">
                <a:latin typeface="Effra light" panose="02000306080000020004" pitchFamily="2" charset="0"/>
              </a:rPr>
              <a:t>Koude Oorlog verdeelt de wereld in twee ideologische blokken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r>
              <a:rPr lang="nl-NL" dirty="0">
                <a:latin typeface="Effra light" panose="02000306080000020004" pitchFamily="2" charset="0"/>
              </a:rPr>
              <a:t>Begin van Europese samenwerking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2613492-214E-CCFC-CF00-AB69BCBF1FE8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8276239" y="4305299"/>
            <a:ext cx="0" cy="260773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6B790279-201B-EE46-7D88-C9C6EE9DA575}"/>
              </a:ext>
            </a:extLst>
          </p:cNvPr>
          <p:cNvSpPr txBox="1"/>
          <p:nvPr/>
        </p:nvSpPr>
        <p:spPr>
          <a:xfrm>
            <a:off x="6663980" y="4566072"/>
            <a:ext cx="32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 Light" panose="02000306080000020004" pitchFamily="2" charset="0"/>
              </a:rPr>
              <a:t>NL lid van de NAVO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EBE6E006-5FC0-9633-7B63-825432785000}"/>
              </a:ext>
            </a:extLst>
          </p:cNvPr>
          <p:cNvCxnSpPr>
            <a:cxnSpLocks/>
          </p:cNvCxnSpPr>
          <p:nvPr/>
        </p:nvCxnSpPr>
        <p:spPr>
          <a:xfrm>
            <a:off x="4107010" y="5818414"/>
            <a:ext cx="0" cy="290890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E80AEBE2-3C45-0C93-2476-902317D28024}"/>
              </a:ext>
            </a:extLst>
          </p:cNvPr>
          <p:cNvSpPr txBox="1"/>
          <p:nvPr/>
        </p:nvSpPr>
        <p:spPr>
          <a:xfrm>
            <a:off x="2494751" y="6079187"/>
            <a:ext cx="32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 Light" panose="02000306080000020004" pitchFamily="2" charset="0"/>
              </a:rPr>
              <a:t>NL oprichter van EGKS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3E4DFC5C-E412-410E-BB73-1CF5EEB1F232}"/>
              </a:ext>
            </a:extLst>
          </p:cNvPr>
          <p:cNvCxnSpPr>
            <a:cxnSpLocks/>
          </p:cNvCxnSpPr>
          <p:nvPr/>
        </p:nvCxnSpPr>
        <p:spPr>
          <a:xfrm>
            <a:off x="3306911" y="2781299"/>
            <a:ext cx="0" cy="593272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NATO">
            <a:extLst>
              <a:ext uri="{FF2B5EF4-FFF2-40B4-BE49-F238E27FC236}">
                <a16:creationId xmlns:a16="http://schemas.microsoft.com/office/drawing/2014/main" id="{62A0D578-02ED-6246-9B33-4F0313014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78" y="4927436"/>
            <a:ext cx="3390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1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4F9B-EDCE-5ACF-A065-8AAD19EF5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E45DB-8AA0-8F26-9C4C-098DFCC5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FC174-1A15-7BBC-033E-C6591801B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Binnenlandse politiek (1978-2008)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Door economische crisis komt er kritiek op de verzorgingsstaat.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Jaren 1980: Regeringen Lubbers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Beleid: </a:t>
            </a:r>
          </a:p>
          <a:p>
            <a:r>
              <a:rPr lang="nl-NL" dirty="0">
                <a:latin typeface="Effra light" panose="02000306080000020004" pitchFamily="2" charset="0"/>
              </a:rPr>
              <a:t>bezuinigen</a:t>
            </a:r>
          </a:p>
          <a:p>
            <a:r>
              <a:rPr lang="nl-NL" dirty="0">
                <a:latin typeface="Effra light" panose="02000306080000020004" pitchFamily="2" charset="0"/>
              </a:rPr>
              <a:t>beperken verzorgingsstaat</a:t>
            </a:r>
          </a:p>
          <a:p>
            <a:r>
              <a:rPr lang="nl-NL" dirty="0">
                <a:latin typeface="Effra light" panose="02000306080000020004" pitchFamily="2" charset="0"/>
              </a:rPr>
              <a:t>privatiseren staatsbedrijven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Voor cartoonisten was Lubbers puur goud | de Volkskrant">
            <a:extLst>
              <a:ext uri="{FF2B5EF4-FFF2-40B4-BE49-F238E27FC236}">
                <a16:creationId xmlns:a16="http://schemas.microsoft.com/office/drawing/2014/main" id="{734F1F43-C18A-C99E-E55F-C5BAF83E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414" y="2988129"/>
            <a:ext cx="4960889" cy="3720666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0412F64A-00E6-968E-74CE-4167872F9ADF}"/>
              </a:ext>
            </a:extLst>
          </p:cNvPr>
          <p:cNvCxnSpPr>
            <a:cxnSpLocks/>
          </p:cNvCxnSpPr>
          <p:nvPr/>
        </p:nvCxnSpPr>
        <p:spPr>
          <a:xfrm>
            <a:off x="3306911" y="2781299"/>
            <a:ext cx="0" cy="593272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5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35BBF-EA3C-6EE6-1E87-A040FEE7C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0BC4B-46B0-C31E-CB38-C7606F7C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8EB4D6-A9F6-B89B-2E6F-CFCB4CC0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Binnenlandse politiek 1948-1978</a:t>
            </a:r>
          </a:p>
          <a:p>
            <a:r>
              <a:rPr lang="nl-NL" dirty="0">
                <a:latin typeface="Effra light" panose="02000306080000020004" pitchFamily="2" charset="0"/>
              </a:rPr>
              <a:t>Idee van maakbare samenleving werd vervangen door nadruk op zelfredzaamheid van de burger.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Beleid dat bijdraagt aan individualisering:</a:t>
            </a:r>
          </a:p>
          <a:p>
            <a:r>
              <a:rPr lang="nl-NL" dirty="0">
                <a:latin typeface="Effra light" panose="02000306080000020004" pitchFamily="2" charset="0"/>
              </a:rPr>
              <a:t>gedoogbeleid ten aanzien van softdrugs </a:t>
            </a:r>
          </a:p>
          <a:p>
            <a:r>
              <a:rPr lang="nl-NL" dirty="0">
                <a:latin typeface="Effra light" panose="02000306080000020004" pitchFamily="2" charset="0"/>
              </a:rPr>
              <a:t>Algemene Wet Gelijke Behandeling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7971258-F45D-2D27-2560-087F423B395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3491968" y="3168227"/>
            <a:ext cx="0" cy="260773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EAB60AC-ABFA-79DC-0D25-3BD924C04123}"/>
              </a:ext>
            </a:extLst>
          </p:cNvPr>
          <p:cNvSpPr txBox="1"/>
          <p:nvPr/>
        </p:nvSpPr>
        <p:spPr>
          <a:xfrm>
            <a:off x="1600201" y="3429000"/>
            <a:ext cx="378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 Light" panose="02000306080000020004" pitchFamily="2" charset="0"/>
              </a:rPr>
              <a:t>bevordert individualisering</a:t>
            </a:r>
          </a:p>
        </p:txBody>
      </p:sp>
    </p:spTree>
    <p:extLst>
      <p:ext uri="{BB962C8B-B14F-4D97-AF65-F5344CB8AC3E}">
        <p14:creationId xmlns:p14="http://schemas.microsoft.com/office/powerpoint/2010/main" val="24059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8E52-E722-0157-2714-8B4800313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F345F-4979-6916-6AB4-C1F9157FD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0005E-E828-8EEE-1E25-572D8BF5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Binnenlandse politiek 1978-2008</a:t>
            </a:r>
          </a:p>
          <a:p>
            <a:r>
              <a:rPr lang="nl-NL" dirty="0">
                <a:latin typeface="Effra light" panose="02000306080000020004" pitchFamily="2" charset="0"/>
              </a:rPr>
              <a:t>invoering homohuwelijk</a:t>
            </a:r>
          </a:p>
          <a:p>
            <a:r>
              <a:rPr lang="nl-NL" dirty="0">
                <a:latin typeface="Effra light" panose="02000306080000020004" pitchFamily="2" charset="0"/>
              </a:rPr>
              <a:t>euthanasiewetgeving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vanaf 2002: multiculturalisme vervangen </a:t>
            </a:r>
            <a:br>
              <a:rPr lang="nl-NL" dirty="0">
                <a:latin typeface="Effra light" panose="02000306080000020004" pitchFamily="2" charset="0"/>
              </a:rPr>
            </a:br>
            <a:r>
              <a:rPr lang="nl-NL" dirty="0">
                <a:latin typeface="Effra light" panose="02000306080000020004" pitchFamily="2" charset="0"/>
              </a:rPr>
              <a:t>door beleid dat gericht was op integratie </a:t>
            </a:r>
            <a:br>
              <a:rPr lang="nl-NL" dirty="0">
                <a:latin typeface="Effra light" panose="02000306080000020004" pitchFamily="2" charset="0"/>
              </a:rPr>
            </a:br>
            <a:r>
              <a:rPr lang="nl-NL" dirty="0">
                <a:latin typeface="Effra light" panose="02000306080000020004" pitchFamily="2" charset="0"/>
              </a:rPr>
              <a:t>of assimilatie van groepen migranten. 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Homohuwelijk | Stadsarchief Amsterdam">
            <a:extLst>
              <a:ext uri="{FF2B5EF4-FFF2-40B4-BE49-F238E27FC236}">
                <a16:creationId xmlns:a16="http://schemas.microsoft.com/office/drawing/2014/main" id="{EA10A75A-ADE1-B101-FD4D-D4C99EC1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394" y="1244486"/>
            <a:ext cx="1838325" cy="2486025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FEFD3384-3F6A-B0B9-C294-CDB65C5957F5}"/>
              </a:ext>
            </a:extLst>
          </p:cNvPr>
          <p:cNvCxnSpPr>
            <a:cxnSpLocks/>
          </p:cNvCxnSpPr>
          <p:nvPr/>
        </p:nvCxnSpPr>
        <p:spPr>
          <a:xfrm>
            <a:off x="4713514" y="2585357"/>
            <a:ext cx="582386" cy="141514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0F9B283-94C5-75D3-71DD-9D5986571599}"/>
              </a:ext>
            </a:extLst>
          </p:cNvPr>
          <p:cNvCxnSpPr>
            <a:cxnSpLocks/>
          </p:cNvCxnSpPr>
          <p:nvPr/>
        </p:nvCxnSpPr>
        <p:spPr>
          <a:xfrm flipV="1">
            <a:off x="4408714" y="2819400"/>
            <a:ext cx="887186" cy="310243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E17F9533-D309-2E0C-E034-EDC04A9FDEFC}"/>
              </a:ext>
            </a:extLst>
          </p:cNvPr>
          <p:cNvSpPr txBox="1"/>
          <p:nvPr/>
        </p:nvSpPr>
        <p:spPr>
          <a:xfrm>
            <a:off x="5236030" y="2342346"/>
            <a:ext cx="37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Effra Light" panose="02000306080000020004" pitchFamily="2" charset="0"/>
              </a:rPr>
              <a:t>“NL is open en </a:t>
            </a:r>
          </a:p>
          <a:p>
            <a:r>
              <a:rPr lang="nl-NL" sz="2800" dirty="0">
                <a:latin typeface="Effra Light" panose="02000306080000020004" pitchFamily="2" charset="0"/>
              </a:rPr>
              <a:t>tolerante samenleving”</a:t>
            </a:r>
          </a:p>
        </p:txBody>
      </p:sp>
      <p:pic>
        <p:nvPicPr>
          <p:cNvPr id="13" name="Afbeelding 12" descr="Pim Fortuyn - Andere Tijden">
            <a:extLst>
              <a:ext uri="{FF2B5EF4-FFF2-40B4-BE49-F238E27FC236}">
                <a16:creationId xmlns:a16="http://schemas.microsoft.com/office/drawing/2014/main" id="{F730D12E-687B-2A4B-A4D1-20314B8D2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97" y="4010076"/>
            <a:ext cx="4432832" cy="24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F2CC7-CB3B-862B-A409-D97836D3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0E734-D567-55E3-7642-5204E8FF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CF46C2-8383-E600-6463-8FD57980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7986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Internationale ontwikkelingen 1978-2008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Verdere Europese samenwerking:</a:t>
            </a:r>
          </a:p>
          <a:p>
            <a:r>
              <a:rPr lang="nl-NL" dirty="0">
                <a:latin typeface="Effra light" panose="02000306080000020004" pitchFamily="2" charset="0"/>
              </a:rPr>
              <a:t>jaren 1980: verdrag van Schengen maakt vrij verkeer van personen en goederen mogelijk </a:t>
            </a:r>
          </a:p>
          <a:p>
            <a:r>
              <a:rPr lang="nl-NL" dirty="0">
                <a:latin typeface="Effra light" panose="02000306080000020004" pitchFamily="2" charset="0"/>
              </a:rPr>
              <a:t>verdrag van Maastricht leidt tot:</a:t>
            </a:r>
          </a:p>
          <a:p>
            <a:pPr lvl="1"/>
            <a:r>
              <a:rPr lang="nl-NL" sz="2800" dirty="0">
                <a:latin typeface="Effra light" panose="02000306080000020004" pitchFamily="2" charset="0"/>
              </a:rPr>
              <a:t>oprichting Europese Unie</a:t>
            </a:r>
          </a:p>
          <a:p>
            <a:pPr lvl="1"/>
            <a:r>
              <a:rPr lang="nl-NL" sz="2800" dirty="0">
                <a:latin typeface="Effra light" panose="02000306080000020004" pitchFamily="2" charset="0"/>
              </a:rPr>
              <a:t>invoering Euro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De euro bestaat 20 jaar">
            <a:extLst>
              <a:ext uri="{FF2B5EF4-FFF2-40B4-BE49-F238E27FC236}">
                <a16:creationId xmlns:a16="http://schemas.microsoft.com/office/drawing/2014/main" id="{362C5256-E5F3-286B-2D2A-FA219F82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50" y="3866582"/>
            <a:ext cx="4595586" cy="25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4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D0CC6-D876-9BBB-680D-0CF59F23C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AB41B-B8B6-1576-1A5C-9B9D2BAE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62B57B-3433-7AF6-25F6-C1B6147A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24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latin typeface="Effra light" panose="02000306080000020004" pitchFamily="2" charset="0"/>
              </a:rPr>
              <a:t>Internationale ontwikkelingen 1978-2008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begin jaren 1990: einde Koude Oorlog</a:t>
            </a:r>
          </a:p>
          <a:p>
            <a:pPr marL="0" indent="0">
              <a:buNone/>
            </a:pPr>
            <a:br>
              <a:rPr lang="nl-NL" dirty="0">
                <a:latin typeface="Effra light" panose="02000306080000020004" pitchFamily="2" charset="0"/>
              </a:rPr>
            </a:br>
            <a:r>
              <a:rPr lang="nl-NL" dirty="0">
                <a:latin typeface="Effra light" panose="02000306080000020004" pitchFamily="2" charset="0"/>
              </a:rPr>
              <a:t>Gevolgen:</a:t>
            </a:r>
          </a:p>
          <a:p>
            <a:r>
              <a:rPr lang="nl-NL" dirty="0">
                <a:latin typeface="Effra light" panose="02000306080000020004" pitchFamily="2" charset="0"/>
              </a:rPr>
              <a:t>andere taak voor de NAVO</a:t>
            </a:r>
          </a:p>
          <a:p>
            <a:r>
              <a:rPr lang="nl-NL" dirty="0">
                <a:latin typeface="Effra light" panose="02000306080000020004" pitchFamily="2" charset="0"/>
              </a:rPr>
              <a:t>uitbreiding NAVO</a:t>
            </a:r>
          </a:p>
          <a:p>
            <a:r>
              <a:rPr lang="nl-NL" dirty="0">
                <a:latin typeface="Effra light" panose="02000306080000020004" pitchFamily="2" charset="0"/>
              </a:rPr>
              <a:t>uitbreiding EU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Val van Srebrenica maakt Nederland terughoudender 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in haar internationale ambities.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4086C117-5901-9BA0-67A8-748B2280B2A2}"/>
              </a:ext>
            </a:extLst>
          </p:cNvPr>
          <p:cNvCxnSpPr>
            <a:cxnSpLocks/>
          </p:cNvCxnSpPr>
          <p:nvPr/>
        </p:nvCxnSpPr>
        <p:spPr>
          <a:xfrm>
            <a:off x="3799114" y="4452257"/>
            <a:ext cx="582386" cy="141514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B5B9B1F7-D1BF-16CE-8D56-A9F7985703F6}"/>
              </a:ext>
            </a:extLst>
          </p:cNvPr>
          <p:cNvCxnSpPr>
            <a:cxnSpLocks/>
          </p:cNvCxnSpPr>
          <p:nvPr/>
        </p:nvCxnSpPr>
        <p:spPr>
          <a:xfrm flipV="1">
            <a:off x="3314700" y="4686300"/>
            <a:ext cx="1066800" cy="317500"/>
          </a:xfrm>
          <a:prstGeom prst="straightConnector1">
            <a:avLst/>
          </a:prstGeom>
          <a:ln w="25400">
            <a:solidFill>
              <a:srgbClr val="945D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5FBF51A3-C78D-3A01-D80E-F65A43C1B734}"/>
              </a:ext>
            </a:extLst>
          </p:cNvPr>
          <p:cNvSpPr txBox="1"/>
          <p:nvPr/>
        </p:nvSpPr>
        <p:spPr>
          <a:xfrm>
            <a:off x="4381500" y="4332161"/>
            <a:ext cx="707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Effra Light" panose="02000306080000020004" pitchFamily="2" charset="0"/>
              </a:rPr>
              <a:t>Nederlandse invloed in Europa wordt kleiner.</a:t>
            </a:r>
          </a:p>
        </p:txBody>
      </p:sp>
      <p:pic>
        <p:nvPicPr>
          <p:cNvPr id="8" name="Afbeelding 7" descr="Srebrenica Massacre Begins | Holocaust Encyclopedia">
            <a:extLst>
              <a:ext uri="{FF2B5EF4-FFF2-40B4-BE49-F238E27FC236}">
                <a16:creationId xmlns:a16="http://schemas.microsoft.com/office/drawing/2014/main" id="{032EA172-DFFD-6491-8262-CFAA00C2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0" y="5003800"/>
            <a:ext cx="2438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D1213-65BB-7C4D-4B62-1F21AFF2A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17BB-5591-15BD-956A-E808EE19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/>
              <a:t>Historische Context 3</a:t>
            </a:r>
            <a:br>
              <a:rPr lang="nl-NL"/>
            </a:br>
            <a:r>
              <a:rPr lang="nl-NL"/>
              <a:t>Nederland 1948 – 2008 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5B0B33-0894-9C65-A819-12315910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00" y="1901136"/>
            <a:ext cx="9908800" cy="15977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276884E-2B2D-7ED0-A794-58A7755C7F8E}"/>
              </a:ext>
            </a:extLst>
          </p:cNvPr>
          <p:cNvCxnSpPr>
            <a:cxnSpLocks/>
          </p:cNvCxnSpPr>
          <p:nvPr/>
        </p:nvCxnSpPr>
        <p:spPr>
          <a:xfrm>
            <a:off x="4041949" y="3116106"/>
            <a:ext cx="491155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CDF6890-1DD8-A5B0-F3EC-DEE12E9CB6A1}"/>
              </a:ext>
            </a:extLst>
          </p:cNvPr>
          <p:cNvCxnSpPr>
            <a:cxnSpLocks/>
          </p:cNvCxnSpPr>
          <p:nvPr/>
        </p:nvCxnSpPr>
        <p:spPr>
          <a:xfrm>
            <a:off x="2600499" y="2176306"/>
            <a:ext cx="51735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B9C5CBD-1648-A003-39ED-2CF8E07B0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43" y="3774019"/>
            <a:ext cx="9113252" cy="20676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0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64BBD-813B-AD77-DB99-F0C97ED79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7D32-6470-B747-AE2E-7717DE08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/>
              <a:t>Historische Context 3</a:t>
            </a:r>
            <a:br>
              <a:rPr lang="nl-NL"/>
            </a:br>
            <a:r>
              <a:rPr lang="nl-NL"/>
              <a:t>Nederland 1948 – 2008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381461-B6C0-3CA1-9CCB-9DBCBB4B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0889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Sociaaleconomisch 1948 – 1978</a:t>
            </a:r>
          </a:p>
          <a:p>
            <a:r>
              <a:rPr lang="nl-NL" dirty="0">
                <a:latin typeface="Effra light" panose="02000306080000020004" pitchFamily="2" charset="0"/>
              </a:rPr>
              <a:t>Wederopbouw m.b.v. Marshallplan &amp; geleide loonpolitiek</a:t>
            </a:r>
          </a:p>
          <a:p>
            <a:r>
              <a:rPr lang="nl-NL" dirty="0">
                <a:latin typeface="Effra light" panose="02000306080000020004" pitchFamily="2" charset="0"/>
              </a:rPr>
              <a:t>Profijt economisch herstel Duitsland en vondst aardgas in Groningen</a:t>
            </a:r>
          </a:p>
          <a:p>
            <a:r>
              <a:rPr lang="nl-NL" dirty="0">
                <a:latin typeface="Effra light" panose="02000306080000020004" pitchFamily="2" charset="0"/>
              </a:rPr>
              <a:t>Maakbare samenleving -&gt; economie sturen </a:t>
            </a:r>
          </a:p>
          <a:p>
            <a:r>
              <a:rPr lang="nl-NL" dirty="0">
                <a:latin typeface="Effra light" panose="02000306080000020004" pitchFamily="2" charset="0"/>
              </a:rPr>
              <a:t>Gevolg: Verzorgingsstaat &amp; consumptiemaatschappij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Eerste Nederlandse TV uitzending (1951) - SBI Formaat">
            <a:extLst>
              <a:ext uri="{FF2B5EF4-FFF2-40B4-BE49-F238E27FC236}">
                <a16:creationId xmlns:a16="http://schemas.microsoft.com/office/drawing/2014/main" id="{71CBD0AD-4B24-0B93-30EA-1929BE53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89" y="2280106"/>
            <a:ext cx="4683505" cy="34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4FA38-8FA7-14A8-994E-001F56A49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EE5A0-7E9A-9E77-C729-95CE04B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DD23C-4690-7648-7280-6A2840764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Sociale veranderingen vanaf eind jaren ’50</a:t>
            </a:r>
          </a:p>
          <a:p>
            <a:r>
              <a:rPr lang="nl-NL" b="1" dirty="0">
                <a:latin typeface="Effra light" panose="02000306080000020004" pitchFamily="2" charset="0"/>
              </a:rPr>
              <a:t>Ontzuiling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 D66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Radio Veronica</a:t>
            </a:r>
          </a:p>
          <a:p>
            <a:r>
              <a:rPr lang="nl-NL" b="1" dirty="0">
                <a:latin typeface="Effra light" panose="02000306080000020004" pitchFamily="2" charset="0"/>
              </a:rPr>
              <a:t>Tweede feministische golf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Dolle Mina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Man Vrouw Maatschappij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Afschaffen handelingsonbekwaamheid vrouwen 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Project Dolle Mina - Museum Geelvinck">
            <a:extLst>
              <a:ext uri="{FF2B5EF4-FFF2-40B4-BE49-F238E27FC236}">
                <a16:creationId xmlns:a16="http://schemas.microsoft.com/office/drawing/2014/main" id="{7907388D-51CF-B825-B491-1064D5BE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150" y="1466850"/>
            <a:ext cx="29146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2EFFD-2003-98D2-D30F-E81C7DCE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Kenmerkende aspecten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6EEA20-756C-9DE0-CB0F-CD5DFC130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1" cy="4351338"/>
          </a:xfrm>
        </p:spPr>
        <p:txBody>
          <a:bodyPr>
            <a:normAutofit lnSpcReduction="10000"/>
          </a:bodyPr>
          <a:lstStyle/>
          <a:p>
            <a:r>
              <a:rPr lang="nl-NL" dirty="0">
                <a:latin typeface="Effra light" panose="02000306080000020004" pitchFamily="2" charset="0"/>
              </a:rPr>
              <a:t>Alle kenmerkende aspecten uitgeschreven in de bijlage</a:t>
            </a:r>
          </a:p>
          <a:p>
            <a:r>
              <a:rPr lang="nl-NL" dirty="0">
                <a:latin typeface="Effra light" panose="02000306080000020004" pitchFamily="2" charset="0"/>
              </a:rPr>
              <a:t>Neem het </a:t>
            </a:r>
            <a:r>
              <a:rPr lang="nl-NL" b="1" dirty="0">
                <a:latin typeface="Effra light" panose="02000306080000020004" pitchFamily="2" charset="0"/>
              </a:rPr>
              <a:t>hele</a:t>
            </a:r>
            <a:r>
              <a:rPr lang="nl-NL" dirty="0">
                <a:latin typeface="Effra light" panose="02000306080000020004" pitchFamily="2" charset="0"/>
              </a:rPr>
              <a:t> </a:t>
            </a:r>
            <a:r>
              <a:rPr lang="nl-NL" b="1" dirty="0">
                <a:latin typeface="Effra light" panose="02000306080000020004" pitchFamily="2" charset="0"/>
              </a:rPr>
              <a:t>KA</a:t>
            </a:r>
            <a:r>
              <a:rPr lang="nl-NL" dirty="0">
                <a:latin typeface="Effra light" panose="02000306080000020004" pitchFamily="2" charset="0"/>
              </a:rPr>
              <a:t> over bij je antwoord</a:t>
            </a:r>
          </a:p>
          <a:p>
            <a:r>
              <a:rPr lang="nl-NL" b="1" dirty="0">
                <a:latin typeface="Effra light" panose="02000306080000020004" pitchFamily="2" charset="0"/>
              </a:rPr>
              <a:t>Altijd</a:t>
            </a:r>
            <a:r>
              <a:rPr lang="nl-NL" dirty="0">
                <a:latin typeface="Effra light" panose="02000306080000020004" pitchFamily="2" charset="0"/>
              </a:rPr>
              <a:t> uitleg geven waarom je voor dat KA kiest, anders geen punten!</a:t>
            </a:r>
          </a:p>
          <a:p>
            <a:endParaRPr lang="nl-NL" b="1" dirty="0">
              <a:latin typeface="Effra light" panose="02000306080000020004" pitchFamily="2" charset="0"/>
            </a:endParaRPr>
          </a:p>
          <a:p>
            <a:r>
              <a:rPr lang="nl-NL" b="1" dirty="0">
                <a:latin typeface="Effra light" panose="02000306080000020004" pitchFamily="2" charset="0"/>
              </a:rPr>
              <a:t>Tip: </a:t>
            </a:r>
            <a:r>
              <a:rPr lang="nl-NL" dirty="0">
                <a:latin typeface="Effra light" panose="02000306080000020004" pitchFamily="2" charset="0"/>
              </a:rPr>
              <a:t>Schrijf de eeuwen direct op bij de tijdvakken! </a:t>
            </a:r>
            <a:endParaRPr lang="nl-NL" b="1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538F895A-BA9C-7423-5B15-7BB5F387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000">
            <a:off x="6045009" y="937847"/>
            <a:ext cx="6139366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663DA2E-0052-8255-27EE-EE86C1691A38}"/>
              </a:ext>
            </a:extLst>
          </p:cNvPr>
          <p:cNvSpPr txBox="1"/>
          <p:nvPr/>
        </p:nvSpPr>
        <p:spPr>
          <a:xfrm rot="540000">
            <a:off x="8098693" y="1592385"/>
            <a:ext cx="24423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nl-NL" sz="1800" b="1" kern="1200" dirty="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16</a:t>
            </a:r>
            <a:r>
              <a:rPr lang="nl-NL" sz="1800" b="1" kern="1200" baseline="30000" dirty="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e</a:t>
            </a:r>
            <a:r>
              <a:rPr lang="nl-NL" sz="1800" b="1" kern="1200" dirty="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 eeuw, 1500-1600</a:t>
            </a:r>
          </a:p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B855F6-9E6F-A0F8-218C-AFC7C3174D78}"/>
              </a:ext>
            </a:extLst>
          </p:cNvPr>
          <p:cNvSpPr txBox="1"/>
          <p:nvPr/>
        </p:nvSpPr>
        <p:spPr>
          <a:xfrm rot="480000">
            <a:off x="7844692" y="2969847"/>
            <a:ext cx="23641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nl-NL" sz="1800" b="1" kern="12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17</a:t>
            </a:r>
            <a:r>
              <a:rPr lang="nl-NL" sz="1800" b="1" kern="1200" baseline="300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e</a:t>
            </a:r>
            <a:r>
              <a:rPr lang="nl-NL" sz="1800" b="1" kern="12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 eeuw, 1600-1700</a:t>
            </a:r>
          </a:p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7767043-7D38-8F70-65C7-BE887DCF3FEB}"/>
              </a:ext>
            </a:extLst>
          </p:cNvPr>
          <p:cNvSpPr txBox="1"/>
          <p:nvPr/>
        </p:nvSpPr>
        <p:spPr>
          <a:xfrm rot="540000">
            <a:off x="7668847" y="4210539"/>
            <a:ext cx="27060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nl-NL" sz="1800" b="1" kern="12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18</a:t>
            </a:r>
            <a:r>
              <a:rPr lang="nl-NL" sz="1800" b="1" kern="1200" baseline="300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e</a:t>
            </a:r>
            <a:r>
              <a:rPr lang="nl-NL" sz="1800" b="1" kern="12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 eeuw, 1700-1800</a:t>
            </a:r>
          </a:p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FB41A53-BC13-5DD9-2C7E-FE19DF7C0EF3}"/>
              </a:ext>
            </a:extLst>
          </p:cNvPr>
          <p:cNvSpPr txBox="1"/>
          <p:nvPr/>
        </p:nvSpPr>
        <p:spPr>
          <a:xfrm rot="480000">
            <a:off x="7444154" y="6037385"/>
            <a:ext cx="24813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nl-NL" sz="1800" b="1" kern="12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19</a:t>
            </a:r>
            <a:r>
              <a:rPr lang="nl-NL" sz="1800" b="1" kern="1200" baseline="300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e</a:t>
            </a:r>
            <a:r>
              <a:rPr lang="nl-NL" sz="1800" b="1" kern="1200">
                <a:solidFill>
                  <a:srgbClr val="945EE8"/>
                </a:solidFill>
                <a:latin typeface="Bradley Hand ITC"/>
                <a:ea typeface="+mn-ea"/>
                <a:cs typeface="+mn-cs"/>
              </a:rPr>
              <a:t> eeuw, 1800-1900</a:t>
            </a: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9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65256-9B21-67BF-F529-8800A1A3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952C7-A318-32F0-8272-25C4C8AC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70E38-5681-EEF4-C1C8-452D98E4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Sociaaleconomisch 1948-1978</a:t>
            </a:r>
          </a:p>
          <a:p>
            <a:r>
              <a:rPr lang="nl-NL" b="1" dirty="0">
                <a:latin typeface="Effra light" panose="02000306080000020004" pitchFamily="2" charset="0"/>
              </a:rPr>
              <a:t>Emigratie &amp; immigratie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Vertrek naar Canada &amp; Australië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Dekolonisatie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Gastarbeiders</a:t>
            </a:r>
          </a:p>
          <a:p>
            <a:r>
              <a:rPr lang="nl-NL" b="1" dirty="0">
                <a:latin typeface="Effra light" panose="02000306080000020004" pitchFamily="2" charset="0"/>
              </a:rPr>
              <a:t>Afname geboortecijfer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Stijging welvaart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Anticonceptiepil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Echtscheidingswet 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70 jaar Molukkers in Nederland: 'We moeten ons hele verhaal blijven  vertellen'">
            <a:extLst>
              <a:ext uri="{FF2B5EF4-FFF2-40B4-BE49-F238E27FC236}">
                <a16:creationId xmlns:a16="http://schemas.microsoft.com/office/drawing/2014/main" id="{58C920FC-0887-96F7-62C4-1C958B2A0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436423" cy="407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682C-4BC4-3C25-67C4-DB4E3456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0BAFF-E8FC-AB5C-FD64-0BDEB03C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4C14C-7172-4675-F5A8-ACA6054C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Sociaaleconomisch 1978 - 2008</a:t>
            </a:r>
          </a:p>
          <a:p>
            <a:r>
              <a:rPr lang="nl-NL" b="1" dirty="0">
                <a:latin typeface="Effra light" panose="02000306080000020004" pitchFamily="2" charset="0"/>
              </a:rPr>
              <a:t>1973 oliecrisis </a:t>
            </a:r>
          </a:p>
          <a:p>
            <a:r>
              <a:rPr lang="nl-NL" b="1" dirty="0">
                <a:latin typeface="Effra light" panose="02000306080000020004" pitchFamily="2" charset="0"/>
              </a:rPr>
              <a:t>1980 economische crisis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Privatisering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Poldermodel</a:t>
            </a:r>
          </a:p>
          <a:p>
            <a:pPr marL="0" indent="0">
              <a:buNone/>
            </a:pPr>
            <a:endParaRPr lang="nl-NL" b="1" dirty="0">
              <a:latin typeface="Effra light" panose="02000306080000020004" pitchFamily="2" charset="0"/>
            </a:endParaRP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Autoloze zondag doorheen de jaren | VAB-Magazine">
            <a:extLst>
              <a:ext uri="{FF2B5EF4-FFF2-40B4-BE49-F238E27FC236}">
                <a16:creationId xmlns:a16="http://schemas.microsoft.com/office/drawing/2014/main" id="{57BFF9FE-2053-3706-952C-59AEB15CF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243" y="2293219"/>
            <a:ext cx="5497530" cy="41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421F6-FE48-2509-C9CD-671E8B9E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B60B9-39D2-7E68-8C4D-62548F2A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F3417-B7D5-D122-DCF1-4F169F00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Sociale veranderingen 1978 – 2008</a:t>
            </a:r>
          </a:p>
          <a:p>
            <a:r>
              <a:rPr lang="nl-NL" dirty="0">
                <a:latin typeface="Effra light" panose="02000306080000020004" pitchFamily="2" charset="0"/>
              </a:rPr>
              <a:t>Individualisering</a:t>
            </a:r>
          </a:p>
          <a:p>
            <a:r>
              <a:rPr lang="nl-NL" dirty="0">
                <a:latin typeface="Effra light" panose="02000306080000020004" pitchFamily="2" charset="0"/>
              </a:rPr>
              <a:t>Zelfredzaamheid burgers</a:t>
            </a:r>
          </a:p>
          <a:p>
            <a:r>
              <a:rPr lang="nl-NL" dirty="0">
                <a:latin typeface="Effra light" panose="02000306080000020004" pitchFamily="2" charset="0"/>
              </a:rPr>
              <a:t>Digitale revolutie </a:t>
            </a:r>
          </a:p>
          <a:p>
            <a:r>
              <a:rPr lang="nl-NL" dirty="0">
                <a:latin typeface="Effra light" panose="02000306080000020004" pitchFamily="2" charset="0"/>
              </a:rPr>
              <a:t>Multiculturele samenleving</a:t>
            </a:r>
          </a:p>
          <a:p>
            <a:r>
              <a:rPr lang="nl-NL" dirty="0">
                <a:latin typeface="Effra light" panose="02000306080000020004" pitchFamily="2" charset="0"/>
              </a:rPr>
              <a:t>Polarisatie - toenemende tegenstellingen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latin typeface="Effra light" panose="02000306080000020004" pitchFamily="2" charset="0"/>
              </a:rPr>
              <a:t>Moord op Pim Fortuyn </a:t>
            </a:r>
          </a:p>
          <a:p>
            <a:pPr marL="0" indent="0">
              <a:buNone/>
            </a:pPr>
            <a:endParaRPr lang="nl-NL" b="1" dirty="0">
              <a:latin typeface="Effra light" panose="02000306080000020004" pitchFamily="2" charset="0"/>
            </a:endParaRP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4" name="Afbeelding 3" descr="Twintig jaar na Pim: over de erfenissen van de jaren zestig - Wynia's Week">
            <a:extLst>
              <a:ext uri="{FF2B5EF4-FFF2-40B4-BE49-F238E27FC236}">
                <a16:creationId xmlns:a16="http://schemas.microsoft.com/office/drawing/2014/main" id="{5BC6070B-1A06-B1AD-D426-534C6495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94" y="3776548"/>
            <a:ext cx="4334153" cy="24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D105E-CC73-C909-1E5D-D986D5604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7B4F2-45F3-6A7B-FF0E-2E2AFB190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Cultureel 1948 – 2008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Jeugdculturen: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2D0A78F-E8A9-CED7-0614-C0667B665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77146"/>
              </p:ext>
            </p:extLst>
          </p:nvPr>
        </p:nvGraphicFramePr>
        <p:xfrm>
          <a:off x="1720501" y="2809724"/>
          <a:ext cx="812799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1327337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87675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2469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Wanneer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5D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Kenmerken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5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97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’50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Nozems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Brommers &amp; vetkuiven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3139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’60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Provo’s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Tegen gezag, provoceren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7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’70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Hippies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Realiteit ontvluchten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64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‘80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Punkers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geloof in de toekomst, verzet autoriteiten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97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’80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Krakers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Verzet tegen woningnood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67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’90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Rappers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Boos over armoede en racisme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433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Jaren ’90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Gabbers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Leven voor het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2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8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7779D-73C7-29BB-6E14-221574C0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566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E52D3A-E032-664A-9399-05403E38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39" y="1850129"/>
            <a:ext cx="8621648" cy="165800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71E5E58-FB6E-1807-47AA-A6B8BFAFDCA6}"/>
              </a:ext>
            </a:extLst>
          </p:cNvPr>
          <p:cNvCxnSpPr>
            <a:cxnSpLocks/>
          </p:cNvCxnSpPr>
          <p:nvPr/>
        </p:nvCxnSpPr>
        <p:spPr>
          <a:xfrm>
            <a:off x="3521947" y="2292288"/>
            <a:ext cx="602902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6267C7D-81EA-512D-7CD2-BB7C2972F746}"/>
              </a:ext>
            </a:extLst>
          </p:cNvPr>
          <p:cNvCxnSpPr>
            <a:cxnSpLocks/>
          </p:cNvCxnSpPr>
          <p:nvPr/>
        </p:nvCxnSpPr>
        <p:spPr>
          <a:xfrm>
            <a:off x="3965749" y="3107879"/>
            <a:ext cx="1133789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1FFC05C-621C-90FF-3175-5BDA7DBF41F1}"/>
              </a:ext>
            </a:extLst>
          </p:cNvPr>
          <p:cNvCxnSpPr>
            <a:cxnSpLocks/>
          </p:cNvCxnSpPr>
          <p:nvPr/>
        </p:nvCxnSpPr>
        <p:spPr>
          <a:xfrm>
            <a:off x="6881446" y="3091132"/>
            <a:ext cx="1133789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3B3216F-880F-381E-A222-3A885997C772}"/>
              </a:ext>
            </a:extLst>
          </p:cNvPr>
          <p:cNvCxnSpPr>
            <a:cxnSpLocks/>
          </p:cNvCxnSpPr>
          <p:nvPr/>
        </p:nvCxnSpPr>
        <p:spPr>
          <a:xfrm>
            <a:off x="5446207" y="3355739"/>
            <a:ext cx="81894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7287190-D63B-B181-2FC9-71D3B3FEB8A3}"/>
              </a:ext>
            </a:extLst>
          </p:cNvPr>
          <p:cNvCxnSpPr>
            <a:cxnSpLocks/>
          </p:cNvCxnSpPr>
          <p:nvPr/>
        </p:nvCxnSpPr>
        <p:spPr>
          <a:xfrm>
            <a:off x="3715378" y="3377512"/>
            <a:ext cx="81894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BE8A60D-65A9-B356-1A38-FEA9DAF3D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81" y="3777769"/>
            <a:ext cx="7487198" cy="255566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7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F6214-C974-6471-C0B9-E49D75DC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2B724-303F-7F70-A7C0-E1075D097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46" y="1579814"/>
            <a:ext cx="10515600" cy="1144587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Bij een vraag hoort vaak een bron of er staan nieuwe gegevens in.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B88850-1AB0-E70F-7044-E46B98AC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54" y="2120367"/>
            <a:ext cx="4896329" cy="126905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45E0F9D-B4A2-E58C-7C6E-1CA8BF08B7A8}"/>
              </a:ext>
            </a:extLst>
          </p:cNvPr>
          <p:cNvCxnSpPr>
            <a:cxnSpLocks/>
          </p:cNvCxnSpPr>
          <p:nvPr/>
        </p:nvCxnSpPr>
        <p:spPr>
          <a:xfrm>
            <a:off x="3768854" y="2441983"/>
            <a:ext cx="769487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77CA163-9234-34CC-47ED-1EE8DA0A1405}"/>
              </a:ext>
            </a:extLst>
          </p:cNvPr>
          <p:cNvCxnSpPr>
            <a:cxnSpLocks/>
          </p:cNvCxnSpPr>
          <p:nvPr/>
        </p:nvCxnSpPr>
        <p:spPr>
          <a:xfrm>
            <a:off x="1838434" y="2895678"/>
            <a:ext cx="165648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2457C15-62C0-7063-961D-1D182509E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54" y="3572176"/>
            <a:ext cx="4896329" cy="286538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6132056-90A4-E24A-5418-25418737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35023"/>
            <a:ext cx="5684078" cy="234380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47C33EF-E6B2-A3B9-F664-7B308B7B2635}"/>
              </a:ext>
            </a:extLst>
          </p:cNvPr>
          <p:cNvCxnSpPr>
            <a:cxnSpLocks/>
          </p:cNvCxnSpPr>
          <p:nvPr/>
        </p:nvCxnSpPr>
        <p:spPr>
          <a:xfrm>
            <a:off x="7159754" y="2501855"/>
            <a:ext cx="31873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D7156997-8904-222E-BEBB-DBAE1873F131}"/>
              </a:ext>
            </a:extLst>
          </p:cNvPr>
          <p:cNvCxnSpPr>
            <a:cxnSpLocks/>
          </p:cNvCxnSpPr>
          <p:nvPr/>
        </p:nvCxnSpPr>
        <p:spPr>
          <a:xfrm>
            <a:off x="7235954" y="2852134"/>
            <a:ext cx="31873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7C917DC-AEB4-7127-E4B8-37DC8E704524}"/>
              </a:ext>
            </a:extLst>
          </p:cNvPr>
          <p:cNvCxnSpPr>
            <a:cxnSpLocks/>
          </p:cNvCxnSpPr>
          <p:nvPr/>
        </p:nvCxnSpPr>
        <p:spPr>
          <a:xfrm>
            <a:off x="9777769" y="2681470"/>
            <a:ext cx="449360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E291E77A-BB0B-EFD0-33B0-AE4640B69E6C}"/>
              </a:ext>
            </a:extLst>
          </p:cNvPr>
          <p:cNvCxnSpPr>
            <a:cxnSpLocks/>
          </p:cNvCxnSpPr>
          <p:nvPr/>
        </p:nvCxnSpPr>
        <p:spPr>
          <a:xfrm>
            <a:off x="9761440" y="2855718"/>
            <a:ext cx="1510717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13C9D2B8-F3DD-D69D-3F32-3B832D41FAA2}"/>
              </a:ext>
            </a:extLst>
          </p:cNvPr>
          <p:cNvCxnSpPr>
            <a:cxnSpLocks/>
          </p:cNvCxnSpPr>
          <p:nvPr/>
        </p:nvCxnSpPr>
        <p:spPr>
          <a:xfrm>
            <a:off x="9652583" y="3917075"/>
            <a:ext cx="1831846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B2B825E2-8577-F0E2-4AFF-A63A62B13AAD}"/>
              </a:ext>
            </a:extLst>
          </p:cNvPr>
          <p:cNvCxnSpPr>
            <a:cxnSpLocks/>
          </p:cNvCxnSpPr>
          <p:nvPr/>
        </p:nvCxnSpPr>
        <p:spPr>
          <a:xfrm>
            <a:off x="6963811" y="4102132"/>
            <a:ext cx="431508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ijdelijke aanduiding voor inhoud 2">
            <a:extLst>
              <a:ext uri="{FF2B5EF4-FFF2-40B4-BE49-F238E27FC236}">
                <a16:creationId xmlns:a16="http://schemas.microsoft.com/office/drawing/2014/main" id="{A65F873E-C195-B279-AA0F-54FFB24D167D}"/>
              </a:ext>
            </a:extLst>
          </p:cNvPr>
          <p:cNvSpPr txBox="1">
            <a:spLocks/>
          </p:cNvSpPr>
          <p:nvPr/>
        </p:nvSpPr>
        <p:spPr>
          <a:xfrm>
            <a:off x="6054646" y="4779836"/>
            <a:ext cx="5725432" cy="17570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Effra light" panose="02000306080000020004" pitchFamily="2" charset="0"/>
              </a:rPr>
              <a:t>Ga altijd uit van de leerstof.</a:t>
            </a:r>
          </a:p>
          <a:p>
            <a:r>
              <a:rPr lang="nl-NL" dirty="0">
                <a:latin typeface="Effra light" panose="02000306080000020004" pitchFamily="2" charset="0"/>
              </a:rPr>
              <a:t>Neem die mee in je antwoord.</a:t>
            </a:r>
          </a:p>
          <a:p>
            <a:r>
              <a:rPr lang="nl-NL" dirty="0">
                <a:latin typeface="Effra light" panose="02000306080000020004" pitchFamily="2" charset="0"/>
              </a:rPr>
              <a:t>Koppel de leerstof aan de nieuwe informatie.</a:t>
            </a:r>
          </a:p>
        </p:txBody>
      </p:sp>
      <p:sp>
        <p:nvSpPr>
          <p:cNvPr id="32" name="Titel 31">
            <a:extLst>
              <a:ext uri="{FF2B5EF4-FFF2-40B4-BE49-F238E27FC236}">
                <a16:creationId xmlns:a16="http://schemas.microsoft.com/office/drawing/2014/main" id="{A6CF6D1B-EDAA-7B26-83BC-E2D67630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informatie in de vraag</a:t>
            </a:r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4F4E43A-5DBE-231A-E661-02416C871F69}"/>
              </a:ext>
            </a:extLst>
          </p:cNvPr>
          <p:cNvCxnSpPr>
            <a:cxnSpLocks/>
          </p:cNvCxnSpPr>
          <p:nvPr/>
        </p:nvCxnSpPr>
        <p:spPr>
          <a:xfrm>
            <a:off x="7654168" y="4253861"/>
            <a:ext cx="495688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FE5C-A62F-7D53-1470-92A9E2D83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C6DEE-1459-9DB3-3C8E-CBF8F5B0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Nieuwe informatie in de vraag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31C866-D7F0-549B-6717-5429574D5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429" y="1465174"/>
            <a:ext cx="4912242" cy="2793167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latin typeface="Effra light" panose="02000306080000020004" pitchFamily="2" charset="0"/>
              </a:rPr>
              <a:t>1972: BRD en DDR erkennen elkaar als onafhankelijke staten</a:t>
            </a:r>
          </a:p>
          <a:p>
            <a:r>
              <a:rPr lang="nl-NL" dirty="0">
                <a:latin typeface="Effra light" panose="02000306080000020004" pitchFamily="2" charset="0"/>
              </a:rPr>
              <a:t>Brandt: regeringsleider BRD</a:t>
            </a:r>
          </a:p>
          <a:p>
            <a:r>
              <a:rPr lang="nl-NL" dirty="0">
                <a:latin typeface="Effra light" panose="02000306080000020004" pitchFamily="2" charset="0"/>
              </a:rPr>
              <a:t>1989: val van de Berlijnse Muur</a:t>
            </a:r>
          </a:p>
          <a:p>
            <a:r>
              <a:rPr lang="nl-NL" dirty="0" err="1">
                <a:latin typeface="Effra light" panose="02000306080000020004" pitchFamily="2" charset="0"/>
              </a:rPr>
              <a:t>Stasi</a:t>
            </a:r>
            <a:r>
              <a:rPr lang="nl-NL" dirty="0">
                <a:latin typeface="Effra light" panose="02000306080000020004" pitchFamily="2" charset="0"/>
              </a:rPr>
              <a:t>: geheime politie in DDR</a:t>
            </a:r>
          </a:p>
          <a:p>
            <a:r>
              <a:rPr lang="nl-NL" dirty="0">
                <a:latin typeface="Effra light" panose="02000306080000020004" pitchFamily="2" charset="0"/>
              </a:rPr>
              <a:t>buitenlands beleid Brandt: </a:t>
            </a:r>
            <a:r>
              <a:rPr lang="nl-NL" dirty="0" err="1">
                <a:latin typeface="Effra light" panose="02000306080000020004" pitchFamily="2" charset="0"/>
              </a:rPr>
              <a:t>Ostpolitik</a:t>
            </a:r>
            <a:endParaRPr lang="nl-NL" dirty="0">
              <a:latin typeface="Effra light" panose="02000306080000020004" pitchFamily="2" charset="0"/>
            </a:endParaRPr>
          </a:p>
          <a:p>
            <a:r>
              <a:rPr lang="nl-NL" dirty="0">
                <a:latin typeface="Effra light" panose="02000306080000020004" pitchFamily="2" charset="0"/>
              </a:rPr>
              <a:t>na 1989: Duitse hereniging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C5241B-3B0F-AECD-A3CA-CD9D6DF37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22" y="1573639"/>
            <a:ext cx="6354725" cy="262034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BF92394-C68F-8F37-8F98-9DD06595818E}"/>
              </a:ext>
            </a:extLst>
          </p:cNvPr>
          <p:cNvCxnSpPr>
            <a:cxnSpLocks/>
          </p:cNvCxnSpPr>
          <p:nvPr/>
        </p:nvCxnSpPr>
        <p:spPr>
          <a:xfrm>
            <a:off x="1680441" y="1987214"/>
            <a:ext cx="356337" cy="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D22A64B-F41A-9B71-3F2B-08273B222C47}"/>
              </a:ext>
            </a:extLst>
          </p:cNvPr>
          <p:cNvCxnSpPr>
            <a:cxnSpLocks/>
          </p:cNvCxnSpPr>
          <p:nvPr/>
        </p:nvCxnSpPr>
        <p:spPr>
          <a:xfrm>
            <a:off x="1786767" y="2386443"/>
            <a:ext cx="356337" cy="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CC527E9-68C0-EC63-96A1-3246A42EB8E4}"/>
              </a:ext>
            </a:extLst>
          </p:cNvPr>
          <p:cNvCxnSpPr>
            <a:cxnSpLocks/>
          </p:cNvCxnSpPr>
          <p:nvPr/>
        </p:nvCxnSpPr>
        <p:spPr>
          <a:xfrm>
            <a:off x="4597417" y="2209695"/>
            <a:ext cx="502379" cy="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CBF5834-025C-8B63-E332-E82188C1B983}"/>
              </a:ext>
            </a:extLst>
          </p:cNvPr>
          <p:cNvCxnSpPr>
            <a:cxnSpLocks/>
          </p:cNvCxnSpPr>
          <p:nvPr/>
        </p:nvCxnSpPr>
        <p:spPr>
          <a:xfrm>
            <a:off x="4597417" y="2386442"/>
            <a:ext cx="1688962" cy="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00C034A0-4E75-2C63-A647-78BC0795981F}"/>
              </a:ext>
            </a:extLst>
          </p:cNvPr>
          <p:cNvCxnSpPr>
            <a:cxnSpLocks/>
          </p:cNvCxnSpPr>
          <p:nvPr/>
        </p:nvCxnSpPr>
        <p:spPr>
          <a:xfrm>
            <a:off x="4522373" y="3556696"/>
            <a:ext cx="2047980" cy="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1784C385-04FE-188E-49DF-DF22FC7E61EC}"/>
              </a:ext>
            </a:extLst>
          </p:cNvPr>
          <p:cNvCxnSpPr>
            <a:cxnSpLocks/>
          </p:cNvCxnSpPr>
          <p:nvPr/>
        </p:nvCxnSpPr>
        <p:spPr>
          <a:xfrm>
            <a:off x="1509594" y="3758716"/>
            <a:ext cx="482420" cy="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2A53621-81B4-40C2-8E17-266D473936AD}"/>
              </a:ext>
            </a:extLst>
          </p:cNvPr>
          <p:cNvCxnSpPr>
            <a:cxnSpLocks/>
          </p:cNvCxnSpPr>
          <p:nvPr/>
        </p:nvCxnSpPr>
        <p:spPr>
          <a:xfrm>
            <a:off x="2247511" y="3947657"/>
            <a:ext cx="596697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74B48B1-EE30-29C0-D83A-046C98EC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162" y="4331728"/>
            <a:ext cx="6992182" cy="232212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AC6D3BF-4B27-437B-63B0-B0B9E4AE4286}"/>
              </a:ext>
            </a:extLst>
          </p:cNvPr>
          <p:cNvCxnSpPr>
            <a:cxnSpLocks/>
          </p:cNvCxnSpPr>
          <p:nvPr/>
        </p:nvCxnSpPr>
        <p:spPr>
          <a:xfrm>
            <a:off x="4118446" y="5673927"/>
            <a:ext cx="3517883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D626C448-A809-364C-1214-420B9BA8FC4A}"/>
              </a:ext>
            </a:extLst>
          </p:cNvPr>
          <p:cNvCxnSpPr>
            <a:cxnSpLocks/>
          </p:cNvCxnSpPr>
          <p:nvPr/>
        </p:nvCxnSpPr>
        <p:spPr>
          <a:xfrm>
            <a:off x="3508937" y="5907969"/>
            <a:ext cx="3050530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972026BD-EC5A-32CD-8CDD-FDDAFF83B802}"/>
              </a:ext>
            </a:extLst>
          </p:cNvPr>
          <p:cNvCxnSpPr>
            <a:cxnSpLocks/>
          </p:cNvCxnSpPr>
          <p:nvPr/>
        </p:nvCxnSpPr>
        <p:spPr>
          <a:xfrm>
            <a:off x="6698451" y="5904995"/>
            <a:ext cx="1857720" cy="2974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615B69E-D708-3903-A9AC-C4A1B31FCA5E}"/>
              </a:ext>
            </a:extLst>
          </p:cNvPr>
          <p:cNvCxnSpPr>
            <a:cxnSpLocks/>
          </p:cNvCxnSpPr>
          <p:nvPr/>
        </p:nvCxnSpPr>
        <p:spPr>
          <a:xfrm>
            <a:off x="3242076" y="6117265"/>
            <a:ext cx="382867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1B411855-3F85-4C5D-3821-4C1D2C10682B}"/>
              </a:ext>
            </a:extLst>
          </p:cNvPr>
          <p:cNvCxnSpPr>
            <a:cxnSpLocks/>
          </p:cNvCxnSpPr>
          <p:nvPr/>
        </p:nvCxnSpPr>
        <p:spPr>
          <a:xfrm>
            <a:off x="3752063" y="6114291"/>
            <a:ext cx="1689835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B234E-DD32-D78B-ABB0-72940A4C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7596AD-6F2A-092E-B572-6EF4D0FC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27" y="839620"/>
            <a:ext cx="5995686" cy="2558006"/>
          </a:xfrm>
        </p:spPr>
        <p:txBody>
          <a:bodyPr>
            <a:normAutofit/>
          </a:bodyPr>
          <a:lstStyle/>
          <a:p>
            <a:r>
              <a:rPr lang="nl-NL" dirty="0">
                <a:latin typeface="Effra light" panose="02000306080000020004" pitchFamily="2" charset="0"/>
              </a:rPr>
              <a:t>koloniaal bestuur: wil de macht/controle over een kolonie behouden (modern imperialisme) en zorgen dat de bevolking tevreden is</a:t>
            </a:r>
          </a:p>
          <a:p>
            <a:r>
              <a:rPr lang="nl-NL" dirty="0">
                <a:latin typeface="Effra light" panose="02000306080000020004" pitchFamily="2" charset="0"/>
              </a:rPr>
              <a:t>feministen: emancipatiebeweging die opkomt voor de rechten van vrouwen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B48E7C-8C1F-B71B-F604-787300D7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52" y="839620"/>
            <a:ext cx="5307417" cy="116257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42135BE-8F7B-D716-FC30-15671EE9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52" y="2192137"/>
            <a:ext cx="5307417" cy="42757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333AE8F-C62C-9A65-1CDC-5E1F262DBE80}"/>
              </a:ext>
            </a:extLst>
          </p:cNvPr>
          <p:cNvCxnSpPr>
            <a:cxnSpLocks/>
          </p:cNvCxnSpPr>
          <p:nvPr/>
        </p:nvCxnSpPr>
        <p:spPr>
          <a:xfrm>
            <a:off x="4567509" y="1151406"/>
            <a:ext cx="1098300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AF18C0F-6BAB-BB49-161D-1CA870D97D81}"/>
              </a:ext>
            </a:extLst>
          </p:cNvPr>
          <p:cNvCxnSpPr>
            <a:cxnSpLocks/>
          </p:cNvCxnSpPr>
          <p:nvPr/>
        </p:nvCxnSpPr>
        <p:spPr>
          <a:xfrm>
            <a:off x="3333509" y="1332743"/>
            <a:ext cx="636607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DE96E575-1D31-CE2B-D03F-A91D68C6A6BA}"/>
              </a:ext>
            </a:extLst>
          </p:cNvPr>
          <p:cNvSpPr/>
          <p:nvPr/>
        </p:nvSpPr>
        <p:spPr>
          <a:xfrm>
            <a:off x="3395099" y="1452623"/>
            <a:ext cx="1969768" cy="241013"/>
          </a:xfrm>
          <a:prstGeom prst="roundRect">
            <a:avLst/>
          </a:prstGeom>
          <a:noFill/>
          <a:ln w="254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0542D16B-A09A-B934-B3EC-3454E8F5650D}"/>
              </a:ext>
            </a:extLst>
          </p:cNvPr>
          <p:cNvCxnSpPr>
            <a:cxnSpLocks/>
          </p:cNvCxnSpPr>
          <p:nvPr/>
        </p:nvCxnSpPr>
        <p:spPr>
          <a:xfrm>
            <a:off x="3994822" y="3190480"/>
            <a:ext cx="1422130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F7CD7887-7982-8585-ACF6-DFEBA4B946A0}"/>
              </a:ext>
            </a:extLst>
          </p:cNvPr>
          <p:cNvCxnSpPr>
            <a:cxnSpLocks/>
          </p:cNvCxnSpPr>
          <p:nvPr/>
        </p:nvCxnSpPr>
        <p:spPr>
          <a:xfrm>
            <a:off x="773202" y="3331305"/>
            <a:ext cx="339947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113ABEA9-F6EA-D648-9C5B-E2BCF0C430C7}"/>
              </a:ext>
            </a:extLst>
          </p:cNvPr>
          <p:cNvCxnSpPr>
            <a:cxnSpLocks/>
          </p:cNvCxnSpPr>
          <p:nvPr/>
        </p:nvCxnSpPr>
        <p:spPr>
          <a:xfrm>
            <a:off x="773202" y="4160824"/>
            <a:ext cx="2207279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176276D7-829A-ACB0-2AEA-CE770AE5C1CA}"/>
              </a:ext>
            </a:extLst>
          </p:cNvPr>
          <p:cNvCxnSpPr>
            <a:cxnSpLocks/>
          </p:cNvCxnSpPr>
          <p:nvPr/>
        </p:nvCxnSpPr>
        <p:spPr>
          <a:xfrm>
            <a:off x="3205445" y="4006495"/>
            <a:ext cx="2356192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971A3A52-0DEB-8806-8779-F9709B57551D}"/>
              </a:ext>
            </a:extLst>
          </p:cNvPr>
          <p:cNvCxnSpPr>
            <a:cxnSpLocks/>
          </p:cNvCxnSpPr>
          <p:nvPr/>
        </p:nvCxnSpPr>
        <p:spPr>
          <a:xfrm>
            <a:off x="773202" y="4504207"/>
            <a:ext cx="4051139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E3873322-C190-560D-0A12-9D727B32582E}"/>
              </a:ext>
            </a:extLst>
          </p:cNvPr>
          <p:cNvCxnSpPr>
            <a:cxnSpLocks/>
          </p:cNvCxnSpPr>
          <p:nvPr/>
        </p:nvCxnSpPr>
        <p:spPr>
          <a:xfrm>
            <a:off x="2472937" y="4329992"/>
            <a:ext cx="285683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E306DDBA-48AF-DD69-3C1E-3282692A04BA}"/>
              </a:ext>
            </a:extLst>
          </p:cNvPr>
          <p:cNvCxnSpPr>
            <a:cxnSpLocks/>
          </p:cNvCxnSpPr>
          <p:nvPr/>
        </p:nvCxnSpPr>
        <p:spPr>
          <a:xfrm>
            <a:off x="3553428" y="5148531"/>
            <a:ext cx="1863524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B3434BB-A570-A930-8C7E-22E349D04091}"/>
              </a:ext>
            </a:extLst>
          </p:cNvPr>
          <p:cNvCxnSpPr>
            <a:cxnSpLocks/>
          </p:cNvCxnSpPr>
          <p:nvPr/>
        </p:nvCxnSpPr>
        <p:spPr>
          <a:xfrm>
            <a:off x="773202" y="5306719"/>
            <a:ext cx="4556566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6E501B10-9F94-4568-30EE-7C9FF3AF09CA}"/>
              </a:ext>
            </a:extLst>
          </p:cNvPr>
          <p:cNvCxnSpPr>
            <a:cxnSpLocks/>
          </p:cNvCxnSpPr>
          <p:nvPr/>
        </p:nvCxnSpPr>
        <p:spPr>
          <a:xfrm>
            <a:off x="773202" y="5475448"/>
            <a:ext cx="4397512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ABB7A6FB-1C2B-358F-405D-09B5B657A982}"/>
              </a:ext>
            </a:extLst>
          </p:cNvPr>
          <p:cNvCxnSpPr>
            <a:cxnSpLocks/>
          </p:cNvCxnSpPr>
          <p:nvPr/>
        </p:nvCxnSpPr>
        <p:spPr>
          <a:xfrm>
            <a:off x="773202" y="5638734"/>
            <a:ext cx="413341" cy="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F1189321-52F5-2822-68E8-B79FAE21F685}"/>
              </a:ext>
            </a:extLst>
          </p:cNvPr>
          <p:cNvSpPr txBox="1">
            <a:spLocks/>
          </p:cNvSpPr>
          <p:nvPr/>
        </p:nvSpPr>
        <p:spPr>
          <a:xfrm>
            <a:off x="5885727" y="3748460"/>
            <a:ext cx="5995686" cy="2558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ffra" panose="0200050608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latin typeface="Effra light" panose="02000306080000020004" pitchFamily="2" charset="0"/>
              </a:rPr>
              <a:t>Fout (onvolledig) antwoord: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i="1" dirty="0">
                <a:latin typeface="Effra light" panose="02000306080000020004" pitchFamily="2" charset="0"/>
              </a:rPr>
              <a:t>‘Het koloniale bestuur is het ermee eens, omdat de broers mogen studeren aan de HBS of in Nederland.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i="1" dirty="0">
                <a:latin typeface="Effra light" panose="02000306080000020004" pitchFamily="2" charset="0"/>
              </a:rPr>
              <a:t>Feministen zijn het ermee eens, omdat </a:t>
            </a:r>
            <a:r>
              <a:rPr lang="nl-NL" i="1" dirty="0" err="1">
                <a:latin typeface="Effra light" panose="02000306080000020004" pitchFamily="2" charset="0"/>
              </a:rPr>
              <a:t>Kartini</a:t>
            </a:r>
            <a:r>
              <a:rPr lang="nl-NL" i="1" dirty="0">
                <a:latin typeface="Effra light" panose="02000306080000020004" pitchFamily="2" charset="0"/>
              </a:rPr>
              <a:t> naar school mag gaan.’</a:t>
            </a:r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C2CBB7F6-BEF0-F0D1-27F2-A4D502894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280" y="3331305"/>
            <a:ext cx="5960133" cy="333959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34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4E9C3-BF84-59E9-9A9B-EA10E0C0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6C18C-B237-2251-2E00-73BCA687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Laatste tips!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C39856-62BB-103E-5598-FAFAF964D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dirty="0">
                <a:latin typeface="Effra Light" panose="02000306080000020004" pitchFamily="2" charset="0"/>
              </a:rPr>
              <a:t>Let op kleine verwijswoorden, zoals ‘waardoor’.</a:t>
            </a:r>
          </a:p>
          <a:p>
            <a:pPr fontAlgn="base"/>
            <a:r>
              <a:rPr lang="nl-NL" dirty="0">
                <a:latin typeface="Effra Light" panose="02000306080000020004" pitchFamily="2" charset="0"/>
              </a:rPr>
              <a:t>Markeren </a:t>
            </a:r>
          </a:p>
          <a:p>
            <a:pPr fontAlgn="base"/>
            <a:r>
              <a:rPr lang="nl-NL" dirty="0">
                <a:latin typeface="Effra Light" panose="02000306080000020004" pitchFamily="2" charset="0"/>
              </a:rPr>
              <a:t>Structuur in je antwoord</a:t>
            </a:r>
          </a:p>
          <a:p>
            <a:pPr fontAlgn="base"/>
            <a:r>
              <a:rPr lang="nl-NL" dirty="0">
                <a:latin typeface="Effra Light" panose="02000306080000020004" pitchFamily="2" charset="0"/>
              </a:rPr>
              <a:t>Denk niet te moeilijk </a:t>
            </a:r>
          </a:p>
          <a:p>
            <a:pPr fontAlgn="base"/>
            <a:r>
              <a:rPr lang="nl-NL" dirty="0">
                <a:latin typeface="Effra Light" panose="02000306080000020004" pitchFamily="2" charset="0"/>
              </a:rPr>
              <a:t>Letterlijk nemen wat de vraag is, niets erachter zoeken. </a:t>
            </a:r>
            <a:r>
              <a:rPr lang="nl-NL" dirty="0"/>
              <a:t> </a:t>
            </a:r>
          </a:p>
          <a:p>
            <a:pPr marL="0" indent="0">
              <a:buNone/>
            </a:pPr>
            <a:endParaRPr lang="nl-NL" dirty="0">
              <a:latin typeface="Effra light" panose="020003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E8506-BCFE-E943-5C31-7A482BE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Kenmerkende aspecten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333DD1F-B60E-2FC2-F47F-5FE29619D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31" y="1483036"/>
            <a:ext cx="8361345" cy="243721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9F4FE47D-4DF9-95B8-AD6A-A04C50EC9E15}"/>
              </a:ext>
            </a:extLst>
          </p:cNvPr>
          <p:cNvSpPr/>
          <p:nvPr/>
        </p:nvSpPr>
        <p:spPr>
          <a:xfrm rot="19980958">
            <a:off x="377844" y="3676024"/>
            <a:ext cx="1668026" cy="281354"/>
          </a:xfrm>
          <a:prstGeom prst="rightArrow">
            <a:avLst/>
          </a:prstGeom>
          <a:solidFill>
            <a:srgbClr val="945D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5F405A4-5C4D-2FDB-517E-405C9DD58E80}"/>
              </a:ext>
            </a:extLst>
          </p:cNvPr>
          <p:cNvCxnSpPr>
            <a:cxnSpLocks/>
          </p:cNvCxnSpPr>
          <p:nvPr/>
        </p:nvCxnSpPr>
        <p:spPr>
          <a:xfrm>
            <a:off x="3001781" y="2880090"/>
            <a:ext cx="4929146" cy="0"/>
          </a:xfrm>
          <a:prstGeom prst="line">
            <a:avLst/>
          </a:prstGeom>
          <a:ln>
            <a:solidFill>
              <a:srgbClr val="945DE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9947FD0-3365-5872-9104-04322BD1A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340" y="3594861"/>
            <a:ext cx="7054869" cy="288660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9E4C070-E4DC-EAD3-676F-60A1CAB7EA61}"/>
              </a:ext>
            </a:extLst>
          </p:cNvPr>
          <p:cNvSpPr txBox="1"/>
          <p:nvPr/>
        </p:nvSpPr>
        <p:spPr>
          <a:xfrm rot="17270">
            <a:off x="5393707" y="3640414"/>
            <a:ext cx="2846917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950"/>
              </a:lnSpc>
            </a:pPr>
            <a:r>
              <a:rPr lang="nl-NL" b="1" dirty="0">
                <a:solidFill>
                  <a:srgbClr val="945EE8"/>
                </a:solidFill>
                <a:latin typeface="Bradley Hand ITC"/>
                <a:ea typeface="Segoe UI"/>
                <a:cs typeface="Segoe UI"/>
              </a:rPr>
              <a:t>19</a:t>
            </a:r>
            <a:r>
              <a:rPr lang="nl-NL" sz="1200" b="1" baseline="30000" dirty="0">
                <a:solidFill>
                  <a:srgbClr val="945EE8"/>
                </a:solidFill>
                <a:latin typeface="Bradley Hand ITC"/>
                <a:ea typeface="Segoe UI"/>
                <a:cs typeface="Segoe UI"/>
              </a:rPr>
              <a:t>e</a:t>
            </a:r>
            <a:r>
              <a:rPr lang="nl-NL" sz="1800" b="1" i="0" u="none" strike="noStrike" baseline="0" dirty="0">
                <a:solidFill>
                  <a:srgbClr val="945EE8"/>
                </a:solidFill>
                <a:latin typeface="Bradley Hand ITC"/>
                <a:ea typeface="Segoe UI"/>
                <a:cs typeface="Segoe UI"/>
              </a:rPr>
              <a:t> eeuw, </a:t>
            </a:r>
            <a:r>
              <a:rPr lang="nl-NL" b="1" dirty="0">
                <a:solidFill>
                  <a:srgbClr val="945EE8"/>
                </a:solidFill>
                <a:latin typeface="Bradley Hand ITC"/>
                <a:ea typeface="Segoe UI"/>
                <a:cs typeface="Segoe UI"/>
              </a:rPr>
              <a:t>1800 - 1900</a:t>
            </a:r>
            <a:r>
              <a:rPr lang="nl-NL" sz="1800" b="0" i="0" dirty="0">
                <a:solidFill>
                  <a:srgbClr val="000000"/>
                </a:solidFill>
                <a:latin typeface="Calibri"/>
                <a:ea typeface="Segoe UI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597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5D46-3BA8-3B24-5557-BE9B3DB90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7C20F-A270-D1C3-5F71-F67D625E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Vaardigheid: Bruikbaarheid van bronnen</a:t>
            </a:r>
          </a:p>
        </p:txBody>
      </p:sp>
      <p:pic>
        <p:nvPicPr>
          <p:cNvPr id="9" name="Picture 4" descr="http://tfli.org/diablog/wp-content/uploads/2012/12/pinocchio1.gif">
            <a:extLst>
              <a:ext uri="{FF2B5EF4-FFF2-40B4-BE49-F238E27FC236}">
                <a16:creationId xmlns:a16="http://schemas.microsoft.com/office/drawing/2014/main" id="{01A5F3E5-66D1-6310-FE30-04F3E5767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75" y="1460652"/>
            <a:ext cx="2039050" cy="198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C112804-F48E-CA76-32BC-F2FFC2E3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55" y="1890876"/>
            <a:ext cx="4404712" cy="152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90C5FB8-4B71-E1BE-03A9-7CB3D3A004FC}"/>
              </a:ext>
            </a:extLst>
          </p:cNvPr>
          <p:cNvSpPr txBox="1"/>
          <p:nvPr/>
        </p:nvSpPr>
        <p:spPr>
          <a:xfrm>
            <a:off x="413657" y="3445328"/>
            <a:ext cx="5261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Effra Light" panose="02000306080000020004" pitchFamily="2" charset="0"/>
              </a:rPr>
              <a:t>Betrouwbaarheid</a:t>
            </a:r>
          </a:p>
          <a:p>
            <a:pPr algn="ctr"/>
            <a:r>
              <a:rPr lang="nl-NL" sz="3200" dirty="0">
                <a:latin typeface="Effra Light" panose="02000306080000020004" pitchFamily="2" charset="0"/>
              </a:rPr>
              <a:t>In hoeverre kan ik erop vertrouwen dat de informatie in de bron klopt?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7B2AE7F-91B1-AC7E-3BCE-A6280356166B}"/>
              </a:ext>
            </a:extLst>
          </p:cNvPr>
          <p:cNvSpPr txBox="1"/>
          <p:nvPr/>
        </p:nvSpPr>
        <p:spPr>
          <a:xfrm>
            <a:off x="5883728" y="3445328"/>
            <a:ext cx="52615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atin typeface="Effra Light" panose="02000306080000020004" pitchFamily="2" charset="0"/>
              </a:rPr>
              <a:t>Representativiteit</a:t>
            </a:r>
          </a:p>
          <a:p>
            <a:pPr algn="ctr"/>
            <a:r>
              <a:rPr lang="nl-NL" sz="3200" dirty="0">
                <a:latin typeface="Effra Light" panose="02000306080000020004" pitchFamily="2" charset="0"/>
              </a:rPr>
              <a:t>Geeft de bron een goed beeld voor een hele groep of periode?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A021462-715A-A0C7-A8CF-63BAE39511EE}"/>
              </a:ext>
            </a:extLst>
          </p:cNvPr>
          <p:cNvSpPr txBox="1"/>
          <p:nvPr/>
        </p:nvSpPr>
        <p:spPr>
          <a:xfrm>
            <a:off x="1943100" y="5617029"/>
            <a:ext cx="8059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Effra Light" panose="02000306080000020004" pitchFamily="2" charset="0"/>
              </a:rPr>
              <a:t>Bruikbaarheid is altijd afhankelijk van de </a:t>
            </a:r>
            <a:r>
              <a:rPr lang="nl-NL" sz="3200" b="1" dirty="0">
                <a:latin typeface="Effra Light" panose="02000306080000020004" pitchFamily="2" charset="0"/>
              </a:rPr>
              <a:t>onderzoeksvraag </a:t>
            </a:r>
            <a:r>
              <a:rPr lang="nl-NL" sz="3200" dirty="0">
                <a:latin typeface="Effra Light" panose="02000306080000020004" pitchFamily="2" charset="0"/>
              </a:rPr>
              <a:t>die je stelt!</a:t>
            </a:r>
          </a:p>
        </p:txBody>
      </p:sp>
    </p:spTree>
    <p:extLst>
      <p:ext uri="{BB962C8B-B14F-4D97-AF65-F5344CB8AC3E}">
        <p14:creationId xmlns:p14="http://schemas.microsoft.com/office/powerpoint/2010/main" val="32434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96A82-28EA-09FB-B70E-01FCEF2D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66A24-98EA-BD98-299F-7FAB8D49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Betrouwbaarheid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A34F390-3231-628A-9402-3D62DD37F62F}"/>
              </a:ext>
            </a:extLst>
          </p:cNvPr>
          <p:cNvSpPr txBox="1"/>
          <p:nvPr/>
        </p:nvSpPr>
        <p:spPr>
          <a:xfrm>
            <a:off x="544286" y="2680685"/>
            <a:ext cx="4963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Effra Light" panose="02000306080000020004" pitchFamily="2" charset="0"/>
              </a:rPr>
              <a:t>Wat is de achtergrond van de maker van de bron?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FDC60B0-4BB6-4428-E4EA-D5C0118B019A}"/>
              </a:ext>
            </a:extLst>
          </p:cNvPr>
          <p:cNvSpPr txBox="1"/>
          <p:nvPr/>
        </p:nvSpPr>
        <p:spPr>
          <a:xfrm>
            <a:off x="5840184" y="2687863"/>
            <a:ext cx="496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Effra Light" panose="02000306080000020004" pitchFamily="2" charset="0"/>
              </a:rPr>
              <a:t>Wat is het doel van de bron?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FFA19F0-BF3E-D4A3-5D66-FD6EEC4E24C7}"/>
              </a:ext>
            </a:extLst>
          </p:cNvPr>
          <p:cNvSpPr txBox="1"/>
          <p:nvPr/>
        </p:nvSpPr>
        <p:spPr>
          <a:xfrm>
            <a:off x="544286" y="5239135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Effra Light" panose="02000306080000020004" pitchFamily="2" charset="0"/>
              </a:rPr>
              <a:t>Hoe is de maker van de bron aan zijn/haar informatie gekomen?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7FD9CD9-07AD-6514-134E-EC9102561D26}"/>
              </a:ext>
            </a:extLst>
          </p:cNvPr>
          <p:cNvSpPr txBox="1"/>
          <p:nvPr/>
        </p:nvSpPr>
        <p:spPr>
          <a:xfrm>
            <a:off x="5840185" y="5239135"/>
            <a:ext cx="4963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Effra Light" panose="02000306080000020004" pitchFamily="2" charset="0"/>
              </a:rPr>
              <a:t>Waar en wanneer </a:t>
            </a:r>
            <a:br>
              <a:rPr lang="nl-NL" sz="3200" dirty="0">
                <a:latin typeface="Effra Light" panose="02000306080000020004" pitchFamily="2" charset="0"/>
              </a:rPr>
            </a:br>
            <a:r>
              <a:rPr lang="nl-NL" sz="3200" dirty="0">
                <a:latin typeface="Effra Light" panose="02000306080000020004" pitchFamily="2" charset="0"/>
              </a:rPr>
              <a:t>is de bron gemaakt?</a:t>
            </a:r>
          </a:p>
        </p:txBody>
      </p:sp>
      <p:pic>
        <p:nvPicPr>
          <p:cNvPr id="7" name="Picture 4" descr="Juf Deet deed het dertig jaar op haar manier: “Kleuters zijn net sponsjes,  ze zuigen alles op”">
            <a:extLst>
              <a:ext uri="{FF2B5EF4-FFF2-40B4-BE49-F238E27FC236}">
                <a16:creationId xmlns:a16="http://schemas.microsoft.com/office/drawing/2014/main" id="{6A326D4D-826C-AB17-165D-B36C593F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3" y="3944329"/>
            <a:ext cx="2301876" cy="1294806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49 Calendar Pages Falling Stock Videos, Footage, &amp; 4K Video Clips - Getty  Images">
            <a:extLst>
              <a:ext uri="{FF2B5EF4-FFF2-40B4-BE49-F238E27FC236}">
                <a16:creationId xmlns:a16="http://schemas.microsoft.com/office/drawing/2014/main" id="{3D891588-AC83-34F2-5DCA-BD608309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14" y="3861320"/>
            <a:ext cx="1945824" cy="1459368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oe werd het dagboek van Anne Frank beroemd? | NPO Kennis">
            <a:extLst>
              <a:ext uri="{FF2B5EF4-FFF2-40B4-BE49-F238E27FC236}">
                <a16:creationId xmlns:a16="http://schemas.microsoft.com/office/drawing/2014/main" id="{5BCCDE44-C01F-1718-31F4-C3115EAA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t="29060"/>
          <a:stretch>
            <a:fillRect/>
          </a:stretch>
        </p:blipFill>
        <p:spPr bwMode="auto">
          <a:xfrm>
            <a:off x="6787258" y="792063"/>
            <a:ext cx="3069736" cy="1888622"/>
          </a:xfrm>
          <a:prstGeom prst="rect">
            <a:avLst/>
          </a:pr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 descr="N.E.C. - N.E.C. – FC Groningen: kom op tijd naar het Goffertstadion">
            <a:extLst>
              <a:ext uri="{FF2B5EF4-FFF2-40B4-BE49-F238E27FC236}">
                <a16:creationId xmlns:a16="http://schemas.microsoft.com/office/drawing/2014/main" id="{5C68CB06-0A5C-C0A3-0DB1-8D95A638D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146" y="1303939"/>
            <a:ext cx="2188029" cy="145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56C4-6D81-F4FD-7775-B1D3FF28A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EFCD-FF69-D421-CC10-A95C2707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Betrouwbaarheid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E2EF5E6-49F8-A757-CEA7-48D3635F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28" y="775694"/>
            <a:ext cx="6001798" cy="184051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3D9CC4-9EB8-F199-CC3C-EEBC0DD26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2" y="2740047"/>
            <a:ext cx="5996831" cy="389684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CD587017-8B77-25A5-70C7-49F76C0E5B2D}"/>
              </a:ext>
            </a:extLst>
          </p:cNvPr>
          <p:cNvSpPr/>
          <p:nvPr/>
        </p:nvSpPr>
        <p:spPr>
          <a:xfrm>
            <a:off x="792237" y="953691"/>
            <a:ext cx="4819349" cy="575751"/>
          </a:xfrm>
          <a:prstGeom prst="roundRect">
            <a:avLst/>
          </a:prstGeom>
          <a:noFill/>
          <a:ln w="254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A87767F8-F244-5910-17AC-F644F2F2E22F}"/>
              </a:ext>
            </a:extLst>
          </p:cNvPr>
          <p:cNvSpPr/>
          <p:nvPr/>
        </p:nvSpPr>
        <p:spPr>
          <a:xfrm>
            <a:off x="3682395" y="2210991"/>
            <a:ext cx="1199848" cy="243738"/>
          </a:xfrm>
          <a:prstGeom prst="roundRect">
            <a:avLst/>
          </a:prstGeom>
          <a:noFill/>
          <a:ln w="25400">
            <a:solidFill>
              <a:srgbClr val="945D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9E86533-A02F-DF3E-E553-4AB7CBAEC6A8}"/>
              </a:ext>
            </a:extLst>
          </p:cNvPr>
          <p:cNvSpPr/>
          <p:nvPr/>
        </p:nvSpPr>
        <p:spPr>
          <a:xfrm>
            <a:off x="3964819" y="3141721"/>
            <a:ext cx="1995109" cy="200193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0B050D6-576C-BB44-D680-51EB62EB9E20}"/>
              </a:ext>
            </a:extLst>
          </p:cNvPr>
          <p:cNvSpPr/>
          <p:nvPr/>
        </p:nvSpPr>
        <p:spPr>
          <a:xfrm>
            <a:off x="220134" y="2925200"/>
            <a:ext cx="5010452" cy="194750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D0E95DE-BB10-DAD0-078D-D9A7DC0B3FF8}"/>
              </a:ext>
            </a:extLst>
          </p:cNvPr>
          <p:cNvSpPr/>
          <p:nvPr/>
        </p:nvSpPr>
        <p:spPr>
          <a:xfrm>
            <a:off x="220134" y="3119949"/>
            <a:ext cx="1859037" cy="194751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2D353490-B5DD-FC8F-5199-48EF0D3DA2C3}"/>
              </a:ext>
            </a:extLst>
          </p:cNvPr>
          <p:cNvSpPr/>
          <p:nvPr/>
        </p:nvSpPr>
        <p:spPr>
          <a:xfrm>
            <a:off x="5516034" y="4954192"/>
            <a:ext cx="269723" cy="200193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1767F67D-E8FB-9845-0656-1137B95EF2DF}"/>
              </a:ext>
            </a:extLst>
          </p:cNvPr>
          <p:cNvSpPr/>
          <p:nvPr/>
        </p:nvSpPr>
        <p:spPr>
          <a:xfrm>
            <a:off x="522514" y="5132614"/>
            <a:ext cx="2743200" cy="194750"/>
          </a:xfrm>
          <a:prstGeom prst="rect">
            <a:avLst/>
          </a:prstGeom>
          <a:solidFill>
            <a:srgbClr val="945D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Graphic 20" descr="Badge volgen met effen opvulling">
            <a:extLst>
              <a:ext uri="{FF2B5EF4-FFF2-40B4-BE49-F238E27FC236}">
                <a16:creationId xmlns:a16="http://schemas.microsoft.com/office/drawing/2014/main" id="{DEC23F4A-3C94-D69C-7A7F-3F336E8EA8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5495" y="1233488"/>
            <a:ext cx="914400" cy="9144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F1E13E23-5FCB-9B31-3FD0-1F07007E58C2}"/>
              </a:ext>
            </a:extLst>
          </p:cNvPr>
          <p:cNvSpPr txBox="1"/>
          <p:nvPr/>
        </p:nvSpPr>
        <p:spPr>
          <a:xfrm>
            <a:off x="7139894" y="905858"/>
            <a:ext cx="489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Effra Light" panose="02000306080000020004" pitchFamily="2" charset="0"/>
              </a:rPr>
              <a:t>Velho</a:t>
            </a:r>
            <a:r>
              <a:rPr lang="nl-NL" sz="2800" dirty="0">
                <a:latin typeface="Effra Light" panose="02000306080000020004" pitchFamily="2" charset="0"/>
              </a:rPr>
              <a:t> beschrijft een gebeurtenis waarvan hij </a:t>
            </a:r>
            <a:r>
              <a:rPr lang="nl-NL" sz="2800" b="1" dirty="0">
                <a:latin typeface="Effra Light" panose="02000306080000020004" pitchFamily="2" charset="0"/>
              </a:rPr>
              <a:t>zelf getuige</a:t>
            </a:r>
            <a:r>
              <a:rPr lang="nl-NL" sz="2800" dirty="0">
                <a:latin typeface="Effra Light" panose="02000306080000020004" pitchFamily="2" charset="0"/>
              </a:rPr>
              <a:t> is (dus hij heeft de informatie uit eigen hand).</a:t>
            </a:r>
          </a:p>
        </p:txBody>
      </p:sp>
      <p:pic>
        <p:nvPicPr>
          <p:cNvPr id="23" name="Graphic 22" descr="Badge volgen met effen opvulling">
            <a:extLst>
              <a:ext uri="{FF2B5EF4-FFF2-40B4-BE49-F238E27FC236}">
                <a16:creationId xmlns:a16="http://schemas.microsoft.com/office/drawing/2014/main" id="{5D602748-A2CE-58A3-6275-00B6A3B7C0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956" y="3106553"/>
            <a:ext cx="914400" cy="91440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30D0071C-5D55-1D84-83DB-2C36C311D3B2}"/>
              </a:ext>
            </a:extLst>
          </p:cNvPr>
          <p:cNvSpPr txBox="1"/>
          <p:nvPr/>
        </p:nvSpPr>
        <p:spPr>
          <a:xfrm>
            <a:off x="7188354" y="2928437"/>
            <a:ext cx="48931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Effra Light" panose="02000306080000020004" pitchFamily="2" charset="0"/>
              </a:rPr>
              <a:t>Velho</a:t>
            </a:r>
            <a:r>
              <a:rPr lang="nl-NL" sz="2800" dirty="0">
                <a:latin typeface="Effra Light" panose="02000306080000020004" pitchFamily="2" charset="0"/>
              </a:rPr>
              <a:t> houdt het reisverslag </a:t>
            </a:r>
            <a:r>
              <a:rPr lang="nl-NL" sz="2800" b="1" dirty="0">
                <a:latin typeface="Effra Light" panose="02000306080000020004" pitchFamily="2" charset="0"/>
              </a:rPr>
              <a:t>voor zichzelf </a:t>
            </a:r>
            <a:r>
              <a:rPr lang="nl-NL" sz="2800" dirty="0">
                <a:latin typeface="Effra Light" panose="02000306080000020004" pitchFamily="2" charset="0"/>
              </a:rPr>
              <a:t>bij (zodat hij geen reden heeft om te liegen).</a:t>
            </a:r>
          </a:p>
        </p:txBody>
      </p:sp>
      <p:pic>
        <p:nvPicPr>
          <p:cNvPr id="25" name="Graphic 24" descr="Badge volgen met effen opvulling">
            <a:extLst>
              <a:ext uri="{FF2B5EF4-FFF2-40B4-BE49-F238E27FC236}">
                <a16:creationId xmlns:a16="http://schemas.microsoft.com/office/drawing/2014/main" id="{74854E98-0124-C679-F033-8AE56E1599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3956" y="5054288"/>
            <a:ext cx="914400" cy="914400"/>
          </a:xfrm>
          <a:prstGeom prst="rect">
            <a:avLst/>
          </a:prstGeom>
        </p:spPr>
      </p:pic>
      <p:sp>
        <p:nvSpPr>
          <p:cNvPr id="26" name="Tekstvak 25">
            <a:extLst>
              <a:ext uri="{FF2B5EF4-FFF2-40B4-BE49-F238E27FC236}">
                <a16:creationId xmlns:a16="http://schemas.microsoft.com/office/drawing/2014/main" id="{F1521B27-4E7E-7F54-17F3-52FD0055C53B}"/>
              </a:ext>
            </a:extLst>
          </p:cNvPr>
          <p:cNvSpPr txBox="1"/>
          <p:nvPr/>
        </p:nvSpPr>
        <p:spPr>
          <a:xfrm>
            <a:off x="7188355" y="4651987"/>
            <a:ext cx="489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Effra Light" panose="02000306080000020004" pitchFamily="2" charset="0"/>
              </a:rPr>
              <a:t>Velho</a:t>
            </a:r>
            <a:r>
              <a:rPr lang="nl-NL" sz="2800" dirty="0">
                <a:latin typeface="Effra Light" panose="02000306080000020004" pitchFamily="2" charset="0"/>
              </a:rPr>
              <a:t> neemt ook zaken die geen gunstig beeld schetsen van de Portugezen (waardoor hij </a:t>
            </a:r>
            <a:r>
              <a:rPr lang="nl-NL" sz="2800" b="1" dirty="0">
                <a:latin typeface="Effra Light" panose="02000306080000020004" pitchFamily="2" charset="0"/>
              </a:rPr>
              <a:t>objectief</a:t>
            </a:r>
            <a:r>
              <a:rPr lang="nl-NL" sz="2800" dirty="0">
                <a:latin typeface="Effra Light" panose="02000306080000020004" pitchFamily="2" charset="0"/>
              </a:rPr>
              <a:t> overkomt).</a:t>
            </a:r>
          </a:p>
        </p:txBody>
      </p:sp>
    </p:spTree>
    <p:extLst>
      <p:ext uri="{BB962C8B-B14F-4D97-AF65-F5344CB8AC3E}">
        <p14:creationId xmlns:p14="http://schemas.microsoft.com/office/powerpoint/2010/main" val="40415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2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C6BC3-58ED-3795-8EC3-DC924FCE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Vaardigheid: chronologie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E2D75-1206-EF2B-F417-377F86701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Effra light" panose="02000306080000020004" pitchFamily="2" charset="0"/>
              </a:rPr>
              <a:t>Markeerstiften meenemen!</a:t>
            </a:r>
          </a:p>
          <a:p>
            <a:r>
              <a:rPr lang="nl-NL" dirty="0">
                <a:latin typeface="Effra light" panose="02000306080000020004" pitchFamily="2" charset="0"/>
              </a:rPr>
              <a:t>Markeer de informatie die iets verteld over de tijd. </a:t>
            </a:r>
          </a:p>
          <a:p>
            <a:r>
              <a:rPr lang="nl-NL" dirty="0">
                <a:latin typeface="Effra light" panose="02000306080000020004" pitchFamily="2" charset="0"/>
              </a:rPr>
              <a:t>De rest van de zin negeer je. </a:t>
            </a:r>
          </a:p>
          <a:p>
            <a:r>
              <a:rPr lang="nl-NL" dirty="0">
                <a:latin typeface="Effra light" panose="02000306080000020004" pitchFamily="2" charset="0"/>
              </a:rPr>
              <a:t>Begrijpend lezen 2.0</a:t>
            </a:r>
          </a:p>
          <a:p>
            <a:endParaRPr lang="nl-NL" dirty="0">
              <a:latin typeface="Effra light" panose="02000306080000020004" pitchFamily="2" charset="0"/>
            </a:endParaRPr>
          </a:p>
          <a:p>
            <a:endParaRPr lang="nl-NL" dirty="0">
              <a:latin typeface="Effra light" panose="02000306080000020004" pitchFamily="2" charset="0"/>
            </a:endParaRP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Antwoord: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2 – 1 – 5 – 6 – 3 – 4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68EAAF-AC5A-7A7B-EDA3-27B9EFC45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1127">
            <a:off x="4983510" y="1841414"/>
            <a:ext cx="6258798" cy="400105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B9723EF-3ED8-E826-AEDB-1B6E45F3DD2A}"/>
              </a:ext>
            </a:extLst>
          </p:cNvPr>
          <p:cNvCxnSpPr>
            <a:cxnSpLocks/>
          </p:cNvCxnSpPr>
          <p:nvPr/>
        </p:nvCxnSpPr>
        <p:spPr>
          <a:xfrm>
            <a:off x="10400044" y="2994409"/>
            <a:ext cx="703385" cy="140677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BA76FEE-78D1-2EA3-6B16-D15AB060CDD7}"/>
              </a:ext>
            </a:extLst>
          </p:cNvPr>
          <p:cNvCxnSpPr>
            <a:cxnSpLocks/>
          </p:cNvCxnSpPr>
          <p:nvPr/>
        </p:nvCxnSpPr>
        <p:spPr>
          <a:xfrm>
            <a:off x="6240026" y="2351314"/>
            <a:ext cx="1135464" cy="238816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EABACA1-C376-7CA4-9EDD-BDE2020D3218}"/>
              </a:ext>
            </a:extLst>
          </p:cNvPr>
          <p:cNvCxnSpPr>
            <a:cxnSpLocks/>
          </p:cNvCxnSpPr>
          <p:nvPr/>
        </p:nvCxnSpPr>
        <p:spPr>
          <a:xfrm>
            <a:off x="6456065" y="2793442"/>
            <a:ext cx="1311311" cy="271305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3666C12B-C6C7-3DBB-6FF3-B21DE5C240EC}"/>
              </a:ext>
            </a:extLst>
          </p:cNvPr>
          <p:cNvCxnSpPr>
            <a:cxnSpLocks/>
          </p:cNvCxnSpPr>
          <p:nvPr/>
        </p:nvCxnSpPr>
        <p:spPr>
          <a:xfrm>
            <a:off x="10098592" y="4102903"/>
            <a:ext cx="703385" cy="140677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5E1E6A9-FD68-0EBE-2A89-26F6758BAA6C}"/>
              </a:ext>
            </a:extLst>
          </p:cNvPr>
          <p:cNvCxnSpPr>
            <a:cxnSpLocks/>
          </p:cNvCxnSpPr>
          <p:nvPr/>
        </p:nvCxnSpPr>
        <p:spPr>
          <a:xfrm>
            <a:off x="5980444" y="3860617"/>
            <a:ext cx="2259204" cy="452591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D497B6F-90E4-4CDC-9279-838ECE23B9C0}"/>
              </a:ext>
            </a:extLst>
          </p:cNvPr>
          <p:cNvCxnSpPr>
            <a:cxnSpLocks/>
          </p:cNvCxnSpPr>
          <p:nvPr/>
        </p:nvCxnSpPr>
        <p:spPr>
          <a:xfrm>
            <a:off x="5888333" y="4243580"/>
            <a:ext cx="1145513" cy="204565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26B185C-BC9B-6421-E099-606133969511}"/>
              </a:ext>
            </a:extLst>
          </p:cNvPr>
          <p:cNvCxnSpPr>
            <a:cxnSpLocks/>
          </p:cNvCxnSpPr>
          <p:nvPr/>
        </p:nvCxnSpPr>
        <p:spPr>
          <a:xfrm>
            <a:off x="6561573" y="4760769"/>
            <a:ext cx="1396722" cy="293190"/>
          </a:xfrm>
          <a:prstGeom prst="line">
            <a:avLst/>
          </a:prstGeom>
          <a:ln>
            <a:solidFill>
              <a:srgbClr val="652EA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9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5A348A-9B77-5BD9-BEFC-1627DBB4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Chronologie; let op!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A947F1-66F1-36CC-A62F-764DAFDB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Effra light" panose="02000306080000020004" pitchFamily="2" charset="0"/>
              </a:rPr>
              <a:t>Britse Rijk heeft overlappingen. Gebeurtenissen uit de paragrafen lopen door elkaar heen. Zoals de </a:t>
            </a:r>
            <a:r>
              <a:rPr lang="nl-NL" dirty="0" err="1">
                <a:latin typeface="Effra light" panose="02000306080000020004" pitchFamily="2" charset="0"/>
              </a:rPr>
              <a:t>Factory</a:t>
            </a:r>
            <a:r>
              <a:rPr lang="nl-NL" dirty="0">
                <a:latin typeface="Effra light" panose="02000306080000020004" pitchFamily="2" charset="0"/>
              </a:rPr>
              <a:t> Acts is vóór de opstand in het Brits-Indisch leger.</a:t>
            </a:r>
          </a:p>
          <a:p>
            <a:r>
              <a:rPr lang="nl-NL" dirty="0">
                <a:latin typeface="Effra light" panose="02000306080000020004" pitchFamily="2" charset="0"/>
              </a:rPr>
              <a:t>4 van de 6 moet je zelf al weten.</a:t>
            </a:r>
          </a:p>
          <a:p>
            <a:r>
              <a:rPr lang="nl-NL" dirty="0">
                <a:latin typeface="Effra light" panose="02000306080000020004" pitchFamily="2" charset="0"/>
              </a:rPr>
              <a:t>De andere twee kan eventueel opzoeken met behulp van de kenmerkende aspecten.</a:t>
            </a:r>
          </a:p>
          <a:p>
            <a:r>
              <a:rPr lang="nl-NL" dirty="0">
                <a:latin typeface="Effra light" panose="02000306080000020004" pitchFamily="2" charset="0"/>
              </a:rPr>
              <a:t>Britse Rijk &amp; Duitsland? </a:t>
            </a:r>
          </a:p>
          <a:p>
            <a:pPr marL="0" indent="0">
              <a:buNone/>
            </a:pPr>
            <a:r>
              <a:rPr lang="nl-NL" dirty="0">
                <a:latin typeface="Effra light" panose="02000306080000020004" pitchFamily="2" charset="0"/>
              </a:rPr>
              <a:t>Check even NOS Eindexamenspreekuur van 2025! </a:t>
            </a:r>
          </a:p>
        </p:txBody>
      </p:sp>
    </p:spTree>
    <p:extLst>
      <p:ext uri="{BB962C8B-B14F-4D97-AF65-F5344CB8AC3E}">
        <p14:creationId xmlns:p14="http://schemas.microsoft.com/office/powerpoint/2010/main" val="42297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D0E9A-A1ED-4F0E-FC35-28FBE8CF4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3EBA0-1CCE-18C5-2386-E750B47E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Historische Context 3</a:t>
            </a:r>
            <a:br>
              <a:rPr lang="nl-NL" dirty="0"/>
            </a:br>
            <a:r>
              <a:rPr lang="nl-NL" dirty="0"/>
              <a:t>Nederland 1948 – 2008 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F9BF5BCE-EF4F-4AFA-DB35-B29E60A8F172}"/>
              </a:ext>
            </a:extLst>
          </p:cNvPr>
          <p:cNvSpPr/>
          <p:nvPr/>
        </p:nvSpPr>
        <p:spPr>
          <a:xfrm>
            <a:off x="966501" y="1973502"/>
            <a:ext cx="10570028" cy="1323051"/>
          </a:xfrm>
          <a:prstGeom prst="rightArrow">
            <a:avLst>
              <a:gd name="adj1" fmla="val 50000"/>
              <a:gd name="adj2" fmla="val 68972"/>
            </a:avLst>
          </a:prstGeom>
          <a:solidFill>
            <a:srgbClr val="945D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binnenlandse politiek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5CBEC978-BF9E-FC39-0BC3-B9AD9A11571F}"/>
              </a:ext>
            </a:extLst>
          </p:cNvPr>
          <p:cNvGrpSpPr/>
          <p:nvPr/>
        </p:nvGrpSpPr>
        <p:grpSpPr>
          <a:xfrm>
            <a:off x="966498" y="2284596"/>
            <a:ext cx="10570028" cy="2082179"/>
            <a:chOff x="370319" y="2041550"/>
            <a:chExt cx="10863738" cy="2568480"/>
          </a:xfrm>
          <a:solidFill>
            <a:schemeClr val="bg1">
              <a:lumMod val="75000"/>
            </a:schemeClr>
          </a:solidFill>
        </p:grpSpPr>
        <p:sp>
          <p:nvSpPr>
            <p:cNvPr id="11" name="Pijl: rechts 10">
              <a:extLst>
                <a:ext uri="{FF2B5EF4-FFF2-40B4-BE49-F238E27FC236}">
                  <a16:creationId xmlns:a16="http://schemas.microsoft.com/office/drawing/2014/main" id="{EE477E68-73C6-225C-BC9A-7C5F472FED0E}"/>
                </a:ext>
              </a:extLst>
            </p:cNvPr>
            <p:cNvSpPr/>
            <p:nvPr/>
          </p:nvSpPr>
          <p:spPr>
            <a:xfrm>
              <a:off x="370319" y="2977975"/>
              <a:ext cx="10863738" cy="1632055"/>
            </a:xfrm>
            <a:prstGeom prst="rightArrow">
              <a:avLst>
                <a:gd name="adj1" fmla="val 50000"/>
                <a:gd name="adj2" fmla="val 68972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internationale ontwikkelingen</a:t>
              </a:r>
            </a:p>
          </p:txBody>
        </p:sp>
        <p:pic>
          <p:nvPicPr>
            <p:cNvPr id="12" name="Graphic 11" descr="Bank met effen opvulling">
              <a:extLst>
                <a:ext uri="{FF2B5EF4-FFF2-40B4-BE49-F238E27FC236}">
                  <a16:creationId xmlns:a16="http://schemas.microsoft.com/office/drawing/2014/main" id="{80CBDCD2-C7AA-2E02-735C-416CFDD748F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18038" y="2041550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D9E8BCC2-B042-571B-2960-CCE0CF4089D5}"/>
              </a:ext>
            </a:extLst>
          </p:cNvPr>
          <p:cNvGrpSpPr/>
          <p:nvPr/>
        </p:nvGrpSpPr>
        <p:grpSpPr>
          <a:xfrm>
            <a:off x="966498" y="4059804"/>
            <a:ext cx="10570028" cy="1323051"/>
            <a:chOff x="370319" y="4679505"/>
            <a:chExt cx="10863738" cy="1632055"/>
          </a:xfrm>
        </p:grpSpPr>
        <p:sp>
          <p:nvSpPr>
            <p:cNvPr id="14" name="Pijl: rechts 13">
              <a:extLst>
                <a:ext uri="{FF2B5EF4-FFF2-40B4-BE49-F238E27FC236}">
                  <a16:creationId xmlns:a16="http://schemas.microsoft.com/office/drawing/2014/main" id="{DD26CB3A-B5C9-46A0-15BA-E2869DF82594}"/>
                </a:ext>
              </a:extLst>
            </p:cNvPr>
            <p:cNvSpPr/>
            <p:nvPr/>
          </p:nvSpPr>
          <p:spPr>
            <a:xfrm>
              <a:off x="370319" y="4679505"/>
              <a:ext cx="10863738" cy="1632055"/>
            </a:xfrm>
            <a:prstGeom prst="rightArrow">
              <a:avLst>
                <a:gd name="adj1" fmla="val 50000"/>
                <a:gd name="adj2" fmla="val 68972"/>
              </a:avLst>
            </a:prstGeom>
            <a:solidFill>
              <a:srgbClr val="945DE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/>
                <a:t>sociaaleconomische ontwikkelingen</a:t>
              </a:r>
            </a:p>
          </p:txBody>
        </p:sp>
        <p:pic>
          <p:nvPicPr>
            <p:cNvPr id="15" name="Graphic 14" descr="Staafdiagram met stijgende lijn met effen opvulling">
              <a:extLst>
                <a:ext uri="{FF2B5EF4-FFF2-40B4-BE49-F238E27FC236}">
                  <a16:creationId xmlns:a16="http://schemas.microsoft.com/office/drawing/2014/main" id="{61635125-CCCA-819E-5F80-D2DE2D4D64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4472" y="5058169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E72374C9-3E1D-9176-9E21-8C811F7B2E19}"/>
              </a:ext>
            </a:extLst>
          </p:cNvPr>
          <p:cNvSpPr txBox="1"/>
          <p:nvPr/>
        </p:nvSpPr>
        <p:spPr>
          <a:xfrm>
            <a:off x="543366" y="162260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1948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5BD3B69-F8CD-59C0-70F0-55FF5E726C7C}"/>
              </a:ext>
            </a:extLst>
          </p:cNvPr>
          <p:cNvSpPr txBox="1"/>
          <p:nvPr/>
        </p:nvSpPr>
        <p:spPr>
          <a:xfrm>
            <a:off x="5465836" y="165193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1978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47D8BA3-0AAF-1174-4CDE-91BAAF1C4AF6}"/>
              </a:ext>
            </a:extLst>
          </p:cNvPr>
          <p:cNvSpPr txBox="1"/>
          <p:nvPr/>
        </p:nvSpPr>
        <p:spPr>
          <a:xfrm>
            <a:off x="10804860" y="16041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2008</a:t>
            </a:r>
          </a:p>
        </p:txBody>
      </p:sp>
      <p:sp>
        <p:nvSpPr>
          <p:cNvPr id="19" name="Pijl: rechts 18">
            <a:extLst>
              <a:ext uri="{FF2B5EF4-FFF2-40B4-BE49-F238E27FC236}">
                <a16:creationId xmlns:a16="http://schemas.microsoft.com/office/drawing/2014/main" id="{F1DFE633-7E66-6C34-8241-B511637AF620}"/>
              </a:ext>
            </a:extLst>
          </p:cNvPr>
          <p:cNvSpPr/>
          <p:nvPr/>
        </p:nvSpPr>
        <p:spPr>
          <a:xfrm>
            <a:off x="966498" y="5143127"/>
            <a:ext cx="10570028" cy="1323051"/>
          </a:xfrm>
          <a:prstGeom prst="rightArrow">
            <a:avLst>
              <a:gd name="adj1" fmla="val 50000"/>
              <a:gd name="adj2" fmla="val 6897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sociaal-culturele ontwikkelingen</a:t>
            </a:r>
          </a:p>
        </p:txBody>
      </p:sp>
      <p:pic>
        <p:nvPicPr>
          <p:cNvPr id="20" name="Graphic 19" descr="Groep met effen opvulling">
            <a:extLst>
              <a:ext uri="{FF2B5EF4-FFF2-40B4-BE49-F238E27FC236}">
                <a16:creationId xmlns:a16="http://schemas.microsoft.com/office/drawing/2014/main" id="{98A634A9-4C5C-FD6C-9E65-7001709B5D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200" y="5434015"/>
            <a:ext cx="741273" cy="741273"/>
          </a:xfrm>
          <a:prstGeom prst="rect">
            <a:avLst/>
          </a:prstGeom>
        </p:spPr>
      </p:pic>
      <p:pic>
        <p:nvPicPr>
          <p:cNvPr id="21" name="Graphic 20" descr="Wereldbol: Afrika en Europa met effen opvulling">
            <a:extLst>
              <a:ext uri="{FF2B5EF4-FFF2-40B4-BE49-F238E27FC236}">
                <a16:creationId xmlns:a16="http://schemas.microsoft.com/office/drawing/2014/main" id="{71F9F8D3-DA2D-B558-1ED5-729951516A3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665" y="3347713"/>
            <a:ext cx="889678" cy="74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47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7bdf434-8271-45be-9229-b36057b16eca"/>
    <ds:schemaRef ds:uri="403b03e0-f3b3-4df8-8b82-7dc7d4ddf286"/>
  </ds:schemaRefs>
</ds:datastoreItem>
</file>

<file path=customXml/itemProps2.xml><?xml version="1.0" encoding="utf-8"?>
<ds:datastoreItem xmlns:ds="http://schemas.openxmlformats.org/officeDocument/2006/customXml" ds:itemID="{4FE12DFC-37E0-47E4-A59D-753BFEB63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df434-8271-45be-9229-b36057b16eca"/>
    <ds:schemaRef ds:uri="403b03e0-f3b3-4df8-8b82-7dc7d4ddf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1129</Words>
  <Application>Microsoft Office PowerPoint</Application>
  <PresentationFormat>Breedbeeld</PresentationFormat>
  <Paragraphs>240</Paragraphs>
  <Slides>28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Kantoorthema</vt:lpstr>
      <vt:lpstr>PowerPoint-presentatie</vt:lpstr>
      <vt:lpstr>Kenmerkende aspecten</vt:lpstr>
      <vt:lpstr>Kenmerkende aspecten </vt:lpstr>
      <vt:lpstr>Vaardigheid: Bruikbaarheid van bronnen</vt:lpstr>
      <vt:lpstr>Betrouwbaarheid</vt:lpstr>
      <vt:lpstr>Betrouwbaarheid</vt:lpstr>
      <vt:lpstr>Vaardigheid: chronologie </vt:lpstr>
      <vt:lpstr>Chronologie; let op!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Historische Context 3 Nederland 1948 – 2008 </vt:lpstr>
      <vt:lpstr>Nieuwe informatie in de vraag</vt:lpstr>
      <vt:lpstr>Nieuwe informatie in de vraag</vt:lpstr>
      <vt:lpstr>PowerPoint-presentatie</vt:lpstr>
      <vt:lpstr>Laatste tips!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Kim Bruggeling</cp:lastModifiedBy>
  <cp:revision>90</cp:revision>
  <dcterms:created xsi:type="dcterms:W3CDTF">2022-04-29T11:47:46Z</dcterms:created>
  <dcterms:modified xsi:type="dcterms:W3CDTF">2026-05-10T16:47:25Z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