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5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</p:sldIdLst>
  <p:sldSz cx="12192000" cy="6858000"/>
  <p:notesSz cx="6858000" cy="9144000"/>
  <p:embeddedFontLst>
    <p:embeddedFont>
      <p:font typeface="Quattrocento Sans" panose="020B0502050000020003" pitchFamily="34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2" roundtripDataSignature="AMtx7mg45rZV8xjzNqUQCEbj+tlPq3an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51637C-1D1C-0723-E048-3F041D0E2FEF}" v="2" dt="2026-05-11T12:49:49.1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font" Target="fonts/font1.fntdata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font" Target="fonts/font4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2.fntdata"/><Relationship Id="rId67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3.fntdata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Doesborgh" userId="S::eva.doesborgh@nos.nl::52750715-7212-4236-abe8-36435f677fdf" providerId="AD" clId="Web-{C851637C-1D1C-0723-E048-3F041D0E2FEF}"/>
    <pc:docChg chg="modSld modMainMaster">
      <pc:chgData name="Eva Doesborgh" userId="S::eva.doesborgh@nos.nl::52750715-7212-4236-abe8-36435f677fdf" providerId="AD" clId="Web-{C851637C-1D1C-0723-E048-3F041D0E2FEF}" dt="2026-05-11T12:49:49.114" v="1"/>
      <pc:docMkLst>
        <pc:docMk/>
      </pc:docMkLst>
      <pc:sldChg chg="mod setBg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256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257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258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259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260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261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262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263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264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265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266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267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268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269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270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271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272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273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274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275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276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277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278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279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280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281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282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283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284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285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286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287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288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289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290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291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292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293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294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295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296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297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298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299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300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301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302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303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304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305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306"/>
        </pc:sldMkLst>
      </pc:sldChg>
      <pc:sldChg chg="mod">
        <pc:chgData name="Eva Doesborgh" userId="S::eva.doesborgh@nos.nl::52750715-7212-4236-abe8-36435f677fdf" providerId="AD" clId="Web-{C851637C-1D1C-0723-E048-3F041D0E2FEF}" dt="2026-05-11T12:49:49.114" v="1"/>
        <pc:sldMkLst>
          <pc:docMk/>
          <pc:sldMk cId="0" sldId="307"/>
        </pc:sldMkLst>
      </pc:sldChg>
      <pc:sldMasterChg chg="mod setBg modSldLayout">
        <pc:chgData name="Eva Doesborgh" userId="S::eva.doesborgh@nos.nl::52750715-7212-4236-abe8-36435f677fdf" providerId="AD" clId="Web-{C851637C-1D1C-0723-E048-3F041D0E2FEF}" dt="2026-05-11T12:49:49.114" v="1"/>
        <pc:sldMasterMkLst>
          <pc:docMk/>
          <pc:sldMasterMk cId="0" sldId="2147483648"/>
        </pc:sldMasterMkLst>
        <pc:sldLayoutChg chg="mod">
          <pc:chgData name="Eva Doesborgh" userId="S::eva.doesborgh@nos.nl::52750715-7212-4236-abe8-36435f677fdf" providerId="AD" clId="Web-{C851637C-1D1C-0723-E048-3F041D0E2FEF}" dt="2026-05-11T12:49:49.114" v="1"/>
          <pc:sldLayoutMkLst>
            <pc:docMk/>
            <pc:sldMasterMk cId="0" sldId="2147483648"/>
            <pc:sldLayoutMk cId="0" sldId="2147483649"/>
          </pc:sldLayoutMkLst>
        </pc:sldLayoutChg>
        <pc:sldLayoutChg chg="mod">
          <pc:chgData name="Eva Doesborgh" userId="S::eva.doesborgh@nos.nl::52750715-7212-4236-abe8-36435f677fdf" providerId="AD" clId="Web-{C851637C-1D1C-0723-E048-3F041D0E2FEF}" dt="2026-05-11T12:49:49.114" v="1"/>
          <pc:sldLayoutMkLst>
            <pc:docMk/>
            <pc:sldMasterMk cId="0" sldId="2147483648"/>
            <pc:sldLayoutMk cId="0" sldId="2147483650"/>
          </pc:sldLayoutMkLst>
        </pc:sldLayoutChg>
        <pc:sldLayoutChg chg="mod">
          <pc:chgData name="Eva Doesborgh" userId="S::eva.doesborgh@nos.nl::52750715-7212-4236-abe8-36435f677fdf" providerId="AD" clId="Web-{C851637C-1D1C-0723-E048-3F041D0E2FEF}" dt="2026-05-11T12:49:49.114" v="1"/>
          <pc:sldLayoutMkLst>
            <pc:docMk/>
            <pc:sldMasterMk cId="0" sldId="2147483648"/>
            <pc:sldLayoutMk cId="0" sldId="2147483651"/>
          </pc:sldLayoutMkLst>
        </pc:sldLayoutChg>
        <pc:sldLayoutChg chg="mod">
          <pc:chgData name="Eva Doesborgh" userId="S::eva.doesborgh@nos.nl::52750715-7212-4236-abe8-36435f677fdf" providerId="AD" clId="Web-{C851637C-1D1C-0723-E048-3F041D0E2FEF}" dt="2026-05-11T12:49:49.114" v="1"/>
          <pc:sldLayoutMkLst>
            <pc:docMk/>
            <pc:sldMasterMk cId="0" sldId="2147483648"/>
            <pc:sldLayoutMk cId="0" sldId="2147483652"/>
          </pc:sldLayoutMkLst>
        </pc:sldLayoutChg>
        <pc:sldLayoutChg chg="mod">
          <pc:chgData name="Eva Doesborgh" userId="S::eva.doesborgh@nos.nl::52750715-7212-4236-abe8-36435f677fdf" providerId="AD" clId="Web-{C851637C-1D1C-0723-E048-3F041D0E2FEF}" dt="2026-05-11T12:49:49.114" v="1"/>
          <pc:sldLayoutMkLst>
            <pc:docMk/>
            <pc:sldMasterMk cId="0" sldId="2147483648"/>
            <pc:sldLayoutMk cId="0" sldId="2147483653"/>
          </pc:sldLayoutMkLst>
        </pc:sldLayoutChg>
        <pc:sldLayoutChg chg="mod">
          <pc:chgData name="Eva Doesborgh" userId="S::eva.doesborgh@nos.nl::52750715-7212-4236-abe8-36435f677fdf" providerId="AD" clId="Web-{C851637C-1D1C-0723-E048-3F041D0E2FEF}" dt="2026-05-11T12:49:49.114" v="1"/>
          <pc:sldLayoutMkLst>
            <pc:docMk/>
            <pc:sldMasterMk cId="0" sldId="2147483648"/>
            <pc:sldLayoutMk cId="0" sldId="2147483654"/>
          </pc:sldLayoutMkLst>
        </pc:sldLayoutChg>
        <pc:sldLayoutChg chg="mod">
          <pc:chgData name="Eva Doesborgh" userId="S::eva.doesborgh@nos.nl::52750715-7212-4236-abe8-36435f677fdf" providerId="AD" clId="Web-{C851637C-1D1C-0723-E048-3F041D0E2FEF}" dt="2026-05-11T12:49:49.114" v="1"/>
          <pc:sldLayoutMkLst>
            <pc:docMk/>
            <pc:sldMasterMk cId="0" sldId="2147483648"/>
            <pc:sldLayoutMk cId="0" sldId="2147483655"/>
          </pc:sldLayoutMkLst>
        </pc:sldLayoutChg>
        <pc:sldLayoutChg chg="mod">
          <pc:chgData name="Eva Doesborgh" userId="S::eva.doesborgh@nos.nl::52750715-7212-4236-abe8-36435f677fdf" providerId="AD" clId="Web-{C851637C-1D1C-0723-E048-3F041D0E2FEF}" dt="2026-05-11T12:49:49.114" v="1"/>
          <pc:sldLayoutMkLst>
            <pc:docMk/>
            <pc:sldMasterMk cId="0" sldId="2147483648"/>
            <pc:sldLayoutMk cId="0" sldId="2147483656"/>
          </pc:sldLayoutMkLst>
        </pc:sldLayoutChg>
        <pc:sldLayoutChg chg="mod">
          <pc:chgData name="Eva Doesborgh" userId="S::eva.doesborgh@nos.nl::52750715-7212-4236-abe8-36435f677fdf" providerId="AD" clId="Web-{C851637C-1D1C-0723-E048-3F041D0E2FEF}" dt="2026-05-11T12:49:49.114" v="1"/>
          <pc:sldLayoutMkLst>
            <pc:docMk/>
            <pc:sldMasterMk cId="0" sldId="2147483648"/>
            <pc:sldLayoutMk cId="0" sldId="2147483657"/>
          </pc:sldLayoutMkLst>
        </pc:sldLayoutChg>
        <pc:sldLayoutChg chg="mod">
          <pc:chgData name="Eva Doesborgh" userId="S::eva.doesborgh@nos.nl::52750715-7212-4236-abe8-36435f677fdf" providerId="AD" clId="Web-{C851637C-1D1C-0723-E048-3F041D0E2FEF}" dt="2026-05-11T12:49:49.114" v="1"/>
          <pc:sldLayoutMkLst>
            <pc:docMk/>
            <pc:sldMasterMk cId="0" sldId="2147483648"/>
            <pc:sldLayoutMk cId="0" sldId="2147483658"/>
          </pc:sldLayoutMkLst>
        </pc:sldLayoutChg>
        <pc:sldLayoutChg chg="mod">
          <pc:chgData name="Eva Doesborgh" userId="S::eva.doesborgh@nos.nl::52750715-7212-4236-abe8-36435f677fdf" providerId="AD" clId="Web-{C851637C-1D1C-0723-E048-3F041D0E2FEF}" dt="2026-05-11T12:49:49.114" v="1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ARNOUD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70df274f4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g270df274f46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BREGJE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557bad5bd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g3557bad5bd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BREGJE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70df274f4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g270df274f46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KIJKERSVRAAG - ARNOUD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KIJKERSVRAAG - ARNOUD</a:t>
            </a:r>
            <a:endParaRPr/>
          </a:p>
        </p:txBody>
      </p:sp>
      <p:sp>
        <p:nvSpPr>
          <p:cNvPr id="331" name="Google Shape;3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KIJKERSVRAAG - ARNOUD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KIJKERSVRAAG - ARNOUD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KIJKERSVRAAG - ARNOUD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KIJKERSVRAAG - ARNOUD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KIJKERSVRAAG - ARNOUD</a:t>
            </a:r>
            <a:endParaRPr/>
          </a:p>
        </p:txBody>
      </p:sp>
      <p:sp>
        <p:nvSpPr>
          <p:cNvPr id="366" name="Google Shape;36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KIJKERSVRAAG - ARNOUD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KIJKERSVRAAG - ARNOUD</a:t>
            </a:r>
            <a:endParaRPr/>
          </a:p>
        </p:txBody>
      </p:sp>
      <p:sp>
        <p:nvSpPr>
          <p:cNvPr id="378" name="Google Shape;3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557bad5bd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BREGJE</a:t>
            </a:r>
            <a:endParaRPr/>
          </a:p>
        </p:txBody>
      </p:sp>
      <p:sp>
        <p:nvSpPr>
          <p:cNvPr id="384" name="Google Shape;384;g3557bad5bd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BREGJE</a:t>
            </a:r>
            <a:endParaRPr/>
          </a:p>
        </p:txBody>
      </p:sp>
      <p:sp>
        <p:nvSpPr>
          <p:cNvPr id="390" name="Google Shape;39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BREGJE</a:t>
            </a:r>
            <a:endParaRPr/>
          </a:p>
        </p:txBody>
      </p:sp>
      <p:sp>
        <p:nvSpPr>
          <p:cNvPr id="400" name="Google Shape;4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70df274f4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g270df274f46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BREGJE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442d9651a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3" name="Google Shape;413;g2442d9651a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BREGJE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BREGJE</a:t>
            </a:r>
            <a:endParaRPr/>
          </a:p>
        </p:txBody>
      </p:sp>
      <p:sp>
        <p:nvSpPr>
          <p:cNvPr id="420" name="Google Shape;42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ARNOUD</a:t>
            </a:r>
            <a:endParaRPr/>
          </a:p>
        </p:txBody>
      </p:sp>
      <p:sp>
        <p:nvSpPr>
          <p:cNvPr id="426" name="Google Shape;42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ARNOUD</a:t>
            </a:r>
            <a:endParaRPr/>
          </a:p>
        </p:txBody>
      </p:sp>
      <p:sp>
        <p:nvSpPr>
          <p:cNvPr id="434" name="Google Shape;4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BREGJE</a:t>
            </a:r>
            <a:endParaRPr/>
          </a:p>
        </p:txBody>
      </p:sp>
      <p:sp>
        <p:nvSpPr>
          <p:cNvPr id="441" name="Google Shape;4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02ac78c20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Google Shape;449;g202ac78c20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BREGJE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BREGJE</a:t>
            </a:r>
            <a:endParaRPr/>
          </a:p>
        </p:txBody>
      </p:sp>
      <p:sp>
        <p:nvSpPr>
          <p:cNvPr id="456" name="Google Shape;4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ARNOUD</a:t>
            </a:r>
            <a:endParaRPr/>
          </a:p>
        </p:txBody>
      </p:sp>
      <p:sp>
        <p:nvSpPr>
          <p:cNvPr id="463" name="Google Shape;46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ARNOUD</a:t>
            </a:r>
            <a:endParaRPr/>
          </a:p>
        </p:txBody>
      </p:sp>
      <p:sp>
        <p:nvSpPr>
          <p:cNvPr id="475" name="Google Shape;47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BREGJE</a:t>
            </a:r>
            <a:endParaRPr/>
          </a:p>
        </p:txBody>
      </p:sp>
      <p:sp>
        <p:nvSpPr>
          <p:cNvPr id="485" name="Google Shape;4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ARNOUD &amp; BREGJE</a:t>
            </a:r>
            <a:endParaRPr/>
          </a:p>
        </p:txBody>
      </p:sp>
      <p:sp>
        <p:nvSpPr>
          <p:cNvPr id="492" name="Google Shape;49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KIJKERSVRAAG - ARNOUD</a:t>
            </a: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677535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nl-NL" b="1">
                <a:latin typeface="Arial"/>
                <a:ea typeface="Arial"/>
                <a:cs typeface="Arial"/>
                <a:sym typeface="Arial"/>
              </a:rPr>
              <a:t>Examenspreekuur Nederlands vwo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146" name="Google Shape;146;p8" descr="Afbeelding met tekst, Lettertype, schermopname, wit&#10;&#10;Door AI gegenereerde inhoud is mogelijk onjuis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2422" y="515864"/>
            <a:ext cx="4485665" cy="27876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98"/>
              </a:srgbClr>
            </a:outerShdw>
          </a:effectLst>
        </p:spPr>
      </p:pic>
      <p:pic>
        <p:nvPicPr>
          <p:cNvPr id="147" name="Google Shape;147;p8" descr="Afbeelding met tekst, Lettertype, schermopname, document&#10;&#10;Door AI gegenereerde inhoud is mogelijk onjuis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9183" y="450574"/>
            <a:ext cx="4550887" cy="59568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98"/>
              </a:srgbClr>
            </a:outerShdw>
          </a:effectLst>
        </p:spPr>
      </p:pic>
      <p:pic>
        <p:nvPicPr>
          <p:cNvPr id="148" name="Google Shape;148;p8" descr="Afbeelding met tekst, Lettertype, schermopname, document&#10;&#10;Door AI gegenereerde inhoud is mogelijk onjuist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253888" y="3508744"/>
            <a:ext cx="6955295" cy="218460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98"/>
              </a:srgbClr>
            </a:outerShdw>
          </a:effectLst>
        </p:spPr>
      </p:pic>
      <p:sp>
        <p:nvSpPr>
          <p:cNvPr id="149" name="Google Shape;149;p8"/>
          <p:cNvSpPr/>
          <p:nvPr/>
        </p:nvSpPr>
        <p:spPr>
          <a:xfrm>
            <a:off x="7531823" y="2277810"/>
            <a:ext cx="4130396" cy="950054"/>
          </a:xfrm>
          <a:prstGeom prst="rect">
            <a:avLst/>
          </a:prstGeom>
          <a:solidFill>
            <a:srgbClr val="548135">
              <a:alpha val="2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8"/>
          <p:cNvSpPr/>
          <p:nvPr/>
        </p:nvSpPr>
        <p:spPr>
          <a:xfrm>
            <a:off x="635231" y="5121570"/>
            <a:ext cx="3698230" cy="245560"/>
          </a:xfrm>
          <a:prstGeom prst="rect">
            <a:avLst/>
          </a:prstGeom>
          <a:solidFill>
            <a:srgbClr val="548135">
              <a:alpha val="2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156" name="Google Shape;156;p35" descr="Afbeelding met tekst, schermopname, Lettertype, document&#10;&#10;Door AI gegenereerde inhoud is mogelijk onjuist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61995" y="671425"/>
            <a:ext cx="8868009" cy="551514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98"/>
              </a:srgbClr>
            </a:outerShdw>
          </a:effectLst>
        </p:spPr>
      </p:pic>
      <p:sp>
        <p:nvSpPr>
          <p:cNvPr id="157" name="Google Shape;157;p35"/>
          <p:cNvSpPr/>
          <p:nvPr/>
        </p:nvSpPr>
        <p:spPr>
          <a:xfrm>
            <a:off x="2641875" y="1361135"/>
            <a:ext cx="7217742" cy="2187135"/>
          </a:xfrm>
          <a:prstGeom prst="rect">
            <a:avLst/>
          </a:prstGeom>
          <a:solidFill>
            <a:schemeClr val="accent2">
              <a:alpha val="2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5"/>
          <p:cNvSpPr/>
          <p:nvPr/>
        </p:nvSpPr>
        <p:spPr>
          <a:xfrm>
            <a:off x="2641875" y="4510726"/>
            <a:ext cx="2897534" cy="286561"/>
          </a:xfrm>
          <a:prstGeom prst="rect">
            <a:avLst/>
          </a:prstGeom>
          <a:solidFill>
            <a:schemeClr val="accent2">
              <a:alpha val="2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Betrouwbaarheid</a:t>
            </a:r>
            <a:endParaRPr/>
          </a:p>
        </p:txBody>
      </p:sp>
      <p:pic>
        <p:nvPicPr>
          <p:cNvPr id="164" name="Google Shape;164;p37" descr="Afbeelding met tekst, Lettertype, algebra&#10;&#10;Door AI gegenereerde inhoud is mogelijk onjuist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419592"/>
            <a:ext cx="10515600" cy="229859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98"/>
              </a:srgbClr>
            </a:outerShdw>
          </a:effectLst>
        </p:spPr>
      </p:pic>
      <p:sp>
        <p:nvSpPr>
          <p:cNvPr id="165" name="Google Shape;165;p37"/>
          <p:cNvSpPr/>
          <p:nvPr/>
        </p:nvSpPr>
        <p:spPr>
          <a:xfrm>
            <a:off x="3852084" y="2352291"/>
            <a:ext cx="3158315" cy="279111"/>
          </a:xfrm>
          <a:prstGeom prst="rect">
            <a:avLst/>
          </a:prstGeom>
          <a:solidFill>
            <a:schemeClr val="accent2">
              <a:alpha val="2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7"/>
          <p:cNvSpPr/>
          <p:nvPr/>
        </p:nvSpPr>
        <p:spPr>
          <a:xfrm>
            <a:off x="5130920" y="2631402"/>
            <a:ext cx="2263794" cy="279111"/>
          </a:xfrm>
          <a:prstGeom prst="rect">
            <a:avLst/>
          </a:prstGeom>
          <a:solidFill>
            <a:schemeClr val="accent2">
              <a:alpha val="2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7"/>
          <p:cNvSpPr/>
          <p:nvPr/>
        </p:nvSpPr>
        <p:spPr>
          <a:xfrm>
            <a:off x="3573790" y="3008754"/>
            <a:ext cx="2522210" cy="279111"/>
          </a:xfrm>
          <a:prstGeom prst="rect">
            <a:avLst/>
          </a:prstGeom>
          <a:solidFill>
            <a:schemeClr val="accent2">
              <a:alpha val="2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7"/>
          <p:cNvSpPr txBox="1"/>
          <p:nvPr/>
        </p:nvSpPr>
        <p:spPr>
          <a:xfrm>
            <a:off x="1336133" y="3997293"/>
            <a:ext cx="10515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[De eerste algemene reden waarom bron 1 betrouwbaarder is, is]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7"/>
          <p:cNvSpPr txBox="1"/>
          <p:nvPr/>
        </p:nvSpPr>
        <p:spPr>
          <a:xfrm>
            <a:off x="1336133" y="4574583"/>
            <a:ext cx="10515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[De tweede reden is…]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8" descr="Afbeelding met tekst, schermopname, Lettertype, nummer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1998" y="94132"/>
            <a:ext cx="5137567" cy="6604380"/>
          </a:xfrm>
          <a:prstGeom prst="rect">
            <a:avLst/>
          </a:prstGeom>
          <a:noFill/>
          <a:ln w="9525" cap="flat" cmpd="sng">
            <a:solidFill>
              <a:srgbClr val="0B253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5" name="Google Shape;175;p38"/>
          <p:cNvSpPr/>
          <p:nvPr/>
        </p:nvSpPr>
        <p:spPr>
          <a:xfrm>
            <a:off x="3216537" y="1214268"/>
            <a:ext cx="1285461" cy="3793667"/>
          </a:xfrm>
          <a:custGeom>
            <a:avLst/>
            <a:gdLst/>
            <a:ahLst/>
            <a:cxnLst/>
            <a:rect l="l" t="t" r="r" b="b"/>
            <a:pathLst>
              <a:path w="1285461" h="3793667" extrusionOk="0">
                <a:moveTo>
                  <a:pt x="1285461" y="3793667"/>
                </a:moveTo>
                <a:cubicBezTo>
                  <a:pt x="925664" y="3790690"/>
                  <a:pt x="631942" y="3749758"/>
                  <a:pt x="642730" y="3686550"/>
                </a:cubicBezTo>
                <a:cubicBezTo>
                  <a:pt x="742940" y="3146781"/>
                  <a:pt x="622882" y="2565448"/>
                  <a:pt x="642731" y="2003951"/>
                </a:cubicBezTo>
                <a:cubicBezTo>
                  <a:pt x="628421" y="1958766"/>
                  <a:pt x="345659" y="1948302"/>
                  <a:pt x="0" y="1896834"/>
                </a:cubicBezTo>
                <a:cubicBezTo>
                  <a:pt x="351312" y="1894832"/>
                  <a:pt x="644380" y="1849664"/>
                  <a:pt x="642731" y="1789717"/>
                </a:cubicBezTo>
                <a:cubicBezTo>
                  <a:pt x="729604" y="1166881"/>
                  <a:pt x="524400" y="797008"/>
                  <a:pt x="642731" y="107117"/>
                </a:cubicBezTo>
                <a:cubicBezTo>
                  <a:pt x="587563" y="39510"/>
                  <a:pt x="911118" y="18239"/>
                  <a:pt x="1285462" y="0"/>
                </a:cubicBezTo>
                <a:cubicBezTo>
                  <a:pt x="1276400" y="1178138"/>
                  <a:pt x="1219881" y="2620249"/>
                  <a:pt x="1285461" y="3793667"/>
                </a:cubicBezTo>
                <a:close/>
              </a:path>
              <a:path w="1285461" h="3793667" fill="none" extrusionOk="0">
                <a:moveTo>
                  <a:pt x="1285461" y="3793667"/>
                </a:moveTo>
                <a:cubicBezTo>
                  <a:pt x="922733" y="3793116"/>
                  <a:pt x="641957" y="3744133"/>
                  <a:pt x="642730" y="3686550"/>
                </a:cubicBezTo>
                <a:cubicBezTo>
                  <a:pt x="649013" y="3040702"/>
                  <a:pt x="576798" y="2603316"/>
                  <a:pt x="642731" y="2003951"/>
                </a:cubicBezTo>
                <a:cubicBezTo>
                  <a:pt x="625781" y="1975099"/>
                  <a:pt x="388858" y="1922015"/>
                  <a:pt x="0" y="1896834"/>
                </a:cubicBezTo>
                <a:cubicBezTo>
                  <a:pt x="354923" y="1897966"/>
                  <a:pt x="647726" y="1845913"/>
                  <a:pt x="642731" y="1789717"/>
                </a:cubicBezTo>
                <a:cubicBezTo>
                  <a:pt x="680360" y="1329723"/>
                  <a:pt x="746140" y="933895"/>
                  <a:pt x="642731" y="107117"/>
                </a:cubicBezTo>
                <a:cubicBezTo>
                  <a:pt x="651858" y="66029"/>
                  <a:pt x="897918" y="17177"/>
                  <a:pt x="1285462" y="0"/>
                </a:cubicBezTo>
              </a:path>
              <a:path w="1285461" h="3793667" fill="none" extrusionOk="0">
                <a:moveTo>
                  <a:pt x="1285461" y="3793667"/>
                </a:moveTo>
                <a:cubicBezTo>
                  <a:pt x="936509" y="3797037"/>
                  <a:pt x="647927" y="3746958"/>
                  <a:pt x="642730" y="3686550"/>
                </a:cubicBezTo>
                <a:cubicBezTo>
                  <a:pt x="552756" y="3111131"/>
                  <a:pt x="702082" y="2613355"/>
                  <a:pt x="642731" y="2003951"/>
                </a:cubicBezTo>
                <a:cubicBezTo>
                  <a:pt x="663344" y="1975476"/>
                  <a:pt x="358834" y="1936842"/>
                  <a:pt x="0" y="1896834"/>
                </a:cubicBezTo>
                <a:cubicBezTo>
                  <a:pt x="360257" y="1904975"/>
                  <a:pt x="644048" y="1850490"/>
                  <a:pt x="642731" y="1789717"/>
                </a:cubicBezTo>
                <a:cubicBezTo>
                  <a:pt x="542740" y="1377903"/>
                  <a:pt x="586066" y="382332"/>
                  <a:pt x="642731" y="107117"/>
                </a:cubicBezTo>
                <a:cubicBezTo>
                  <a:pt x="637963" y="48741"/>
                  <a:pt x="885478" y="-31058"/>
                  <a:pt x="1285462" y="0"/>
                </a:cubicBezTo>
              </a:path>
            </a:pathLst>
          </a:cu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8"/>
          <p:cNvSpPr txBox="1"/>
          <p:nvPr/>
        </p:nvSpPr>
        <p:spPr>
          <a:xfrm>
            <a:off x="547376" y="2695602"/>
            <a:ext cx="304385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Algemene betrouwbaarheid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8"/>
          <p:cNvSpPr txBox="1"/>
          <p:nvPr/>
        </p:nvSpPr>
        <p:spPr>
          <a:xfrm>
            <a:off x="947969" y="5515419"/>
            <a:ext cx="304385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Specifieke betrouwbaarheid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Citeren</a:t>
            </a:r>
            <a:endParaRPr/>
          </a:p>
        </p:txBody>
      </p:sp>
      <p:pic>
        <p:nvPicPr>
          <p:cNvPr id="183" name="Google Shape;183;p39" descr="Afbeelding met tekst, Lettertype, wit, algebra&#10;&#10;Door AI gegenereerde inhoud is mogelijk onjuist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37685" y="1342774"/>
            <a:ext cx="8027582" cy="149747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98"/>
              </a:srgbClr>
            </a:outerShdw>
          </a:effectLst>
        </p:spPr>
      </p:pic>
      <p:sp>
        <p:nvSpPr>
          <p:cNvPr id="184" name="Google Shape;184;p39"/>
          <p:cNvSpPr txBox="1"/>
          <p:nvPr/>
        </p:nvSpPr>
        <p:spPr>
          <a:xfrm>
            <a:off x="968752" y="2976982"/>
            <a:ext cx="10515600" cy="3881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l-NL" sz="20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Alleen</a:t>
            </a:r>
            <a:r>
              <a:rPr lang="nl-N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bij een vraag waar wordt gevraagd om een citaat, mag je verkort citeren!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l-N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 citeert dan als volgt: 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nl-NL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“De docent geeft duidelijke uitleg over het aanpakken van examenvragen.” (regel 23-25). 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nl-NL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“De docent … van examenvragen.” (regel 23-25).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l-NL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</a:t>
            </a:r>
            <a:r>
              <a:rPr lang="nl-N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moet je citeren?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l-N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Een woord: </a:t>
            </a:r>
            <a:r>
              <a:rPr lang="nl-NL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“docent” (regel 23) 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l-N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Een woordgroep: </a:t>
            </a:r>
            <a:r>
              <a:rPr lang="nl-NL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“duidelijke uitleg” (regel 24) 🡪 geen persoonsvorm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l-N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Zinsgedeelte: </a:t>
            </a:r>
            <a:r>
              <a:rPr lang="nl-NL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“De docent geeft duidelijke uitleg” (regel 24) 🡪 wel een persoonsvorm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l-N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Een hele zin: </a:t>
            </a:r>
            <a:r>
              <a:rPr lang="nl-NL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“De docent … van examenvragen.” (regel 23-25).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nl-NL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 op: </a:t>
            </a:r>
            <a:r>
              <a:rPr lang="nl-N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Vanaf de 2025-examens wordt de spelling in antwoorden op citeervragen niet meer beoordeeld. 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0"/>
          <p:cNvSpPr txBox="1">
            <a:spLocks noGrp="1"/>
          </p:cNvSpPr>
          <p:nvPr>
            <p:ph type="title"/>
          </p:nvPr>
        </p:nvSpPr>
        <p:spPr>
          <a:xfrm>
            <a:off x="728600" y="4059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Citeren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40"/>
          <p:cNvSpPr txBox="1"/>
          <p:nvPr/>
        </p:nvSpPr>
        <p:spPr>
          <a:xfrm>
            <a:off x="251855" y="4463476"/>
            <a:ext cx="10992345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l-N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Dus: vraag 19 🡪 wel verkort citeren 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l-N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Vraag 20: haal je antwoord letterlijk uit de tekst, maar niets verkort!!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40" descr="Afbeelding met tekst, Lettertype, schermopname, algebra&#10;&#10;Door AI gegenereerde inhoud is mogelijk onjuis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599" y="1504188"/>
            <a:ext cx="8519932" cy="26457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Samenvatten</a:t>
            </a:r>
            <a:endParaRPr/>
          </a:p>
        </p:txBody>
      </p:sp>
      <p:pic>
        <p:nvPicPr>
          <p:cNvPr id="197" name="Google Shape;197;p41" descr="Afbeelding met tekst, Lettertype, schermopname, algebra&#10;&#10;Door AI gegenereerde inhoud is mogelijk onjuist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30505" y="1295471"/>
            <a:ext cx="7977047" cy="21028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98"/>
              </a:srgbClr>
            </a:outerShdw>
          </a:effectLst>
        </p:spPr>
      </p:pic>
      <p:pic>
        <p:nvPicPr>
          <p:cNvPr id="198" name="Google Shape;198;p41" descr="Afbeelding met tekst, Lettertype, algebra&#10;&#10;Door AI gegenereerde inhoud is mogelijk onjuis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0505" y="3534372"/>
            <a:ext cx="7977047" cy="208096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98"/>
              </a:srgbClr>
            </a:outerShdw>
          </a:effectLst>
        </p:spPr>
      </p:pic>
      <p:sp>
        <p:nvSpPr>
          <p:cNvPr id="199" name="Google Shape;199;p41"/>
          <p:cNvSpPr/>
          <p:nvPr/>
        </p:nvSpPr>
        <p:spPr>
          <a:xfrm>
            <a:off x="1797785" y="1431521"/>
            <a:ext cx="2926616" cy="259168"/>
          </a:xfrm>
          <a:prstGeom prst="rect">
            <a:avLst/>
          </a:prstGeom>
          <a:solidFill>
            <a:schemeClr val="accent2">
              <a:alpha val="2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41"/>
          <p:cNvSpPr txBox="1"/>
          <p:nvPr/>
        </p:nvSpPr>
        <p:spPr>
          <a:xfrm>
            <a:off x="-63178" y="6151500"/>
            <a:ext cx="664854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 op de grammaticaliteit van je zin!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41"/>
          <p:cNvSpPr txBox="1"/>
          <p:nvPr/>
        </p:nvSpPr>
        <p:spPr>
          <a:xfrm>
            <a:off x="-525807" y="5751390"/>
            <a:ext cx="1127413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Samenvatten = hoofdzaken! Details en voorbeelden horen daar niet bij!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41"/>
          <p:cNvSpPr/>
          <p:nvPr/>
        </p:nvSpPr>
        <p:spPr>
          <a:xfrm>
            <a:off x="1776416" y="3940949"/>
            <a:ext cx="3334846" cy="291082"/>
          </a:xfrm>
          <a:prstGeom prst="rect">
            <a:avLst/>
          </a:prstGeom>
          <a:solidFill>
            <a:schemeClr val="accent2">
              <a:alpha val="2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41"/>
          <p:cNvSpPr/>
          <p:nvPr/>
        </p:nvSpPr>
        <p:spPr>
          <a:xfrm>
            <a:off x="1797785" y="2225365"/>
            <a:ext cx="2926616" cy="259168"/>
          </a:xfrm>
          <a:prstGeom prst="rect">
            <a:avLst/>
          </a:prstGeom>
          <a:solidFill>
            <a:schemeClr val="accent2">
              <a:alpha val="2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209" name="Google Shape;209;p42" descr="Afbeelding met tekst, Lettertype, schermopname, zwart-wit&#10;&#10;Door AI gegenereerde inhoud is mogelijk onjuist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389808" y="894279"/>
            <a:ext cx="4097342" cy="559859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98"/>
              </a:srgbClr>
            </a:outerShdw>
          </a:effectLst>
        </p:spPr>
      </p:pic>
      <p:pic>
        <p:nvPicPr>
          <p:cNvPr id="210" name="Google Shape;210;p42" descr="Afbeelding met tekst, Lettertype, algebra&#10;&#10;Door AI gegenereerde inhoud is mogelijk onjuis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257" y="894279"/>
            <a:ext cx="6788674" cy="177095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98"/>
              </a:srgbClr>
            </a:outerShdw>
          </a:effectLst>
        </p:spPr>
      </p:pic>
      <p:sp>
        <p:nvSpPr>
          <p:cNvPr id="211" name="Google Shape;211;p42"/>
          <p:cNvSpPr/>
          <p:nvPr/>
        </p:nvSpPr>
        <p:spPr>
          <a:xfrm>
            <a:off x="987829" y="1263128"/>
            <a:ext cx="2912839" cy="172133"/>
          </a:xfrm>
          <a:prstGeom prst="rect">
            <a:avLst/>
          </a:prstGeom>
          <a:solidFill>
            <a:schemeClr val="accent2">
              <a:alpha val="2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2"/>
          <p:cNvSpPr/>
          <p:nvPr/>
        </p:nvSpPr>
        <p:spPr>
          <a:xfrm>
            <a:off x="7474798" y="905125"/>
            <a:ext cx="4012351" cy="877375"/>
          </a:xfrm>
          <a:prstGeom prst="rect">
            <a:avLst/>
          </a:prstGeom>
          <a:solidFill>
            <a:srgbClr val="548135">
              <a:alpha val="2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42"/>
          <p:cNvSpPr/>
          <p:nvPr/>
        </p:nvSpPr>
        <p:spPr>
          <a:xfrm>
            <a:off x="7474798" y="2541538"/>
            <a:ext cx="4012351" cy="2533963"/>
          </a:xfrm>
          <a:prstGeom prst="rect">
            <a:avLst/>
          </a:prstGeom>
          <a:solidFill>
            <a:srgbClr val="C00000">
              <a:alpha val="2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42"/>
          <p:cNvSpPr/>
          <p:nvPr/>
        </p:nvSpPr>
        <p:spPr>
          <a:xfrm>
            <a:off x="7474797" y="5075500"/>
            <a:ext cx="4012351" cy="1417375"/>
          </a:xfrm>
          <a:prstGeom prst="rect">
            <a:avLst/>
          </a:prstGeom>
          <a:solidFill>
            <a:srgbClr val="548135">
              <a:alpha val="2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2"/>
          <p:cNvSpPr txBox="1"/>
          <p:nvPr/>
        </p:nvSpPr>
        <p:spPr>
          <a:xfrm>
            <a:off x="1119777" y="3029952"/>
            <a:ext cx="306904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richt zich op de lezer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op het personage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2"/>
          <p:cNvSpPr txBox="1"/>
          <p:nvPr/>
        </p:nvSpPr>
        <p:spPr>
          <a:xfrm>
            <a:off x="1119777" y="3838821"/>
            <a:ext cx="399623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richt zich op het personage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op de lezer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42"/>
          <p:cNvSpPr/>
          <p:nvPr/>
        </p:nvSpPr>
        <p:spPr>
          <a:xfrm>
            <a:off x="5598939" y="1219314"/>
            <a:ext cx="889784" cy="215947"/>
          </a:xfrm>
          <a:prstGeom prst="rect">
            <a:avLst/>
          </a:prstGeom>
          <a:solidFill>
            <a:schemeClr val="accent2">
              <a:alpha val="2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2"/>
          <p:cNvSpPr/>
          <p:nvPr/>
        </p:nvSpPr>
        <p:spPr>
          <a:xfrm>
            <a:off x="987830" y="1447579"/>
            <a:ext cx="899586" cy="172134"/>
          </a:xfrm>
          <a:prstGeom prst="rect">
            <a:avLst/>
          </a:prstGeom>
          <a:solidFill>
            <a:schemeClr val="accent2">
              <a:alpha val="2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Belangrijke functiewoorden</a:t>
            </a:r>
            <a:endParaRPr/>
          </a:p>
        </p:txBody>
      </p:sp>
      <p:pic>
        <p:nvPicPr>
          <p:cNvPr id="224" name="Google Shape;224;p43" descr="Afbeelding met tekst, Lettertype, algebra&#10;&#10;Door AI gegenereerde inhoud is mogelijk onjuist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20969" y="1708833"/>
            <a:ext cx="10515600" cy="23071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98"/>
              </a:srgbClr>
            </a:outerShdw>
          </a:effectLst>
        </p:spPr>
      </p:pic>
      <p:sp>
        <p:nvSpPr>
          <p:cNvPr id="225" name="Google Shape;225;p43"/>
          <p:cNvSpPr/>
          <p:nvPr/>
        </p:nvSpPr>
        <p:spPr>
          <a:xfrm>
            <a:off x="4674688" y="1971504"/>
            <a:ext cx="3402957" cy="279111"/>
          </a:xfrm>
          <a:prstGeom prst="rect">
            <a:avLst/>
          </a:prstGeom>
          <a:solidFill>
            <a:schemeClr val="accent2">
              <a:alpha val="2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43"/>
          <p:cNvSpPr/>
          <p:nvPr/>
        </p:nvSpPr>
        <p:spPr>
          <a:xfrm>
            <a:off x="3264507" y="2619403"/>
            <a:ext cx="2394030" cy="279111"/>
          </a:xfrm>
          <a:prstGeom prst="rect">
            <a:avLst/>
          </a:prstGeom>
          <a:solidFill>
            <a:schemeClr val="accent2">
              <a:alpha val="2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43"/>
          <p:cNvSpPr/>
          <p:nvPr/>
        </p:nvSpPr>
        <p:spPr>
          <a:xfrm>
            <a:off x="2386760" y="2948089"/>
            <a:ext cx="1315655" cy="279111"/>
          </a:xfrm>
          <a:prstGeom prst="rect">
            <a:avLst/>
          </a:prstGeom>
          <a:solidFill>
            <a:schemeClr val="accent2">
              <a:alpha val="2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43"/>
          <p:cNvSpPr/>
          <p:nvPr/>
        </p:nvSpPr>
        <p:spPr>
          <a:xfrm>
            <a:off x="2386759" y="3296554"/>
            <a:ext cx="1824942" cy="279111"/>
          </a:xfrm>
          <a:prstGeom prst="rect">
            <a:avLst/>
          </a:prstGeom>
          <a:solidFill>
            <a:schemeClr val="accent2">
              <a:alpha val="2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43"/>
          <p:cNvSpPr/>
          <p:nvPr/>
        </p:nvSpPr>
        <p:spPr>
          <a:xfrm>
            <a:off x="2386759" y="3595988"/>
            <a:ext cx="1315656" cy="279111"/>
          </a:xfrm>
          <a:prstGeom prst="rect">
            <a:avLst/>
          </a:prstGeom>
          <a:solidFill>
            <a:schemeClr val="accent2">
              <a:alpha val="2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43" descr="Afbeelding met Graphics, symbool, Lettertype, clipart&#10;&#10;Door AI gegenereerde inhoud is mogelijk onjuis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47519" y="4587875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43"/>
          <p:cNvSpPr txBox="1"/>
          <p:nvPr/>
        </p:nvSpPr>
        <p:spPr>
          <a:xfrm>
            <a:off x="838200" y="4180679"/>
            <a:ext cx="9687560" cy="247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l-NL" sz="2000" b="0" i="0" u="none" strike="noStrike" cap="none">
                <a:solidFill>
                  <a:srgbClr val="0B2539"/>
                </a:solidFill>
                <a:latin typeface="Arial"/>
                <a:ea typeface="Arial"/>
                <a:cs typeface="Arial"/>
                <a:sym typeface="Arial"/>
              </a:rPr>
              <a:t>Nuanceren: verduidelijking door meer details/ meer uitleg 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nl-NL" sz="1800" b="0" i="0" u="none" strike="noStrike" cap="none">
                <a:solidFill>
                  <a:srgbClr val="0B2539"/>
                </a:solidFill>
                <a:latin typeface="Arial"/>
                <a:ea typeface="Arial"/>
                <a:cs typeface="Arial"/>
                <a:sym typeface="Arial"/>
              </a:rPr>
              <a:t>“Puber stinken.” Niet altijd natuurlijk, maar wel als ze net hebben gegymd of als je de zenuwen kunt ruiken tijdens een toets.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l-NL" sz="2000" b="0" i="0" u="none" strike="noStrike" cap="none">
                <a:solidFill>
                  <a:srgbClr val="0B2539"/>
                </a:solidFill>
                <a:latin typeface="Arial"/>
                <a:ea typeface="Arial"/>
                <a:cs typeface="Arial"/>
                <a:sym typeface="Arial"/>
              </a:rPr>
              <a:t>Relativeren: zaken in juiste verhouding zien 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nl-NL" sz="1800" b="0" i="0" u="none" strike="noStrike" cap="none">
                <a:solidFill>
                  <a:srgbClr val="0B2539"/>
                </a:solidFill>
                <a:latin typeface="Arial"/>
                <a:ea typeface="Arial"/>
                <a:cs typeface="Arial"/>
                <a:sym typeface="Arial"/>
              </a:rPr>
              <a:t>Vervelende lange schooldagen 🡪 miljoenen kinderen zouden naar school willen. </a:t>
            </a:r>
            <a:endParaRPr sz="1800" b="0" i="0" u="none" strike="noStrike" cap="none">
              <a:solidFill>
                <a:srgbClr val="0B253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l-NL" sz="2000" b="0" i="0" u="none" strike="noStrike" cap="none">
                <a:solidFill>
                  <a:srgbClr val="0B2539"/>
                </a:solidFill>
                <a:latin typeface="Arial"/>
                <a:ea typeface="Arial"/>
                <a:cs typeface="Arial"/>
                <a:sym typeface="Arial"/>
              </a:rPr>
              <a:t>Paradox: schijnbare tegenstrijdigheid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nl-NL" sz="1600" b="0" i="0" u="none" strike="noStrike" cap="none">
                <a:solidFill>
                  <a:srgbClr val="0B2539"/>
                </a:solidFill>
                <a:latin typeface="Arial"/>
                <a:ea typeface="Arial"/>
                <a:cs typeface="Arial"/>
                <a:sym typeface="Arial"/>
              </a:rPr>
              <a:t>Hoe meer ik weet, hoe meer ik weet dat ik niets weet.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Impliciet vs expliciet</a:t>
            </a:r>
            <a:endParaRPr/>
          </a:p>
        </p:txBody>
      </p:sp>
      <p:pic>
        <p:nvPicPr>
          <p:cNvPr id="237" name="Google Shape;237;p44" descr="Afbeelding met tekst, Lettertype, wit, typografie&#10;&#10;Door AI gegenereerde inhoud is mogelijk onjuist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751074"/>
            <a:ext cx="10515600" cy="150611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98"/>
              </a:srgbClr>
            </a:outerShdw>
          </a:effectLst>
        </p:spPr>
      </p:pic>
      <p:sp>
        <p:nvSpPr>
          <p:cNvPr id="238" name="Google Shape;238;p44"/>
          <p:cNvSpPr/>
          <p:nvPr/>
        </p:nvSpPr>
        <p:spPr>
          <a:xfrm>
            <a:off x="4959559" y="1999728"/>
            <a:ext cx="2629961" cy="279111"/>
          </a:xfrm>
          <a:prstGeom prst="rect">
            <a:avLst/>
          </a:prstGeom>
          <a:solidFill>
            <a:schemeClr val="accent2">
              <a:alpha val="2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44"/>
          <p:cNvSpPr/>
          <p:nvPr/>
        </p:nvSpPr>
        <p:spPr>
          <a:xfrm>
            <a:off x="2201119" y="2660792"/>
            <a:ext cx="6165641" cy="415846"/>
          </a:xfrm>
          <a:prstGeom prst="rect">
            <a:avLst/>
          </a:prstGeom>
          <a:solidFill>
            <a:schemeClr val="accent2">
              <a:alpha val="2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44"/>
          <p:cNvSpPr txBox="1"/>
          <p:nvPr/>
        </p:nvSpPr>
        <p:spPr>
          <a:xfrm>
            <a:off x="838200" y="3600810"/>
            <a:ext cx="9687560" cy="247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l-N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Impliciet = het staat niet letterlijk in de tekst, maar er wordt wel iets bedoeld.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nl-NL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”Het is hier best wel warm hè?” 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l-N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Expliciet = staat letterlijk in de tekst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l-N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Leid af = vaak niet letterlijk uit/in de tekst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nl-NL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eigen woorden </a:t>
            </a:r>
            <a:endParaRPr/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B253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2860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B253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Drogredenen</a:t>
            </a:r>
            <a:endParaRPr/>
          </a:p>
        </p:txBody>
      </p:sp>
      <p:pic>
        <p:nvPicPr>
          <p:cNvPr id="90" name="Google Shape;90;p47" descr="Afbeelding met tekst, schermopname, Lettertype, document&#10;&#10;Door AI gegenereerde inhoud is mogelijk onjuist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5398" y="1449922"/>
            <a:ext cx="7341433" cy="500692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98"/>
              </a:srgbClr>
            </a:outerShdw>
          </a:effectLst>
        </p:spPr>
      </p:pic>
      <p:sp>
        <p:nvSpPr>
          <p:cNvPr id="91" name="Google Shape;91;p47"/>
          <p:cNvSpPr/>
          <p:nvPr/>
        </p:nvSpPr>
        <p:spPr>
          <a:xfrm>
            <a:off x="1854221" y="1690688"/>
            <a:ext cx="1257391" cy="210916"/>
          </a:xfrm>
          <a:prstGeom prst="rect">
            <a:avLst/>
          </a:prstGeom>
          <a:solidFill>
            <a:schemeClr val="accent2">
              <a:alpha val="2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Deelonderwerpen/ tussenkopjes</a:t>
            </a:r>
            <a:endParaRPr/>
          </a:p>
        </p:txBody>
      </p:sp>
      <p:pic>
        <p:nvPicPr>
          <p:cNvPr id="246" name="Google Shape;246;p45" descr="Afbeelding met tekst, Lettertype, schermopname, document&#10;&#10;Door AI gegenereerde inhoud is mogelijk onjuist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55077" y="1690688"/>
            <a:ext cx="9082488" cy="380819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98"/>
              </a:srgbClr>
            </a:outerShdw>
          </a:effectLst>
        </p:spPr>
      </p:pic>
      <p:sp>
        <p:nvSpPr>
          <p:cNvPr id="247" name="Google Shape;247;p45"/>
          <p:cNvSpPr txBox="1"/>
          <p:nvPr/>
        </p:nvSpPr>
        <p:spPr>
          <a:xfrm>
            <a:off x="1560732" y="5662700"/>
            <a:ext cx="7899791" cy="11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l-NL" sz="2000" b="0" i="0" u="none" strike="noStrike" cap="none">
                <a:solidFill>
                  <a:srgbClr val="0B2539"/>
                </a:solidFill>
                <a:latin typeface="Arial"/>
                <a:ea typeface="Arial"/>
                <a:cs typeface="Arial"/>
                <a:sym typeface="Arial"/>
              </a:rPr>
              <a:t>Let op verwijswoorden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l-NL" sz="2000" b="0" i="0" u="none" strike="noStrike" cap="none">
                <a:solidFill>
                  <a:srgbClr val="0B2539"/>
                </a:solidFill>
                <a:latin typeface="Arial"/>
                <a:ea typeface="Arial"/>
                <a:cs typeface="Arial"/>
                <a:sym typeface="Arial"/>
              </a:rPr>
              <a:t>Beredeneer!</a:t>
            </a:r>
            <a:endParaRPr sz="1600" b="0" i="0" u="none" strike="noStrike" cap="none">
              <a:solidFill>
                <a:srgbClr val="0B253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B253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2860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B253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46" descr="Afbeelding met tekst, Lettertype, schermopname, document&#10;&#10;Door AI gegenereerde inhoud is mogelijk onjuist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35182" y="924548"/>
            <a:ext cx="6380830" cy="267541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98"/>
              </a:srgbClr>
            </a:outerShdw>
          </a:effectLst>
        </p:spPr>
      </p:pic>
      <p:pic>
        <p:nvPicPr>
          <p:cNvPr id="253" name="Google Shape;253;p46" descr="Afbeelding met tekst, Lettertype, papier, zwart-wit&#10;&#10;Door AI gegenereerde inhoud is mogelijk onjuis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0331" y="349140"/>
            <a:ext cx="2739539" cy="604910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6"/>
          <p:cNvSpPr/>
          <p:nvPr/>
        </p:nvSpPr>
        <p:spPr>
          <a:xfrm>
            <a:off x="7560490" y="358411"/>
            <a:ext cx="2319760" cy="541079"/>
          </a:xfrm>
          <a:prstGeom prst="rect">
            <a:avLst/>
          </a:prstGeom>
          <a:solidFill>
            <a:schemeClr val="accent2">
              <a:alpha val="2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46"/>
          <p:cNvSpPr/>
          <p:nvPr/>
        </p:nvSpPr>
        <p:spPr>
          <a:xfrm>
            <a:off x="7560490" y="1885972"/>
            <a:ext cx="597776" cy="199618"/>
          </a:xfrm>
          <a:prstGeom prst="rect">
            <a:avLst/>
          </a:prstGeom>
          <a:solidFill>
            <a:schemeClr val="accent2">
              <a:alpha val="2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46"/>
          <p:cNvSpPr/>
          <p:nvPr/>
        </p:nvSpPr>
        <p:spPr>
          <a:xfrm>
            <a:off x="7560489" y="3424683"/>
            <a:ext cx="2459381" cy="199618"/>
          </a:xfrm>
          <a:prstGeom prst="rect">
            <a:avLst/>
          </a:prstGeom>
          <a:solidFill>
            <a:schemeClr val="accent2">
              <a:alpha val="2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46"/>
          <p:cNvSpPr/>
          <p:nvPr/>
        </p:nvSpPr>
        <p:spPr>
          <a:xfrm>
            <a:off x="7555783" y="4825992"/>
            <a:ext cx="2324467" cy="483969"/>
          </a:xfrm>
          <a:prstGeom prst="rect">
            <a:avLst/>
          </a:prstGeom>
          <a:solidFill>
            <a:srgbClr val="548135">
              <a:alpha val="2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Argumentatie</a:t>
            </a:r>
            <a:endParaRPr/>
          </a:p>
        </p:txBody>
      </p:sp>
      <p:pic>
        <p:nvPicPr>
          <p:cNvPr id="263" name="Google Shape;263;p51" descr="Afbeelding met tekst, Lettertype, wit, algebra&#10;&#10;Door AI gegenereerde inhoud is mogelijk onjuist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809303"/>
            <a:ext cx="10515600" cy="20004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98"/>
              </a:srgbClr>
            </a:outerShdw>
          </a:effectLst>
        </p:spPr>
      </p:pic>
      <p:sp>
        <p:nvSpPr>
          <p:cNvPr id="264" name="Google Shape;264;p51"/>
          <p:cNvSpPr/>
          <p:nvPr/>
        </p:nvSpPr>
        <p:spPr>
          <a:xfrm>
            <a:off x="4564942" y="2059098"/>
            <a:ext cx="3865679" cy="270876"/>
          </a:xfrm>
          <a:prstGeom prst="rect">
            <a:avLst/>
          </a:prstGeom>
          <a:solidFill>
            <a:schemeClr val="accent2">
              <a:alpha val="2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51"/>
          <p:cNvSpPr txBox="1"/>
          <p:nvPr/>
        </p:nvSpPr>
        <p:spPr>
          <a:xfrm>
            <a:off x="803564" y="3991057"/>
            <a:ext cx="11388436" cy="2772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l-NL" sz="2000" b="0" i="0" u="none" strike="noStrike" cap="none">
                <a:solidFill>
                  <a:srgbClr val="0B253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Standpunt (ik vind, dus)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l-NL" sz="2000" b="0" i="0" u="none" strike="noStrike" cap="none">
                <a:solidFill>
                  <a:srgbClr val="0B253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Argument (want, namelijk, immers en omdat)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nl-NL" sz="1800" b="0" i="0" u="none" strike="noStrike" cap="none">
                <a:solidFill>
                  <a:srgbClr val="0B253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Feitelijk vs. waarderend 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nl-NL" sz="1800" b="1" i="0" u="none" strike="noStrike" cap="none">
                <a:solidFill>
                  <a:srgbClr val="0B253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Feitelijke argumenten</a:t>
            </a:r>
            <a:r>
              <a:rPr lang="nl-NL" sz="1800" b="0" i="0" u="none" strike="noStrike" cap="none">
                <a:solidFill>
                  <a:srgbClr val="0B253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 zijn uitspraken waarvan de schrijver/spreker weet of denkt dat ze waar zijn. Ze zijn controleerbaar.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nl-NL" sz="1800" b="1" i="0" u="none" strike="noStrike" cap="none">
                <a:solidFill>
                  <a:srgbClr val="0B253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Een waarderend argument </a:t>
            </a:r>
            <a:r>
              <a:rPr lang="nl-NL" sz="1800" b="0" i="0" u="none" strike="noStrike" cap="none">
                <a:solidFill>
                  <a:srgbClr val="0B253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is een uitspraak met een waarde-oordeel, de schrijver/spreker vindt iets (goed-slecht, mooi-lelijk, waardevol-waardeloos, wenselijk-onwenselijk). Deze argumenten moet je dan ook onderbouwen: je moet vertellen waarom jij dit een goed argument vindt.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2"/>
          <p:cNvSpPr txBox="1">
            <a:spLocks noGrp="1"/>
          </p:cNvSpPr>
          <p:nvPr>
            <p:ph type="title"/>
          </p:nvPr>
        </p:nvSpPr>
        <p:spPr>
          <a:xfrm>
            <a:off x="838200" y="80229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Argumentatie</a:t>
            </a:r>
            <a:endParaRPr/>
          </a:p>
        </p:txBody>
      </p:sp>
      <p:pic>
        <p:nvPicPr>
          <p:cNvPr id="271" name="Google Shape;271;p52" descr="Afbeelding met tekst, schermopname, Lettertype, ontvangst&#10;&#10;Door AI gegenereerde inhoud is mogelijk onjuist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8571" y="2301640"/>
            <a:ext cx="8704059" cy="373406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98"/>
              </a:srgbClr>
            </a:outerShdw>
          </a:effectLst>
        </p:spPr>
      </p:pic>
      <p:sp>
        <p:nvSpPr>
          <p:cNvPr id="272" name="Google Shape;272;p52"/>
          <p:cNvSpPr txBox="1"/>
          <p:nvPr/>
        </p:nvSpPr>
        <p:spPr>
          <a:xfrm>
            <a:off x="5364982" y="4551780"/>
            <a:ext cx="37172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(ik vind, dus) </a:t>
            </a:r>
            <a:endParaRPr/>
          </a:p>
        </p:txBody>
      </p:sp>
      <p:sp>
        <p:nvSpPr>
          <p:cNvPr id="273" name="Google Shape;273;p52"/>
          <p:cNvSpPr txBox="1"/>
          <p:nvPr/>
        </p:nvSpPr>
        <p:spPr>
          <a:xfrm>
            <a:off x="5364982" y="4921112"/>
            <a:ext cx="12059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nl-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want</a:t>
            </a:r>
            <a:r>
              <a:rPr lang="nl-NL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/>
          </a:p>
        </p:txBody>
      </p:sp>
      <p:sp>
        <p:nvSpPr>
          <p:cNvPr id="274" name="Google Shape;274;p52"/>
          <p:cNvSpPr txBox="1"/>
          <p:nvPr/>
        </p:nvSpPr>
        <p:spPr>
          <a:xfrm>
            <a:off x="5364982" y="5290444"/>
            <a:ext cx="12059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nl-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want</a:t>
            </a:r>
            <a:r>
              <a:rPr lang="nl-NL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/>
          </a:p>
        </p:txBody>
      </p:sp>
      <p:sp>
        <p:nvSpPr>
          <p:cNvPr id="275" name="Google Shape;275;p52"/>
          <p:cNvSpPr txBox="1"/>
          <p:nvPr/>
        </p:nvSpPr>
        <p:spPr>
          <a:xfrm>
            <a:off x="5364982" y="5659776"/>
            <a:ext cx="12059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nl-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want</a:t>
            </a:r>
            <a:r>
              <a:rPr lang="nl-NL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/>
          </a:p>
        </p:txBody>
      </p:sp>
      <p:grpSp>
        <p:nvGrpSpPr>
          <p:cNvPr id="276" name="Google Shape;276;p52"/>
          <p:cNvGrpSpPr/>
          <p:nvPr/>
        </p:nvGrpSpPr>
        <p:grpSpPr>
          <a:xfrm>
            <a:off x="8519918" y="1395046"/>
            <a:ext cx="3156568" cy="4925615"/>
            <a:chOff x="7259624" y="56334"/>
            <a:chExt cx="4405139" cy="6873927"/>
          </a:xfrm>
        </p:grpSpPr>
        <p:pic>
          <p:nvPicPr>
            <p:cNvPr id="277" name="Google Shape;277;p52" descr="Afbeelding met tekst, Lettertype, schermopname, zwart-wit&#10;&#10;Door AI gegenereerde inhoud is mogelijk onjuist.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259624" y="56334"/>
              <a:ext cx="4405139" cy="6858000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5098"/>
                </a:srgbClr>
              </a:outerShdw>
            </a:effectLst>
          </p:spPr>
        </p:pic>
        <p:sp>
          <p:nvSpPr>
            <p:cNvPr id="278" name="Google Shape;278;p52"/>
            <p:cNvSpPr/>
            <p:nvPr/>
          </p:nvSpPr>
          <p:spPr>
            <a:xfrm>
              <a:off x="7556336" y="1497565"/>
              <a:ext cx="3947093" cy="800791"/>
            </a:xfrm>
            <a:prstGeom prst="rect">
              <a:avLst/>
            </a:prstGeom>
            <a:solidFill>
              <a:srgbClr val="548135">
                <a:alpha val="2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52"/>
            <p:cNvSpPr/>
            <p:nvPr/>
          </p:nvSpPr>
          <p:spPr>
            <a:xfrm>
              <a:off x="7488646" y="5571213"/>
              <a:ext cx="3947093" cy="1359048"/>
            </a:xfrm>
            <a:prstGeom prst="rect">
              <a:avLst/>
            </a:prstGeom>
            <a:solidFill>
              <a:srgbClr val="548135">
                <a:alpha val="2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52"/>
            <p:cNvSpPr/>
            <p:nvPr/>
          </p:nvSpPr>
          <p:spPr>
            <a:xfrm>
              <a:off x="9082216" y="6408325"/>
              <a:ext cx="2353523" cy="212884"/>
            </a:xfrm>
            <a:prstGeom prst="rect">
              <a:avLst/>
            </a:prstGeom>
            <a:solidFill>
              <a:srgbClr val="C00000">
                <a:alpha val="2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52"/>
            <p:cNvSpPr/>
            <p:nvPr/>
          </p:nvSpPr>
          <p:spPr>
            <a:xfrm>
              <a:off x="7488647" y="6645116"/>
              <a:ext cx="864522" cy="269218"/>
            </a:xfrm>
            <a:prstGeom prst="rect">
              <a:avLst/>
            </a:prstGeom>
            <a:solidFill>
              <a:srgbClr val="C00000">
                <a:alpha val="2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70df274f46_0_52"/>
          <p:cNvSpPr txBox="1">
            <a:spLocks noGrp="1"/>
          </p:cNvSpPr>
          <p:nvPr>
            <p:ph type="title"/>
          </p:nvPr>
        </p:nvSpPr>
        <p:spPr>
          <a:xfrm>
            <a:off x="838200" y="9442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sz="3800" b="1">
                <a:latin typeface="Arial"/>
                <a:ea typeface="Arial"/>
                <a:cs typeface="Arial"/>
                <a:sym typeface="Arial"/>
              </a:rPr>
              <a:t>Intentie van de schrijver, taalgebruik, framing</a:t>
            </a:r>
            <a:endParaRPr sz="38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270df274f46_0_52"/>
          <p:cNvSpPr txBox="1">
            <a:spLocks noGrp="1"/>
          </p:cNvSpPr>
          <p:nvPr>
            <p:ph type="body" idx="1"/>
          </p:nvPr>
        </p:nvSpPr>
        <p:spPr>
          <a:xfrm>
            <a:off x="838200" y="25068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Op dit gebied kun je vragen verwachten over: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1718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4285"/>
              <a:buFont typeface="Arial"/>
              <a:buChar char="●"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De houding van de schrijver t.o.v. het onderwerp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1718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5"/>
              <a:buFont typeface="Arial"/>
              <a:buChar char="●"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Manipulatie met woordkeuze en toon/stijl: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1718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75000"/>
              <a:buChar char="•"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Framen: het bewust gebruiken van woorden die positieve of negatieve associaties oproepen.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1718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75000"/>
              <a:buChar char="•"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Let op het verschil tussen woorden: vluchteling/asielzoeker/gelukszoeker/immigrant/buitenlander.</a:t>
            </a:r>
            <a:br>
              <a:rPr lang="nl-NL"/>
            </a:br>
            <a:endParaRPr/>
          </a:p>
          <a:p>
            <a:pPr marL="457200" lvl="0" indent="-31718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5"/>
              <a:buFont typeface="Arial"/>
              <a:buChar char="●"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Effect van het gebruik van beeldspraak en andere stijlfiguren (woordspeling, ironie, overdrijving, et cetera)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557bad5bde_0_16"/>
          <p:cNvSpPr txBox="1">
            <a:spLocks noGrp="1"/>
          </p:cNvSpPr>
          <p:nvPr>
            <p:ph type="title"/>
          </p:nvPr>
        </p:nvSpPr>
        <p:spPr>
          <a:xfrm>
            <a:off x="838200" y="6707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sz="4000" b="1">
                <a:latin typeface="Arial"/>
                <a:ea typeface="Arial"/>
                <a:cs typeface="Arial"/>
                <a:sym typeface="Arial"/>
              </a:rPr>
              <a:t>Voorbeeldvragen toon en woordkeuze</a:t>
            </a:r>
            <a:endParaRPr/>
          </a:p>
        </p:txBody>
      </p:sp>
      <p:sp>
        <p:nvSpPr>
          <p:cNvPr id="293" name="Google Shape;293;g3557bad5bde_0_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5882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31"/>
              <a:buNone/>
            </a:pPr>
            <a:endParaRPr sz="2117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87681"/>
              <a:buNone/>
            </a:pPr>
            <a:r>
              <a:rPr lang="nl-NL" sz="2415">
                <a:latin typeface="Arial"/>
                <a:ea typeface="Arial"/>
                <a:cs typeface="Arial"/>
                <a:sym typeface="Arial"/>
              </a:rPr>
              <a:t>Hoe pak je dit soort vragen aan?</a:t>
            </a:r>
            <a:endParaRPr sz="2415">
              <a:latin typeface="Arial"/>
              <a:ea typeface="Arial"/>
              <a:cs typeface="Arial"/>
              <a:sym typeface="Arial"/>
            </a:endParaRPr>
          </a:p>
          <a:p>
            <a:pPr marL="457200" lvl="0" indent="-31443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nl-NL" sz="2415">
                <a:latin typeface="Arial"/>
                <a:ea typeface="Arial"/>
                <a:cs typeface="Arial"/>
                <a:sym typeface="Arial"/>
              </a:rPr>
              <a:t>Begrippen die je niet kent, zoek je op in je woordenboek. </a:t>
            </a:r>
            <a:endParaRPr sz="2415">
              <a:latin typeface="Arial"/>
              <a:ea typeface="Arial"/>
              <a:cs typeface="Arial"/>
              <a:sym typeface="Arial"/>
            </a:endParaRPr>
          </a:p>
          <a:p>
            <a:pPr marL="457200" lvl="0" indent="-31443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nl-NL" sz="2415">
                <a:latin typeface="Arial"/>
                <a:ea typeface="Arial"/>
                <a:cs typeface="Arial"/>
                <a:sym typeface="Arial"/>
              </a:rPr>
              <a:t>Lees de tekst en ga op zoek naar woorden die niet neutraal geformuleerd zijn. Ook hier geldt: de belangrijkste informatie staat in titel, inleiding en slot. </a:t>
            </a:r>
            <a:endParaRPr sz="2415">
              <a:latin typeface="Arial"/>
              <a:ea typeface="Arial"/>
              <a:cs typeface="Arial"/>
              <a:sym typeface="Arial"/>
            </a:endParaRPr>
          </a:p>
          <a:p>
            <a:pPr marL="457200" lvl="0" indent="-31443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nl-NL" sz="2415">
                <a:latin typeface="Arial"/>
                <a:ea typeface="Arial"/>
                <a:cs typeface="Arial"/>
                <a:sym typeface="Arial"/>
              </a:rPr>
              <a:t>Vraag je af welke lading deze woorden hebben: zijn ze positief of negatief? Hoe komt dat? Wat is het effect?</a:t>
            </a:r>
            <a:endParaRPr sz="2415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endParaRPr/>
          </a:p>
        </p:txBody>
      </p:sp>
      <p:pic>
        <p:nvPicPr>
          <p:cNvPr id="294" name="Google Shape;294;g3557bad5bde_0_16" descr="Afbeelding met teks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748041"/>
            <a:ext cx="7772399" cy="225951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Beeldspraak</a:t>
            </a:r>
            <a:endParaRPr/>
          </a:p>
        </p:txBody>
      </p:sp>
      <p:pic>
        <p:nvPicPr>
          <p:cNvPr id="300" name="Google Shape;300;p53" descr="Afbeelding met tekst, Lettertype, wit&#10;&#10;Door AI gegenereerde inhoud is mogelijk onjuis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544" y="1405082"/>
            <a:ext cx="10151740" cy="162514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98"/>
              </a:srgbClr>
            </a:outerShdw>
          </a:effectLst>
        </p:spPr>
      </p:pic>
      <p:pic>
        <p:nvPicPr>
          <p:cNvPr id="301" name="Google Shape;301;p53" descr="Afbeelding met tekst, Lettertype, wit, algebra&#10;&#10;Door AI gegenereerde inhoud is mogelijk onjuis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074" y="3914371"/>
            <a:ext cx="11063522" cy="215091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98"/>
              </a:srgbClr>
            </a:outerShdw>
          </a:effectLst>
        </p:spPr>
      </p:pic>
      <p:sp>
        <p:nvSpPr>
          <p:cNvPr id="302" name="Google Shape;302;p53"/>
          <p:cNvSpPr/>
          <p:nvPr/>
        </p:nvSpPr>
        <p:spPr>
          <a:xfrm>
            <a:off x="1994047" y="1636618"/>
            <a:ext cx="949188" cy="247015"/>
          </a:xfrm>
          <a:prstGeom prst="rect">
            <a:avLst/>
          </a:prstGeom>
          <a:solidFill>
            <a:schemeClr val="accent2">
              <a:alpha val="2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53"/>
          <p:cNvSpPr/>
          <p:nvPr/>
        </p:nvSpPr>
        <p:spPr>
          <a:xfrm>
            <a:off x="4299679" y="1631527"/>
            <a:ext cx="6057452" cy="285803"/>
          </a:xfrm>
          <a:prstGeom prst="rect">
            <a:avLst/>
          </a:prstGeom>
          <a:solidFill>
            <a:schemeClr val="accent2">
              <a:alpha val="2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53"/>
          <p:cNvSpPr/>
          <p:nvPr/>
        </p:nvSpPr>
        <p:spPr>
          <a:xfrm>
            <a:off x="1954368" y="1942890"/>
            <a:ext cx="4690622" cy="247015"/>
          </a:xfrm>
          <a:prstGeom prst="rect">
            <a:avLst/>
          </a:prstGeom>
          <a:solidFill>
            <a:schemeClr val="accent2">
              <a:alpha val="2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53"/>
          <p:cNvSpPr/>
          <p:nvPr/>
        </p:nvSpPr>
        <p:spPr>
          <a:xfrm>
            <a:off x="3976446" y="2286058"/>
            <a:ext cx="3573936" cy="215001"/>
          </a:xfrm>
          <a:prstGeom prst="rect">
            <a:avLst/>
          </a:prstGeom>
          <a:solidFill>
            <a:schemeClr val="accent2">
              <a:alpha val="2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53"/>
          <p:cNvSpPr/>
          <p:nvPr/>
        </p:nvSpPr>
        <p:spPr>
          <a:xfrm>
            <a:off x="4074302" y="2611571"/>
            <a:ext cx="3254103" cy="215001"/>
          </a:xfrm>
          <a:prstGeom prst="rect">
            <a:avLst/>
          </a:prstGeom>
          <a:solidFill>
            <a:schemeClr val="accent2">
              <a:alpha val="2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53"/>
          <p:cNvSpPr txBox="1"/>
          <p:nvPr/>
        </p:nvSpPr>
        <p:spPr>
          <a:xfrm>
            <a:off x="1954368" y="3158133"/>
            <a:ext cx="9687560" cy="11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[Met ‘in jouw schoenen’ wordt bedoeld]…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[Met ‘in mijn hoofd’ wordt bedoeld] …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53"/>
          <p:cNvSpPr/>
          <p:nvPr/>
        </p:nvSpPr>
        <p:spPr>
          <a:xfrm>
            <a:off x="2005770" y="4536680"/>
            <a:ext cx="6647899" cy="335143"/>
          </a:xfrm>
          <a:prstGeom prst="rect">
            <a:avLst/>
          </a:prstGeom>
          <a:solidFill>
            <a:schemeClr val="accent2">
              <a:alpha val="2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53" descr="Afbeelding met kabel, koppelstuk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7544" y="4403966"/>
            <a:ext cx="600569" cy="600569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53"/>
          <p:cNvSpPr txBox="1"/>
          <p:nvPr/>
        </p:nvSpPr>
        <p:spPr>
          <a:xfrm>
            <a:off x="2005770" y="6271935"/>
            <a:ext cx="5402195" cy="549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 antwoord moet uit 2 elementen bestaan!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B253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2860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B253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4-puntsvraag?!</a:t>
            </a:r>
            <a:endParaRPr/>
          </a:p>
        </p:txBody>
      </p:sp>
      <p:pic>
        <p:nvPicPr>
          <p:cNvPr id="316" name="Google Shape;316;p54" descr="Afbeelding met tekst, schermopname, Lettertype, ontvangst&#10;&#10;Door AI gegenereerde inhoud is mogelijk onjuist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844260"/>
            <a:ext cx="10515600" cy="43417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98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NL"/>
              <a:t>Einde ☺ </a:t>
            </a:r>
            <a:endParaRPr/>
          </a:p>
        </p:txBody>
      </p:sp>
      <p:sp>
        <p:nvSpPr>
          <p:cNvPr id="322" name="Google Shape;322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70df274f46_0_31"/>
          <p:cNvSpPr txBox="1">
            <a:spLocks noGrp="1"/>
          </p:cNvSpPr>
          <p:nvPr>
            <p:ph type="title"/>
          </p:nvPr>
        </p:nvSpPr>
        <p:spPr>
          <a:xfrm>
            <a:off x="728600" y="4059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b="1">
                <a:latin typeface="Arial"/>
                <a:ea typeface="Arial"/>
                <a:cs typeface="Arial"/>
                <a:sym typeface="Arial"/>
              </a:rPr>
              <a:t>Nieuwe examenvragen 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g270df274f46_0_31"/>
          <p:cNvSpPr txBox="1">
            <a:spLocks noGrp="1"/>
          </p:cNvSpPr>
          <p:nvPr>
            <p:ph type="body" idx="1"/>
          </p:nvPr>
        </p:nvSpPr>
        <p:spPr>
          <a:xfrm>
            <a:off x="728600" y="1953250"/>
            <a:ext cx="9886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87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●"/>
            </a:pPr>
            <a:r>
              <a:rPr lang="nl-NL" sz="2500">
                <a:latin typeface="Arial"/>
                <a:ea typeface="Arial"/>
                <a:cs typeface="Arial"/>
                <a:sym typeface="Arial"/>
              </a:rPr>
              <a:t>Sinds vorig jaar zijn er nieuwe soorten vragen opgenomen in het examen Nederlands: 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914400" lvl="1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Char char="•"/>
            </a:pPr>
            <a:r>
              <a:rPr lang="nl-NL" sz="2300">
                <a:latin typeface="Arial"/>
                <a:ea typeface="Arial"/>
                <a:cs typeface="Arial"/>
                <a:sym typeface="Arial"/>
              </a:rPr>
              <a:t>Vragen waarbij je verschillende bronnen (over hetzelfde onderwerp) met elkaar moet combineren; </a:t>
            </a:r>
            <a:endParaRPr sz="2300"/>
          </a:p>
          <a:p>
            <a:pPr marL="914400" lvl="1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Char char="•"/>
            </a:pPr>
            <a:r>
              <a:rPr lang="nl-NL" sz="2300">
                <a:latin typeface="Arial"/>
                <a:ea typeface="Arial"/>
                <a:cs typeface="Arial"/>
                <a:sym typeface="Arial"/>
              </a:rPr>
              <a:t>Vragen waarin de argumentatie contextueel en functioneel bevraagd wordt (🡪 scenario’s zijn de context); 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marL="914400" lvl="1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Char char="•"/>
            </a:pPr>
            <a:r>
              <a:rPr lang="nl-NL" sz="2300">
                <a:latin typeface="Arial"/>
                <a:ea typeface="Arial"/>
                <a:cs typeface="Arial"/>
                <a:sym typeface="Arial"/>
              </a:rPr>
              <a:t>Vragen over de bruikbaarheid, de aanvaardbaarheid en de betrouwbaarheid van teksten </a:t>
            </a:r>
            <a:endParaRPr sz="2300"/>
          </a:p>
          <a:p>
            <a:pPr marL="914400" lvl="1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Char char="•"/>
            </a:pPr>
            <a:r>
              <a:rPr lang="nl-NL" sz="2300">
                <a:latin typeface="Arial"/>
                <a:ea typeface="Arial"/>
                <a:cs typeface="Arial"/>
                <a:sym typeface="Arial"/>
              </a:rPr>
              <a:t>Vragen over figuurlijk taalgebruik/beeldspraak/de toon van de tekst 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●"/>
            </a:pPr>
            <a:r>
              <a:rPr lang="nl-NL" sz="2500">
                <a:latin typeface="Arial"/>
                <a:ea typeface="Arial"/>
                <a:cs typeface="Arial"/>
                <a:sym typeface="Arial"/>
              </a:rPr>
              <a:t>Minder trucjes, meer écht tekstbegrip!</a:t>
            </a:r>
            <a:endParaRPr sz="25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8"/>
          <p:cNvSpPr txBox="1">
            <a:spLocks noGrp="1"/>
          </p:cNvSpPr>
          <p:nvPr>
            <p:ph type="title"/>
          </p:nvPr>
        </p:nvSpPr>
        <p:spPr>
          <a:xfrm>
            <a:off x="838200" y="63748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b="1">
                <a:latin typeface="Arial"/>
                <a:ea typeface="Arial"/>
                <a:cs typeface="Arial"/>
                <a:sym typeface="Arial"/>
              </a:rPr>
              <a:t>Drogredenen 🡪 afgeleid van schema’s 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8"/>
          <p:cNvSpPr txBox="1">
            <a:spLocks noGrp="1"/>
          </p:cNvSpPr>
          <p:nvPr>
            <p:ph type="body" idx="1"/>
          </p:nvPr>
        </p:nvSpPr>
        <p:spPr>
          <a:xfrm>
            <a:off x="1146961" y="1963047"/>
            <a:ext cx="6667307" cy="4894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sz="1800" b="1"/>
              <a:t>Argumentatieschema’s      	naar  </a:t>
            </a:r>
            <a:br>
              <a:rPr lang="nl-NL" sz="1800" b="1"/>
            </a:br>
            <a:r>
              <a:rPr lang="nl-NL" sz="1800" b="1"/>
              <a:t> 		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l-NL" sz="1800"/>
              <a:t>Oorzaak en gevolg		🡪</a:t>
            </a:r>
            <a:br>
              <a:rPr lang="nl-NL" sz="1800"/>
            </a:br>
            <a:endParaRPr sz="180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l-NL" sz="1800"/>
              <a:t>Kenmerk of eigenschap 		🡪 </a:t>
            </a:r>
            <a:br>
              <a:rPr lang="nl-NL" sz="1800"/>
            </a:br>
            <a:r>
              <a:rPr lang="nl-NL" sz="1800"/>
              <a:t>    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l-NL" sz="1800"/>
              <a:t>Voor- en nadelen	        	🡪</a:t>
            </a:r>
            <a:br>
              <a:rPr lang="nl-NL" sz="1800"/>
            </a:br>
            <a:endParaRPr sz="180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l-NL" sz="1800"/>
              <a:t>Voorbeelden			🡪</a:t>
            </a:r>
            <a:br>
              <a:rPr lang="nl-NL" sz="1800"/>
            </a:br>
            <a:r>
              <a:rPr lang="nl-NL" sz="1800"/>
              <a:t>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l-NL" sz="1800"/>
              <a:t>Vergelijking 			🡪</a:t>
            </a:r>
            <a:br>
              <a:rPr lang="nl-NL" sz="1800"/>
            </a:br>
            <a:endParaRPr sz="180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l-NL" sz="1800"/>
              <a:t>Autoriteit			🡪 </a:t>
            </a:r>
            <a:r>
              <a:rPr lang="nl-NL"/>
              <a:t>		</a:t>
            </a:r>
            <a:endParaRPr/>
          </a:p>
        </p:txBody>
      </p:sp>
      <p:sp>
        <p:nvSpPr>
          <p:cNvPr id="98" name="Google Shape;98;p48"/>
          <p:cNvSpPr txBox="1"/>
          <p:nvPr/>
        </p:nvSpPr>
        <p:spPr>
          <a:xfrm>
            <a:off x="6048969" y="1963047"/>
            <a:ext cx="4996070" cy="347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Drogredenen!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Onjuist oorzakelijk-gevolgrelatie		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Onjuist beroep op kenmerk- of eigenschap</a:t>
            </a:r>
            <a:br>
              <a:rPr lang="nl-NL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endParaRPr sz="18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Overdrijven van voor- of nadelen </a:t>
            </a:r>
            <a:br>
              <a:rPr lang="nl-NL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endParaRPr sz="18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Overhaaste generalisatie</a:t>
            </a:r>
            <a:br>
              <a:rPr lang="nl-NL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endParaRPr sz="18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Verkeerde vergelijking</a:t>
            </a:r>
            <a:br>
              <a:rPr lang="nl-NL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endParaRPr sz="18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Onjuist beroep op autoriteit </a:t>
            </a:r>
            <a:endParaRPr/>
          </a:p>
          <a:p>
            <a:pPr marL="228600" marR="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NL" b="1">
                <a:latin typeface="Arial"/>
                <a:ea typeface="Arial"/>
                <a:cs typeface="Arial"/>
                <a:sym typeface="Arial"/>
              </a:rPr>
              <a:t>Nieuwe examenvragen - bronnen</a:t>
            </a:r>
            <a:endParaRPr b="1"/>
          </a:p>
        </p:txBody>
      </p:sp>
      <p:pic>
        <p:nvPicPr>
          <p:cNvPr id="334" name="Google Shape;334;p6" descr="Afbeelding met tekst, schets, tekening, handschrif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825" y="1568300"/>
            <a:ext cx="4824850" cy="318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6" descr="Afbeelding met tekst, Lettertype, wit, ontvangst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825" y="4753000"/>
            <a:ext cx="5582800" cy="159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6" descr="Afbeelding met tekst, schermopname, ontwerp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39600" y="1690700"/>
            <a:ext cx="4895550" cy="461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9"/>
          <p:cNvSpPr txBox="1">
            <a:spLocks noGrp="1"/>
          </p:cNvSpPr>
          <p:nvPr>
            <p:ph type="title"/>
          </p:nvPr>
        </p:nvSpPr>
        <p:spPr>
          <a:xfrm>
            <a:off x="756200" y="875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b="1">
                <a:latin typeface="Arial"/>
                <a:ea typeface="Arial"/>
                <a:cs typeface="Arial"/>
                <a:sym typeface="Arial"/>
              </a:rPr>
              <a:t>Nieuwe examenvragen - scenario 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Google Shape;342;p9" descr="Afbeelding met tekst, schermopname, Lettertype, informatie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5147" y="2398558"/>
            <a:ext cx="9137839" cy="327912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1"/>
          <p:cNvSpPr txBox="1">
            <a:spLocks noGrp="1"/>
          </p:cNvSpPr>
          <p:nvPr>
            <p:ph type="title"/>
          </p:nvPr>
        </p:nvSpPr>
        <p:spPr>
          <a:xfrm>
            <a:off x="728600" y="7785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b="1">
                <a:latin typeface="Arial"/>
                <a:ea typeface="Arial"/>
                <a:cs typeface="Arial"/>
                <a:sym typeface="Arial"/>
              </a:rPr>
              <a:t>Nieuwe examenvragen - bronnen 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p11" descr="Afbeelding met tekst, Lettertype, schermopname, wi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b="6420"/>
          <a:stretch/>
        </p:blipFill>
        <p:spPr>
          <a:xfrm>
            <a:off x="673400" y="2283882"/>
            <a:ext cx="6832600" cy="174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1"/>
          <p:cNvPicPr preferRelativeResize="0"/>
          <p:nvPr/>
        </p:nvPicPr>
        <p:blipFill rotWithShape="1">
          <a:blip r:embed="rId4">
            <a:alphaModFix/>
          </a:blip>
          <a:srcRect b="22007"/>
          <a:stretch/>
        </p:blipFill>
        <p:spPr>
          <a:xfrm>
            <a:off x="728600" y="4107160"/>
            <a:ext cx="5626100" cy="524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4500" y="4708360"/>
            <a:ext cx="661670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5376" y="5297376"/>
            <a:ext cx="54610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2"/>
          <p:cNvSpPr txBox="1">
            <a:spLocks noGrp="1"/>
          </p:cNvSpPr>
          <p:nvPr>
            <p:ph type="title"/>
          </p:nvPr>
        </p:nvSpPr>
        <p:spPr>
          <a:xfrm>
            <a:off x="742400" y="1068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b="1">
                <a:latin typeface="Arial"/>
                <a:ea typeface="Arial"/>
                <a:cs typeface="Arial"/>
                <a:sym typeface="Arial"/>
              </a:rPr>
              <a:t>Nieuwe examenvragen - vragen</a:t>
            </a:r>
            <a:r>
              <a:rPr lang="nl-NL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2"/>
          <p:cNvSpPr txBox="1"/>
          <p:nvPr/>
        </p:nvSpPr>
        <p:spPr>
          <a:xfrm>
            <a:off x="906400" y="2512930"/>
            <a:ext cx="9839700" cy="3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-NL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Voor de hand ligt dat je bij deze bronnen vragen krijgt over: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-NL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Inhoudelijke vragen per bron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Bruikbaarheid/relevantie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Betrouwbaarheid en aanvaardbaarheid argumentatie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Bronnen inhoudelijk vergelijken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Bronnen vergelijken op relevantie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3"/>
          <p:cNvSpPr txBox="1">
            <a:spLocks noGrp="1"/>
          </p:cNvSpPr>
          <p:nvPr>
            <p:ph type="title"/>
          </p:nvPr>
        </p:nvSpPr>
        <p:spPr>
          <a:xfrm>
            <a:off x="728600" y="9579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b="1">
                <a:latin typeface="Arial"/>
                <a:ea typeface="Arial"/>
                <a:cs typeface="Arial"/>
                <a:sym typeface="Arial"/>
              </a:rPr>
              <a:t>Nieuwe examenvragen - vragen</a:t>
            </a:r>
            <a:r>
              <a:rPr lang="nl-NL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3" name="Google Shape;363;p13" descr="Afbeelding met tekst, Lettertype, schermopname, documen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600" y="2586415"/>
            <a:ext cx="9083418" cy="320404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6"/>
          <p:cNvSpPr txBox="1">
            <a:spLocks noGrp="1"/>
          </p:cNvSpPr>
          <p:nvPr>
            <p:ph type="title"/>
          </p:nvPr>
        </p:nvSpPr>
        <p:spPr>
          <a:xfrm>
            <a:off x="755400" y="7238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b="1"/>
          </a:p>
        </p:txBody>
      </p:sp>
      <p:pic>
        <p:nvPicPr>
          <p:cNvPr id="369" name="Google Shape;369;p16" descr="Afbeelding met tekst, schermopname, Lettertype, nummer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3274" y="474675"/>
            <a:ext cx="4739852" cy="6093149"/>
          </a:xfrm>
          <a:prstGeom prst="rect">
            <a:avLst/>
          </a:prstGeom>
          <a:noFill/>
          <a:ln w="9525" cap="flat" cmpd="sng">
            <a:solidFill>
              <a:srgbClr val="0B253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4"/>
          <p:cNvSpPr txBox="1">
            <a:spLocks noGrp="1"/>
          </p:cNvSpPr>
          <p:nvPr>
            <p:ph type="title"/>
          </p:nvPr>
        </p:nvSpPr>
        <p:spPr>
          <a:xfrm>
            <a:off x="525063" y="8866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b="1">
                <a:latin typeface="Arial"/>
                <a:ea typeface="Arial"/>
                <a:cs typeface="Arial"/>
                <a:sym typeface="Arial"/>
              </a:rPr>
              <a:t>Voorbeeldvraag betrouwbaarheid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5" name="Google Shape;375;p34" descr="Afbeelding met tekst, Lettertype, schermopname, algebra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180" y="2477907"/>
            <a:ext cx="10603177" cy="306128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7"/>
          <p:cNvSpPr txBox="1">
            <a:spLocks noGrp="1"/>
          </p:cNvSpPr>
          <p:nvPr>
            <p:ph type="title"/>
          </p:nvPr>
        </p:nvSpPr>
        <p:spPr>
          <a:xfrm>
            <a:off x="759900" y="45585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sz="4000" b="1">
                <a:latin typeface="Arial"/>
                <a:ea typeface="Arial"/>
                <a:cs typeface="Arial"/>
                <a:sym typeface="Arial"/>
              </a:rPr>
              <a:t>Nieuwe examenvragen - argumentatie</a:t>
            </a:r>
            <a:endParaRPr sz="4000"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1" name="Google Shape;381;p7" descr="Afbeelding met tekst, schermopname, Lettertype, ontvangs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475" y="1781551"/>
            <a:ext cx="7324149" cy="4634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57bad5bde_0_5"/>
          <p:cNvSpPr txBox="1">
            <a:spLocks noGrp="1"/>
          </p:cNvSpPr>
          <p:nvPr>
            <p:ph type="title"/>
          </p:nvPr>
        </p:nvSpPr>
        <p:spPr>
          <a:xfrm>
            <a:off x="838200" y="6241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NL" b="1">
                <a:latin typeface="Arial"/>
                <a:ea typeface="Arial"/>
                <a:cs typeface="Arial"/>
                <a:sym typeface="Arial"/>
              </a:rPr>
              <a:t>Nóg meer vernieuwingen</a:t>
            </a:r>
            <a:endParaRPr b="1"/>
          </a:p>
        </p:txBody>
      </p:sp>
      <p:sp>
        <p:nvSpPr>
          <p:cNvPr id="387" name="Google Shape;387;g3557bad5bde_0_5"/>
          <p:cNvSpPr txBox="1">
            <a:spLocks noGrp="1"/>
          </p:cNvSpPr>
          <p:nvPr>
            <p:ph type="body" idx="1"/>
          </p:nvPr>
        </p:nvSpPr>
        <p:spPr>
          <a:xfrm>
            <a:off x="838200" y="19498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57200" lvl="0" indent="-374332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nl-NL" sz="2700">
                <a:latin typeface="Arial"/>
                <a:ea typeface="Arial"/>
                <a:cs typeface="Arial"/>
                <a:sym typeface="Arial"/>
              </a:rPr>
              <a:t>Staat er onder een vraag: ‘antwoord in een of meer volledige zinnen’, dan mag je </a:t>
            </a:r>
            <a:r>
              <a:rPr lang="nl-NL" sz="2700" u="sng">
                <a:latin typeface="Arial"/>
                <a:ea typeface="Arial"/>
                <a:cs typeface="Arial"/>
                <a:sym typeface="Arial"/>
              </a:rPr>
              <a:t>niet</a:t>
            </a:r>
            <a:r>
              <a:rPr lang="nl-NL" sz="2700">
                <a:latin typeface="Arial"/>
                <a:ea typeface="Arial"/>
                <a:cs typeface="Arial"/>
                <a:sym typeface="Arial"/>
              </a:rPr>
              <a:t> (verkort) citeren en moet je antwoorden in hele zinnen! </a:t>
            </a:r>
            <a:endParaRPr sz="2700"/>
          </a:p>
          <a:p>
            <a:pPr marL="457200" lvl="0" indent="-37433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nl-NL" sz="2700">
                <a:latin typeface="Arial"/>
                <a:ea typeface="Arial"/>
                <a:cs typeface="Arial"/>
                <a:sym typeface="Arial"/>
              </a:rPr>
              <a:t>Bij citeervragen wordt niet meer gelet op taalfouten.</a:t>
            </a:r>
            <a:endParaRPr sz="2700"/>
          </a:p>
          <a:p>
            <a:pPr marL="457200" lvl="0" indent="-37433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nl-NL" sz="2700">
                <a:latin typeface="Arial"/>
                <a:ea typeface="Arial"/>
                <a:cs typeface="Arial"/>
                <a:sym typeface="Arial"/>
              </a:rPr>
              <a:t>Geen hoofdletter </a:t>
            </a:r>
            <a:r>
              <a:rPr lang="nl-NL" sz="2700" u="sng">
                <a:latin typeface="Arial"/>
                <a:ea typeface="Arial"/>
                <a:cs typeface="Arial"/>
                <a:sym typeface="Arial"/>
              </a:rPr>
              <a:t>aan het begin van de zin</a:t>
            </a:r>
            <a:r>
              <a:rPr lang="nl-NL" sz="2700">
                <a:latin typeface="Arial"/>
                <a:ea typeface="Arial"/>
                <a:cs typeface="Arial"/>
                <a:sym typeface="Arial"/>
              </a:rPr>
              <a:t> wordt niet meer geteld als taalfout. Geen hoofdletter bij een naam of een afgeleide daarvan telt wél als taalfout!</a:t>
            </a:r>
            <a:endParaRPr sz="2700"/>
          </a:p>
          <a:p>
            <a:pPr marL="457200" lvl="0" indent="-37433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nl-NL" sz="2700">
                <a:latin typeface="Arial"/>
                <a:ea typeface="Arial"/>
                <a:cs typeface="Arial"/>
                <a:sym typeface="Arial"/>
              </a:rPr>
              <a:t>Overschrijd je het maximum aantal woorden, dan kijken docenten niet naar taalfouten in de woorden die je te veel hebt (en ook niet naar de inhoud).</a:t>
            </a:r>
            <a:endParaRPr sz="2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6"/>
          <p:cNvSpPr txBox="1">
            <a:spLocks noGrp="1"/>
          </p:cNvSpPr>
          <p:nvPr>
            <p:ph type="title"/>
          </p:nvPr>
        </p:nvSpPr>
        <p:spPr>
          <a:xfrm>
            <a:off x="631103" y="6730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b="1">
                <a:latin typeface="Arial"/>
                <a:ea typeface="Arial"/>
                <a:cs typeface="Arial"/>
                <a:sym typeface="Arial"/>
              </a:rPr>
              <a:t>Citeren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36"/>
          <p:cNvSpPr txBox="1"/>
          <p:nvPr/>
        </p:nvSpPr>
        <p:spPr>
          <a:xfrm>
            <a:off x="631103" y="1998797"/>
            <a:ext cx="2547000" cy="9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8063"/>
              <a:buFont typeface="Arial"/>
              <a:buNone/>
            </a:pPr>
            <a:r>
              <a:rPr lang="nl-NL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 is citeren?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36"/>
          <p:cNvSpPr txBox="1"/>
          <p:nvPr/>
        </p:nvSpPr>
        <p:spPr>
          <a:xfrm>
            <a:off x="6711938" y="1929796"/>
            <a:ext cx="3166800" cy="9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nl-NL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 moet je citeren?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36"/>
          <p:cNvSpPr txBox="1"/>
          <p:nvPr/>
        </p:nvSpPr>
        <p:spPr>
          <a:xfrm>
            <a:off x="631104" y="3049382"/>
            <a:ext cx="5272800" cy="11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nl-NL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“De docent geeft duidelijke uitleg over het aanpakken van examenvragen.” (regel 23-25).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36"/>
          <p:cNvSpPr txBox="1"/>
          <p:nvPr/>
        </p:nvSpPr>
        <p:spPr>
          <a:xfrm>
            <a:off x="631100" y="4383446"/>
            <a:ext cx="5883000" cy="8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nl-NL"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“De docent … van examenvragen.” (regel 23-25).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36"/>
          <p:cNvSpPr txBox="1"/>
          <p:nvPr/>
        </p:nvSpPr>
        <p:spPr>
          <a:xfrm>
            <a:off x="6711938" y="2909610"/>
            <a:ext cx="5565000" cy="39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nl-NL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Woord: “docent”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nl-NL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Woordgroep: “duidelijke uitleg”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nl-NL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Zinsgedeelte: “De docent geeft duidelijke uitleg”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nl-NL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Zin: "De docent.....van examenvragen."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NL" b="1"/>
              <a:t>Drogredenen</a:t>
            </a:r>
            <a:endParaRPr/>
          </a:p>
        </p:txBody>
      </p:sp>
      <p:sp>
        <p:nvSpPr>
          <p:cNvPr id="104" name="Google Shape;104;p49"/>
          <p:cNvSpPr txBox="1"/>
          <p:nvPr/>
        </p:nvSpPr>
        <p:spPr>
          <a:xfrm>
            <a:off x="5950226" y="1963955"/>
            <a:ext cx="5545500" cy="293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Persoonlijke aanval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Ontduiken van de bewijslast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Cirkelredenering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Vertekenen van het standpunt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Bespelen van publiek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Vals dilemma </a:t>
            </a:r>
            <a:endParaRPr sz="18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49"/>
          <p:cNvSpPr txBox="1"/>
          <p:nvPr/>
        </p:nvSpPr>
        <p:spPr>
          <a:xfrm>
            <a:off x="954156" y="1690687"/>
            <a:ext cx="4996070" cy="347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Onjuist oorzakelijk-gevolgrelatie		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Onjuist beroep op kenmerk- of eigenschap</a:t>
            </a:r>
            <a:br>
              <a:rPr lang="nl-NL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endParaRPr sz="18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Overdrijven van voor- of nadelen </a:t>
            </a:r>
            <a:br>
              <a:rPr lang="nl-NL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endParaRPr sz="18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Overhaaste generalisatie</a:t>
            </a:r>
            <a:br>
              <a:rPr lang="nl-NL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endParaRPr sz="18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Verkeerde vergelijking</a:t>
            </a:r>
            <a:br>
              <a:rPr lang="nl-NL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endParaRPr sz="18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Onjuist beroep op autoriteit </a:t>
            </a:r>
            <a:endParaRPr/>
          </a:p>
          <a:p>
            <a:pPr marL="228600" marR="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"/>
          <p:cNvSpPr txBox="1">
            <a:spLocks noGrp="1"/>
          </p:cNvSpPr>
          <p:nvPr>
            <p:ph type="title"/>
          </p:nvPr>
        </p:nvSpPr>
        <p:spPr>
          <a:xfrm>
            <a:off x="570353" y="72504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b="1">
                <a:latin typeface="Arial"/>
                <a:ea typeface="Arial"/>
                <a:cs typeface="Arial"/>
                <a:sym typeface="Arial"/>
              </a:rPr>
              <a:t>Citeren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5"/>
          <p:cNvSpPr txBox="1"/>
          <p:nvPr/>
        </p:nvSpPr>
        <p:spPr>
          <a:xfrm>
            <a:off x="631110" y="2111368"/>
            <a:ext cx="10394100" cy="39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nl-NL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 in een vraag niet wordt gevraagd om een citaat, zoals hier: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nl-NL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mag je in je antwoord wel letterlijk zinnen overnemen uit de tekst, maar je gebruikt dan geen aanhalingstekens (“) en je mag dan </a:t>
            </a:r>
            <a:r>
              <a:rPr lang="nl-NL" sz="26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niet</a:t>
            </a:r>
            <a:r>
              <a:rPr lang="nl-NL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verkort citeren!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4" name="Google Shape;404;p5" descr="Afbeelding met tekst, Lettertype, wit, ontvangs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103" y="2886215"/>
            <a:ext cx="9142761" cy="164989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70df274f46_0_42"/>
          <p:cNvSpPr txBox="1">
            <a:spLocks noGrp="1"/>
          </p:cNvSpPr>
          <p:nvPr>
            <p:ph type="title"/>
          </p:nvPr>
        </p:nvSpPr>
        <p:spPr>
          <a:xfrm>
            <a:off x="838200" y="8770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sz="4000" b="1">
                <a:latin typeface="Arial"/>
                <a:ea typeface="Arial"/>
                <a:cs typeface="Arial"/>
                <a:sym typeface="Arial"/>
              </a:rPr>
              <a:t>Argumentatie en argumentatieschema’s</a:t>
            </a:r>
            <a:endParaRPr sz="40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g270df274f46_0_42"/>
          <p:cNvSpPr txBox="1">
            <a:spLocks noGrp="1"/>
          </p:cNvSpPr>
          <p:nvPr>
            <p:ph type="body" idx="1"/>
          </p:nvPr>
        </p:nvSpPr>
        <p:spPr>
          <a:xfrm>
            <a:off x="838200" y="2446624"/>
            <a:ext cx="10515600" cy="3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sz="3200">
                <a:latin typeface="Arial"/>
                <a:ea typeface="Arial"/>
                <a:cs typeface="Arial"/>
                <a:sym typeface="Arial"/>
              </a:rPr>
              <a:t>Argumentatie op basis van</a:t>
            </a:r>
            <a:endParaRPr sz="44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oorzaak en gevolg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kenmerk of eigenschap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voor- en nadelen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vergelijking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algemene uitspraak en voorbeelden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autoriteit</a:t>
            </a:r>
            <a:endParaRPr sz="4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442d9651a7_0_7"/>
          <p:cNvSpPr txBox="1">
            <a:spLocks noGrp="1"/>
          </p:cNvSpPr>
          <p:nvPr>
            <p:ph type="title"/>
          </p:nvPr>
        </p:nvSpPr>
        <p:spPr>
          <a:xfrm>
            <a:off x="838200" y="474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b="1">
                <a:latin typeface="Arial"/>
                <a:ea typeface="Arial"/>
                <a:cs typeface="Arial"/>
                <a:sym typeface="Arial"/>
              </a:rPr>
              <a:t>Voorbeeldvraag argumentatie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6" name="Google Shape;416;g2442d9651a7_0_7" descr="Afbeelding met tekst, schermopname, Lettertype, lijn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676251"/>
            <a:ext cx="9748227" cy="258594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417" name="Google Shape;417;g2442d9651a7_0_7" descr="Afbeelding met tekst, schermopname, Lettertype, lijn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4496775"/>
            <a:ext cx="9748226" cy="187315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3"/>
          <p:cNvSpPr txBox="1">
            <a:spLocks noGrp="1"/>
          </p:cNvSpPr>
          <p:nvPr>
            <p:ph type="title"/>
          </p:nvPr>
        </p:nvSpPr>
        <p:spPr>
          <a:xfrm>
            <a:off x="755400" y="9709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sz="4200" b="1">
                <a:latin typeface="Arial"/>
                <a:ea typeface="Arial"/>
                <a:cs typeface="Arial"/>
                <a:sym typeface="Arial"/>
              </a:rPr>
              <a:t>Voorbeeldvraag argumentatieschema’s</a:t>
            </a:r>
            <a:endParaRPr sz="4200"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3" name="Google Shape;423;p33" descr="Afbeelding met tekst, schermopname, Lettertype, algebra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539816"/>
            <a:ext cx="9521856" cy="319996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2"/>
          <p:cNvSpPr txBox="1">
            <a:spLocks noGrp="1"/>
          </p:cNvSpPr>
          <p:nvPr>
            <p:ph type="title"/>
          </p:nvPr>
        </p:nvSpPr>
        <p:spPr>
          <a:xfrm>
            <a:off x="1044059" y="725234"/>
            <a:ext cx="3664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b="1">
                <a:latin typeface="Arial"/>
                <a:ea typeface="Arial"/>
                <a:cs typeface="Arial"/>
                <a:sym typeface="Arial"/>
              </a:rPr>
              <a:t>Drogredenen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32"/>
          <p:cNvSpPr txBox="1">
            <a:spLocks noGrp="1"/>
          </p:cNvSpPr>
          <p:nvPr>
            <p:ph type="body" idx="1"/>
          </p:nvPr>
        </p:nvSpPr>
        <p:spPr>
          <a:xfrm>
            <a:off x="561099" y="2150450"/>
            <a:ext cx="5733600" cy="4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nl-NL" sz="2600">
                <a:latin typeface="Arial"/>
                <a:ea typeface="Arial"/>
                <a:cs typeface="Arial"/>
                <a:sym typeface="Arial"/>
              </a:rPr>
              <a:t>Onjuiste oorzakelijk-gevolgrelatie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nl-NL" sz="2600">
                <a:latin typeface="Arial"/>
                <a:ea typeface="Arial"/>
                <a:cs typeface="Arial"/>
                <a:sym typeface="Arial"/>
              </a:rPr>
              <a:t>Onjuist beroep op kenmerk- of eigenschapsschema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nl-NL" sz="2600">
                <a:latin typeface="Arial"/>
                <a:ea typeface="Arial"/>
                <a:cs typeface="Arial"/>
                <a:sym typeface="Arial"/>
              </a:rPr>
              <a:t>Overdrijven van voor- of nadelen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nl-NL" sz="2600">
                <a:latin typeface="Arial"/>
                <a:ea typeface="Arial"/>
                <a:cs typeface="Arial"/>
                <a:sym typeface="Arial"/>
              </a:rPr>
              <a:t>Vals dilemma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nl-NL" sz="2600">
                <a:latin typeface="Arial"/>
                <a:ea typeface="Arial"/>
                <a:cs typeface="Arial"/>
                <a:sym typeface="Arial"/>
              </a:rPr>
              <a:t>Verkeerde vergelijking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nl-NL" sz="2600">
                <a:latin typeface="Arial"/>
                <a:ea typeface="Arial"/>
                <a:cs typeface="Arial"/>
                <a:sym typeface="Arial"/>
              </a:rPr>
              <a:t>Overhaaste generalisatie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32"/>
          <p:cNvSpPr txBox="1"/>
          <p:nvPr/>
        </p:nvSpPr>
        <p:spPr>
          <a:xfrm>
            <a:off x="6294699" y="2150450"/>
            <a:ext cx="5545500" cy="381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●"/>
            </a:pPr>
            <a:r>
              <a:rPr lang="nl-NL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Onjuist beroep op autoriteit</a:t>
            </a: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●"/>
            </a:pPr>
            <a:r>
              <a:rPr lang="nl-NL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Persoonlijke aanval</a:t>
            </a: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●"/>
            </a:pPr>
            <a:r>
              <a:rPr lang="nl-NL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Ontduiken van de bewijslast</a:t>
            </a: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●"/>
            </a:pPr>
            <a:r>
              <a:rPr lang="nl-NL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Cirkelredenering</a:t>
            </a: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●"/>
            </a:pPr>
            <a:r>
              <a:rPr lang="nl-NL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Vertekenen van het standpunt</a:t>
            </a: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●"/>
            </a:pPr>
            <a:r>
              <a:rPr lang="nl-NL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Bespelen van publiek</a:t>
            </a: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32"/>
          <p:cNvSpPr txBox="1"/>
          <p:nvPr/>
        </p:nvSpPr>
        <p:spPr>
          <a:xfrm>
            <a:off x="6294818" y="180934"/>
            <a:ext cx="3664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"/>
          <p:cNvSpPr txBox="1">
            <a:spLocks noGrp="1"/>
          </p:cNvSpPr>
          <p:nvPr>
            <p:ph type="title"/>
          </p:nvPr>
        </p:nvSpPr>
        <p:spPr>
          <a:xfrm>
            <a:off x="838200" y="5721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b="1">
                <a:latin typeface="Arial"/>
                <a:ea typeface="Arial"/>
                <a:cs typeface="Arial"/>
                <a:sym typeface="Arial"/>
              </a:rPr>
              <a:t>Voorbeeldvragen drogredenen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7" name="Google Shape;437;p3" descr="Afbeelding met tekst, Lettertype, wit, ontvangs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773500"/>
            <a:ext cx="9223875" cy="1504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438" name="Google Shape;438;p3" descr="Afbeelding met tekst, Lettertype, schermopname, algebra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3529618"/>
            <a:ext cx="9223874" cy="28211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5"/>
          <p:cNvSpPr txBox="1">
            <a:spLocks noGrp="1"/>
          </p:cNvSpPr>
          <p:nvPr>
            <p:ph type="title"/>
          </p:nvPr>
        </p:nvSpPr>
        <p:spPr>
          <a:xfrm>
            <a:off x="838200" y="6368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sz="4000" b="1">
                <a:latin typeface="Arial"/>
                <a:ea typeface="Arial"/>
                <a:cs typeface="Arial"/>
                <a:sym typeface="Arial"/>
              </a:rPr>
              <a:t>Voorbeeldvragen toon en woordkeuze</a:t>
            </a:r>
            <a:endParaRPr sz="4000"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4" name="Google Shape;444;p15" descr="Afbeelding met tekst, Lettertype, wit, algebra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893405"/>
            <a:ext cx="7772400" cy="150671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445" name="Google Shape;445;p15"/>
          <p:cNvSpPr txBox="1"/>
          <p:nvPr/>
        </p:nvSpPr>
        <p:spPr>
          <a:xfrm>
            <a:off x="674523" y="5487786"/>
            <a:ext cx="1084295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6" name="Google Shape;44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3787125"/>
            <a:ext cx="7772399" cy="2479607"/>
          </a:xfrm>
          <a:prstGeom prst="rect">
            <a:avLst/>
          </a:prstGeom>
          <a:noFill/>
          <a:ln>
            <a:noFill/>
          </a:ln>
          <a:effectLst>
            <a:outerShdw blurRad="285750" dist="142875" dir="3960000" algn="bl" rotWithShape="0">
              <a:srgbClr val="000000">
                <a:alpha val="61176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02ac78c20a_1_0"/>
          <p:cNvSpPr txBox="1">
            <a:spLocks noGrp="1"/>
          </p:cNvSpPr>
          <p:nvPr>
            <p:ph type="title"/>
          </p:nvPr>
        </p:nvSpPr>
        <p:spPr>
          <a:xfrm>
            <a:off x="838200" y="7621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sz="4000" b="1">
                <a:latin typeface="Arial"/>
                <a:ea typeface="Arial"/>
                <a:cs typeface="Arial"/>
                <a:sym typeface="Arial"/>
              </a:rPr>
              <a:t>Belangrijke begrippen - de paradox</a:t>
            </a:r>
            <a:endParaRPr sz="40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g202ac78c20a_1_0"/>
          <p:cNvSpPr txBox="1">
            <a:spLocks noGrp="1"/>
          </p:cNvSpPr>
          <p:nvPr>
            <p:ph type="body" idx="1"/>
          </p:nvPr>
        </p:nvSpPr>
        <p:spPr>
          <a:xfrm>
            <a:off x="838200" y="22258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Een paradox is een schijnbare tegenstrijdigheid (schrijven is schrappen).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453" name="Google Shape;453;g202ac78c20a_1_0" descr="Afbeelding met tekst, Lettertype, wit, algebra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382185"/>
            <a:ext cx="9400309" cy="181758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0"/>
          <p:cNvSpPr txBox="1">
            <a:spLocks noGrp="1"/>
          </p:cNvSpPr>
          <p:nvPr>
            <p:ph type="title"/>
          </p:nvPr>
        </p:nvSpPr>
        <p:spPr>
          <a:xfrm>
            <a:off x="838200" y="69406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b="1">
                <a:latin typeface="Arial"/>
                <a:ea typeface="Arial"/>
                <a:cs typeface="Arial"/>
                <a:sym typeface="Arial"/>
              </a:rPr>
              <a:t>Belangrijke begrippen - nuanceren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9" name="Google Shape;459;p10" descr="Afbeelding met tekst, Lettertype, wit, algebra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544698"/>
            <a:ext cx="9959583" cy="167858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460" name="Google Shape;460;p10"/>
          <p:cNvSpPr txBox="1"/>
          <p:nvPr/>
        </p:nvSpPr>
        <p:spPr>
          <a:xfrm>
            <a:off x="838200" y="2197925"/>
            <a:ext cx="9389400" cy="8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16"/>
              <a:buFont typeface="Arial"/>
              <a:buNone/>
            </a:pPr>
            <a:r>
              <a:rPr lang="nl-NL" sz="251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Nuanceren wil zeggen: iets minder rechtlijnig maken door meer fijne onderscheidingen aan te brengen. </a:t>
            </a:r>
            <a:endParaRPr sz="14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16"/>
              <a:buFont typeface="Arial"/>
              <a:buNone/>
            </a:pPr>
            <a:endParaRPr sz="181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sz="4100" b="1">
                <a:latin typeface="Arial"/>
                <a:ea typeface="Arial"/>
                <a:cs typeface="Arial"/>
                <a:sym typeface="Arial"/>
              </a:rPr>
              <a:t>Hoofdgedachte - meerkeuzevragen</a:t>
            </a:r>
            <a:endParaRPr sz="41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4"/>
          <p:cNvSpPr txBox="1"/>
          <p:nvPr/>
        </p:nvSpPr>
        <p:spPr>
          <a:xfrm>
            <a:off x="838200" y="1495904"/>
            <a:ext cx="10842900" cy="16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nl-N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Enige meerkeuzevraag met TWEE punten!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nl-N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Hoe vind je de hoofdgedachte (de zin die weergeeft waar de héle tekst over gaat):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Lees het slot 🡪 daar staat altijd belangrijke informatie in! 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Geen details, voorbeelden of deelonderwerpen als hoofdgedachte!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7" name="Google Shape;467;p14" descr="Afbeelding met teks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3953" y="2948354"/>
            <a:ext cx="5561182" cy="367081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68" name="Google Shape;468;p14"/>
          <p:cNvSpPr/>
          <p:nvPr/>
        </p:nvSpPr>
        <p:spPr>
          <a:xfrm>
            <a:off x="5167589" y="5209304"/>
            <a:ext cx="1418562" cy="263434"/>
          </a:xfrm>
          <a:prstGeom prst="roundRect">
            <a:avLst>
              <a:gd name="adj" fmla="val 16667"/>
            </a:avLst>
          </a:prstGeom>
          <a:solidFill>
            <a:schemeClr val="accent2">
              <a:alpha val="1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4"/>
          <p:cNvSpPr/>
          <p:nvPr/>
        </p:nvSpPr>
        <p:spPr>
          <a:xfrm>
            <a:off x="1808092" y="5545236"/>
            <a:ext cx="1404665" cy="263435"/>
          </a:xfrm>
          <a:prstGeom prst="roundRect">
            <a:avLst>
              <a:gd name="adj" fmla="val 16667"/>
            </a:avLst>
          </a:prstGeom>
          <a:solidFill>
            <a:schemeClr val="accent2">
              <a:alpha val="1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0" name="Google Shape;470;p14"/>
          <p:cNvPicPr preferRelativeResize="0"/>
          <p:nvPr/>
        </p:nvPicPr>
        <p:blipFill rotWithShape="1">
          <a:blip r:embed="rId4">
            <a:alphaModFix/>
          </a:blip>
          <a:srcRect l="28783" t="29278" r="29270" b="28974"/>
          <a:stretch/>
        </p:blipFill>
        <p:spPr>
          <a:xfrm>
            <a:off x="1543396" y="4974527"/>
            <a:ext cx="264696" cy="263435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14"/>
          <p:cNvSpPr/>
          <p:nvPr/>
        </p:nvSpPr>
        <p:spPr>
          <a:xfrm>
            <a:off x="2677757" y="4631875"/>
            <a:ext cx="2021943" cy="188878"/>
          </a:xfrm>
          <a:prstGeom prst="roundRect">
            <a:avLst>
              <a:gd name="adj" fmla="val 16667"/>
            </a:avLst>
          </a:prstGeom>
          <a:solidFill>
            <a:schemeClr val="accent2">
              <a:alpha val="1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2" name="Google Shape;472;p14"/>
          <p:cNvPicPr preferRelativeResize="0"/>
          <p:nvPr/>
        </p:nvPicPr>
        <p:blipFill rotWithShape="1">
          <a:blip r:embed="rId4">
            <a:alphaModFix/>
          </a:blip>
          <a:srcRect l="28783" t="29278" r="29270" b="28974"/>
          <a:stretch/>
        </p:blipFill>
        <p:spPr>
          <a:xfrm>
            <a:off x="1543396" y="4213014"/>
            <a:ext cx="264696" cy="263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111" name="Google Shape;111;p50" descr="Afbeelding met tekst, schermopname, Lettertype, document&#10;&#10;Door AI gegenereerde inhoud is mogelijk onjuist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25306" y="652752"/>
            <a:ext cx="8141387" cy="555249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98"/>
              </a:srgbClr>
            </a:outerShdw>
          </a:effectLst>
        </p:spPr>
      </p:pic>
      <p:sp>
        <p:nvSpPr>
          <p:cNvPr id="112" name="Google Shape;112;p50"/>
          <p:cNvSpPr/>
          <p:nvPr/>
        </p:nvSpPr>
        <p:spPr>
          <a:xfrm>
            <a:off x="3014806" y="1003288"/>
            <a:ext cx="1257391" cy="210916"/>
          </a:xfrm>
          <a:prstGeom prst="rect">
            <a:avLst/>
          </a:prstGeom>
          <a:solidFill>
            <a:schemeClr val="accent2">
              <a:alpha val="2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50"/>
          <p:cNvSpPr/>
          <p:nvPr/>
        </p:nvSpPr>
        <p:spPr>
          <a:xfrm>
            <a:off x="2954549" y="5139001"/>
            <a:ext cx="2328652" cy="245799"/>
          </a:xfrm>
          <a:prstGeom prst="rect">
            <a:avLst/>
          </a:prstGeom>
          <a:solidFill>
            <a:srgbClr val="548135">
              <a:alpha val="2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50"/>
          <p:cNvSpPr/>
          <p:nvPr/>
        </p:nvSpPr>
        <p:spPr>
          <a:xfrm>
            <a:off x="2954548" y="4662517"/>
            <a:ext cx="4792451" cy="245799"/>
          </a:xfrm>
          <a:prstGeom prst="rect">
            <a:avLst/>
          </a:prstGeom>
          <a:solidFill>
            <a:srgbClr val="548135">
              <a:alpha val="2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NL" b="1">
                <a:latin typeface="Arial"/>
                <a:ea typeface="Arial"/>
                <a:cs typeface="Arial"/>
                <a:sym typeface="Arial"/>
              </a:rPr>
              <a:t>Indelingsvragen</a:t>
            </a:r>
            <a:endParaRPr b="1"/>
          </a:p>
        </p:txBody>
      </p:sp>
      <p:pic>
        <p:nvPicPr>
          <p:cNvPr id="478" name="Google Shape;478;p17" descr="Afbeelding met tekst, Lettertype, schermopname, algebra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1359" y="1690688"/>
            <a:ext cx="7126357" cy="207350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79" name="Google Shape;479;p17"/>
          <p:cNvSpPr txBox="1"/>
          <p:nvPr/>
        </p:nvSpPr>
        <p:spPr>
          <a:xfrm>
            <a:off x="786709" y="4038591"/>
            <a:ext cx="7484165" cy="1537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 op de eerste zinnen van iedere alinea. Zit er een duidelijk verwijswoord in dat terugverwijst naar de vorige alinea, dan horen die alinea’s bij elkaar.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nl-NL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Kom je er niet uit, redeneer dan terug: waar begint deel 4? Als je dat weet kan je wellicht makkelijker deel 3 vinden. 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0" name="Google Shape;480;p17" descr="Afbeelding met tekst, Lettertype, schermopname, zwart-wit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0874" y="1282094"/>
            <a:ext cx="3365806" cy="47847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81" name="Google Shape;481;p17"/>
          <p:cNvSpPr/>
          <p:nvPr/>
        </p:nvSpPr>
        <p:spPr>
          <a:xfrm>
            <a:off x="9475338" y="3390331"/>
            <a:ext cx="730107" cy="246476"/>
          </a:xfrm>
          <a:prstGeom prst="roundRect">
            <a:avLst>
              <a:gd name="adj" fmla="val 16667"/>
            </a:avLst>
          </a:prstGeom>
          <a:solidFill>
            <a:srgbClr val="F5AF39">
              <a:alpha val="2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17"/>
          <p:cNvSpPr/>
          <p:nvPr/>
        </p:nvSpPr>
        <p:spPr>
          <a:xfrm>
            <a:off x="8745231" y="5225757"/>
            <a:ext cx="730107" cy="246476"/>
          </a:xfrm>
          <a:prstGeom prst="roundRect">
            <a:avLst>
              <a:gd name="adj" fmla="val 16667"/>
            </a:avLst>
          </a:prstGeom>
          <a:solidFill>
            <a:srgbClr val="F5AF39">
              <a:alpha val="2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8"/>
          <p:cNvSpPr txBox="1">
            <a:spLocks noGrp="1"/>
          </p:cNvSpPr>
          <p:nvPr>
            <p:ph type="title"/>
          </p:nvPr>
        </p:nvSpPr>
        <p:spPr>
          <a:xfrm>
            <a:off x="838200" y="52184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b="1">
                <a:latin typeface="Arial"/>
                <a:ea typeface="Arial"/>
                <a:cs typeface="Arial"/>
                <a:sym typeface="Arial"/>
              </a:rPr>
              <a:t>Taalaftrek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8" name="Google Shape;488;p18" descr="Afbeelding met tekst, Lettertype, ontvangst, schermopname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t="5740"/>
          <a:stretch/>
        </p:blipFill>
        <p:spPr>
          <a:xfrm>
            <a:off x="838200" y="1847550"/>
            <a:ext cx="5553400" cy="19006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89" name="Google Shape;489;p18"/>
          <p:cNvSpPr txBox="1">
            <a:spLocks noGrp="1"/>
          </p:cNvSpPr>
          <p:nvPr>
            <p:ph type="body" idx="1"/>
          </p:nvPr>
        </p:nvSpPr>
        <p:spPr>
          <a:xfrm>
            <a:off x="838200" y="4145150"/>
            <a:ext cx="10515600" cy="24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457200" lvl="0" indent="-35677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nl-NL" sz="3228">
                <a:latin typeface="Arial"/>
                <a:ea typeface="Arial"/>
                <a:cs typeface="Arial"/>
                <a:sym typeface="Arial"/>
              </a:rPr>
              <a:t>Let op hoofdletters </a:t>
            </a:r>
            <a:endParaRPr sz="3228"/>
          </a:p>
          <a:p>
            <a:pPr marL="457200" lvl="0" indent="-35677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nl-NL" sz="3228">
                <a:latin typeface="Arial"/>
                <a:ea typeface="Arial"/>
                <a:cs typeface="Arial"/>
                <a:sym typeface="Arial"/>
              </a:rPr>
              <a:t>Let op het werkwoord ‘willen’ (ik wil, je/jij/u wil(t), hij/zij/het </a:t>
            </a:r>
            <a:r>
              <a:rPr lang="nl-NL" sz="3228" u="sng">
                <a:latin typeface="Arial"/>
                <a:ea typeface="Arial"/>
                <a:cs typeface="Arial"/>
                <a:sym typeface="Arial"/>
              </a:rPr>
              <a:t>wil</a:t>
            </a:r>
            <a:r>
              <a:rPr lang="nl-NL" sz="3228">
                <a:latin typeface="Arial"/>
                <a:ea typeface="Arial"/>
                <a:cs typeface="Arial"/>
                <a:sym typeface="Arial"/>
              </a:rPr>
              <a:t>) </a:t>
            </a:r>
            <a:endParaRPr sz="3228">
              <a:latin typeface="Arial"/>
              <a:ea typeface="Arial"/>
              <a:cs typeface="Arial"/>
              <a:sym typeface="Arial"/>
            </a:endParaRPr>
          </a:p>
          <a:p>
            <a:pPr marL="457200" lvl="0" indent="-35677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nl-NL" sz="3228">
                <a:latin typeface="Arial"/>
                <a:ea typeface="Arial"/>
                <a:cs typeface="Arial"/>
                <a:sym typeface="Arial"/>
              </a:rPr>
              <a:t>Gebruik hun </a:t>
            </a:r>
            <a:r>
              <a:rPr lang="nl-NL" sz="3228" u="sng">
                <a:latin typeface="Arial"/>
                <a:ea typeface="Arial"/>
                <a:cs typeface="Arial"/>
                <a:sym typeface="Arial"/>
              </a:rPr>
              <a:t>niet</a:t>
            </a:r>
            <a:r>
              <a:rPr lang="nl-NL" sz="3228">
                <a:latin typeface="Arial"/>
                <a:ea typeface="Arial"/>
                <a:cs typeface="Arial"/>
                <a:sym typeface="Arial"/>
              </a:rPr>
              <a:t> als onderwerp. DAT KAN NIET! Het is: zij hebben; </a:t>
            </a:r>
            <a:r>
              <a:rPr lang="nl-NL" sz="3228" u="sng">
                <a:latin typeface="Arial"/>
                <a:ea typeface="Arial"/>
                <a:cs typeface="Arial"/>
                <a:sym typeface="Arial"/>
              </a:rPr>
              <a:t>niet</a:t>
            </a:r>
            <a:r>
              <a:rPr lang="nl-NL" sz="3228">
                <a:latin typeface="Arial"/>
                <a:ea typeface="Arial"/>
                <a:cs typeface="Arial"/>
                <a:sym typeface="Arial"/>
              </a:rPr>
              <a:t> hun hebben!</a:t>
            </a:r>
            <a:endParaRPr sz="3228">
              <a:latin typeface="Arial"/>
              <a:ea typeface="Arial"/>
              <a:cs typeface="Arial"/>
              <a:sym typeface="Arial"/>
            </a:endParaRPr>
          </a:p>
          <a:p>
            <a:pPr marL="457200" lvl="0" indent="-35677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nl-NL" sz="3228">
                <a:latin typeface="Arial"/>
                <a:ea typeface="Arial"/>
                <a:cs typeface="Arial"/>
                <a:sym typeface="Arial"/>
              </a:rPr>
              <a:t>Gebruik geen afkortingen! </a:t>
            </a:r>
            <a:endParaRPr sz="3228"/>
          </a:p>
          <a:p>
            <a:pPr marL="457200" lvl="0" indent="-35677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nl-NL" sz="3228">
                <a:latin typeface="Arial"/>
                <a:ea typeface="Arial"/>
                <a:cs typeface="Arial"/>
                <a:sym typeface="Arial"/>
              </a:rPr>
              <a:t>Breek geen woorden af aan het eind van de zin. </a:t>
            </a:r>
            <a:endParaRPr sz="3228"/>
          </a:p>
          <a:p>
            <a:pPr marL="457200" lvl="0" indent="-35677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nl-NL" sz="3228">
                <a:latin typeface="Arial"/>
                <a:ea typeface="Arial"/>
                <a:cs typeface="Arial"/>
                <a:sym typeface="Arial"/>
              </a:rPr>
              <a:t>Let op moeilijke woorden (neem ze uit de tekst over). </a:t>
            </a:r>
            <a:endParaRPr sz="3228"/>
          </a:p>
          <a:p>
            <a:pPr marL="4572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1"/>
          <p:cNvSpPr txBox="1">
            <a:spLocks noGrp="1"/>
          </p:cNvSpPr>
          <p:nvPr>
            <p:ph type="title"/>
          </p:nvPr>
        </p:nvSpPr>
        <p:spPr>
          <a:xfrm>
            <a:off x="2035775" y="2766150"/>
            <a:ext cx="8120449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sz="16600">
                <a:latin typeface="Arial"/>
                <a:ea typeface="Arial"/>
                <a:cs typeface="Arial"/>
                <a:sym typeface="Arial"/>
              </a:rPr>
              <a:t>Laatste tip(s)!</a:t>
            </a:r>
            <a:endParaRPr sz="16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title"/>
          </p:nvPr>
        </p:nvSpPr>
        <p:spPr>
          <a:xfrm>
            <a:off x="838200" y="6469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b="1">
                <a:latin typeface="Arial"/>
                <a:ea typeface="Arial"/>
                <a:cs typeface="Arial"/>
                <a:sym typeface="Arial"/>
              </a:rPr>
              <a:t>Eindexamen Nederlands 2026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"/>
          <p:cNvSpPr txBox="1">
            <a:spLocks noGrp="1"/>
          </p:cNvSpPr>
          <p:nvPr>
            <p:ph type="body" idx="1"/>
          </p:nvPr>
        </p:nvSpPr>
        <p:spPr>
          <a:xfrm>
            <a:off x="838200" y="1776695"/>
            <a:ext cx="10515600" cy="4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438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35 vragen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4438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7 meerkeuzevragen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4438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3 onderdelen: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1: 18 vragen - 37 punten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2: 8 vragen - 14 punten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3: 9 vragen - 24 punten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Hoe werkt de taalaftrek?  </a:t>
            </a:r>
            <a:endParaRPr/>
          </a:p>
        </p:txBody>
      </p:sp>
      <p:pic>
        <p:nvPicPr>
          <p:cNvPr id="126" name="Google Shape;126;p55" descr="Afbeelding met tekst&#10;&#10;Automatisch gegenereerde beschrijvi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44218" y="1411979"/>
            <a:ext cx="7033590" cy="332037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98"/>
              </a:srgbClr>
            </a:outerShdw>
          </a:effectLst>
        </p:spPr>
      </p:pic>
      <p:sp>
        <p:nvSpPr>
          <p:cNvPr id="127" name="Google Shape;127;p55"/>
          <p:cNvSpPr txBox="1"/>
          <p:nvPr/>
        </p:nvSpPr>
        <p:spPr>
          <a:xfrm>
            <a:off x="569844" y="4923042"/>
            <a:ext cx="9329530" cy="85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Dus stel: je behaalt 34 van de - in totaal te behalen - </a:t>
            </a:r>
            <a:r>
              <a:rPr lang="nl-NL" sz="1800">
                <a:solidFill>
                  <a:schemeClr val="dk1"/>
                </a:solidFill>
              </a:rPr>
              <a:t>7</a:t>
            </a:r>
            <a:r>
              <a:rPr lang="nl-N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punten = 5,9 </a:t>
            </a:r>
            <a:endParaRPr/>
          </a:p>
          <a:p>
            <a:pPr marL="457200" marR="0" lvl="1" indent="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 zouden er maximaal 4 punten van de 34 af kunnen = 30 punten = 5,4   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Hoe werkt de taalaftrek?  </a:t>
            </a:r>
            <a:endParaRPr/>
          </a:p>
        </p:txBody>
      </p:sp>
      <p:sp>
        <p:nvSpPr>
          <p:cNvPr id="133" name="Google Shape;133;p56"/>
          <p:cNvSpPr txBox="1">
            <a:spLocks noGrp="1"/>
          </p:cNvSpPr>
          <p:nvPr>
            <p:ph type="body" idx="1"/>
          </p:nvPr>
        </p:nvSpPr>
        <p:spPr>
          <a:xfrm>
            <a:off x="659780" y="1503479"/>
            <a:ext cx="10515600" cy="4512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nl-NL" sz="2000"/>
              <a:t>Let op correct overnemen van namen, landen (hoofdletters dus!) 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nl-NL" sz="1800"/>
              <a:t>Meneer Van Dijk, Jonge Jury, Bijbel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nl-NL" sz="2000"/>
              <a:t>Let op samenstellingen (schrijf zo veel mogelijk aan elkaar): 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nl-NL" sz="1800"/>
              <a:t>Kritiek punt/ boek keuze/ jeugd literatuur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nl-NL" sz="2000"/>
              <a:t>En moeilijke woorden: 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nl-NL" sz="1800"/>
              <a:t>Verassen, indentificatie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nl-NL" sz="2000"/>
              <a:t>In de tekst staan ze altijd goed geschreven.</a:t>
            </a:r>
            <a:endParaRPr sz="2000"/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nl-NL" sz="2000"/>
              <a:t>Het is hij/zij </a:t>
            </a:r>
            <a:r>
              <a:rPr lang="nl-NL" sz="2000" u="sng"/>
              <a:t>wil</a:t>
            </a:r>
            <a:r>
              <a:rPr lang="nl-NL" sz="2000"/>
              <a:t>! En: </a:t>
            </a:r>
            <a:r>
              <a:rPr lang="nl-NL" sz="2000" u="sng"/>
              <a:t>zij</a:t>
            </a:r>
            <a:r>
              <a:rPr lang="nl-NL" sz="2000"/>
              <a:t> hebben. </a:t>
            </a:r>
            <a:endParaRPr sz="20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Hoofdgedachte</a:t>
            </a:r>
            <a:endParaRPr/>
          </a:p>
        </p:txBody>
      </p:sp>
      <p:pic>
        <p:nvPicPr>
          <p:cNvPr id="139" name="Google Shape;139;p4" descr="Afbeelding met tekst, Lettertype, schermopname, document&#10;&#10;Door AI gegenereerde inhoud is mogelijk onjuist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10610" y="1576681"/>
            <a:ext cx="9252097" cy="290600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98"/>
              </a:srgbClr>
            </a:outerShdw>
          </a:effectLst>
        </p:spPr>
      </p:pic>
      <p:sp>
        <p:nvSpPr>
          <p:cNvPr id="140" name="Google Shape;140;p4"/>
          <p:cNvSpPr txBox="1"/>
          <p:nvPr/>
        </p:nvSpPr>
        <p:spPr>
          <a:xfrm>
            <a:off x="1369123" y="4530534"/>
            <a:ext cx="10515600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l-N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Enige meerkeuzevraag met TWEE punten! 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l-N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Hoe vind je de hoofdgedachte (de zin die weergeeft waar de héle tekst over gaat): 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nl-N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Lees het slot 🡪 daar staat altijd belangrijke informatie in! 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nl-N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Geen details, voorbeelden of deelonderwerpen als hoofdgedachte!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bdf434-8271-45be-9229-b36057b16eca">
      <Terms xmlns="http://schemas.microsoft.com/office/infopath/2007/PartnerControls"/>
    </lcf76f155ced4ddcb4097134ff3c332f>
    <TaxCatchAll xmlns="403b03e0-f3b3-4df8-8b82-7dc7d4ddf28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9612985F38A4696AAD18D581E630E" ma:contentTypeVersion="12" ma:contentTypeDescription="Een nieuw document maken." ma:contentTypeScope="" ma:versionID="7800f48721e0895ad60ce256ee478aeb">
  <xsd:schema xmlns:xsd="http://www.w3.org/2001/XMLSchema" xmlns:xs="http://www.w3.org/2001/XMLSchema" xmlns:p="http://schemas.microsoft.com/office/2006/metadata/properties" xmlns:ns2="f7bdf434-8271-45be-9229-b36057b16eca" xmlns:ns3="403b03e0-f3b3-4df8-8b82-7dc7d4ddf286" targetNamespace="http://schemas.microsoft.com/office/2006/metadata/properties" ma:root="true" ma:fieldsID="4244e9fb0ca6f2a4ec2cfad8ffb17673" ns2:_="" ns3:_="">
    <xsd:import namespace="f7bdf434-8271-45be-9229-b36057b16eca"/>
    <xsd:import namespace="403b03e0-f3b3-4df8-8b82-7dc7d4ddf2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df434-8271-45be-9229-b36057b16e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8afbf0a4-60f2-4de2-9c19-1cfcaa6785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b03e0-f3b3-4df8-8b82-7dc7d4ddf28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3339e9d-23b0-4d36-af82-861bde34df63}" ma:internalName="TaxCatchAll" ma:showField="CatchAllData" ma:web="403b03e0-f3b3-4df8-8b82-7dc7d4ddf2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A13C60-5409-4CD7-9E0C-ABC00E5B0D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9A9001-BBF5-47FB-8E22-06ECFE67B4C6}">
  <ds:schemaRefs>
    <ds:schemaRef ds:uri="http://schemas.microsoft.com/office/2006/metadata/properties"/>
    <ds:schemaRef ds:uri="http://schemas.microsoft.com/office/infopath/2007/PartnerControls"/>
    <ds:schemaRef ds:uri="f7bdf434-8271-45be-9229-b36057b16eca"/>
    <ds:schemaRef ds:uri="403b03e0-f3b3-4df8-8b82-7dc7d4ddf286"/>
  </ds:schemaRefs>
</ds:datastoreItem>
</file>

<file path=customXml/itemProps3.xml><?xml version="1.0" encoding="utf-8"?>
<ds:datastoreItem xmlns:ds="http://schemas.openxmlformats.org/officeDocument/2006/customXml" ds:itemID="{B62E3E44-6472-4E59-9826-9FB376C9AC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bdf434-8271-45be-9229-b36057b16eca"/>
    <ds:schemaRef ds:uri="403b03e0-f3b3-4df8-8b82-7dc7d4ddf2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Breedbeeld</PresentationFormat>
  <Slides>52</Slides>
  <Notes>52</Notes>
  <HiddenSlides>0</HiddenSlide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52</vt:i4>
      </vt:variant>
    </vt:vector>
  </HeadingPairs>
  <TitlesOfParts>
    <vt:vector size="53" baseType="lpstr">
      <vt:lpstr>Kantoorthema</vt:lpstr>
      <vt:lpstr>Examenspreekuur Nederlands vwo</vt:lpstr>
      <vt:lpstr>Drogredenen</vt:lpstr>
      <vt:lpstr>Drogredenen 🡪 afgeleid van schema’s </vt:lpstr>
      <vt:lpstr>Drogredenen</vt:lpstr>
      <vt:lpstr>PowerPoint-presentatie</vt:lpstr>
      <vt:lpstr>Eindexamen Nederlands 2026</vt:lpstr>
      <vt:lpstr>Hoe werkt de taalaftrek?  </vt:lpstr>
      <vt:lpstr>Hoe werkt de taalaftrek?  </vt:lpstr>
      <vt:lpstr>Hoofdgedachte</vt:lpstr>
      <vt:lpstr>PowerPoint-presentatie</vt:lpstr>
      <vt:lpstr>PowerPoint-presentatie</vt:lpstr>
      <vt:lpstr>Betrouwbaarheid</vt:lpstr>
      <vt:lpstr>PowerPoint-presentatie</vt:lpstr>
      <vt:lpstr>Citeren</vt:lpstr>
      <vt:lpstr>Citeren</vt:lpstr>
      <vt:lpstr>Samenvatten</vt:lpstr>
      <vt:lpstr>PowerPoint-presentatie</vt:lpstr>
      <vt:lpstr>Belangrijke functiewoorden</vt:lpstr>
      <vt:lpstr>Impliciet vs expliciet</vt:lpstr>
      <vt:lpstr>Deelonderwerpen/ tussenkopjes</vt:lpstr>
      <vt:lpstr>PowerPoint-presentatie</vt:lpstr>
      <vt:lpstr>Argumentatie</vt:lpstr>
      <vt:lpstr>Argumentatie</vt:lpstr>
      <vt:lpstr>Intentie van de schrijver, taalgebruik, framing</vt:lpstr>
      <vt:lpstr>Voorbeeldvragen toon en woordkeuze</vt:lpstr>
      <vt:lpstr>Beeldspraak</vt:lpstr>
      <vt:lpstr>4-puntsvraag?!</vt:lpstr>
      <vt:lpstr>Einde ☺ </vt:lpstr>
      <vt:lpstr>Nieuwe examenvragen </vt:lpstr>
      <vt:lpstr>Nieuwe examenvragen - bronnen</vt:lpstr>
      <vt:lpstr>Nieuwe examenvragen - scenario </vt:lpstr>
      <vt:lpstr>Nieuwe examenvragen - bronnen </vt:lpstr>
      <vt:lpstr>Nieuwe examenvragen - vragen </vt:lpstr>
      <vt:lpstr>Nieuwe examenvragen - vragen </vt:lpstr>
      <vt:lpstr>PowerPoint-presentatie</vt:lpstr>
      <vt:lpstr>Voorbeeldvraag betrouwbaarheid</vt:lpstr>
      <vt:lpstr>Nieuwe examenvragen - argumentatie</vt:lpstr>
      <vt:lpstr>Nóg meer vernieuwingen</vt:lpstr>
      <vt:lpstr>Citeren</vt:lpstr>
      <vt:lpstr>Citeren</vt:lpstr>
      <vt:lpstr>Argumentatie en argumentatieschema’s</vt:lpstr>
      <vt:lpstr>Voorbeeldvraag argumentatie</vt:lpstr>
      <vt:lpstr>Voorbeeldvraag argumentatieschema’s</vt:lpstr>
      <vt:lpstr>Drogredenen</vt:lpstr>
      <vt:lpstr>Voorbeeldvragen drogredenen</vt:lpstr>
      <vt:lpstr>Voorbeeldvragen toon en woordkeuze</vt:lpstr>
      <vt:lpstr>Belangrijke begrippen - de paradox</vt:lpstr>
      <vt:lpstr>Belangrijke begrippen - nuanceren</vt:lpstr>
      <vt:lpstr>Hoofdgedachte - meerkeuzevragen</vt:lpstr>
      <vt:lpstr>Indelingsvragen</vt:lpstr>
      <vt:lpstr>Taalaftrek</vt:lpstr>
      <vt:lpstr>Laatste tip(s)!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Jos Stolper</dc:creator>
  <cp:revision>2</cp:revision>
  <dcterms:created xsi:type="dcterms:W3CDTF">2022-04-29T11:47:46Z</dcterms:created>
  <dcterms:modified xsi:type="dcterms:W3CDTF">2026-05-11T12:49:56Z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0x0101000A69612985F38A4696AAD18D581E630E</vt:lpwstr>
  </property>
  <property fmtid="{D5CDD505-2E9C-101B-9397-08002B2CF9AE}" pid="3" name="MediaServiceImageTags">
    <vt:lpwstr/>
  </property>
</Properties>
</file>