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6.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15.xml" ContentType="application/vnd.openxmlformats-officedocument.presentationml.notesSlide+xml"/>
  <Override PartName="/ppt/ink/ink31.xml" ContentType="application/inkml+xml"/>
  <Override PartName="/ppt/ink/ink32.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notesSlides/notesSlide23.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5"/>
  </p:notesMasterIdLst>
  <p:handoutMasterIdLst>
    <p:handoutMasterId r:id="rId106"/>
  </p:handoutMasterIdLst>
  <p:sldIdLst>
    <p:sldId id="259" r:id="rId5"/>
    <p:sldId id="323" r:id="rId6"/>
    <p:sldId id="376" r:id="rId7"/>
    <p:sldId id="260" r:id="rId8"/>
    <p:sldId id="318" r:id="rId9"/>
    <p:sldId id="375" r:id="rId10"/>
    <p:sldId id="377" r:id="rId11"/>
    <p:sldId id="378" r:id="rId12"/>
    <p:sldId id="379" r:id="rId13"/>
    <p:sldId id="380" r:id="rId14"/>
    <p:sldId id="278" r:id="rId15"/>
    <p:sldId id="287" r:id="rId16"/>
    <p:sldId id="381" r:id="rId17"/>
    <p:sldId id="387" r:id="rId18"/>
    <p:sldId id="270" r:id="rId19"/>
    <p:sldId id="386" r:id="rId20"/>
    <p:sldId id="383" r:id="rId21"/>
    <p:sldId id="388" r:id="rId22"/>
    <p:sldId id="391" r:id="rId23"/>
    <p:sldId id="389" r:id="rId24"/>
    <p:sldId id="390" r:id="rId25"/>
    <p:sldId id="282" r:id="rId26"/>
    <p:sldId id="392" r:id="rId27"/>
    <p:sldId id="403" r:id="rId28"/>
    <p:sldId id="404" r:id="rId29"/>
    <p:sldId id="405" r:id="rId30"/>
    <p:sldId id="406" r:id="rId31"/>
    <p:sldId id="407" r:id="rId32"/>
    <p:sldId id="408" r:id="rId33"/>
    <p:sldId id="409" r:id="rId34"/>
    <p:sldId id="410" r:id="rId35"/>
    <p:sldId id="394" r:id="rId36"/>
    <p:sldId id="393" r:id="rId37"/>
    <p:sldId id="395" r:id="rId38"/>
    <p:sldId id="396" r:id="rId39"/>
    <p:sldId id="397" r:id="rId40"/>
    <p:sldId id="398" r:id="rId41"/>
    <p:sldId id="399" r:id="rId42"/>
    <p:sldId id="400" r:id="rId43"/>
    <p:sldId id="401" r:id="rId44"/>
    <p:sldId id="402" r:id="rId45"/>
    <p:sldId id="411" r:id="rId46"/>
    <p:sldId id="262" r:id="rId47"/>
    <p:sldId id="266" r:id="rId48"/>
    <p:sldId id="267" r:id="rId49"/>
    <p:sldId id="268" r:id="rId50"/>
    <p:sldId id="315" r:id="rId51"/>
    <p:sldId id="279" r:id="rId52"/>
    <p:sldId id="288" r:id="rId53"/>
    <p:sldId id="289" r:id="rId54"/>
    <p:sldId id="280" r:id="rId55"/>
    <p:sldId id="281" r:id="rId56"/>
    <p:sldId id="314" r:id="rId57"/>
    <p:sldId id="285" r:id="rId58"/>
    <p:sldId id="290" r:id="rId59"/>
    <p:sldId id="286" r:id="rId60"/>
    <p:sldId id="344" r:id="rId61"/>
    <p:sldId id="307" r:id="rId62"/>
    <p:sldId id="297" r:id="rId63"/>
    <p:sldId id="311" r:id="rId64"/>
    <p:sldId id="313" r:id="rId65"/>
    <p:sldId id="339" r:id="rId66"/>
    <p:sldId id="340" r:id="rId67"/>
    <p:sldId id="298" r:id="rId68"/>
    <p:sldId id="316" r:id="rId69"/>
    <p:sldId id="317" r:id="rId70"/>
    <p:sldId id="355" r:id="rId71"/>
    <p:sldId id="356" r:id="rId72"/>
    <p:sldId id="358" r:id="rId73"/>
    <p:sldId id="369" r:id="rId74"/>
    <p:sldId id="364" r:id="rId75"/>
    <p:sldId id="370" r:id="rId76"/>
    <p:sldId id="341" r:id="rId77"/>
    <p:sldId id="347" r:id="rId78"/>
    <p:sldId id="345" r:id="rId79"/>
    <p:sldId id="300" r:id="rId80"/>
    <p:sldId id="301" r:id="rId81"/>
    <p:sldId id="302" r:id="rId82"/>
    <p:sldId id="303" r:id="rId83"/>
    <p:sldId id="310" r:id="rId84"/>
    <p:sldId id="330" r:id="rId85"/>
    <p:sldId id="312" r:id="rId86"/>
    <p:sldId id="331" r:id="rId87"/>
    <p:sldId id="292" r:id="rId88"/>
    <p:sldId id="291" r:id="rId89"/>
    <p:sldId id="322" r:id="rId90"/>
    <p:sldId id="308" r:id="rId91"/>
    <p:sldId id="295" r:id="rId92"/>
    <p:sldId id="346" r:id="rId93"/>
    <p:sldId id="332" r:id="rId94"/>
    <p:sldId id="293" r:id="rId95"/>
    <p:sldId id="296" r:id="rId96"/>
    <p:sldId id="309" r:id="rId97"/>
    <p:sldId id="319" r:id="rId98"/>
    <p:sldId id="320" r:id="rId99"/>
    <p:sldId id="337" r:id="rId100"/>
    <p:sldId id="299" r:id="rId101"/>
    <p:sldId id="329" r:id="rId102"/>
    <p:sldId id="366" r:id="rId103"/>
    <p:sldId id="304" r:id="rId10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5DE8"/>
    <a:srgbClr val="652E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05" autoAdjust="0"/>
    <p:restoredTop sz="86219"/>
  </p:normalViewPr>
  <p:slideViewPr>
    <p:cSldViewPr snapToGrid="0">
      <p:cViewPr varScale="1">
        <p:scale>
          <a:sx n="103" d="100"/>
          <a:sy n="103" d="100"/>
        </p:scale>
        <p:origin x="272" y="16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presProps" Target="pres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Map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nl-NL"/>
              <a:t>Vraag naar screenprotectors</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nl-NL"/>
        </a:p>
      </c:txPr>
    </c:title>
    <c:autoTitleDeleted val="0"/>
    <c:plotArea>
      <c:layout/>
      <c:scatterChart>
        <c:scatterStyle val="lineMarker"/>
        <c:varyColors val="0"/>
        <c:ser>
          <c:idx val="0"/>
          <c:order val="0"/>
          <c:spPr>
            <a:ln w="9525" cap="flat" cmpd="sng" algn="ctr">
              <a:solidFill>
                <a:schemeClr val="accent1">
                  <a:alpha val="70000"/>
                </a:schemeClr>
              </a:solid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Blad1!$A$1:$A$12</c:f>
              <c:numCache>
                <c:formatCode>General</c:formatCode>
                <c:ptCount val="12"/>
                <c:pt idx="0">
                  <c:v>0</c:v>
                </c:pt>
                <c:pt idx="1">
                  <c:v>250</c:v>
                </c:pt>
                <c:pt idx="2">
                  <c:v>500</c:v>
                </c:pt>
                <c:pt idx="3">
                  <c:v>750</c:v>
                </c:pt>
                <c:pt idx="4">
                  <c:v>1000</c:v>
                </c:pt>
                <c:pt idx="5">
                  <c:v>1250</c:v>
                </c:pt>
                <c:pt idx="6">
                  <c:v>1500</c:v>
                </c:pt>
                <c:pt idx="7">
                  <c:v>1750</c:v>
                </c:pt>
                <c:pt idx="8">
                  <c:v>2000</c:v>
                </c:pt>
                <c:pt idx="9">
                  <c:v>2250</c:v>
                </c:pt>
                <c:pt idx="10">
                  <c:v>2500</c:v>
                </c:pt>
                <c:pt idx="11">
                  <c:v>2750</c:v>
                </c:pt>
              </c:numCache>
            </c:numRef>
          </c:xVal>
          <c:yVal>
            <c:numRef>
              <c:f>Blad1!$B$1:$B$12</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yVal>
          <c:smooth val="0"/>
          <c:extLst>
            <c:ext xmlns:c16="http://schemas.microsoft.com/office/drawing/2014/chart" uri="{C3380CC4-5D6E-409C-BE32-E72D297353CC}">
              <c16:uniqueId val="{00000000-4841-4140-8DA6-2FC0A2F4D0F1}"/>
            </c:ext>
          </c:extLst>
        </c:ser>
        <c:dLbls>
          <c:showLegendKey val="0"/>
          <c:showVal val="0"/>
          <c:showCatName val="0"/>
          <c:showSerName val="0"/>
          <c:showPercent val="0"/>
          <c:showBubbleSize val="0"/>
        </c:dLbls>
        <c:axId val="1635204112"/>
        <c:axId val="1618129152"/>
      </c:scatterChart>
      <c:valAx>
        <c:axId val="16352041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nl-NL"/>
          </a:p>
        </c:txPr>
        <c:crossAx val="1618129152"/>
        <c:crosses val="autoZero"/>
        <c:crossBetween val="midCat"/>
      </c:valAx>
      <c:valAx>
        <c:axId val="161812915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nl-NL"/>
          </a:p>
        </c:txPr>
        <c:crossAx val="163520411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Aanbod van screenprotectors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scatterChart>
        <c:scatterStyle val="lineMarker"/>
        <c:varyColors val="0"/>
        <c:ser>
          <c:idx val="0"/>
          <c:order val="0"/>
          <c:spPr>
            <a:ln w="19050" cap="rnd">
              <a:solidFill>
                <a:schemeClr val="accent2"/>
              </a:solidFill>
              <a:round/>
            </a:ln>
            <a:effectLst/>
          </c:spPr>
          <c:marker>
            <c:symbol val="circle"/>
            <c:size val="5"/>
            <c:spPr>
              <a:solidFill>
                <a:schemeClr val="accent1"/>
              </a:solidFill>
              <a:ln w="9525">
                <a:solidFill>
                  <a:schemeClr val="accent1"/>
                </a:solidFill>
              </a:ln>
              <a:effectLst/>
            </c:spPr>
          </c:marker>
          <c:xVal>
            <c:numRef>
              <c:f>Blad2!$A$1:$A$12</c:f>
              <c:numCache>
                <c:formatCode>General</c:formatCode>
                <c:ptCount val="12"/>
                <c:pt idx="0">
                  <c:v>0</c:v>
                </c:pt>
                <c:pt idx="1">
                  <c:v>250</c:v>
                </c:pt>
                <c:pt idx="2">
                  <c:v>500</c:v>
                </c:pt>
                <c:pt idx="3">
                  <c:v>750</c:v>
                </c:pt>
                <c:pt idx="4">
                  <c:v>1000</c:v>
                </c:pt>
                <c:pt idx="5">
                  <c:v>1250</c:v>
                </c:pt>
                <c:pt idx="6">
                  <c:v>1500</c:v>
                </c:pt>
                <c:pt idx="7">
                  <c:v>1750</c:v>
                </c:pt>
                <c:pt idx="8">
                  <c:v>2000</c:v>
                </c:pt>
                <c:pt idx="9">
                  <c:v>2250</c:v>
                </c:pt>
                <c:pt idx="10">
                  <c:v>2500</c:v>
                </c:pt>
                <c:pt idx="11">
                  <c:v>2750</c:v>
                </c:pt>
              </c:numCache>
            </c:numRef>
          </c:xVal>
          <c:yVal>
            <c:numRef>
              <c:f>Blad2!$B$1:$B$12</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yVal>
          <c:smooth val="0"/>
          <c:extLst>
            <c:ext xmlns:c16="http://schemas.microsoft.com/office/drawing/2014/chart" uri="{C3380CC4-5D6E-409C-BE32-E72D297353CC}">
              <c16:uniqueId val="{00000000-907C-C242-9E66-E63A431E3883}"/>
            </c:ext>
          </c:extLst>
        </c:ser>
        <c:dLbls>
          <c:showLegendKey val="0"/>
          <c:showVal val="0"/>
          <c:showCatName val="0"/>
          <c:showSerName val="0"/>
          <c:showPercent val="0"/>
          <c:showBubbleSize val="0"/>
        </c:dLbls>
        <c:axId val="1635162448"/>
        <c:axId val="1635240528"/>
      </c:scatterChart>
      <c:valAx>
        <c:axId val="163516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35240528"/>
        <c:crosses val="autoZero"/>
        <c:crossBetween val="midCat"/>
      </c:valAx>
      <c:valAx>
        <c:axId val="163524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351624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Markt naar screenprotectors</a:t>
            </a:r>
          </a:p>
        </c:rich>
      </c:tx>
      <c:overlay val="0"/>
      <c:spPr>
        <a:noFill/>
        <a:ln>
          <a:noFill/>
        </a:ln>
        <a:effectLst/>
      </c:spPr>
    </c:title>
    <c:autoTitleDeleted val="0"/>
    <c:plotArea>
      <c:layout/>
      <c:scatterChart>
        <c:scatterStyle val="lineMarker"/>
        <c:varyColors val="0"/>
        <c:ser>
          <c:idx val="1"/>
          <c:order val="0"/>
          <c:spPr>
            <a:ln>
              <a:solidFill>
                <a:srgbClr val="0070C0"/>
              </a:solidFill>
            </a:ln>
          </c:spPr>
          <c:xVal>
            <c:numRef>
              <c:f>Blad1!$A$1:$A$12</c:f>
              <c:numCache>
                <c:formatCode>General</c:formatCode>
                <c:ptCount val="12"/>
                <c:pt idx="0">
                  <c:v>0</c:v>
                </c:pt>
                <c:pt idx="1">
                  <c:v>250</c:v>
                </c:pt>
                <c:pt idx="2">
                  <c:v>500</c:v>
                </c:pt>
                <c:pt idx="3">
                  <c:v>750</c:v>
                </c:pt>
                <c:pt idx="4">
                  <c:v>1000</c:v>
                </c:pt>
                <c:pt idx="5">
                  <c:v>1250</c:v>
                </c:pt>
                <c:pt idx="6">
                  <c:v>1500</c:v>
                </c:pt>
                <c:pt idx="7">
                  <c:v>1750</c:v>
                </c:pt>
                <c:pt idx="8">
                  <c:v>2000</c:v>
                </c:pt>
                <c:pt idx="9">
                  <c:v>2250</c:v>
                </c:pt>
                <c:pt idx="10">
                  <c:v>2500</c:v>
                </c:pt>
                <c:pt idx="11">
                  <c:v>2750</c:v>
                </c:pt>
              </c:numCache>
            </c:numRef>
          </c:xVal>
          <c:yVal>
            <c:numRef>
              <c:f>Blad1!$B$1:$B$12</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yVal>
          <c:smooth val="0"/>
          <c:extLst>
            <c:ext xmlns:c16="http://schemas.microsoft.com/office/drawing/2014/chart" uri="{C3380CC4-5D6E-409C-BE32-E72D297353CC}">
              <c16:uniqueId val="{00000000-B291-5C4A-9705-55DA33589180}"/>
            </c:ext>
          </c:extLst>
        </c:ser>
        <c:ser>
          <c:idx val="0"/>
          <c:order val="1"/>
          <c:spPr>
            <a:ln w="19050" cap="rnd">
              <a:solidFill>
                <a:schemeClr val="accent2"/>
              </a:solidFill>
              <a:round/>
            </a:ln>
            <a:effectLst/>
          </c:spPr>
          <c:marker>
            <c:symbol val="circle"/>
            <c:size val="5"/>
            <c:spPr>
              <a:solidFill>
                <a:schemeClr val="accent1"/>
              </a:solidFill>
              <a:ln w="9525">
                <a:solidFill>
                  <a:schemeClr val="accent1"/>
                </a:solidFill>
              </a:ln>
              <a:effectLst/>
            </c:spPr>
          </c:marker>
          <c:xVal>
            <c:numRef>
              <c:f>Blad2!$A$1:$A$12</c:f>
              <c:numCache>
                <c:formatCode>General</c:formatCode>
                <c:ptCount val="12"/>
                <c:pt idx="0">
                  <c:v>0</c:v>
                </c:pt>
                <c:pt idx="1">
                  <c:v>250</c:v>
                </c:pt>
                <c:pt idx="2">
                  <c:v>500</c:v>
                </c:pt>
                <c:pt idx="3">
                  <c:v>750</c:v>
                </c:pt>
                <c:pt idx="4">
                  <c:v>1000</c:v>
                </c:pt>
                <c:pt idx="5">
                  <c:v>1250</c:v>
                </c:pt>
                <c:pt idx="6">
                  <c:v>1500</c:v>
                </c:pt>
                <c:pt idx="7">
                  <c:v>1750</c:v>
                </c:pt>
                <c:pt idx="8">
                  <c:v>2000</c:v>
                </c:pt>
                <c:pt idx="9">
                  <c:v>2250</c:v>
                </c:pt>
                <c:pt idx="10">
                  <c:v>2500</c:v>
                </c:pt>
                <c:pt idx="11">
                  <c:v>2750</c:v>
                </c:pt>
              </c:numCache>
            </c:numRef>
          </c:xVal>
          <c:yVal>
            <c:numRef>
              <c:f>Blad2!$B$1:$B$12</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yVal>
          <c:smooth val="0"/>
          <c:extLst>
            <c:ext xmlns:c16="http://schemas.microsoft.com/office/drawing/2014/chart" uri="{C3380CC4-5D6E-409C-BE32-E72D297353CC}">
              <c16:uniqueId val="{00000001-B291-5C4A-9705-55DA33589180}"/>
            </c:ext>
          </c:extLst>
        </c:ser>
        <c:dLbls>
          <c:showLegendKey val="0"/>
          <c:showVal val="0"/>
          <c:showCatName val="0"/>
          <c:showSerName val="0"/>
          <c:showPercent val="0"/>
          <c:showBubbleSize val="0"/>
        </c:dLbls>
        <c:axId val="1635162448"/>
        <c:axId val="1635240528"/>
      </c:scatterChart>
      <c:valAx>
        <c:axId val="163516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35240528"/>
        <c:crosses val="autoZero"/>
        <c:crossBetween val="midCat"/>
      </c:valAx>
      <c:valAx>
        <c:axId val="163524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35162448"/>
        <c:crosses val="autoZero"/>
        <c:crossBetween val="midCat"/>
      </c:valAx>
    </c:plotArea>
    <c:plotVisOnly val="1"/>
    <c:dispBlanksAs val="gap"/>
    <c:showDLblsOverMax val="0"/>
  </c:chart>
  <c:txPr>
    <a:bodyPr/>
    <a:lstStyle/>
    <a:p>
      <a:pPr>
        <a:defRPr/>
      </a:pPr>
      <a:endParaRPr lang="nl-N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43D87FA-A25F-F44F-AB4F-095F89F56C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866976AC-C7A1-13A7-1154-D3463DC688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D794D7-8334-4A91-AF54-A2B076C7AD50}" type="datetimeFigureOut">
              <a:rPr lang="nl-NL" smtClean="0"/>
              <a:t>11-05-2026</a:t>
            </a:fld>
            <a:endParaRPr lang="nl-NL"/>
          </a:p>
        </p:txBody>
      </p:sp>
      <p:sp>
        <p:nvSpPr>
          <p:cNvPr id="4" name="Tijdelijke aanduiding voor voettekst 3">
            <a:extLst>
              <a:ext uri="{FF2B5EF4-FFF2-40B4-BE49-F238E27FC236}">
                <a16:creationId xmlns:a16="http://schemas.microsoft.com/office/drawing/2014/main" id="{2243638A-BE1B-A101-6A35-94442006BA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7CC11D7-18D2-C7E5-4F3C-2B94696640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8B8B83-5392-4575-B574-F4C5D8863A7A}" type="slidenum">
              <a:rPr lang="nl-NL" smtClean="0"/>
              <a:t>‹nr.›</a:t>
            </a:fld>
            <a:endParaRPr lang="nl-NL"/>
          </a:p>
        </p:txBody>
      </p:sp>
    </p:spTree>
    <p:extLst>
      <p:ext uri="{BB962C8B-B14F-4D97-AF65-F5344CB8AC3E}">
        <p14:creationId xmlns:p14="http://schemas.microsoft.com/office/powerpoint/2010/main" val="14115187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5:57:00.31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0,'63'0,"-5"0,-25 0,37 0,-28 0,21 0,-31 0,0 0,1 0,5 0,-6 0,-3 0,-4 2,0 0,-3 0,-1 2,0-2,-2 1,0-1,-1-2,1 0,-1 0,-1 0,1 0,1 0,-1 0,2 2,-1 0,-1 1,0-1,-2-2,4 0,3 0,5 0,6 0,1 0,2 0,0 0,1 0,0 0,-1 0,1 0,-1 0,-2 0,-3 0,-2 0,-1 0,1 0,3 0,5 0,1 0,2 1,-2 1,-1 1,-1-1,1 1,-3-1,0 1,-3 1,-2-1,-1 1,-1-1,2-1,2 2,0-2,2 3,-2-1,0 1,-1-1,-2 1,0-1,-2-1,-1 1,-1 0,0 2,1 1,0 2,2-1,2-1,0-1,-1 0,-2-1,-2 1,-2-2,-1-2,-1 2,0-2,2 0,1 0,0-2,0 0,-1 0,-2 0,2 0,-3 0,-1 0,-1 0,-2 0,-1 0,1 0,-1 0,1 0,3 0,-5 0,2 0,2 0,-5 0,11 0,-11 0,6 0,1 0,-5 0,6 0,-8 0,1 0,7 0,-3-2,4 0,-8-1,2-1,-1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00:47.445"/>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00:49.073"/>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00:50.623"/>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01:05.914"/>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03:31.50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32,'59'0,"-6"0,-24 0,4 0,0 0,0 0,-3 0,-5 0,-4 0,-3 0,1-1,-1-1,2-1,0 0,0 1,1 0,1 0,1 1,2-3,-1-1,-1 1,-2 2,-2 2,0 0,-3 0,4 0,1 0,-3 0,-1 0,-2 0,-1 0,6 0,0 0,2 0,2 0,-1 0,2 0,-3 0,-1 0,0 0,2 0,5 0,3 0,3 0,3 0,3 0,0 0,-3 0,-2 0,-3 0,-2 2,0 0,-1 1,-1 0,-1-1,-4 0,-2-1,-3-1,-4 1,0 3,1 0,1-1,1-2,1-1,-2 0,-1 0,2 0,-5 0,5 0,0 0,-2 0,1 0,1 0,-3 0,5 0,-4 0,1 0,2 0,-6 0,7 0,-5 0,2 0,2 0,-3 0,0-3,1 2,0-2,0 3,-1 0,2 0,-3 0,2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03:37.47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1,'76'0,"6"0,-5 0,-26 0,0 0,44 0,-40 0,2 0,5 0,3 0,9 0,5 0,-13 0,2 0,1 0,3 0,1 0,0 0,2 0,0 0,0 0,-2 0,0 0,-1 0,-3-1,-1 1,-1 1,28 2,-5 3,-16-1,-5 0,-15 1,-5-1,19 3,-6-8,22 0,9 0,-42 0,0 0,39-3,-9 0,-11-1,-10 2,-11 2,-8 0,-8 0,-6 0,5 0,8 0,-2 0,4 0,-6 0,-5 0,5 0,-4 0,1 0,6 0,5 0,4 1,3 1,-4 1,-7 1,-6 0,-9-1,-4 0,-3-1,-2 0,0-2,-1 0,4 0,-4 1,2 1,1 0,-4 0,6-1,-6 2,0-1,-1-1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03:42.50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45,'85'0,"8"0,0 0,-41 0,-1 0,36 0,1 0,0 0,3 0,-35 0,0 0,-3 0,-1 0,-1 0,-1 0,46 0,-13 0,-9-2,-9-1,-11-2,-9 0,-10 0,-7 0,-3 1,-3 0,2 2,1 0,3-1,6 1,4 0,4 2,5 0,-2 0,2 0,-3 0,0 0,0 0,-4 0,0 0,-2 0,-1 0,0 0,-2 0,0 0,-2 0,-1 0,3 0,0 0,-1 0,1 0,-3 0,-2 0,-1 0,-2 0,-1 0,-1 0,-3 0,-2 0,-2 0,-2 0,-1 0,1 0,0 0,-1 0,1 0,0 0,-1 0,1 0,0 0,-1 0,3 0,1 0,0 0,-2 0,-1 0,-1 0,1 0,-1 0,2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03:46.61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51,'56'0,"10"0,-13 0,17 0,-1 0,3 0,-5 0,-5 0,-7-2,-5-1,-4 1,-3 0,2 2,-1 0,0 0,-3 0,-3 0,-1 0,0 0,1 0,-1 0,0 0,-1-2,-1 0,-3 0,1-2,-1 2,-3-1,1 1,-4 1,0-1,-2-1,-1 2,-2 1,-1 0,0 0,-2 0,0 0,-2 0,-1 0,3 0,-3 0,2 0,1-3,-6 2,9-2,-10 3,6 0,0 0,-4-2,5 0,-4 0,2 1,0 1,-1 0,1-2,0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16:02.60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61,'95'0,"-3"0,-20 0,3 0,5 0,-14 0,-1 0,-4 0,0 0,8 0,-7 0,-8 0,-7 0,-5 0,-6 0,1 0,-1-2,-1-1,1 0,-2-1,0 1,6-1,4-1,8 2,6 2,5 1,0 0,0 0,-7-3,-5 1,-6-1,-7 1,-4 0,-8 0,-5 0,-6 0,0 2,2 0,-3 0,6-3,-8 2,8-5,-5 5,5-3,-5 4,0 0,2 0,-2 0,3 0,-3 0,0 0,-2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16:07.12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95,'57'0,"5"0,-1 0,11 0,12 0,-10 0,3 0,4 0,-2 0,10 0,-15 0,-12 0,-4 0,-3 0,-1 0,-4 0,-5 0,-6 0,-3 0,-5 0,-2 0,-2 0,-2 0,2 0,0-2,0 0,2-1,3-1,4 2,4-1,0-1,4 1,3-2,4 0,4 2,0 0,-1 3,-5 0,-6 0,-7 0,-5 0,-3-2,1 0,-1 0,-1-2,1 1,-2 0,-2 2,0-1,-2 0,-1-1,-2 1,1 1,-1 1,1 0,-1 0,-5 0,5 0,-5 0,4 0,2 0,-4 0,6 0,-6 0,1 0,-1 0,-2 0,2 0,1-3,0 2,1-2,-4 2,4 1,-3-3,1 2,3-5,-6 3,5-1,-2 2,-2 0,4 2,-3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5:57:03.58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1,'71'0,"3"0,-2 0,19 0,-11 0,15 0,3 0,-47 0,0 0,9 0,0 0,-7 0,-1 0,0-1,0 2,41 1,-10 1,-19 0,-18-1,-15-2,-9 2,-4 0,-2 0,-1 0,1-2,0 0,-1 0,1 0,2 0,3 0,5 0,9 0,7 2,10 1,7 2,7 3,2-1,-4 1,-9-3,-15-3,-10-1,-8-1,-6 0,0 0,-60-3,32 2,-46-2,50 3,3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16:27.10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73,'55'0,"1"0,5 0,3 0,18 0,3 0,0 0,0 0,-5 0,-4 0,-16 0,-4 0,37 0,-13 0,-1 0,12 0,-14 2,-4 1,-4 2,-1 0,1-2,-7 0,-4-3,-11 0,-9 0,-4 0,-10 0,-2 0,-5 0,-2 0,3 0,-3 0,3 0,1 0,3 0,3 0,3 0,-1 0,1-2,1 0,1-1,0 1,0 0,-4 0,-1 0,-3 0,-2 2,-1 0,-3-2,1 0,-1 0,1-1,-1 1,1-1,0 0,-1 0,1 1,0 0,-1 0,1-1,-1 1,1 0,-1 0,0 0,0-2,1 2,-1-2,-2 1,4-2,-5 3,5-3,-3 2,0 0,1-1,-1 2,0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16:36.234"/>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16:40.423"/>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16:53.744"/>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8T15:17:37.136"/>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0 1,'0'0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39:49.506"/>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1,'67'0,"-9"0,-20 0,-8 0,-1 0,-3 0,-2 0,-1 0,-3 0,-2 0,0 0,-2 0,2 0,-3 0,0 0,3 0,-2 0,2 0,-2 0,-1 0,0 0,0 0,0 0,1 0,1 0,-1 0,0 0,-1 0,-1 0,3 0,-1 0,0 0,-1 0,1 0,1 0,1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39:51.786"/>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1,'60'0,"-3"0,-7 0,-11 0,16 0,-23 0,1 0,0 0,11 0,-1 0,13 0,-20 0,2 0,-16 0,0 0,8 0,-10 0,6 0,-15 0,1 0,9 0,-1 0,16 0,-12 0,16 0,-17 0,7 0,-16 0,0 0,-3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39:54.868"/>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1 1,'81'0,"-3"0,-11 0,7 0,3 0,-1 0,-9 0,-13 0,-9 0,-5 0,-4 0,-3 0,-1 0,-3 0,-2 0,-2 0,-3 0,0 0,1 0,0 0,2 0,3 0,2 0,1 0,2 0,-2 0,-1 0,-1 0,-2 0,-1 0,-1 0,-3 0,2 0,2 0,0 0,2 0,3 0,0 0,1 0,1 0,-3 0,2 0,-2 0,-4 0,-1 0,-3 0,-2 0,-4 0,-2 0,1 0,3 0,-1 0,-1 0,2 0,-5 0,7 0,-5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40:14.960"/>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23,'82'0,"2"0,-7 0,6 0,-17 0,-7 0,-12 0,-8 0,21 0,25 0,-24 0,5 0,12 0,2 0,0 0,-1 0,-10 0,-2 0,-12 0,-3 0,33 0,-16 0,-11 0,-5 0,-4 0,1 0,5 0,-2 0,-6 0,-15 0,2 0,23 0,26 0,-32 0,1 0,0 0,-1 0,38 0,-7 0,-9 0,-10 0,-11 0,-14 0,-12 0,7 0,35-3,-17 1,5 1,11-1,4 0,4 0,1 1,-6 1,-1 0,-1 0,0 0,-3 0,-2 0,-6 0,-2 0,39-2,-23-1,-20 1,-12 0,-12 2,6 0,21 0,30 0,-28 0,2 1,4 1,1 1,-4 1,-2 2,41 5,-24-2,-23-4,-16-4,4-1,24 0,36 0,-39-1,1 2,4 0,1 1,-2 2,-1 0,-2 0,-1 1,-1-1,-1 0,-6-2,-2 0,29 0,-27 1,-7-1,6-1,9-1,4 0,-9 0,-15 0,-7 0,-8 0,-7 0,-4 0,6 0,0 0,20 0,10 0,18 0,11 0,2 0,-9 0,-14 0,7 0,28 0,-32 0,4 0,10 0,3 0,-1 0,-2 0,-5 1,-3 0,-4 1,-3 0,-7-1,-3 1,35 2,-25 0,-20 0,-8 0,13-3,25-3,18-3,11 0,-2-1,-6-2,8 2,-45 3,1 0,0 2,-1 0,-1 1,-2 0,31 0,-23 0,-18 0,-12 0,5 0,-2 0,34 0,-15 0,5 0,13 0,3 0,8 0,1 0,-6 0,-1 0,-7 0,-3 0,-6 0,-1 0,-1 0,-1-1,-4 0,-1 0,47-2,-10 0,-3 1,-9 2,-1 0,-2 0,-6 0,-9 0,-12 0,4 0,15 0,19 0,9 2,-6 3,-15 2,-12 0,-11-2,-14-3,-5-2,-8 0,-1 0,-1 0,-2 0,0 0,0 0,-1 0,2 0,1 0,0 0,1 0,2 0,2 0,1 0,-2 0,0 0,-2 0,-5 0,0 0,0 0,-3-3,6 3,-4-3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40:22.291"/>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0 240,'92'0,"-39"0,-1 0,31 0,5 0,-8 0,-12 0,8 0,-29 0,-15 0,-9 0,25 0,3-3,9-1,20 0,7 1,-17 0,2 1,1-1,-1 1,1 0,-2 1,21 1,-5 0,-16 0,-5 0,23 0,-41 0,-16 0,19 0,28-3,-23 2,2-1,8 0,2 1,-3-1,0 1,-1 1,-2 0,-6 1,-3 0,31 1,-27 0,-5-2,27-11,-22 3,6-2,19 0,5 1,7-2,2 3,0 2,-1 2,-4 1,-4 1,-11 0,-5 1,-14 1,-6 0,14 0,-7 0,21 0,-25 0,4 0,11 0,2 0,-4 1,-1 1,-11 1,-4 1,35 5,-28 0,-16-4,-15-1,-9-1,-4 1,6-1,22-1,22-1,28-1,-39 0,2 0,3 0,-1 0,2 0,-3 0,36 0,-15 0,-26-1,6-1,24-3,9 0,-16 1,5 0,1 0,7 0,3 0,-2 1,-6 0,-2 0,-2 1,22 1,-4 1,-12 0,-2 0,-6 1,-2 1,-3 1,0 1,-4 2,-1 0,-9 0,-4 0,21 2,-30-5,9-3,-5-1,7-1,19 0,5 0,16 0,2 0,-1 1,-2-1,-10 2,-2 0,-7 1,-2 1,-8-1,-2 1,-6-1,-1 1,39 0,-13-2,-19 0,-17 0,17-6,-5-4,7-2,19-3,6-1,-23 5,2 0,0 0,27-2,-5 3,-22 5,-5 3,-11 0,-3 2,32 0,-11 0,3-2,-1-3,0-2,-8-2,-11 3,-8 1,-6 4,1-1,3-1,-1 1,-1 0,-5 2,0 0,-1 0,2 0,1 0,-1 0,0 0,-2 0,-5 0,-4 0,-6 1,-7 2,-2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5:57:15.348"/>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 1,'64'0,"-4"0,-24 0,4 0,2 0,0 0,-4 0,-5 0,-3 0,-4 0,-4 1,-2 1,0 0,-1-1,-1 0,-2-1,0 0,-1 0,1 0,2 0,1 0,-1 0,0 0,0 2,0 0,1 0,2 0,-3-2,3 2,1 0,0 0,3-1,3 1,3 0,1 1,-2-1,-3-2,-4 0,-5 2,-2 0,-1 0,1-1,-2-1,3 0,-1 0,1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40:24.085"/>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2377 1,'-92'0,"0"0,22 0,-11 0,-8 0,-2 0,3 0,8 0,8 0,4 0,4 0,11 0,6 0,10 2,1 2,-1 2,0 1,-3 0,3-2,3 0,1-1,1 1,-1-1,-1-2,-1-1,1-1,0 0,1 0,2 0,0 0,0 0,-1 0,2 0,-1 0,-2 0,-6 0,-9 0,-3 0,-3 0,1 0,2 0,2 0,4-2,6-1,7-1,7 0,2 1,1 2,0-1,1 0,2 2,4 0,-4 0,2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8T13:31:50.306"/>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0,'56'0,"-2"0,-18 0,0 0,0 0,-4 0,-4 0,-6 0,-7 0,1 0,1 0,-1 0,5 0,-9 0,5 0,1 0,-7 0,16 0,-10 0,9 0,-3 0,0 0,0 0,1 0,-1 0,1 0,-3 0,-3 0,-4 0,3 0,-2 0,1 0,0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8T13:31:53.523"/>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1 8,'60'0,"0"0,-12 0,2 0,-6 0,-5 0,-5 0,-5 0,-1 0,-10 0,-5 0,1 0,3 0,-2 0,5 0,-8 0,6 0,2 0,-4 0,4 0,-5-2,-2 1,3-1,-1 2,1 0,0 0,-2 0,2 0,0-1,-2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8T15:08:51.071"/>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1 0,'60'0,"1"0,-2 0,0 0,-2 0,-2 0,-4 0,-1 0,34 0,-19 0,-24 0,-15 0,-7 0,-3 0,4 0,0 0,2 0,3 0,5 0,0 0,1 0,0 0,0 0,0 0,-3 0,-3 0,-1 0,0 0,2 0,6 0,6 0,8 0,6 0,2 2,1 3,-2 1,0 2,-3-3,-6-1,-7-2,-11-1,-6 1,-7-1,4-1,-3 0,7 0,-7 0,5 0,-2 0,0 0,1 0,-5 0,8 0,-4 0,5 0,-5 0,0 0,0 0,1 0,-1 0,-2 0,6 0,-7 0,7 0,-8 0,5 0,-5 0,7 0,-5 0,1 0,2 0,-3 0,3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8T13:53:34.618"/>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1 0,'56'0,"-1"0,7 0,1 0,0 0,0 0,10 0,1 0,0 0,2 0,17 0,-2 0,-24 0,-1 0,15 0,-6 0,8 0,7 0,-23 0,-12 0,-10 0,-8 0,-6 0,-5 0,-3 0,-4 0,-3 0,-3 0,5 0,-3 0,0 0,3 0,-2 0,5 0,2 0,-1 0,1 0,4 0,0 0,-1 0,0 0,-4 0,0 0,-1 0,-1 0,1 0,0 0,-1 0,0 0,1 0,1 0,2 0,1 0,-2 0,-2 0,-2 0,-4 0,0 0,3 0,1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8T13:53:40.099"/>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1,'95'0,"4"0,-10 0,-36 0,1 0,0 0,1 0,8 0,-2 0,18 0,8 0,-49 0,5 0,-12 0,-4 0,-3 0,-2 0,-2 0,-3 0,-1 0,0 0,-2 0,7 0,-7 0,3 0,0 0,-3 0,4 0,-4 0,0 0,2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8T13:54:01.032"/>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1,'0'0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8T14:05:05.975"/>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1 28,'97'0,"1"0,-14 0,5 0,1 0,-33 0,-1 0,34 0,-31 0,-1 0,23 0,8 0,-15 0,-9 0,-8 0,-3 0,-4 0,-4 0,-4 0,-6 0,-1-1,-2-4,0 0,0 0,4 1,6 2,8-1,5 1,0 1,-3 1,-7 0,-4 0,-4 0,0 0,-2 0,-2 0,2 0,2 0,3 0,3 0,-2 0,4 0,-1 0,1 0,2 0,3 3,1 1,1 2,-4-2,-5-1,-2-3,-6 3,-4-1,-3 1,-3-2,-3-1,1 0,2 0,3 0,1 0,2 0,1 0,3 0,3 0,-1 0,-1 0,-1 0,-2 0,0 0,-4 0,0 0,-5 0,-3 0,-3 0,-3 0,0 0,2 0,-2 0,1 0,0 0,-3 0,3 0,-2 0,3 0,-5 0,4-1,0-1,-5-1,8 2,-8 1,4 0,1 0,-3 0,5 0,-4 0,1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8T14:05:15.663"/>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0 115,'77'0,"10"0,-34 0,2 0,4 0,1 0,2 0,-1 0,38 0,-9 0,-2 0,-3 0,9 0,-15 0,-12 0,-6 0,-7 0,-4-5,4-1,0 0,6-1,8 2,1-2,2-1,3 0,-2 0,1 0,0 2,-5 3,-3 3,-2-2,-3-1,-4-2,1 0,-3 2,1 1,2 1,4-2,0 0,2 1,-3 1,-3 1,-4 0,-4 0,-6-2,-5 0,-7 0,-5 0,1 2,1 0,7 0,4 0,4 0,6 0,-3 0,3 0,-4 0,-1 0,1 0,0 0,3 0,3 2,-2 4,1 2,-5 3,-3-1,-5 0,-6 0,-5-3,-5 1,-2-3,-2 0,-2-2,4 0,-7-2,7-1,-4 0,3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8T14:05:18.468"/>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1 67,'69'0,"14"0,15 0,-42 0,0 0,1 0,-1 0,-1 0,-4 0,23 0,-14 0,-16 0,-10 0,2 0,-9 0,-5 0,-2 0,-3 0,-3 0,7 0,-8-1,7-1,0-1,0-1,12-1,-2-2,4-1,-6 1,-4 2,-5 1,-3 2,0-2,0 1,-2 1,4-4,-4 6,2-4,1 4,-5 0,7 0,-3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5:57:17.714"/>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24,'67'0,"-4"0,-14 0,-2 0,-8 0,-4 0,1 0,4 0,4 0,-3 0,-5 0,-6 0,2 0,0-1,3-1,2-1,-2 1,-6 0,-5 0,-5 0,-3 0,-1 2,1 0,0 0,1 0,5 0,6 0,6 0,1 0,0 0,-6 0,-5 0,-4 0,-4 0,-2 0,5 0,-6 0,9 0,-10 0,6-3,-2 2,-2-2,7 3,-9 0,6 0,3 0,-4 0,6 0,-8 0,1 0,1 0,0 0,-3 0,4 0,-5 0,4 0,0 0,-1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4:34.451"/>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4:36.869"/>
    </inkml:context>
    <inkml:brush xml:id="br0">
      <inkml:brushProperty name="width" value="0.1" units="cm"/>
      <inkml:brushProperty name="height" value="0.1" units="cm"/>
      <inkml:brushProperty name="color" value="#FFFFFF"/>
    </inkml:brush>
  </inkml:definitions>
  <inkml:trace contextRef="#ctx0" brushRef="#br0">870 352 24575,'-15'0'0,"2"0"0,-2 0 0,4 0 0,-8 0 0,8 0 0,-3 0 0,-1 0 0,4 0 0,1 4 0,1 2 0,4-1 0,-4-1 0,-1-4 0,1 0 0,-1 4 0,1-3 0,-6 8 0,-1-8 0,-10 4 0,3-5 0,-9 0 0,9 0 0,2 0 0,1 0 0,4 0 0,0 0 0,2 0 0,-1 0 0,5 0 0,-10 4 0,9-3 0,-14 4 0,7-5 0,-3 0 0,1 0 0,4 0 0,1 0 0,-5 0 0,4 0 0,-5 0 0,1-5 0,-9-12 0,7-1 0,-6-11 0,6 3 0,0-3 0,-2-12 0,6 5 0,1-5 0,10 13 0,2-4 0,1 9 0,3-4 0,-4 12 0,5 0 0,0 6 0,0 3 0,0 2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4:41.953"/>
    </inkml:context>
    <inkml:brush xml:id="br0">
      <inkml:brushProperty name="width" value="0.1" units="cm"/>
      <inkml:brushProperty name="height" value="0.1" units="cm"/>
      <inkml:brushProperty name="color" value="#FFFFFF"/>
    </inkml:brush>
  </inkml:definitions>
  <inkml:trace contextRef="#ctx0" brushRef="#br0">0 192 24575,'6'3'0,"7"0"0,-7 11 0,9-5 0,-5 6 0,4 0 0,-7 1 0,6-2 0,-7 1 0,4 0 0,0 1 0,0-1 0,-1-6 0,0 0 0,1 1 0,-1-1 0,-4 0 0,3 1 0,-7-1 0,8 0 0,-8 1 0,7-1 0,-7 5 0,3 2 0,-4 5 0,0 0 0,0-1 0,0-4 0,0 3 0,0-8 0,0 3 0,0-4 0,5-14 0,-4-10 0,4-14 0,0-6 0,1 0 0,0 0 0,4 5 0,-9 3 0,8 5 0,-8 5 0,4 1 0,-1 6 0,-3-1 0,8 5 0,-4-3 0,4 7 0,1-4 0,-5 1 0,-1 7 0,-4-2 0,0 9 0,0-1 0,0 0 0,0 1 0,0-1 0,0 0 0,0 1 0,0-1 0,0 0 0,0 1 0,0-1 0,0 1 0,0-1 0,0 0 0,0 1 0,0-9 0,-4-7 0,-2-4 0,1-4 0,-3 9 0,7-4 0,-4 4 0,1-5 0,3 1 0,-7-1 0,7 1 0,-8-1 0,8 1 0,-3-1 0,0 1 0,3-1 0,-4 1 0,1-1 0,3 1 0,-3-1 0,4-4 0,-5-2 0,4-5 0,-4-5 0,5 3 0,0-4 0,0 7 0,-4 4 0,3-4 0,-3 10 0,4-5 0,0 5 0,0 9 0,-9 11 0,6 2 0,-6 6 0,9-9 0,-4-4 0,3 4 0,-8-8 0,4 3 0,0 0 0,1-7 0,4-3 0,0-10 0,0-5 0,0 5 0,0-3 0,0 8 0,-5 1 0,4 1 0,-7 8 0,7-7 0,-3 7 0,4-4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4:56.370"/>
    </inkml:context>
    <inkml:brush xml:id="br0">
      <inkml:brushProperty name="width" value="0.1" units="cm"/>
      <inkml:brushProperty name="height" value="0.1" units="cm"/>
      <inkml:brushProperty name="color" value="#FFFFFF"/>
    </inkml:brush>
  </inkml:definitions>
  <inkml:trace contextRef="#ctx0" brushRef="#br0">29 566 24575,'0'15'0,"0"-2"0,0-3 0,0-1 0,-4 0 0,3 1 0,-3-1 0,4 1 0,-4-1 0,3 0 0,-4 1 0,1-5 0,3-5 0,-3-6 0,4-3 0,0-1 0,0 1 0,0-1 0,0 1 0,0-1 0,0 1 0,0-1 0,0 1 0,0-1 0,0 1 0,0-1 0,0 1 0,0 0 0,0-1 0,0 1 0,0-1 0,0 1 0,0-1 0,0 1 0,0-1 0,0 1 0,0-1 0,0 1 0,0 7 0,0 13 0,0 0 0,0 13 0,0-9 0,0 1 0,0-1 0,0-6 0,0 0 0,0 1 0,0-1 0,0 0 0,0 1 0,0-1 0,0 0 0,0 1 0,0-1 0,0 0 0,0 1 0,0-1 0,0 1 0,0-1 0,0 0 0,0 1 0,0-1 0,0 0 0,0 1 0,0-1 0,0 0 0,0 1 0,0-9 0,0-12 0,0-1 0,0-11 0,0 12 0,0-9 0,0 10 0,0-10 0,4 9 0,-3-3 0,3 4 0,1-4 0,-4 3 0,4-4 0,-5 6 0,0-1 0,4 5 0,-3-3 0,3 2 0,-4-3 0,0-1 0,0 1 0,0-1 0,0 1 0,0-1 0,0 1 0,0-1 0,0 1 0,0-1 0,0 1 0,4-1 0,-3 1 0,3-1 0,-4 1 0,0-6 0,5 5 0,-4-5 0,3 6 0,-4-1 0,0 1 0,0-1 0,4 5 0,-3-4 0,3 4 0,0 0 0,-3-4 0,3 4 0,1-4 0,-4-1 0,7 1 0,-7-1 0,3 1 0,-4-1 0,0 1 0,0-1 0,4 5 0,-3-4 0,4 4 0,-5-4 0,0-1 0,0 1 0,0-1 0,0-4 0,0 3 0,0-4 0,0 6 0,0-1 0,0 1 0,0-1 0,0 1 0,4 4 0,-3-4 0,3 4 0,-4-5 0,4 1 0,-3-1 0,3 1 0,-4 8 0,0 10 0,0 3 0,0 5 0,0-7 0,0-1 0,4-4 0,2-1 0,3-4 0,0 0 0,1 0 0,-1 0 0,0 0 0,1 0 0,-1 0 0,0 0 0,-3 4 0,2-3 0,-3 4 0,5-5 0,-1 0 0,0 0 0,1 0 0,-1 0 0,0 0 0,1 0 0,-1 0 0,0 0 0,1 0 0,-1 0 0,0 0 0,1 0 0,-1 0 0,0 0 0,1 0 0,-1 0 0,-4 4 0,4-3 0,-8 7 0,7-7 0,-3 3 0,5-4 0,-5 4 0,3-2 0,-7 6 0,7-7 0,-6 7 0,2-3 0,-4 5 0,4-5 0,-3 3 0,3-7 0,-4 3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5:26.667"/>
    </inkml:context>
    <inkml:brush xml:id="br0">
      <inkml:brushProperty name="width" value="0.1" units="cm"/>
      <inkml:brushProperty name="height" value="0.1" units="cm"/>
      <inkml:brushProperty name="color" value="#FFFFFF"/>
    </inkml:brush>
  </inkml:definitions>
  <inkml:trace contextRef="#ctx0" brushRef="#br0">0 70 24575,'15'0'0,"-2"0"0,-8 4 0,4-3 0,-4 3 0,4-4 0,-4 4 0,4-3 0,-8 8 0,7-8 0,-3 3 0,0 0 0,4-3 0,-4 3 0,0 0 0,3-3 0,-2 4 0,3-5 0,0 0 0,-3 4 0,2-3 0,-3 3 0,0 0 0,4-3 0,-4 3 0,0 0 0,3-3 0,-3 4 0,5-1 0,-1-3 0,-4 7 0,4-7 0,-4 3 0,4-4 0,1 0 0,-1 0 0,0 0 0,1 4 0,-1-2 0,0 6 0,1-7 0,-1 3 0,0 0 0,1 1 0,-1 1 0,6 2 0,0-2 0,6 4 0,0 1 0,-1-5 0,-4 2 0,3-7 0,-8 8 0,3-8 0,-4 7 0,-1-7 0,0 3 0,-3 0 0,2-3 0,-3 4 0,0-1 0,4-3 0,-4 3 0,0 0 0,3-3 0,-2 3 0,3-4 0,0 0 0,1 0 0,-1 4 0,0-3 0,6 8 0,6-3 0,2 5 0,9 0 0,-4 0 0,6 0 0,-6 0 0,-1-5 0,-6 4 0,-6-5 0,0 1 0,-6-2 0,0-4 0,1 0 0,-1 0 0,0 0 0,1 0 0,-5-4 0,-1-2 0,-4-3 0,0-1 0,0 1 0,0-1 0,0 1 0,0-1 0,0 1 0,0-1 0,0 1 0,0-1 0,0 1 0,0-1 0,0 1 0,0-1 0,0 1 0,0-1 0,4 1 0,-3-1 0,3 1 0,1-1 0,-4 1 0,7-1 0,-3 1 0,0-1 0,4 1 0,-4-1 0,4 1 0,1-1 0,-5 1 0,3-1 0,-7 1 0,7-1 0,-7 1 0,4-1 0,-5 1 0,0-1 0,0 1 0,0-1 0,0 1 0,0-1 0,0 1 0,4 8 0,1-2 0,15 12 0,10-2 0,6 4 0,12 1 0,-13 0 0,6-1 0,-7 1 0,0-1 0,-6 0 0,-1 0 0,-11-1 0,-2-1 0,-4 1 0,-1-5 0,0 3 0,1-7 0,-5 8 0,-1-4 0,-4 4 0,4 1 0,1-1 0,0 0 0,0 1 0,-1-1 0,-3 0 0,3 1 0,-4-1 0,4 0 0,-3 1 0,3-1 0,-4 1 0,5-5 0,-4-1 0,3-4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5:48.266"/>
    </inkml:context>
    <inkml:brush xml:id="br0">
      <inkml:brushProperty name="width" value="0.1" units="cm"/>
      <inkml:brushProperty name="height" value="0.1" units="cm"/>
      <inkml:brushProperty name="color" value="#FFFFFF"/>
    </inkml:brush>
  </inkml:definitions>
  <inkml:trace contextRef="#ctx0" brushRef="#br0">297 241 24575,'0'-15'0,"0"2"0,0 3 0,0 1 0,4-1 0,-3 1 0,3-6 0,0 4 0,-3-8 0,4 8 0,-5-8 0,0 8 0,0-4 0,0 6 0,0-6 0,0 4 0,0-3 0,0 4 0,0 1 0,4 4 0,-3 5 0,3 10 0,-4 5 0,0 6 0,0 0 0,0 0 0,0-6 0,-5 5 0,4-10 0,-4 5 0,5-1 0,0-3 0,0 3 0,0-5 0,0 1 0,0-1 0,0 0 0,0 1 0,0-1 0,0 1 0,0-1 0,0 0 0,0 1 0,0-1 0,0 0 0,0 1 0,0-1 0,0 0 0,0 1 0,0-1 0,0 0 0,0 1 0,0-1 0,0 1 0,0-1 0,-4-4 0,3-5 0,-3-10 0,4-6 0,0 0 0,0-3 0,0 3 0,0-5 0,0 5 0,0-3 0,0 3 0,0 0 0,0 1 0,0 1 0,0 3 0,4-3 0,-3 4 0,3 1 0,-4-1 0,0 1 0,5 3 0,-4-2 0,3 3 0,-4-5 0,0 1 0,4 3 0,-3-2 0,3 3 0,-4-5 0,4 5 0,-3-4 0,3 4 0,-4-4 0,5 3 0,-4 6 0,3 5 0,-4 5 0,0-1 0,0 1 0,0 4 0,0 2 0,-5 10 0,3 2 0,-7 0 0,2 5 0,1-5 0,-3 0 0,3-1 0,0-1 0,-3-3 0,8 9 0,-4-10 0,0 5 0,4-6 0,-8-6 0,8 0 0,-3-6 0,4 0 0,0-28 0,0 2 0,0-26 0,0 8 0,0 1 0,0 0 0,0 0 0,0 0 0,4 5 0,-2 3 0,7 5 0,-8 5 0,4 2 0,-1 4 0,-3-4 0,3 3 0,-4-4 0,0 6 0,4 3 0,-3-2 0,3 3 0,-4-5 0,0 1 0,0 22 0,0-4 0,0 21 0,0-3 0,0-5 0,0 11 0,0-11 0,0 4 0,0 1 0,-4-5 0,2 5 0,-7-6 0,8-1 0,-4-4 0,5-2 0,0-4 0,0-1 0,0 0 0,0-22 0,0-3 0,0-15 0,0-2 0,0 5 0,5-6 0,2 0 0,-1-1 0,-1 1 0,0 6 0,-4 6 0,3 8 0,-4 4 0,0 35 0,0-6 0,0 37 0,0-14 0,0 1 0,-5 5 0,3-13 0,-8 6 0,8-13 0,-7-1 0,8-11 0,-8-2 0,8-5 0,-4 1 0,5-1 0,0-8 0,0-13 0,0-11 0,0-11 0,0-7 0,0 5 0,0-5 0,0 7 0,0-1 0,0 7 0,0 6 0,0 8 0,0 13 0,0 13 0,0 18 0,0 12 0,0 1 0,0 12 0,0-17 0,-5 17 0,3-19 0,-8 5 0,9-13 0,-9-1 0,9-12 0,-4 0 0,5-6 0,0 1 0,0-1 0,-4 0 0,3 1 0,-4-1 0,5-22 0,0 3 0,0-15 0,0 5 0,0 10 0,0-5 0,0 0 0,0 5 0,0-5 0,0 1 0,5 3 0,0-9 0,1 10 0,3-10 0,-8 9 0,3 16 0,-4 4 0,0 23 0,0-4 0,0 6 0,0-5 0,-4-3 0,-2-5 0,0-5 0,-3-2 0,8-5 0,-3 1 0,0-1 0,3 0 0,-3 1 0,-1 4 0,4-3 0,-4 8 0,1-8 0,3 3 0,-3-5 0,4 1 0,-5-5 0,4 3 0,-3-2 0,4 3 0,-4-4 0,3 3 0,-3-2 0,4 3 0,0 0 0,0 1 0,-5-5 0,4 3 0,-3-3 0,4 5 0,0-1 0,-4 0 0,3 1 0,-3-1 0,-1 1 0,0-1 0,0 0 0,-4 1 0,8-1 0,-3 0 0,0 1 0,3-1 0,-8 0 0,8 1 0,-7-1 0,7 0 0,-8 1 0,4-1 0,-4 0 0,-1-3 0,1-2 0,-1-4 0,5-4 0,-4-7 0,8 1 0,-4-10 0,5 4 0,-4 0 0,3-3 0,-8 8 0,8-3 0,-3 4 0,0 5 0,3-4 0,-3 4 0,4-4 0,0-1 0,-5 1 0,4-6 0,-3-1 0,4-11 0,0-1 0,0-13 0,0 5 0,0-5 0,0 7 0,0 0 0,0 6 0,0 1 0,0 6 0,0 5 0,0-3 0,0 8 0,0-4 0,0 6 0,0 4 0,0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6:05.998"/>
    </inkml:context>
    <inkml:brush xml:id="br0">
      <inkml:brushProperty name="width" value="0.1" units="cm"/>
      <inkml:brushProperty name="height" value="0.1" units="cm"/>
      <inkml:brushProperty name="color" value="#FFFFFF"/>
    </inkml:brush>
  </inkml:definitions>
  <inkml:trace contextRef="#ctx0" brushRef="#br0">224 1 24575,'0'15'0,"0"11"0,-5-3 0,4 5 0,-16 11 0,9 6 0,-10-1 0,5 12 0,2-21 0,4 6 0,-3-7 0,4-6 0,-1-1 0,-2-6 0,8 5 0,-8-4 0,2 11 0,-4-5 0,0 6 0,0-6 0,-1 5 0,6-11 0,-3-1 0,3-1 0,1-10 0,-4 5 0,8-6 0,-3 1 0,4-1 0,-4-4 0,3 3 0,-4-7 0,5 4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6:12.698"/>
    </inkml:context>
    <inkml:brush xml:id="br0">
      <inkml:brushProperty name="width" value="0.1" units="cm"/>
      <inkml:brushProperty name="height" value="0.1" units="cm"/>
      <inkml:brushProperty name="color" value="#FFFFFF"/>
    </inkml:brush>
  </inkml:definitions>
  <inkml:trace contextRef="#ctx0" brushRef="#br0">234 426 24575,'0'16'0,"-4"-2"0,-2 0 0,-3-3 0,-2 8 0,1-3 0,4 0 0,-3 3 0,4-8 0,-1 8 0,-3-3 0,4 0 0,-1-2 0,-3 6 0,7-8 0,-3 9 0,5-12 0,-9 5 0,7-3 0,-8 8 0,6-8 0,3 3 0,-3-4 0,-5 0 0,6-1 0,-6 1 0,0 0 0,6-1 0,-6 1 0,5-5 0,3-5 0,-3-10 0,4-12 0,-5-6 0,3-13 0,-3-2 0,5 0 0,0 2 0,0 7 0,0 6 0,0 1 0,0 6 0,0 5 0,0 2 0,-4 4 0,3 1 0,-3-1 0,4 1 0,0-6 0,0 5 0,-5-10 0,4 4 0,-4 0 0,5-3 0,0 8 0,0-3 0,0 4 0,0-4 0,0 3 0,0-4 0,0 6 0,0-6 0,0 4 0,0-8 0,0 3 0,0-11 0,0 5 0,0-5 0,0 6 0,0 6 0,-4 4 0,3 3 0,-3 3 0,-1-5 0,4 1 0,-3-1 0,4 1 0,0 3 0,0 2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6:22.805"/>
    </inkml:context>
    <inkml:brush xml:id="br0">
      <inkml:brushProperty name="width" value="0.1" units="cm"/>
      <inkml:brushProperty name="height" value="0.1" units="cm"/>
      <inkml:brushProperty name="color" value="#FFFFFF"/>
    </inkml:brush>
  </inkml:definitions>
  <inkml:trace contextRef="#ctx0" brushRef="#br0">1024 1128 24575,'9'-15'0,"1"1"0,-1 5 0,-4-1 0,3 5 0,-2-3 0,-1-3 0,-1-5 0,0 1 0,1 0 0,5 6 0,-1-1 0,-4 1 0,4-1 0,-8 9 0,3 2 0,-4 8 0,0 6 0,4 0 0,2 6 0,5 6 0,0 1 0,0 6 0,0 0 0,-4 0 0,3 0 0,-4 0 0,0-6 0,-1-1 0,-5-1 0,0-4 0,0 5 0,0-6 0,0-6 0,0 5 0,0-10 0,0 5 0,0-6 0,0 0 0,-4-13 0,-2-9 0,-11-15 0,0-6 0,-5 5 0,-1-3 0,-5 2 0,-2 1 0,1 0 0,-13-1 0,3-2 0,0 1 0,-4-6 0,6 6 0,-2-7 0,-6-1 0,15 4 0,-6-2 0,12 8 0,1 1 0,3 7 0,9 5 0,-4 2 0,6 4 0,-1 1 0,1 3 0,-1-2 0,5 3 0,-3-1 0,2-2 0,1 11 0,1-2 0,4 8 0,0 1 0,0-1 0,0 1 0,0-1 0,0 0 0,0 1 0,5 10 0,1 3 0,6 11 0,-1 7 0,1 1 0,1 8 0,-1 7 0,1 2 0,0 0 0,0-1 0,-6-16 0,3-1 0,-9-13 0,5-1 0,-6-6 0,0-6 0,0 0 0,0-6 0,0 0 0,0 1 0,0-1 0,0 0 0,0 1 0,0-1 0,0 0 0,0-8 0,0-7 0,0-10 0,0-10 0,0-26 0,0 12 0,0-50 0,0 41 0,-6-35 0,4 17 0,-10-3 0,5-5 0,-1 15 0,-3 3 0,4 14 0,-5 2 0,1 13 0,5 6 0,-3 3 0,3 8 0,0-4 0,2 6 0,4-1 0,-4 1 0,3-1 0,-3 1 0,4-1 0,-5-4 0,4-2 0,-4-5 0,0-12 0,3 3 0,-9-18 0,4-3 0,0 7 0,-5-12 0,5 6 0,-5 5 0,-1-4 0,3 26 0,-6 2 0,6 16 0,-5 0 0,6 5 0,-6 0 0,4 4 0,-4 12 0,5 1 0,-1 10 0,5-6 0,-3-6 0,4 0 0,0-6 0,-4 0 0,8 1 0,-8 4 0,3 2 0,-4 5 0,-1-1 0,-5 7 0,0-5 0,-1 5 0,-3-7 0,3 7 0,-10-9 0,4 8 0,-4-15 0,0 5 0,10-6 0,-3-4 0,5-2 0,4-4 0,1-4 0,6-1 0,4-5 0,0 1 0,0-1 0,0-4 0,0 3 0,5-15 0,-4 9 0,9-16 0,-9 11 0,9-11 0,-8 5 0,7 0 0,-3 1 0,0 0 0,3 10 0,-8-8 0,7 14 0,-7-4 0,7 10 0,-7-3 0,8 2 0,-4 1 0,4-3 0,1 7 0,-1-8 0,11 8 0,3-13 0,26 5 0,3-14 0,24 7 0,-15-3 0,31 4 0,-20 2 0,24-2 0,-18 7 0,-3 1 0,-16 7 0,-1 0 0,-22 0 0,4 0 0,-18 0 0,0 0 0,-3 0 0,-8 0 0,3 0 0,-5 4 0,1-2 0,-1 6 0,0-3 0,1 0 0,-1 4 0,0-4 0,1 0 0,3 3 0,3-7 0,9 9 0,10-9 0,8 9 0,7-8 0,-1 3 0,8-5 0,2 6 0,26-4 0,-4 10-706,14-4 706,1 7 0,-7-1 0,-2 0 0,-34-6 0,-1-1 0,14 7-81,-15-4 0,0 1 81,10 4 0,7 4 0,-11-6 0,-14-1 0,1 4 700,-15-9-700,-4 2 168,-11-9-168,-4 0 0,-1 0 0,-4 5 0,4-4 0,-8 3 0,3-4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6:46.966"/>
    </inkml:context>
    <inkml:brush xml:id="br0">
      <inkml:brushProperty name="width" value="0.1" units="cm"/>
      <inkml:brushProperty name="height" value="0.1" units="cm"/>
      <inkml:brushProperty name="color" value="#FFFFFF"/>
    </inkml:brush>
  </inkml:definitions>
  <inkml:trace contextRef="#ctx0" brushRef="#br0">2782 1485 24575,'-21'0'0,"-6"0"0,-1 0 0,0 0 0,-5 0 0,5 0 0,0 0 0,1 0 0,11 0 0,-4 0 0,10 0 0,-10 0 0,4 0 0,-5 0 0,6 0 0,0 0 0,6 0 0,-1 0 0,1 0 0,-1 0 0,-4 0 0,3 0 0,-15 0 0,3 0 0,-11 0 0,-7 0 0,5 0 0,-5 0 0,7 0 0,6 0 0,6-4 0,2 3 0,10-3 0,-5 4 0,6 0 0,-1 0 0,1 0 0,-1 0 0,1 0 0,-1 0 0,1 0 0,-1 0 0,1 0 0,-1 0 0,1-4 0,-6 3 0,-1-4 0,0 1 0,-3 3 0,8-7 0,-8 7 0,8-8 0,-4 4 0,6 0 0,4-4 0,0 4 0,5-5 0,0 1 0,0-1 0,0 1 0,4 4 0,2 0 0,3 1 0,0 3 0,1-3 0,-1 4 0,0 0 0,1-4 0,-1 3 0,0-8 0,1 8 0,4-3 0,-3 0 0,8 3 0,-3-8 0,5 8 0,-1-9 0,1 5 0,0-6 0,5 0 0,-3 5 0,3-4 0,-5 5 0,-6-1 0,5-4 0,-4 9 0,-1-8 0,5 4 0,-5-1 0,1-3 0,3 8 0,-3-8 0,11 8 0,1-8 0,0 7 0,4-8 0,-4 9 0,7-4 0,-1 0 0,0 3 0,0-3 0,0 0 0,-6 4 0,-2-4 0,-5 5 0,0 0 0,-1 0 0,-4 0 0,3 0 0,-8 0 0,3-5 0,-4 4 0,-1-3 0,1 4 0,-1 0 0,0 0 0,1 0 0,-1 0 0,0-4 0,1 3 0,-1-8 0,0 8 0,-3-7 0,2 3 0,-7-5 0,-12 0 0,-2 4 0,-20 1 0,-10-1 0,5 0 0,-17-7 0,12 1 0,-6-6 0,6 4 0,2-8 0,7 9 0,5-3 0,3 5 0,-1 5 0,5 2 0,-5 4 0,0 0 0,-1 0 0,-13-6 0,5 5 0,-5-10 0,13 5 0,-5-5 0,16 1 0,-9-1 0,15 6 0,-3-4 0,4 8 0,1-4 0,-1 5 0,1 0 0,-1 0 0,1 0 0,-1 0 0,1 0 0,-1 0 0,1 0 0,-1 0 0,1 0 0,-1 0 0,1 0 0,-1 0 0,-4 0 0,3-4 0,-3-1 0,-1 0 0,-1-4 0,-5 8 0,-5-9 0,-3 9 0,-5-5 0,6 6 0,1 0 0,6 0 0,6 0 0,0 0 0,6 0 0,3-4 0,2-1 0,4-5 0,0 1 0,4 4 0,12 5 0,22 8 0,14 4 0,33 2 0,-4-6 0,6-1 0,-3-7-530,3 0 530,2 0 0,-2 0 0,-11 0 0,-9 0 0,0 0 0,18 0 0,-5 0 0,16 0 0,-33 0 0,17 0 0,-33 5 0,19-3 0,-24 8 0,-1-9 530,-13 9-530,-6-9 0,-8 4 0,-4-5 0,-1 0 0,0 0 0,-3-4 0,-2-2 0,-19-9 0,-11-3 0,-10 0 0,-28-7 0,24 6 0,-25-7 0,23 2 0,-16-2 0,-10-7 0,5-2 0,-11-6 0,13 1 0,-6-1 0,14 9 0,-4-6 0,12 5 0,-9-7 0,9 7 0,2 3 0,15 12 0,1-2 0,6 8 0,0-3 0,1 5 0,-1-5 0,0 3 0,0-3 0,5 0 0,-4 3 0,9-3 0,-4 10 0,6-4 0,-1 8 0,1-7 0,-6 2 0,0-4 0,-6-5 0,5 4 0,1-9 0,5 9 0,0-8 0,5 8 0,-4 1 0,8 1 0,-8 8 0,4-3 0,-10 4 0,4 15 0,-5 4 0,0 15 0,-2 0 0,-5 0 0,0 0 0,0 0 0,-6 2 0,5-2 0,-13 10 0,4 1 0,-17 26 0,6 1-287,15-26 1,-1 0 286,-14 26 0,-6 5 0,10-16 0,6-2 0,3-2 0,7-14 0,5-2 0,3-7 0,4 0 573,1-6-573,0-1 0,0-1 0,0 2 0,0 6 0,-1 0 0,-4 0 0,2 7 0,-6-2 0,7-3 0,3-11 0,1-11 0,8-13 0,-4-7 0,5-22 0,0-9 0,0-13 0,0 1 0,0-1 0,0 7 0,0 2 0,5 7 0,2 0 0,4 0 0,-5 5 0,4 3 0,-9-1 0,4 5 0,-1-5 0,-3 0 0,9-1 0,-9-6 0,9 0 0,-8-1 0,8 1 0,-9 0 0,9 0 0,-9 0 0,9 6 0,-9 1 0,4 11 0,-5 1 0,4 6 0,-3-1 0,3 1 0,-4-1 0,0 1 0,0-1 0,0 9 0,0 13 0,-5 11 0,-9 35 0,-5-12 0,-10 37 0,7-34 0,-1 3-800,-1 3 1,-2 4 799,-7 16 0,-3 4-930,-5 3 1,1-2 929,9-11 0,0 2-809,1-7 1,-3 4 0,2-2 808,-7 14 0,1 0 0,4-13 0,-1 4 0,1-1 0,3-2 0,0 0 0,1-1 0,-13 25 0,1-4-566,10-15 0,2-3 566,-1 0 0,2-5 856,-8 18-856,14-36 0,1-2 0,-1 14 1564,-2-22-1564,13-16 2639,2-10-2639,3-29 1557,2-18-1557,4-32 0,0-9 0,0-19 0,0 23-255,-1 12 1,2-1 254,6-26 0,0 20 0,2-4 0,2 11 0,3 1 0,6-5 0,0-2-728,-3 2 1,1-1 727,2-5 0,1-1 0,-1 5 0,0 0 0,-3 0 0,1 1 0,5 1 0,1 1-196,-5 13 1,0 1 195,13-40 0,1 8 0,-12 20 0,6-6 0,5 3 822,-5 14-822,4-7 1489,-6 9-1489,-1-1 443,0 7-443,-6 8 0,-2 14 0,-6 10 0,-5 22 0,-1 15 0,-4 17 0,0 6 0,-7 17 0,-7 4 0,3-8 0,-4 6-1531,-10 6 0,-2 6 1531,9-7 0,2 5 0,-3 1 0,-7 4 0,-2 2 0,1-3 0,7-10 0,0-2 0,0 2 0,-3 10 0,-1 3 0,0-4 0,-8 11 0,1-4 0,6-2 0,1 0-711,-7 4 0,1-6 711,13-31 0,1-2-188,-4 9 1,1 0 187,-4 27 0,3-26 0,9-23 2746,1-18-2746,4-24 1632,2-24-1632,4-27 0,0-23 0,-1 27 0,2-4-984,7-24 0,2-5 984,-1-4 0,4-5-1157,4 15 1,4-4 0,0 0 1156,-3-1 0,-1 0 0,3 2 0,1 11 0,2 1 0,0-2-823,0-12 0,0-2 1,1 2 822,-1 13 0,-1 3 0,2-2 0,2-8 0,1-1 0,0 1-452,-1 3 0,1 1 1,-2 5 451,3-7 0,-2 5 426,0-2 0,-2 6-426,10-14 2650,-3-7-2650,-4 26 2907,-9 18-2907,-8 16 2163,0 15-2163,-4-1 1011,2 12-1011,-3-3 158,5 4-158,0 9 0,0 8 0,8 26 0,2 9 0,6 15 0,7 0 0,-3 18-967,12 5 967,-25-37 0,-2 2 0,5 3 0,-1 2 0,-6 1 0,-2-1 0,1-9 0,-1 1 0,-3 5 0,-1-1-230,7 25 230,1 14 0,-2-25 0,1-4 0,-7-23 0,-2-2 0,-5-13 0,0-2 956,0-5-956,0 0 241,0 0-241,0-1 0,0-4 0,0-2 0,0-4 0,0-1 0,0-41 0,0-12 0,6-32 0,-5-9 0,12 8-756,-5-19 756,7-3 0,-1 17 0,0-10 0,6 22-148,-4-8 148,10 3 0,-12 15 0,5 3 0,-7 14 0,5 2 750,-5 7-750,5 0 154,-6 6-154,-1 6 0,0 2 0,-4 36 0,-2 10 0,-4 41 0,-12 3 0,-4 23-684,-3-31 1,-3 0 683,3-10 0,-1 3 0,-5 25 0,-2 1 0,3-23 0,1-2 0,5 2 0,1-2-225,-5-2 1,1-4 224,-2 28 0,-12 0 0,14-17 0,3-13 0,12-20 0,-4-6 1335,9-8-1335,-3-4 481,4-9-481,0-7 0,0-10 0,0-11 0,0-1 0,0-30 0,21-14 0,-3 17 0,7-3-1382,17-12 0,7-1 1382,-9 17 0,2-1 0,3 0 0,7-5 0,3-1 0,-2 2 0,-7 9 0,-2 2 0,3 0 0,12-9 0,2 0 0,-6 5 0,-5 3 0,-1 2-511,1 3 1,5-2 0,-4 5 510,-5 3 0,-1 2-160,10-7 0,-2 4 160,18-6 0,-18 7 0,-18 20 2475,-9 2-2475,-10 10 1735,-2 1-1735,-8 9 405,-2 19-405,-4 9 0,0 25 0,0 11 0,0 19-710,-3-34 0,-1 3 710,-4 9 0,-2 2 0,-2 5 0,-3 2-1010,-6 10 0,-2 1 1010,1-5 0,-1 0 0,1 5 0,-2-1 0,-2-3 0,2-5-309,10-20 0,1-3 309,-6 5 0,0-2 0,-2 14 0,-6 0 1224,5-5-1224,5-28 2091,6-3-2091,5-19 743,-3 0-743,8-6 0,-3-13 0,4-9 0,0-30 0,0-2 0,0-38 0,0 1-534,3 29 1,1-2 533,0-4 0,1-1 0,1 0 0,4-1 0,4-4 0,3-1 0,-5-2 0,3 4 0,3 16 0,0 1-93,-3-6 0,0 3 93,17-11 0,-3-15 0,2 24 0,-12 9 0,-3 21 1056,-6 8-1056,-1 9 197,0 0-197,-4 15 0,0 7 0,-5 18 0,0 7 0,0 24 0,0-4 0,0 13 0,0 1 0,0 11 0,-11-15 0,1 20 0,-14-31 0,8 15 0,-3-9 0,6-8 0,0-2 0,1-14 0,5-2 0,-3-13 0,9-2 0,-3-5 0,-1 0 0,4-6 0,-8 0 0,8-6 0,-3 1 0,4-30 0,0 3 0,0-26 0,11 2 0,17-12 0,13-1 0,25-18-552,-26 37 0,3 1 552,1-2 0,0 1 0,40-20-545,1 6 545,-16 20 0,18-6 0,-9 19 0,-3 3 0,-8 13 0,-15 0 0,4 0 0,-21 0 1073,13 6-1073,-3 13 576,12 9-576,4 12 0,-17-15 0,1 1-767,38 27 767,-31-21 0,-1-1 0,15 13-156,11 12 156,-30-22 0,7 13 0,-9-9 0,-15-8 0,-7-2 0,-9-12 761,-8-2-761,-2 1 162,-4-5-162,0 5 0,-22-1 0,-22-1 0,-26 5 0,0-5 0,-4-5 0,6-2 0,7-6 0,-5 0 0,23 0 0,8-10 0,7-14 0,4-21 0,4-14 0,6-17 0,8-11-516,6 33 1,0-1 515,0-1 0,0 1 0,0 5 0,0 0-241,0-2 0,0 1 241,0-39 0,0 0 0,0 13 0,0 19 0,0 21 0,0-5 0,0 23 1005,4 0-1005,2 15 508,-1 8-508,-1 12 0,-4 14 0,0 6 0,0 19 0,0-3 0,0 34 0,0-23 0,0 20 0,0-23 0,0-1 0,0-9 0,0-9 0,0-13 0,-4-6 0,3-8 0,-4-5 0,5 1 0,0-5 0,0-1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5:57:20.343"/>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 10,'81'0,"6"0,5 0,-40 0,1 0,3 0,-1 0,35 0,-8 0,-10 0,-6 0,8 0,-15 0,-11 0,-6 0,-4 0,-4 0,-1 0,5 0,3 0,7 0,3 0,0 0,-3 0,-5-2,-2-1,-4 1,-2 0,0 2,-1 0,-1 0,0 0,-5 0,-2 0,-2 0,-4 0,-1 0,0 0,-1 0,3 0,-2 0,2 0,2 0,1 0,5 0,0 0,1 0,0 0,0 0,2 0,-5 0,-3 0,-6 0,-3 0,0 0,0 0,1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6:33.389"/>
    </inkml:context>
    <inkml:brush xml:id="br0">
      <inkml:brushProperty name="width" value="0.1" units="cm"/>
      <inkml:brushProperty name="height" value="0.1" units="cm"/>
      <inkml:brushProperty name="color" value="#FFFFFF"/>
    </inkml:brush>
  </inkml:definitions>
  <inkml:trace contextRef="#ctx0" brushRef="#br0">797 2499 24575,'0'21'0,"0"2"0,0-12 0,0 3 0,0-4 0,0-9 0,0-12 0,0-12 0,0-9 0,0-9 0,0 5 0,0-12 0,0 5 0,0 1 0,0 1 0,4 12 0,-3-3 0,9 9 0,-9-3 0,3 5 0,1 0 0,-4 0 0,4 5 0,-5-3 0,4 8 0,-3-3 0,3 4 0,-4-5 0,0 5 0,4-5 0,-3 6 0,3-1 0,-4 1 0,-6 48 0,-13-2 0,3 30 0,-15-3 0,12-20 0,-7 21 0,-8 3 0,7-7 0,-1-2 0,-2-3 0,15-12 0,-15 13 0,10-7 0,2-7 0,0-3 0,7-11 0,1-8 0,4-6 0,2-6 0,0-4 0,-2-1 0,-3-4 0,3-4 0,-2-6 0,6-6 0,-7-5 0,3 0 0,0-6 0,2 5 0,-1-11 0,3 11 0,-3 0 0,5 3 0,-4 8 0,3-3 0,-3 4 0,4 1 0,0-1 0,0 1 0,0-1 0,0 1 0,0-1 0,0 1 0,0-1 0,0 1 0,0-6 0,0-7 0,0-6 0,0-6 0,0 0 0,0-7 0,0-2 0,0-7 0,0 8 0,0 1 0,0 6 0,0 7 0,0 1 0,0 12 0,0 0 0,0 1 0,0 12 0,0 13 0,0 13 0,0 13 0,0-3 0,0 7 0,0-5 0,0 5 0,0-7 0,0 7 0,0 1 0,0 8 0,0-1 0,0 1 0,0-1 0,0-6 0,0-2 0,0-7 0,0-6 0,0-7 0,0-6 0,0-6 0,0 1 0,0-1 0,0 0 0,0 1 0,0-9 0,0-13 0,0-19 0,0-4 0,0-13 0,0 5 0,0-7 0,0 1 0,0-1 0,0 1 0,0-1 0,0-16 0,0 12 0,0-19 0,0 21 0,0-13 0,0 13 0,0 2 0,0 9 0,0 13 0,0 1 0,0 6 0,0 5 0,0-3 0,0 8 0,0-4 0,0 6 0,0-1 0,0 1 0,0-1 0,0 9 0,0 13 0,0 5 0,0 16 0,0 2 0,0 7 0,0 1 0,0 5 0,0-6 0,0 8 0,0-8 0,0 6 0,0-12 0,0 5 0,0-7 0,0-6 0,0-2 0,0-5 0,0-5 0,0-2 0,4-9 0,1 0 0,5-5 0,-1-10 0,2-7 0,0-26 0,1 5 0,2-34 0,-1 9 0,1-24-524,-1 40 0,2-2 524,-2-5 0,0 0 0,6-2 0,0 1 0,1-5 0,-1 1 0,11-23 0,-7 14 0,1 1 0,13-14 0,-20 27 0,0 1 0,16-28 0,-14 35 0,9-28 0,-9 22 0,0-5 0,-7 14 1048,0 2-1048,-1 13 0,-1 1 0,0 11 0,0 2 0,-5 4 0,4 1 0,-4 4 0,0 5 0,-1 10 0,-4 11 0,0 7 0,0 6 0,0 7 0,0 2 0,0 6 0,0 1 0,0-1 0,0 9 0,0 1 0,0 0 0,0-2 0,0-7 0,0-1 0,0-12 0,0 2 0,0-17 0,0 5 0,0-11 0,0 3 0,0-8 0,0 3 0,0-5 0,0 1 0,0-1 0,0 0 0,0 1 0,-4-5 0,3 3 0,-8-7 0,4 3 0,-4-4 0,-1 0 0,5-4 0,1-12 0,4-7 0,0-18 0,-7-18 0,6-11 0,-3 18 0,1-3-795,3-5 0,0-3 795,-4-14 0,0-4-1043,3-4 0,0-2 1043,-3-7 0,0 3 0,3 24 0,2 2-432,-1-11 1,0 4 431,0-20-101,0 41 1,0 2 100,0-29 1324,0 28-1324,0 19 2119,0 19-2119,0 13 1038,0 13-1038,0 7 259,0 1-259,0 10 0,-5-4 0,-2 6 0,-5 7 0,6-5 0,-5 5 0,4 0 0,1-6 0,-6 29 0,4-9 0,-12 20 0,-1 1 0,-1 2 0,2-8 0,-1 12 0,1-21 0,-2 7 0,3-11 0,7-7 0,0-8 0,0-7 0,6-2 0,-3-11 0,7 4 0,-7-5 0,8 6 0,-4-5 0,1 0 0,3-3 0,-3-3 0,0-1 0,3 5 0,-8-10 0,8 5 0,-7-6 0,7 0 0,-8-3 0,8-12 0,-3-11 0,4-11 0,0-30 0,0-5 0,0-15 0,0 3 0,6 8 0,2-9 0,5-2 0,2-8 0,-1 8 0,-1 2 0,-5 24 0,3 3 0,-10 21 0,4 6 0,-5 16 0,0 7 0,0 8 0,0 0 0,-4-3 0,-1 2 0,-5-3 0,1 5 0,-2 10 0,1-3 0,-1 16 0,0-5 0,-1 6 0,1 0 0,-7 7 0,5 1 0,-11 15 0,-4 11 0,-10 19-632,16-33 1,-2 1 631,0 1 0,1-1 0,-15 37-269,17-45 0,0-2 269,-8 25 0,-13 16 0,13-8 0,-5-3 0,8-16 0,0-1 0,7-22 0,3-2 1228,5-13-1228,1-6 573,4 0-573,-2-10 0,7-5 0,-3-17 0,4-6 0,0-18 0,0-1 0,0-16 0,0-10 0,0 7 0,0-13 0,0 15 0,0-8 0,0 0 0,0 7 0,0-5 0,0 14 0,5 0 0,1 10 0,0 7 0,4 6 0,-4-5 0,5 11 0,-1-5 0,1 0 0,0 5 0,-1-5 0,1 6 0,0-5 0,-6 3 0,5-3 0,-5 10 0,5 1 0,-5 6 0,-1 3 0,-4 2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6:35.798"/>
    </inkml:context>
    <inkml:brush xml:id="br0">
      <inkml:brushProperty name="width" value="0.1" units="cm"/>
      <inkml:brushProperty name="height" value="0.1" units="cm"/>
      <inkml:brushProperty name="color" value="#FFFFFF"/>
    </inkml:brush>
  </inkml:definitions>
  <inkml:trace contextRef="#ctx0" brushRef="#br0">397 190 24575,'0'40'0,"0"-2"0,0 12 0,0 24 0,0-9 0,0 31-1260,-7 0 1260,0-43 0,-2 3 0,-3 9 0,-2 2 0,-3-5 0,1 0 0,3 4 0,0-2 0,-14 25 0,11 5 0,-11-16 308,12-8-308,-5-5 0,13-28 0,-3 2 0,4-16 0,0-2 952,1-6-952,5-1 0,-4-3 0,3 3 0,-4-5 0,5-25 0,0-16 0,0-36 0,0-9 0,0-1-355,0 20 1,0 0 354,0-19 0,0 15 0,0-1 0,0-27 0,0-8 0,7 2 0,-6 18 0,6 2 0,-7 17 0,0 1 0,0 9 0,0-1 0,0 1 709,0-1-709,0 0 0,0 1 0,0-13 0,0 0 0,0 11 0,1-5 0,-2 11 0,-3 39 0,3 6 0,-8 6 0,8 3 0,-3 0 0,0-3 0,3 2 0,-8-3 0,8 4 0,-7 1 0,7-1 0,-8 0 0,4 1 0,-5-5 0,1-1 0,-6-4 0,5 0 0,-5 0 0,5 0 0,1 0 0,-1 0 0,5 0 0,1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6:53.871"/>
    </inkml:context>
    <inkml:brush xml:id="br0">
      <inkml:brushProperty name="width" value="0.1" units="cm"/>
      <inkml:brushProperty name="height" value="0.1" units="cm"/>
      <inkml:brushProperty name="color" value="#FFFFFF"/>
    </inkml:brush>
  </inkml:definitions>
  <inkml:trace contextRef="#ctx0" brushRef="#br0">605 720 24575,'-21'0'0,"0"0"0,1 0 0,-1 0 0,-6 0 0,-1 0 0,-6 0 0,-1 0 0,7 0 0,-4 0 0,3 0 0,1 0 0,1 0 0,6 0 0,1 0 0,4 0 0,1 0 0,6 0 0,-1 0 0,1 0 0,-6 0 0,5 0 0,-10 0 0,13-9 0,37 7 0,27-7 0,-5 8 0,5 2-632,2-1 0,3 0 632,8 0 0,2 0 0,1 0 0,0 0-903,5 0 0,1 0 903,0 0 0,-1 0 0,-4 0 0,-3 0-268,-12 0 0,-3 0 268,-3 0 0,-2 0 0,26 0 0,-7 0 0,-4 0 1110,-29-5-1110,-4 4 1865,-17-4-1865,-2 5 631,-4 0-631,-1 0 0,0 0 0,-25 0 0,-16 0 0,-35 0 0,-21-7-944,-10-8 944,44 0 0,0-1 0,-6 0 0,1-2 0,-33-18 0,34 23 0,2 2 0,-24-16-192,-8 11 192,13 2 0,15 2 0,3 11 0,7-5 0,8 6 934,1 0-934,12 0 202,3 0-202,5 0 0,0 0 0,5 0 0,2 0 0,30 6 0,24-5 0,30 5 0,-19-2 0,4-1-613,0-2 1,2 0 612,13 2 0,2 1 0,1-4 0,0 0 0,1 3 0,-3 1 0,-13-3 0,-1 0 0,6 3 0,-2-1-432,21-3 432,-28 3 0,-1 1 0,17-3 0,-11 11 0,-24-11 0,-9 9 0,-10-5 1198,-2 0-1198,-4 4 459,-5-4-459,-1 4 0,-8 1 0,-19 0 0,-25 2 0,-32 2 0,22-2 0,-4 0-1119,-17-2 0,-3-1 1119,-4 4 0,-4 0-862,21-6 1,-2 0 0,1-2 861,2-1 0,1-1 0,1 0 0,-31 2 0,5-1-503,14-3 1,5-2 502,7 1 0,4 0-62,-27 0 62,10 0 0,13-5 1790,29-1-1790,8-10 2704,14 4-2704,10-2 1309,0 13-1309,5 7 86,0 4-86,0 16 0,15-8 0,28 19 0,29-2 0,-19-16 0,3 1-345,-1 3 1,0-2 344,-4-7 0,-1-2 0,43 23-98,-24-14 98,-1 0 0,-17-3 0,-11-6 0,-17-1 0,-2-5 686,-12-2-686,0 0 101,1-3-101,-5 7 0,-1-2 0,-8 3 0,-12-4 0,-14 5 0,-13-9 0,-23 5 0,4-6 0,-22 0 0,6 0 0,-8-13 0,16-1 0,4-13 0,16 2 0,1 0 0,12 2 0,3 1 0,18 6 0,1-4 0,10 10 0,0-5 0,5 6 0,0-1 0,0 1 0,15-2 0,11 0 0,25-1 0,8-7 0,26-4 0,-5 1-243,-27 7 0,-1 1 243,21-1 0,-5-2 0,-1 2 0,-2 5 0,-3-4 0,1-1 0,7 5 0,0-4 0,-4 2 0,-16 5 0,-14 0 0,-2 2 0,-19 5 486,0 0-486,-6 0 0,-8 0 0,-28 0 0,-23 0 0,-27 0 0,-20 0 0,17 0 0,-14 0 0,25 0 0,-7 0 0,9 0 0,8 0 0,9 0 0,9 0 0,6-10 0,7 2 0,1-8 0,11 1 0,2 4 0,8-3 0,2 4 0,4 1 0,0-1 0,0 1 0,9 3 0,15 2 0,21 4 0,-1 0 0,38 0 0,-17 0 0,15 0 0,-7 0 0,-14 0 0,8 6 0,-8 1 0,-8 5 0,-16 0 0,-9-6 0,-10 3 0,-2-8 0,-18 3 0,-3-4 0,-27 0 0,-10 0 0,-1-5 0,-11-2 0,14-5 0,-8-1 0,7 1 0,2 0 0,13 6 0,1-4 0,11 9 0,2-4 0,4 5 0,1 0 0,-1 0 0,5 5 0,-3-4 0,11 3 0,9-4 0,11 0 0,18 0 0,-6 0 0,6 0 0,0 5 0,-5 2 0,12 5 0,-13-1 0,0 1 0,-8-2 0,-6 1 0,-1-1 0,-4 0 0,-2-4 0,-4 2 0,-20-7 0,-5 3 0,-26-9 0,-2-2 0,-14-6 0,5 0 0,-13 0 0,6-6 0,0 4 0,1-4 0,9 7 0,-1 5 0,13 1 0,-2 1 0,16 4 0,-3-4 0,10 5 0,1 0 0,10 4 0,10 2 0,12 9 0,6-3 0,24 11 0,-16-10 0,33 6 0,-12-7 0,7 1 0,6 0 0,-20-1 0,3 1 0,-14-2 0,-6-5 0,-6-1 0,-8-5 0,-4 0 0,-1 0 0,0 0 0,-33-12 0,-9 3 0,-53-11 0,6-1 0,1 11 0,-4-9 0,22 11 0,-15-5 0,17-1 0,14 2 0,12 1 0,12 5 0,5-3 0,6 4 0,5-4 0,5-1 0,0 1 0,0-1 0,0 1 0,0-1 0,0 1 0,16-2 0,9 0 0,26-1 0,26 5 0,-28 4 0,2 0-575,3-1 1,3 1 574,12 2 0,2 0 0,-9-2 0,0-1 0,-5 4 0,0 0-242,1 0 0,-3 0 242,25 0-92,8 0 92,-21 0 0,-13 0 0,-23 0 1114,-8 0-1114,-33 0 511,-11 0-511,-22 0 100,-14 0-100,-3-6 0,-15-2 0,-23-7-499,48 8 1,-1-1 498,-8 1 0,-1-2 0,1-2 0,0-1 0,3 4 0,1-1-61,-37-13 61,8 8 0,25 1 0,7 0 0,3 1 0,26 1 0,2 1 994,16 0-994,5 5 64,39 1-64,13 4 0,44 0-555,3 7 555,-10 6 0,5 10 0,-7 6 0,2 6 0,-9-11 0,-15 7 0,-15-17 0,-13 3 0,-4-10 0,-17-3 0,-2-4 555,-9-4-555,-1-6 0,-4-1 0,-9-9 0,-15 8 0,-6-4 0,-18 4 0,5 0 0,-6 0 0,-1-1 0,7 1 0,2 0 0,7 6 0,6-4 0,1 9 0,11-4 0,6 1 0,1 3 0,18-3 0,18 4 0,28 0 0,23 0 0,-8 0 0,12 0 0,-20 0 0,13 0 0,1 0 0,-7 0 0,6 0 0,-16 0 0,-1 0 0,-22 0 0,-2 0 0,-14 0 0,-4 0 0,-1 0 0,-20 0 0,-22 0 0,-20-6 0,-20 4 0,8-4 0,-6 0 0,-3 5 0,6-11 0,-12 5 0,23-6 0,0 1 0,10 0 0,18 6 0,3-4 0,10 9 0,5-7 0,5 7 0,5-4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7:01.093"/>
    </inkml:context>
    <inkml:brush xml:id="br0">
      <inkml:brushProperty name="width" value="0.1" units="cm"/>
      <inkml:brushProperty name="height" value="0.1" units="cm"/>
      <inkml:brushProperty name="color" value="#FFFFFF"/>
    </inkml:brush>
  </inkml:definitions>
  <inkml:trace contextRef="#ctx0" brushRef="#br0">384 1450 24575,'0'15'0,"0"3"0,0-7 0,0 3 0,0-13 0,0-29 0,0 1 0,0-38 0,0 20 0,0-5 0,0 2 0,0 12 0,0-5 0,0 7 0,0 6 0,0 1 0,0 6 0,0 5 0,0-3 0,0 3 0,-5-5 0,4 0 0,-9 0 0,9-5 0,-3-3 0,-2-5 0,5 0 0,-4-7 0,0-2 0,3 0 0,-3-4 0,5 17 0,-5-10 0,3 18 0,-3-5 0,5 6 0,0 5 0,-4 2 0,-1 9 0,-5 0 0,5 10 0,-4 11 0,2 14 0,-5 5 0,0 13 0,0-5 0,5-1 0,-4-1 0,5-7 0,-1 0 0,-2-6 0,7 5 0,-7-11 0,8 5 0,-8-7 0,2 7 0,-4 8 0,-1 8 0,0-1 0,-6 6 0,-1-6 0,0 8 0,1-7 0,6-3 0,1-11 0,0-3 0,6-10 0,-4-2 0,8-4 0,-8-5 0,8-16 0,-3-8 0,4-22 0,0-2 0,0-14 0,0-3 0,0-7 0,0 8 0,0-6 0,0 6 0,0-1 0,0 10 0,0 9 0,0 13 0,0 1 0,0 11 0,0 1 0,0 6 0,0-1 0,0 9 0,0 7 0,0 5 0,0 3 0,0 1 0,0-5 0,0 10 0,0 1 0,-5 2 0,4 9 0,-4 3 0,5 8 0,0 6 0,0-6 0,0 4 0,0-11 0,0 5 0,0-13 0,0-1 0,0-12 0,0 0 0,0-19 0,0-4 0,0-18 0,0 3 0,0-3 0,11-1 0,0 4 0,11-3 0,-1 5 0,-5 0 0,3 0 0,-3 0 0,0 1 0,4-1 0,-4 0 0,12-7 0,-10 5 0,9-5 0,-11 7 0,5 0 0,-1 0 0,-4 10 0,-2-3 0,-4 13 0,-1-3 0,-4 13 0,-1 9 0,-4 10 0,0 6 0,0 0 0,0 0 0,0 0 0,0 0 0,0 0 0,0 0 0,0 7 0,0-5 0,0 11 0,0-4 0,0 6 0,0 1 0,0-8 0,0-1 0,0-13 0,0-1 0,0-11 0,0-2 0,0-5 0,0 1 0,0-9 0,0-7 0,0-16 0,0-6 0,0-7 0,0-6 0,0 6 0,0-13 0,0 5 0,0 0 0,0 2 0,0 7 0,5 0 0,-3 0 0,7 5 0,-8-3 0,4 4 0,0-7 0,-4 1 0,9 0 0,-8 6 0,7 1 0,-8 11 0,4 15 0,-5 14 0,0 22 0,0 8 0,0 6 0,0-6 0,0-8 0,0-8 0,0-12 0,0 0 0,0-6 0,0-13 0,0-4 0,0-12 0,0 4 0,0 1 0,4 6 0,-3-1 0,8 1 0,-4 4 0,4-4 0,6 3 0,13-10 0,45-6 0,2 1-685,-8 5 1,4 0 684,-14 3 0,0 1 0,4 2 0,1 1-288,-3-2 1,-2 0 287,31 3 0,0 0 0,-21 1 0,-16 7 0,-16 0 0,-14 0 1328,-6 0-1328,-6 0 616,0 5-616,-3 0 0,-2 9 0,0 2 0,-3 4 0,4 1 0,-5 0 0,0 0 0,0-1 0,0-4 0,0-2 0,0-4 0,0-1 0,0 0 0,4-3 0,1-2 0,1 0 0,-2 1 0,0 0 0,1-1 0,4-4 0,1 0 0,-1 0 0,0-4 0,1-1 0,0-10 0,0 0 0,-5-6 0,5 0 0,-5 0 0,6-6 0,0-1 0,-5-6 0,5-7 0,-10-2 0,10 0 0,-10-12 0,9 10 0,-8-5 0,3 9 0,-5 12 0,0 3 0,0 5 0,0 5 0,0 1 0,0 6 0,0-1 0,0 1 0,0-1 0,0 9 0,0 7 0,0 23 0,0 1 0,0 10 0,0 1 0,0 2 0,0 0 0,0 4 0,0-4 0,0 6 0,0 1 0,0 7 0,-5-6 0,-3 14 0,1-13 0,-4-2 0,10-9 0,-9-13 0,9-1 0,-4-12 0,1 0 0,3-6 0,-3-13 0,4 2 0,0-18 0,0-2 0,4 0 0,3-11 0,9-2 0,2-1 0,6-5 0,-1 7 0,6-1 0,1-1 0,0 6 0,-2 2 0,-12 12 0,-2 1 0,-4 6 0,-1 4 0,0-4 0,-3 4 0,-2-5 0,-4 1 0,0-1 0,0 1 0,0-1 0,0 1 0,0-1 0,0-4 0,0 3 0,0-8 0,0 3 0,0-5 0,-5 0 0,-1 0 0,-9 0 0,3 1 0,-16-16 0,10 12 0,-13-18 0,3 13 0,-1-1 0,-8-5 0,8 11 0,1-4 0,7 7 0,-6-1 0,5 1 0,-5 4 0,6-3 0,1 4 0,3-5 0,-2 0 0,7 1 0,-3 4 0,5 1 0,1 6 0,-1 4 0,1 0 0,4 9 0,-4 2 0,4 3 0,-5 0 0,1 1 0,-1-1 0,1 0 0,-1 1 0,1 4 0,-2 8 0,-5 6 0,-4 21 0,-4-5 0,-3 30 0,-6-13 0,6 0 0,-5 2 0,7-18 0,1 5 0,1-15 0,6-8 0,2-12 0,9 0 0,-2-6 0,3-4 0,-1 4 0,-7-8 0,1 7 0,-9-2 0,-5 5 0,-3 0 0,1 0 0,1-5 0,7-2 0,-1-4 0,5 0 0,1 0 0,6 0 0,4 5 0,0 0 0,5 4 0,-4 0 0,3 1 0,-3 4 0,-7 15 0,-3 7 0,-12 22 0,0 1 0,0 0 0,0 6 0,-9 12-970,-3 13 970,15-37 0,0 2 0,3 3 0,0 2 0,-3 0 0,-1 1 0,3 5 0,0-1 0,5-12 0,-1-3 0,-5 3 0,1-2 0,-2 27 0,-4-21 0,0 22 0,14-51 0,-5 22 0,12-34 0,-3-6 242,8-10 1,-3-1-1,4-3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7:04.902"/>
    </inkml:context>
    <inkml:brush xml:id="br0">
      <inkml:brushProperty name="width" value="0.1" units="cm"/>
      <inkml:brushProperty name="height" value="0.1" units="cm"/>
      <inkml:brushProperty name="color" value="#FFFFFF"/>
    </inkml:brush>
  </inkml:definitions>
  <inkml:trace contextRef="#ctx0" brushRef="#br0">3163 1262 24575,'0'-21'0,"0"-6"0,0-8 0,0 5 0,0-9 0,0 3 0,5 1 0,1-6 0,5 12 0,0-3 0,4 14 0,-7-8 0,5 19 0,-12-6 0,7 12 0,-3-8 0,5 4 0,-1 0 0,6-9 0,-5 8 0,10-14 0,-5 9 0,1-9 0,4 4 0,-4-5 0,0 0 0,4 1 0,-4-1 0,4 5 0,1-4 0,6 3 0,-5 0 0,4-3 0,1 8 0,1-9 0,13 2 0,2 1 0,-1 0 0,14 0 0,-12 4 0,14-5 0,-9 12 0,0-4 0,1 10 0,-1-10 0,-6 9 0,5-3 0,-12 5 0,4 0 0,1 0 0,-5 0 0,5 0 0,0 0 0,-11 0 0,9 0 0,-17 0 0,5 0 0,-7 0 0,-4 0 0,3 4 0,-13 1 0,2 9 0,-8 2 0,0 0 0,0 3 0,0-8 0,0 3 0,0-5 0,-9-3 0,-3-2 0,-8-4 0,-1-5 0,-6-1 0,-8-6 0,-16-6 0,0 9 0,-14-9 0,5 11 0,-7-7 0,8 1 0,2 1 0,7-1 0,7 1 0,2 0 0,13 6 0,1-4 0,12 9 0,0-4 0,6 5 0,-1 0 0,1 0 0,-1 0 0,1 0 0,-1 0 0,1 0 0,-1 0 0,1 0 0,-1 0 0,1 0 0,-6 0 0,4 0 0,-8 0 0,3 0 0,-5 0 0,5 0 0,-3 0 0,8 0 0,-9 0 0,5 0 0,-6 0 0,5 0 0,-4 0 0,5 0 0,-1 0 0,-4 0 0,9 0 0,-3 0 0,-1 0 0,5 0 0,-5 0 0,1 0 0,3 0 0,-4 0 0,1 0 0,3 0 0,-4 0 0,6 0 0,-1 0 0,1 0 0,-1 0 0,-4 0 0,3 0 0,-3 0 0,4 0 0,1 0 0,-1 0 0,1 0 0,-6 0 0,4 0 0,-3 0 0,-1 0 0,-1 0 0,1 0 0,-5 0 0,4 0 0,-5 0 0,1 0 0,4 0 0,-4 0 0,4 0 0,1 0 0,-5 0 0,9 0 0,-8 0 0,8 0 0,-9 0 0,10 0 0,-10 0 0,9 0 0,-3 0 0,4 0 0,1 0 0,-1 0 0,1 0 0,-1 0 0,1 0 0,-1 0 0,-10 0 0,-10 0 0,-6 0 0,-5 0 0,7 0 0,0 0 0,-1 0 0,1-5 0,0 4 0,-7-10 0,5 5 0,-5-1 0,13-3 0,1 9 0,6-8 0,0 7 0,6-6 0,0 6 0,6-2 0,-1 4 0,1 0 0,-1 0 0,1 0 0,-1 0 0,-4 0 0,-2 0 0,-11 0 0,-1 0 0,-6 0 0,0 0 0,-1 0 0,1 0 0,6-4 0,1-2 0,11-4 0,-3-1 0,8 2 0,-3-1 0,4 0 0,1 5 0,-1 1 0,1 4 0,-1 0 0,1 0 0,-1 0 0,-4 0 0,-2 0 0,0 0 0,-4 0 0,5 0 0,-6 0 0,0 0 0,0 0 0,0 0 0,0 0 0,1 0 0,-1 0 0,-6 0 0,5-5 0,-5 4 0,-3-8 0,7 7 0,-7-2 0,14 0 0,-4 3 0,9-4 0,-8 5 0,8 0 0,-9 0 0,10 0 0,-10 0 0,4 0 0,1 0 0,-5 0 0,9 0 0,-8 0 0,8 0 0,-4 0 0,6 0 0,-1 0 0,1 0 0,-1 0 0,1 0 0,-1 0 0,1 0 0,-1-4 0,1 3 0,-1-3 0,1 4 0,-1 0 0,1-4 0,-1 3 0,5-8 0,-3 8 0,7-7 0,-8 7 0,8-8 0,-7 8 0,2-3 0,-3 4 0,4-4 0,-4 3 0,4-4 0,-5 5 0,1 0 0,-6 0 0,5 0 0,-10 0 0,9 0 0,-8 0 0,8 0 0,-9 0 0,10-4 0,-10 3 0,9-7 0,-8 7 0,8-8 0,-9 8 0,5-3 0,-6 4 0,0 0 0,0 0 0,0 0 0,0-5 0,1 4 0,4-4 0,-4 5 0,9 0 0,-3-4 0,-1 3 0,5-7 0,-5 2 0,1 1 0,-2-4 0,-5 3 0,5 1 0,-3 0 0,3 5 0,0-4 0,-4 3 0,10-4 0,-10 5 0,9 0 0,-8-4 0,8 3 0,-9-4 0,-1 5 0,-2 0 0,-3-5 0,5 4 0,0-8 0,-6 8 0,10-4 0,-9 5 0,16-4 0,-9 3 0,8-4 0,-2 5 0,3 0 0,1 0 0,3 0 0,2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7:09.388"/>
    </inkml:context>
    <inkml:brush xml:id="br0">
      <inkml:brushProperty name="width" value="0.1" units="cm"/>
      <inkml:brushProperty name="height" value="0.1" units="cm"/>
      <inkml:brushProperty name="color" value="#FFFFFF"/>
    </inkml:brush>
  </inkml:definitions>
  <inkml:trace contextRef="#ctx0" brushRef="#br0">253 1193 24575,'-15'0'0,"6"-4"0,0-6 0,4 3 0,-1-11 0,-3 6 0,3-9 0,-4 0 0,4 1 0,-8 3 0,12-2 0,-12 8 0,9-4 0,-5 6 0,1-1 0,-1 5 0,5-4 0,-3 4 0,2 0 0,-3-4 0,-1 4 0,5-4 0,-3 3 0,2-2 0,1 3 0,-3-5 0,7 1 0,-8 3 0,4 2 0,-5 4 0,1 0 0,4-4 0,0-1 0,5-5 0,0-4 0,0 3 0,0-9 0,0 9 0,0-8 0,0 3 0,0 0 0,0-3 0,0-3 0,0 0 0,5-5 0,-4 0 0,8 5 0,-2-11 0,3 5 0,2-6 0,-1 5 0,0-3 0,-1 10 0,1-5 0,-1 11 0,0-4 0,0 10 0,5-10 0,-4 4 0,3 0 0,-3-9 0,3 8 0,-2-10 0,8 11 0,-8-10 0,8 8 0,-9-3 0,9-5 0,-8 9 0,3-5 0,-5 8 0,0-1 0,-1 4 0,1-3 0,-1 9 0,1-4 0,-1 4 0,0-5 0,1 1 0,-1-1 0,0 5 0,-3-3 0,-2 7 0,-4-4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7:11.666"/>
    </inkml:context>
    <inkml:brush xml:id="br0">
      <inkml:brushProperty name="width" value="0.1" units="cm"/>
      <inkml:brushProperty name="height" value="0.1" units="cm"/>
      <inkml:brushProperty name="color" value="#FFFFFF"/>
    </inkml:brush>
  </inkml:definitions>
  <inkml:trace contextRef="#ctx0" brushRef="#br0">433 1 24575,'-14'0'0,"0"0"0,4 0 0,1 0 0,-1 0 0,1 0 0,-1 4 0,-5 12 0,-1 1 0,-12 10 0,6-6 0,-5 1 0,6-6 0,1 4 0,-1-9 0,5 4 0,1-10 0,6 4 0,-1-8 0,1 3 0,-6-4 0,5 0 0,-10 0 0,9 0 0,-3 0 0,4 0 0,1 0 0,-1 0 0,1 0 0,-1 0 0,5-4 0,1-2 0,4 1 0,0 1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7:19.766"/>
    </inkml:context>
    <inkml:brush xml:id="br0">
      <inkml:brushProperty name="width" value="0.1" units="cm"/>
      <inkml:brushProperty name="height" value="0.1" units="cm"/>
      <inkml:brushProperty name="color" value="#FFFFFF"/>
    </inkml:brush>
  </inkml:definitions>
  <inkml:trace contextRef="#ctx0" brushRef="#br0">3164 446 24575,'-21'0'0,"0"0"0,0 0 0,-5 0 0,3 0 0,-3 0 0,5 0 0,0 0 0,5 0 0,1 0 0,6 0 0,0 0 0,-1 0 0,1 0 0,-1 0 0,1 0 0,-1 0 0,1 0 0,-1 0 0,1-5 0,-1 4 0,1-3 0,-1 0 0,1 3 0,-1-3 0,1 4 0,-1 0 0,1-5 0,-1 4 0,1-3 0,-6 4 0,4-4 0,-3 3 0,-1-8 0,4 8 0,-3-4 0,4 1 0,1 3 0,-1-3 0,1 4 0,-1 0 0,1 0 0,-1 0 0,1-5 0,-1 4 0,1-7 0,-6 7 0,5-8 0,-5 8 0,6-3 0,-1 4 0,1 0 0,-1 0 0,-4 0 0,3 0 0,-4 0 0,6 0 0,-6-4 0,-1 2 0,-4-7 0,-1 3 0,0-4 0,0 4 0,5-3 0,-3 8 0,8-3 0,-9-1 0,10 4 0,-5-4 0,6 5 0,-1 0 0,1 0 0,-1 0 0,5-4 0,-4 3 0,4-3 0,-4 4 0,-1 0 0,1 0 0,-1 0 0,1 0 0,-1 0 0,1 0 0,-1-4 0,1 2 0,-6-2 0,4 4 0,-8 0 0,8 0 0,-9-4 0,10 2 0,-10-2 0,9 4 0,-8 0 0,3 0 0,-5 0 0,5 0 0,-3 0 0,8 0 0,-3 0 0,4 0 0,1 0 0,-1 0 0,1 0 0,-1 0 0,1 0 0,-1 0 0,1 0 0,-1 0 0,1 0 0,-1 0 0,1 0 0,-1-4 0,1-2 0,-1 1 0,1 1 0,-1 4 0,1 0 0,-1 0 0,1 0 0,-1 0 0,1 0 0,-1 0 0,1 0 0,-6 0 0,4 0 0,-3 0 0,-1 0 0,4 0 0,-8 0 0,8 0 0,-8 0 0,8 0 0,-9 0 0,9 0 0,-8 0 0,3 0 0,0 0 0,-3 0 0,3 0 0,0 0 0,-3 0 0,8 0 0,-4 0 0,6 0 0,-1 0 0,1 0 0,-1 0 0,1 0 0,-1 0 0,1 0 0,-6 0 0,4 0 0,-3 0 0,4 0 0,1 0 0,-1 0 0,-4 0 0,3 0 0,-8 0 0,3 0 0,0 0 0,-13 0 0,16 0 0,-16 0 0,19 0 0,-10 0 0,4 0 0,-5 0 0,0 0 0,1 0 0,-1 0 0,0 0 0,0 0 0,0 0 0,0 0 0,6 0 0,-5 0 0,9 0 0,-3 0 0,-1 0 0,4 0 0,-3 0 0,4 0 0,1 0 0,-1 0 0,1 0 0,-1 0 0,1 0 0,-6-5 0,5 4 0,-10-8 0,9 3 0,-8-4 0,8 4 0,-4-2 0,1 2 0,3 0 0,-8 2 0,8 0 0,-4 3 0,6-4 0,-1 1 0,1 3 0,-1-3 0,1 4 0,-6-5 0,5 4 0,-14-8 0,7 8 0,-8-9 0,4 9 0,0-8 0,5 8 0,-3-9 0,8 9 0,-4-4 0,1 1 0,3 3 0,-3-8 0,-1 8 0,4-8 0,-8 8 0,8-7 0,-3 2 0,-1 1 0,4-3 0,-3 7 0,4-4 0,5 1 0,-9 3 0,12-7 0,-21-2 0,16 3 0,-12-6 0,10 12 0,-1-7 0,1 7 0,-1-4 0,1 5 0,3 0 0,2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7:29.071"/>
    </inkml:context>
    <inkml:brush xml:id="br0">
      <inkml:brushProperty name="width" value="0.1" units="cm"/>
      <inkml:brushProperty name="height" value="0.1" units="cm"/>
      <inkml:brushProperty name="color" value="#FFFFFF"/>
    </inkml:brush>
  </inkml:definitions>
  <inkml:trace contextRef="#ctx0" brushRef="#br0">903 0 24575,'-16'0'0,"-4"0"0,5 0 0,-6 0 0,5 0 0,1 0 0,6 0 0,-6 0 0,5 0 0,-5 0 0,1 0 0,3 0 0,-9 0 0,4 0 0,1 0 0,-5 0 0,9 0 0,-8 0 0,8 0 0,-9 0 0,10 0 0,-5 0 0,6 0 0,-1 4 0,-4 2 0,3 3 0,-9 2 0,-2-1 0,0 5 0,-11-3 0,11 3 0,-5-4 0,7 0 0,-1-6 0,0 0 0,0-5 0,5 0 0,2 0 0,-1 0 0,4 0 0,-3 0 0,4 0 0,1 0 0,-1 0 0,1 0 0,-1 0 0,1 0 0,-1 0 0,1 0 0,-1 0 0,-4 0 0,-2 0 0,-5 0 0,0 0 0,6 0 0,0 0 0,6 0 0,-1 0 0,1 0 0,3-4 0,2 3 0,4-4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33.081"/>
    </inkml:context>
    <inkml:brush xml:id="br0">
      <inkml:brushProperty name="width" value="0.05" units="cm"/>
      <inkml:brushProperty name="height" value="0.05" units="cm"/>
    </inkml:brush>
  </inkml:definitions>
  <inkml:trace contextRef="#ctx0" brushRef="#br0">0 116 24575,'21'0'0,"21"0"0,17 0 0,9 6 0,19 11-1055,9 10 1055,-44-10 0,2 1-662,18 2 0,1 0 662,-11-2 0,0 0 0,11-1 0,3-2 0,6 0 0,0-1 0,-11-5 0,0 1 0,13 5 0,-3-1 0,-32-4 0,1-1 0,38 5 0,-3 1 0,-8 7 0,-14-14 0,12-2 0,-9 4 0,28 20 0,-21-19 0,2 0-465,-22 2 0,-2-1 465,8-7 0,0-1 0,2 9 0,-1-1 0,30-2 0,-12 8 0,-2 2 0,-2-3-764,18 5 0,5-2 764,-44-14 0,-2 0 0,29 12 0,1 1-212,-20-13 0,-1 1 212,6 10 0,2 2 0,7-8 0,-1 0 0,-24 1 0,2 1 0,43 4 0,-1-1 0,-8 2 0,-6-2 0,2-1 0,-28-6 0,-2-1 0,0 1 0,2 0 0,12 0 0,-1 0 0,-12 0 0,2 0 0,18 1 0,-3-1 0,11 7 0,-5-6 0,-2 0 849,-14-3-849,0-1 0,6-2 0,-1-4 0,-1 0 0,-12 0 0,0 0 0,23 0 0,-2 0 0,8 0 0,-30 0 0,0 0 0,30 0 0,-30 0 0,0 0 0,42 0 0,-1 0 0,-41 0 0,0 0 0,30 0 0,-31 0 0,2 0 0,40 0 0,1 0 0,-42 0 0,0 0 0,30 0 0,9 0 0,-12 0 0,-9 0 871,-4 0-871,-17 0 1655,-3 0-1655,-12-4 1290,-3 3-1290,10-3 596,35 4-596,-11 0 0,-14 0 0,1 0 0,28 0 0,2 0 0,9 0 0,-13 0 0,-8 0 0,7 0 0,-18 6 0,18-5 0,-18 12 0,7-6 0,1 1 0,-7-2 0,6 0 0,-9-4 0,0 4 0,0-6 0,-1 0 0,-7 0 0,5 0 0,-14 0 0,6 0 0,-8 0 0,-1 0 0,1 0 0,-8 0 0,6 0 0,-12 0 0,5 0 0,0 0 0,-6 0 0,6 0 0,9 0 0,-5-5 0,7 3 0,-4-9 0,-5 10 0,6-10 0,1 4 0,-1 0 0,1-3 0,8 8 0,2-10 0,0 5 0,7 0 0,-7-5 0,8 4 0,1-6 0,-10 1 0,8 6 0,-7-5 0,8 4 0,26-12 0,-19 4 0,19-4 0,-34 7 0,6-1 0,-14 1 0,6-5 0,-8 4 0,-12-7 0,-3 3 0,0 7 0,12 1 0,13 4 0,19-3 0,2-6 0,0 0 0,-2 7 0,-10 2 0,-9 0 0,6 5 0,-14-4 0,6-1 0,-8 5 0,-1-5 0,-6 2 0,5 2 0,-5-8 0,6 3 0,1 1 0,8-6 0,-6 5 0,6-6 0,-8 0 0,-1 1 0,1 0 0,0-1 0,-8 7 0,6-5 0,-12 5 0,5-1 0,-8-2 0,1 3 0,-5 0 0,3-3 0,-3 8 0,-1-8 0,5 3 0,-5 1 0,1-4 0,4 8 0,-10-6 0,4 2 0,-5 0 0,-1-3 0,11 2 0,-8-3 0,7-1 0,-4 1 0,-4 0 0,10-2 0,-10 2 0,9-1 0,-8 1 0,3-1 0,0 5 0,-4-3 0,4 3 0,0-4 0,-4 0 0,5-1 0,-1 0 0,-4 1 0,4 0 0,0-1 0,-3 1 0,3-1 0,-2 1 0,-2 4 0,-1-2 0,-3 2 0,-5-3 0,6 0 0,-2 4 0,3-3 0,1 2 0,-1-4 0,1 0 0,0 0 0,0 4 0,0-3 0,-1 7 0,1-3 0,-4 0 0,3 3 0,-8-6 0,4 3 0,0 0 0,-3-4 0,7 7 0,-7-6 0,6 6 0,-6-7 0,7 7 0,-7-7 0,7 3 0,-4-3 0,0-1 0,4 5 0,-7-4 0,7 7 0,-4-7 0,1 3 0,2-3 0,-3 3 0,1-2 0,2 2 0,-2-4 0,3 5 0,-4-4 0,0 4 0,-4-1 0,0 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5:57:31.894"/>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1,'86'0,"-2"0,-13 0,1 0,-13 0,0 0,4 0,4 0,11 0,-11 0,-7 0,-13 0,-11 0,-9 0,-8 0,0 0,-5 0,1 0,1 0,0 0,-1 0,-1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33.826"/>
    </inkml:context>
    <inkml:brush xml:id="br0">
      <inkml:brushProperty name="width" value="0.05" units="cm"/>
      <inkml:brushProperty name="height" value="0.05" units="cm"/>
    </inkml:brush>
  </inkml:definitions>
  <inkml:trace contextRef="#ctx0" brushRef="#br0">547 1 24575,'-25'0'0,"-1"0"0,-4 0 0,-5 0 0,12 0 0,-12 0 0,12 0 0,-12 0 0,13 0 0,-6 0 0,12 0 0,-11 0 0,10 0 0,-11 0 0,7 0 0,0 0 0,5 0 0,-11 0 0,10 0 0,-6 0 0,9 0 0,5 0 0,0 0 0,-3 0 0,10 0 0,-4 0 0,9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35.602"/>
    </inkml:context>
    <inkml:brush xml:id="br0">
      <inkml:brushProperty name="width" value="0.05" units="cm"/>
      <inkml:brushProperty name="height" value="0.05" units="cm"/>
    </inkml:brush>
  </inkml:definitions>
  <inkml:trace contextRef="#ctx0" brushRef="#br0">1 1 24575,'0'13'0,"0"-3"0,4 4 0,1 0 0,0-4 0,4 0 0,-8 4 0,7-8 0,-4 8 0,1 0 0,-1-4 0,0 5 0,-3-7 0,3 7 0,-4 0 0,4 1 0,-3 3 0,7-8 0,-7 3 0,3-5 0,-4-1 0,0 1 0,4 0 0,-3 0 0,2-1 0,-3 1 0,4 0 0,-3 5 0,7-4 0,-7 10 0,7-10 0,-7 4 0,3-5 0,0 0 0,-3 0 0,2-1 0,-3 1 0,4-4 0,-3 2 0,2-3 0,-3 4 0,0 0 0,4 0 0,-3 1 0,6-1 0,-6 1 0,2-1 0,-3 1 0,4 0 0,-3-1 0,3-3 0,-4-2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36.796"/>
    </inkml:context>
    <inkml:brush xml:id="br0">
      <inkml:brushProperty name="width" value="0.05" units="cm"/>
      <inkml:brushProperty name="height" value="0.05" units="cm"/>
    </inkml:brush>
  </inkml:definitions>
  <inkml:trace contextRef="#ctx0" brushRef="#br0">0 1 24575,'16'0'0,"0"0"0,14 0 0,8 0 0,1 0 0,6 0 0,0 0 0,-13 0 0,11 0 0,-13 0 0,-6 0 0,10 0 0,-22 0 0,14 0 0,-16 0 0,5 0 0,-7 0 0,1 0 0,0 0 0,0 0 0,-1 0 0,0 0 0,-4 0 0,0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39.166"/>
    </inkml:context>
    <inkml:brush xml:id="br0">
      <inkml:brushProperty name="width" value="0.05" units="cm"/>
      <inkml:brushProperty name="height" value="0.05" units="cm"/>
    </inkml:brush>
  </inkml:definitions>
  <inkml:trace contextRef="#ctx0" brushRef="#br0">0 1 24575,'14'0'0,"0"0"0,2 0 0,3 0 0,-8 0 0,3 0 0,0 0 0,-5 0 0,5 0 0,-6 0 0,0 0 0,1 0 0,-1 0 0,1 0 0,0 0 0,0 0 0,0 0 0,-1 0 0,1 0 0,0 0 0,0 0 0,0 0 0,-1 0 0,1 0 0,0 0 0,0 0 0,5 0 0,-4 0 0,4 0 0,0 0 0,-4 0 0,10 0 0,-10 0 0,4 0 0,-5 0 0,0 0 0,-1 0 0,1 0 0,5 0 0,-4 0 0,4 0 0,-5 0 0,0 0 0,0 0 0,3 0 0,-2 0 0,3 0 0,-4 0 0,-1 0 0,0 0 0,-4 0 0,0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43.667"/>
    </inkml:context>
    <inkml:brush xml:id="br0">
      <inkml:brushProperty name="width" value="0.05" units="cm"/>
      <inkml:brushProperty name="height" value="0.05" units="cm"/>
    </inkml:brush>
  </inkml:definitions>
  <inkml:trace contextRef="#ctx0" brushRef="#br0">1 912 24575,'11'0'0,"3"0"0,5 0 0,9 0 0,1 0 0,16 0 0,-6 0 0,14 0 0,-14-6 0,6-1 0,-8 1 0,-1 0 0,1 1 0,-7-1 0,13-1 0,-18-2 0,18 7 0,-20-2 0,12-2 0,-13 0 0,13 0 0,-12-4 0,5 9 0,0-9 0,2 9 0,-1-14 0,-1 12 0,0-17 0,-5 17 0,12-13 0,-6 9 0,1-4 0,5-1 0,-6 0 0,8 0 0,-1 0 0,1-6 0,-1 4 0,1-3 0,-1 4 0,19-4 0,-14 3 0,13-4 0,-17 6 0,8-1 0,-7-5 0,16 3 0,-7-4 0,9 5 0,10-1 0,-8 1 0,18-1 0,-18 7 0,18-6 0,-8 12 0,22-13 0,-9 13 0,9-13 0,-11 14 0,-1-13 0,-26 6 0,-1 1 0,15-3 0,14-4 0,-43 14 0,-10 0 0,25-7 0,-2-1 0,0-5 0,3 0 0,21-4 0,-19 3 0,1 2-536,27-4 536,-31 7 0,0 0 0,41-8 0,-42 13 0,-1-1 0,32-9 0,-3 12 0,-13-5 0,-10 7 0,-9-5 0,7 3 0,-16-3 536,8-1-536,-1 5 0,-6-4 0,14-2 0,-6 6 0,9-12 0,-1 12 0,-7-11 0,5 4 0,-6 1 0,8-5 0,-8 10 0,7-10 0,-8 10 0,10-10 0,-1 10 0,-8-4 0,7 6 0,-15 0 0,14 0 0,-14 0 0,14 0 0,-14 0 0,14 0 0,-14 0 0,6 0 0,-8 0 0,-8 0 0,6 0 0,-3-5 0,-2 4 0,0-8 0,-9 8 0,-5-4 0,-2 1 0,-5 3 0,0-3 0,-1 4 0,14 0 0,10 0 0,26 0 0,22 0 0,1 0-436,-31 0 1,1 0 435,2 0 0,0 0 0,43 0 0,-39 0 0,0 0 0,36 0 0,-1 0 0,-2 0-30,-22 0 30,8 0 0,-18 0 0,18 0 0,-18 0 0,18-7 0,-18 5 0,18-5 0,-18 7 0,18 0 0,-8 0 0,10 0 0,1 0 0,-1 0 0,0 0 869,0 0-869,-1 0 0,-9 0 32,-4 0-32,-17 0 0,-2 0 0,-15 0 0,-8 0 0,-2 0 0,-10 0 0,13 0 0,9 0 0,22 0 0,39 0-811,-40 0 1,4 0 810,23 0 0,4 0-1058,-7 0 1,2 0 1057,19 4 0,3 2 0,-6 0 0,-3 1 0,-18 2 0,0 1 0,13 0 0,-1 1-703,-22 3 0,-2 0 703,7-4 0,1 1-347,-3 3 1,-3 0 346,29 10 915,-3-6-915,-22 3 1965,-11-7-1965,-12-1 1607,-9-1-1607,0 0 905,1 0-905,0 1 443,-1-1-443,0-6 0,1 5 0,0-9 0,-1 8 0,9-8 0,-6 3 0,6 1 0,-8-5 0,-1 4 0,1 1 0,-1-5 0,1 10 0,24 2 0,-9 1 0,11 5 0,-9-5 0,-7-1 0,0 0 0,7 1 0,-15-2 0,6 1 0,-8-1 0,-1 0 0,-6-5 0,-3 3 0,-6-9 0,0 4 0,-5-1 0,4-3 0,-10 3 0,13 0 0,-12-2 0,7 2 0,-3-4 0,-5 4 0,9-3 0,-3 3 0,-1 0 0,5-3 0,3 8 0,-1-3 0,6 1 0,0 3 0,2-3 0,7 5 0,8 7 0,-6-5 0,6 10 0,-9-10 0,1 9 0,-7-6 0,5 2 0,11 8 0,-6-7 0,22 12 0,-15-6 0,9 2 0,0 0 0,-1-1 0,1 1 0,-1 0 0,-8-7 0,-2-3 0,-9-5 0,-6-2 0,-2 0 0,-7 0 0,0-6 0,-6 4 0,5-8 0,-5 7 0,1-3 0,3 1 0,-9 2 0,4-7 0,-5 6 0,4-6 0,-4 3 0,4 0 0,-5-3 0,1 7 0,-1-8 0,1 4 0,0 0 0,-1-3 0,1 7 0,0-7 0,0 6 0,5-6 0,-4 7 0,10-2 0,-5 3 0,6-3 0,-5 3 0,3-4 0,-9 4 0,10-3 0,-10-2 0,4 0 0,-5-3 0,-4 7 0,3-7 0,-4 6 0,1-6 0,-1 2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44.553"/>
    </inkml:context>
    <inkml:brush xml:id="br0">
      <inkml:brushProperty name="width" value="0.05" units="cm"/>
      <inkml:brushProperty name="height" value="0.05" units="cm"/>
    </inkml:brush>
  </inkml:definitions>
  <inkml:trace contextRef="#ctx0" brushRef="#br0">362 0 24575,'-8'0'0,"0"0"0,-7 0 0,5 0 0,-10 0 0,5 0 0,-6 0 0,5 0 0,-4 0 0,10 0 0,-17 0 0,15 0 0,-15 0 0,12 0 0,-5 0 0,5 0 0,2 0 0,-2 0 0,1 0 0,0 0 0,1 0 0,5 0 0,0 0 0,-1 0 0,4 0 0,1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46"/>
    </inkml:context>
    <inkml:brush xml:id="br0">
      <inkml:brushProperty name="width" value="0.05" units="cm"/>
      <inkml:brushProperty name="height" value="0.05" units="cm"/>
    </inkml:brush>
  </inkml:definitions>
  <inkml:trace contextRef="#ctx0" brushRef="#br0">17 288 24575,'0'-12'0,"0"3"0,0-3 0,0 3 0,0 1 0,0-5 0,0 3 0,0-8 0,0 9 0,0-6 0,0 2 0,0-2 0,0 0 0,0 2 0,0 4 0,0 0 0,0-5 0,0 4 0,0-4 0,0 5 0,-4 4 0,3-2 0,-3 2 0,4-4 0,-3 0 0,2 1 0,-3 3 0,4 2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47.360"/>
    </inkml:context>
    <inkml:brush xml:id="br0">
      <inkml:brushProperty name="width" value="0.05" units="cm"/>
      <inkml:brushProperty name="height" value="0.05" units="cm"/>
    </inkml:brush>
  </inkml:definitions>
  <inkml:trace contextRef="#ctx0" brushRef="#br0">0 1 24575,'29'0'0,"10"0"0,8 0 0,0 0 0,-3 0 0,-7 0 0,-7 0 0,-2 0 0,-7 0 0,-6 0 0,-1 0 0,-9 0 0,-2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48.482"/>
    </inkml:context>
    <inkml:brush xml:id="br0">
      <inkml:brushProperty name="width" value="0.05" units="cm"/>
      <inkml:brushProperty name="height" value="0.05" units="cm"/>
    </inkml:brush>
  </inkml:definitions>
  <inkml:trace contextRef="#ctx0" brushRef="#br0">1 0 24575,'24'0'0,"2"0"0,11 0 0,0 0 0,-1 0 0,-6 0 0,-2 0 0,-7 0 0,0 0 0,0 0 0,-6 0 0,-1 0 0,-6 0 0,-3 0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5:57:36.705"/>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 0,'64'0,"0"0,10 0,2 0,8 0,1 0,11 0,-1 0,-14 0,-3 0,-2 0,0 0,-6 0,-1 0,-4 0,1 0,5 0,-2 0,-15 0,-5 0,34 0,-13 0,-7 0,-5 0,-1 3,2 2,4 2,3 0,-1 0,-3-2,-6-1,-8-1,-8 0,-5-1,-1 1,1-1,2-2,0 0,2 0,3 0,6 2,4 1,2 1,3 1,-4-2,-2 2,-4-2,-7 2,-3-1,-5 0,-2 0,-2-2,-3 0,-1-2,2 0,4 0,4 0,6 0,6 0,6 0,8 0,4 0,1 0,-3 0,-3 0,-8 0,-8 0,-6 0,-4 2,-3 1,0-1,-3-1,-3-1,0 0,0 0,-1 0,0 0,0 0,0 0,4-3,1-3,0-2,-2-1,-4 1,-3 2,-4 0,-1 1,3-2,-5 5,11-5,-8 4,5-3,-7 2,2-1,1 1,0 0,1 2,-5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00:35.235"/>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07T16:00:40.522"/>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7031E-9A57-C448-850C-D3F274574048}" type="datetimeFigureOut">
              <a:rPr lang="nl-NL" smtClean="0"/>
              <a:t>11-05-2026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52D38-649F-2742-B8D4-CEFE19811428}" type="slidenum">
              <a:rPr lang="nl-NL" smtClean="0"/>
              <a:t>‹nr.›</a:t>
            </a:fld>
            <a:endParaRPr lang="nl-NL"/>
          </a:p>
        </p:txBody>
      </p:sp>
    </p:spTree>
    <p:extLst>
      <p:ext uri="{BB962C8B-B14F-4D97-AF65-F5344CB8AC3E}">
        <p14:creationId xmlns:p14="http://schemas.microsoft.com/office/powerpoint/2010/main" val="13954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a:t>
            </a:fld>
            <a:endParaRPr lang="nl-NL"/>
          </a:p>
        </p:txBody>
      </p:sp>
    </p:spTree>
    <p:extLst>
      <p:ext uri="{BB962C8B-B14F-4D97-AF65-F5344CB8AC3E}">
        <p14:creationId xmlns:p14="http://schemas.microsoft.com/office/powerpoint/2010/main" val="3722348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17</a:t>
            </a:fld>
            <a:endParaRPr lang="nl-NL"/>
          </a:p>
        </p:txBody>
      </p:sp>
    </p:spTree>
    <p:extLst>
      <p:ext uri="{BB962C8B-B14F-4D97-AF65-F5344CB8AC3E}">
        <p14:creationId xmlns:p14="http://schemas.microsoft.com/office/powerpoint/2010/main" val="2700137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18</a:t>
            </a:fld>
            <a:endParaRPr lang="nl-NL"/>
          </a:p>
        </p:txBody>
      </p:sp>
    </p:spTree>
    <p:extLst>
      <p:ext uri="{BB962C8B-B14F-4D97-AF65-F5344CB8AC3E}">
        <p14:creationId xmlns:p14="http://schemas.microsoft.com/office/powerpoint/2010/main" val="2475406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19</a:t>
            </a:fld>
            <a:endParaRPr lang="nl-NL"/>
          </a:p>
        </p:txBody>
      </p:sp>
    </p:spTree>
    <p:extLst>
      <p:ext uri="{BB962C8B-B14F-4D97-AF65-F5344CB8AC3E}">
        <p14:creationId xmlns:p14="http://schemas.microsoft.com/office/powerpoint/2010/main" val="1111338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20</a:t>
            </a:fld>
            <a:endParaRPr lang="nl-NL"/>
          </a:p>
        </p:txBody>
      </p:sp>
    </p:spTree>
    <p:extLst>
      <p:ext uri="{BB962C8B-B14F-4D97-AF65-F5344CB8AC3E}">
        <p14:creationId xmlns:p14="http://schemas.microsoft.com/office/powerpoint/2010/main" val="513067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21</a:t>
            </a:fld>
            <a:endParaRPr lang="nl-NL"/>
          </a:p>
        </p:txBody>
      </p:sp>
    </p:spTree>
    <p:extLst>
      <p:ext uri="{BB962C8B-B14F-4D97-AF65-F5344CB8AC3E}">
        <p14:creationId xmlns:p14="http://schemas.microsoft.com/office/powerpoint/2010/main" val="534706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23</a:t>
            </a:fld>
            <a:endParaRPr lang="nl-NL"/>
          </a:p>
        </p:txBody>
      </p:sp>
    </p:spTree>
    <p:extLst>
      <p:ext uri="{BB962C8B-B14F-4D97-AF65-F5344CB8AC3E}">
        <p14:creationId xmlns:p14="http://schemas.microsoft.com/office/powerpoint/2010/main" val="3837982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25</a:t>
            </a:fld>
            <a:endParaRPr lang="nl-NL"/>
          </a:p>
        </p:txBody>
      </p:sp>
    </p:spTree>
    <p:extLst>
      <p:ext uri="{BB962C8B-B14F-4D97-AF65-F5344CB8AC3E}">
        <p14:creationId xmlns:p14="http://schemas.microsoft.com/office/powerpoint/2010/main" val="1578601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28</a:t>
            </a:fld>
            <a:endParaRPr lang="nl-NL"/>
          </a:p>
        </p:txBody>
      </p:sp>
    </p:spTree>
    <p:extLst>
      <p:ext uri="{BB962C8B-B14F-4D97-AF65-F5344CB8AC3E}">
        <p14:creationId xmlns:p14="http://schemas.microsoft.com/office/powerpoint/2010/main" val="357018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29</a:t>
            </a:fld>
            <a:endParaRPr lang="nl-NL"/>
          </a:p>
        </p:txBody>
      </p:sp>
    </p:spTree>
    <p:extLst>
      <p:ext uri="{BB962C8B-B14F-4D97-AF65-F5344CB8AC3E}">
        <p14:creationId xmlns:p14="http://schemas.microsoft.com/office/powerpoint/2010/main" val="3122368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30</a:t>
            </a:fld>
            <a:endParaRPr lang="nl-NL"/>
          </a:p>
        </p:txBody>
      </p:sp>
    </p:spTree>
    <p:extLst>
      <p:ext uri="{BB962C8B-B14F-4D97-AF65-F5344CB8AC3E}">
        <p14:creationId xmlns:p14="http://schemas.microsoft.com/office/powerpoint/2010/main" val="271408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2</a:t>
            </a:fld>
            <a:endParaRPr lang="nl-NL"/>
          </a:p>
        </p:txBody>
      </p:sp>
    </p:spTree>
    <p:extLst>
      <p:ext uri="{BB962C8B-B14F-4D97-AF65-F5344CB8AC3E}">
        <p14:creationId xmlns:p14="http://schemas.microsoft.com/office/powerpoint/2010/main" val="2990819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31</a:t>
            </a:fld>
            <a:endParaRPr lang="nl-NL"/>
          </a:p>
        </p:txBody>
      </p:sp>
    </p:spTree>
    <p:extLst>
      <p:ext uri="{BB962C8B-B14F-4D97-AF65-F5344CB8AC3E}">
        <p14:creationId xmlns:p14="http://schemas.microsoft.com/office/powerpoint/2010/main" val="3505127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36</a:t>
            </a:fld>
            <a:endParaRPr lang="nl-NL"/>
          </a:p>
        </p:txBody>
      </p:sp>
    </p:spTree>
    <p:extLst>
      <p:ext uri="{BB962C8B-B14F-4D97-AF65-F5344CB8AC3E}">
        <p14:creationId xmlns:p14="http://schemas.microsoft.com/office/powerpoint/2010/main" val="3349250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41</a:t>
            </a:fld>
            <a:endParaRPr lang="nl-NL"/>
          </a:p>
        </p:txBody>
      </p:sp>
    </p:spTree>
    <p:extLst>
      <p:ext uri="{BB962C8B-B14F-4D97-AF65-F5344CB8AC3E}">
        <p14:creationId xmlns:p14="http://schemas.microsoft.com/office/powerpoint/2010/main" val="418559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49</a:t>
            </a:fld>
            <a:endParaRPr lang="nl-NL"/>
          </a:p>
        </p:txBody>
      </p:sp>
    </p:spTree>
    <p:extLst>
      <p:ext uri="{BB962C8B-B14F-4D97-AF65-F5344CB8AC3E}">
        <p14:creationId xmlns:p14="http://schemas.microsoft.com/office/powerpoint/2010/main" val="1295311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55</a:t>
            </a:fld>
            <a:endParaRPr lang="nl-NL"/>
          </a:p>
        </p:txBody>
      </p:sp>
    </p:spTree>
    <p:extLst>
      <p:ext uri="{BB962C8B-B14F-4D97-AF65-F5344CB8AC3E}">
        <p14:creationId xmlns:p14="http://schemas.microsoft.com/office/powerpoint/2010/main" val="2493683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84</a:t>
            </a:fld>
            <a:endParaRPr lang="nl-NL"/>
          </a:p>
        </p:txBody>
      </p:sp>
    </p:spTree>
    <p:extLst>
      <p:ext uri="{BB962C8B-B14F-4D97-AF65-F5344CB8AC3E}">
        <p14:creationId xmlns:p14="http://schemas.microsoft.com/office/powerpoint/2010/main" val="439826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99</a:t>
            </a:fld>
            <a:endParaRPr lang="nl-NL"/>
          </a:p>
        </p:txBody>
      </p:sp>
    </p:spTree>
    <p:extLst>
      <p:ext uri="{BB962C8B-B14F-4D97-AF65-F5344CB8AC3E}">
        <p14:creationId xmlns:p14="http://schemas.microsoft.com/office/powerpoint/2010/main" val="874625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4</a:t>
            </a:fld>
            <a:endParaRPr lang="nl-NL"/>
          </a:p>
        </p:txBody>
      </p:sp>
    </p:spTree>
    <p:extLst>
      <p:ext uri="{BB962C8B-B14F-4D97-AF65-F5344CB8AC3E}">
        <p14:creationId xmlns:p14="http://schemas.microsoft.com/office/powerpoint/2010/main" val="44060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5</a:t>
            </a:fld>
            <a:endParaRPr lang="nl-NL"/>
          </a:p>
        </p:txBody>
      </p:sp>
    </p:spTree>
    <p:extLst>
      <p:ext uri="{BB962C8B-B14F-4D97-AF65-F5344CB8AC3E}">
        <p14:creationId xmlns:p14="http://schemas.microsoft.com/office/powerpoint/2010/main" val="89654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6</a:t>
            </a:fld>
            <a:endParaRPr lang="nl-NL"/>
          </a:p>
        </p:txBody>
      </p:sp>
    </p:spTree>
    <p:extLst>
      <p:ext uri="{BB962C8B-B14F-4D97-AF65-F5344CB8AC3E}">
        <p14:creationId xmlns:p14="http://schemas.microsoft.com/office/powerpoint/2010/main" val="231443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10</a:t>
            </a:fld>
            <a:endParaRPr lang="nl-NL"/>
          </a:p>
        </p:txBody>
      </p:sp>
    </p:spTree>
    <p:extLst>
      <p:ext uri="{BB962C8B-B14F-4D97-AF65-F5344CB8AC3E}">
        <p14:creationId xmlns:p14="http://schemas.microsoft.com/office/powerpoint/2010/main" val="1449575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14</a:t>
            </a:fld>
            <a:endParaRPr lang="nl-NL"/>
          </a:p>
        </p:txBody>
      </p:sp>
    </p:spTree>
    <p:extLst>
      <p:ext uri="{BB962C8B-B14F-4D97-AF65-F5344CB8AC3E}">
        <p14:creationId xmlns:p14="http://schemas.microsoft.com/office/powerpoint/2010/main" val="236470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15</a:t>
            </a:fld>
            <a:endParaRPr lang="nl-NL"/>
          </a:p>
        </p:txBody>
      </p:sp>
    </p:spTree>
    <p:extLst>
      <p:ext uri="{BB962C8B-B14F-4D97-AF65-F5344CB8AC3E}">
        <p14:creationId xmlns:p14="http://schemas.microsoft.com/office/powerpoint/2010/main" val="1767183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16</a:t>
            </a:fld>
            <a:endParaRPr lang="nl-NL"/>
          </a:p>
        </p:txBody>
      </p:sp>
    </p:spTree>
    <p:extLst>
      <p:ext uri="{BB962C8B-B14F-4D97-AF65-F5344CB8AC3E}">
        <p14:creationId xmlns:p14="http://schemas.microsoft.com/office/powerpoint/2010/main" val="346593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16532-9818-449C-BBED-08526F6D39E4}"/>
              </a:ext>
            </a:extLst>
          </p:cNvPr>
          <p:cNvSpPr>
            <a:spLocks noGrp="1"/>
          </p:cNvSpPr>
          <p:nvPr>
            <p:ph type="ctrTitle"/>
          </p:nvPr>
        </p:nvSpPr>
        <p:spPr>
          <a:xfrm>
            <a:off x="1524000" y="1122363"/>
            <a:ext cx="9144000" cy="2387600"/>
          </a:xfrm>
        </p:spPr>
        <p:txBody>
          <a:bodyPr anchor="b"/>
          <a:lstStyle>
            <a:lvl1pPr algn="ctr">
              <a:defRPr sz="6000">
                <a:latin typeface="Effra" panose="02000506080000020004" pitchFamily="2" charset="0"/>
              </a:defRPr>
            </a:lvl1pPr>
          </a:lstStyle>
          <a:p>
            <a:r>
              <a:rPr lang="nl-NL" dirty="0"/>
              <a:t>Klik om stijl te bewerken</a:t>
            </a:r>
          </a:p>
        </p:txBody>
      </p:sp>
      <p:sp>
        <p:nvSpPr>
          <p:cNvPr id="3" name="Ondertitel 2">
            <a:extLst>
              <a:ext uri="{FF2B5EF4-FFF2-40B4-BE49-F238E27FC236}">
                <a16:creationId xmlns:a16="http://schemas.microsoft.com/office/drawing/2014/main" id="{9463242A-2615-4F97-A11E-94A966350A8E}"/>
              </a:ext>
            </a:extLst>
          </p:cNvPr>
          <p:cNvSpPr>
            <a:spLocks noGrp="1"/>
          </p:cNvSpPr>
          <p:nvPr>
            <p:ph type="subTitle" idx="1"/>
          </p:nvPr>
        </p:nvSpPr>
        <p:spPr>
          <a:xfrm>
            <a:off x="1524000" y="3602038"/>
            <a:ext cx="9144000" cy="1655762"/>
          </a:xfrm>
        </p:spPr>
        <p:txBody>
          <a:bodyPr/>
          <a:lstStyle>
            <a:lvl1pPr marL="0" indent="0" algn="ctr">
              <a:buNone/>
              <a:defRPr sz="2400">
                <a:latin typeface="Effra" panose="0200050608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15E9F262-EB07-43B2-88DC-05B892E33AFC}"/>
              </a:ext>
            </a:extLst>
          </p:cNvPr>
          <p:cNvSpPr>
            <a:spLocks noGrp="1"/>
          </p:cNvSpPr>
          <p:nvPr>
            <p:ph type="dt" sz="half" idx="10"/>
          </p:nvPr>
        </p:nvSpPr>
        <p:spPr/>
        <p:txBody>
          <a:bodyPr/>
          <a:lstStyle/>
          <a:p>
            <a:fld id="{62F1A354-3FB0-4CC8-B645-49C2B3C12A52}" type="datetimeFigureOut">
              <a:rPr lang="nl-NL" smtClean="0"/>
              <a:t>11-05-2026</a:t>
            </a:fld>
            <a:endParaRPr lang="nl-NL"/>
          </a:p>
        </p:txBody>
      </p:sp>
      <p:sp>
        <p:nvSpPr>
          <p:cNvPr id="5" name="Tijdelijke aanduiding voor voettekst 4">
            <a:extLst>
              <a:ext uri="{FF2B5EF4-FFF2-40B4-BE49-F238E27FC236}">
                <a16:creationId xmlns:a16="http://schemas.microsoft.com/office/drawing/2014/main" id="{02D8B6FF-B399-4E0B-8ED4-26E5D0DB87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C3B986-4732-4AEA-80AF-896F199945E2}"/>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19348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8A08F-AB43-4BF9-ABCB-DF72814503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54D7517-DEA0-4D82-8F5B-C554F4BA1D9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29AA1E5-D26E-4914-8646-464C46527DFF}"/>
              </a:ext>
            </a:extLst>
          </p:cNvPr>
          <p:cNvSpPr>
            <a:spLocks noGrp="1"/>
          </p:cNvSpPr>
          <p:nvPr>
            <p:ph type="dt" sz="half" idx="10"/>
          </p:nvPr>
        </p:nvSpPr>
        <p:spPr/>
        <p:txBody>
          <a:bodyPr/>
          <a:lstStyle/>
          <a:p>
            <a:fld id="{62F1A354-3FB0-4CC8-B645-49C2B3C12A52}" type="datetimeFigureOut">
              <a:rPr lang="nl-NL" smtClean="0"/>
              <a:t>11-05-2026</a:t>
            </a:fld>
            <a:endParaRPr lang="nl-NL"/>
          </a:p>
        </p:txBody>
      </p:sp>
      <p:sp>
        <p:nvSpPr>
          <p:cNvPr id="5" name="Tijdelijke aanduiding voor voettekst 4">
            <a:extLst>
              <a:ext uri="{FF2B5EF4-FFF2-40B4-BE49-F238E27FC236}">
                <a16:creationId xmlns:a16="http://schemas.microsoft.com/office/drawing/2014/main" id="{CADCE312-5144-4421-865F-22EC8FA721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71D65C-570E-40AE-844D-07BD851AA43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51212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C5DC912-268B-443F-B9BC-CF4D0BC94F6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56E0DDD-8AEF-43CB-82CF-69189EB37A5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E25A30-79F0-44B1-9228-A1CBA9740BE8}"/>
              </a:ext>
            </a:extLst>
          </p:cNvPr>
          <p:cNvSpPr>
            <a:spLocks noGrp="1"/>
          </p:cNvSpPr>
          <p:nvPr>
            <p:ph type="dt" sz="half" idx="10"/>
          </p:nvPr>
        </p:nvSpPr>
        <p:spPr/>
        <p:txBody>
          <a:bodyPr/>
          <a:lstStyle/>
          <a:p>
            <a:fld id="{62F1A354-3FB0-4CC8-B645-49C2B3C12A52}" type="datetimeFigureOut">
              <a:rPr lang="nl-NL" smtClean="0"/>
              <a:t>11-05-2026</a:t>
            </a:fld>
            <a:endParaRPr lang="nl-NL"/>
          </a:p>
        </p:txBody>
      </p:sp>
      <p:sp>
        <p:nvSpPr>
          <p:cNvPr id="5" name="Tijdelijke aanduiding voor voettekst 4">
            <a:extLst>
              <a:ext uri="{FF2B5EF4-FFF2-40B4-BE49-F238E27FC236}">
                <a16:creationId xmlns:a16="http://schemas.microsoft.com/office/drawing/2014/main" id="{564B8293-F539-4212-8950-B07F9BEA3B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D65D48-E244-438B-9FDD-B6053753560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78675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A6E03-AFFA-425F-B098-FB39FD93D95E}"/>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4FF8226-A94B-48C7-8AF1-4AC47F024929}"/>
              </a:ext>
            </a:extLst>
          </p:cNvPr>
          <p:cNvSpPr>
            <a:spLocks noGrp="1"/>
          </p:cNvSpPr>
          <p:nvPr>
            <p:ph idx="1"/>
          </p:nvPr>
        </p:nvSpPr>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71A6391-A82D-4E67-B394-7F606DBCF29B}"/>
              </a:ext>
            </a:extLst>
          </p:cNvPr>
          <p:cNvSpPr>
            <a:spLocks noGrp="1"/>
          </p:cNvSpPr>
          <p:nvPr>
            <p:ph type="dt" sz="half" idx="10"/>
          </p:nvPr>
        </p:nvSpPr>
        <p:spPr/>
        <p:txBody>
          <a:bodyPr/>
          <a:lstStyle/>
          <a:p>
            <a:fld id="{62F1A354-3FB0-4CC8-B645-49C2B3C12A52}" type="datetimeFigureOut">
              <a:rPr lang="nl-NL" smtClean="0"/>
              <a:t>11-05-2026</a:t>
            </a:fld>
            <a:endParaRPr lang="nl-NL"/>
          </a:p>
        </p:txBody>
      </p:sp>
      <p:sp>
        <p:nvSpPr>
          <p:cNvPr id="5" name="Tijdelijke aanduiding voor voettekst 4">
            <a:extLst>
              <a:ext uri="{FF2B5EF4-FFF2-40B4-BE49-F238E27FC236}">
                <a16:creationId xmlns:a16="http://schemas.microsoft.com/office/drawing/2014/main" id="{BD4E7E76-91FC-48CD-9CF9-AEC6DFF872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7FE3BF-0F76-43E2-B69A-C702BD8945FA}"/>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7066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EAD74-2CDD-40DF-8F72-C4AC0AE0E195}"/>
              </a:ext>
            </a:extLst>
          </p:cNvPr>
          <p:cNvSpPr>
            <a:spLocks noGrp="1"/>
          </p:cNvSpPr>
          <p:nvPr>
            <p:ph type="title"/>
          </p:nvPr>
        </p:nvSpPr>
        <p:spPr>
          <a:xfrm>
            <a:off x="831850" y="1709738"/>
            <a:ext cx="10515600" cy="2852737"/>
          </a:xfrm>
        </p:spPr>
        <p:txBody>
          <a:bodyPr anchor="b"/>
          <a:lstStyle>
            <a:lvl1pPr>
              <a:defRPr sz="6000">
                <a:latin typeface="Effra" panose="02000506080000020004" pitchFamily="2" charset="0"/>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62587472-0929-4D17-9131-B70CAFCFA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Effra" panose="0200050608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74B91DB2-2E4D-407A-8504-0B1EB58A4881}"/>
              </a:ext>
            </a:extLst>
          </p:cNvPr>
          <p:cNvSpPr>
            <a:spLocks noGrp="1"/>
          </p:cNvSpPr>
          <p:nvPr>
            <p:ph type="dt" sz="half" idx="10"/>
          </p:nvPr>
        </p:nvSpPr>
        <p:spPr/>
        <p:txBody>
          <a:bodyPr/>
          <a:lstStyle/>
          <a:p>
            <a:fld id="{62F1A354-3FB0-4CC8-B645-49C2B3C12A52}" type="datetimeFigureOut">
              <a:rPr lang="nl-NL" smtClean="0"/>
              <a:t>11-05-2026</a:t>
            </a:fld>
            <a:endParaRPr lang="nl-NL"/>
          </a:p>
        </p:txBody>
      </p:sp>
      <p:sp>
        <p:nvSpPr>
          <p:cNvPr id="5" name="Tijdelijke aanduiding voor voettekst 4">
            <a:extLst>
              <a:ext uri="{FF2B5EF4-FFF2-40B4-BE49-F238E27FC236}">
                <a16:creationId xmlns:a16="http://schemas.microsoft.com/office/drawing/2014/main" id="{4EFC3C07-E487-4540-A5AD-44E4EFE9DF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4D2E6F-378F-42BF-9704-54E14330BB21}"/>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48867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43E02-C82F-41CD-BAE9-5C223CEC271F}"/>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5B6D60E5-ACB5-416B-A731-E8CE59B3D01E}"/>
              </a:ext>
            </a:extLst>
          </p:cNvPr>
          <p:cNvSpPr>
            <a:spLocks noGrp="1"/>
          </p:cNvSpPr>
          <p:nvPr>
            <p:ph sz="half" idx="1"/>
          </p:nvPr>
        </p:nvSpPr>
        <p:spPr>
          <a:xfrm>
            <a:off x="838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BB093461-9CE4-41B0-918C-FDF23FE09891}"/>
              </a:ext>
            </a:extLst>
          </p:cNvPr>
          <p:cNvSpPr>
            <a:spLocks noGrp="1"/>
          </p:cNvSpPr>
          <p:nvPr>
            <p:ph sz="half" idx="2"/>
          </p:nvPr>
        </p:nvSpPr>
        <p:spPr>
          <a:xfrm>
            <a:off x="6172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B0B89E1E-F0DD-406E-9EB8-4D940AB94AFD}"/>
              </a:ext>
            </a:extLst>
          </p:cNvPr>
          <p:cNvSpPr>
            <a:spLocks noGrp="1"/>
          </p:cNvSpPr>
          <p:nvPr>
            <p:ph type="dt" sz="half" idx="10"/>
          </p:nvPr>
        </p:nvSpPr>
        <p:spPr/>
        <p:txBody>
          <a:bodyPr/>
          <a:lstStyle/>
          <a:p>
            <a:fld id="{62F1A354-3FB0-4CC8-B645-49C2B3C12A52}" type="datetimeFigureOut">
              <a:rPr lang="nl-NL" smtClean="0"/>
              <a:t>11-05-2026</a:t>
            </a:fld>
            <a:endParaRPr lang="nl-NL"/>
          </a:p>
        </p:txBody>
      </p:sp>
      <p:sp>
        <p:nvSpPr>
          <p:cNvPr id="6" name="Tijdelijke aanduiding voor voettekst 5">
            <a:extLst>
              <a:ext uri="{FF2B5EF4-FFF2-40B4-BE49-F238E27FC236}">
                <a16:creationId xmlns:a16="http://schemas.microsoft.com/office/drawing/2014/main" id="{1C72E9F9-4F52-447E-AA38-9875ED6F40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4285A2-C79D-47EA-85DB-0F023340D7DC}"/>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4313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EA1EB-721B-400E-B08B-7D893270D33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A50D914-35D0-4489-9795-CB4436BB5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589AC21-009F-4592-8910-B01CEB399DA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8A7AB2D-1827-447E-B676-9A6C4B6D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DC2F668-681E-4E87-989B-4AA975ED1BE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83E1523-49C2-490E-8422-677462869AFD}"/>
              </a:ext>
            </a:extLst>
          </p:cNvPr>
          <p:cNvSpPr>
            <a:spLocks noGrp="1"/>
          </p:cNvSpPr>
          <p:nvPr>
            <p:ph type="dt" sz="half" idx="10"/>
          </p:nvPr>
        </p:nvSpPr>
        <p:spPr/>
        <p:txBody>
          <a:bodyPr/>
          <a:lstStyle/>
          <a:p>
            <a:fld id="{62F1A354-3FB0-4CC8-B645-49C2B3C12A52}" type="datetimeFigureOut">
              <a:rPr lang="nl-NL" smtClean="0"/>
              <a:t>11-05-2026</a:t>
            </a:fld>
            <a:endParaRPr lang="nl-NL"/>
          </a:p>
        </p:txBody>
      </p:sp>
      <p:sp>
        <p:nvSpPr>
          <p:cNvPr id="8" name="Tijdelijke aanduiding voor voettekst 7">
            <a:extLst>
              <a:ext uri="{FF2B5EF4-FFF2-40B4-BE49-F238E27FC236}">
                <a16:creationId xmlns:a16="http://schemas.microsoft.com/office/drawing/2014/main" id="{B7F313EA-A5EE-45CD-9584-E4A6F00168F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66FC7E7-2703-4ED7-930F-C183914BCB16}"/>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1754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B9EC8-E329-49B0-96C5-15C780C9F55C}"/>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datum 2">
            <a:extLst>
              <a:ext uri="{FF2B5EF4-FFF2-40B4-BE49-F238E27FC236}">
                <a16:creationId xmlns:a16="http://schemas.microsoft.com/office/drawing/2014/main" id="{2AC0B8A5-B9F4-41D2-9F15-91132771BAEE}"/>
              </a:ext>
            </a:extLst>
          </p:cNvPr>
          <p:cNvSpPr>
            <a:spLocks noGrp="1"/>
          </p:cNvSpPr>
          <p:nvPr>
            <p:ph type="dt" sz="half" idx="10"/>
          </p:nvPr>
        </p:nvSpPr>
        <p:spPr/>
        <p:txBody>
          <a:bodyPr/>
          <a:lstStyle/>
          <a:p>
            <a:fld id="{62F1A354-3FB0-4CC8-B645-49C2B3C12A52}" type="datetimeFigureOut">
              <a:rPr lang="nl-NL" smtClean="0"/>
              <a:t>11-05-2026</a:t>
            </a:fld>
            <a:endParaRPr lang="nl-NL"/>
          </a:p>
        </p:txBody>
      </p:sp>
      <p:sp>
        <p:nvSpPr>
          <p:cNvPr id="4" name="Tijdelijke aanduiding voor voettekst 3">
            <a:extLst>
              <a:ext uri="{FF2B5EF4-FFF2-40B4-BE49-F238E27FC236}">
                <a16:creationId xmlns:a16="http://schemas.microsoft.com/office/drawing/2014/main" id="{58CD471B-B34B-4B87-8D11-D9E79E75E21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58913C3-42D3-4DD9-BCD8-EA9B39476E03}"/>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3694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2BA6AF2-1E6B-4E7D-838B-9F727C46A529}"/>
              </a:ext>
            </a:extLst>
          </p:cNvPr>
          <p:cNvSpPr>
            <a:spLocks noGrp="1"/>
          </p:cNvSpPr>
          <p:nvPr>
            <p:ph type="dt" sz="half" idx="10"/>
          </p:nvPr>
        </p:nvSpPr>
        <p:spPr/>
        <p:txBody>
          <a:bodyPr/>
          <a:lstStyle/>
          <a:p>
            <a:fld id="{62F1A354-3FB0-4CC8-B645-49C2B3C12A52}" type="datetimeFigureOut">
              <a:rPr lang="nl-NL" smtClean="0"/>
              <a:t>11-05-2026</a:t>
            </a:fld>
            <a:endParaRPr lang="nl-NL"/>
          </a:p>
        </p:txBody>
      </p:sp>
      <p:sp>
        <p:nvSpPr>
          <p:cNvPr id="3" name="Tijdelijke aanduiding voor voettekst 2">
            <a:extLst>
              <a:ext uri="{FF2B5EF4-FFF2-40B4-BE49-F238E27FC236}">
                <a16:creationId xmlns:a16="http://schemas.microsoft.com/office/drawing/2014/main" id="{A2D9A554-7E04-4CC9-BC8D-E4FCBE087AF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72587F0-B060-4089-BC0C-38B7F4ED2D6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44858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3D095-28D1-4082-9343-982A787C44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9E2AF4C-6BC3-408A-BFF2-40FAB6D47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B1FFA66-174F-435A-B03E-65596F4D8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A7C9ED-7211-4CC3-893A-1F4846496191}"/>
              </a:ext>
            </a:extLst>
          </p:cNvPr>
          <p:cNvSpPr>
            <a:spLocks noGrp="1"/>
          </p:cNvSpPr>
          <p:nvPr>
            <p:ph type="dt" sz="half" idx="10"/>
          </p:nvPr>
        </p:nvSpPr>
        <p:spPr/>
        <p:txBody>
          <a:bodyPr/>
          <a:lstStyle/>
          <a:p>
            <a:fld id="{62F1A354-3FB0-4CC8-B645-49C2B3C12A52}" type="datetimeFigureOut">
              <a:rPr lang="nl-NL" smtClean="0"/>
              <a:t>11-05-2026</a:t>
            </a:fld>
            <a:endParaRPr lang="nl-NL"/>
          </a:p>
        </p:txBody>
      </p:sp>
      <p:sp>
        <p:nvSpPr>
          <p:cNvPr id="6" name="Tijdelijke aanduiding voor voettekst 5">
            <a:extLst>
              <a:ext uri="{FF2B5EF4-FFF2-40B4-BE49-F238E27FC236}">
                <a16:creationId xmlns:a16="http://schemas.microsoft.com/office/drawing/2014/main" id="{96C2FC4F-FFD1-4CBD-B998-4E116A3325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7A224E-FDE5-4965-96F4-99B33E96CB0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34836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6E5F3-161B-49B4-97B0-6B58F942C7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27190D5-4E8C-4C83-81D5-12BC42784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70DCF37-7B0B-4111-AA33-65BE4E98D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4AF457-ACD4-47DA-9E73-F79C09BEA664}"/>
              </a:ext>
            </a:extLst>
          </p:cNvPr>
          <p:cNvSpPr>
            <a:spLocks noGrp="1"/>
          </p:cNvSpPr>
          <p:nvPr>
            <p:ph type="dt" sz="half" idx="10"/>
          </p:nvPr>
        </p:nvSpPr>
        <p:spPr/>
        <p:txBody>
          <a:bodyPr/>
          <a:lstStyle/>
          <a:p>
            <a:fld id="{62F1A354-3FB0-4CC8-B645-49C2B3C12A52}" type="datetimeFigureOut">
              <a:rPr lang="nl-NL" smtClean="0"/>
              <a:t>11-05-2026</a:t>
            </a:fld>
            <a:endParaRPr lang="nl-NL"/>
          </a:p>
        </p:txBody>
      </p:sp>
      <p:sp>
        <p:nvSpPr>
          <p:cNvPr id="6" name="Tijdelijke aanduiding voor voettekst 5">
            <a:extLst>
              <a:ext uri="{FF2B5EF4-FFF2-40B4-BE49-F238E27FC236}">
                <a16:creationId xmlns:a16="http://schemas.microsoft.com/office/drawing/2014/main" id="{F0E12D56-340A-4350-89C5-63E925C43D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E4CB6C-2295-4554-8CA6-FA36B9FF400E}"/>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57118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718C4AF-DD18-4A12-916C-5ED63ED61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2BBC2A1E-63F8-4124-A497-7B88D04A1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3F31BF-F0B9-402C-A678-2D7704664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1A354-3FB0-4CC8-B645-49C2B3C12A52}" type="datetimeFigureOut">
              <a:rPr lang="nl-NL" smtClean="0"/>
              <a:t>11-05-2026</a:t>
            </a:fld>
            <a:endParaRPr lang="nl-NL"/>
          </a:p>
        </p:txBody>
      </p:sp>
      <p:sp>
        <p:nvSpPr>
          <p:cNvPr id="5" name="Tijdelijke aanduiding voor voettekst 4">
            <a:extLst>
              <a:ext uri="{FF2B5EF4-FFF2-40B4-BE49-F238E27FC236}">
                <a16:creationId xmlns:a16="http://schemas.microsoft.com/office/drawing/2014/main" id="{606F4D29-E45D-49C6-83C4-03E91840F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1471D48-F875-42C4-BC33-FD5469992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F62AD-E3BE-4C56-9B59-A1D972D61210}" type="slidenum">
              <a:rPr lang="nl-NL" smtClean="0"/>
              <a:t>‹nr.›</a:t>
            </a:fld>
            <a:endParaRPr lang="nl-NL"/>
          </a:p>
        </p:txBody>
      </p:sp>
    </p:spTree>
    <p:extLst>
      <p:ext uri="{BB962C8B-B14F-4D97-AF65-F5344CB8AC3E}">
        <p14:creationId xmlns:p14="http://schemas.microsoft.com/office/powerpoint/2010/main" val="240934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00.xml.rels><?xml version="1.0" encoding="UTF-8" standalone="yes"?>
<Relationships xmlns="http://schemas.openxmlformats.org/package/2006/relationships"><Relationship Id="rId2" Type="http://schemas.openxmlformats.org/officeDocument/2006/relationships/hyperlink" Target="http://www.youtube.com/docentRickJans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6.png"/><Relationship Id="rId3" Type="http://schemas.openxmlformats.org/officeDocument/2006/relationships/customXml" Target="../ink/ink18.xml"/><Relationship Id="rId7" Type="http://schemas.openxmlformats.org/officeDocument/2006/relationships/customXml" Target="../ink/ink20.xml"/><Relationship Id="rId12" Type="http://schemas.openxmlformats.org/officeDocument/2006/relationships/customXml" Target="../ink/ink23.xml"/><Relationship Id="rId2" Type="http://schemas.openxmlformats.org/officeDocument/2006/relationships/image" Target="../media/image20.png"/><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customXml" Target="../ink/ink22.xml"/><Relationship Id="rId5" Type="http://schemas.openxmlformats.org/officeDocument/2006/relationships/customXml" Target="../ink/ink19.xml"/><Relationship Id="rId15" Type="http://schemas.openxmlformats.org/officeDocument/2006/relationships/customXml" Target="../ink/ink24.xml"/><Relationship Id="rId10" Type="http://schemas.openxmlformats.org/officeDocument/2006/relationships/image" Target="../media/image14.png"/><Relationship Id="rId4" Type="http://schemas.openxmlformats.org/officeDocument/2006/relationships/image" Target="../media/image23.png"/><Relationship Id="rId9" Type="http://schemas.openxmlformats.org/officeDocument/2006/relationships/customXml" Target="../ink/ink21.xml"/><Relationship Id="rId1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ustomXml" Target="../ink/ink26.xml"/><Relationship Id="rId13" Type="http://schemas.openxmlformats.org/officeDocument/2006/relationships/image" Target="../media/image34.pn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customXml" Target="../ink/ink28.xml"/><Relationship Id="rId17" Type="http://schemas.openxmlformats.org/officeDocument/2006/relationships/image" Target="../media/image36.png"/><Relationship Id="rId2" Type="http://schemas.openxmlformats.org/officeDocument/2006/relationships/notesSlide" Target="../notesSlides/notesSlide11.xml"/><Relationship Id="rId16" Type="http://schemas.openxmlformats.org/officeDocument/2006/relationships/customXml" Target="../ink/ink30.xml"/><Relationship Id="rId1" Type="http://schemas.openxmlformats.org/officeDocument/2006/relationships/slideLayout" Target="../slideLayouts/slideLayout2.xml"/><Relationship Id="rId6" Type="http://schemas.openxmlformats.org/officeDocument/2006/relationships/customXml" Target="../ink/ink25.xml"/><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image" Target="../media/image35.png"/><Relationship Id="rId10" Type="http://schemas.openxmlformats.org/officeDocument/2006/relationships/customXml" Target="../ink/ink27.xml"/><Relationship Id="rId4" Type="http://schemas.openxmlformats.org/officeDocument/2006/relationships/image" Target="../media/image29.png"/><Relationship Id="rId9" Type="http://schemas.openxmlformats.org/officeDocument/2006/relationships/image" Target="../media/image32.png"/><Relationship Id="rId14" Type="http://schemas.openxmlformats.org/officeDocument/2006/relationships/customXml" Target="../ink/ink29.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docentRickJans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ustomXml" Target="../ink/ink32.xml"/><Relationship Id="rId5" Type="http://schemas.openxmlformats.org/officeDocument/2006/relationships/image" Target="../media/image38.png"/><Relationship Id="rId4" Type="http://schemas.openxmlformats.org/officeDocument/2006/relationships/customXml" Target="../ink/ink31.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customXml" Target="../ink/ink33.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customXml" Target="../ink/ink36.xml"/><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customXml" Target="../ink/ink35.xml"/><Relationship Id="rId5" Type="http://schemas.openxmlformats.org/officeDocument/2006/relationships/image" Target="../media/image51.png"/><Relationship Id="rId4" Type="http://schemas.openxmlformats.org/officeDocument/2006/relationships/customXml" Target="../ink/ink34.xml"/><Relationship Id="rId9"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customXml" Target="../ink/ink3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customXml" Target="../ink/ink37.xml"/><Relationship Id="rId10" Type="http://schemas.openxmlformats.org/officeDocument/2006/relationships/image" Target="../media/image58.png"/><Relationship Id="rId4" Type="http://schemas.openxmlformats.org/officeDocument/2006/relationships/image" Target="../media/image54.png"/><Relationship Id="rId9" Type="http://schemas.openxmlformats.org/officeDocument/2006/relationships/customXml" Target="../ink/ink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3" Type="http://schemas.openxmlformats.org/officeDocument/2006/relationships/customXml" Target="../ink/ink44.xml"/><Relationship Id="rId18" Type="http://schemas.openxmlformats.org/officeDocument/2006/relationships/image" Target="../media/image140.png"/><Relationship Id="rId26" Type="http://schemas.openxmlformats.org/officeDocument/2006/relationships/image" Target="../media/image180.png"/><Relationship Id="rId39" Type="http://schemas.openxmlformats.org/officeDocument/2006/relationships/customXml" Target="../ink/ink57.xml"/><Relationship Id="rId21" Type="http://schemas.openxmlformats.org/officeDocument/2006/relationships/customXml" Target="../ink/ink48.xml"/><Relationship Id="rId34" Type="http://schemas.openxmlformats.org/officeDocument/2006/relationships/image" Target="../media/image220.png"/><Relationship Id="rId42" Type="http://schemas.openxmlformats.org/officeDocument/2006/relationships/image" Target="../media/image260.png"/><Relationship Id="rId7" Type="http://schemas.openxmlformats.org/officeDocument/2006/relationships/customXml" Target="../ink/ink41.xml"/><Relationship Id="rId2" Type="http://schemas.openxmlformats.org/officeDocument/2006/relationships/image" Target="../media/image61.png"/><Relationship Id="rId16" Type="http://schemas.openxmlformats.org/officeDocument/2006/relationships/image" Target="../media/image130.png"/><Relationship Id="rId20" Type="http://schemas.openxmlformats.org/officeDocument/2006/relationships/image" Target="../media/image150.png"/><Relationship Id="rId29" Type="http://schemas.openxmlformats.org/officeDocument/2006/relationships/customXml" Target="../ink/ink52.xml"/><Relationship Id="rId41" Type="http://schemas.openxmlformats.org/officeDocument/2006/relationships/customXml" Target="../ink/ink58.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customXml" Target="../ink/ink43.xml"/><Relationship Id="rId24" Type="http://schemas.openxmlformats.org/officeDocument/2006/relationships/image" Target="../media/image170.png"/><Relationship Id="rId32" Type="http://schemas.openxmlformats.org/officeDocument/2006/relationships/image" Target="../media/image210.png"/><Relationship Id="rId37" Type="http://schemas.openxmlformats.org/officeDocument/2006/relationships/customXml" Target="../ink/ink56.xml"/><Relationship Id="rId40" Type="http://schemas.openxmlformats.org/officeDocument/2006/relationships/image" Target="../media/image250.png"/><Relationship Id="rId5" Type="http://schemas.openxmlformats.org/officeDocument/2006/relationships/customXml" Target="../ink/ink40.xml"/><Relationship Id="rId15" Type="http://schemas.openxmlformats.org/officeDocument/2006/relationships/customXml" Target="../ink/ink45.xml"/><Relationship Id="rId23" Type="http://schemas.openxmlformats.org/officeDocument/2006/relationships/customXml" Target="../ink/ink49.xml"/><Relationship Id="rId28" Type="http://schemas.openxmlformats.org/officeDocument/2006/relationships/image" Target="../media/image190.png"/><Relationship Id="rId36" Type="http://schemas.openxmlformats.org/officeDocument/2006/relationships/image" Target="../media/image230.png"/><Relationship Id="rId10" Type="http://schemas.openxmlformats.org/officeDocument/2006/relationships/image" Target="../media/image100.png"/><Relationship Id="rId19" Type="http://schemas.openxmlformats.org/officeDocument/2006/relationships/customXml" Target="../ink/ink47.xml"/><Relationship Id="rId31" Type="http://schemas.openxmlformats.org/officeDocument/2006/relationships/customXml" Target="../ink/ink53.xml"/><Relationship Id="rId4" Type="http://schemas.openxmlformats.org/officeDocument/2006/relationships/image" Target="../media/image63.png"/><Relationship Id="rId9" Type="http://schemas.openxmlformats.org/officeDocument/2006/relationships/customXml" Target="../ink/ink42.xml"/><Relationship Id="rId14" Type="http://schemas.openxmlformats.org/officeDocument/2006/relationships/image" Target="../media/image120.png"/><Relationship Id="rId22" Type="http://schemas.openxmlformats.org/officeDocument/2006/relationships/image" Target="../media/image160.png"/><Relationship Id="rId27" Type="http://schemas.openxmlformats.org/officeDocument/2006/relationships/customXml" Target="../ink/ink51.xml"/><Relationship Id="rId30" Type="http://schemas.openxmlformats.org/officeDocument/2006/relationships/image" Target="../media/image200.png"/><Relationship Id="rId35" Type="http://schemas.openxmlformats.org/officeDocument/2006/relationships/customXml" Target="../ink/ink55.xml"/><Relationship Id="rId8" Type="http://schemas.openxmlformats.org/officeDocument/2006/relationships/image" Target="../media/image90.png"/><Relationship Id="rId3" Type="http://schemas.openxmlformats.org/officeDocument/2006/relationships/image" Target="../media/image62.png"/><Relationship Id="rId12" Type="http://schemas.openxmlformats.org/officeDocument/2006/relationships/image" Target="../media/image110.png"/><Relationship Id="rId17" Type="http://schemas.openxmlformats.org/officeDocument/2006/relationships/customXml" Target="../ink/ink46.xml"/><Relationship Id="rId25" Type="http://schemas.openxmlformats.org/officeDocument/2006/relationships/customXml" Target="../ink/ink50.xml"/><Relationship Id="rId33" Type="http://schemas.openxmlformats.org/officeDocument/2006/relationships/customXml" Target="../ink/ink54.xml"/><Relationship Id="rId38" Type="http://schemas.openxmlformats.org/officeDocument/2006/relationships/image" Target="../media/image24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6.xml"/><Relationship Id="rId18" Type="http://schemas.openxmlformats.org/officeDocument/2006/relationships/image" Target="../media/image14.png"/><Relationship Id="rId3" Type="http://schemas.openxmlformats.org/officeDocument/2006/relationships/customXml" Target="../ink/ink1.xml"/><Relationship Id="rId21" Type="http://schemas.openxmlformats.org/officeDocument/2006/relationships/customXml" Target="../ink/ink11.xml"/><Relationship Id="rId7" Type="http://schemas.openxmlformats.org/officeDocument/2006/relationships/customXml" Target="../ink/ink3.xml"/><Relationship Id="rId12" Type="http://schemas.openxmlformats.org/officeDocument/2006/relationships/image" Target="../media/image11.png"/><Relationship Id="rId17" Type="http://schemas.openxmlformats.org/officeDocument/2006/relationships/customXml" Target="../ink/ink8.xml"/><Relationship Id="rId2" Type="http://schemas.openxmlformats.org/officeDocument/2006/relationships/image" Target="../media/image5.png"/><Relationship Id="rId16" Type="http://schemas.openxmlformats.org/officeDocument/2006/relationships/image" Target="../media/image13.png"/><Relationship Id="rId20"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3.xml"/><Relationship Id="rId10" Type="http://schemas.openxmlformats.org/officeDocument/2006/relationships/image" Target="../media/image10.png"/><Relationship Id="rId19" Type="http://schemas.openxmlformats.org/officeDocument/2006/relationships/customXml" Target="../ink/ink9.xml"/><Relationship Id="rId4" Type="http://schemas.openxmlformats.org/officeDocument/2006/relationships/image" Target="../media/image7.png"/><Relationship Id="rId9" Type="http://schemas.openxmlformats.org/officeDocument/2006/relationships/customXml" Target="../ink/ink4.xml"/><Relationship Id="rId14" Type="http://schemas.openxmlformats.org/officeDocument/2006/relationships/image" Target="../media/image12.png"/><Relationship Id="rId22" Type="http://schemas.openxmlformats.org/officeDocument/2006/relationships/customXml" Target="../ink/ink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14.xml"/><Relationship Id="rId7" Type="http://schemas.openxmlformats.org/officeDocument/2006/relationships/customXml" Target="../ink/ink1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customXml" Target="../ink/ink15.xm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customXml" Target="../ink/ink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customXml" Target="../ink/ink62.xml"/><Relationship Id="rId13" Type="http://schemas.openxmlformats.org/officeDocument/2006/relationships/image" Target="../media/image330.png"/><Relationship Id="rId18" Type="http://schemas.openxmlformats.org/officeDocument/2006/relationships/customXml" Target="../ink/ink67.xml"/><Relationship Id="rId3" Type="http://schemas.openxmlformats.org/officeDocument/2006/relationships/image" Target="../media/image280.png"/><Relationship Id="rId21" Type="http://schemas.openxmlformats.org/officeDocument/2006/relationships/image" Target="../media/image370.png"/><Relationship Id="rId7" Type="http://schemas.openxmlformats.org/officeDocument/2006/relationships/image" Target="../media/image300.png"/><Relationship Id="rId12" Type="http://schemas.openxmlformats.org/officeDocument/2006/relationships/customXml" Target="../ink/ink64.xml"/><Relationship Id="rId17" Type="http://schemas.openxmlformats.org/officeDocument/2006/relationships/image" Target="../media/image350.png"/><Relationship Id="rId2" Type="http://schemas.openxmlformats.org/officeDocument/2006/relationships/customXml" Target="../ink/ink59.xml"/><Relationship Id="rId16" Type="http://schemas.openxmlformats.org/officeDocument/2006/relationships/customXml" Target="../ink/ink66.xml"/><Relationship Id="rId20" Type="http://schemas.openxmlformats.org/officeDocument/2006/relationships/customXml" Target="../ink/ink68.xml"/><Relationship Id="rId1" Type="http://schemas.openxmlformats.org/officeDocument/2006/relationships/slideLayout" Target="../slideLayouts/slideLayout2.xml"/><Relationship Id="rId6" Type="http://schemas.openxmlformats.org/officeDocument/2006/relationships/customXml" Target="../ink/ink61.xml"/><Relationship Id="rId11" Type="http://schemas.openxmlformats.org/officeDocument/2006/relationships/image" Target="../media/image320.png"/><Relationship Id="rId5" Type="http://schemas.openxmlformats.org/officeDocument/2006/relationships/image" Target="../media/image290.png"/><Relationship Id="rId15" Type="http://schemas.openxmlformats.org/officeDocument/2006/relationships/image" Target="../media/image340.png"/><Relationship Id="rId10" Type="http://schemas.openxmlformats.org/officeDocument/2006/relationships/customXml" Target="../ink/ink63.xml"/><Relationship Id="rId19" Type="http://schemas.openxmlformats.org/officeDocument/2006/relationships/image" Target="../media/image360.png"/><Relationship Id="rId4" Type="http://schemas.openxmlformats.org/officeDocument/2006/relationships/customXml" Target="../ink/ink60.xml"/><Relationship Id="rId9" Type="http://schemas.openxmlformats.org/officeDocument/2006/relationships/image" Target="../media/image310.png"/><Relationship Id="rId14" Type="http://schemas.openxmlformats.org/officeDocument/2006/relationships/customXml" Target="../ink/ink6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674F6-C562-4F76-84FE-5A6E65846230}"/>
              </a:ext>
            </a:extLst>
          </p:cNvPr>
          <p:cNvSpPr>
            <a:spLocks noGrp="1"/>
          </p:cNvSpPr>
          <p:nvPr>
            <p:ph type="ctrTitle"/>
          </p:nvPr>
        </p:nvSpPr>
        <p:spPr/>
        <p:txBody>
          <a:bodyPr/>
          <a:lstStyle/>
          <a:p>
            <a:r>
              <a:rPr lang="nl-NL" b="1" dirty="0">
                <a:latin typeface="Effra" panose="02000506080000020004" pitchFamily="2" charset="0"/>
              </a:rPr>
              <a:t>Welkom</a:t>
            </a:r>
          </a:p>
        </p:txBody>
      </p:sp>
      <p:sp>
        <p:nvSpPr>
          <p:cNvPr id="3" name="Ondertitel 2">
            <a:extLst>
              <a:ext uri="{FF2B5EF4-FFF2-40B4-BE49-F238E27FC236}">
                <a16:creationId xmlns:a16="http://schemas.microsoft.com/office/drawing/2014/main" id="{A745CA3A-1013-4129-828C-01E25CFA2E52}"/>
              </a:ext>
            </a:extLst>
          </p:cNvPr>
          <p:cNvSpPr>
            <a:spLocks noGrp="1"/>
          </p:cNvSpPr>
          <p:nvPr>
            <p:ph type="subTitle" idx="1"/>
          </p:nvPr>
        </p:nvSpPr>
        <p:spPr>
          <a:xfrm>
            <a:off x="1524000" y="3602038"/>
            <a:ext cx="9144000" cy="2663826"/>
          </a:xfrm>
        </p:spPr>
        <p:txBody>
          <a:bodyPr>
            <a:normAutofit/>
          </a:bodyPr>
          <a:lstStyle/>
          <a:p>
            <a:r>
              <a:rPr lang="nl-NL" i="1" dirty="0">
                <a:latin typeface="Effra" panose="02000506080000020004" pitchFamily="2" charset="0"/>
              </a:rPr>
              <a:t>Economie VMBO GL/TL </a:t>
            </a:r>
          </a:p>
          <a:p>
            <a:endParaRPr lang="nl-NL" dirty="0"/>
          </a:p>
          <a:p>
            <a:r>
              <a:rPr lang="nl-NL" dirty="0">
                <a:latin typeface="Effra" panose="02000506080000020004" pitchFamily="2" charset="0"/>
              </a:rPr>
              <a:t>Dinsdag 12 mei </a:t>
            </a:r>
            <a:r>
              <a:rPr lang="nl-NL" dirty="0"/>
              <a:t>2026</a:t>
            </a:r>
            <a:endParaRPr lang="nl-NL" dirty="0">
              <a:latin typeface="Effra" panose="02000506080000020004" pitchFamily="2" charset="0"/>
            </a:endParaRPr>
          </a:p>
          <a:p>
            <a:r>
              <a:rPr lang="nl-NL" dirty="0"/>
              <a:t>Economie docent Rick Jansen </a:t>
            </a:r>
          </a:p>
          <a:p>
            <a:r>
              <a:rPr lang="nl-NL" dirty="0"/>
              <a:t>&amp; Salih Yildiz</a:t>
            </a:r>
          </a:p>
        </p:txBody>
      </p:sp>
      <p:pic>
        <p:nvPicPr>
          <p:cNvPr id="5" name="Afbeelding 4" descr="Afbeelding met persoon, kleding, Menselijk gezicht, muur&#10;&#10;Automatisch gegenereerde beschrijving">
            <a:extLst>
              <a:ext uri="{FF2B5EF4-FFF2-40B4-BE49-F238E27FC236}">
                <a16:creationId xmlns:a16="http://schemas.microsoft.com/office/drawing/2014/main" id="{1BFEDD8E-45BC-D139-8946-F2DD3581E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5306" y="2316163"/>
            <a:ext cx="3111304" cy="3949701"/>
          </a:xfrm>
          <a:prstGeom prst="rect">
            <a:avLst/>
          </a:prstGeom>
        </p:spPr>
      </p:pic>
      <p:pic>
        <p:nvPicPr>
          <p:cNvPr id="6" name="Afbeelding 5">
            <a:extLst>
              <a:ext uri="{FF2B5EF4-FFF2-40B4-BE49-F238E27FC236}">
                <a16:creationId xmlns:a16="http://schemas.microsoft.com/office/drawing/2014/main" id="{E86BB378-C812-9C49-11F5-5CF1EF0332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96" y="2316163"/>
            <a:ext cx="2667000" cy="3999355"/>
          </a:xfrm>
          <a:prstGeom prst="rect">
            <a:avLst/>
          </a:prstGeom>
        </p:spPr>
      </p:pic>
    </p:spTree>
    <p:extLst>
      <p:ext uri="{BB962C8B-B14F-4D97-AF65-F5344CB8AC3E}">
        <p14:creationId xmlns:p14="http://schemas.microsoft.com/office/powerpoint/2010/main" val="4091093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0DEF4-F18F-FC9E-B900-3E05556269EB}"/>
              </a:ext>
            </a:extLst>
          </p:cNvPr>
          <p:cNvSpPr>
            <a:spLocks noGrp="1"/>
          </p:cNvSpPr>
          <p:nvPr>
            <p:ph type="title"/>
          </p:nvPr>
        </p:nvSpPr>
        <p:spPr/>
        <p:txBody>
          <a:bodyPr/>
          <a:lstStyle/>
          <a:p>
            <a:r>
              <a:rPr lang="nl-NL" dirty="0"/>
              <a:t>2 : Rechtsvormen </a:t>
            </a:r>
            <a:r>
              <a:rPr lang="nl-NL" sz="1200" i="1" dirty="0"/>
              <a:t>de opgave</a:t>
            </a:r>
            <a:endParaRPr lang="nl-NL" sz="1200" dirty="0"/>
          </a:p>
        </p:txBody>
      </p:sp>
      <p:pic>
        <p:nvPicPr>
          <p:cNvPr id="5" name="Afbeelding 4">
            <a:extLst>
              <a:ext uri="{FF2B5EF4-FFF2-40B4-BE49-F238E27FC236}">
                <a16:creationId xmlns:a16="http://schemas.microsoft.com/office/drawing/2014/main" id="{C0A9D210-7C4D-FF27-8337-9F3791DCF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04" y="1409700"/>
            <a:ext cx="7086600" cy="4038600"/>
          </a:xfrm>
          <a:prstGeom prst="rect">
            <a:avLst/>
          </a:prstGeom>
        </p:spPr>
      </p:pic>
      <p:pic>
        <p:nvPicPr>
          <p:cNvPr id="7" name="Afbeelding 6">
            <a:extLst>
              <a:ext uri="{FF2B5EF4-FFF2-40B4-BE49-F238E27FC236}">
                <a16:creationId xmlns:a16="http://schemas.microsoft.com/office/drawing/2014/main" id="{19D86A03-BA88-EDA8-D972-34A5CDC200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867" y="3649096"/>
            <a:ext cx="5714647" cy="3034849"/>
          </a:xfrm>
          <a:prstGeom prst="rect">
            <a:avLst/>
          </a:prstGeom>
        </p:spPr>
      </p:pic>
    </p:spTree>
    <p:extLst>
      <p:ext uri="{BB962C8B-B14F-4D97-AF65-F5344CB8AC3E}">
        <p14:creationId xmlns:p14="http://schemas.microsoft.com/office/powerpoint/2010/main" val="1619938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AA033-FC8F-786D-74D1-DAAB61335049}"/>
              </a:ext>
            </a:extLst>
          </p:cNvPr>
          <p:cNvSpPr>
            <a:spLocks noGrp="1"/>
          </p:cNvSpPr>
          <p:nvPr>
            <p:ph type="title"/>
          </p:nvPr>
        </p:nvSpPr>
        <p:spPr/>
        <p:txBody>
          <a:bodyPr/>
          <a:lstStyle/>
          <a:p>
            <a:r>
              <a:rPr lang="nl-NL" dirty="0"/>
              <a:t>Laatste tips voor het examen</a:t>
            </a:r>
          </a:p>
        </p:txBody>
      </p:sp>
      <p:sp>
        <p:nvSpPr>
          <p:cNvPr id="3" name="Tijdelijke aanduiding voor inhoud 2">
            <a:extLst>
              <a:ext uri="{FF2B5EF4-FFF2-40B4-BE49-F238E27FC236}">
                <a16:creationId xmlns:a16="http://schemas.microsoft.com/office/drawing/2014/main" id="{E8366950-4AAD-73B6-E9B5-DA4AEE82E792}"/>
              </a:ext>
            </a:extLst>
          </p:cNvPr>
          <p:cNvSpPr>
            <a:spLocks noGrp="1"/>
          </p:cNvSpPr>
          <p:nvPr>
            <p:ph idx="1"/>
          </p:nvPr>
        </p:nvSpPr>
        <p:spPr>
          <a:xfrm>
            <a:off x="838200" y="1328468"/>
            <a:ext cx="10962736" cy="5529532"/>
          </a:xfrm>
        </p:spPr>
        <p:txBody>
          <a:bodyPr>
            <a:normAutofit fontScale="92500" lnSpcReduction="10000"/>
          </a:bodyPr>
          <a:lstStyle/>
          <a:p>
            <a:r>
              <a:rPr lang="nl-NL" dirty="0"/>
              <a:t>Vergeet je rekenmachine en markeerstiften niet!</a:t>
            </a:r>
          </a:p>
          <a:p>
            <a:r>
              <a:rPr lang="nl-NL" dirty="0"/>
              <a:t>Gebruik nooit ‘ze’ maar altijd verwijswoorden</a:t>
            </a:r>
          </a:p>
          <a:p>
            <a:pPr lvl="1"/>
            <a:r>
              <a:rPr lang="nl-NL" dirty="0"/>
              <a:t>Bijvoorbeeld de overheid, de mensen, het bedrijf, etc.</a:t>
            </a:r>
          </a:p>
          <a:p>
            <a:r>
              <a:rPr lang="nl-NL" dirty="0"/>
              <a:t>Lees goed en markeer belangrijke zinnen</a:t>
            </a:r>
          </a:p>
          <a:p>
            <a:r>
              <a:rPr lang="nl-NL" dirty="0"/>
              <a:t>Gebruik de bron wanneer dat gevraagd wordt</a:t>
            </a:r>
          </a:p>
          <a:p>
            <a:r>
              <a:rPr lang="nl-NL" dirty="0"/>
              <a:t>Geef altijd een antwoord, zeker bij meerkeuzevragen (gokken loont!)</a:t>
            </a:r>
          </a:p>
          <a:p>
            <a:r>
              <a:rPr lang="nl-NL" dirty="0"/>
              <a:t>Maak iedere berekening af met een conclusie (dus …. )</a:t>
            </a:r>
          </a:p>
          <a:p>
            <a:r>
              <a:rPr lang="nl-NL" dirty="0"/>
              <a:t>Geef altijd een toelichting wanneer daarom gevraagd wordt, maar nooit te veel toelichtingen!</a:t>
            </a:r>
          </a:p>
          <a:p>
            <a:r>
              <a:rPr lang="nl-NL" dirty="0"/>
              <a:t>Geef logische antwoorden </a:t>
            </a:r>
            <a:r>
              <a:rPr lang="nl-NL" sz="2000" dirty="0"/>
              <a:t>(bij onlogische antwoorden; nog eens berekenen)</a:t>
            </a:r>
          </a:p>
          <a:p>
            <a:r>
              <a:rPr lang="nl-NL" dirty="0"/>
              <a:t>Bekijk altijd de te scoren punten, meer punten is vaak meer stappen.</a:t>
            </a:r>
          </a:p>
          <a:p>
            <a:r>
              <a:rPr lang="nl-NL" dirty="0"/>
              <a:t>Blijf rustig; je hebt 120 minuten, dus pak je tijd.</a:t>
            </a:r>
          </a:p>
          <a:p>
            <a:r>
              <a:rPr lang="nl-NL" dirty="0"/>
              <a:t>Voor de laatste tips : (</a:t>
            </a:r>
            <a:r>
              <a:rPr lang="nl-NL" dirty="0">
                <a:hlinkClick r:id="rId2"/>
              </a:rPr>
              <a:t>www.youtube.com/docentRickJansen</a:t>
            </a:r>
            <a:r>
              <a:rPr lang="nl-NL" dirty="0"/>
              <a:t>) !</a:t>
            </a:r>
          </a:p>
          <a:p>
            <a:endParaRPr lang="nl-NL" dirty="0"/>
          </a:p>
        </p:txBody>
      </p:sp>
    </p:spTree>
    <p:extLst>
      <p:ext uri="{BB962C8B-B14F-4D97-AF65-F5344CB8AC3E}">
        <p14:creationId xmlns:p14="http://schemas.microsoft.com/office/powerpoint/2010/main" val="321432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A5A43-7D0A-1CA0-6FAC-290704866F1D}"/>
              </a:ext>
            </a:extLst>
          </p:cNvPr>
          <p:cNvSpPr>
            <a:spLocks noGrp="1"/>
          </p:cNvSpPr>
          <p:nvPr>
            <p:ph type="title"/>
          </p:nvPr>
        </p:nvSpPr>
        <p:spPr/>
        <p:txBody>
          <a:bodyPr/>
          <a:lstStyle/>
          <a:p>
            <a:r>
              <a:rPr lang="nl-NL" dirty="0"/>
              <a:t>2 : Rechtsvormen </a:t>
            </a:r>
            <a:r>
              <a:rPr lang="nl-NL" sz="1200" i="1" dirty="0"/>
              <a:t>de theorie</a:t>
            </a:r>
          </a:p>
        </p:txBody>
      </p:sp>
      <p:sp>
        <p:nvSpPr>
          <p:cNvPr id="3" name="Tijdelijke aanduiding voor inhoud 2">
            <a:extLst>
              <a:ext uri="{FF2B5EF4-FFF2-40B4-BE49-F238E27FC236}">
                <a16:creationId xmlns:a16="http://schemas.microsoft.com/office/drawing/2014/main" id="{E45CB35E-9233-D1C4-9235-3243C88D209A}"/>
              </a:ext>
            </a:extLst>
          </p:cNvPr>
          <p:cNvSpPr>
            <a:spLocks noGrp="1"/>
          </p:cNvSpPr>
          <p:nvPr>
            <p:ph idx="1"/>
          </p:nvPr>
        </p:nvSpPr>
        <p:spPr>
          <a:xfrm>
            <a:off x="755073" y="1599993"/>
            <a:ext cx="10515600" cy="5258007"/>
          </a:xfrm>
        </p:spPr>
        <p:txBody>
          <a:bodyPr>
            <a:normAutofit fontScale="92500" lnSpcReduction="10000"/>
          </a:bodyPr>
          <a:lstStyle/>
          <a:p>
            <a:r>
              <a:rPr lang="nl-NL" dirty="0"/>
              <a:t>Wanneer je een bedrijf wil starten, schrijf je een </a:t>
            </a:r>
            <a:r>
              <a:rPr lang="nl-NL" b="1" dirty="0"/>
              <a:t>ondernemingsplan</a:t>
            </a:r>
            <a:r>
              <a:rPr lang="nl-NL" dirty="0"/>
              <a:t>. </a:t>
            </a:r>
          </a:p>
          <a:p>
            <a:r>
              <a:rPr lang="nl-NL" dirty="0"/>
              <a:t>Dit ondernemingsplan lever je in bij de </a:t>
            </a:r>
            <a:r>
              <a:rPr lang="nl-NL" b="1" dirty="0"/>
              <a:t>kamer van koophandel</a:t>
            </a:r>
            <a:r>
              <a:rPr lang="nl-NL" dirty="0"/>
              <a:t>.</a:t>
            </a:r>
          </a:p>
          <a:p>
            <a:r>
              <a:rPr lang="nl-NL" dirty="0"/>
              <a:t>In het ondernemingsplan staan onder andere de marketingmix en ook de keuze voor de </a:t>
            </a:r>
            <a:r>
              <a:rPr lang="nl-NL" i="1" u="sng" dirty="0"/>
              <a:t>rechtsvorm</a:t>
            </a:r>
            <a:r>
              <a:rPr lang="nl-NL" b="1" i="1" u="sng" dirty="0"/>
              <a:t>.</a:t>
            </a:r>
            <a:r>
              <a:rPr lang="nl-NL" b="1" dirty="0"/>
              <a:t> </a:t>
            </a:r>
          </a:p>
          <a:p>
            <a:r>
              <a:rPr lang="nl-NL" b="1" dirty="0"/>
              <a:t>Kleine bedrijven</a:t>
            </a:r>
          </a:p>
          <a:p>
            <a:pPr lvl="1"/>
            <a:r>
              <a:rPr lang="nl-NL" dirty="0"/>
              <a:t>Eenmanszaak</a:t>
            </a:r>
          </a:p>
          <a:p>
            <a:pPr lvl="1"/>
            <a:r>
              <a:rPr lang="nl-NL" dirty="0"/>
              <a:t>Vennootschap Onder Firma (V.O.F.)</a:t>
            </a:r>
          </a:p>
          <a:p>
            <a:r>
              <a:rPr lang="nl-NL" b="1" dirty="0"/>
              <a:t>Midden en grote bedrijven</a:t>
            </a:r>
          </a:p>
          <a:p>
            <a:pPr lvl="1"/>
            <a:r>
              <a:rPr lang="nl-NL" dirty="0"/>
              <a:t>Besloten Vennootschap (B.V.)</a:t>
            </a:r>
          </a:p>
          <a:p>
            <a:pPr lvl="1"/>
            <a:r>
              <a:rPr lang="nl-NL" dirty="0"/>
              <a:t>Naamloze Vennootschap (N.V.)</a:t>
            </a:r>
          </a:p>
          <a:p>
            <a:r>
              <a:rPr lang="nl-NL" b="1" dirty="0"/>
              <a:t>Niet commerciële bedrijven</a:t>
            </a:r>
          </a:p>
          <a:p>
            <a:pPr lvl="1"/>
            <a:r>
              <a:rPr lang="nl-NL" dirty="0"/>
              <a:t>Stichting</a:t>
            </a:r>
          </a:p>
          <a:p>
            <a:pPr lvl="1"/>
            <a:r>
              <a:rPr lang="nl-NL" dirty="0"/>
              <a:t>Vereniging</a:t>
            </a:r>
          </a:p>
        </p:txBody>
      </p:sp>
      <p:pic>
        <p:nvPicPr>
          <p:cNvPr id="3074" name="Picture 2" descr="Privacywaakhond in actie tegen datadelen Kamer van Koophandel">
            <a:extLst>
              <a:ext uri="{FF2B5EF4-FFF2-40B4-BE49-F238E27FC236}">
                <a16:creationId xmlns:a16="http://schemas.microsoft.com/office/drawing/2014/main" id="{772B3B05-9D34-0942-55E0-632D6AFF4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2069" y="3255579"/>
            <a:ext cx="6011917" cy="338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409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00378-47E9-6C4E-F8B5-F0A4CE0AF566}"/>
              </a:ext>
            </a:extLst>
          </p:cNvPr>
          <p:cNvSpPr>
            <a:spLocks noGrp="1"/>
          </p:cNvSpPr>
          <p:nvPr>
            <p:ph type="title"/>
          </p:nvPr>
        </p:nvSpPr>
        <p:spPr/>
        <p:txBody>
          <a:bodyPr/>
          <a:lstStyle/>
          <a:p>
            <a:r>
              <a:rPr lang="nl-NL" dirty="0"/>
              <a:t>2 : Rechtsvormen </a:t>
            </a:r>
            <a:r>
              <a:rPr lang="nl-NL" sz="1200" i="1" dirty="0"/>
              <a:t>de theorie</a:t>
            </a:r>
            <a:endParaRPr lang="nl-NL" dirty="0"/>
          </a:p>
        </p:txBody>
      </p:sp>
      <p:graphicFrame>
        <p:nvGraphicFramePr>
          <p:cNvPr id="4" name="Tabel 4">
            <a:extLst>
              <a:ext uri="{FF2B5EF4-FFF2-40B4-BE49-F238E27FC236}">
                <a16:creationId xmlns:a16="http://schemas.microsoft.com/office/drawing/2014/main" id="{8B7A740C-DC40-BA8F-C8AA-147EF12E84BC}"/>
              </a:ext>
            </a:extLst>
          </p:cNvPr>
          <p:cNvGraphicFramePr>
            <a:graphicFrameLocks noGrp="1"/>
          </p:cNvGraphicFramePr>
          <p:nvPr>
            <p:ph idx="1"/>
            <p:extLst>
              <p:ext uri="{D42A27DB-BD31-4B8C-83A1-F6EECF244321}">
                <p14:modId xmlns:p14="http://schemas.microsoft.com/office/powerpoint/2010/main" val="499934632"/>
              </p:ext>
            </p:extLst>
          </p:nvPr>
        </p:nvGraphicFramePr>
        <p:xfrm>
          <a:off x="250385" y="1961760"/>
          <a:ext cx="11739846" cy="3596066"/>
        </p:xfrm>
        <a:graphic>
          <a:graphicData uri="http://schemas.openxmlformats.org/drawingml/2006/table">
            <a:tbl>
              <a:tblPr firstRow="1" bandRow="1">
                <a:tableStyleId>{5C22544A-7EE6-4342-B048-85BDC9FD1C3A}</a:tableStyleId>
              </a:tblPr>
              <a:tblGrid>
                <a:gridCol w="3372539">
                  <a:extLst>
                    <a:ext uri="{9D8B030D-6E8A-4147-A177-3AD203B41FA5}">
                      <a16:colId xmlns:a16="http://schemas.microsoft.com/office/drawing/2014/main" val="1255667879"/>
                    </a:ext>
                  </a:extLst>
                </a:gridCol>
                <a:gridCol w="1653498">
                  <a:extLst>
                    <a:ext uri="{9D8B030D-6E8A-4147-A177-3AD203B41FA5}">
                      <a16:colId xmlns:a16="http://schemas.microsoft.com/office/drawing/2014/main" val="2991983356"/>
                    </a:ext>
                  </a:extLst>
                </a:gridCol>
                <a:gridCol w="2324227">
                  <a:extLst>
                    <a:ext uri="{9D8B030D-6E8A-4147-A177-3AD203B41FA5}">
                      <a16:colId xmlns:a16="http://schemas.microsoft.com/office/drawing/2014/main" val="311961906"/>
                    </a:ext>
                  </a:extLst>
                </a:gridCol>
                <a:gridCol w="1736534">
                  <a:extLst>
                    <a:ext uri="{9D8B030D-6E8A-4147-A177-3AD203B41FA5}">
                      <a16:colId xmlns:a16="http://schemas.microsoft.com/office/drawing/2014/main" val="2774169027"/>
                    </a:ext>
                  </a:extLst>
                </a:gridCol>
                <a:gridCol w="2653048">
                  <a:extLst>
                    <a:ext uri="{9D8B030D-6E8A-4147-A177-3AD203B41FA5}">
                      <a16:colId xmlns:a16="http://schemas.microsoft.com/office/drawing/2014/main" val="2457512005"/>
                    </a:ext>
                  </a:extLst>
                </a:gridCol>
              </a:tblGrid>
              <a:tr h="424777">
                <a:tc>
                  <a:txBody>
                    <a:bodyPr/>
                    <a:lstStyle/>
                    <a:p>
                      <a:endParaRPr lang="nl-NL" dirty="0"/>
                    </a:p>
                  </a:txBody>
                  <a:tcPr/>
                </a:tc>
                <a:tc>
                  <a:txBody>
                    <a:bodyPr/>
                    <a:lstStyle/>
                    <a:p>
                      <a:r>
                        <a:rPr lang="nl-NL" dirty="0"/>
                        <a:t>Aantal eigenaren</a:t>
                      </a:r>
                    </a:p>
                  </a:txBody>
                  <a:tcPr/>
                </a:tc>
                <a:tc>
                  <a:txBody>
                    <a:bodyPr/>
                    <a:lstStyle/>
                    <a:p>
                      <a:r>
                        <a:rPr lang="nl-NL" dirty="0"/>
                        <a:t>Privé aansprakelijk</a:t>
                      </a:r>
                    </a:p>
                  </a:txBody>
                  <a:tcPr/>
                </a:tc>
                <a:tc>
                  <a:txBody>
                    <a:bodyPr/>
                    <a:lstStyle/>
                    <a:p>
                      <a:r>
                        <a:rPr lang="nl-NL" dirty="0"/>
                        <a:t>Aandelen</a:t>
                      </a:r>
                    </a:p>
                  </a:txBody>
                  <a:tcPr/>
                </a:tc>
                <a:tc>
                  <a:txBody>
                    <a:bodyPr/>
                    <a:lstStyle/>
                    <a:p>
                      <a:r>
                        <a:rPr lang="nl-NL" dirty="0"/>
                        <a:t>Soort belasting</a:t>
                      </a:r>
                    </a:p>
                  </a:txBody>
                  <a:tcPr/>
                </a:tc>
                <a:extLst>
                  <a:ext uri="{0D108BD9-81ED-4DB2-BD59-A6C34878D82A}">
                    <a16:rowId xmlns:a16="http://schemas.microsoft.com/office/drawing/2014/main" val="438521933"/>
                  </a:ext>
                </a:extLst>
              </a:tr>
              <a:tr h="424777">
                <a:tc>
                  <a:txBody>
                    <a:bodyPr/>
                    <a:lstStyle/>
                    <a:p>
                      <a:r>
                        <a:rPr lang="nl-NL" dirty="0"/>
                        <a:t>Eenmanszaak</a:t>
                      </a:r>
                    </a:p>
                  </a:txBody>
                  <a:tcPr/>
                </a:tc>
                <a:tc>
                  <a:txBody>
                    <a:bodyPr/>
                    <a:lstStyle/>
                    <a:p>
                      <a:r>
                        <a:rPr lang="nl-NL" dirty="0"/>
                        <a:t>Maximaal 1</a:t>
                      </a:r>
                    </a:p>
                  </a:txBody>
                  <a:tcPr/>
                </a:tc>
                <a:tc>
                  <a:txBody>
                    <a:bodyPr/>
                    <a:lstStyle/>
                    <a:p>
                      <a:r>
                        <a:rPr lang="nl-NL" dirty="0"/>
                        <a:t>Ja</a:t>
                      </a:r>
                    </a:p>
                  </a:txBody>
                  <a:tcPr/>
                </a:tc>
                <a:tc>
                  <a:txBody>
                    <a:bodyPr/>
                    <a:lstStyle/>
                    <a:p>
                      <a:r>
                        <a:rPr lang="nl-NL" dirty="0"/>
                        <a:t>N.v.t.</a:t>
                      </a:r>
                    </a:p>
                  </a:txBody>
                  <a:tcPr/>
                </a:tc>
                <a:tc>
                  <a:txBody>
                    <a:bodyPr/>
                    <a:lstStyle/>
                    <a:p>
                      <a:r>
                        <a:rPr lang="nl-NL" dirty="0"/>
                        <a:t>Inkomstenbelasting</a:t>
                      </a:r>
                    </a:p>
                  </a:txBody>
                  <a:tcPr/>
                </a:tc>
                <a:extLst>
                  <a:ext uri="{0D108BD9-81ED-4DB2-BD59-A6C34878D82A}">
                    <a16:rowId xmlns:a16="http://schemas.microsoft.com/office/drawing/2014/main" val="3561365338"/>
                  </a:ext>
                </a:extLst>
              </a:tr>
              <a:tr h="733176">
                <a:tc>
                  <a:txBody>
                    <a:bodyPr/>
                    <a:lstStyle/>
                    <a:p>
                      <a:r>
                        <a:rPr lang="nl-NL" dirty="0"/>
                        <a:t>VOF</a:t>
                      </a:r>
                      <a:br>
                        <a:rPr lang="nl-NL" dirty="0"/>
                      </a:br>
                      <a:r>
                        <a:rPr lang="nl-NL" dirty="0"/>
                        <a:t>(Vennootschap onder Firma)</a:t>
                      </a:r>
                    </a:p>
                  </a:txBody>
                  <a:tcPr/>
                </a:tc>
                <a:tc>
                  <a:txBody>
                    <a:bodyPr/>
                    <a:lstStyle/>
                    <a:p>
                      <a:r>
                        <a:rPr lang="nl-NL" dirty="0"/>
                        <a:t>2 of meer</a:t>
                      </a:r>
                    </a:p>
                  </a:txBody>
                  <a:tcPr/>
                </a:tc>
                <a:tc>
                  <a:txBody>
                    <a:bodyPr/>
                    <a:lstStyle/>
                    <a:p>
                      <a:r>
                        <a:rPr lang="nl-NL" dirty="0"/>
                        <a:t>Ja </a:t>
                      </a:r>
                    </a:p>
                  </a:txBody>
                  <a:tcPr/>
                </a:tc>
                <a:tc>
                  <a:txBody>
                    <a:bodyPr/>
                    <a:lstStyle/>
                    <a:p>
                      <a:r>
                        <a:rPr lang="nl-NL" dirty="0"/>
                        <a:t>N.v.t.</a:t>
                      </a:r>
                    </a:p>
                  </a:txBody>
                  <a:tcPr/>
                </a:tc>
                <a:tc>
                  <a:txBody>
                    <a:bodyPr/>
                    <a:lstStyle/>
                    <a:p>
                      <a:r>
                        <a:rPr lang="nl-NL" dirty="0"/>
                        <a:t>Inkomstenbelasting</a:t>
                      </a:r>
                    </a:p>
                  </a:txBody>
                  <a:tcPr/>
                </a:tc>
                <a:extLst>
                  <a:ext uri="{0D108BD9-81ED-4DB2-BD59-A6C34878D82A}">
                    <a16:rowId xmlns:a16="http://schemas.microsoft.com/office/drawing/2014/main" val="3839751265"/>
                  </a:ext>
                </a:extLst>
              </a:tr>
              <a:tr h="733176">
                <a:tc>
                  <a:txBody>
                    <a:bodyPr/>
                    <a:lstStyle/>
                    <a:p>
                      <a:r>
                        <a:rPr lang="nl-NL" dirty="0"/>
                        <a:t>BV (Besloten Vennootschap)</a:t>
                      </a:r>
                    </a:p>
                  </a:txBody>
                  <a:tcPr/>
                </a:tc>
                <a:tc>
                  <a:txBody>
                    <a:bodyPr/>
                    <a:lstStyle/>
                    <a:p>
                      <a:r>
                        <a:rPr lang="nl-NL" dirty="0"/>
                        <a:t>1 of meer </a:t>
                      </a:r>
                    </a:p>
                  </a:txBody>
                  <a:tcPr/>
                </a:tc>
                <a:tc>
                  <a:txBody>
                    <a:bodyPr/>
                    <a:lstStyle/>
                    <a:p>
                      <a:r>
                        <a:rPr lang="nl-NL" dirty="0"/>
                        <a:t>Nee</a:t>
                      </a:r>
                    </a:p>
                  </a:txBody>
                  <a:tcPr/>
                </a:tc>
                <a:tc>
                  <a:txBody>
                    <a:bodyPr/>
                    <a:lstStyle/>
                    <a:p>
                      <a:r>
                        <a:rPr lang="nl-NL" dirty="0"/>
                        <a:t>Niet vrij verhandelbaar</a:t>
                      </a:r>
                    </a:p>
                  </a:txBody>
                  <a:tcPr/>
                </a:tc>
                <a:tc>
                  <a:txBody>
                    <a:bodyPr/>
                    <a:lstStyle/>
                    <a:p>
                      <a:r>
                        <a:rPr lang="nl-NL" dirty="0"/>
                        <a:t>Vennootschapsbelasting</a:t>
                      </a:r>
                    </a:p>
                  </a:txBody>
                  <a:tcPr/>
                </a:tc>
                <a:extLst>
                  <a:ext uri="{0D108BD9-81ED-4DB2-BD59-A6C34878D82A}">
                    <a16:rowId xmlns:a16="http://schemas.microsoft.com/office/drawing/2014/main" val="3105498476"/>
                  </a:ext>
                </a:extLst>
              </a:tr>
              <a:tr h="424777">
                <a:tc>
                  <a:txBody>
                    <a:bodyPr/>
                    <a:lstStyle/>
                    <a:p>
                      <a:r>
                        <a:rPr lang="nl-NL" dirty="0"/>
                        <a:t>NV (Naamloze Vennootschap)</a:t>
                      </a:r>
                    </a:p>
                  </a:txBody>
                  <a:tcPr/>
                </a:tc>
                <a:tc>
                  <a:txBody>
                    <a:bodyPr/>
                    <a:lstStyle/>
                    <a:p>
                      <a:r>
                        <a:rPr lang="nl-NL" dirty="0"/>
                        <a:t>1 of meer</a:t>
                      </a:r>
                    </a:p>
                  </a:txBody>
                  <a:tcPr/>
                </a:tc>
                <a:tc>
                  <a:txBody>
                    <a:bodyPr/>
                    <a:lstStyle/>
                    <a:p>
                      <a:r>
                        <a:rPr lang="nl-NL" dirty="0"/>
                        <a:t>Nee</a:t>
                      </a:r>
                    </a:p>
                  </a:txBody>
                  <a:tcPr/>
                </a:tc>
                <a:tc>
                  <a:txBody>
                    <a:bodyPr/>
                    <a:lstStyle/>
                    <a:p>
                      <a:r>
                        <a:rPr lang="nl-NL" dirty="0"/>
                        <a:t>Vrij verhandelbaar</a:t>
                      </a:r>
                    </a:p>
                  </a:txBody>
                  <a:tcPr/>
                </a:tc>
                <a:tc>
                  <a:txBody>
                    <a:bodyPr/>
                    <a:lstStyle/>
                    <a:p>
                      <a:r>
                        <a:rPr lang="nl-NL" dirty="0"/>
                        <a:t>Vennootschapsbelasting</a:t>
                      </a:r>
                    </a:p>
                  </a:txBody>
                  <a:tcPr/>
                </a:tc>
                <a:extLst>
                  <a:ext uri="{0D108BD9-81ED-4DB2-BD59-A6C34878D82A}">
                    <a16:rowId xmlns:a16="http://schemas.microsoft.com/office/drawing/2014/main" val="1317382964"/>
                  </a:ext>
                </a:extLst>
              </a:tr>
              <a:tr h="424777">
                <a:tc>
                  <a:txBody>
                    <a:bodyPr/>
                    <a:lstStyle/>
                    <a:p>
                      <a:r>
                        <a:rPr lang="nl-NL" dirty="0"/>
                        <a:t>Stichting</a:t>
                      </a:r>
                    </a:p>
                  </a:txBody>
                  <a:tcPr/>
                </a:tc>
                <a:tc>
                  <a:txBody>
                    <a:bodyPr/>
                    <a:lstStyle/>
                    <a:p>
                      <a:r>
                        <a:rPr lang="nl-NL" dirty="0"/>
                        <a:t>1 of meer</a:t>
                      </a:r>
                    </a:p>
                  </a:txBody>
                  <a:tcPr/>
                </a:tc>
                <a:tc>
                  <a:txBody>
                    <a:bodyPr/>
                    <a:lstStyle/>
                    <a:p>
                      <a:r>
                        <a:rPr lang="nl-NL" dirty="0"/>
                        <a:t>Nee</a:t>
                      </a:r>
                    </a:p>
                  </a:txBody>
                  <a:tcPr/>
                </a:tc>
                <a:tc>
                  <a:txBody>
                    <a:bodyPr/>
                    <a:lstStyle/>
                    <a:p>
                      <a:r>
                        <a:rPr lang="nl-NL" dirty="0"/>
                        <a:t>N.v.t.</a:t>
                      </a:r>
                    </a:p>
                  </a:txBody>
                  <a:tcPr/>
                </a:tc>
                <a:tc>
                  <a:txBody>
                    <a:bodyPr/>
                    <a:lstStyle/>
                    <a:p>
                      <a:r>
                        <a:rPr lang="nl-NL" dirty="0"/>
                        <a:t>Vennootschapsbelasting</a:t>
                      </a:r>
                    </a:p>
                  </a:txBody>
                  <a:tcPr/>
                </a:tc>
                <a:extLst>
                  <a:ext uri="{0D108BD9-81ED-4DB2-BD59-A6C34878D82A}">
                    <a16:rowId xmlns:a16="http://schemas.microsoft.com/office/drawing/2014/main" val="2140615080"/>
                  </a:ext>
                </a:extLst>
              </a:tr>
            </a:tbl>
          </a:graphicData>
        </a:graphic>
      </p:graphicFrame>
    </p:spTree>
    <p:extLst>
      <p:ext uri="{BB962C8B-B14F-4D97-AF65-F5344CB8AC3E}">
        <p14:creationId xmlns:p14="http://schemas.microsoft.com/office/powerpoint/2010/main" val="2675612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0DEF4-F18F-FC9E-B900-3E05556269EB}"/>
              </a:ext>
            </a:extLst>
          </p:cNvPr>
          <p:cNvSpPr>
            <a:spLocks noGrp="1"/>
          </p:cNvSpPr>
          <p:nvPr>
            <p:ph type="title"/>
          </p:nvPr>
        </p:nvSpPr>
        <p:spPr/>
        <p:txBody>
          <a:bodyPr/>
          <a:lstStyle/>
          <a:p>
            <a:r>
              <a:rPr lang="nl-NL" dirty="0">
                <a:solidFill>
                  <a:srgbClr val="FF0000"/>
                </a:solidFill>
              </a:rPr>
              <a:t>2 : Rechtsvormen </a:t>
            </a:r>
            <a:r>
              <a:rPr lang="nl-NL" sz="1200" i="1" dirty="0">
                <a:solidFill>
                  <a:srgbClr val="FF0000"/>
                </a:solidFill>
              </a:rPr>
              <a:t>uitwerkingen van de opgave</a:t>
            </a:r>
            <a:endParaRPr lang="nl-NL" sz="1200" dirty="0">
              <a:solidFill>
                <a:srgbClr val="FF0000"/>
              </a:solidFill>
            </a:endParaRPr>
          </a:p>
        </p:txBody>
      </p:sp>
      <p:pic>
        <p:nvPicPr>
          <p:cNvPr id="5" name="Afbeelding 4">
            <a:extLst>
              <a:ext uri="{FF2B5EF4-FFF2-40B4-BE49-F238E27FC236}">
                <a16:creationId xmlns:a16="http://schemas.microsoft.com/office/drawing/2014/main" id="{C0A9D210-7C4D-FF27-8337-9F3791DCF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564" y="1409700"/>
            <a:ext cx="7086600" cy="403860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t 3">
                <a:extLst>
                  <a:ext uri="{FF2B5EF4-FFF2-40B4-BE49-F238E27FC236}">
                    <a16:creationId xmlns:a16="http://schemas.microsoft.com/office/drawing/2014/main" id="{4E6C4612-FBDE-28C9-D3B7-6FCF7DBE7CDB}"/>
                  </a:ext>
                </a:extLst>
              </p14:cNvPr>
              <p14:cNvContentPartPr/>
              <p14:nvPr/>
            </p14:nvContentPartPr>
            <p14:xfrm>
              <a:off x="5791189" y="3865189"/>
              <a:ext cx="761400" cy="22320"/>
            </p14:xfrm>
          </p:contentPart>
        </mc:Choice>
        <mc:Fallback xmlns="">
          <p:pic>
            <p:nvPicPr>
              <p:cNvPr id="4" name="Inkt 3">
                <a:extLst>
                  <a:ext uri="{FF2B5EF4-FFF2-40B4-BE49-F238E27FC236}">
                    <a16:creationId xmlns:a16="http://schemas.microsoft.com/office/drawing/2014/main" id="{4E6C4612-FBDE-28C9-D3B7-6FCF7DBE7CDB}"/>
                  </a:ext>
                </a:extLst>
              </p:cNvPr>
              <p:cNvPicPr/>
              <p:nvPr/>
            </p:nvPicPr>
            <p:blipFill>
              <a:blip r:embed="rId4"/>
              <a:stretch>
                <a:fillRect/>
              </a:stretch>
            </p:blipFill>
            <p:spPr>
              <a:xfrm>
                <a:off x="5737189" y="3757189"/>
                <a:ext cx="8690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t 5">
                <a:extLst>
                  <a:ext uri="{FF2B5EF4-FFF2-40B4-BE49-F238E27FC236}">
                    <a16:creationId xmlns:a16="http://schemas.microsoft.com/office/drawing/2014/main" id="{D4AF0BFA-49E9-DB79-4674-9A8C98772A10}"/>
                  </a:ext>
                </a:extLst>
              </p14:cNvPr>
              <p14:cNvContentPartPr/>
              <p14:nvPr/>
            </p14:nvContentPartPr>
            <p14:xfrm>
              <a:off x="1556869" y="4062469"/>
              <a:ext cx="1018440" cy="34560"/>
            </p14:xfrm>
          </p:contentPart>
        </mc:Choice>
        <mc:Fallback xmlns="">
          <p:pic>
            <p:nvPicPr>
              <p:cNvPr id="6" name="Inkt 5">
                <a:extLst>
                  <a:ext uri="{FF2B5EF4-FFF2-40B4-BE49-F238E27FC236}">
                    <a16:creationId xmlns:a16="http://schemas.microsoft.com/office/drawing/2014/main" id="{D4AF0BFA-49E9-DB79-4674-9A8C98772A10}"/>
                  </a:ext>
                </a:extLst>
              </p:cNvPr>
              <p:cNvPicPr/>
              <p:nvPr/>
            </p:nvPicPr>
            <p:blipFill>
              <a:blip r:embed="rId6"/>
              <a:stretch>
                <a:fillRect/>
              </a:stretch>
            </p:blipFill>
            <p:spPr>
              <a:xfrm>
                <a:off x="1503229" y="3954469"/>
                <a:ext cx="11260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t 6">
                <a:extLst>
                  <a:ext uri="{FF2B5EF4-FFF2-40B4-BE49-F238E27FC236}">
                    <a16:creationId xmlns:a16="http://schemas.microsoft.com/office/drawing/2014/main" id="{C44B02C4-A496-861E-0578-DFAC857D85FF}"/>
                  </a:ext>
                </a:extLst>
              </p14:cNvPr>
              <p14:cNvContentPartPr/>
              <p14:nvPr/>
            </p14:nvContentPartPr>
            <p14:xfrm>
              <a:off x="4043749" y="3814429"/>
              <a:ext cx="988200" cy="34200"/>
            </p14:xfrm>
          </p:contentPart>
        </mc:Choice>
        <mc:Fallback xmlns="">
          <p:pic>
            <p:nvPicPr>
              <p:cNvPr id="7" name="Inkt 6">
                <a:extLst>
                  <a:ext uri="{FF2B5EF4-FFF2-40B4-BE49-F238E27FC236}">
                    <a16:creationId xmlns:a16="http://schemas.microsoft.com/office/drawing/2014/main" id="{C44B02C4-A496-861E-0578-DFAC857D85FF}"/>
                  </a:ext>
                </a:extLst>
              </p:cNvPr>
              <p:cNvPicPr/>
              <p:nvPr/>
            </p:nvPicPr>
            <p:blipFill>
              <a:blip r:embed="rId8"/>
              <a:stretch>
                <a:fillRect/>
              </a:stretch>
            </p:blipFill>
            <p:spPr>
              <a:xfrm>
                <a:off x="3990109" y="3706789"/>
                <a:ext cx="10958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t 7">
                <a:extLst>
                  <a:ext uri="{FF2B5EF4-FFF2-40B4-BE49-F238E27FC236}">
                    <a16:creationId xmlns:a16="http://schemas.microsoft.com/office/drawing/2014/main" id="{5D7059BB-489A-572A-614B-965C062BC276}"/>
                  </a:ext>
                </a:extLst>
              </p14:cNvPr>
              <p14:cNvContentPartPr/>
              <p14:nvPr/>
            </p14:nvContentPartPr>
            <p14:xfrm>
              <a:off x="1597549" y="4523629"/>
              <a:ext cx="360" cy="360"/>
            </p14:xfrm>
          </p:contentPart>
        </mc:Choice>
        <mc:Fallback xmlns="">
          <p:pic>
            <p:nvPicPr>
              <p:cNvPr id="8" name="Inkt 7">
                <a:extLst>
                  <a:ext uri="{FF2B5EF4-FFF2-40B4-BE49-F238E27FC236}">
                    <a16:creationId xmlns:a16="http://schemas.microsoft.com/office/drawing/2014/main" id="{5D7059BB-489A-572A-614B-965C062BC276}"/>
                  </a:ext>
                </a:extLst>
              </p:cNvPr>
              <p:cNvPicPr/>
              <p:nvPr/>
            </p:nvPicPr>
            <p:blipFill>
              <a:blip r:embed="rId10"/>
              <a:stretch>
                <a:fillRect/>
              </a:stretch>
            </p:blipFill>
            <p:spPr>
              <a:xfrm>
                <a:off x="1543909" y="441598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t 9">
                <a:extLst>
                  <a:ext uri="{FF2B5EF4-FFF2-40B4-BE49-F238E27FC236}">
                    <a16:creationId xmlns:a16="http://schemas.microsoft.com/office/drawing/2014/main" id="{8808B42D-5848-2E99-7E05-D41114676E1B}"/>
                  </a:ext>
                </a:extLst>
              </p14:cNvPr>
              <p14:cNvContentPartPr/>
              <p14:nvPr/>
            </p14:nvContentPartPr>
            <p14:xfrm>
              <a:off x="1593229" y="4948429"/>
              <a:ext cx="360" cy="360"/>
            </p14:xfrm>
          </p:contentPart>
        </mc:Choice>
        <mc:Fallback xmlns="">
          <p:pic>
            <p:nvPicPr>
              <p:cNvPr id="10" name="Inkt 9">
                <a:extLst>
                  <a:ext uri="{FF2B5EF4-FFF2-40B4-BE49-F238E27FC236}">
                    <a16:creationId xmlns:a16="http://schemas.microsoft.com/office/drawing/2014/main" id="{8808B42D-5848-2E99-7E05-D41114676E1B}"/>
                  </a:ext>
                </a:extLst>
              </p:cNvPr>
              <p:cNvPicPr/>
              <p:nvPr/>
            </p:nvPicPr>
            <p:blipFill>
              <a:blip r:embed="rId10"/>
              <a:stretch>
                <a:fillRect/>
              </a:stretch>
            </p:blipFill>
            <p:spPr>
              <a:xfrm>
                <a:off x="1539229" y="484042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t 10">
                <a:extLst>
                  <a:ext uri="{FF2B5EF4-FFF2-40B4-BE49-F238E27FC236}">
                    <a16:creationId xmlns:a16="http://schemas.microsoft.com/office/drawing/2014/main" id="{0FF2F919-2AD7-A733-6CB4-CA0BA5A99224}"/>
                  </a:ext>
                </a:extLst>
              </p14:cNvPr>
              <p14:cNvContentPartPr/>
              <p14:nvPr/>
            </p14:nvContentPartPr>
            <p14:xfrm>
              <a:off x="1607269" y="4728829"/>
              <a:ext cx="360" cy="360"/>
            </p14:xfrm>
          </p:contentPart>
        </mc:Choice>
        <mc:Fallback xmlns="">
          <p:pic>
            <p:nvPicPr>
              <p:cNvPr id="11" name="Inkt 10">
                <a:extLst>
                  <a:ext uri="{FF2B5EF4-FFF2-40B4-BE49-F238E27FC236}">
                    <a16:creationId xmlns:a16="http://schemas.microsoft.com/office/drawing/2014/main" id="{0FF2F919-2AD7-A733-6CB4-CA0BA5A99224}"/>
                  </a:ext>
                </a:extLst>
              </p:cNvPr>
              <p:cNvPicPr/>
              <p:nvPr/>
            </p:nvPicPr>
            <p:blipFill>
              <a:blip r:embed="rId13"/>
              <a:stretch>
                <a:fillRect/>
              </a:stretch>
            </p:blipFill>
            <p:spPr>
              <a:xfrm>
                <a:off x="1553269" y="4620829"/>
                <a:ext cx="108000" cy="216000"/>
              </a:xfrm>
              <a:prstGeom prst="rect">
                <a:avLst/>
              </a:prstGeom>
            </p:spPr>
          </p:pic>
        </mc:Fallback>
      </mc:AlternateContent>
      <p:pic>
        <p:nvPicPr>
          <p:cNvPr id="12" name="Afbeelding 11">
            <a:extLst>
              <a:ext uri="{FF2B5EF4-FFF2-40B4-BE49-F238E27FC236}">
                <a16:creationId xmlns:a16="http://schemas.microsoft.com/office/drawing/2014/main" id="{5E2D423F-277C-8763-0DF2-275253071D9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21051" y="3906760"/>
            <a:ext cx="5229463" cy="2777185"/>
          </a:xfrm>
          <a:prstGeom prst="rect">
            <a:avLst/>
          </a:prstGeom>
        </p:spPr>
      </p:pic>
      <mc:AlternateContent xmlns:mc="http://schemas.openxmlformats.org/markup-compatibility/2006" xmlns:p14="http://schemas.microsoft.com/office/powerpoint/2010/main">
        <mc:Choice Requires="p14">
          <p:contentPart p14:bwMode="auto" r:id="rId15">
            <p14:nvContentPartPr>
              <p14:cNvPr id="13" name="Inkt 12">
                <a:extLst>
                  <a:ext uri="{FF2B5EF4-FFF2-40B4-BE49-F238E27FC236}">
                    <a16:creationId xmlns:a16="http://schemas.microsoft.com/office/drawing/2014/main" id="{65AD6335-1A80-5C60-7606-8A28C602037F}"/>
                  </a:ext>
                </a:extLst>
              </p14:cNvPr>
              <p14:cNvContentPartPr/>
              <p14:nvPr/>
            </p14:nvContentPartPr>
            <p14:xfrm>
              <a:off x="7382555" y="6213681"/>
              <a:ext cx="360" cy="360"/>
            </p14:xfrm>
          </p:contentPart>
        </mc:Choice>
        <mc:Fallback xmlns="">
          <p:pic>
            <p:nvPicPr>
              <p:cNvPr id="13" name="Inkt 12">
                <a:extLst>
                  <a:ext uri="{FF2B5EF4-FFF2-40B4-BE49-F238E27FC236}">
                    <a16:creationId xmlns:a16="http://schemas.microsoft.com/office/drawing/2014/main" id="{65AD6335-1A80-5C60-7606-8A28C602037F}"/>
                  </a:ext>
                </a:extLst>
              </p:cNvPr>
              <p:cNvPicPr/>
              <p:nvPr/>
            </p:nvPicPr>
            <p:blipFill>
              <a:blip r:embed="rId16"/>
              <a:stretch>
                <a:fillRect/>
              </a:stretch>
            </p:blipFill>
            <p:spPr>
              <a:xfrm>
                <a:off x="7328555" y="6106041"/>
                <a:ext cx="108000" cy="216000"/>
              </a:xfrm>
              <a:prstGeom prst="rect">
                <a:avLst/>
              </a:prstGeom>
            </p:spPr>
          </p:pic>
        </mc:Fallback>
      </mc:AlternateContent>
    </p:spTree>
    <p:extLst>
      <p:ext uri="{BB962C8B-B14F-4D97-AF65-F5344CB8AC3E}">
        <p14:creationId xmlns:p14="http://schemas.microsoft.com/office/powerpoint/2010/main" val="310023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9C442-FE13-CE90-AA88-92C5A4D8099A}"/>
              </a:ext>
            </a:extLst>
          </p:cNvPr>
          <p:cNvSpPr>
            <a:spLocks noGrp="1"/>
          </p:cNvSpPr>
          <p:nvPr>
            <p:ph type="title"/>
          </p:nvPr>
        </p:nvSpPr>
        <p:spPr/>
        <p:txBody>
          <a:bodyPr/>
          <a:lstStyle/>
          <a:p>
            <a:r>
              <a:rPr lang="nl-NL" dirty="0"/>
              <a:t>3 : Indexcijfers </a:t>
            </a:r>
            <a:r>
              <a:rPr lang="nl-NL" sz="1200" i="1" dirty="0"/>
              <a:t>de opgave</a:t>
            </a:r>
            <a:r>
              <a:rPr lang="nl-NL" sz="1200" dirty="0"/>
              <a:t> </a:t>
            </a:r>
          </a:p>
        </p:txBody>
      </p:sp>
      <p:pic>
        <p:nvPicPr>
          <p:cNvPr id="7" name="Afbeelding 6">
            <a:extLst>
              <a:ext uri="{FF2B5EF4-FFF2-40B4-BE49-F238E27FC236}">
                <a16:creationId xmlns:a16="http://schemas.microsoft.com/office/drawing/2014/main" id="{E1A4003C-2F36-483D-774F-3FD390C71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1497343"/>
            <a:ext cx="7213600" cy="2476500"/>
          </a:xfrm>
          <a:prstGeom prst="rect">
            <a:avLst/>
          </a:prstGeom>
        </p:spPr>
      </p:pic>
      <p:pic>
        <p:nvPicPr>
          <p:cNvPr id="9" name="Afbeelding 8">
            <a:extLst>
              <a:ext uri="{FF2B5EF4-FFF2-40B4-BE49-F238E27FC236}">
                <a16:creationId xmlns:a16="http://schemas.microsoft.com/office/drawing/2014/main" id="{4F37D2B8-257A-B1CE-FC70-72488EFE0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 y="4001757"/>
            <a:ext cx="6845300" cy="1270000"/>
          </a:xfrm>
          <a:prstGeom prst="rect">
            <a:avLst/>
          </a:prstGeom>
        </p:spPr>
      </p:pic>
      <p:pic>
        <p:nvPicPr>
          <p:cNvPr id="11" name="Afbeelding 10">
            <a:extLst>
              <a:ext uri="{FF2B5EF4-FFF2-40B4-BE49-F238E27FC236}">
                <a16:creationId xmlns:a16="http://schemas.microsoft.com/office/drawing/2014/main" id="{73ECA11A-AA0A-1CC1-1A5E-12FCDD02BC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0220" y="3704946"/>
            <a:ext cx="5110480" cy="2954629"/>
          </a:xfrm>
          <a:prstGeom prst="rect">
            <a:avLst/>
          </a:prstGeom>
          <a:scene3d>
            <a:camera prst="orthographicFront"/>
            <a:lightRig rig="threePt" dir="t"/>
          </a:scene3d>
          <a:sp3d contourW="12700">
            <a:contourClr>
              <a:schemeClr val="tx2"/>
            </a:contourClr>
          </a:sp3d>
        </p:spPr>
      </p:pic>
    </p:spTree>
    <p:extLst>
      <p:ext uri="{BB962C8B-B14F-4D97-AF65-F5344CB8AC3E}">
        <p14:creationId xmlns:p14="http://schemas.microsoft.com/office/powerpoint/2010/main" val="23959137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9C442-FE13-CE90-AA88-92C5A4D8099A}"/>
              </a:ext>
            </a:extLst>
          </p:cNvPr>
          <p:cNvSpPr>
            <a:spLocks noGrp="1"/>
          </p:cNvSpPr>
          <p:nvPr>
            <p:ph type="title"/>
          </p:nvPr>
        </p:nvSpPr>
        <p:spPr/>
        <p:txBody>
          <a:bodyPr/>
          <a:lstStyle/>
          <a:p>
            <a:r>
              <a:rPr lang="nl-NL" dirty="0"/>
              <a:t>3 : Indexcijfers </a:t>
            </a:r>
            <a:r>
              <a:rPr lang="nl-NL" sz="1200" i="1" dirty="0"/>
              <a:t>de theorie</a:t>
            </a:r>
            <a:r>
              <a:rPr lang="nl-NL" sz="1200" dirty="0"/>
              <a:t> </a:t>
            </a:r>
          </a:p>
        </p:txBody>
      </p:sp>
      <p:sp>
        <p:nvSpPr>
          <p:cNvPr id="3" name="Tijdelijke aanduiding voor inhoud 2">
            <a:extLst>
              <a:ext uri="{FF2B5EF4-FFF2-40B4-BE49-F238E27FC236}">
                <a16:creationId xmlns:a16="http://schemas.microsoft.com/office/drawing/2014/main" id="{C3C7604A-A53C-28E9-8F37-985AACCBAE07}"/>
              </a:ext>
            </a:extLst>
          </p:cNvPr>
          <p:cNvSpPr>
            <a:spLocks noGrp="1"/>
          </p:cNvSpPr>
          <p:nvPr>
            <p:ph idx="1"/>
          </p:nvPr>
        </p:nvSpPr>
        <p:spPr/>
        <p:txBody>
          <a:bodyPr>
            <a:normAutofit lnSpcReduction="10000"/>
          </a:bodyPr>
          <a:lstStyle/>
          <a:p>
            <a:r>
              <a:rPr lang="nl-NL" dirty="0"/>
              <a:t>Een indexcijfer is een verhoudingsgetal. Hierdoor kan je makkelijk vergelijken. Het laat een procentuele verandering zien ten op zichtte van het basisjaar. </a:t>
            </a:r>
          </a:p>
          <a:p>
            <a:r>
              <a:rPr lang="nl-NL" dirty="0"/>
              <a:t>Het indexcijfer kun je gebruiken voor bijvoorbeeld prijzen, inkomens, staatsschuld of andere getallen ten opzichte van elkaar uit te drukken</a:t>
            </a:r>
          </a:p>
          <a:p>
            <a:r>
              <a:rPr lang="nl-NL" dirty="0"/>
              <a:t>Eigenlijk is een indexcijfer een percentage, gerekend vanaf 100, zonder dat je het procententeken opschrijft.</a:t>
            </a:r>
          </a:p>
          <a:p>
            <a:r>
              <a:rPr lang="nl-NL" dirty="0"/>
              <a:t>Belangrijk: basisjaar is altijd 100!</a:t>
            </a:r>
          </a:p>
          <a:p>
            <a:r>
              <a:rPr lang="nl-NL" i="1" dirty="0">
                <a:highlight>
                  <a:srgbClr val="FFFF00"/>
                </a:highlight>
              </a:rPr>
              <a:t>Berekening indexcijfer = nieuw getal : getal in het basisjaar x 100 %</a:t>
            </a:r>
          </a:p>
          <a:p>
            <a:r>
              <a:rPr lang="nl-NL" i="1" dirty="0">
                <a:highlight>
                  <a:srgbClr val="FFFF00"/>
                </a:highlight>
              </a:rPr>
              <a:t>Wat ook mag : nieuw – oud / oud x 100%</a:t>
            </a:r>
            <a:endParaRPr lang="nl-NL" dirty="0">
              <a:highlight>
                <a:srgbClr val="FFFF00"/>
              </a:highlight>
            </a:endParaRP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7589904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9C442-FE13-CE90-AA88-92C5A4D8099A}"/>
              </a:ext>
            </a:extLst>
          </p:cNvPr>
          <p:cNvSpPr>
            <a:spLocks noGrp="1"/>
          </p:cNvSpPr>
          <p:nvPr>
            <p:ph type="title"/>
          </p:nvPr>
        </p:nvSpPr>
        <p:spPr/>
        <p:txBody>
          <a:bodyPr/>
          <a:lstStyle/>
          <a:p>
            <a:r>
              <a:rPr lang="nl-NL" dirty="0"/>
              <a:t>3 : Indexcijfers </a:t>
            </a:r>
            <a:r>
              <a:rPr lang="nl-NL" sz="1200" i="1" dirty="0"/>
              <a:t>de theorie</a:t>
            </a:r>
            <a:r>
              <a:rPr lang="nl-NL" sz="1200" dirty="0"/>
              <a:t> </a:t>
            </a:r>
          </a:p>
        </p:txBody>
      </p:sp>
      <p:sp>
        <p:nvSpPr>
          <p:cNvPr id="3" name="Tijdelijke aanduiding voor inhoud 2">
            <a:extLst>
              <a:ext uri="{FF2B5EF4-FFF2-40B4-BE49-F238E27FC236}">
                <a16:creationId xmlns:a16="http://schemas.microsoft.com/office/drawing/2014/main" id="{C3C7604A-A53C-28E9-8F37-985AACCBAE07}"/>
              </a:ext>
            </a:extLst>
          </p:cNvPr>
          <p:cNvSpPr>
            <a:spLocks noGrp="1"/>
          </p:cNvSpPr>
          <p:nvPr>
            <p:ph idx="1"/>
          </p:nvPr>
        </p:nvSpPr>
        <p:spPr/>
        <p:txBody>
          <a:bodyPr>
            <a:normAutofit/>
          </a:bodyPr>
          <a:lstStyle/>
          <a:p>
            <a:r>
              <a:rPr lang="nl-NL" dirty="0"/>
              <a:t>Een voorbeeld:</a:t>
            </a:r>
          </a:p>
          <a:p>
            <a:pPr lvl="1"/>
            <a:r>
              <a:rPr lang="nl-NL" dirty="0"/>
              <a:t>Je wil het indexcijfer berekenen voor de stijging van je salaris.</a:t>
            </a:r>
          </a:p>
          <a:p>
            <a:pPr lvl="1"/>
            <a:r>
              <a:rPr lang="nl-NL" dirty="0"/>
              <a:t>In het basisjaar (2026) verdien je 300 euro per week.</a:t>
            </a:r>
          </a:p>
          <a:p>
            <a:pPr lvl="1"/>
            <a:r>
              <a:rPr lang="nl-NL" dirty="0"/>
              <a:t>In het daaropvolgende (2027) jaar ga je 330 euro per week verdienen.</a:t>
            </a:r>
          </a:p>
          <a:p>
            <a:pPr lvl="1"/>
            <a:r>
              <a:rPr lang="nl-NL" dirty="0"/>
              <a:t>Bereken het nieuwe indexcijfer (2027) voor je salaris </a:t>
            </a:r>
          </a:p>
          <a:p>
            <a:pPr lvl="1"/>
            <a:endParaRPr lang="nl-NL" dirty="0"/>
          </a:p>
          <a:p>
            <a:pPr lvl="2"/>
            <a:r>
              <a:rPr lang="nl-NL" dirty="0"/>
              <a:t>De procentuele stijging is 330 – 300 / 300 x 100% = 10%</a:t>
            </a:r>
          </a:p>
          <a:p>
            <a:pPr lvl="3"/>
            <a:r>
              <a:rPr lang="nl-NL" dirty="0"/>
              <a:t>Het basisjaar is altijd 100 (%, he</a:t>
            </a:r>
            <a:r>
              <a:rPr lang="nl-NL" b="1" dirty="0"/>
              <a:t>t procententeken denken we er bij, schrijven we niet op</a:t>
            </a:r>
            <a:r>
              <a:rPr lang="nl-NL" dirty="0"/>
              <a:t>)</a:t>
            </a:r>
          </a:p>
          <a:p>
            <a:pPr lvl="4"/>
            <a:r>
              <a:rPr lang="nl-NL" dirty="0"/>
              <a:t>De stijging is 10 (%)</a:t>
            </a:r>
          </a:p>
          <a:p>
            <a:pPr lvl="5"/>
            <a:r>
              <a:rPr lang="nl-NL" dirty="0"/>
              <a:t>Het nieuwe indexcijfer is 110</a:t>
            </a:r>
          </a:p>
          <a:p>
            <a:pPr lvl="5"/>
            <a:endParaRPr lang="nl-NL" dirty="0"/>
          </a:p>
          <a:p>
            <a:pPr lvl="5"/>
            <a:r>
              <a:rPr lang="nl-NL" dirty="0"/>
              <a:t>Wat óók kan: 330 (nieuw getal) : 300 (basisjaar)  x 100 = 110 (antwoord indexcijfer)</a:t>
            </a:r>
          </a:p>
        </p:txBody>
      </p:sp>
    </p:spTree>
    <p:extLst>
      <p:ext uri="{BB962C8B-B14F-4D97-AF65-F5344CB8AC3E}">
        <p14:creationId xmlns:p14="http://schemas.microsoft.com/office/powerpoint/2010/main" val="1969394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A5A43-7D0A-1CA0-6FAC-290704866F1D}"/>
              </a:ext>
            </a:extLst>
          </p:cNvPr>
          <p:cNvSpPr>
            <a:spLocks noGrp="1"/>
          </p:cNvSpPr>
          <p:nvPr>
            <p:ph type="title"/>
          </p:nvPr>
        </p:nvSpPr>
        <p:spPr/>
        <p:txBody>
          <a:bodyPr/>
          <a:lstStyle/>
          <a:p>
            <a:r>
              <a:rPr lang="nl-NL" dirty="0"/>
              <a:t>3 : Indexcijfers </a:t>
            </a:r>
            <a:r>
              <a:rPr lang="nl-NL" sz="1200" i="1" dirty="0"/>
              <a:t>de theorie</a:t>
            </a:r>
          </a:p>
        </p:txBody>
      </p:sp>
      <p:sp>
        <p:nvSpPr>
          <p:cNvPr id="3" name="Tijdelijke aanduiding voor inhoud 2">
            <a:extLst>
              <a:ext uri="{FF2B5EF4-FFF2-40B4-BE49-F238E27FC236}">
                <a16:creationId xmlns:a16="http://schemas.microsoft.com/office/drawing/2014/main" id="{E45CB35E-9233-D1C4-9235-3243C88D209A}"/>
              </a:ext>
            </a:extLst>
          </p:cNvPr>
          <p:cNvSpPr>
            <a:spLocks noGrp="1"/>
          </p:cNvSpPr>
          <p:nvPr>
            <p:ph idx="1"/>
          </p:nvPr>
        </p:nvSpPr>
        <p:spPr>
          <a:xfrm>
            <a:off x="678873" y="1325356"/>
            <a:ext cx="10515600" cy="5258007"/>
          </a:xfrm>
        </p:spPr>
        <p:txBody>
          <a:bodyPr>
            <a:normAutofit/>
          </a:bodyPr>
          <a:lstStyle/>
          <a:p>
            <a:r>
              <a:rPr lang="nl-NL" dirty="0"/>
              <a:t>Nog een voorbeeld</a:t>
            </a:r>
          </a:p>
          <a:p>
            <a:endParaRPr lang="nl-NL" dirty="0"/>
          </a:p>
          <a:p>
            <a:endParaRPr lang="nl-NL" dirty="0"/>
          </a:p>
          <a:p>
            <a:endParaRPr lang="nl-NL" dirty="0"/>
          </a:p>
          <a:p>
            <a:endParaRPr lang="nl-NL" dirty="0"/>
          </a:p>
          <a:p>
            <a:r>
              <a:rPr lang="nl-NL" i="1" dirty="0"/>
              <a:t>Bereken het indexcijfer in 2026 voor de huizenprijzen</a:t>
            </a:r>
          </a:p>
          <a:p>
            <a:pPr lvl="1"/>
            <a:r>
              <a:rPr lang="nl-NL" dirty="0"/>
              <a:t>Eerst bereken je de </a:t>
            </a:r>
            <a:r>
              <a:rPr lang="nl-NL" i="1" dirty="0"/>
              <a:t>daling (in dit geval) </a:t>
            </a:r>
            <a:r>
              <a:rPr lang="nl-NL" dirty="0"/>
              <a:t>van de huizenprijs in 2026 ten opzichte van het basisjaar. Een procentuele daling rekenen we uit door;</a:t>
            </a:r>
          </a:p>
          <a:p>
            <a:pPr lvl="2"/>
            <a:r>
              <a:rPr lang="nl-NL" dirty="0"/>
              <a:t>Nieuw – oud / oud x 100%</a:t>
            </a:r>
          </a:p>
          <a:p>
            <a:pPr lvl="3"/>
            <a:r>
              <a:rPr lang="nl-NL" dirty="0"/>
              <a:t>Dus : 495.000 – 500.000 / 500.000 = - 1% (een daling van 1%)</a:t>
            </a:r>
          </a:p>
          <a:p>
            <a:pPr lvl="4"/>
            <a:r>
              <a:rPr lang="nl-NL" dirty="0"/>
              <a:t>Het indexcijfer in het basisjaar is </a:t>
            </a:r>
            <a:r>
              <a:rPr lang="nl-NL" b="1" dirty="0"/>
              <a:t>altijd </a:t>
            </a:r>
            <a:r>
              <a:rPr lang="nl-NL" dirty="0"/>
              <a:t>100</a:t>
            </a:r>
          </a:p>
          <a:p>
            <a:pPr lvl="5"/>
            <a:r>
              <a:rPr lang="nl-NL" dirty="0"/>
              <a:t>Er gaat 1 (%) van af, dus het indexcijfer in 2026 is </a:t>
            </a:r>
            <a:r>
              <a:rPr lang="nl-NL" b="1" dirty="0"/>
              <a:t>99</a:t>
            </a:r>
            <a:endParaRPr lang="nl-NL" dirty="0"/>
          </a:p>
        </p:txBody>
      </p:sp>
      <p:graphicFrame>
        <p:nvGraphicFramePr>
          <p:cNvPr id="4" name="Tabel 3">
            <a:extLst>
              <a:ext uri="{FF2B5EF4-FFF2-40B4-BE49-F238E27FC236}">
                <a16:creationId xmlns:a16="http://schemas.microsoft.com/office/drawing/2014/main" id="{E323386E-F964-7512-0CCB-D0529B6F72A5}"/>
              </a:ext>
            </a:extLst>
          </p:cNvPr>
          <p:cNvGraphicFramePr>
            <a:graphicFrameLocks noGrp="1"/>
          </p:cNvGraphicFramePr>
          <p:nvPr>
            <p:extLst>
              <p:ext uri="{D42A27DB-BD31-4B8C-83A1-F6EECF244321}">
                <p14:modId xmlns:p14="http://schemas.microsoft.com/office/powerpoint/2010/main" val="3576659257"/>
              </p:ext>
            </p:extLst>
          </p:nvPr>
        </p:nvGraphicFramePr>
        <p:xfrm>
          <a:off x="1163320" y="2183876"/>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004715074"/>
                    </a:ext>
                  </a:extLst>
                </a:gridCol>
                <a:gridCol w="2709333">
                  <a:extLst>
                    <a:ext uri="{9D8B030D-6E8A-4147-A177-3AD203B41FA5}">
                      <a16:colId xmlns:a16="http://schemas.microsoft.com/office/drawing/2014/main" val="3819334530"/>
                    </a:ext>
                  </a:extLst>
                </a:gridCol>
                <a:gridCol w="2709333">
                  <a:extLst>
                    <a:ext uri="{9D8B030D-6E8A-4147-A177-3AD203B41FA5}">
                      <a16:colId xmlns:a16="http://schemas.microsoft.com/office/drawing/2014/main" val="3124676321"/>
                    </a:ext>
                  </a:extLst>
                </a:gridCol>
              </a:tblGrid>
              <a:tr h="370840">
                <a:tc>
                  <a:txBody>
                    <a:bodyPr/>
                    <a:lstStyle/>
                    <a:p>
                      <a:r>
                        <a:rPr lang="nl-NL" dirty="0"/>
                        <a:t>Jaar</a:t>
                      </a:r>
                    </a:p>
                  </a:txBody>
                  <a:tcPr/>
                </a:tc>
                <a:tc>
                  <a:txBody>
                    <a:bodyPr/>
                    <a:lstStyle/>
                    <a:p>
                      <a:r>
                        <a:rPr lang="nl-NL" dirty="0"/>
                        <a:t>Gemiddelde huizenprijs</a:t>
                      </a:r>
                    </a:p>
                  </a:txBody>
                  <a:tcPr/>
                </a:tc>
                <a:tc>
                  <a:txBody>
                    <a:bodyPr/>
                    <a:lstStyle/>
                    <a:p>
                      <a:r>
                        <a:rPr lang="nl-NL" dirty="0"/>
                        <a:t>Indexcijfer huizenprijs</a:t>
                      </a:r>
                    </a:p>
                  </a:txBody>
                  <a:tcPr/>
                </a:tc>
                <a:extLst>
                  <a:ext uri="{0D108BD9-81ED-4DB2-BD59-A6C34878D82A}">
                    <a16:rowId xmlns:a16="http://schemas.microsoft.com/office/drawing/2014/main" val="3888775859"/>
                  </a:ext>
                </a:extLst>
              </a:tr>
              <a:tr h="370840">
                <a:tc>
                  <a:txBody>
                    <a:bodyPr/>
                    <a:lstStyle/>
                    <a:p>
                      <a:r>
                        <a:rPr lang="nl-NL" dirty="0"/>
                        <a:t>2024</a:t>
                      </a:r>
                    </a:p>
                  </a:txBody>
                  <a:tcPr/>
                </a:tc>
                <a:tc>
                  <a:txBody>
                    <a:bodyPr/>
                    <a:lstStyle/>
                    <a:p>
                      <a:r>
                        <a:rPr lang="nl-NL" dirty="0"/>
                        <a:t>500.000 euro</a:t>
                      </a:r>
                    </a:p>
                  </a:txBody>
                  <a:tcPr/>
                </a:tc>
                <a:tc>
                  <a:txBody>
                    <a:bodyPr/>
                    <a:lstStyle/>
                    <a:p>
                      <a:r>
                        <a:rPr lang="nl-NL" dirty="0"/>
                        <a:t>100 </a:t>
                      </a:r>
                      <a:r>
                        <a:rPr lang="nl-NL" i="1" dirty="0"/>
                        <a:t>basisjaar</a:t>
                      </a:r>
                      <a:endParaRPr lang="nl-NL" dirty="0"/>
                    </a:p>
                  </a:txBody>
                  <a:tcPr/>
                </a:tc>
                <a:extLst>
                  <a:ext uri="{0D108BD9-81ED-4DB2-BD59-A6C34878D82A}">
                    <a16:rowId xmlns:a16="http://schemas.microsoft.com/office/drawing/2014/main" val="3822785548"/>
                  </a:ext>
                </a:extLst>
              </a:tr>
              <a:tr h="370840">
                <a:tc>
                  <a:txBody>
                    <a:bodyPr/>
                    <a:lstStyle/>
                    <a:p>
                      <a:r>
                        <a:rPr lang="nl-NL" dirty="0"/>
                        <a:t>2025</a:t>
                      </a:r>
                    </a:p>
                  </a:txBody>
                  <a:tcPr/>
                </a:tc>
                <a:tc>
                  <a:txBody>
                    <a:bodyPr/>
                    <a:lstStyle/>
                    <a:p>
                      <a:r>
                        <a:rPr lang="nl-NL" dirty="0"/>
                        <a:t>520.000 euro</a:t>
                      </a:r>
                    </a:p>
                  </a:txBody>
                  <a:tcPr/>
                </a:tc>
                <a:tc>
                  <a:txBody>
                    <a:bodyPr/>
                    <a:lstStyle/>
                    <a:p>
                      <a:r>
                        <a:rPr lang="nl-NL" dirty="0"/>
                        <a:t>104</a:t>
                      </a:r>
                    </a:p>
                  </a:txBody>
                  <a:tcPr/>
                </a:tc>
                <a:extLst>
                  <a:ext uri="{0D108BD9-81ED-4DB2-BD59-A6C34878D82A}">
                    <a16:rowId xmlns:a16="http://schemas.microsoft.com/office/drawing/2014/main" val="822907109"/>
                  </a:ext>
                </a:extLst>
              </a:tr>
              <a:tr h="370840">
                <a:tc>
                  <a:txBody>
                    <a:bodyPr/>
                    <a:lstStyle/>
                    <a:p>
                      <a:r>
                        <a:rPr lang="nl-NL" dirty="0"/>
                        <a:t>2026</a:t>
                      </a:r>
                    </a:p>
                  </a:txBody>
                  <a:tcPr/>
                </a:tc>
                <a:tc>
                  <a:txBody>
                    <a:bodyPr/>
                    <a:lstStyle/>
                    <a:p>
                      <a:r>
                        <a:rPr lang="nl-NL" dirty="0"/>
                        <a:t>495.000 euro</a:t>
                      </a:r>
                    </a:p>
                  </a:txBody>
                  <a:tcPr/>
                </a:tc>
                <a:tc>
                  <a:txBody>
                    <a:bodyPr/>
                    <a:lstStyle/>
                    <a:p>
                      <a:r>
                        <a:rPr lang="nl-NL" dirty="0"/>
                        <a:t>….</a:t>
                      </a:r>
                    </a:p>
                  </a:txBody>
                  <a:tcPr/>
                </a:tc>
                <a:extLst>
                  <a:ext uri="{0D108BD9-81ED-4DB2-BD59-A6C34878D82A}">
                    <a16:rowId xmlns:a16="http://schemas.microsoft.com/office/drawing/2014/main" val="346943686"/>
                  </a:ext>
                </a:extLst>
              </a:tr>
            </a:tbl>
          </a:graphicData>
        </a:graphic>
      </p:graphicFrame>
    </p:spTree>
    <p:extLst>
      <p:ext uri="{BB962C8B-B14F-4D97-AF65-F5344CB8AC3E}">
        <p14:creationId xmlns:p14="http://schemas.microsoft.com/office/powerpoint/2010/main" val="3375150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9C442-FE13-CE90-AA88-92C5A4D8099A}"/>
              </a:ext>
            </a:extLst>
          </p:cNvPr>
          <p:cNvSpPr>
            <a:spLocks noGrp="1"/>
          </p:cNvSpPr>
          <p:nvPr>
            <p:ph type="title"/>
          </p:nvPr>
        </p:nvSpPr>
        <p:spPr/>
        <p:txBody>
          <a:bodyPr/>
          <a:lstStyle/>
          <a:p>
            <a:r>
              <a:rPr lang="nl-NL" dirty="0">
                <a:solidFill>
                  <a:srgbClr val="FF0000"/>
                </a:solidFill>
              </a:rPr>
              <a:t>3 : Indexcijfers </a:t>
            </a:r>
            <a:r>
              <a:rPr lang="nl-NL" sz="1200" i="1" dirty="0">
                <a:solidFill>
                  <a:srgbClr val="FF0000"/>
                </a:solidFill>
              </a:rPr>
              <a:t>uitwerkingen van de opgave</a:t>
            </a:r>
            <a:r>
              <a:rPr lang="nl-NL" sz="1200" dirty="0">
                <a:solidFill>
                  <a:srgbClr val="FF0000"/>
                </a:solidFill>
              </a:rPr>
              <a:t> </a:t>
            </a:r>
          </a:p>
        </p:txBody>
      </p:sp>
      <p:pic>
        <p:nvPicPr>
          <p:cNvPr id="7" name="Afbeelding 6">
            <a:extLst>
              <a:ext uri="{FF2B5EF4-FFF2-40B4-BE49-F238E27FC236}">
                <a16:creationId xmlns:a16="http://schemas.microsoft.com/office/drawing/2014/main" id="{E1A4003C-2F36-483D-774F-3FD390C71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1497343"/>
            <a:ext cx="7213600" cy="2476500"/>
          </a:xfrm>
          <a:prstGeom prst="rect">
            <a:avLst/>
          </a:prstGeom>
        </p:spPr>
      </p:pic>
      <p:pic>
        <p:nvPicPr>
          <p:cNvPr id="9" name="Afbeelding 8">
            <a:extLst>
              <a:ext uri="{FF2B5EF4-FFF2-40B4-BE49-F238E27FC236}">
                <a16:creationId xmlns:a16="http://schemas.microsoft.com/office/drawing/2014/main" id="{4F37D2B8-257A-B1CE-FC70-72488EFE0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 y="4001757"/>
            <a:ext cx="6845300" cy="1270000"/>
          </a:xfrm>
          <a:prstGeom prst="rect">
            <a:avLst/>
          </a:prstGeom>
        </p:spPr>
      </p:pic>
      <p:pic>
        <p:nvPicPr>
          <p:cNvPr id="11" name="Afbeelding 10">
            <a:extLst>
              <a:ext uri="{FF2B5EF4-FFF2-40B4-BE49-F238E27FC236}">
                <a16:creationId xmlns:a16="http://schemas.microsoft.com/office/drawing/2014/main" id="{73ECA11A-AA0A-1CC1-1A5E-12FCDD02BC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0220" y="3704946"/>
            <a:ext cx="5110480" cy="2954629"/>
          </a:xfrm>
          <a:prstGeom prst="rect">
            <a:avLst/>
          </a:prstGeom>
          <a:scene3d>
            <a:camera prst="orthographicFront"/>
            <a:lightRig rig="threePt" dir="t"/>
          </a:scene3d>
          <a:sp3d contourW="12700">
            <a:contourClr>
              <a:schemeClr val="tx2"/>
            </a:contourClr>
          </a:sp3d>
        </p:spPr>
      </p:pic>
      <mc:AlternateContent xmlns:mc="http://schemas.openxmlformats.org/markup-compatibility/2006" xmlns:p14="http://schemas.microsoft.com/office/powerpoint/2010/main">
        <mc:Choice Requires="p14">
          <p:contentPart p14:bwMode="auto" r:id="rId6">
            <p14:nvContentPartPr>
              <p14:cNvPr id="3" name="Inkt 2">
                <a:extLst>
                  <a:ext uri="{FF2B5EF4-FFF2-40B4-BE49-F238E27FC236}">
                    <a16:creationId xmlns:a16="http://schemas.microsoft.com/office/drawing/2014/main" id="{341E4370-6D41-02A9-51DC-6DD8256074DE}"/>
                  </a:ext>
                </a:extLst>
              </p14:cNvPr>
              <p14:cNvContentPartPr/>
              <p14:nvPr/>
            </p14:nvContentPartPr>
            <p14:xfrm>
              <a:off x="4821567" y="4860862"/>
              <a:ext cx="271080" cy="360"/>
            </p14:xfrm>
          </p:contentPart>
        </mc:Choice>
        <mc:Fallback xmlns="">
          <p:pic>
            <p:nvPicPr>
              <p:cNvPr id="3" name="Inkt 2">
                <a:extLst>
                  <a:ext uri="{FF2B5EF4-FFF2-40B4-BE49-F238E27FC236}">
                    <a16:creationId xmlns:a16="http://schemas.microsoft.com/office/drawing/2014/main" id="{341E4370-6D41-02A9-51DC-6DD8256074DE}"/>
                  </a:ext>
                </a:extLst>
              </p:cNvPr>
              <p:cNvPicPr/>
              <p:nvPr/>
            </p:nvPicPr>
            <p:blipFill>
              <a:blip r:embed="rId7"/>
              <a:stretch>
                <a:fillRect/>
              </a:stretch>
            </p:blipFill>
            <p:spPr>
              <a:xfrm>
                <a:off x="4767567" y="4753222"/>
                <a:ext cx="378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t 3">
                <a:extLst>
                  <a:ext uri="{FF2B5EF4-FFF2-40B4-BE49-F238E27FC236}">
                    <a16:creationId xmlns:a16="http://schemas.microsoft.com/office/drawing/2014/main" id="{302EB2FC-963E-FE91-5FB5-8B34CA2D1534}"/>
                  </a:ext>
                </a:extLst>
              </p14:cNvPr>
              <p14:cNvContentPartPr/>
              <p14:nvPr/>
            </p14:nvContentPartPr>
            <p14:xfrm>
              <a:off x="5626887" y="4878142"/>
              <a:ext cx="342720" cy="360"/>
            </p14:xfrm>
          </p:contentPart>
        </mc:Choice>
        <mc:Fallback xmlns="">
          <p:pic>
            <p:nvPicPr>
              <p:cNvPr id="4" name="Inkt 3">
                <a:extLst>
                  <a:ext uri="{FF2B5EF4-FFF2-40B4-BE49-F238E27FC236}">
                    <a16:creationId xmlns:a16="http://schemas.microsoft.com/office/drawing/2014/main" id="{302EB2FC-963E-FE91-5FB5-8B34CA2D1534}"/>
                  </a:ext>
                </a:extLst>
              </p:cNvPr>
              <p:cNvPicPr/>
              <p:nvPr/>
            </p:nvPicPr>
            <p:blipFill>
              <a:blip r:embed="rId9"/>
              <a:stretch>
                <a:fillRect/>
              </a:stretch>
            </p:blipFill>
            <p:spPr>
              <a:xfrm>
                <a:off x="5572887" y="4770502"/>
                <a:ext cx="450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t 4">
                <a:extLst>
                  <a:ext uri="{FF2B5EF4-FFF2-40B4-BE49-F238E27FC236}">
                    <a16:creationId xmlns:a16="http://schemas.microsoft.com/office/drawing/2014/main" id="{C82BD1EF-12F1-AC84-3C42-6FD8A85606E0}"/>
                  </a:ext>
                </a:extLst>
              </p14:cNvPr>
              <p14:cNvContentPartPr/>
              <p14:nvPr/>
            </p14:nvContentPartPr>
            <p14:xfrm>
              <a:off x="1174407" y="5074342"/>
              <a:ext cx="664920" cy="360"/>
            </p14:xfrm>
          </p:contentPart>
        </mc:Choice>
        <mc:Fallback xmlns="">
          <p:pic>
            <p:nvPicPr>
              <p:cNvPr id="5" name="Inkt 4">
                <a:extLst>
                  <a:ext uri="{FF2B5EF4-FFF2-40B4-BE49-F238E27FC236}">
                    <a16:creationId xmlns:a16="http://schemas.microsoft.com/office/drawing/2014/main" id="{C82BD1EF-12F1-AC84-3C42-6FD8A85606E0}"/>
                  </a:ext>
                </a:extLst>
              </p:cNvPr>
              <p:cNvPicPr/>
              <p:nvPr/>
            </p:nvPicPr>
            <p:blipFill>
              <a:blip r:embed="rId11"/>
              <a:stretch>
                <a:fillRect/>
              </a:stretch>
            </p:blipFill>
            <p:spPr>
              <a:xfrm>
                <a:off x="1120767" y="4966702"/>
                <a:ext cx="772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t 5">
                <a:extLst>
                  <a:ext uri="{FF2B5EF4-FFF2-40B4-BE49-F238E27FC236}">
                    <a16:creationId xmlns:a16="http://schemas.microsoft.com/office/drawing/2014/main" id="{B910D5F3-44EE-E187-D5CD-32DBB7F898D1}"/>
                  </a:ext>
                </a:extLst>
              </p14:cNvPr>
              <p14:cNvContentPartPr/>
              <p14:nvPr/>
            </p14:nvContentPartPr>
            <p14:xfrm>
              <a:off x="7504675" y="5511444"/>
              <a:ext cx="4281480" cy="39240"/>
            </p14:xfrm>
          </p:contentPart>
        </mc:Choice>
        <mc:Fallback xmlns="">
          <p:pic>
            <p:nvPicPr>
              <p:cNvPr id="6" name="Inkt 5">
                <a:extLst>
                  <a:ext uri="{FF2B5EF4-FFF2-40B4-BE49-F238E27FC236}">
                    <a16:creationId xmlns:a16="http://schemas.microsoft.com/office/drawing/2014/main" id="{B910D5F3-44EE-E187-D5CD-32DBB7F898D1}"/>
                  </a:ext>
                </a:extLst>
              </p:cNvPr>
              <p:cNvPicPr/>
              <p:nvPr/>
            </p:nvPicPr>
            <p:blipFill>
              <a:blip r:embed="rId13"/>
              <a:stretch>
                <a:fillRect/>
              </a:stretch>
            </p:blipFill>
            <p:spPr>
              <a:xfrm>
                <a:off x="7450675" y="5403804"/>
                <a:ext cx="43891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t 7">
                <a:extLst>
                  <a:ext uri="{FF2B5EF4-FFF2-40B4-BE49-F238E27FC236}">
                    <a16:creationId xmlns:a16="http://schemas.microsoft.com/office/drawing/2014/main" id="{25536000-66B8-AE0B-2985-F15EADFCD449}"/>
                  </a:ext>
                </a:extLst>
              </p14:cNvPr>
              <p14:cNvContentPartPr/>
              <p14:nvPr/>
            </p14:nvContentPartPr>
            <p14:xfrm>
              <a:off x="7507657" y="5628043"/>
              <a:ext cx="4111560" cy="86400"/>
            </p14:xfrm>
          </p:contentPart>
        </mc:Choice>
        <mc:Fallback xmlns="">
          <p:pic>
            <p:nvPicPr>
              <p:cNvPr id="8" name="Inkt 7">
                <a:extLst>
                  <a:ext uri="{FF2B5EF4-FFF2-40B4-BE49-F238E27FC236}">
                    <a16:creationId xmlns:a16="http://schemas.microsoft.com/office/drawing/2014/main" id="{25536000-66B8-AE0B-2985-F15EADFCD449}"/>
                  </a:ext>
                </a:extLst>
              </p:cNvPr>
              <p:cNvPicPr/>
              <p:nvPr/>
            </p:nvPicPr>
            <p:blipFill>
              <a:blip r:embed="rId15"/>
              <a:stretch>
                <a:fillRect/>
              </a:stretch>
            </p:blipFill>
            <p:spPr>
              <a:xfrm>
                <a:off x="7453657" y="5520403"/>
                <a:ext cx="42192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t 9">
                <a:extLst>
                  <a:ext uri="{FF2B5EF4-FFF2-40B4-BE49-F238E27FC236}">
                    <a16:creationId xmlns:a16="http://schemas.microsoft.com/office/drawing/2014/main" id="{B92826D0-A96A-6FC6-471F-41C84FA6FB75}"/>
                  </a:ext>
                </a:extLst>
              </p14:cNvPr>
              <p14:cNvContentPartPr/>
              <p14:nvPr/>
            </p14:nvContentPartPr>
            <p14:xfrm>
              <a:off x="10920817" y="5697883"/>
              <a:ext cx="855720" cy="19080"/>
            </p14:xfrm>
          </p:contentPart>
        </mc:Choice>
        <mc:Fallback xmlns="">
          <p:pic>
            <p:nvPicPr>
              <p:cNvPr id="10" name="Inkt 9">
                <a:extLst>
                  <a:ext uri="{FF2B5EF4-FFF2-40B4-BE49-F238E27FC236}">
                    <a16:creationId xmlns:a16="http://schemas.microsoft.com/office/drawing/2014/main" id="{B92826D0-A96A-6FC6-471F-41C84FA6FB75}"/>
                  </a:ext>
                </a:extLst>
              </p:cNvPr>
              <p:cNvPicPr/>
              <p:nvPr/>
            </p:nvPicPr>
            <p:blipFill>
              <a:blip r:embed="rId17"/>
              <a:stretch>
                <a:fillRect/>
              </a:stretch>
            </p:blipFill>
            <p:spPr>
              <a:xfrm>
                <a:off x="10867177" y="5590243"/>
                <a:ext cx="963360" cy="234720"/>
              </a:xfrm>
              <a:prstGeom prst="rect">
                <a:avLst/>
              </a:prstGeom>
            </p:spPr>
          </p:pic>
        </mc:Fallback>
      </mc:AlternateContent>
      <p:sp>
        <p:nvSpPr>
          <p:cNvPr id="12" name="Tekstvak 11">
            <a:extLst>
              <a:ext uri="{FF2B5EF4-FFF2-40B4-BE49-F238E27FC236}">
                <a16:creationId xmlns:a16="http://schemas.microsoft.com/office/drawing/2014/main" id="{76148379-CB1E-3761-D511-4D5E2E3A5DDF}"/>
              </a:ext>
            </a:extLst>
          </p:cNvPr>
          <p:cNvSpPr txBox="1"/>
          <p:nvPr/>
        </p:nvSpPr>
        <p:spPr>
          <a:xfrm>
            <a:off x="1112808" y="5271757"/>
            <a:ext cx="5460520" cy="1384995"/>
          </a:xfrm>
          <a:prstGeom prst="rect">
            <a:avLst/>
          </a:prstGeom>
          <a:noFill/>
        </p:spPr>
        <p:txBody>
          <a:bodyPr wrap="square" rtlCol="0">
            <a:spAutoFit/>
          </a:bodyPr>
          <a:lstStyle/>
          <a:p>
            <a:r>
              <a:rPr lang="nl-NL" sz="1400" dirty="0"/>
              <a:t>Basisjaar = 2020 = 408</a:t>
            </a:r>
          </a:p>
          <a:p>
            <a:r>
              <a:rPr lang="nl-NL" sz="1400" dirty="0"/>
              <a:t>Nieuwe jaar = 2021 = 450</a:t>
            </a:r>
          </a:p>
          <a:p>
            <a:r>
              <a:rPr lang="nl-NL" sz="1400" dirty="0"/>
              <a:t>Procentuele stijging = 450 – 408 / 408 x 100% = +10,3%</a:t>
            </a:r>
          </a:p>
          <a:p>
            <a:r>
              <a:rPr lang="nl-NL" sz="1400" dirty="0"/>
              <a:t>Nieuwe indexcijfer = 100 + 10,3 = </a:t>
            </a:r>
            <a:r>
              <a:rPr lang="nl-NL" sz="1400" b="1" u="sng" dirty="0"/>
              <a:t>110,3</a:t>
            </a:r>
            <a:br>
              <a:rPr lang="nl-NL" sz="1400" b="1" u="sng" dirty="0"/>
            </a:br>
            <a:r>
              <a:rPr lang="nl-NL" sz="1400" b="1" dirty="0"/>
              <a:t>Of:</a:t>
            </a:r>
            <a:br>
              <a:rPr lang="nl-NL" sz="1400" b="1" dirty="0"/>
            </a:br>
            <a:r>
              <a:rPr lang="nl-NL" sz="1400" dirty="0"/>
              <a:t>nieuw getal : getal in het basisjaar x 100 (450 : 408 x 100 = 110,3)</a:t>
            </a:r>
            <a:endParaRPr lang="nl-NL" sz="1400" b="1" u="sng" dirty="0"/>
          </a:p>
        </p:txBody>
      </p:sp>
    </p:spTree>
    <p:extLst>
      <p:ext uri="{BB962C8B-B14F-4D97-AF65-F5344CB8AC3E}">
        <p14:creationId xmlns:p14="http://schemas.microsoft.com/office/powerpoint/2010/main" val="15253470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9C442-FE13-CE90-AA88-92C5A4D8099A}"/>
              </a:ext>
            </a:extLst>
          </p:cNvPr>
          <p:cNvSpPr>
            <a:spLocks noGrp="1"/>
          </p:cNvSpPr>
          <p:nvPr>
            <p:ph type="title"/>
          </p:nvPr>
        </p:nvSpPr>
        <p:spPr/>
        <p:txBody>
          <a:bodyPr/>
          <a:lstStyle/>
          <a:p>
            <a:r>
              <a:rPr lang="nl-NL" dirty="0"/>
              <a:t>4 : Vraag en aanbod </a:t>
            </a:r>
            <a:r>
              <a:rPr lang="nl-NL" sz="1200" i="1" dirty="0"/>
              <a:t>de opgave</a:t>
            </a:r>
            <a:r>
              <a:rPr lang="nl-NL" sz="1200" dirty="0"/>
              <a:t> </a:t>
            </a:r>
          </a:p>
        </p:txBody>
      </p:sp>
      <p:pic>
        <p:nvPicPr>
          <p:cNvPr id="7" name="Afbeelding 6">
            <a:extLst>
              <a:ext uri="{FF2B5EF4-FFF2-40B4-BE49-F238E27FC236}">
                <a16:creationId xmlns:a16="http://schemas.microsoft.com/office/drawing/2014/main" id="{879AC2F9-3D16-E32D-C312-A02B65DD1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886" y="1236481"/>
            <a:ext cx="5151239" cy="5419152"/>
          </a:xfrm>
          <a:prstGeom prst="rect">
            <a:avLst/>
          </a:prstGeom>
        </p:spPr>
      </p:pic>
    </p:spTree>
    <p:extLst>
      <p:ext uri="{BB962C8B-B14F-4D97-AF65-F5344CB8AC3E}">
        <p14:creationId xmlns:p14="http://schemas.microsoft.com/office/powerpoint/2010/main" val="18497277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81CFF-6343-7711-042E-F29ABADC07FE}"/>
              </a:ext>
            </a:extLst>
          </p:cNvPr>
          <p:cNvSpPr>
            <a:spLocks noGrp="1"/>
          </p:cNvSpPr>
          <p:nvPr>
            <p:ph type="title"/>
          </p:nvPr>
        </p:nvSpPr>
        <p:spPr/>
        <p:txBody>
          <a:bodyPr/>
          <a:lstStyle/>
          <a:p>
            <a:r>
              <a:rPr lang="nl-NL" dirty="0"/>
              <a:t>Dit spreekuur…</a:t>
            </a:r>
          </a:p>
        </p:txBody>
      </p:sp>
      <p:sp>
        <p:nvSpPr>
          <p:cNvPr id="3" name="Tijdelijke aanduiding voor inhoud 2">
            <a:extLst>
              <a:ext uri="{FF2B5EF4-FFF2-40B4-BE49-F238E27FC236}">
                <a16:creationId xmlns:a16="http://schemas.microsoft.com/office/drawing/2014/main" id="{E047001C-5EC1-95C6-C98B-1A08FD529852}"/>
              </a:ext>
            </a:extLst>
          </p:cNvPr>
          <p:cNvSpPr>
            <a:spLocks noGrp="1"/>
          </p:cNvSpPr>
          <p:nvPr>
            <p:ph idx="1"/>
          </p:nvPr>
        </p:nvSpPr>
        <p:spPr>
          <a:xfrm>
            <a:off x="838200" y="1363287"/>
            <a:ext cx="10515600" cy="4813676"/>
          </a:xfrm>
        </p:spPr>
        <p:txBody>
          <a:bodyPr>
            <a:normAutofit fontScale="92500" lnSpcReduction="10000"/>
          </a:bodyPr>
          <a:lstStyle/>
          <a:p>
            <a:r>
              <a:rPr lang="nl-NL" dirty="0"/>
              <a:t>Is een aanvulling op de spreekuren VMBO GL TL Economie 2023, 2024 en 2025 (NOS </a:t>
            </a:r>
            <a:r>
              <a:rPr lang="nl-NL" dirty="0" err="1"/>
              <a:t>Stories</a:t>
            </a:r>
            <a:r>
              <a:rPr lang="nl-NL" dirty="0"/>
              <a:t>, door </a:t>
            </a:r>
            <a:r>
              <a:rPr lang="nl-NL" dirty="0" err="1"/>
              <a:t>Salih</a:t>
            </a:r>
            <a:r>
              <a:rPr lang="nl-NL" dirty="0"/>
              <a:t> en Rick)</a:t>
            </a:r>
          </a:p>
          <a:p>
            <a:r>
              <a:rPr lang="nl-NL" dirty="0"/>
              <a:t>Daar waar we ons in de vorige 3 spreekuren vooral hebben gericht op theorie, gaan we nu koppelen met de opgaves uit 2025.</a:t>
            </a:r>
          </a:p>
          <a:p>
            <a:r>
              <a:rPr lang="nl-NL" dirty="0"/>
              <a:t>Delen we achteraf de volledige presentatie met jullie, ook de gehele uitleg via het kanaal van meneer Jansen (zie onder aan deze pagina)</a:t>
            </a:r>
          </a:p>
          <a:p>
            <a:r>
              <a:rPr lang="nl-NL" dirty="0"/>
              <a:t>Hebben we enkele oefeningen, die je zelf ook achteraf kan maken</a:t>
            </a:r>
          </a:p>
          <a:p>
            <a:r>
              <a:rPr lang="nl-NL" dirty="0"/>
              <a:t>Staat er soms wellicht wat veel tekst op de dia’s, dit omdat je dan op je gemak de volledige presentatie terug kan kijken.</a:t>
            </a:r>
          </a:p>
          <a:p>
            <a:r>
              <a:rPr lang="nl-NL" dirty="0"/>
              <a:t>Mag je vragen stellen via de </a:t>
            </a:r>
            <a:r>
              <a:rPr lang="nl-NL" dirty="0" err="1"/>
              <a:t>comments</a:t>
            </a:r>
            <a:r>
              <a:rPr lang="nl-NL" dirty="0"/>
              <a:t>, maar kijk ook goed welke onderwerpen we (nog) gaan behandelen of behandeld hebben.</a:t>
            </a:r>
          </a:p>
          <a:p>
            <a:r>
              <a:rPr lang="nl-NL" dirty="0"/>
              <a:t>Tip voor extra (lange) uitleg : </a:t>
            </a:r>
            <a:r>
              <a:rPr lang="nl-NL" dirty="0">
                <a:solidFill>
                  <a:srgbClr val="FF0000"/>
                </a:solidFill>
                <a:hlinkClick r:id="rId3"/>
              </a:rPr>
              <a:t>www.youtube.com/docentRickJansen</a:t>
            </a:r>
            <a:r>
              <a:rPr lang="nl-NL" dirty="0">
                <a:solidFill>
                  <a:srgbClr val="FF0000"/>
                </a:solidFill>
              </a:rPr>
              <a:t> </a:t>
            </a:r>
          </a:p>
        </p:txBody>
      </p:sp>
    </p:spTree>
    <p:extLst>
      <p:ext uri="{BB962C8B-B14F-4D97-AF65-F5344CB8AC3E}">
        <p14:creationId xmlns:p14="http://schemas.microsoft.com/office/powerpoint/2010/main" val="124452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9C442-FE13-CE90-AA88-92C5A4D8099A}"/>
              </a:ext>
            </a:extLst>
          </p:cNvPr>
          <p:cNvSpPr>
            <a:spLocks noGrp="1"/>
          </p:cNvSpPr>
          <p:nvPr>
            <p:ph type="title"/>
          </p:nvPr>
        </p:nvSpPr>
        <p:spPr/>
        <p:txBody>
          <a:bodyPr/>
          <a:lstStyle/>
          <a:p>
            <a:r>
              <a:rPr lang="nl-NL" dirty="0"/>
              <a:t>4 : Vraag en aanbod </a:t>
            </a:r>
            <a:r>
              <a:rPr lang="nl-NL" sz="1200" i="1" dirty="0"/>
              <a:t>de theorie</a:t>
            </a:r>
            <a:r>
              <a:rPr lang="nl-NL" sz="1200" dirty="0"/>
              <a:t> </a:t>
            </a:r>
          </a:p>
        </p:txBody>
      </p:sp>
      <p:sp>
        <p:nvSpPr>
          <p:cNvPr id="3" name="Tijdelijke aanduiding voor inhoud 2">
            <a:extLst>
              <a:ext uri="{FF2B5EF4-FFF2-40B4-BE49-F238E27FC236}">
                <a16:creationId xmlns:a16="http://schemas.microsoft.com/office/drawing/2014/main" id="{C3C7604A-A53C-28E9-8F37-985AACCBAE07}"/>
              </a:ext>
            </a:extLst>
          </p:cNvPr>
          <p:cNvSpPr>
            <a:spLocks noGrp="1"/>
          </p:cNvSpPr>
          <p:nvPr>
            <p:ph idx="1"/>
          </p:nvPr>
        </p:nvSpPr>
        <p:spPr/>
        <p:txBody>
          <a:bodyPr>
            <a:normAutofit/>
          </a:bodyPr>
          <a:lstStyle/>
          <a:p>
            <a:r>
              <a:rPr lang="nl-NL" dirty="0"/>
              <a:t>Er zijn twee soorten markten, namelijk de </a:t>
            </a:r>
            <a:r>
              <a:rPr lang="nl-NL" b="1" dirty="0"/>
              <a:t>abstracte </a:t>
            </a:r>
            <a:r>
              <a:rPr lang="nl-NL" dirty="0"/>
              <a:t>en de </a:t>
            </a:r>
            <a:r>
              <a:rPr lang="nl-NL" b="1" dirty="0"/>
              <a:t>concrete markt. </a:t>
            </a:r>
          </a:p>
          <a:p>
            <a:pPr lvl="1"/>
            <a:r>
              <a:rPr lang="nl-NL" dirty="0"/>
              <a:t>De concrete markt kun je ook daadwerkelijk een bezoek aan brengen. Denk aan de weekmarkt; daar worden producten aangeboden door winkeliers (bedrijven) en deze producten worden gevraagd door consumenten (klanten)</a:t>
            </a:r>
          </a:p>
          <a:p>
            <a:pPr lvl="1"/>
            <a:r>
              <a:rPr lang="nl-NL" dirty="0"/>
              <a:t>De abstracte markt is het totaal van vraag en aanbod voor een product of dienst. Denk bijvoorbeeld aan de markt naar screenprotectors. Het gaat hierbij niet om 1 screenprotector, maar naar het aanbod van álle screenprotectors en de vraag naar álle screenprotectors.</a:t>
            </a:r>
          </a:p>
          <a:p>
            <a:r>
              <a:rPr lang="nl-NL" dirty="0"/>
              <a:t>De vraag drukken we vaak uit als </a:t>
            </a:r>
            <a:r>
              <a:rPr lang="nl-NL" dirty="0" err="1"/>
              <a:t>Qv</a:t>
            </a:r>
            <a:r>
              <a:rPr lang="nl-NL" dirty="0"/>
              <a:t> (q = </a:t>
            </a:r>
            <a:r>
              <a:rPr lang="nl-NL" dirty="0" err="1"/>
              <a:t>quantity</a:t>
            </a:r>
            <a:r>
              <a:rPr lang="nl-NL" dirty="0"/>
              <a:t> = hoeveelheid)</a:t>
            </a:r>
          </a:p>
          <a:p>
            <a:r>
              <a:rPr lang="nl-NL" dirty="0"/>
              <a:t>Het aanbod drukken we vaak uit als </a:t>
            </a:r>
            <a:r>
              <a:rPr lang="nl-NL" dirty="0" err="1"/>
              <a:t>Qa</a:t>
            </a:r>
            <a:r>
              <a:rPr lang="nl-NL" dirty="0"/>
              <a:t> </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620261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9C442-FE13-CE90-AA88-92C5A4D8099A}"/>
              </a:ext>
            </a:extLst>
          </p:cNvPr>
          <p:cNvSpPr>
            <a:spLocks noGrp="1"/>
          </p:cNvSpPr>
          <p:nvPr>
            <p:ph type="title"/>
          </p:nvPr>
        </p:nvSpPr>
        <p:spPr/>
        <p:txBody>
          <a:bodyPr/>
          <a:lstStyle/>
          <a:p>
            <a:r>
              <a:rPr lang="nl-NL" dirty="0"/>
              <a:t>4 : Vraag en aanbod </a:t>
            </a:r>
            <a:r>
              <a:rPr lang="nl-NL" sz="1200" i="1" dirty="0"/>
              <a:t>de theorie</a:t>
            </a:r>
            <a:r>
              <a:rPr lang="nl-NL" sz="1200" dirty="0"/>
              <a:t> </a:t>
            </a:r>
          </a:p>
        </p:txBody>
      </p:sp>
      <p:sp>
        <p:nvSpPr>
          <p:cNvPr id="3" name="Tijdelijke aanduiding voor inhoud 2">
            <a:extLst>
              <a:ext uri="{FF2B5EF4-FFF2-40B4-BE49-F238E27FC236}">
                <a16:creationId xmlns:a16="http://schemas.microsoft.com/office/drawing/2014/main" id="{C3C7604A-A53C-28E9-8F37-985AACCBAE07}"/>
              </a:ext>
            </a:extLst>
          </p:cNvPr>
          <p:cNvSpPr>
            <a:spLocks noGrp="1"/>
          </p:cNvSpPr>
          <p:nvPr>
            <p:ph idx="1"/>
          </p:nvPr>
        </p:nvSpPr>
        <p:spPr>
          <a:xfrm>
            <a:off x="838200" y="1409075"/>
            <a:ext cx="11123951" cy="5628807"/>
          </a:xfrm>
        </p:spPr>
        <p:txBody>
          <a:bodyPr>
            <a:normAutofit lnSpcReduction="10000"/>
          </a:bodyPr>
          <a:lstStyle/>
          <a:p>
            <a:r>
              <a:rPr lang="nl-NL" dirty="0"/>
              <a:t>De vraaglijn (vraag = vanuit mensen) is altijd dalend. Dit komt omdat des te lager de prijs van een product, des te meer mensen dit product zouden willen kopen.</a:t>
            </a:r>
          </a:p>
          <a:p>
            <a:r>
              <a:rPr lang="nl-NL" dirty="0"/>
              <a:t>De aanbodlijn (aanbod = vanuit bedrijven) is altijd stijgend. Dit komt omdat des te hoger de prijs van een product, des te meer bedrijven dit product aan willen bieden.</a:t>
            </a:r>
          </a:p>
          <a:p>
            <a:pPr lvl="1"/>
            <a:r>
              <a:rPr lang="nl-NL" dirty="0"/>
              <a:t>Wanneer de prijs van een product hoger wordt, kunnen bedrijven meer geld verdienen. Wanneer bedrijven meer geld kunnen verdienen, zal het aanbod dus toenemen.</a:t>
            </a:r>
          </a:p>
          <a:p>
            <a:r>
              <a:rPr lang="nl-NL" dirty="0"/>
              <a:t>Vraag en aanbod komen samen in ‘de markt’.</a:t>
            </a:r>
          </a:p>
          <a:p>
            <a:r>
              <a:rPr lang="nl-NL" dirty="0"/>
              <a:t>In het evenwichtspunt zijn vraag en aanbod gelijk.</a:t>
            </a:r>
          </a:p>
          <a:p>
            <a:pPr lvl="1"/>
            <a:r>
              <a:rPr lang="nl-NL" dirty="0"/>
              <a:t>Als je een lijn trekt vanuit het evenwichtspunt naar links, zie je de </a:t>
            </a:r>
            <a:r>
              <a:rPr lang="nl-NL" b="1" dirty="0"/>
              <a:t>evenwichtsprijs</a:t>
            </a:r>
            <a:endParaRPr lang="nl-NL" dirty="0"/>
          </a:p>
          <a:p>
            <a:pPr lvl="1"/>
            <a:r>
              <a:rPr lang="nl-NL" dirty="0"/>
              <a:t>Als je een lijn trekt vanuit het evenwichtspunt naar beneden, zie je de </a:t>
            </a:r>
            <a:r>
              <a:rPr lang="nl-NL" b="1" dirty="0"/>
              <a:t>evenwichtshoeveelheid</a:t>
            </a:r>
            <a:endParaRPr lang="nl-NL" dirty="0"/>
          </a:p>
          <a:p>
            <a:pPr lvl="1"/>
            <a:endParaRPr lang="nl-NL" dirty="0"/>
          </a:p>
          <a:p>
            <a:endParaRPr lang="nl-NL" dirty="0"/>
          </a:p>
          <a:p>
            <a:endParaRPr lang="nl-NL" dirty="0"/>
          </a:p>
          <a:p>
            <a:endParaRPr lang="nl-NL" dirty="0"/>
          </a:p>
        </p:txBody>
      </p:sp>
    </p:spTree>
    <p:extLst>
      <p:ext uri="{BB962C8B-B14F-4D97-AF65-F5344CB8AC3E}">
        <p14:creationId xmlns:p14="http://schemas.microsoft.com/office/powerpoint/2010/main" val="11244353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46536-16DD-E401-DE1C-096227698CE9}"/>
              </a:ext>
            </a:extLst>
          </p:cNvPr>
          <p:cNvSpPr>
            <a:spLocks noGrp="1"/>
          </p:cNvSpPr>
          <p:nvPr>
            <p:ph type="title"/>
          </p:nvPr>
        </p:nvSpPr>
        <p:spPr/>
        <p:txBody>
          <a:bodyPr/>
          <a:lstStyle/>
          <a:p>
            <a:r>
              <a:rPr lang="nl-NL" dirty="0"/>
              <a:t>Vraag en aanbod </a:t>
            </a:r>
            <a:r>
              <a:rPr lang="nl-NL" sz="1200" i="1" dirty="0"/>
              <a:t>de theorie</a:t>
            </a:r>
          </a:p>
        </p:txBody>
      </p:sp>
      <p:sp>
        <p:nvSpPr>
          <p:cNvPr id="3" name="Tijdelijke aanduiding voor inhoud 2">
            <a:extLst>
              <a:ext uri="{FF2B5EF4-FFF2-40B4-BE49-F238E27FC236}">
                <a16:creationId xmlns:a16="http://schemas.microsoft.com/office/drawing/2014/main" id="{A13F73DF-E9A8-525E-1C4E-D64F03CD187A}"/>
              </a:ext>
            </a:extLst>
          </p:cNvPr>
          <p:cNvSpPr>
            <a:spLocks noGrp="1"/>
          </p:cNvSpPr>
          <p:nvPr>
            <p:ph idx="1"/>
          </p:nvPr>
        </p:nvSpPr>
        <p:spPr>
          <a:xfrm>
            <a:off x="1086172" y="4647231"/>
            <a:ext cx="2044485" cy="1063666"/>
          </a:xfrm>
        </p:spPr>
        <p:txBody>
          <a:bodyPr>
            <a:normAutofit/>
          </a:bodyPr>
          <a:lstStyle/>
          <a:p>
            <a:pPr marL="0" indent="0">
              <a:buNone/>
            </a:pPr>
            <a:r>
              <a:rPr lang="nl-NL" dirty="0"/>
              <a:t>De vraaglijn </a:t>
            </a:r>
            <a:r>
              <a:rPr lang="nl-NL" sz="2200" dirty="0"/>
              <a:t>(consumenten)</a:t>
            </a:r>
            <a:endParaRPr lang="nl-NL" dirty="0"/>
          </a:p>
        </p:txBody>
      </p:sp>
      <p:graphicFrame>
        <p:nvGraphicFramePr>
          <p:cNvPr id="4" name="Grafiek 3">
            <a:extLst>
              <a:ext uri="{FF2B5EF4-FFF2-40B4-BE49-F238E27FC236}">
                <a16:creationId xmlns:a16="http://schemas.microsoft.com/office/drawing/2014/main" id="{378C5125-AD98-2575-D3AB-2C79FBAD5421}"/>
              </a:ext>
            </a:extLst>
          </p:cNvPr>
          <p:cNvGraphicFramePr>
            <a:graphicFrameLocks/>
          </p:cNvGraphicFramePr>
          <p:nvPr>
            <p:extLst>
              <p:ext uri="{D42A27DB-BD31-4B8C-83A1-F6EECF244321}">
                <p14:modId xmlns:p14="http://schemas.microsoft.com/office/powerpoint/2010/main" val="1260994746"/>
              </p:ext>
            </p:extLst>
          </p:nvPr>
        </p:nvGraphicFramePr>
        <p:xfrm>
          <a:off x="400373" y="1690688"/>
          <a:ext cx="3877159" cy="2710831"/>
        </p:xfrm>
        <a:graphic>
          <a:graphicData uri="http://schemas.openxmlformats.org/drawingml/2006/chart">
            <c:chart xmlns:c="http://schemas.openxmlformats.org/drawingml/2006/chart" xmlns:r="http://schemas.openxmlformats.org/officeDocument/2006/relationships" r:id="rId2"/>
          </a:graphicData>
        </a:graphic>
      </p:graphicFrame>
      <p:sp>
        <p:nvSpPr>
          <p:cNvPr id="5" name="Tijdelijke aanduiding voor inhoud 2">
            <a:extLst>
              <a:ext uri="{FF2B5EF4-FFF2-40B4-BE49-F238E27FC236}">
                <a16:creationId xmlns:a16="http://schemas.microsoft.com/office/drawing/2014/main" id="{07B443AE-1423-DEAB-6C0B-E44E7817F9E1}"/>
              </a:ext>
            </a:extLst>
          </p:cNvPr>
          <p:cNvSpPr txBox="1">
            <a:spLocks/>
          </p:cNvSpPr>
          <p:nvPr/>
        </p:nvSpPr>
        <p:spPr>
          <a:xfrm>
            <a:off x="5073757" y="4647230"/>
            <a:ext cx="2044485" cy="106366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De aanbodlijn </a:t>
            </a:r>
            <a:r>
              <a:rPr lang="nl-NL" sz="2600" dirty="0"/>
              <a:t>(bedrijven)</a:t>
            </a:r>
            <a:endParaRPr lang="nl-NL" dirty="0"/>
          </a:p>
        </p:txBody>
      </p:sp>
      <p:graphicFrame>
        <p:nvGraphicFramePr>
          <p:cNvPr id="8" name="Grafiek 7">
            <a:extLst>
              <a:ext uri="{FF2B5EF4-FFF2-40B4-BE49-F238E27FC236}">
                <a16:creationId xmlns:a16="http://schemas.microsoft.com/office/drawing/2014/main" id="{2C53F085-36F5-85BE-00E2-33268D78EE39}"/>
              </a:ext>
            </a:extLst>
          </p:cNvPr>
          <p:cNvGraphicFramePr>
            <a:graphicFrameLocks/>
          </p:cNvGraphicFramePr>
          <p:nvPr>
            <p:extLst>
              <p:ext uri="{D42A27DB-BD31-4B8C-83A1-F6EECF244321}">
                <p14:modId xmlns:p14="http://schemas.microsoft.com/office/powerpoint/2010/main" val="210554060"/>
              </p:ext>
            </p:extLst>
          </p:nvPr>
        </p:nvGraphicFramePr>
        <p:xfrm>
          <a:off x="4215538" y="1674503"/>
          <a:ext cx="3698931" cy="2727016"/>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vak 8">
            <a:extLst>
              <a:ext uri="{FF2B5EF4-FFF2-40B4-BE49-F238E27FC236}">
                <a16:creationId xmlns:a16="http://schemas.microsoft.com/office/drawing/2014/main" id="{48397FB4-3157-B52F-2A83-27E46EA6A00E}"/>
              </a:ext>
            </a:extLst>
          </p:cNvPr>
          <p:cNvSpPr txBox="1"/>
          <p:nvPr/>
        </p:nvSpPr>
        <p:spPr>
          <a:xfrm>
            <a:off x="8394915" y="4809731"/>
            <a:ext cx="3425125" cy="738664"/>
          </a:xfrm>
          <a:prstGeom prst="rect">
            <a:avLst/>
          </a:prstGeom>
          <a:noFill/>
        </p:spPr>
        <p:txBody>
          <a:bodyPr wrap="square" rtlCol="0">
            <a:spAutoFit/>
          </a:bodyPr>
          <a:lstStyle/>
          <a:p>
            <a:r>
              <a:rPr lang="nl-NL" sz="2400" dirty="0"/>
              <a:t>De markt </a:t>
            </a:r>
            <a:r>
              <a:rPr lang="nl-NL" dirty="0"/>
              <a:t>(consumenten en bedrijven samen)</a:t>
            </a:r>
            <a:endParaRPr lang="nl-NL" sz="2400" dirty="0"/>
          </a:p>
        </p:txBody>
      </p:sp>
      <p:graphicFrame>
        <p:nvGraphicFramePr>
          <p:cNvPr id="10" name="Grafiek 9">
            <a:extLst>
              <a:ext uri="{FF2B5EF4-FFF2-40B4-BE49-F238E27FC236}">
                <a16:creationId xmlns:a16="http://schemas.microsoft.com/office/drawing/2014/main" id="{1A77B946-1E63-4040-B809-C2979E65878B}"/>
              </a:ext>
            </a:extLst>
          </p:cNvPr>
          <p:cNvGraphicFramePr>
            <a:graphicFrameLocks/>
          </p:cNvGraphicFramePr>
          <p:nvPr>
            <p:extLst>
              <p:ext uri="{D42A27DB-BD31-4B8C-83A1-F6EECF244321}">
                <p14:modId xmlns:p14="http://schemas.microsoft.com/office/powerpoint/2010/main" val="2209115039"/>
              </p:ext>
            </p:extLst>
          </p:nvPr>
        </p:nvGraphicFramePr>
        <p:xfrm>
          <a:off x="7654870" y="1658319"/>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kstvak 10">
            <a:extLst>
              <a:ext uri="{FF2B5EF4-FFF2-40B4-BE49-F238E27FC236}">
                <a16:creationId xmlns:a16="http://schemas.microsoft.com/office/drawing/2014/main" id="{CBBCC425-AD95-D234-9B7E-1FAA5D59B027}"/>
              </a:ext>
            </a:extLst>
          </p:cNvPr>
          <p:cNvSpPr txBox="1"/>
          <p:nvPr/>
        </p:nvSpPr>
        <p:spPr>
          <a:xfrm>
            <a:off x="2820692" y="5710897"/>
            <a:ext cx="7286785" cy="523220"/>
          </a:xfrm>
          <a:prstGeom prst="rect">
            <a:avLst/>
          </a:prstGeom>
          <a:noFill/>
        </p:spPr>
        <p:txBody>
          <a:bodyPr wrap="square" rtlCol="0">
            <a:spAutoFit/>
          </a:bodyPr>
          <a:lstStyle/>
          <a:p>
            <a:r>
              <a:rPr lang="nl-NL" sz="2800" dirty="0"/>
              <a:t>Evenwichtsprijs en evenwichtshoeveelheid</a:t>
            </a:r>
          </a:p>
        </p:txBody>
      </p:sp>
    </p:spTree>
    <p:extLst>
      <p:ext uri="{BB962C8B-B14F-4D97-AF65-F5344CB8AC3E}">
        <p14:creationId xmlns:p14="http://schemas.microsoft.com/office/powerpoint/2010/main" val="304375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build="p"/>
      <p:bldGraphic spid="8" grpId="0">
        <p:bldAsOne/>
      </p:bldGraphic>
      <p:bldP spid="9" grpId="0"/>
      <p:bldGraphic spid="10" grpId="0">
        <p:bldAsOne/>
      </p:bldGraphic>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9C442-FE13-CE90-AA88-92C5A4D8099A}"/>
              </a:ext>
            </a:extLst>
          </p:cNvPr>
          <p:cNvSpPr>
            <a:spLocks noGrp="1"/>
          </p:cNvSpPr>
          <p:nvPr>
            <p:ph type="title"/>
          </p:nvPr>
        </p:nvSpPr>
        <p:spPr/>
        <p:txBody>
          <a:bodyPr/>
          <a:lstStyle/>
          <a:p>
            <a:r>
              <a:rPr lang="nl-NL" dirty="0">
                <a:solidFill>
                  <a:srgbClr val="FF0000"/>
                </a:solidFill>
              </a:rPr>
              <a:t>4 : Vraag en aanbod </a:t>
            </a:r>
            <a:r>
              <a:rPr lang="nl-NL" sz="1200" i="1" dirty="0">
                <a:solidFill>
                  <a:srgbClr val="FF0000"/>
                </a:solidFill>
              </a:rPr>
              <a:t>uitwerking van de opgave</a:t>
            </a:r>
            <a:r>
              <a:rPr lang="nl-NL" sz="1200" dirty="0">
                <a:solidFill>
                  <a:srgbClr val="FF0000"/>
                </a:solidFill>
              </a:rPr>
              <a:t> </a:t>
            </a:r>
          </a:p>
        </p:txBody>
      </p:sp>
      <p:pic>
        <p:nvPicPr>
          <p:cNvPr id="7" name="Afbeelding 6">
            <a:extLst>
              <a:ext uri="{FF2B5EF4-FFF2-40B4-BE49-F238E27FC236}">
                <a16:creationId xmlns:a16="http://schemas.microsoft.com/office/drawing/2014/main" id="{879AC2F9-3D16-E32D-C312-A02B65DD1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886" y="1236481"/>
            <a:ext cx="5151239" cy="5419152"/>
          </a:xfrm>
          <a:prstGeom prst="rect">
            <a:avLst/>
          </a:prstGeom>
          <a:scene3d>
            <a:camera prst="orthographicFront"/>
            <a:lightRig rig="threePt" dir="t"/>
          </a:scene3d>
          <a:sp3d contourW="12700">
            <a:contourClr>
              <a:srgbClr val="FF0000"/>
            </a:contourClr>
          </a:sp3d>
        </p:spPr>
      </p:pic>
      <mc:AlternateContent xmlns:mc="http://schemas.openxmlformats.org/markup-compatibility/2006" xmlns:p14="http://schemas.microsoft.com/office/powerpoint/2010/main">
        <mc:Choice Requires="p14">
          <p:contentPart p14:bwMode="auto" r:id="rId4">
            <p14:nvContentPartPr>
              <p14:cNvPr id="3" name="Inkt 2">
                <a:extLst>
                  <a:ext uri="{FF2B5EF4-FFF2-40B4-BE49-F238E27FC236}">
                    <a16:creationId xmlns:a16="http://schemas.microsoft.com/office/drawing/2014/main" id="{E268AAD9-BF6D-D6F1-A0F3-FAE842F1ADDD}"/>
                  </a:ext>
                </a:extLst>
              </p14:cNvPr>
              <p14:cNvContentPartPr/>
              <p14:nvPr/>
            </p14:nvContentPartPr>
            <p14:xfrm>
              <a:off x="3770033" y="6341452"/>
              <a:ext cx="277560" cy="360"/>
            </p14:xfrm>
          </p:contentPart>
        </mc:Choice>
        <mc:Fallback xmlns="">
          <p:pic>
            <p:nvPicPr>
              <p:cNvPr id="3" name="Inkt 2">
                <a:extLst>
                  <a:ext uri="{FF2B5EF4-FFF2-40B4-BE49-F238E27FC236}">
                    <a16:creationId xmlns:a16="http://schemas.microsoft.com/office/drawing/2014/main" id="{E268AAD9-BF6D-D6F1-A0F3-FAE842F1ADDD}"/>
                  </a:ext>
                </a:extLst>
              </p:cNvPr>
              <p:cNvPicPr/>
              <p:nvPr/>
            </p:nvPicPr>
            <p:blipFill>
              <a:blip r:embed="rId5"/>
              <a:stretch>
                <a:fillRect/>
              </a:stretch>
            </p:blipFill>
            <p:spPr>
              <a:xfrm>
                <a:off x="3716033" y="6233452"/>
                <a:ext cx="385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t 3">
                <a:extLst>
                  <a:ext uri="{FF2B5EF4-FFF2-40B4-BE49-F238E27FC236}">
                    <a16:creationId xmlns:a16="http://schemas.microsoft.com/office/drawing/2014/main" id="{66FEF8A6-8FD3-821C-902A-CCF31B212550}"/>
                  </a:ext>
                </a:extLst>
              </p14:cNvPr>
              <p14:cNvContentPartPr/>
              <p14:nvPr/>
            </p14:nvContentPartPr>
            <p14:xfrm>
              <a:off x="4316153" y="6495172"/>
              <a:ext cx="261720" cy="3240"/>
            </p14:xfrm>
          </p:contentPart>
        </mc:Choice>
        <mc:Fallback xmlns="">
          <p:pic>
            <p:nvPicPr>
              <p:cNvPr id="4" name="Inkt 3">
                <a:extLst>
                  <a:ext uri="{FF2B5EF4-FFF2-40B4-BE49-F238E27FC236}">
                    <a16:creationId xmlns:a16="http://schemas.microsoft.com/office/drawing/2014/main" id="{66FEF8A6-8FD3-821C-902A-CCF31B212550}"/>
                  </a:ext>
                </a:extLst>
              </p:cNvPr>
              <p:cNvPicPr/>
              <p:nvPr/>
            </p:nvPicPr>
            <p:blipFill>
              <a:blip r:embed="rId7"/>
              <a:stretch>
                <a:fillRect/>
              </a:stretch>
            </p:blipFill>
            <p:spPr>
              <a:xfrm>
                <a:off x="4262513" y="6387532"/>
                <a:ext cx="369360" cy="218880"/>
              </a:xfrm>
              <a:prstGeom prst="rect">
                <a:avLst/>
              </a:prstGeom>
            </p:spPr>
          </p:pic>
        </mc:Fallback>
      </mc:AlternateContent>
      <p:pic>
        <p:nvPicPr>
          <p:cNvPr id="6" name="Afbeelding 5">
            <a:extLst>
              <a:ext uri="{FF2B5EF4-FFF2-40B4-BE49-F238E27FC236}">
                <a16:creationId xmlns:a16="http://schemas.microsoft.com/office/drawing/2014/main" id="{82ACC5C9-D9CD-182B-16DD-2C800BCFCE18}"/>
              </a:ext>
            </a:extLst>
          </p:cNvPr>
          <p:cNvPicPr>
            <a:picLocks noChangeAspect="1"/>
          </p:cNvPicPr>
          <p:nvPr/>
        </p:nvPicPr>
        <p:blipFill rotWithShape="1">
          <a:blip r:embed="rId8">
            <a:extLst>
              <a:ext uri="{28A0092B-C50C-407E-A947-70E740481C1C}">
                <a14:useLocalDpi xmlns:a14="http://schemas.microsoft.com/office/drawing/2010/main" val="0"/>
              </a:ext>
            </a:extLst>
          </a:blip>
          <a:srcRect r="18805"/>
          <a:stretch/>
        </p:blipFill>
        <p:spPr>
          <a:xfrm>
            <a:off x="6704547" y="1833626"/>
            <a:ext cx="4649253" cy="3948205"/>
          </a:xfrm>
          <a:prstGeom prst="rect">
            <a:avLst/>
          </a:prstGeom>
          <a:scene3d>
            <a:camera prst="orthographicFront"/>
            <a:lightRig rig="threePt" dir="t"/>
          </a:scene3d>
          <a:sp3d contourW="12700">
            <a:contourClr>
              <a:srgbClr val="FF0000"/>
            </a:contourClr>
          </a:sp3d>
        </p:spPr>
      </p:pic>
    </p:spTree>
    <p:extLst>
      <p:ext uri="{BB962C8B-B14F-4D97-AF65-F5344CB8AC3E}">
        <p14:creationId xmlns:p14="http://schemas.microsoft.com/office/powerpoint/2010/main" val="9057708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164333-B988-EC6D-BC2B-AFB54D73EFC1}"/>
              </a:ext>
            </a:extLst>
          </p:cNvPr>
          <p:cNvSpPr>
            <a:spLocks noGrp="1"/>
          </p:cNvSpPr>
          <p:nvPr>
            <p:ph type="title"/>
          </p:nvPr>
        </p:nvSpPr>
        <p:spPr>
          <a:xfrm>
            <a:off x="320040" y="332263"/>
            <a:ext cx="10515600" cy="1325563"/>
          </a:xfrm>
        </p:spPr>
        <p:txBody>
          <a:bodyPr/>
          <a:lstStyle/>
          <a:p>
            <a:r>
              <a:rPr lang="nl-NL" dirty="0"/>
              <a:t>5 : Lorenzcurve </a:t>
            </a:r>
            <a:r>
              <a:rPr lang="nl-NL" sz="1200" i="1" dirty="0"/>
              <a:t>de opgave</a:t>
            </a:r>
          </a:p>
        </p:txBody>
      </p:sp>
      <p:pic>
        <p:nvPicPr>
          <p:cNvPr id="5" name="Afbeelding 4">
            <a:extLst>
              <a:ext uri="{FF2B5EF4-FFF2-40B4-BE49-F238E27FC236}">
                <a16:creationId xmlns:a16="http://schemas.microsoft.com/office/drawing/2014/main" id="{367C012E-BA1B-2759-10AF-7A0A87B9A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3920" y="235530"/>
            <a:ext cx="5008880" cy="6388998"/>
          </a:xfrm>
          <a:prstGeom prst="rect">
            <a:avLst/>
          </a:prstGeom>
        </p:spPr>
      </p:pic>
    </p:spTree>
    <p:extLst>
      <p:ext uri="{BB962C8B-B14F-4D97-AF65-F5344CB8AC3E}">
        <p14:creationId xmlns:p14="http://schemas.microsoft.com/office/powerpoint/2010/main" val="1019788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7537C-1D21-4E2C-7809-8A050D40C2B1}"/>
              </a:ext>
            </a:extLst>
          </p:cNvPr>
          <p:cNvSpPr>
            <a:spLocks noGrp="1"/>
          </p:cNvSpPr>
          <p:nvPr>
            <p:ph type="title"/>
          </p:nvPr>
        </p:nvSpPr>
        <p:spPr/>
        <p:txBody>
          <a:bodyPr/>
          <a:lstStyle/>
          <a:p>
            <a:r>
              <a:rPr lang="nl-NL" dirty="0"/>
              <a:t>5 : Lorenzcurve </a:t>
            </a:r>
            <a:r>
              <a:rPr lang="nl-NL" sz="1200" i="1" dirty="0"/>
              <a:t>de theorie</a:t>
            </a:r>
          </a:p>
        </p:txBody>
      </p:sp>
      <p:sp>
        <p:nvSpPr>
          <p:cNvPr id="3" name="Tijdelijke aanduiding voor inhoud 2">
            <a:extLst>
              <a:ext uri="{FF2B5EF4-FFF2-40B4-BE49-F238E27FC236}">
                <a16:creationId xmlns:a16="http://schemas.microsoft.com/office/drawing/2014/main" id="{9DEEC5A1-22A9-62A4-C1E5-A369282CE63F}"/>
              </a:ext>
            </a:extLst>
          </p:cNvPr>
          <p:cNvSpPr>
            <a:spLocks noGrp="1"/>
          </p:cNvSpPr>
          <p:nvPr>
            <p:ph idx="1"/>
          </p:nvPr>
        </p:nvSpPr>
        <p:spPr>
          <a:xfrm>
            <a:off x="189271" y="1442167"/>
            <a:ext cx="10515600" cy="5050708"/>
          </a:xfrm>
        </p:spPr>
        <p:txBody>
          <a:bodyPr>
            <a:normAutofit/>
          </a:bodyPr>
          <a:lstStyle/>
          <a:p>
            <a:r>
              <a:rPr lang="nl-NL" dirty="0"/>
              <a:t>De </a:t>
            </a:r>
            <a:r>
              <a:rPr lang="nl-NL" dirty="0" err="1"/>
              <a:t>lorenzcurve</a:t>
            </a:r>
            <a:r>
              <a:rPr lang="nl-NL" dirty="0"/>
              <a:t> geeft de verschillen tussen arm en rijk weer in een grafiek. Deze grafiek hoef je veelal niet te tekenen, maar je moet hem wel kunnen analyseren.</a:t>
            </a:r>
          </a:p>
          <a:p>
            <a:r>
              <a:rPr lang="nl-NL" dirty="0"/>
              <a:t>Op de horizontale </a:t>
            </a:r>
            <a:r>
              <a:rPr lang="nl-NL" i="1" dirty="0"/>
              <a:t>(links naar rechts) </a:t>
            </a:r>
            <a:r>
              <a:rPr lang="nl-NL" dirty="0"/>
              <a:t>as staan de personen in een land, in procenten, gesorteerd van </a:t>
            </a:r>
            <a:r>
              <a:rPr lang="nl-NL" b="1" dirty="0"/>
              <a:t>arm naar rijk</a:t>
            </a:r>
          </a:p>
          <a:p>
            <a:r>
              <a:rPr lang="nl-NL" dirty="0"/>
              <a:t>Op de verticale (beneden naar boven) as staan                                       de inkomens, verdeeld van </a:t>
            </a:r>
            <a:r>
              <a:rPr lang="nl-NL" b="1" dirty="0"/>
              <a:t>laag naar hoog</a:t>
            </a:r>
          </a:p>
          <a:p>
            <a:r>
              <a:rPr lang="nl-NL" dirty="0"/>
              <a:t>De groene lijn geeft een volledig gelijke inkomens-                                     verdeling weer; er zijn géén verschillen </a:t>
            </a:r>
            <a:r>
              <a:rPr lang="nl-NL" sz="1300" i="1" dirty="0"/>
              <a:t>tussen arm en rijk</a:t>
            </a:r>
          </a:p>
          <a:p>
            <a:r>
              <a:rPr lang="nl-NL" sz="1300" i="1" dirty="0"/>
              <a:t>Kijk je naar ‘de armste …%’ dan kijk je op de horizontale as van links naar rechts</a:t>
            </a:r>
          </a:p>
          <a:p>
            <a:r>
              <a:rPr lang="nl-NL" sz="1300" i="1" dirty="0"/>
              <a:t>Kijk je naar ‘de rijkste…%’ dan kijk je op de horizontale as van rechts naar links</a:t>
            </a:r>
          </a:p>
          <a:p>
            <a:r>
              <a:rPr lang="nl-NL" sz="1800" i="1" dirty="0"/>
              <a:t>Des te boller de ‘buik’, des te groter de verschillen tussen arm en rijk</a:t>
            </a:r>
          </a:p>
        </p:txBody>
      </p:sp>
      <p:pic>
        <p:nvPicPr>
          <p:cNvPr id="4" name="Tijdelijke aanduiding voor inhoud 3">
            <a:extLst>
              <a:ext uri="{FF2B5EF4-FFF2-40B4-BE49-F238E27FC236}">
                <a16:creationId xmlns:a16="http://schemas.microsoft.com/office/drawing/2014/main" id="{109BBB8F-515B-2FE1-DFD2-3C1523BDE2C0}"/>
              </a:ext>
            </a:extLst>
          </p:cNvPr>
          <p:cNvPicPr>
            <a:picLocks noChangeAspect="1"/>
          </p:cNvPicPr>
          <p:nvPr/>
        </p:nvPicPr>
        <p:blipFill>
          <a:blip r:embed="rId3" cstate="print"/>
          <a:stretch>
            <a:fillRect/>
          </a:stretch>
        </p:blipFill>
        <p:spPr>
          <a:xfrm>
            <a:off x="8082116" y="3161258"/>
            <a:ext cx="3920613" cy="3519761"/>
          </a:xfrm>
          <a:prstGeom prst="rect">
            <a:avLst/>
          </a:prstGeom>
        </p:spPr>
      </p:pic>
    </p:spTree>
    <p:extLst>
      <p:ext uri="{BB962C8B-B14F-4D97-AF65-F5344CB8AC3E}">
        <p14:creationId xmlns:p14="http://schemas.microsoft.com/office/powerpoint/2010/main" val="4103530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7537C-1D21-4E2C-7809-8A050D40C2B1}"/>
              </a:ext>
            </a:extLst>
          </p:cNvPr>
          <p:cNvSpPr>
            <a:spLocks noGrp="1"/>
          </p:cNvSpPr>
          <p:nvPr>
            <p:ph type="title"/>
          </p:nvPr>
        </p:nvSpPr>
        <p:spPr/>
        <p:txBody>
          <a:bodyPr/>
          <a:lstStyle/>
          <a:p>
            <a:r>
              <a:rPr lang="nl-NL" dirty="0"/>
              <a:t>5 : Lorenzcurve </a:t>
            </a:r>
            <a:r>
              <a:rPr lang="nl-NL" sz="1200" i="1" dirty="0"/>
              <a:t>de theorie</a:t>
            </a:r>
          </a:p>
        </p:txBody>
      </p:sp>
      <p:sp>
        <p:nvSpPr>
          <p:cNvPr id="3" name="Tijdelijke aanduiding voor inhoud 2">
            <a:extLst>
              <a:ext uri="{FF2B5EF4-FFF2-40B4-BE49-F238E27FC236}">
                <a16:creationId xmlns:a16="http://schemas.microsoft.com/office/drawing/2014/main" id="{9DEEC5A1-22A9-62A4-C1E5-A369282CE63F}"/>
              </a:ext>
            </a:extLst>
          </p:cNvPr>
          <p:cNvSpPr>
            <a:spLocks noGrp="1"/>
          </p:cNvSpPr>
          <p:nvPr>
            <p:ph idx="1"/>
          </p:nvPr>
        </p:nvSpPr>
        <p:spPr>
          <a:xfrm>
            <a:off x="838199" y="1442167"/>
            <a:ext cx="9866671" cy="5050708"/>
          </a:xfrm>
        </p:spPr>
        <p:txBody>
          <a:bodyPr>
            <a:normAutofit/>
          </a:bodyPr>
          <a:lstStyle/>
          <a:p>
            <a:r>
              <a:rPr lang="nl-NL" b="1" u="sng" dirty="0"/>
              <a:t>Abstract voorbeeld van de </a:t>
            </a:r>
            <a:r>
              <a:rPr lang="nl-NL" b="1" u="sng" dirty="0" err="1"/>
              <a:t>Lorenzcuve</a:t>
            </a:r>
            <a:r>
              <a:rPr lang="nl-NL" b="1" u="sng" dirty="0"/>
              <a:t> en inkomensverdeling</a:t>
            </a:r>
          </a:p>
          <a:p>
            <a:endParaRPr lang="nl-NL" sz="2000" i="1" dirty="0"/>
          </a:p>
        </p:txBody>
      </p:sp>
      <p:pic>
        <p:nvPicPr>
          <p:cNvPr id="7" name="Afbeelding 6">
            <a:extLst>
              <a:ext uri="{FF2B5EF4-FFF2-40B4-BE49-F238E27FC236}">
                <a16:creationId xmlns:a16="http://schemas.microsoft.com/office/drawing/2014/main" id="{F7DCDF97-37F2-AC18-B640-96304625012D}"/>
              </a:ext>
            </a:extLst>
          </p:cNvPr>
          <p:cNvPicPr>
            <a:picLocks noChangeAspect="1"/>
          </p:cNvPicPr>
          <p:nvPr/>
        </p:nvPicPr>
        <p:blipFill rotWithShape="1">
          <a:blip r:embed="rId2"/>
          <a:srcRect b="43679"/>
          <a:stretch/>
        </p:blipFill>
        <p:spPr>
          <a:xfrm>
            <a:off x="366851" y="2062315"/>
            <a:ext cx="11476103" cy="4308987"/>
          </a:xfrm>
          <a:prstGeom prst="rect">
            <a:avLst/>
          </a:prstGeom>
        </p:spPr>
      </p:pic>
    </p:spTree>
    <p:extLst>
      <p:ext uri="{BB962C8B-B14F-4D97-AF65-F5344CB8AC3E}">
        <p14:creationId xmlns:p14="http://schemas.microsoft.com/office/powerpoint/2010/main" val="1560182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7537C-1D21-4E2C-7809-8A050D40C2B1}"/>
              </a:ext>
            </a:extLst>
          </p:cNvPr>
          <p:cNvSpPr>
            <a:spLocks noGrp="1"/>
          </p:cNvSpPr>
          <p:nvPr>
            <p:ph type="title"/>
          </p:nvPr>
        </p:nvSpPr>
        <p:spPr/>
        <p:txBody>
          <a:bodyPr/>
          <a:lstStyle/>
          <a:p>
            <a:r>
              <a:rPr lang="nl-NL" dirty="0"/>
              <a:t>5 : Lorenzcurve </a:t>
            </a:r>
            <a:r>
              <a:rPr lang="nl-NL" sz="1200" i="1" dirty="0"/>
              <a:t>de theorie</a:t>
            </a:r>
          </a:p>
        </p:txBody>
      </p:sp>
      <p:pic>
        <p:nvPicPr>
          <p:cNvPr id="8" name="Afbeelding 7">
            <a:extLst>
              <a:ext uri="{FF2B5EF4-FFF2-40B4-BE49-F238E27FC236}">
                <a16:creationId xmlns:a16="http://schemas.microsoft.com/office/drawing/2014/main" id="{3ACC4BB0-FD74-9A13-E068-42A3A05F0758}"/>
              </a:ext>
            </a:extLst>
          </p:cNvPr>
          <p:cNvPicPr>
            <a:picLocks noChangeAspect="1"/>
          </p:cNvPicPr>
          <p:nvPr/>
        </p:nvPicPr>
        <p:blipFill rotWithShape="1">
          <a:blip r:embed="rId2"/>
          <a:srcRect l="1462" b="41249"/>
          <a:stretch/>
        </p:blipFill>
        <p:spPr>
          <a:xfrm>
            <a:off x="144299" y="1252130"/>
            <a:ext cx="11892803" cy="4727247"/>
          </a:xfrm>
          <a:prstGeom prst="rect">
            <a:avLst/>
          </a:prstGeom>
        </p:spPr>
      </p:pic>
    </p:spTree>
    <p:extLst>
      <p:ext uri="{BB962C8B-B14F-4D97-AF65-F5344CB8AC3E}">
        <p14:creationId xmlns:p14="http://schemas.microsoft.com/office/powerpoint/2010/main" val="1494167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9002B-11CD-B198-687C-332A0A2C6FBE}"/>
              </a:ext>
            </a:extLst>
          </p:cNvPr>
          <p:cNvSpPr>
            <a:spLocks noGrp="1"/>
          </p:cNvSpPr>
          <p:nvPr>
            <p:ph type="title"/>
          </p:nvPr>
        </p:nvSpPr>
        <p:spPr/>
        <p:txBody>
          <a:bodyPr/>
          <a:lstStyle/>
          <a:p>
            <a:r>
              <a:rPr lang="nl-NL" dirty="0"/>
              <a:t>5 : Lorenzcurve </a:t>
            </a:r>
            <a:r>
              <a:rPr lang="nl-NL" sz="1200" i="1" dirty="0"/>
              <a:t>de theorie</a:t>
            </a:r>
          </a:p>
        </p:txBody>
      </p:sp>
      <p:sp>
        <p:nvSpPr>
          <p:cNvPr id="3" name="Tijdelijke aanduiding voor inhoud 2">
            <a:extLst>
              <a:ext uri="{FF2B5EF4-FFF2-40B4-BE49-F238E27FC236}">
                <a16:creationId xmlns:a16="http://schemas.microsoft.com/office/drawing/2014/main" id="{C1E1D3AC-BDA6-EC9E-6459-4AC4C4AB6CA8}"/>
              </a:ext>
            </a:extLst>
          </p:cNvPr>
          <p:cNvSpPr>
            <a:spLocks noGrp="1"/>
          </p:cNvSpPr>
          <p:nvPr>
            <p:ph idx="1"/>
          </p:nvPr>
        </p:nvSpPr>
        <p:spPr>
          <a:xfrm>
            <a:off x="810782" y="1321022"/>
            <a:ext cx="10515600" cy="4351338"/>
          </a:xfrm>
        </p:spPr>
        <p:txBody>
          <a:bodyPr/>
          <a:lstStyle/>
          <a:p>
            <a:r>
              <a:rPr lang="nl-NL" dirty="0"/>
              <a:t>Hoe lees je nu een Lorenzcurve af?</a:t>
            </a:r>
          </a:p>
        </p:txBody>
      </p:sp>
      <p:pic>
        <p:nvPicPr>
          <p:cNvPr id="5" name="Afbeelding 4">
            <a:extLst>
              <a:ext uri="{FF2B5EF4-FFF2-40B4-BE49-F238E27FC236}">
                <a16:creationId xmlns:a16="http://schemas.microsoft.com/office/drawing/2014/main" id="{CC89AAA7-A048-BB64-FE25-2A2290391EE5}"/>
              </a:ext>
            </a:extLst>
          </p:cNvPr>
          <p:cNvPicPr>
            <a:picLocks noChangeAspect="1"/>
          </p:cNvPicPr>
          <p:nvPr/>
        </p:nvPicPr>
        <p:blipFill rotWithShape="1">
          <a:blip r:embed="rId3"/>
          <a:srcRect t="8058"/>
          <a:stretch/>
        </p:blipFill>
        <p:spPr>
          <a:xfrm>
            <a:off x="4336064" y="1751526"/>
            <a:ext cx="3736263" cy="3083705"/>
          </a:xfrm>
          <a:prstGeom prst="rect">
            <a:avLst/>
          </a:prstGeom>
        </p:spPr>
      </p:pic>
      <p:pic>
        <p:nvPicPr>
          <p:cNvPr id="6" name="Afbeelding 5">
            <a:extLst>
              <a:ext uri="{FF2B5EF4-FFF2-40B4-BE49-F238E27FC236}">
                <a16:creationId xmlns:a16="http://schemas.microsoft.com/office/drawing/2014/main" id="{9B2E45EF-A784-A044-8D47-A6713D2BD37A}"/>
              </a:ext>
            </a:extLst>
          </p:cNvPr>
          <p:cNvPicPr>
            <a:picLocks noChangeAspect="1"/>
          </p:cNvPicPr>
          <p:nvPr/>
        </p:nvPicPr>
        <p:blipFill rotWithShape="1">
          <a:blip r:embed="rId4"/>
          <a:srcRect t="8058"/>
          <a:stretch/>
        </p:blipFill>
        <p:spPr>
          <a:xfrm>
            <a:off x="8124567" y="1321022"/>
            <a:ext cx="3736262" cy="3083705"/>
          </a:xfrm>
          <a:prstGeom prst="rect">
            <a:avLst/>
          </a:prstGeom>
        </p:spPr>
      </p:pic>
      <p:pic>
        <p:nvPicPr>
          <p:cNvPr id="7" name="Tijdelijke aanduiding voor inhoud 3">
            <a:extLst>
              <a:ext uri="{FF2B5EF4-FFF2-40B4-BE49-F238E27FC236}">
                <a16:creationId xmlns:a16="http://schemas.microsoft.com/office/drawing/2014/main" id="{FB6BA342-0423-F891-39B7-69F512C2E0EF}"/>
              </a:ext>
            </a:extLst>
          </p:cNvPr>
          <p:cNvPicPr>
            <a:picLocks noChangeAspect="1"/>
          </p:cNvPicPr>
          <p:nvPr/>
        </p:nvPicPr>
        <p:blipFill>
          <a:blip r:embed="rId5" cstate="print"/>
          <a:stretch>
            <a:fillRect/>
          </a:stretch>
        </p:blipFill>
        <p:spPr>
          <a:xfrm>
            <a:off x="276335" y="1816136"/>
            <a:ext cx="3735915" cy="3353947"/>
          </a:xfrm>
          <a:prstGeom prst="rect">
            <a:avLst/>
          </a:prstGeom>
        </p:spPr>
      </p:pic>
      <p:sp>
        <p:nvSpPr>
          <p:cNvPr id="8" name="Tekstvak 7">
            <a:extLst>
              <a:ext uri="{FF2B5EF4-FFF2-40B4-BE49-F238E27FC236}">
                <a16:creationId xmlns:a16="http://schemas.microsoft.com/office/drawing/2014/main" id="{F1CF429D-58C9-8B87-706E-EDF8D175B300}"/>
              </a:ext>
            </a:extLst>
          </p:cNvPr>
          <p:cNvSpPr txBox="1"/>
          <p:nvPr/>
        </p:nvSpPr>
        <p:spPr>
          <a:xfrm>
            <a:off x="412124" y="5234478"/>
            <a:ext cx="3696237" cy="923330"/>
          </a:xfrm>
          <a:prstGeom prst="rect">
            <a:avLst/>
          </a:prstGeom>
          <a:noFill/>
        </p:spPr>
        <p:txBody>
          <a:bodyPr wrap="square" rtlCol="0">
            <a:spAutoFit/>
          </a:bodyPr>
          <a:lstStyle/>
          <a:p>
            <a:r>
              <a:rPr lang="nl-NL" dirty="0"/>
              <a:t>Beginsituatie. De groene lijn is de hulplijn. De paarse lijn is de Lorenzcurve.</a:t>
            </a:r>
          </a:p>
        </p:txBody>
      </p:sp>
      <p:sp>
        <p:nvSpPr>
          <p:cNvPr id="9" name="Tekstvak 8">
            <a:extLst>
              <a:ext uri="{FF2B5EF4-FFF2-40B4-BE49-F238E27FC236}">
                <a16:creationId xmlns:a16="http://schemas.microsoft.com/office/drawing/2014/main" id="{466821FC-C823-4A11-FD29-5BD80C557CA7}"/>
              </a:ext>
            </a:extLst>
          </p:cNvPr>
          <p:cNvSpPr txBox="1"/>
          <p:nvPr/>
        </p:nvSpPr>
        <p:spPr>
          <a:xfrm>
            <a:off x="4642808" y="5087778"/>
            <a:ext cx="3696237" cy="1384995"/>
          </a:xfrm>
          <a:prstGeom prst="rect">
            <a:avLst/>
          </a:prstGeom>
          <a:noFill/>
        </p:spPr>
        <p:txBody>
          <a:bodyPr wrap="square" rtlCol="0">
            <a:spAutoFit/>
          </a:bodyPr>
          <a:lstStyle/>
          <a:p>
            <a:r>
              <a:rPr lang="nl-NL" dirty="0"/>
              <a:t>De armste 30% (je leest op de horizontale as van links naar rechts) verdient het roze deel. Dat loopt van 0% naar 10%, dus is 10%. </a:t>
            </a:r>
            <a:r>
              <a:rPr lang="nl-NL" sz="1200" i="1" dirty="0"/>
              <a:t>De armste 30% verdient 10% van het totale inkomen.</a:t>
            </a:r>
          </a:p>
        </p:txBody>
      </p:sp>
      <p:sp>
        <p:nvSpPr>
          <p:cNvPr id="10" name="Tekstvak 9">
            <a:extLst>
              <a:ext uri="{FF2B5EF4-FFF2-40B4-BE49-F238E27FC236}">
                <a16:creationId xmlns:a16="http://schemas.microsoft.com/office/drawing/2014/main" id="{011730AB-97E6-8503-F8C9-283DEA2437A6}"/>
              </a:ext>
            </a:extLst>
          </p:cNvPr>
          <p:cNvSpPr txBox="1"/>
          <p:nvPr/>
        </p:nvSpPr>
        <p:spPr>
          <a:xfrm>
            <a:off x="8339045" y="4529627"/>
            <a:ext cx="3696237" cy="1938992"/>
          </a:xfrm>
          <a:prstGeom prst="rect">
            <a:avLst/>
          </a:prstGeom>
          <a:noFill/>
        </p:spPr>
        <p:txBody>
          <a:bodyPr wrap="square" rtlCol="0">
            <a:spAutoFit/>
          </a:bodyPr>
          <a:lstStyle/>
          <a:p>
            <a:r>
              <a:rPr lang="nl-NL" dirty="0"/>
              <a:t>De rijkste 30% van de mensen (je leest op de horizontale as van rechts naar links </a:t>
            </a:r>
            <a:r>
              <a:rPr lang="nl-NL" dirty="0">
                <a:sym typeface="Wingdings" pitchFamily="2" charset="2"/>
              </a:rPr>
              <a:t> van 70% tot 100%) </a:t>
            </a:r>
            <a:r>
              <a:rPr lang="nl-NL" dirty="0"/>
              <a:t>verdient het roze deel van het inkomen. Dat loopt van 40% naar 100%, dus is 60%. </a:t>
            </a:r>
            <a:r>
              <a:rPr lang="nl-NL" sz="1200" i="1" dirty="0"/>
              <a:t>De rijkste 30% van de mensen verdient 60% van het totale inkomen.</a:t>
            </a:r>
          </a:p>
        </p:txBody>
      </p:sp>
    </p:spTree>
    <p:extLst>
      <p:ext uri="{BB962C8B-B14F-4D97-AF65-F5344CB8AC3E}">
        <p14:creationId xmlns:p14="http://schemas.microsoft.com/office/powerpoint/2010/main" val="4278389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FD4E3-95EC-D15D-52D3-EA6403183017}"/>
              </a:ext>
            </a:extLst>
          </p:cNvPr>
          <p:cNvSpPr>
            <a:spLocks noGrp="1"/>
          </p:cNvSpPr>
          <p:nvPr>
            <p:ph type="title"/>
          </p:nvPr>
        </p:nvSpPr>
        <p:spPr/>
        <p:txBody>
          <a:bodyPr/>
          <a:lstStyle/>
          <a:p>
            <a:r>
              <a:rPr lang="nl-NL" dirty="0"/>
              <a:t>5 : Lorenzcurve </a:t>
            </a:r>
            <a:r>
              <a:rPr lang="nl-NL" sz="1200" i="1" dirty="0"/>
              <a:t>de theorie</a:t>
            </a:r>
          </a:p>
        </p:txBody>
      </p:sp>
      <p:sp>
        <p:nvSpPr>
          <p:cNvPr id="3" name="Tijdelijke aanduiding voor inhoud 2">
            <a:extLst>
              <a:ext uri="{FF2B5EF4-FFF2-40B4-BE49-F238E27FC236}">
                <a16:creationId xmlns:a16="http://schemas.microsoft.com/office/drawing/2014/main" id="{71643B39-8AEA-50D1-92D2-FD7FD0846ED9}"/>
              </a:ext>
            </a:extLst>
          </p:cNvPr>
          <p:cNvSpPr>
            <a:spLocks noGrp="1"/>
          </p:cNvSpPr>
          <p:nvPr>
            <p:ph idx="1"/>
          </p:nvPr>
        </p:nvSpPr>
        <p:spPr>
          <a:xfrm>
            <a:off x="838199" y="1253331"/>
            <a:ext cx="10515600" cy="4351338"/>
          </a:xfrm>
        </p:spPr>
        <p:txBody>
          <a:bodyPr/>
          <a:lstStyle/>
          <a:p>
            <a:r>
              <a:rPr lang="nl-NL" dirty="0"/>
              <a:t>Controlevraag; </a:t>
            </a:r>
          </a:p>
          <a:p>
            <a:r>
              <a:rPr lang="nl-NL" dirty="0"/>
              <a:t>Hoeveel procent van het inkomen verdient de rijkste helft van de bevolking in dit land?</a:t>
            </a:r>
          </a:p>
          <a:p>
            <a:r>
              <a:rPr lang="nl-NL" dirty="0"/>
              <a:t>Kijk naar de paarse lijn</a:t>
            </a:r>
          </a:p>
        </p:txBody>
      </p:sp>
      <p:pic>
        <p:nvPicPr>
          <p:cNvPr id="4" name="Tijdelijke aanduiding voor inhoud 3">
            <a:extLst>
              <a:ext uri="{FF2B5EF4-FFF2-40B4-BE49-F238E27FC236}">
                <a16:creationId xmlns:a16="http://schemas.microsoft.com/office/drawing/2014/main" id="{CB2217A7-C298-034D-905D-1485B6DFB4F7}"/>
              </a:ext>
            </a:extLst>
          </p:cNvPr>
          <p:cNvPicPr>
            <a:picLocks noChangeAspect="1"/>
          </p:cNvPicPr>
          <p:nvPr/>
        </p:nvPicPr>
        <p:blipFill>
          <a:blip r:embed="rId3" cstate="print"/>
          <a:stretch>
            <a:fillRect/>
          </a:stretch>
        </p:blipFill>
        <p:spPr>
          <a:xfrm>
            <a:off x="4550014" y="2250722"/>
            <a:ext cx="4800048" cy="4309281"/>
          </a:xfrm>
          <a:prstGeom prst="rect">
            <a:avLst/>
          </a:prstGeom>
        </p:spPr>
      </p:pic>
    </p:spTree>
    <p:extLst>
      <p:ext uri="{BB962C8B-B14F-4D97-AF65-F5344CB8AC3E}">
        <p14:creationId xmlns:p14="http://schemas.microsoft.com/office/powerpoint/2010/main" val="364162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D24F2-06C2-E510-455D-C295E1FC149F}"/>
              </a:ext>
            </a:extLst>
          </p:cNvPr>
          <p:cNvSpPr>
            <a:spLocks noGrp="1"/>
          </p:cNvSpPr>
          <p:nvPr>
            <p:ph type="title"/>
          </p:nvPr>
        </p:nvSpPr>
        <p:spPr/>
        <p:txBody>
          <a:bodyPr/>
          <a:lstStyle/>
          <a:p>
            <a:r>
              <a:rPr lang="nl-NL" dirty="0"/>
              <a:t>Werkwijze van dit spreekuur</a:t>
            </a:r>
          </a:p>
        </p:txBody>
      </p:sp>
      <p:sp>
        <p:nvSpPr>
          <p:cNvPr id="3" name="Tijdelijke aanduiding voor inhoud 2">
            <a:extLst>
              <a:ext uri="{FF2B5EF4-FFF2-40B4-BE49-F238E27FC236}">
                <a16:creationId xmlns:a16="http://schemas.microsoft.com/office/drawing/2014/main" id="{B4FCBB90-81DC-3DF9-8306-CFDA578C47AA}"/>
              </a:ext>
            </a:extLst>
          </p:cNvPr>
          <p:cNvSpPr>
            <a:spLocks noGrp="1"/>
          </p:cNvSpPr>
          <p:nvPr>
            <p:ph idx="1"/>
          </p:nvPr>
        </p:nvSpPr>
        <p:spPr/>
        <p:txBody>
          <a:bodyPr/>
          <a:lstStyle/>
          <a:p>
            <a:r>
              <a:rPr lang="nl-NL" dirty="0"/>
              <a:t>Opgave </a:t>
            </a:r>
            <a:r>
              <a:rPr lang="nl-NL" dirty="0">
                <a:sym typeface="Wingdings" pitchFamily="2" charset="2"/>
              </a:rPr>
              <a:t> Uitleg theorie  Uitwerking van de opgave </a:t>
            </a:r>
            <a:r>
              <a:rPr lang="nl-NL" sz="1800" i="1" dirty="0">
                <a:sym typeface="Wingdings" pitchFamily="2" charset="2"/>
              </a:rPr>
              <a:t>(toepassing theorie)</a:t>
            </a:r>
          </a:p>
          <a:p>
            <a:endParaRPr lang="nl-NL" dirty="0">
              <a:sym typeface="Wingdings" pitchFamily="2" charset="2"/>
            </a:endParaRPr>
          </a:p>
          <a:p>
            <a:r>
              <a:rPr lang="nl-NL" i="1" dirty="0">
                <a:sym typeface="Wingdings" pitchFamily="2" charset="2"/>
              </a:rPr>
              <a:t>In dit spreekuur maken we gebruik van opgaves uit het VMBO GL/TL examen van 2025</a:t>
            </a:r>
          </a:p>
          <a:p>
            <a:endParaRPr lang="nl-NL" i="1" dirty="0">
              <a:sym typeface="Wingdings" pitchFamily="2" charset="2"/>
            </a:endParaRPr>
          </a:p>
          <a:p>
            <a:r>
              <a:rPr lang="nl-NL" sz="2000" i="1" dirty="0">
                <a:sym typeface="Wingdings" pitchFamily="2" charset="2"/>
              </a:rPr>
              <a:t>We laten je zien hoe je de theorie toe dient te passen tijdens het examen. </a:t>
            </a:r>
          </a:p>
          <a:p>
            <a:r>
              <a:rPr lang="nl-NL" sz="2000" i="1" dirty="0">
                <a:sym typeface="Wingdings" pitchFamily="2" charset="2"/>
              </a:rPr>
              <a:t>Begrippen en theorie leren is belangrijk, maar nóg belangrijker dat je het goed toe kan passen. Dat leren we jullie vandaag.</a:t>
            </a:r>
          </a:p>
          <a:p>
            <a:r>
              <a:rPr lang="nl-NL" sz="2000" i="1" dirty="0">
                <a:sym typeface="Wingdings" pitchFamily="2" charset="2"/>
              </a:rPr>
              <a:t>Dit examenspreekuur richten we ons iets minder op rekenkunde, dat zit vooral in de spreekuren van 2024 en 2025. </a:t>
            </a:r>
            <a:endParaRPr lang="nl-NL" sz="2000" i="1" dirty="0"/>
          </a:p>
        </p:txBody>
      </p:sp>
    </p:spTree>
    <p:extLst>
      <p:ext uri="{BB962C8B-B14F-4D97-AF65-F5344CB8AC3E}">
        <p14:creationId xmlns:p14="http://schemas.microsoft.com/office/powerpoint/2010/main" val="142904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16598-4F3D-1743-9981-62269E98D2E8}"/>
              </a:ext>
            </a:extLst>
          </p:cNvPr>
          <p:cNvSpPr>
            <a:spLocks noGrp="1"/>
          </p:cNvSpPr>
          <p:nvPr>
            <p:ph type="title"/>
          </p:nvPr>
        </p:nvSpPr>
        <p:spPr/>
        <p:txBody>
          <a:bodyPr/>
          <a:lstStyle/>
          <a:p>
            <a:r>
              <a:rPr lang="nl-NL" dirty="0"/>
              <a:t>5 : Lorenzcurve </a:t>
            </a:r>
            <a:r>
              <a:rPr lang="nl-NL" sz="1200" i="1" dirty="0"/>
              <a:t>de theorie</a:t>
            </a:r>
            <a:endParaRPr lang="nl-NL" dirty="0"/>
          </a:p>
        </p:txBody>
      </p:sp>
      <p:sp>
        <p:nvSpPr>
          <p:cNvPr id="3" name="Tijdelijke aanduiding voor inhoud 2">
            <a:extLst>
              <a:ext uri="{FF2B5EF4-FFF2-40B4-BE49-F238E27FC236}">
                <a16:creationId xmlns:a16="http://schemas.microsoft.com/office/drawing/2014/main" id="{F22AB470-8BE2-8342-4B9B-D1EF783AE8D0}"/>
              </a:ext>
            </a:extLst>
          </p:cNvPr>
          <p:cNvSpPr>
            <a:spLocks noGrp="1"/>
          </p:cNvSpPr>
          <p:nvPr>
            <p:ph idx="1"/>
          </p:nvPr>
        </p:nvSpPr>
        <p:spPr>
          <a:xfrm>
            <a:off x="309094" y="1825625"/>
            <a:ext cx="5013280" cy="4351338"/>
          </a:xfrm>
        </p:spPr>
        <p:txBody>
          <a:bodyPr>
            <a:normAutofit lnSpcReduction="10000"/>
          </a:bodyPr>
          <a:lstStyle/>
          <a:p>
            <a:r>
              <a:rPr lang="nl-NL" dirty="0"/>
              <a:t>De rijkste 50% is op de horizontale as (links – rechts) van 50% tot 100%</a:t>
            </a:r>
          </a:p>
          <a:p>
            <a:r>
              <a:rPr lang="nl-NL" dirty="0"/>
              <a:t>Je kijkt naar het snijpunt van de paarse lijn, de </a:t>
            </a:r>
            <a:r>
              <a:rPr lang="nl-NL" dirty="0" err="1"/>
              <a:t>lorenzcurve</a:t>
            </a:r>
            <a:r>
              <a:rPr lang="nl-NL" dirty="0"/>
              <a:t>.</a:t>
            </a:r>
          </a:p>
          <a:p>
            <a:r>
              <a:rPr lang="nl-NL" dirty="0"/>
              <a:t>Deze trek je door naar links en komt uit bij 20%. Deze loopt helemaal door tot 100%.</a:t>
            </a:r>
          </a:p>
          <a:p>
            <a:r>
              <a:rPr lang="nl-NL" dirty="0"/>
              <a:t>De rijkste 50% van de mensen verdient dus </a:t>
            </a:r>
            <a:r>
              <a:rPr lang="nl-NL" sz="1200" i="1" dirty="0"/>
              <a:t>van 20% tot 100</a:t>
            </a:r>
            <a:r>
              <a:rPr lang="nl-NL" sz="1200" dirty="0"/>
              <a:t>% = </a:t>
            </a:r>
            <a:r>
              <a:rPr lang="nl-NL" dirty="0"/>
              <a:t>80% van het inkomen. </a:t>
            </a:r>
          </a:p>
        </p:txBody>
      </p:sp>
      <p:pic>
        <p:nvPicPr>
          <p:cNvPr id="5" name="Afbeelding 4">
            <a:extLst>
              <a:ext uri="{FF2B5EF4-FFF2-40B4-BE49-F238E27FC236}">
                <a16:creationId xmlns:a16="http://schemas.microsoft.com/office/drawing/2014/main" id="{BBAFE792-F371-628B-D58D-EC3601E26C14}"/>
              </a:ext>
            </a:extLst>
          </p:cNvPr>
          <p:cNvPicPr>
            <a:picLocks noChangeAspect="1"/>
          </p:cNvPicPr>
          <p:nvPr/>
        </p:nvPicPr>
        <p:blipFill>
          <a:blip r:embed="rId3"/>
          <a:stretch>
            <a:fillRect/>
          </a:stretch>
        </p:blipFill>
        <p:spPr>
          <a:xfrm>
            <a:off x="5575123" y="1799866"/>
            <a:ext cx="5990105" cy="5402291"/>
          </a:xfrm>
          <a:prstGeom prst="rect">
            <a:avLst/>
          </a:prstGeom>
        </p:spPr>
      </p:pic>
    </p:spTree>
    <p:extLst>
      <p:ext uri="{BB962C8B-B14F-4D97-AF65-F5344CB8AC3E}">
        <p14:creationId xmlns:p14="http://schemas.microsoft.com/office/powerpoint/2010/main" val="2768498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164333-B988-EC6D-BC2B-AFB54D73EFC1}"/>
              </a:ext>
            </a:extLst>
          </p:cNvPr>
          <p:cNvSpPr>
            <a:spLocks noGrp="1"/>
          </p:cNvSpPr>
          <p:nvPr>
            <p:ph type="title"/>
          </p:nvPr>
        </p:nvSpPr>
        <p:spPr>
          <a:xfrm>
            <a:off x="320040" y="332263"/>
            <a:ext cx="10515600" cy="1325563"/>
          </a:xfrm>
        </p:spPr>
        <p:txBody>
          <a:bodyPr/>
          <a:lstStyle/>
          <a:p>
            <a:r>
              <a:rPr lang="nl-NL" dirty="0">
                <a:solidFill>
                  <a:srgbClr val="FF0000"/>
                </a:solidFill>
              </a:rPr>
              <a:t>5 : Lorenzcurve </a:t>
            </a:r>
            <a:r>
              <a:rPr lang="nl-NL" sz="1200" i="1" dirty="0">
                <a:solidFill>
                  <a:srgbClr val="FF0000"/>
                </a:solidFill>
              </a:rPr>
              <a:t>uitwerking opgave</a:t>
            </a:r>
          </a:p>
        </p:txBody>
      </p:sp>
      <p:pic>
        <p:nvPicPr>
          <p:cNvPr id="5" name="Afbeelding 4">
            <a:extLst>
              <a:ext uri="{FF2B5EF4-FFF2-40B4-BE49-F238E27FC236}">
                <a16:creationId xmlns:a16="http://schemas.microsoft.com/office/drawing/2014/main" id="{367C012E-BA1B-2759-10AF-7A0A87B9A563}"/>
              </a:ext>
            </a:extLst>
          </p:cNvPr>
          <p:cNvPicPr>
            <a:picLocks noChangeAspect="1"/>
          </p:cNvPicPr>
          <p:nvPr/>
        </p:nvPicPr>
        <p:blipFill rotWithShape="1">
          <a:blip r:embed="rId3">
            <a:extLst>
              <a:ext uri="{28A0092B-C50C-407E-A947-70E740481C1C}">
                <a14:useLocalDpi xmlns:a14="http://schemas.microsoft.com/office/drawing/2010/main" val="0"/>
              </a:ext>
            </a:extLst>
          </a:blip>
          <a:srcRect b="15596"/>
          <a:stretch/>
        </p:blipFill>
        <p:spPr>
          <a:xfrm>
            <a:off x="320040" y="1240082"/>
            <a:ext cx="5008880" cy="5392538"/>
          </a:xfrm>
          <a:prstGeom prst="rect">
            <a:avLst/>
          </a:prstGeom>
          <a:scene3d>
            <a:camera prst="orthographicFront"/>
            <a:lightRig rig="threePt" dir="t"/>
          </a:scene3d>
          <a:sp3d contourW="12700">
            <a:contourClr>
              <a:srgbClr val="FF0000"/>
            </a:contourClr>
          </a:sp3d>
        </p:spPr>
      </p:pic>
      <mc:AlternateContent xmlns:mc="http://schemas.openxmlformats.org/markup-compatibility/2006" xmlns:p14="http://schemas.microsoft.com/office/powerpoint/2010/main">
        <mc:Choice Requires="p14">
          <p:contentPart p14:bwMode="auto" r:id="rId4">
            <p14:nvContentPartPr>
              <p14:cNvPr id="3" name="Inkt 2">
                <a:extLst>
                  <a:ext uri="{FF2B5EF4-FFF2-40B4-BE49-F238E27FC236}">
                    <a16:creationId xmlns:a16="http://schemas.microsoft.com/office/drawing/2014/main" id="{E2C06957-505A-7495-5342-947261F34B5A}"/>
                  </a:ext>
                </a:extLst>
              </p14:cNvPr>
              <p14:cNvContentPartPr/>
              <p14:nvPr/>
            </p14:nvContentPartPr>
            <p14:xfrm>
              <a:off x="3361674" y="1816668"/>
              <a:ext cx="788040" cy="12960"/>
            </p14:xfrm>
          </p:contentPart>
        </mc:Choice>
        <mc:Fallback xmlns="">
          <p:pic>
            <p:nvPicPr>
              <p:cNvPr id="3" name="Inkt 2">
                <a:extLst>
                  <a:ext uri="{FF2B5EF4-FFF2-40B4-BE49-F238E27FC236}">
                    <a16:creationId xmlns:a16="http://schemas.microsoft.com/office/drawing/2014/main" id="{E2C06957-505A-7495-5342-947261F34B5A}"/>
                  </a:ext>
                </a:extLst>
              </p:cNvPr>
              <p:cNvPicPr/>
              <p:nvPr/>
            </p:nvPicPr>
            <p:blipFill>
              <a:blip r:embed="rId5"/>
              <a:stretch>
                <a:fillRect/>
              </a:stretch>
            </p:blipFill>
            <p:spPr>
              <a:xfrm>
                <a:off x="3308034" y="1708668"/>
                <a:ext cx="895680" cy="228600"/>
              </a:xfrm>
              <a:prstGeom prst="rect">
                <a:avLst/>
              </a:prstGeom>
            </p:spPr>
          </p:pic>
        </mc:Fallback>
      </mc:AlternateContent>
      <p:sp>
        <p:nvSpPr>
          <p:cNvPr id="4" name="Tekstvak 3">
            <a:extLst>
              <a:ext uri="{FF2B5EF4-FFF2-40B4-BE49-F238E27FC236}">
                <a16:creationId xmlns:a16="http://schemas.microsoft.com/office/drawing/2014/main" id="{8309016E-F4C4-6F79-82A6-8B6727AD64B8}"/>
              </a:ext>
            </a:extLst>
          </p:cNvPr>
          <p:cNvSpPr txBox="1"/>
          <p:nvPr/>
        </p:nvSpPr>
        <p:spPr>
          <a:xfrm>
            <a:off x="5429250" y="1371600"/>
            <a:ext cx="6515100" cy="4801314"/>
          </a:xfrm>
          <a:prstGeom prst="rect">
            <a:avLst/>
          </a:prstGeom>
          <a:noFill/>
        </p:spPr>
        <p:txBody>
          <a:bodyPr wrap="square" rtlCol="0">
            <a:spAutoFit/>
          </a:bodyPr>
          <a:lstStyle/>
          <a:p>
            <a:r>
              <a:rPr lang="nl-NL" dirty="0"/>
              <a:t>Waarom is het antwoord Lorenzcurve B?</a:t>
            </a:r>
          </a:p>
          <a:p>
            <a:r>
              <a:rPr lang="nl-NL" dirty="0"/>
              <a:t>- De armste 25% verdient 7% van het inkomen, dat kun je aflezen</a:t>
            </a:r>
          </a:p>
          <a:p>
            <a:r>
              <a:rPr lang="nl-NL" dirty="0"/>
              <a:t>- De rijkste 25% verdient alles van 58% tot 100%.</a:t>
            </a:r>
          </a:p>
          <a:p>
            <a:r>
              <a:rPr lang="nl-NL" dirty="0"/>
              <a:t>- 58 </a:t>
            </a:r>
            <a:r>
              <a:rPr lang="nl-NL" dirty="0">
                <a:sym typeface="Wingdings" pitchFamily="2" charset="2"/>
              </a:rPr>
              <a:t> 100% </a:t>
            </a:r>
            <a:r>
              <a:rPr lang="nl-NL" dirty="0"/>
              <a:t>= +42%</a:t>
            </a:r>
          </a:p>
          <a:p>
            <a:r>
              <a:rPr lang="nl-NL" dirty="0"/>
              <a:t>- De rijkste 25% verdient dus 42% van het inkomen</a:t>
            </a:r>
          </a:p>
          <a:p>
            <a:endParaRPr lang="nl-NL" dirty="0"/>
          </a:p>
          <a:p>
            <a:r>
              <a:rPr lang="nl-NL" dirty="0"/>
              <a:t>- De armste 25% verdiende 7% en in de opgave staat dat de rijkste 25% zes keer zo veel verdient ten opzichte van de armste 25%</a:t>
            </a:r>
          </a:p>
          <a:p>
            <a:endParaRPr lang="nl-NL" dirty="0"/>
          </a:p>
          <a:p>
            <a:r>
              <a:rPr lang="nl-NL" dirty="0"/>
              <a:t>- 6 x 7 = 42%. Het antwoord is dus B.</a:t>
            </a:r>
          </a:p>
          <a:p>
            <a:endParaRPr lang="nl-NL" dirty="0"/>
          </a:p>
          <a:p>
            <a:r>
              <a:rPr lang="nl-NL" dirty="0"/>
              <a:t>Veel leerlingen kiezen Lorenzcurve A omdat ze denken dat ze met die 42% moeten rekenen, maar dit is fout. Het punt van 42% wil zeggen dat de rijkste 25% van de mensen vanaf 42% tot 100% verdienen, dus 58%!.</a:t>
            </a:r>
          </a:p>
          <a:p>
            <a:endParaRPr lang="nl-NL" dirty="0"/>
          </a:p>
          <a:p>
            <a:r>
              <a:rPr lang="nl-NL" dirty="0"/>
              <a:t>Dit is een instinker, dus goed lezen en de theorie toepassen!</a:t>
            </a:r>
          </a:p>
        </p:txBody>
      </p:sp>
    </p:spTree>
    <p:extLst>
      <p:ext uri="{BB962C8B-B14F-4D97-AF65-F5344CB8AC3E}">
        <p14:creationId xmlns:p14="http://schemas.microsoft.com/office/powerpoint/2010/main" val="669144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9EC008-FE97-A112-5D59-01777988B3A0}"/>
              </a:ext>
            </a:extLst>
          </p:cNvPr>
          <p:cNvSpPr>
            <a:spLocks noGrp="1"/>
          </p:cNvSpPr>
          <p:nvPr>
            <p:ph type="title"/>
          </p:nvPr>
        </p:nvSpPr>
        <p:spPr/>
        <p:txBody>
          <a:bodyPr/>
          <a:lstStyle/>
          <a:p>
            <a:r>
              <a:rPr lang="nl-NL" dirty="0"/>
              <a:t>6 : Geld </a:t>
            </a:r>
            <a:r>
              <a:rPr lang="nl-NL" sz="1200" i="1" dirty="0"/>
              <a:t>de opgave</a:t>
            </a:r>
          </a:p>
        </p:txBody>
      </p:sp>
      <p:pic>
        <p:nvPicPr>
          <p:cNvPr id="5" name="Afbeelding 4">
            <a:extLst>
              <a:ext uri="{FF2B5EF4-FFF2-40B4-BE49-F238E27FC236}">
                <a16:creationId xmlns:a16="http://schemas.microsoft.com/office/drawing/2014/main" id="{32CF4268-39F6-03B1-0225-2C9D16F5A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18" y="1185025"/>
            <a:ext cx="7348913" cy="5450849"/>
          </a:xfrm>
          <a:prstGeom prst="rect">
            <a:avLst/>
          </a:prstGeom>
        </p:spPr>
      </p:pic>
      <p:pic>
        <p:nvPicPr>
          <p:cNvPr id="7" name="Afbeelding 6">
            <a:extLst>
              <a:ext uri="{FF2B5EF4-FFF2-40B4-BE49-F238E27FC236}">
                <a16:creationId xmlns:a16="http://schemas.microsoft.com/office/drawing/2014/main" id="{49394DD0-7941-253D-0503-48030B7B1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695" y="2344190"/>
            <a:ext cx="6458369" cy="2508222"/>
          </a:xfrm>
          <a:prstGeom prst="rect">
            <a:avLst/>
          </a:prstGeom>
        </p:spPr>
      </p:pic>
    </p:spTree>
    <p:extLst>
      <p:ext uri="{BB962C8B-B14F-4D97-AF65-F5344CB8AC3E}">
        <p14:creationId xmlns:p14="http://schemas.microsoft.com/office/powerpoint/2010/main" val="3785626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7BB48-82F8-0ADD-BEEC-20A5275ACB06}"/>
              </a:ext>
            </a:extLst>
          </p:cNvPr>
          <p:cNvSpPr>
            <a:spLocks noGrp="1"/>
          </p:cNvSpPr>
          <p:nvPr>
            <p:ph type="title"/>
          </p:nvPr>
        </p:nvSpPr>
        <p:spPr/>
        <p:txBody>
          <a:bodyPr/>
          <a:lstStyle/>
          <a:p>
            <a:r>
              <a:rPr lang="nl-NL" dirty="0"/>
              <a:t>6 : Geld </a:t>
            </a:r>
            <a:r>
              <a:rPr lang="nl-NL" sz="1200" i="1" dirty="0"/>
              <a:t>de theorie</a:t>
            </a:r>
            <a:endParaRPr lang="nl-NL" sz="1200" dirty="0"/>
          </a:p>
        </p:txBody>
      </p:sp>
      <p:sp>
        <p:nvSpPr>
          <p:cNvPr id="3" name="Tijdelijke aanduiding voor inhoud 2">
            <a:extLst>
              <a:ext uri="{FF2B5EF4-FFF2-40B4-BE49-F238E27FC236}">
                <a16:creationId xmlns:a16="http://schemas.microsoft.com/office/drawing/2014/main" id="{67D5940E-0054-28D6-9F13-13FACAB1B0BF}"/>
              </a:ext>
            </a:extLst>
          </p:cNvPr>
          <p:cNvSpPr>
            <a:spLocks noGrp="1"/>
          </p:cNvSpPr>
          <p:nvPr>
            <p:ph idx="1"/>
          </p:nvPr>
        </p:nvSpPr>
        <p:spPr/>
        <p:txBody>
          <a:bodyPr/>
          <a:lstStyle/>
          <a:p>
            <a:r>
              <a:rPr lang="nl-NL" dirty="0"/>
              <a:t>We kennen chartaal en giraal geld</a:t>
            </a:r>
          </a:p>
          <a:p>
            <a:pPr lvl="1"/>
            <a:r>
              <a:rPr lang="nl-NL" dirty="0"/>
              <a:t>Chartaal geld = tastbaar geld (denk aan munten, biljetten, </a:t>
            </a:r>
            <a:r>
              <a:rPr lang="nl-NL" dirty="0" err="1"/>
              <a:t>etc</a:t>
            </a:r>
            <a:r>
              <a:rPr lang="nl-NL" dirty="0"/>
              <a:t>).</a:t>
            </a:r>
          </a:p>
          <a:p>
            <a:pPr lvl="1"/>
            <a:r>
              <a:rPr lang="nl-NL" dirty="0"/>
              <a:t>Giraal geld = niet tastbaar geld (denk aan pinpas, cadeaubon, </a:t>
            </a:r>
            <a:r>
              <a:rPr lang="nl-NL" dirty="0" err="1"/>
              <a:t>etc</a:t>
            </a:r>
            <a:r>
              <a:rPr lang="nl-NL" dirty="0"/>
              <a:t>)</a:t>
            </a:r>
          </a:p>
          <a:p>
            <a:pPr marL="457200" lvl="1" indent="0">
              <a:buNone/>
            </a:pPr>
            <a:endParaRPr lang="nl-NL" dirty="0"/>
          </a:p>
          <a:p>
            <a:pPr marL="457200" lvl="1" indent="0">
              <a:buNone/>
            </a:pPr>
            <a:r>
              <a:rPr lang="nl-NL" dirty="0"/>
              <a:t>Wanneer je rood staat, is er sprake van een negatief saldo, oftewel </a:t>
            </a:r>
            <a:r>
              <a:rPr lang="nl-NL" b="1" dirty="0"/>
              <a:t>debetsaldo</a:t>
            </a:r>
          </a:p>
          <a:p>
            <a:pPr marL="457200" lvl="1" indent="0">
              <a:buNone/>
            </a:pPr>
            <a:r>
              <a:rPr lang="nl-NL" i="1" dirty="0"/>
              <a:t>	Men noemt dit ook wel eens ‘in de min’ of ‘rood staan’</a:t>
            </a:r>
          </a:p>
          <a:p>
            <a:pPr marL="457200" lvl="1" indent="0">
              <a:buNone/>
            </a:pPr>
            <a:r>
              <a:rPr lang="nl-NL" dirty="0"/>
              <a:t>Wanneer je niet rood staat, wel in de plus, spreek je over een </a:t>
            </a:r>
            <a:r>
              <a:rPr lang="nl-NL" b="1" dirty="0"/>
              <a:t>creditsaldo</a:t>
            </a:r>
          </a:p>
          <a:p>
            <a:pPr marL="457200" lvl="1" indent="0">
              <a:buNone/>
            </a:pPr>
            <a:endParaRPr lang="nl-NL" dirty="0"/>
          </a:p>
          <a:p>
            <a:r>
              <a:rPr lang="nl-NL" dirty="0"/>
              <a:t>Wanneer je geld spaart, </a:t>
            </a:r>
            <a:r>
              <a:rPr lang="nl-NL" b="1" dirty="0"/>
              <a:t>ontvang</a:t>
            </a:r>
            <a:r>
              <a:rPr lang="nl-NL" dirty="0"/>
              <a:t> je rente oftewel </a:t>
            </a:r>
            <a:r>
              <a:rPr lang="nl-NL" b="1" i="1" u="sng" dirty="0"/>
              <a:t>creditrente</a:t>
            </a:r>
            <a:endParaRPr lang="nl-NL" b="1" u="sng" dirty="0"/>
          </a:p>
          <a:p>
            <a:r>
              <a:rPr lang="nl-NL" dirty="0"/>
              <a:t>Wanneer je geld leent, </a:t>
            </a:r>
            <a:r>
              <a:rPr lang="nl-NL" b="1" dirty="0"/>
              <a:t>betaal</a:t>
            </a:r>
            <a:r>
              <a:rPr lang="nl-NL" dirty="0"/>
              <a:t> je rente oftewel </a:t>
            </a:r>
            <a:r>
              <a:rPr lang="nl-NL" b="1" i="1" u="sng" dirty="0"/>
              <a:t>debetrente</a:t>
            </a:r>
            <a:endParaRPr lang="nl-NL" i="1" dirty="0"/>
          </a:p>
          <a:p>
            <a:endParaRPr lang="nl-NL" dirty="0"/>
          </a:p>
        </p:txBody>
      </p:sp>
    </p:spTree>
    <p:extLst>
      <p:ext uri="{BB962C8B-B14F-4D97-AF65-F5344CB8AC3E}">
        <p14:creationId xmlns:p14="http://schemas.microsoft.com/office/powerpoint/2010/main" val="1664793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7BB48-82F8-0ADD-BEEC-20A5275ACB06}"/>
              </a:ext>
            </a:extLst>
          </p:cNvPr>
          <p:cNvSpPr>
            <a:spLocks noGrp="1"/>
          </p:cNvSpPr>
          <p:nvPr>
            <p:ph type="title"/>
          </p:nvPr>
        </p:nvSpPr>
        <p:spPr/>
        <p:txBody>
          <a:bodyPr/>
          <a:lstStyle/>
          <a:p>
            <a:r>
              <a:rPr lang="nl-NL" dirty="0"/>
              <a:t>6 : Geld </a:t>
            </a:r>
            <a:r>
              <a:rPr lang="nl-NL" sz="1200" i="1" dirty="0"/>
              <a:t>de theorie</a:t>
            </a:r>
            <a:endParaRPr lang="nl-NL" sz="1200" dirty="0"/>
          </a:p>
        </p:txBody>
      </p:sp>
      <p:sp>
        <p:nvSpPr>
          <p:cNvPr id="3" name="Tijdelijke aanduiding voor inhoud 2">
            <a:extLst>
              <a:ext uri="{FF2B5EF4-FFF2-40B4-BE49-F238E27FC236}">
                <a16:creationId xmlns:a16="http://schemas.microsoft.com/office/drawing/2014/main" id="{67D5940E-0054-28D6-9F13-13FACAB1B0BF}"/>
              </a:ext>
            </a:extLst>
          </p:cNvPr>
          <p:cNvSpPr>
            <a:spLocks noGrp="1"/>
          </p:cNvSpPr>
          <p:nvPr>
            <p:ph idx="1"/>
          </p:nvPr>
        </p:nvSpPr>
        <p:spPr>
          <a:xfrm>
            <a:off x="838200" y="1363286"/>
            <a:ext cx="10515600" cy="5286895"/>
          </a:xfrm>
        </p:spPr>
        <p:txBody>
          <a:bodyPr>
            <a:normAutofit/>
          </a:bodyPr>
          <a:lstStyle/>
          <a:p>
            <a:r>
              <a:rPr lang="nl-NL" dirty="0"/>
              <a:t>Waarom sparen mensen geld?</a:t>
            </a:r>
          </a:p>
          <a:p>
            <a:pPr lvl="2"/>
            <a:r>
              <a:rPr lang="nl-NL" dirty="0"/>
              <a:t>Voor een doel </a:t>
            </a:r>
            <a:r>
              <a:rPr lang="nl-NL" i="1" dirty="0"/>
              <a:t>(bijvoorbeeld een nieuwe auto)</a:t>
            </a:r>
          </a:p>
          <a:p>
            <a:pPr lvl="2"/>
            <a:r>
              <a:rPr lang="nl-NL" dirty="0"/>
              <a:t>Voor de rente </a:t>
            </a:r>
            <a:r>
              <a:rPr lang="nl-NL" i="1" dirty="0"/>
              <a:t>(zo levert geld extra geld op)</a:t>
            </a:r>
          </a:p>
          <a:p>
            <a:pPr lvl="2"/>
            <a:r>
              <a:rPr lang="nl-NL" dirty="0"/>
              <a:t>Voor de zekerheid/ voorzorg </a:t>
            </a:r>
            <a:r>
              <a:rPr lang="nl-NL" i="1" dirty="0"/>
              <a:t>(als iets kapot gaat)</a:t>
            </a:r>
          </a:p>
          <a:p>
            <a:pPr lvl="2"/>
            <a:r>
              <a:rPr lang="nl-NL" dirty="0"/>
              <a:t>…</a:t>
            </a:r>
          </a:p>
          <a:p>
            <a:r>
              <a:rPr lang="nl-NL" dirty="0"/>
              <a:t>Waarom lenen mensen geld?</a:t>
            </a:r>
          </a:p>
          <a:p>
            <a:pPr lvl="2"/>
            <a:r>
              <a:rPr lang="nl-NL" dirty="0"/>
              <a:t>Tijdelijk tekort </a:t>
            </a:r>
            <a:r>
              <a:rPr lang="nl-NL" i="1" dirty="0"/>
              <a:t>(boodschappen, abonnementen, ..)</a:t>
            </a:r>
          </a:p>
          <a:p>
            <a:pPr lvl="2"/>
            <a:r>
              <a:rPr lang="nl-NL" dirty="0"/>
              <a:t>Koop van iets duurs </a:t>
            </a:r>
            <a:r>
              <a:rPr lang="nl-NL" i="1" dirty="0"/>
              <a:t>(huis, auto, ..)</a:t>
            </a:r>
          </a:p>
          <a:p>
            <a:pPr lvl="2"/>
            <a:r>
              <a:rPr lang="nl-NL" dirty="0"/>
              <a:t>Incidentele uitgave </a:t>
            </a:r>
            <a:r>
              <a:rPr lang="nl-NL" i="1" dirty="0"/>
              <a:t>(wasmachine, tv, ..)</a:t>
            </a:r>
          </a:p>
          <a:p>
            <a:pPr lvl="2"/>
            <a:r>
              <a:rPr lang="nl-NL" dirty="0"/>
              <a:t>…</a:t>
            </a:r>
          </a:p>
          <a:p>
            <a:r>
              <a:rPr lang="nl-NL" dirty="0"/>
              <a:t>Inkomsten en uitgaven moet je op elkaar afstemmen.</a:t>
            </a:r>
          </a:p>
          <a:p>
            <a:pPr lvl="1"/>
            <a:r>
              <a:rPr lang="nl-NL" dirty="0"/>
              <a:t>Dit doe je via een begroting.</a:t>
            </a:r>
          </a:p>
          <a:p>
            <a:pPr lvl="2"/>
            <a:r>
              <a:rPr lang="nl-NL" dirty="0"/>
              <a:t>Dit is een overzicht van </a:t>
            </a:r>
            <a:r>
              <a:rPr lang="nl-NL" b="1" dirty="0"/>
              <a:t>verwachte </a:t>
            </a:r>
            <a:r>
              <a:rPr lang="nl-NL" dirty="0"/>
              <a:t>inkomsten en </a:t>
            </a:r>
            <a:r>
              <a:rPr lang="nl-NL" b="1" dirty="0"/>
              <a:t>verwachte</a:t>
            </a:r>
            <a:r>
              <a:rPr lang="nl-NL" dirty="0"/>
              <a:t> uitgaven</a:t>
            </a:r>
          </a:p>
          <a:p>
            <a:pPr lvl="3"/>
            <a:r>
              <a:rPr lang="nl-NL" dirty="0"/>
              <a:t>Een begroting maak je altijd </a:t>
            </a:r>
            <a:r>
              <a:rPr lang="nl-NL" i="1" dirty="0"/>
              <a:t>vooraf </a:t>
            </a:r>
            <a:r>
              <a:rPr lang="nl-NL" dirty="0"/>
              <a:t>en hoeft niet altijd uit te komen</a:t>
            </a:r>
          </a:p>
          <a:p>
            <a:endParaRPr lang="nl-NL" dirty="0"/>
          </a:p>
        </p:txBody>
      </p:sp>
    </p:spTree>
    <p:extLst>
      <p:ext uri="{BB962C8B-B14F-4D97-AF65-F5344CB8AC3E}">
        <p14:creationId xmlns:p14="http://schemas.microsoft.com/office/powerpoint/2010/main" val="3650973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9EC008-FE97-A112-5D59-01777988B3A0}"/>
              </a:ext>
            </a:extLst>
          </p:cNvPr>
          <p:cNvSpPr>
            <a:spLocks noGrp="1"/>
          </p:cNvSpPr>
          <p:nvPr>
            <p:ph type="title"/>
          </p:nvPr>
        </p:nvSpPr>
        <p:spPr/>
        <p:txBody>
          <a:bodyPr/>
          <a:lstStyle/>
          <a:p>
            <a:r>
              <a:rPr lang="nl-NL" dirty="0">
                <a:solidFill>
                  <a:srgbClr val="FF0000"/>
                </a:solidFill>
              </a:rPr>
              <a:t>6 : Geld</a:t>
            </a:r>
            <a:r>
              <a:rPr lang="nl-NL" sz="1200" i="1" dirty="0">
                <a:solidFill>
                  <a:srgbClr val="FF0000"/>
                </a:solidFill>
              </a:rPr>
              <a:t> uitwerking van de opgave</a:t>
            </a:r>
          </a:p>
        </p:txBody>
      </p:sp>
      <p:pic>
        <p:nvPicPr>
          <p:cNvPr id="5" name="Afbeelding 4">
            <a:extLst>
              <a:ext uri="{FF2B5EF4-FFF2-40B4-BE49-F238E27FC236}">
                <a16:creationId xmlns:a16="http://schemas.microsoft.com/office/drawing/2014/main" id="{32CF4268-39F6-03B1-0225-2C9D16F5A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18" y="1224214"/>
            <a:ext cx="7348913" cy="5450849"/>
          </a:xfrm>
          <a:prstGeom prst="rect">
            <a:avLst/>
          </a:prstGeom>
        </p:spPr>
      </p:pic>
      <p:pic>
        <p:nvPicPr>
          <p:cNvPr id="7" name="Afbeelding 6">
            <a:extLst>
              <a:ext uri="{FF2B5EF4-FFF2-40B4-BE49-F238E27FC236}">
                <a16:creationId xmlns:a16="http://schemas.microsoft.com/office/drawing/2014/main" id="{49394DD0-7941-253D-0503-48030B7B1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695" y="2344190"/>
            <a:ext cx="6458369" cy="250822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t 2">
                <a:extLst>
                  <a:ext uri="{FF2B5EF4-FFF2-40B4-BE49-F238E27FC236}">
                    <a16:creationId xmlns:a16="http://schemas.microsoft.com/office/drawing/2014/main" id="{91D11BC8-E7A4-E54E-6DDE-274B9C04632C}"/>
                  </a:ext>
                </a:extLst>
              </p14:cNvPr>
              <p14:cNvContentPartPr/>
              <p14:nvPr/>
            </p14:nvContentPartPr>
            <p14:xfrm>
              <a:off x="1056727" y="6346080"/>
              <a:ext cx="829440" cy="360"/>
            </p14:xfrm>
          </p:contentPart>
        </mc:Choice>
        <mc:Fallback xmlns="">
          <p:pic>
            <p:nvPicPr>
              <p:cNvPr id="3" name="Inkt 2">
                <a:extLst>
                  <a:ext uri="{FF2B5EF4-FFF2-40B4-BE49-F238E27FC236}">
                    <a16:creationId xmlns:a16="http://schemas.microsoft.com/office/drawing/2014/main" id="{91D11BC8-E7A4-E54E-6DDE-274B9C04632C}"/>
                  </a:ext>
                </a:extLst>
              </p:cNvPr>
              <p:cNvPicPr/>
              <p:nvPr/>
            </p:nvPicPr>
            <p:blipFill>
              <a:blip r:embed="rId5"/>
              <a:stretch>
                <a:fillRect/>
              </a:stretch>
            </p:blipFill>
            <p:spPr>
              <a:xfrm>
                <a:off x="1003087" y="6238080"/>
                <a:ext cx="937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t 3">
                <a:extLst>
                  <a:ext uri="{FF2B5EF4-FFF2-40B4-BE49-F238E27FC236}">
                    <a16:creationId xmlns:a16="http://schemas.microsoft.com/office/drawing/2014/main" id="{E7F31509-C685-F495-3172-A36E298DD819}"/>
                  </a:ext>
                </a:extLst>
              </p14:cNvPr>
              <p14:cNvContentPartPr/>
              <p14:nvPr/>
            </p14:nvContentPartPr>
            <p14:xfrm>
              <a:off x="4450807" y="6347160"/>
              <a:ext cx="432720" cy="360"/>
            </p14:xfrm>
          </p:contentPart>
        </mc:Choice>
        <mc:Fallback xmlns="">
          <p:pic>
            <p:nvPicPr>
              <p:cNvPr id="4" name="Inkt 3">
                <a:extLst>
                  <a:ext uri="{FF2B5EF4-FFF2-40B4-BE49-F238E27FC236}">
                    <a16:creationId xmlns:a16="http://schemas.microsoft.com/office/drawing/2014/main" id="{E7F31509-C685-F495-3172-A36E298DD819}"/>
                  </a:ext>
                </a:extLst>
              </p:cNvPr>
              <p:cNvPicPr/>
              <p:nvPr/>
            </p:nvPicPr>
            <p:blipFill>
              <a:blip r:embed="rId7"/>
              <a:stretch>
                <a:fillRect/>
              </a:stretch>
            </p:blipFill>
            <p:spPr>
              <a:xfrm>
                <a:off x="4396807" y="6239520"/>
                <a:ext cx="540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t 5">
                <a:extLst>
                  <a:ext uri="{FF2B5EF4-FFF2-40B4-BE49-F238E27FC236}">
                    <a16:creationId xmlns:a16="http://schemas.microsoft.com/office/drawing/2014/main" id="{1BA5B23A-4E33-3DD0-1284-4583564403EC}"/>
                  </a:ext>
                </a:extLst>
              </p14:cNvPr>
              <p14:cNvContentPartPr/>
              <p14:nvPr/>
            </p14:nvContentPartPr>
            <p14:xfrm>
              <a:off x="5752334" y="4710339"/>
              <a:ext cx="360" cy="360"/>
            </p14:xfrm>
          </p:contentPart>
        </mc:Choice>
        <mc:Fallback xmlns="">
          <p:pic>
            <p:nvPicPr>
              <p:cNvPr id="6" name="Inkt 5">
                <a:extLst>
                  <a:ext uri="{FF2B5EF4-FFF2-40B4-BE49-F238E27FC236}">
                    <a16:creationId xmlns:a16="http://schemas.microsoft.com/office/drawing/2014/main" id="{1BA5B23A-4E33-3DD0-1284-4583564403EC}"/>
                  </a:ext>
                </a:extLst>
              </p:cNvPr>
              <p:cNvPicPr/>
              <p:nvPr/>
            </p:nvPicPr>
            <p:blipFill>
              <a:blip r:embed="rId9"/>
              <a:stretch>
                <a:fillRect/>
              </a:stretch>
            </p:blipFill>
            <p:spPr>
              <a:xfrm>
                <a:off x="5698334" y="4602699"/>
                <a:ext cx="108000" cy="216000"/>
              </a:xfrm>
              <a:prstGeom prst="rect">
                <a:avLst/>
              </a:prstGeom>
            </p:spPr>
          </p:pic>
        </mc:Fallback>
      </mc:AlternateContent>
    </p:spTree>
    <p:extLst>
      <p:ext uri="{BB962C8B-B14F-4D97-AF65-F5344CB8AC3E}">
        <p14:creationId xmlns:p14="http://schemas.microsoft.com/office/powerpoint/2010/main" val="637360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00E5CD-A8D2-76EA-1B1B-80FAF2010815}"/>
              </a:ext>
            </a:extLst>
          </p:cNvPr>
          <p:cNvSpPr>
            <a:spLocks noGrp="1"/>
          </p:cNvSpPr>
          <p:nvPr>
            <p:ph type="title"/>
          </p:nvPr>
        </p:nvSpPr>
        <p:spPr/>
        <p:txBody>
          <a:bodyPr/>
          <a:lstStyle/>
          <a:p>
            <a:r>
              <a:rPr lang="nl-NL" dirty="0"/>
              <a:t>7 : Arbeidsmarkt en werkloosheid </a:t>
            </a:r>
            <a:r>
              <a:rPr lang="nl-NL" sz="1200" i="1" dirty="0"/>
              <a:t>opgave</a:t>
            </a:r>
          </a:p>
        </p:txBody>
      </p:sp>
      <p:pic>
        <p:nvPicPr>
          <p:cNvPr id="5" name="Afbeelding 4">
            <a:extLst>
              <a:ext uri="{FF2B5EF4-FFF2-40B4-BE49-F238E27FC236}">
                <a16:creationId xmlns:a16="http://schemas.microsoft.com/office/drawing/2014/main" id="{225E5658-8D50-9BC9-62F1-A5CFA6D41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1" y="1240118"/>
            <a:ext cx="7505700" cy="3911600"/>
          </a:xfrm>
          <a:prstGeom prst="rect">
            <a:avLst/>
          </a:prstGeom>
        </p:spPr>
      </p:pic>
      <p:pic>
        <p:nvPicPr>
          <p:cNvPr id="7" name="Afbeelding 6">
            <a:extLst>
              <a:ext uri="{FF2B5EF4-FFF2-40B4-BE49-F238E27FC236}">
                <a16:creationId xmlns:a16="http://schemas.microsoft.com/office/drawing/2014/main" id="{1D868B93-110C-2F9B-F87D-0AE9ECEB4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351" y="5377329"/>
            <a:ext cx="7150100" cy="1016000"/>
          </a:xfrm>
          <a:prstGeom prst="rect">
            <a:avLst/>
          </a:prstGeom>
        </p:spPr>
      </p:pic>
    </p:spTree>
    <p:extLst>
      <p:ext uri="{BB962C8B-B14F-4D97-AF65-F5344CB8AC3E}">
        <p14:creationId xmlns:p14="http://schemas.microsoft.com/office/powerpoint/2010/main" val="3188595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13C4F-39EF-E277-AE8E-AF97723B91C5}"/>
              </a:ext>
            </a:extLst>
          </p:cNvPr>
          <p:cNvSpPr>
            <a:spLocks noGrp="1"/>
          </p:cNvSpPr>
          <p:nvPr>
            <p:ph type="title"/>
          </p:nvPr>
        </p:nvSpPr>
        <p:spPr/>
        <p:txBody>
          <a:bodyPr/>
          <a:lstStyle/>
          <a:p>
            <a:r>
              <a:rPr lang="nl-NL" dirty="0"/>
              <a:t>7 : Arbeidsmarkt en werkloosheid </a:t>
            </a:r>
            <a:r>
              <a:rPr lang="nl-NL" sz="1200" i="1" dirty="0"/>
              <a:t>de theorie</a:t>
            </a:r>
            <a:endParaRPr lang="nl-NL" dirty="0"/>
          </a:p>
        </p:txBody>
      </p:sp>
      <p:pic>
        <p:nvPicPr>
          <p:cNvPr id="10" name="Afbeelding 9">
            <a:extLst>
              <a:ext uri="{FF2B5EF4-FFF2-40B4-BE49-F238E27FC236}">
                <a16:creationId xmlns:a16="http://schemas.microsoft.com/office/drawing/2014/main" id="{6389B4FA-EBE8-8B04-8261-A5C74EDFF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105" y="1355715"/>
            <a:ext cx="9998667" cy="5137160"/>
          </a:xfrm>
          <a:prstGeom prst="rect">
            <a:avLst/>
          </a:prstGeom>
        </p:spPr>
      </p:pic>
    </p:spTree>
    <p:extLst>
      <p:ext uri="{BB962C8B-B14F-4D97-AF65-F5344CB8AC3E}">
        <p14:creationId xmlns:p14="http://schemas.microsoft.com/office/powerpoint/2010/main" val="323173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2E3029-5AC6-0408-2F09-7A34DE5A078C}"/>
              </a:ext>
            </a:extLst>
          </p:cNvPr>
          <p:cNvSpPr>
            <a:spLocks noGrp="1"/>
          </p:cNvSpPr>
          <p:nvPr>
            <p:ph type="title"/>
          </p:nvPr>
        </p:nvSpPr>
        <p:spPr/>
        <p:txBody>
          <a:bodyPr/>
          <a:lstStyle/>
          <a:p>
            <a:r>
              <a:rPr lang="nl-NL" dirty="0"/>
              <a:t>7 : Arbeidsmarkt en werkloosheid </a:t>
            </a:r>
            <a:r>
              <a:rPr lang="nl-NL" sz="1200" i="1" dirty="0"/>
              <a:t>de theorie</a:t>
            </a:r>
            <a:endParaRPr lang="nl-NL" dirty="0"/>
          </a:p>
        </p:txBody>
      </p:sp>
      <p:sp>
        <p:nvSpPr>
          <p:cNvPr id="3" name="Tijdelijke aanduiding voor inhoud 2">
            <a:extLst>
              <a:ext uri="{FF2B5EF4-FFF2-40B4-BE49-F238E27FC236}">
                <a16:creationId xmlns:a16="http://schemas.microsoft.com/office/drawing/2014/main" id="{44B78E75-5A65-9A02-6513-4329964F81E2}"/>
              </a:ext>
            </a:extLst>
          </p:cNvPr>
          <p:cNvSpPr>
            <a:spLocks noGrp="1"/>
          </p:cNvSpPr>
          <p:nvPr>
            <p:ph idx="1"/>
          </p:nvPr>
        </p:nvSpPr>
        <p:spPr/>
        <p:txBody>
          <a:bodyPr/>
          <a:lstStyle/>
          <a:p>
            <a:r>
              <a:rPr lang="nl-NL" dirty="0"/>
              <a:t>LET OP! Bij arbeidsmarkt zijn </a:t>
            </a:r>
            <a:r>
              <a:rPr lang="nl-NL" i="1" dirty="0"/>
              <a:t>vraag en aanbod </a:t>
            </a:r>
            <a:r>
              <a:rPr lang="nl-NL" dirty="0"/>
              <a:t>‘’omgedraaid’’.</a:t>
            </a:r>
          </a:p>
          <a:p>
            <a:endParaRPr lang="nl-NL" dirty="0"/>
          </a:p>
          <a:p>
            <a:pPr lvl="1"/>
            <a:r>
              <a:rPr lang="nl-NL" dirty="0"/>
              <a:t>Vragers van arbeid zijn de bedrijven. </a:t>
            </a:r>
          </a:p>
          <a:p>
            <a:pPr lvl="2"/>
            <a:r>
              <a:rPr lang="nl-NL" dirty="0"/>
              <a:t>Bedrijven vragen mensen om bij hen te komen werken</a:t>
            </a:r>
          </a:p>
          <a:p>
            <a:pPr lvl="2"/>
            <a:r>
              <a:rPr lang="nl-NL" dirty="0"/>
              <a:t>Dit kan bijvoorbeeld door een </a:t>
            </a:r>
            <a:r>
              <a:rPr lang="nl-NL" b="1" dirty="0"/>
              <a:t>vacature</a:t>
            </a:r>
            <a:endParaRPr lang="nl-NL" dirty="0"/>
          </a:p>
          <a:p>
            <a:pPr lvl="1"/>
            <a:r>
              <a:rPr lang="nl-NL" dirty="0"/>
              <a:t>Aanbieders van arbeid zijn de mensen.</a:t>
            </a:r>
          </a:p>
          <a:p>
            <a:pPr lvl="2"/>
            <a:r>
              <a:rPr lang="nl-NL" dirty="0"/>
              <a:t>Mensen bieden zich aan om te komen werken</a:t>
            </a:r>
          </a:p>
          <a:p>
            <a:pPr lvl="2"/>
            <a:r>
              <a:rPr lang="nl-NL" dirty="0"/>
              <a:t>Zij kunnen </a:t>
            </a:r>
            <a:r>
              <a:rPr lang="nl-NL" b="1" dirty="0"/>
              <a:t>solliciteren</a:t>
            </a:r>
            <a:r>
              <a:rPr lang="nl-NL" dirty="0"/>
              <a:t> op een vacature.</a:t>
            </a:r>
          </a:p>
          <a:p>
            <a:pPr lvl="2"/>
            <a:endParaRPr lang="nl-NL" dirty="0"/>
          </a:p>
          <a:p>
            <a:pPr lvl="2"/>
            <a:r>
              <a:rPr lang="nl-NL" dirty="0"/>
              <a:t>Indien iemand werkloos is kan hij / zij in aanmerking komen voor een </a:t>
            </a:r>
            <a:r>
              <a:rPr lang="nl-NL" b="1" dirty="0"/>
              <a:t>uitkering. </a:t>
            </a:r>
            <a:r>
              <a:rPr lang="nl-NL" dirty="0"/>
              <a:t>Zij dienen zich dan wel in te schrijven bij het UWV.</a:t>
            </a:r>
          </a:p>
        </p:txBody>
      </p:sp>
    </p:spTree>
    <p:extLst>
      <p:ext uri="{BB962C8B-B14F-4D97-AF65-F5344CB8AC3E}">
        <p14:creationId xmlns:p14="http://schemas.microsoft.com/office/powerpoint/2010/main" val="159470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CD219A-4757-4F9A-158B-18CCF96F22A3}"/>
              </a:ext>
            </a:extLst>
          </p:cNvPr>
          <p:cNvSpPr>
            <a:spLocks noGrp="1"/>
          </p:cNvSpPr>
          <p:nvPr>
            <p:ph type="title"/>
          </p:nvPr>
        </p:nvSpPr>
        <p:spPr/>
        <p:txBody>
          <a:bodyPr/>
          <a:lstStyle/>
          <a:p>
            <a:r>
              <a:rPr lang="nl-NL" dirty="0"/>
              <a:t>7 : Arbeidsmarkt en werkloosheid </a:t>
            </a:r>
            <a:r>
              <a:rPr lang="nl-NL" sz="1200" i="1" dirty="0"/>
              <a:t>de theorie</a:t>
            </a:r>
            <a:endParaRPr lang="nl-NL" dirty="0"/>
          </a:p>
        </p:txBody>
      </p:sp>
      <p:sp>
        <p:nvSpPr>
          <p:cNvPr id="3" name="Tijdelijke aanduiding voor inhoud 2">
            <a:extLst>
              <a:ext uri="{FF2B5EF4-FFF2-40B4-BE49-F238E27FC236}">
                <a16:creationId xmlns:a16="http://schemas.microsoft.com/office/drawing/2014/main" id="{4EE70594-AD1E-828E-C10B-745C1EE8F5E8}"/>
              </a:ext>
            </a:extLst>
          </p:cNvPr>
          <p:cNvSpPr>
            <a:spLocks noGrp="1"/>
          </p:cNvSpPr>
          <p:nvPr>
            <p:ph idx="1"/>
          </p:nvPr>
        </p:nvSpPr>
        <p:spPr>
          <a:xfrm>
            <a:off x="838200" y="1460500"/>
            <a:ext cx="10515600" cy="5032375"/>
          </a:xfrm>
        </p:spPr>
        <p:txBody>
          <a:bodyPr>
            <a:normAutofit fontScale="92500" lnSpcReduction="10000"/>
          </a:bodyPr>
          <a:lstStyle/>
          <a:p>
            <a:r>
              <a:rPr lang="nl-NL" dirty="0"/>
              <a:t>Ruime arbeidsmarkt   </a:t>
            </a:r>
          </a:p>
          <a:p>
            <a:pPr lvl="1"/>
            <a:r>
              <a:rPr lang="nl-NL" dirty="0"/>
              <a:t>Bij een </a:t>
            </a:r>
            <a:r>
              <a:rPr lang="nl-NL" b="1" dirty="0"/>
              <a:t>ruime </a:t>
            </a:r>
            <a:r>
              <a:rPr lang="nl-NL" dirty="0"/>
              <a:t>arbeidsmarkt is er voor de werkgever </a:t>
            </a:r>
            <a:r>
              <a:rPr lang="nl-NL" b="1" dirty="0"/>
              <a:t>veel </a:t>
            </a:r>
            <a:r>
              <a:rPr lang="nl-NL" dirty="0"/>
              <a:t>keuze uit personeel. De keuze is dus </a:t>
            </a:r>
            <a:r>
              <a:rPr lang="nl-NL" b="1" dirty="0"/>
              <a:t>ruim.</a:t>
            </a:r>
            <a:r>
              <a:rPr lang="nl-NL" dirty="0"/>
              <a:t> Daardoor kunnen de lonen over het algemeen dalen, want de ‘baas’ kan uit heel veel mensen kiezen die graag willen werken.</a:t>
            </a:r>
          </a:p>
          <a:p>
            <a:r>
              <a:rPr lang="nl-NL" dirty="0"/>
              <a:t>Krappe arbeidsmarkt</a:t>
            </a:r>
          </a:p>
          <a:p>
            <a:pPr lvl="1"/>
            <a:r>
              <a:rPr lang="nl-NL" dirty="0"/>
              <a:t>Bij een </a:t>
            </a:r>
            <a:r>
              <a:rPr lang="nl-NL" b="1" dirty="0"/>
              <a:t>krappe </a:t>
            </a:r>
            <a:r>
              <a:rPr lang="nl-NL" dirty="0"/>
              <a:t>arbeidsmarkt is er voor de werkgever </a:t>
            </a:r>
            <a:r>
              <a:rPr lang="nl-NL" b="1" dirty="0"/>
              <a:t>weinig </a:t>
            </a:r>
            <a:r>
              <a:rPr lang="nl-NL" dirty="0"/>
              <a:t>keuze uit personeel. De keuze is dus </a:t>
            </a:r>
            <a:r>
              <a:rPr lang="nl-NL" b="1" dirty="0"/>
              <a:t>krap </a:t>
            </a:r>
            <a:r>
              <a:rPr lang="nl-NL" dirty="0"/>
              <a:t>of </a:t>
            </a:r>
            <a:r>
              <a:rPr lang="nl-NL" b="1" dirty="0"/>
              <a:t>beperkt. </a:t>
            </a:r>
            <a:r>
              <a:rPr lang="nl-NL" dirty="0"/>
              <a:t>Doordat er heel veel vraag is vanuit de werkgevers en heel weinig aanbod van mensen, kunnen de lonen dus stijgen.</a:t>
            </a:r>
          </a:p>
          <a:p>
            <a:r>
              <a:rPr lang="nl-NL" dirty="0"/>
              <a:t>Concrete markt</a:t>
            </a:r>
          </a:p>
          <a:p>
            <a:pPr lvl="1"/>
            <a:r>
              <a:rPr lang="nl-NL" dirty="0"/>
              <a:t>Een concrete markt is een markt die je ‘echt’ kan bezoeken, bijvoorbeeld de weekmarkt in je stad of dorp. Je hebt verkopers en kopers, die komen bij elkaar.</a:t>
            </a:r>
          </a:p>
          <a:p>
            <a:r>
              <a:rPr lang="nl-NL" dirty="0"/>
              <a:t>Abstracte markt</a:t>
            </a:r>
          </a:p>
          <a:p>
            <a:pPr lvl="1"/>
            <a:r>
              <a:rPr lang="nl-NL" dirty="0"/>
              <a:t>Een abstracte markt is een markt die je niet ‘echt’ kan bezoeken. Je hebt het over het totaal van vraag en aanbod. Denk eens aan de </a:t>
            </a:r>
            <a:r>
              <a:rPr lang="nl-NL" b="1" dirty="0"/>
              <a:t>huizenmarkt </a:t>
            </a:r>
            <a:r>
              <a:rPr lang="nl-NL" dirty="0"/>
              <a:t>of bijvoorbeeld de </a:t>
            </a:r>
            <a:r>
              <a:rPr lang="nl-NL" b="1" dirty="0"/>
              <a:t>transfermarkt </a:t>
            </a:r>
            <a:r>
              <a:rPr lang="nl-NL" dirty="0"/>
              <a:t>(bij voetbal of andere sporten). </a:t>
            </a:r>
          </a:p>
          <a:p>
            <a:endParaRPr lang="nl-NL" dirty="0"/>
          </a:p>
        </p:txBody>
      </p:sp>
    </p:spTree>
    <p:extLst>
      <p:ext uri="{BB962C8B-B14F-4D97-AF65-F5344CB8AC3E}">
        <p14:creationId xmlns:p14="http://schemas.microsoft.com/office/powerpoint/2010/main" val="238796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CCA38C-B65D-6963-4257-5540E77C5130}"/>
              </a:ext>
            </a:extLst>
          </p:cNvPr>
          <p:cNvSpPr>
            <a:spLocks noGrp="1"/>
          </p:cNvSpPr>
          <p:nvPr>
            <p:ph type="title"/>
          </p:nvPr>
        </p:nvSpPr>
        <p:spPr>
          <a:xfrm>
            <a:off x="838200" y="1"/>
            <a:ext cx="10515600" cy="1690688"/>
          </a:xfrm>
        </p:spPr>
        <p:txBody>
          <a:bodyPr/>
          <a:lstStyle/>
          <a:p>
            <a:r>
              <a:rPr lang="nl-NL" dirty="0"/>
              <a:t>Het programma van vandaag 	</a:t>
            </a:r>
          </a:p>
        </p:txBody>
      </p:sp>
      <p:sp>
        <p:nvSpPr>
          <p:cNvPr id="3" name="Tijdelijke aanduiding voor inhoud 2">
            <a:extLst>
              <a:ext uri="{FF2B5EF4-FFF2-40B4-BE49-F238E27FC236}">
                <a16:creationId xmlns:a16="http://schemas.microsoft.com/office/drawing/2014/main" id="{59F92023-597C-18F1-FAAB-7F888F6A4121}"/>
              </a:ext>
            </a:extLst>
          </p:cNvPr>
          <p:cNvSpPr>
            <a:spLocks noGrp="1"/>
          </p:cNvSpPr>
          <p:nvPr>
            <p:ph idx="1"/>
          </p:nvPr>
        </p:nvSpPr>
        <p:spPr>
          <a:xfrm>
            <a:off x="838200" y="1196789"/>
            <a:ext cx="10515600" cy="6433722"/>
          </a:xfrm>
        </p:spPr>
        <p:txBody>
          <a:bodyPr>
            <a:normAutofit/>
          </a:bodyPr>
          <a:lstStyle/>
          <a:p>
            <a:r>
              <a:rPr lang="nl-NL" sz="1600" dirty="0"/>
              <a:t>(we kunnen niet alles live behandelen, kijk ook naar onze uitleg van vorige jaren én naar de PowerPoint)</a:t>
            </a:r>
          </a:p>
          <a:p>
            <a:pPr lvl="1"/>
            <a:r>
              <a:rPr lang="nl-NL" dirty="0"/>
              <a:t>De volgende onderwerpen bespreken we dit jaar (2026)</a:t>
            </a:r>
          </a:p>
          <a:p>
            <a:pPr lvl="2"/>
            <a:r>
              <a:rPr lang="nl-NL" b="1" u="sng" dirty="0"/>
              <a:t>Begin</a:t>
            </a:r>
            <a:r>
              <a:rPr lang="nl-NL" dirty="0"/>
              <a:t> Algemene info over het examen van dit jaar 		</a:t>
            </a:r>
            <a:r>
              <a:rPr lang="nl-NL" i="1" dirty="0"/>
              <a:t>Rick</a:t>
            </a:r>
          </a:p>
          <a:p>
            <a:pPr lvl="2"/>
            <a:r>
              <a:rPr lang="nl-NL" dirty="0"/>
              <a:t>1 : De overheid. 					</a:t>
            </a:r>
            <a:r>
              <a:rPr lang="nl-NL" i="1" dirty="0"/>
              <a:t>Rick</a:t>
            </a:r>
          </a:p>
          <a:p>
            <a:pPr lvl="2"/>
            <a:r>
              <a:rPr lang="nl-NL" dirty="0"/>
              <a:t>2 : Rechtsvormen  					</a:t>
            </a:r>
            <a:r>
              <a:rPr lang="nl-NL" i="1" dirty="0" err="1"/>
              <a:t>Salih</a:t>
            </a:r>
            <a:endParaRPr lang="nl-NL" i="1" dirty="0"/>
          </a:p>
          <a:p>
            <a:pPr lvl="2"/>
            <a:r>
              <a:rPr lang="nl-NL" dirty="0"/>
              <a:t>3 : Indexcijfers. 						</a:t>
            </a:r>
            <a:r>
              <a:rPr lang="nl-NL" i="1" dirty="0" err="1"/>
              <a:t>Salih</a:t>
            </a:r>
            <a:endParaRPr lang="nl-NL" i="1" dirty="0"/>
          </a:p>
          <a:p>
            <a:pPr lvl="2"/>
            <a:r>
              <a:rPr lang="nl-NL" dirty="0"/>
              <a:t>4 : Vraag en aanbod.  					</a:t>
            </a:r>
            <a:r>
              <a:rPr lang="nl-NL" i="1" dirty="0"/>
              <a:t>Rick</a:t>
            </a:r>
            <a:endParaRPr lang="nl-NL" dirty="0"/>
          </a:p>
          <a:p>
            <a:pPr lvl="2"/>
            <a:r>
              <a:rPr lang="nl-NL" dirty="0"/>
              <a:t>5 : Lorenzcurve  					</a:t>
            </a:r>
            <a:r>
              <a:rPr lang="nl-NL" i="1" dirty="0"/>
              <a:t>Rick</a:t>
            </a:r>
          </a:p>
          <a:p>
            <a:pPr lvl="2"/>
            <a:r>
              <a:rPr lang="nl-NL" dirty="0"/>
              <a:t>6 : Geld  						</a:t>
            </a:r>
            <a:r>
              <a:rPr lang="nl-NL" i="1" dirty="0" err="1"/>
              <a:t>Salih</a:t>
            </a:r>
            <a:endParaRPr lang="nl-NL" i="1" dirty="0"/>
          </a:p>
          <a:p>
            <a:pPr lvl="2"/>
            <a:r>
              <a:rPr lang="nl-NL" dirty="0"/>
              <a:t>7 : Arbeidsmarkt en werkloosheid. 			</a:t>
            </a:r>
            <a:r>
              <a:rPr lang="nl-NL" i="1" dirty="0" err="1"/>
              <a:t>Salih</a:t>
            </a:r>
            <a:endParaRPr lang="nl-NL" i="1" dirty="0"/>
          </a:p>
          <a:p>
            <a:pPr lvl="2"/>
            <a:r>
              <a:rPr lang="nl-NL" dirty="0"/>
              <a:t>Laatste tips voor het examen 				</a:t>
            </a:r>
            <a:r>
              <a:rPr lang="nl-NL" i="1" dirty="0"/>
              <a:t>Rick</a:t>
            </a:r>
            <a:endParaRPr lang="nl-NL" dirty="0">
              <a:highlight>
                <a:srgbClr val="00FFFF"/>
              </a:highlight>
            </a:endParaRPr>
          </a:p>
          <a:p>
            <a:pPr lvl="2"/>
            <a:r>
              <a:rPr lang="nl-NL" sz="1700" b="1" i="1" u="sng" dirty="0"/>
              <a:t>Besproken in 2023 </a:t>
            </a:r>
            <a:r>
              <a:rPr lang="nl-NL" sz="1700" b="1" i="1" dirty="0"/>
              <a:t>: Lorenzcurve, box 1 en 3, vraag en aanbod, CPI, 6 P’s, rechtsvormen, marktvormen, (de)nivelleren, bruto en nettoresultaat, wisselkoersen.</a:t>
            </a:r>
          </a:p>
          <a:p>
            <a:pPr lvl="2"/>
            <a:r>
              <a:rPr lang="nl-NL" sz="1700" b="1" i="1" u="sng" dirty="0"/>
              <a:t>Besproken in 2024 </a:t>
            </a:r>
            <a:r>
              <a:rPr lang="nl-NL" sz="1700" b="1" i="1" dirty="0"/>
              <a:t>: Berekeningen, koopkracht, aandelen, arbeidsmarkt, werkloosheid, overheid, handel en Lorenzcurve.</a:t>
            </a:r>
          </a:p>
          <a:p>
            <a:pPr lvl="2"/>
            <a:r>
              <a:rPr lang="nl-NL" sz="1700" b="1" i="1" u="sng" dirty="0"/>
              <a:t>Besproken in 2025 </a:t>
            </a:r>
            <a:r>
              <a:rPr lang="nl-NL" sz="1700" b="1" i="1" dirty="0"/>
              <a:t>: Soorten vragen, berekeningen, marktaandeel, inkoopprijs, consumentenprijs, inclusief BTW, arbeidsproductiviteit, exportquote, box 1 en box 3, EU, inflatie, staatsschuld, sectoren, marktvormen, maatschappelijk verantwoord ondernemen, ontwikkelingslanden, </a:t>
            </a:r>
            <a:r>
              <a:rPr lang="nl-NL" sz="1700" b="1" i="1" dirty="0" err="1"/>
              <a:t>lorenzcurve</a:t>
            </a:r>
            <a:endParaRPr lang="nl-NL" sz="1700" b="1" i="1" dirty="0"/>
          </a:p>
          <a:p>
            <a:pPr lvl="2"/>
            <a:endParaRPr lang="nl-NL" sz="1700" b="1" i="1" dirty="0"/>
          </a:p>
          <a:p>
            <a:endParaRPr lang="nl-NL" dirty="0"/>
          </a:p>
        </p:txBody>
      </p:sp>
    </p:spTree>
    <p:extLst>
      <p:ext uri="{BB962C8B-B14F-4D97-AF65-F5344CB8AC3E}">
        <p14:creationId xmlns:p14="http://schemas.microsoft.com/office/powerpoint/2010/main" val="3446039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6255FF-73FA-0298-166E-5821F511CF71}"/>
              </a:ext>
            </a:extLst>
          </p:cNvPr>
          <p:cNvSpPr>
            <a:spLocks noGrp="1"/>
          </p:cNvSpPr>
          <p:nvPr>
            <p:ph type="title"/>
          </p:nvPr>
        </p:nvSpPr>
        <p:spPr/>
        <p:txBody>
          <a:bodyPr/>
          <a:lstStyle/>
          <a:p>
            <a:r>
              <a:rPr lang="nl-NL" dirty="0"/>
              <a:t>7 : Arbeidsmarkt en werkloosheid </a:t>
            </a:r>
            <a:r>
              <a:rPr lang="nl-NL" sz="1200" i="1" dirty="0"/>
              <a:t>de theorie</a:t>
            </a:r>
            <a:endParaRPr lang="nl-NL" dirty="0"/>
          </a:p>
        </p:txBody>
      </p:sp>
      <p:sp>
        <p:nvSpPr>
          <p:cNvPr id="3" name="Tijdelijke aanduiding voor inhoud 2">
            <a:extLst>
              <a:ext uri="{FF2B5EF4-FFF2-40B4-BE49-F238E27FC236}">
                <a16:creationId xmlns:a16="http://schemas.microsoft.com/office/drawing/2014/main" id="{FED73976-B983-C8EF-3E43-A87546DACE21}"/>
              </a:ext>
            </a:extLst>
          </p:cNvPr>
          <p:cNvSpPr>
            <a:spLocks noGrp="1"/>
          </p:cNvSpPr>
          <p:nvPr>
            <p:ph idx="1"/>
          </p:nvPr>
        </p:nvSpPr>
        <p:spPr>
          <a:xfrm>
            <a:off x="838200" y="1438836"/>
            <a:ext cx="10515600" cy="5526740"/>
          </a:xfrm>
        </p:spPr>
        <p:txBody>
          <a:bodyPr>
            <a:normAutofit fontScale="70000" lnSpcReduction="20000"/>
          </a:bodyPr>
          <a:lstStyle/>
          <a:p>
            <a:r>
              <a:rPr lang="nl-NL" b="1" u="sng" dirty="0"/>
              <a:t>Conjuncturele werkloosheid</a:t>
            </a:r>
          </a:p>
          <a:p>
            <a:pPr lvl="1"/>
            <a:r>
              <a:rPr lang="nl-NL" i="1" dirty="0"/>
              <a:t>Werkloosheid die ontstaat door schommelingen in de economie. </a:t>
            </a:r>
          </a:p>
          <a:p>
            <a:pPr lvl="1"/>
            <a:r>
              <a:rPr lang="nl-NL" i="1" dirty="0">
                <a:solidFill>
                  <a:srgbClr val="FF0000"/>
                </a:solidFill>
              </a:rPr>
              <a:t>“De economie krimpt in 2026 met 3%. Daardoor worden er minder producten geproduceerd en daardoor zijn er minder werknemers nodig”.</a:t>
            </a:r>
          </a:p>
          <a:p>
            <a:r>
              <a:rPr lang="nl-NL" b="1" u="sng" dirty="0"/>
              <a:t>Structurele werkloosheid</a:t>
            </a:r>
          </a:p>
          <a:p>
            <a:pPr lvl="1"/>
            <a:r>
              <a:rPr lang="nl-NL" i="1" dirty="0"/>
              <a:t>Werkloosheid die ontstaat doordat er té veel mensen een baan willen doen waar té weinig mensen voor nodig zijn</a:t>
            </a:r>
          </a:p>
          <a:p>
            <a:pPr lvl="1"/>
            <a:r>
              <a:rPr lang="nl-NL" i="1" dirty="0">
                <a:solidFill>
                  <a:srgbClr val="FF0000"/>
                </a:solidFill>
              </a:rPr>
              <a:t>“In totaal studeerden er in 2020 ruim 10.000 </a:t>
            </a:r>
            <a:r>
              <a:rPr lang="nl-NL" i="1" dirty="0" err="1">
                <a:solidFill>
                  <a:srgbClr val="FF0000"/>
                </a:solidFill>
              </a:rPr>
              <a:t>evenementenmangers</a:t>
            </a:r>
            <a:r>
              <a:rPr lang="nl-NL" i="1" dirty="0">
                <a:solidFill>
                  <a:srgbClr val="FF0000"/>
                </a:solidFill>
              </a:rPr>
              <a:t> af bij de verschillende hogescholen in Nederland. Er is echter maar plaats voor 6.000 nieuwe evenementenmanagers.</a:t>
            </a:r>
            <a:endParaRPr lang="nl-NL" i="1" dirty="0"/>
          </a:p>
          <a:p>
            <a:r>
              <a:rPr lang="nl-NL" b="1" u="sng" dirty="0"/>
              <a:t>Frictiewerkloosheid</a:t>
            </a:r>
          </a:p>
          <a:p>
            <a:pPr lvl="1"/>
            <a:r>
              <a:rPr lang="nl-NL" i="1" dirty="0"/>
              <a:t>Werkloosheid die ontstaat doordat er mensen net afgestudeerd zijn of bijvoorbeeld net verhuisd zijn</a:t>
            </a:r>
          </a:p>
          <a:p>
            <a:pPr lvl="1"/>
            <a:r>
              <a:rPr lang="nl-NL" i="1" dirty="0">
                <a:solidFill>
                  <a:srgbClr val="FF0000"/>
                </a:solidFill>
              </a:rPr>
              <a:t>“Piet is op 1 juli afgestudeerd van MBO </a:t>
            </a:r>
            <a:r>
              <a:rPr lang="nl-NL" i="1" dirty="0" err="1">
                <a:solidFill>
                  <a:srgbClr val="FF0000"/>
                </a:solidFill>
              </a:rPr>
              <a:t>mechatronica</a:t>
            </a:r>
            <a:r>
              <a:rPr lang="nl-NL" i="1" dirty="0">
                <a:solidFill>
                  <a:srgbClr val="FF0000"/>
                </a:solidFill>
              </a:rPr>
              <a:t>. Hij gaat echter 3 maanden op reis om te vieren dat hijgeslaagd is. In die 3 maanden gaat hij niet werken.”</a:t>
            </a:r>
            <a:endParaRPr lang="nl-NL" i="1" dirty="0"/>
          </a:p>
          <a:p>
            <a:r>
              <a:rPr lang="nl-NL" b="1" u="sng" dirty="0"/>
              <a:t>Regionale werkloosheid</a:t>
            </a:r>
          </a:p>
          <a:p>
            <a:pPr lvl="1"/>
            <a:r>
              <a:rPr lang="nl-NL" i="1" dirty="0"/>
              <a:t>Werkloosheid die in bepaalde gebieden hoger is dan in andere gebieden</a:t>
            </a:r>
          </a:p>
          <a:p>
            <a:pPr lvl="1"/>
            <a:r>
              <a:rPr lang="nl-NL" i="1" dirty="0">
                <a:solidFill>
                  <a:srgbClr val="FF0000"/>
                </a:solidFill>
              </a:rPr>
              <a:t>“De werkloosheid in Zuid-Limburg is, nadat ze in de jaren 70 de mijnen gesloten hebben, gemiddeld hoger dan in de Randstad”</a:t>
            </a:r>
            <a:endParaRPr lang="nl-NL" i="1" dirty="0"/>
          </a:p>
          <a:p>
            <a:r>
              <a:rPr lang="nl-NL" b="1" u="sng" dirty="0"/>
              <a:t>Seizoenswerkloosheid</a:t>
            </a:r>
          </a:p>
          <a:p>
            <a:pPr lvl="1"/>
            <a:r>
              <a:rPr lang="nl-NL" i="1" dirty="0"/>
              <a:t>Werkloosheid die in bepaalde seizoenen hoger is dan in andere seizoenen</a:t>
            </a:r>
          </a:p>
          <a:p>
            <a:pPr lvl="1"/>
            <a:r>
              <a:rPr lang="nl-NL" i="1" dirty="0">
                <a:solidFill>
                  <a:srgbClr val="FF0000"/>
                </a:solidFill>
              </a:rPr>
              <a:t>“Nederland is een echt zomerland. De pretparken zijn vooral in de zomer open en ook de terrassen. Daardoor zijn er in  de zomer veel meer arbeidskrachten nodig dan in de winter”</a:t>
            </a:r>
          </a:p>
        </p:txBody>
      </p:sp>
    </p:spTree>
    <p:extLst>
      <p:ext uri="{BB962C8B-B14F-4D97-AF65-F5344CB8AC3E}">
        <p14:creationId xmlns:p14="http://schemas.microsoft.com/office/powerpoint/2010/main" val="3260542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00E5CD-A8D2-76EA-1B1B-80FAF2010815}"/>
              </a:ext>
            </a:extLst>
          </p:cNvPr>
          <p:cNvSpPr>
            <a:spLocks noGrp="1"/>
          </p:cNvSpPr>
          <p:nvPr>
            <p:ph type="title"/>
          </p:nvPr>
        </p:nvSpPr>
        <p:spPr>
          <a:xfrm>
            <a:off x="838200" y="233045"/>
            <a:ext cx="10515600" cy="1325563"/>
          </a:xfrm>
        </p:spPr>
        <p:txBody>
          <a:bodyPr/>
          <a:lstStyle/>
          <a:p>
            <a:r>
              <a:rPr lang="nl-NL" dirty="0">
                <a:solidFill>
                  <a:srgbClr val="FF0000"/>
                </a:solidFill>
              </a:rPr>
              <a:t>7 : Arbeidsmarkt en werkloosheid </a:t>
            </a:r>
            <a:r>
              <a:rPr lang="nl-NL" sz="1200" i="1" dirty="0">
                <a:solidFill>
                  <a:srgbClr val="FF0000"/>
                </a:solidFill>
              </a:rPr>
              <a:t>uitwerking van de opgave</a:t>
            </a:r>
          </a:p>
        </p:txBody>
      </p:sp>
      <p:pic>
        <p:nvPicPr>
          <p:cNvPr id="5" name="Afbeelding 4">
            <a:extLst>
              <a:ext uri="{FF2B5EF4-FFF2-40B4-BE49-F238E27FC236}">
                <a16:creationId xmlns:a16="http://schemas.microsoft.com/office/drawing/2014/main" id="{225E5658-8D50-9BC9-62F1-A5CFA6D41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1" y="1209638"/>
            <a:ext cx="7505700" cy="3911600"/>
          </a:xfrm>
          <a:prstGeom prst="rect">
            <a:avLst/>
          </a:prstGeom>
        </p:spPr>
      </p:pic>
      <p:pic>
        <p:nvPicPr>
          <p:cNvPr id="7" name="Afbeelding 6">
            <a:extLst>
              <a:ext uri="{FF2B5EF4-FFF2-40B4-BE49-F238E27FC236}">
                <a16:creationId xmlns:a16="http://schemas.microsoft.com/office/drawing/2014/main" id="{1D868B93-110C-2F9B-F87D-0AE9ECEB4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351" y="5072529"/>
            <a:ext cx="7150100" cy="1016000"/>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t 2">
                <a:extLst>
                  <a:ext uri="{FF2B5EF4-FFF2-40B4-BE49-F238E27FC236}">
                    <a16:creationId xmlns:a16="http://schemas.microsoft.com/office/drawing/2014/main" id="{57240D23-BE61-CA3C-1DF7-9BD0D9808B2B}"/>
                  </a:ext>
                </a:extLst>
              </p14:cNvPr>
              <p14:cNvContentPartPr/>
              <p14:nvPr/>
            </p14:nvContentPartPr>
            <p14:xfrm>
              <a:off x="1127160" y="4554720"/>
              <a:ext cx="1355760" cy="10800"/>
            </p14:xfrm>
          </p:contentPart>
        </mc:Choice>
        <mc:Fallback xmlns="">
          <p:pic>
            <p:nvPicPr>
              <p:cNvPr id="3" name="Inkt 2">
                <a:extLst>
                  <a:ext uri="{FF2B5EF4-FFF2-40B4-BE49-F238E27FC236}">
                    <a16:creationId xmlns:a16="http://schemas.microsoft.com/office/drawing/2014/main" id="{57240D23-BE61-CA3C-1DF7-9BD0D9808B2B}"/>
                  </a:ext>
                </a:extLst>
              </p:cNvPr>
              <p:cNvPicPr/>
              <p:nvPr/>
            </p:nvPicPr>
            <p:blipFill>
              <a:blip r:embed="rId6"/>
              <a:stretch>
                <a:fillRect/>
              </a:stretch>
            </p:blipFill>
            <p:spPr>
              <a:xfrm>
                <a:off x="1073520" y="4446720"/>
                <a:ext cx="1463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t 3">
                <a:extLst>
                  <a:ext uri="{FF2B5EF4-FFF2-40B4-BE49-F238E27FC236}">
                    <a16:creationId xmlns:a16="http://schemas.microsoft.com/office/drawing/2014/main" id="{869C325D-A219-4AA1-C129-17B9DF2281A6}"/>
                  </a:ext>
                </a:extLst>
              </p14:cNvPr>
              <p14:cNvContentPartPr/>
              <p14:nvPr/>
            </p14:nvContentPartPr>
            <p14:xfrm>
              <a:off x="1186200" y="4742280"/>
              <a:ext cx="1459800" cy="41760"/>
            </p14:xfrm>
          </p:contentPart>
        </mc:Choice>
        <mc:Fallback xmlns="">
          <p:pic>
            <p:nvPicPr>
              <p:cNvPr id="4" name="Inkt 3">
                <a:extLst>
                  <a:ext uri="{FF2B5EF4-FFF2-40B4-BE49-F238E27FC236}">
                    <a16:creationId xmlns:a16="http://schemas.microsoft.com/office/drawing/2014/main" id="{869C325D-A219-4AA1-C129-17B9DF2281A6}"/>
                  </a:ext>
                </a:extLst>
              </p:cNvPr>
              <p:cNvPicPr/>
              <p:nvPr/>
            </p:nvPicPr>
            <p:blipFill>
              <a:blip r:embed="rId8"/>
              <a:stretch>
                <a:fillRect/>
              </a:stretch>
            </p:blipFill>
            <p:spPr>
              <a:xfrm>
                <a:off x="1132200" y="4634280"/>
                <a:ext cx="15674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t 5">
                <a:extLst>
                  <a:ext uri="{FF2B5EF4-FFF2-40B4-BE49-F238E27FC236}">
                    <a16:creationId xmlns:a16="http://schemas.microsoft.com/office/drawing/2014/main" id="{BF274698-ADD9-12E0-FCEF-1E1CF65C8082}"/>
                  </a:ext>
                </a:extLst>
              </p14:cNvPr>
              <p14:cNvContentPartPr/>
              <p14:nvPr/>
            </p14:nvContentPartPr>
            <p14:xfrm>
              <a:off x="4442760" y="5017320"/>
              <a:ext cx="491400" cy="24480"/>
            </p14:xfrm>
          </p:contentPart>
        </mc:Choice>
        <mc:Fallback xmlns="">
          <p:pic>
            <p:nvPicPr>
              <p:cNvPr id="6" name="Inkt 5">
                <a:extLst>
                  <a:ext uri="{FF2B5EF4-FFF2-40B4-BE49-F238E27FC236}">
                    <a16:creationId xmlns:a16="http://schemas.microsoft.com/office/drawing/2014/main" id="{BF274698-ADD9-12E0-FCEF-1E1CF65C8082}"/>
                  </a:ext>
                </a:extLst>
              </p:cNvPr>
              <p:cNvPicPr/>
              <p:nvPr/>
            </p:nvPicPr>
            <p:blipFill>
              <a:blip r:embed="rId10"/>
              <a:stretch>
                <a:fillRect/>
              </a:stretch>
            </p:blipFill>
            <p:spPr>
              <a:xfrm>
                <a:off x="4389120" y="4909320"/>
                <a:ext cx="599040" cy="240120"/>
              </a:xfrm>
              <a:prstGeom prst="rect">
                <a:avLst/>
              </a:prstGeom>
            </p:spPr>
          </p:pic>
        </mc:Fallback>
      </mc:AlternateContent>
      <p:pic>
        <p:nvPicPr>
          <p:cNvPr id="9" name="Afbeelding 8">
            <a:extLst>
              <a:ext uri="{FF2B5EF4-FFF2-40B4-BE49-F238E27FC236}">
                <a16:creationId xmlns:a16="http://schemas.microsoft.com/office/drawing/2014/main" id="{25E1FCD3-7861-D03C-F94B-71E5D26E439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3200" y="5855057"/>
            <a:ext cx="5384800" cy="830858"/>
          </a:xfrm>
          <a:prstGeom prst="rect">
            <a:avLst/>
          </a:prstGeom>
          <a:scene3d>
            <a:camera prst="orthographicFront"/>
            <a:lightRig rig="threePt" dir="t"/>
          </a:scene3d>
          <a:sp3d contourW="12700">
            <a:contourClr>
              <a:srgbClr val="FF0000"/>
            </a:contourClr>
          </a:sp3d>
        </p:spPr>
      </p:pic>
    </p:spTree>
    <p:extLst>
      <p:ext uri="{BB962C8B-B14F-4D97-AF65-F5344CB8AC3E}">
        <p14:creationId xmlns:p14="http://schemas.microsoft.com/office/powerpoint/2010/main" val="4043471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BE3E2-6928-ADC2-8AE1-06BC26CE76DB}"/>
              </a:ext>
            </a:extLst>
          </p:cNvPr>
          <p:cNvSpPr>
            <a:spLocks noGrp="1"/>
          </p:cNvSpPr>
          <p:nvPr>
            <p:ph type="ctrTitle"/>
          </p:nvPr>
        </p:nvSpPr>
        <p:spPr/>
        <p:txBody>
          <a:bodyPr/>
          <a:lstStyle/>
          <a:p>
            <a:r>
              <a:rPr lang="nl-NL" dirty="0"/>
              <a:t>Overige theorie en berekeningen</a:t>
            </a:r>
          </a:p>
        </p:txBody>
      </p:sp>
    </p:spTree>
    <p:extLst>
      <p:ext uri="{BB962C8B-B14F-4D97-AF65-F5344CB8AC3E}">
        <p14:creationId xmlns:p14="http://schemas.microsoft.com/office/powerpoint/2010/main" val="1484803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E1FD4-C4D1-611F-78D7-C2A3DD20BC6C}"/>
              </a:ext>
            </a:extLst>
          </p:cNvPr>
          <p:cNvSpPr>
            <a:spLocks noGrp="1"/>
          </p:cNvSpPr>
          <p:nvPr>
            <p:ph type="title"/>
          </p:nvPr>
        </p:nvSpPr>
        <p:spPr/>
        <p:txBody>
          <a:bodyPr/>
          <a:lstStyle/>
          <a:p>
            <a:r>
              <a:rPr lang="nl-NL" dirty="0"/>
              <a:t>Marketingmix / marketinginstrumenten</a:t>
            </a:r>
          </a:p>
        </p:txBody>
      </p:sp>
      <p:sp>
        <p:nvSpPr>
          <p:cNvPr id="3" name="Tijdelijke aanduiding voor inhoud 2">
            <a:extLst>
              <a:ext uri="{FF2B5EF4-FFF2-40B4-BE49-F238E27FC236}">
                <a16:creationId xmlns:a16="http://schemas.microsoft.com/office/drawing/2014/main" id="{6E4C676C-50DD-EA56-911F-BCAB8EF13D5E}"/>
              </a:ext>
            </a:extLst>
          </p:cNvPr>
          <p:cNvSpPr>
            <a:spLocks noGrp="1"/>
          </p:cNvSpPr>
          <p:nvPr>
            <p:ph idx="1"/>
          </p:nvPr>
        </p:nvSpPr>
        <p:spPr/>
        <p:txBody>
          <a:bodyPr/>
          <a:lstStyle/>
          <a:p>
            <a:r>
              <a:rPr lang="nl-NL" dirty="0"/>
              <a:t>Winkels/ bedrijven gebruiken vaak de volgende zes p’s:</a:t>
            </a:r>
          </a:p>
          <a:p>
            <a:pPr marL="514350" indent="-514350">
              <a:buAutoNum type="arabicPeriod"/>
            </a:pPr>
            <a:r>
              <a:rPr lang="nl-NL" b="1" dirty="0"/>
              <a:t>Productbeleid</a:t>
            </a:r>
            <a:r>
              <a:rPr lang="nl-NL" dirty="0"/>
              <a:t> (Soort product) </a:t>
            </a:r>
          </a:p>
          <a:p>
            <a:pPr marL="514350" indent="-514350">
              <a:buAutoNum type="arabicPeriod"/>
            </a:pPr>
            <a:r>
              <a:rPr lang="nl-NL" b="1" dirty="0"/>
              <a:t>Prijsbeleid</a:t>
            </a:r>
            <a:r>
              <a:rPr lang="nl-NL" dirty="0"/>
              <a:t> (Prijzen van het product)</a:t>
            </a:r>
          </a:p>
          <a:p>
            <a:pPr marL="514350" indent="-514350">
              <a:buAutoNum type="arabicPeriod"/>
            </a:pPr>
            <a:r>
              <a:rPr lang="nl-NL" b="1" dirty="0"/>
              <a:t>Plaatsbeleid</a:t>
            </a:r>
            <a:r>
              <a:rPr lang="nl-NL" dirty="0"/>
              <a:t> ( Waar kan je het product kopen? Online / winkel?)</a:t>
            </a:r>
          </a:p>
          <a:p>
            <a:pPr marL="514350" indent="-514350">
              <a:buAutoNum type="arabicPeriod"/>
            </a:pPr>
            <a:r>
              <a:rPr lang="nl-NL" b="1" dirty="0"/>
              <a:t>Promotiebeleid</a:t>
            </a:r>
            <a:r>
              <a:rPr lang="nl-NL" dirty="0"/>
              <a:t> (Hoe wordt het product gepromoot?)</a:t>
            </a:r>
          </a:p>
          <a:p>
            <a:pPr marL="514350" indent="-514350">
              <a:buAutoNum type="arabicPeriod"/>
            </a:pPr>
            <a:r>
              <a:rPr lang="nl-NL" b="1" dirty="0"/>
              <a:t>Personeelsbeleid</a:t>
            </a:r>
            <a:r>
              <a:rPr lang="nl-NL" dirty="0"/>
              <a:t> (Wat voor soort personeel heeft het bedrijf?)</a:t>
            </a:r>
          </a:p>
          <a:p>
            <a:pPr marL="514350" indent="-514350">
              <a:buAutoNum type="arabicPeriod"/>
            </a:pPr>
            <a:r>
              <a:rPr lang="nl-NL" b="1" dirty="0"/>
              <a:t>Presentatiebeleid</a:t>
            </a:r>
            <a:r>
              <a:rPr lang="nl-NL" dirty="0"/>
              <a:t> (Hoe worden de producten in de winkel gepresenteerd?)</a:t>
            </a:r>
          </a:p>
          <a:p>
            <a:pPr marL="0" indent="0">
              <a:buNone/>
            </a:pPr>
            <a:endParaRPr lang="nl-NL" dirty="0"/>
          </a:p>
        </p:txBody>
      </p:sp>
    </p:spTree>
    <p:extLst>
      <p:ext uri="{BB962C8B-B14F-4D97-AF65-F5344CB8AC3E}">
        <p14:creationId xmlns:p14="http://schemas.microsoft.com/office/powerpoint/2010/main" val="663231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7E071-6A08-09E0-7513-9A9B59B7977A}"/>
              </a:ext>
            </a:extLst>
          </p:cNvPr>
          <p:cNvSpPr>
            <a:spLocks noGrp="1"/>
          </p:cNvSpPr>
          <p:nvPr>
            <p:ph type="title"/>
          </p:nvPr>
        </p:nvSpPr>
        <p:spPr/>
        <p:txBody>
          <a:bodyPr/>
          <a:lstStyle/>
          <a:p>
            <a:r>
              <a:rPr lang="nl-NL" dirty="0"/>
              <a:t>Koopkracht </a:t>
            </a:r>
          </a:p>
        </p:txBody>
      </p:sp>
      <p:sp>
        <p:nvSpPr>
          <p:cNvPr id="3" name="Tijdelijke aanduiding voor inhoud 2">
            <a:extLst>
              <a:ext uri="{FF2B5EF4-FFF2-40B4-BE49-F238E27FC236}">
                <a16:creationId xmlns:a16="http://schemas.microsoft.com/office/drawing/2014/main" id="{A1ACEFEC-6033-1DB4-6041-B5C785503F24}"/>
              </a:ext>
            </a:extLst>
          </p:cNvPr>
          <p:cNvSpPr>
            <a:spLocks noGrp="1"/>
          </p:cNvSpPr>
          <p:nvPr>
            <p:ph idx="1"/>
          </p:nvPr>
        </p:nvSpPr>
        <p:spPr/>
        <p:txBody>
          <a:bodyPr>
            <a:normAutofit fontScale="92500"/>
          </a:bodyPr>
          <a:lstStyle/>
          <a:p>
            <a:r>
              <a:rPr lang="nl-NL" dirty="0"/>
              <a:t>Koopkracht = hoeveelheid goederen en diensten die je met je inkomen kunt kopen. Dit wordt bepaald door:</a:t>
            </a:r>
            <a:br>
              <a:rPr lang="nl-NL" dirty="0"/>
            </a:br>
            <a:br>
              <a:rPr lang="nl-NL" dirty="0"/>
            </a:br>
            <a:r>
              <a:rPr lang="nl-NL" dirty="0"/>
              <a:t>1. De hoogte van je inkomen</a:t>
            </a:r>
          </a:p>
          <a:p>
            <a:pPr marL="0" indent="0">
              <a:buNone/>
            </a:pPr>
            <a:r>
              <a:rPr lang="nl-NL" dirty="0"/>
              <a:t>   2. De hoogte van de prijzen</a:t>
            </a:r>
          </a:p>
          <a:p>
            <a:pPr marL="0" indent="0">
              <a:buNone/>
            </a:pPr>
            <a:endParaRPr lang="nl-NL" dirty="0"/>
          </a:p>
          <a:p>
            <a:pPr marL="0" indent="0">
              <a:buNone/>
            </a:pPr>
            <a:r>
              <a:rPr lang="nl-NL" dirty="0"/>
              <a:t>Als je inkomen stijgt en de prijzen blijven gelijk, dan stijgt jouw koopkracht</a:t>
            </a:r>
          </a:p>
          <a:p>
            <a:pPr marL="0" indent="0">
              <a:buNone/>
            </a:pPr>
            <a:r>
              <a:rPr lang="nl-NL" dirty="0"/>
              <a:t>Als je inkomen gelijkt blijft en de prijzen stijgen, dan daalt je koopdracht.</a:t>
            </a:r>
          </a:p>
          <a:p>
            <a:pPr marL="0" indent="0">
              <a:buNone/>
            </a:pPr>
            <a:r>
              <a:rPr lang="nl-NL" dirty="0"/>
              <a:t>Wanneer de prijzen (in het algemeen) stijgen, noemen we dit </a:t>
            </a:r>
            <a:r>
              <a:rPr lang="nl-NL" b="1" dirty="0"/>
              <a:t>inflatie</a:t>
            </a:r>
            <a:r>
              <a:rPr lang="nl-NL" dirty="0"/>
              <a:t>. Je kan dan, voor hetzelfde bedrag, minder spullen kopen. </a:t>
            </a:r>
            <a:r>
              <a:rPr lang="nl-NL" b="1" i="1" dirty="0"/>
              <a:t>Zie volgende slide.</a:t>
            </a:r>
          </a:p>
        </p:txBody>
      </p:sp>
    </p:spTree>
    <p:extLst>
      <p:ext uri="{BB962C8B-B14F-4D97-AF65-F5344CB8AC3E}">
        <p14:creationId xmlns:p14="http://schemas.microsoft.com/office/powerpoint/2010/main" val="931960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682666-F662-7AD6-D126-C740993DBC24}"/>
              </a:ext>
            </a:extLst>
          </p:cNvPr>
          <p:cNvSpPr>
            <a:spLocks noGrp="1"/>
          </p:cNvSpPr>
          <p:nvPr>
            <p:ph type="title"/>
          </p:nvPr>
        </p:nvSpPr>
        <p:spPr/>
        <p:txBody>
          <a:bodyPr/>
          <a:lstStyle/>
          <a:p>
            <a:r>
              <a:rPr lang="nl-NL" dirty="0"/>
              <a:t>Koopkracht</a:t>
            </a:r>
          </a:p>
        </p:txBody>
      </p:sp>
      <p:sp>
        <p:nvSpPr>
          <p:cNvPr id="3" name="Tijdelijke aanduiding voor inhoud 2">
            <a:extLst>
              <a:ext uri="{FF2B5EF4-FFF2-40B4-BE49-F238E27FC236}">
                <a16:creationId xmlns:a16="http://schemas.microsoft.com/office/drawing/2014/main" id="{20E8CA46-B58C-39D0-1271-087726DCB057}"/>
              </a:ext>
            </a:extLst>
          </p:cNvPr>
          <p:cNvSpPr>
            <a:spLocks noGrp="1"/>
          </p:cNvSpPr>
          <p:nvPr>
            <p:ph idx="1"/>
          </p:nvPr>
        </p:nvSpPr>
        <p:spPr>
          <a:xfrm>
            <a:off x="1779946" y="5092463"/>
            <a:ext cx="4787077" cy="862074"/>
          </a:xfrm>
        </p:spPr>
        <p:txBody>
          <a:bodyPr>
            <a:normAutofit fontScale="77500" lnSpcReduction="20000"/>
          </a:bodyPr>
          <a:lstStyle/>
          <a:p>
            <a:r>
              <a:rPr lang="nl-NL" dirty="0"/>
              <a:t>Als je inkomen procentueel meer stijgt dan de prijzen: dan stijgt jouw koopkracht</a:t>
            </a:r>
          </a:p>
        </p:txBody>
      </p:sp>
      <p:grpSp>
        <p:nvGrpSpPr>
          <p:cNvPr id="4" name="Groep 7">
            <a:extLst>
              <a:ext uri="{FF2B5EF4-FFF2-40B4-BE49-F238E27FC236}">
                <a16:creationId xmlns:a16="http://schemas.microsoft.com/office/drawing/2014/main" id="{7637C647-A561-592D-2893-C838A0E80757}"/>
              </a:ext>
            </a:extLst>
          </p:cNvPr>
          <p:cNvGrpSpPr>
            <a:grpSpLocks/>
          </p:cNvGrpSpPr>
          <p:nvPr/>
        </p:nvGrpSpPr>
        <p:grpSpPr bwMode="auto">
          <a:xfrm>
            <a:off x="3239571" y="1371911"/>
            <a:ext cx="7016751" cy="4810125"/>
            <a:chOff x="323528" y="1855575"/>
            <a:chExt cx="8424937" cy="5534492"/>
          </a:xfrm>
        </p:grpSpPr>
        <p:grpSp>
          <p:nvGrpSpPr>
            <p:cNvPr id="5" name="Groep 4">
              <a:extLst>
                <a:ext uri="{FF2B5EF4-FFF2-40B4-BE49-F238E27FC236}">
                  <a16:creationId xmlns:a16="http://schemas.microsoft.com/office/drawing/2014/main" id="{F2BD70B8-07D3-7AA2-7E47-CEB4ED534BC1}"/>
                </a:ext>
              </a:extLst>
            </p:cNvPr>
            <p:cNvGrpSpPr>
              <a:grpSpLocks/>
            </p:cNvGrpSpPr>
            <p:nvPr/>
          </p:nvGrpSpPr>
          <p:grpSpPr bwMode="auto">
            <a:xfrm>
              <a:off x="323528" y="2067456"/>
              <a:ext cx="3600611" cy="3594680"/>
              <a:chOff x="1115616" y="1845041"/>
              <a:chExt cx="4248721" cy="4310761"/>
            </a:xfrm>
          </p:grpSpPr>
          <p:grpSp>
            <p:nvGrpSpPr>
              <p:cNvPr id="16" name="Groep 3">
                <a:extLst>
                  <a:ext uri="{FF2B5EF4-FFF2-40B4-BE49-F238E27FC236}">
                    <a16:creationId xmlns:a16="http://schemas.microsoft.com/office/drawing/2014/main" id="{9ECE1F22-12F2-565B-D3C0-B6A92B6B5B6C}"/>
                  </a:ext>
                </a:extLst>
              </p:cNvPr>
              <p:cNvGrpSpPr>
                <a:grpSpLocks/>
              </p:cNvGrpSpPr>
              <p:nvPr/>
            </p:nvGrpSpPr>
            <p:grpSpPr bwMode="auto">
              <a:xfrm>
                <a:off x="1115616" y="1845041"/>
                <a:ext cx="2008529" cy="4310761"/>
                <a:chOff x="1115616" y="1845041"/>
                <a:chExt cx="2304193" cy="4310761"/>
              </a:xfrm>
            </p:grpSpPr>
            <p:sp>
              <p:nvSpPr>
                <p:cNvPr id="22" name="PIJL-OMLAAG 1">
                  <a:extLst>
                    <a:ext uri="{FF2B5EF4-FFF2-40B4-BE49-F238E27FC236}">
                      <a16:creationId xmlns:a16="http://schemas.microsoft.com/office/drawing/2014/main" id="{B45B9151-F933-EFFC-1D2B-49BC87D95E5E}"/>
                    </a:ext>
                  </a:extLst>
                </p:cNvPr>
                <p:cNvSpPr/>
                <p:nvPr/>
              </p:nvSpPr>
              <p:spPr>
                <a:xfrm flipV="1">
                  <a:off x="1115616" y="1845041"/>
                  <a:ext cx="2304193" cy="43107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200" dirty="0"/>
                </a:p>
              </p:txBody>
            </p:sp>
            <p:sp>
              <p:nvSpPr>
                <p:cNvPr id="23" name="Tekstvak 2">
                  <a:extLst>
                    <a:ext uri="{FF2B5EF4-FFF2-40B4-BE49-F238E27FC236}">
                      <a16:creationId xmlns:a16="http://schemas.microsoft.com/office/drawing/2014/main" id="{DA72B1C5-6635-FB25-8724-0034FFFD0AFA}"/>
                    </a:ext>
                  </a:extLst>
                </p:cNvPr>
                <p:cNvSpPr txBox="1">
                  <a:spLocks noChangeArrowheads="1"/>
                </p:cNvSpPr>
                <p:nvPr/>
              </p:nvSpPr>
              <p:spPr bwMode="auto">
                <a:xfrm>
                  <a:off x="1536939" y="3789041"/>
                  <a:ext cx="1471508" cy="89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nl-NL" sz="1200" dirty="0">
                      <a:latin typeface="Arial" panose="020B0604020202020204" pitchFamily="34" charset="0"/>
                    </a:rPr>
                    <a:t>Inkomen</a:t>
                  </a:r>
                </a:p>
                <a:p>
                  <a:pPr algn="ctr">
                    <a:spcBef>
                      <a:spcPct val="0"/>
                    </a:spcBef>
                    <a:buFontTx/>
                    <a:buNone/>
                  </a:pPr>
                  <a:endParaRPr lang="nl-NL" altLang="nl-NL" sz="1200" dirty="0">
                    <a:latin typeface="Arial" panose="020B0604020202020204" pitchFamily="34" charset="0"/>
                  </a:endParaRPr>
                </a:p>
                <a:p>
                  <a:pPr algn="ctr">
                    <a:spcBef>
                      <a:spcPct val="0"/>
                    </a:spcBef>
                    <a:buFontTx/>
                    <a:buNone/>
                  </a:pPr>
                  <a:r>
                    <a:rPr lang="nl-NL" altLang="nl-NL" sz="1200" dirty="0">
                      <a:latin typeface="Arial" panose="020B0604020202020204" pitchFamily="34" charset="0"/>
                    </a:rPr>
                    <a:t>+ 7%</a:t>
                  </a:r>
                </a:p>
              </p:txBody>
            </p:sp>
          </p:grpSp>
          <p:grpSp>
            <p:nvGrpSpPr>
              <p:cNvPr id="17" name="Groep 8">
                <a:extLst>
                  <a:ext uri="{FF2B5EF4-FFF2-40B4-BE49-F238E27FC236}">
                    <a16:creationId xmlns:a16="http://schemas.microsoft.com/office/drawing/2014/main" id="{9F985210-E460-AE58-44C2-C9B9F0EA1A5B}"/>
                  </a:ext>
                </a:extLst>
              </p:cNvPr>
              <p:cNvGrpSpPr>
                <a:grpSpLocks/>
              </p:cNvGrpSpPr>
              <p:nvPr/>
            </p:nvGrpSpPr>
            <p:grpSpPr bwMode="auto">
              <a:xfrm>
                <a:off x="3355809" y="3303865"/>
                <a:ext cx="2008528" cy="2851936"/>
                <a:chOff x="3177312" y="1844528"/>
                <a:chExt cx="2385165" cy="4311819"/>
              </a:xfrm>
            </p:grpSpPr>
            <p:sp>
              <p:nvSpPr>
                <p:cNvPr id="20" name="PIJL-OMLAAG 9">
                  <a:extLst>
                    <a:ext uri="{FF2B5EF4-FFF2-40B4-BE49-F238E27FC236}">
                      <a16:creationId xmlns:a16="http://schemas.microsoft.com/office/drawing/2014/main" id="{ABD31D73-02D3-657C-2AC4-EA45FF4C7382}"/>
                    </a:ext>
                  </a:extLst>
                </p:cNvPr>
                <p:cNvSpPr/>
                <p:nvPr/>
              </p:nvSpPr>
              <p:spPr>
                <a:xfrm flipV="1">
                  <a:off x="3177312" y="1844528"/>
                  <a:ext cx="2385165" cy="431181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nl-NL" sz="1200" dirty="0"/>
                </a:p>
              </p:txBody>
            </p:sp>
            <p:sp>
              <p:nvSpPr>
                <p:cNvPr id="21" name="Tekstvak 20">
                  <a:extLst>
                    <a:ext uri="{FF2B5EF4-FFF2-40B4-BE49-F238E27FC236}">
                      <a16:creationId xmlns:a16="http://schemas.microsoft.com/office/drawing/2014/main" id="{72C540EB-FAC1-A2D3-9785-0161E19230D8}"/>
                    </a:ext>
                  </a:extLst>
                </p:cNvPr>
                <p:cNvSpPr txBox="1"/>
                <p:nvPr/>
              </p:nvSpPr>
              <p:spPr>
                <a:xfrm>
                  <a:off x="3807658" y="4000437"/>
                  <a:ext cx="1151183" cy="134831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defRPr/>
                  </a:pPr>
                  <a:r>
                    <a:rPr lang="nl-NL" sz="1200" dirty="0">
                      <a:solidFill>
                        <a:schemeClr val="tx1"/>
                      </a:solidFill>
                    </a:rPr>
                    <a:t>Prijzen</a:t>
                  </a:r>
                </a:p>
                <a:p>
                  <a:pPr algn="ctr">
                    <a:defRPr/>
                  </a:pPr>
                  <a:endParaRPr lang="nl-NL" sz="1200" dirty="0">
                    <a:solidFill>
                      <a:schemeClr val="tx1"/>
                    </a:solidFill>
                  </a:endParaRPr>
                </a:p>
                <a:p>
                  <a:pPr algn="ctr">
                    <a:defRPr/>
                  </a:pPr>
                  <a:r>
                    <a:rPr lang="nl-NL" sz="1200" dirty="0">
                      <a:solidFill>
                        <a:schemeClr val="tx1"/>
                      </a:solidFill>
                    </a:rPr>
                    <a:t>+ 4%</a:t>
                  </a:r>
                </a:p>
              </p:txBody>
            </p:sp>
          </p:grpSp>
          <p:sp>
            <p:nvSpPr>
              <p:cNvPr id="18" name="PIJL-OMLAAG 15">
                <a:extLst>
                  <a:ext uri="{FF2B5EF4-FFF2-40B4-BE49-F238E27FC236}">
                    <a16:creationId xmlns:a16="http://schemas.microsoft.com/office/drawing/2014/main" id="{67BFE5A7-81A2-3CA7-B6DA-6AD3A36B4A9D}"/>
                  </a:ext>
                </a:extLst>
              </p:cNvPr>
              <p:cNvSpPr/>
              <p:nvPr/>
            </p:nvSpPr>
            <p:spPr>
              <a:xfrm flipV="1">
                <a:off x="3349064" y="1845041"/>
                <a:ext cx="2008527" cy="142596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nl-NL" sz="1200" dirty="0"/>
              </a:p>
            </p:txBody>
          </p:sp>
          <p:sp>
            <p:nvSpPr>
              <p:cNvPr id="19" name="Tekstvak 16">
                <a:extLst>
                  <a:ext uri="{FF2B5EF4-FFF2-40B4-BE49-F238E27FC236}">
                    <a16:creationId xmlns:a16="http://schemas.microsoft.com/office/drawing/2014/main" id="{FA8EBA5C-0323-7B2D-4A62-8AC53240D0DE}"/>
                  </a:ext>
                </a:extLst>
              </p:cNvPr>
              <p:cNvSpPr txBox="1">
                <a:spLocks noChangeArrowheads="1"/>
              </p:cNvSpPr>
              <p:nvPr/>
            </p:nvSpPr>
            <p:spPr bwMode="auto">
              <a:xfrm>
                <a:off x="3531086" y="2204864"/>
                <a:ext cx="1668922" cy="89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nl-NL" sz="1200" dirty="0">
                    <a:latin typeface="Arial" panose="020B0604020202020204" pitchFamily="34" charset="0"/>
                  </a:rPr>
                  <a:t>Koopkracht</a:t>
                </a:r>
              </a:p>
              <a:p>
                <a:pPr algn="ctr">
                  <a:spcBef>
                    <a:spcPct val="0"/>
                  </a:spcBef>
                  <a:buFontTx/>
                  <a:buNone/>
                </a:pPr>
                <a:endParaRPr lang="nl-NL" altLang="nl-NL" sz="1200" dirty="0">
                  <a:latin typeface="Arial" panose="020B0604020202020204" pitchFamily="34" charset="0"/>
                </a:endParaRPr>
              </a:p>
              <a:p>
                <a:pPr algn="ctr">
                  <a:spcBef>
                    <a:spcPct val="0"/>
                  </a:spcBef>
                  <a:buFontTx/>
                  <a:buNone/>
                </a:pPr>
                <a:r>
                  <a:rPr lang="nl-NL" altLang="nl-NL" sz="1200" dirty="0">
                    <a:latin typeface="Arial" panose="020B0604020202020204" pitchFamily="34" charset="0"/>
                  </a:rPr>
                  <a:t>+ 3%</a:t>
                </a:r>
              </a:p>
            </p:txBody>
          </p:sp>
        </p:grpSp>
        <p:grpSp>
          <p:nvGrpSpPr>
            <p:cNvPr id="6" name="Groep 27">
              <a:extLst>
                <a:ext uri="{FF2B5EF4-FFF2-40B4-BE49-F238E27FC236}">
                  <a16:creationId xmlns:a16="http://schemas.microsoft.com/office/drawing/2014/main" id="{F546B23A-6F97-70B0-17D9-140BADFF1F03}"/>
                </a:ext>
              </a:extLst>
            </p:cNvPr>
            <p:cNvGrpSpPr>
              <a:grpSpLocks/>
            </p:cNvGrpSpPr>
            <p:nvPr/>
          </p:nvGrpSpPr>
          <p:grpSpPr bwMode="auto">
            <a:xfrm>
              <a:off x="5145945" y="2067457"/>
              <a:ext cx="3602520" cy="3587374"/>
              <a:chOff x="1113116" y="1852598"/>
              <a:chExt cx="4250973" cy="4301999"/>
            </a:xfrm>
          </p:grpSpPr>
          <p:grpSp>
            <p:nvGrpSpPr>
              <p:cNvPr id="8" name="Groep 28">
                <a:extLst>
                  <a:ext uri="{FF2B5EF4-FFF2-40B4-BE49-F238E27FC236}">
                    <a16:creationId xmlns:a16="http://schemas.microsoft.com/office/drawing/2014/main" id="{61CE8031-94F8-AC68-EC0D-EC3D5749FC91}"/>
                  </a:ext>
                </a:extLst>
              </p:cNvPr>
              <p:cNvGrpSpPr>
                <a:grpSpLocks/>
              </p:cNvGrpSpPr>
              <p:nvPr/>
            </p:nvGrpSpPr>
            <p:grpSpPr bwMode="auto">
              <a:xfrm>
                <a:off x="1115367" y="3359612"/>
                <a:ext cx="2008527" cy="2794985"/>
                <a:chOff x="1115330" y="3359612"/>
                <a:chExt cx="2304191" cy="2794985"/>
              </a:xfrm>
            </p:grpSpPr>
            <p:sp>
              <p:nvSpPr>
                <p:cNvPr id="14" name="PIJL-OMLAAG 34">
                  <a:extLst>
                    <a:ext uri="{FF2B5EF4-FFF2-40B4-BE49-F238E27FC236}">
                      <a16:creationId xmlns:a16="http://schemas.microsoft.com/office/drawing/2014/main" id="{5DD250B9-A09A-71C3-9FBF-612B787A4B44}"/>
                    </a:ext>
                  </a:extLst>
                </p:cNvPr>
                <p:cNvSpPr/>
                <p:nvPr/>
              </p:nvSpPr>
              <p:spPr>
                <a:xfrm flipV="1">
                  <a:off x="1115330" y="3359612"/>
                  <a:ext cx="2304191" cy="27949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200" dirty="0"/>
                </a:p>
              </p:txBody>
            </p:sp>
            <p:sp>
              <p:nvSpPr>
                <p:cNvPr id="15" name="Tekstvak 35">
                  <a:extLst>
                    <a:ext uri="{FF2B5EF4-FFF2-40B4-BE49-F238E27FC236}">
                      <a16:creationId xmlns:a16="http://schemas.microsoft.com/office/drawing/2014/main" id="{A2434401-E4D4-6A90-D4D0-7B97EBCAADCC}"/>
                    </a:ext>
                  </a:extLst>
                </p:cNvPr>
                <p:cNvSpPr txBox="1">
                  <a:spLocks noChangeArrowheads="1"/>
                </p:cNvSpPr>
                <p:nvPr/>
              </p:nvSpPr>
              <p:spPr bwMode="auto">
                <a:xfrm>
                  <a:off x="1527484" y="4515767"/>
                  <a:ext cx="1480963" cy="89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nl-NL" sz="1200" dirty="0">
                      <a:latin typeface="Arial" panose="020B0604020202020204" pitchFamily="34" charset="0"/>
                    </a:rPr>
                    <a:t>Inkomen</a:t>
                  </a:r>
                </a:p>
                <a:p>
                  <a:pPr algn="ctr">
                    <a:spcBef>
                      <a:spcPct val="0"/>
                    </a:spcBef>
                    <a:buFontTx/>
                    <a:buNone/>
                  </a:pPr>
                  <a:endParaRPr lang="nl-NL" altLang="nl-NL" sz="1200" dirty="0">
                    <a:latin typeface="Arial" panose="020B0604020202020204" pitchFamily="34" charset="0"/>
                  </a:endParaRPr>
                </a:p>
                <a:p>
                  <a:pPr algn="ctr">
                    <a:spcBef>
                      <a:spcPct val="0"/>
                    </a:spcBef>
                    <a:buFontTx/>
                    <a:buNone/>
                  </a:pPr>
                  <a:r>
                    <a:rPr lang="nl-NL" altLang="nl-NL" sz="1200" dirty="0">
                      <a:latin typeface="Arial" panose="020B0604020202020204" pitchFamily="34" charset="0"/>
                    </a:rPr>
                    <a:t>+ 4%</a:t>
                  </a:r>
                </a:p>
              </p:txBody>
            </p:sp>
          </p:grpSp>
          <p:grpSp>
            <p:nvGrpSpPr>
              <p:cNvPr id="9" name="Groep 29">
                <a:extLst>
                  <a:ext uri="{FF2B5EF4-FFF2-40B4-BE49-F238E27FC236}">
                    <a16:creationId xmlns:a16="http://schemas.microsoft.com/office/drawing/2014/main" id="{F4E71BD0-E995-DAF0-34B5-0092A8BDECE2}"/>
                  </a:ext>
                </a:extLst>
              </p:cNvPr>
              <p:cNvGrpSpPr>
                <a:grpSpLocks/>
              </p:cNvGrpSpPr>
              <p:nvPr/>
            </p:nvGrpSpPr>
            <p:grpSpPr bwMode="auto">
              <a:xfrm>
                <a:off x="3355561" y="1852598"/>
                <a:ext cx="2008528" cy="4301998"/>
                <a:chOff x="3177016" y="-349631"/>
                <a:chExt cx="2385164" cy="6504155"/>
              </a:xfrm>
            </p:grpSpPr>
            <p:sp>
              <p:nvSpPr>
                <p:cNvPr id="12" name="PIJL-OMLAAG 32">
                  <a:extLst>
                    <a:ext uri="{FF2B5EF4-FFF2-40B4-BE49-F238E27FC236}">
                      <a16:creationId xmlns:a16="http://schemas.microsoft.com/office/drawing/2014/main" id="{2A90A01F-F05C-82EB-DDC0-13183FBA6DF5}"/>
                    </a:ext>
                  </a:extLst>
                </p:cNvPr>
                <p:cNvSpPr/>
                <p:nvPr/>
              </p:nvSpPr>
              <p:spPr>
                <a:xfrm flipV="1">
                  <a:off x="3177016" y="-349631"/>
                  <a:ext cx="2385164" cy="650415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nl-NL" sz="1200" dirty="0"/>
                </a:p>
              </p:txBody>
            </p:sp>
            <p:sp>
              <p:nvSpPr>
                <p:cNvPr id="13" name="Tekstvak 12">
                  <a:extLst>
                    <a:ext uri="{FF2B5EF4-FFF2-40B4-BE49-F238E27FC236}">
                      <a16:creationId xmlns:a16="http://schemas.microsoft.com/office/drawing/2014/main" id="{C38B0A0F-07A8-D9C4-F8CD-B10367A5BF85}"/>
                    </a:ext>
                  </a:extLst>
                </p:cNvPr>
                <p:cNvSpPr txBox="1"/>
                <p:nvPr/>
              </p:nvSpPr>
              <p:spPr>
                <a:xfrm>
                  <a:off x="3794007" y="2601082"/>
                  <a:ext cx="1151183" cy="134831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defRPr/>
                  </a:pPr>
                  <a:r>
                    <a:rPr lang="nl-NL" sz="1200" dirty="0">
                      <a:solidFill>
                        <a:schemeClr val="tx1"/>
                      </a:solidFill>
                    </a:rPr>
                    <a:t>Prijzen</a:t>
                  </a:r>
                </a:p>
                <a:p>
                  <a:pPr algn="ctr">
                    <a:defRPr/>
                  </a:pPr>
                  <a:endParaRPr lang="nl-NL" sz="1200" dirty="0">
                    <a:solidFill>
                      <a:schemeClr val="tx1"/>
                    </a:solidFill>
                  </a:endParaRPr>
                </a:p>
                <a:p>
                  <a:pPr algn="ctr">
                    <a:defRPr/>
                  </a:pPr>
                  <a:r>
                    <a:rPr lang="nl-NL" sz="1200" dirty="0">
                      <a:solidFill>
                        <a:schemeClr val="tx1"/>
                      </a:solidFill>
                    </a:rPr>
                    <a:t>+ 7%</a:t>
                  </a:r>
                </a:p>
              </p:txBody>
            </p:sp>
          </p:grpSp>
          <p:sp>
            <p:nvSpPr>
              <p:cNvPr id="10" name="PIJL-OMLAAG 30">
                <a:extLst>
                  <a:ext uri="{FF2B5EF4-FFF2-40B4-BE49-F238E27FC236}">
                    <a16:creationId xmlns:a16="http://schemas.microsoft.com/office/drawing/2014/main" id="{2559B484-A712-E363-70B5-EBFBF37F06FD}"/>
                  </a:ext>
                </a:extLst>
              </p:cNvPr>
              <p:cNvSpPr/>
              <p:nvPr/>
            </p:nvSpPr>
            <p:spPr>
              <a:xfrm>
                <a:off x="1113116" y="1865740"/>
                <a:ext cx="2008529" cy="145882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nl-NL" sz="1200" dirty="0"/>
              </a:p>
            </p:txBody>
          </p:sp>
          <p:sp>
            <p:nvSpPr>
              <p:cNvPr id="11" name="Tekstvak 31">
                <a:extLst>
                  <a:ext uri="{FF2B5EF4-FFF2-40B4-BE49-F238E27FC236}">
                    <a16:creationId xmlns:a16="http://schemas.microsoft.com/office/drawing/2014/main" id="{79CCEC39-1A01-A86B-7AAF-0BCE5F812E76}"/>
                  </a:ext>
                </a:extLst>
              </p:cNvPr>
              <p:cNvSpPr txBox="1">
                <a:spLocks noChangeArrowheads="1"/>
              </p:cNvSpPr>
              <p:nvPr/>
            </p:nvSpPr>
            <p:spPr bwMode="auto">
              <a:xfrm>
                <a:off x="1271881" y="2190082"/>
                <a:ext cx="1726554" cy="89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nl-NL" sz="1200" dirty="0">
                    <a:latin typeface="Arial" panose="020B0604020202020204" pitchFamily="34" charset="0"/>
                  </a:rPr>
                  <a:t>Koopkracht</a:t>
                </a:r>
              </a:p>
              <a:p>
                <a:pPr algn="ctr">
                  <a:spcBef>
                    <a:spcPct val="0"/>
                  </a:spcBef>
                  <a:buFontTx/>
                  <a:buNone/>
                </a:pPr>
                <a:endParaRPr lang="nl-NL" altLang="nl-NL" sz="1200" dirty="0">
                  <a:latin typeface="Arial" panose="020B0604020202020204" pitchFamily="34" charset="0"/>
                </a:endParaRPr>
              </a:p>
              <a:p>
                <a:pPr algn="ctr">
                  <a:spcBef>
                    <a:spcPct val="0"/>
                  </a:spcBef>
                  <a:buFontTx/>
                  <a:buNone/>
                </a:pPr>
                <a:r>
                  <a:rPr lang="nl-NL" altLang="nl-NL" sz="1200" dirty="0">
                    <a:latin typeface="Arial" panose="020B0604020202020204" pitchFamily="34" charset="0"/>
                  </a:rPr>
                  <a:t>- 3%</a:t>
                </a:r>
              </a:p>
            </p:txBody>
          </p:sp>
        </p:grpSp>
        <p:cxnSp>
          <p:nvCxnSpPr>
            <p:cNvPr id="7" name="Rechte verbindingslijn 6">
              <a:extLst>
                <a:ext uri="{FF2B5EF4-FFF2-40B4-BE49-F238E27FC236}">
                  <a16:creationId xmlns:a16="http://schemas.microsoft.com/office/drawing/2014/main" id="{676B20B2-1410-EBA5-BB44-1ECDE39C7E65}"/>
                </a:ext>
              </a:extLst>
            </p:cNvPr>
            <p:cNvCxnSpPr/>
            <p:nvPr/>
          </p:nvCxnSpPr>
          <p:spPr>
            <a:xfrm>
              <a:off x="4598898" y="1855575"/>
              <a:ext cx="0" cy="5534492"/>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4" name="Tekstvak 23">
            <a:extLst>
              <a:ext uri="{FF2B5EF4-FFF2-40B4-BE49-F238E27FC236}">
                <a16:creationId xmlns:a16="http://schemas.microsoft.com/office/drawing/2014/main" id="{3B5C7AB6-3D77-4C9E-389D-780BAA682AA4}"/>
              </a:ext>
            </a:extLst>
          </p:cNvPr>
          <p:cNvSpPr txBox="1"/>
          <p:nvPr/>
        </p:nvSpPr>
        <p:spPr>
          <a:xfrm>
            <a:off x="7255945" y="5092463"/>
            <a:ext cx="3431847" cy="923330"/>
          </a:xfrm>
          <a:prstGeom prst="rect">
            <a:avLst/>
          </a:prstGeom>
          <a:noFill/>
        </p:spPr>
        <p:txBody>
          <a:bodyPr wrap="square" rtlCol="0">
            <a:spAutoFit/>
          </a:bodyPr>
          <a:lstStyle/>
          <a:p>
            <a:r>
              <a:rPr lang="nl-NL" dirty="0"/>
              <a:t>Als je inkomen procentueel minder stijgt dan de prijzen: dan daalt jouw koopkracht</a:t>
            </a:r>
          </a:p>
        </p:txBody>
      </p:sp>
    </p:spTree>
    <p:extLst>
      <p:ext uri="{BB962C8B-B14F-4D97-AF65-F5344CB8AC3E}">
        <p14:creationId xmlns:p14="http://schemas.microsoft.com/office/powerpoint/2010/main" val="4144112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637D4B-3C71-75E9-AB2D-8C47A0094022}"/>
              </a:ext>
            </a:extLst>
          </p:cNvPr>
          <p:cNvSpPr>
            <a:spLocks noGrp="1"/>
          </p:cNvSpPr>
          <p:nvPr>
            <p:ph type="title"/>
          </p:nvPr>
        </p:nvSpPr>
        <p:spPr/>
        <p:txBody>
          <a:bodyPr/>
          <a:lstStyle/>
          <a:p>
            <a:r>
              <a:rPr lang="nl-NL" dirty="0"/>
              <a:t>Nominaal en reëel inkomen</a:t>
            </a:r>
          </a:p>
        </p:txBody>
      </p:sp>
      <p:sp>
        <p:nvSpPr>
          <p:cNvPr id="3" name="Tijdelijke aanduiding voor inhoud 2">
            <a:extLst>
              <a:ext uri="{FF2B5EF4-FFF2-40B4-BE49-F238E27FC236}">
                <a16:creationId xmlns:a16="http://schemas.microsoft.com/office/drawing/2014/main" id="{B5D226FB-0390-F0B7-D3F4-6D93A5E55E4E}"/>
              </a:ext>
            </a:extLst>
          </p:cNvPr>
          <p:cNvSpPr>
            <a:spLocks noGrp="1"/>
          </p:cNvSpPr>
          <p:nvPr>
            <p:ph idx="1"/>
          </p:nvPr>
        </p:nvSpPr>
        <p:spPr/>
        <p:txBody>
          <a:bodyPr>
            <a:normAutofit lnSpcReduction="10000"/>
          </a:bodyPr>
          <a:lstStyle/>
          <a:p>
            <a:r>
              <a:rPr lang="nl-NL" dirty="0"/>
              <a:t>Nominaal inkomen = je ‘</a:t>
            </a:r>
            <a:r>
              <a:rPr lang="nl-NL" i="1" dirty="0"/>
              <a:t>’letterlijke</a:t>
            </a:r>
            <a:r>
              <a:rPr lang="nl-NL" dirty="0"/>
              <a:t>’’ verdiensten in euro’s uitgedrukt. </a:t>
            </a:r>
          </a:p>
          <a:p>
            <a:endParaRPr lang="nl-NL" dirty="0"/>
          </a:p>
          <a:p>
            <a:r>
              <a:rPr lang="nl-NL" dirty="0"/>
              <a:t>Reëel inkomen = je inkomen als je rekening houdt met de gevolgen van inflatie (prijsstijgingen), oftewel het inkomen dat je </a:t>
            </a:r>
            <a:r>
              <a:rPr lang="nl-NL" i="1" dirty="0"/>
              <a:t>uit kan geven.</a:t>
            </a:r>
            <a:endParaRPr lang="nl-NL" dirty="0"/>
          </a:p>
          <a:p>
            <a:endParaRPr lang="nl-NL" dirty="0"/>
          </a:p>
          <a:p>
            <a:r>
              <a:rPr lang="nl-NL" i="1" dirty="0"/>
              <a:t>Reële verandering in % = nominale verandering in % - inflatie in %</a:t>
            </a:r>
          </a:p>
          <a:p>
            <a:pPr marL="0" indent="0">
              <a:buNone/>
            </a:pPr>
            <a:r>
              <a:rPr lang="nl-NL" dirty="0"/>
              <a:t>Bijvoorbeeld:  je loont is 5% gestegen en inflatie van 3%</a:t>
            </a:r>
            <a:br>
              <a:rPr lang="nl-NL" dirty="0"/>
            </a:br>
            <a:br>
              <a:rPr lang="nl-NL" dirty="0"/>
            </a:br>
            <a:r>
              <a:rPr lang="nl-NL" dirty="0"/>
              <a:t>Reële verandering is dan: 5% - 3% = 2% ( je koopkracht is met 2% gestegen)</a:t>
            </a:r>
          </a:p>
        </p:txBody>
      </p:sp>
    </p:spTree>
    <p:extLst>
      <p:ext uri="{BB962C8B-B14F-4D97-AF65-F5344CB8AC3E}">
        <p14:creationId xmlns:p14="http://schemas.microsoft.com/office/powerpoint/2010/main" val="2817378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49640-B212-8FC1-F8A7-CC392202C87A}"/>
              </a:ext>
            </a:extLst>
          </p:cNvPr>
          <p:cNvSpPr>
            <a:spLocks noGrp="1"/>
          </p:cNvSpPr>
          <p:nvPr>
            <p:ph type="title"/>
          </p:nvPr>
        </p:nvSpPr>
        <p:spPr/>
        <p:txBody>
          <a:bodyPr/>
          <a:lstStyle/>
          <a:p>
            <a:r>
              <a:rPr lang="nl-NL" dirty="0"/>
              <a:t>Maatschappelijk Verantwoord Ondernemen</a:t>
            </a:r>
          </a:p>
        </p:txBody>
      </p:sp>
      <p:sp>
        <p:nvSpPr>
          <p:cNvPr id="3" name="Tijdelijke aanduiding voor inhoud 2">
            <a:extLst>
              <a:ext uri="{FF2B5EF4-FFF2-40B4-BE49-F238E27FC236}">
                <a16:creationId xmlns:a16="http://schemas.microsoft.com/office/drawing/2014/main" id="{D9A45A26-FB85-9D5B-43AB-ED78D9A14344}"/>
              </a:ext>
            </a:extLst>
          </p:cNvPr>
          <p:cNvSpPr>
            <a:spLocks noGrp="1"/>
          </p:cNvSpPr>
          <p:nvPr>
            <p:ph idx="1"/>
          </p:nvPr>
        </p:nvSpPr>
        <p:spPr/>
        <p:txBody>
          <a:bodyPr>
            <a:normAutofit fontScale="92500" lnSpcReduction="10000"/>
          </a:bodyPr>
          <a:lstStyle/>
          <a:p>
            <a:r>
              <a:rPr lang="nl-NL" dirty="0"/>
              <a:t>Bedrijven houden dan bij de productie en het maken van winst rekening met de gevolgen voor mensen, dieren, natuur en milieu. </a:t>
            </a:r>
          </a:p>
          <a:p>
            <a:endParaRPr lang="nl-NL" dirty="0"/>
          </a:p>
          <a:p>
            <a:r>
              <a:rPr lang="nl-NL" b="1" dirty="0"/>
              <a:t>Voorbeelden: </a:t>
            </a:r>
            <a:br>
              <a:rPr lang="nl-NL" dirty="0"/>
            </a:br>
            <a:r>
              <a:rPr lang="nl-NL" dirty="0"/>
              <a:t>1. Recyclen / hergebruiken</a:t>
            </a:r>
          </a:p>
          <a:p>
            <a:pPr marL="0" indent="0">
              <a:buNone/>
            </a:pPr>
            <a:r>
              <a:rPr lang="nl-NL" dirty="0"/>
              <a:t>   2. Milieubeschermend  (geen co2 uitstoot)</a:t>
            </a:r>
            <a:br>
              <a:rPr lang="nl-NL" dirty="0"/>
            </a:br>
            <a:r>
              <a:rPr lang="nl-NL" dirty="0"/>
              <a:t>   3. Duurzame materialen gebruiken (minder tot geen plastic)</a:t>
            </a:r>
          </a:p>
          <a:p>
            <a:pPr marL="0" indent="0">
              <a:buNone/>
            </a:pPr>
            <a:endParaRPr lang="nl-NL" dirty="0"/>
          </a:p>
          <a:p>
            <a:r>
              <a:rPr lang="nl-NL" b="1" dirty="0"/>
              <a:t>Waarom ?</a:t>
            </a:r>
            <a:br>
              <a:rPr lang="nl-NL" dirty="0"/>
            </a:br>
            <a:r>
              <a:rPr lang="nl-NL" dirty="0"/>
              <a:t>Voor een veilige en gezonde leefomgeving, nu en vooral in de </a:t>
            </a:r>
            <a:r>
              <a:rPr lang="nl-NL" b="1" dirty="0"/>
              <a:t>toekomst.</a:t>
            </a:r>
            <a:br>
              <a:rPr lang="nl-NL" dirty="0"/>
            </a:br>
            <a:endParaRPr lang="nl-NL" dirty="0"/>
          </a:p>
        </p:txBody>
      </p:sp>
    </p:spTree>
    <p:extLst>
      <p:ext uri="{BB962C8B-B14F-4D97-AF65-F5344CB8AC3E}">
        <p14:creationId xmlns:p14="http://schemas.microsoft.com/office/powerpoint/2010/main" val="1095199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71DA8-E22B-9821-738C-A9C2B86A50CB}"/>
              </a:ext>
            </a:extLst>
          </p:cNvPr>
          <p:cNvSpPr>
            <a:spLocks noGrp="1"/>
          </p:cNvSpPr>
          <p:nvPr>
            <p:ph type="title"/>
          </p:nvPr>
        </p:nvSpPr>
        <p:spPr/>
        <p:txBody>
          <a:bodyPr/>
          <a:lstStyle/>
          <a:p>
            <a:r>
              <a:rPr lang="nl-NL" dirty="0"/>
              <a:t>Inkomstenbelasting box 1 en box 3</a:t>
            </a:r>
          </a:p>
        </p:txBody>
      </p:sp>
      <p:sp>
        <p:nvSpPr>
          <p:cNvPr id="3" name="Tijdelijke aanduiding voor inhoud 2">
            <a:extLst>
              <a:ext uri="{FF2B5EF4-FFF2-40B4-BE49-F238E27FC236}">
                <a16:creationId xmlns:a16="http://schemas.microsoft.com/office/drawing/2014/main" id="{93287810-BF60-0F0A-0B32-F336D1B753F6}"/>
              </a:ext>
            </a:extLst>
          </p:cNvPr>
          <p:cNvSpPr>
            <a:spLocks noGrp="1"/>
          </p:cNvSpPr>
          <p:nvPr>
            <p:ph idx="1"/>
          </p:nvPr>
        </p:nvSpPr>
        <p:spPr/>
        <p:txBody>
          <a:bodyPr/>
          <a:lstStyle/>
          <a:p>
            <a:r>
              <a:rPr lang="nl-NL" dirty="0"/>
              <a:t>Inkomstenbelasting uitrekenen in box 1 en box 3</a:t>
            </a:r>
          </a:p>
          <a:p>
            <a:pPr lvl="1"/>
            <a:r>
              <a:rPr lang="nl-NL" dirty="0"/>
              <a:t>Box 1 : Inkomsten uit werk en woning</a:t>
            </a:r>
          </a:p>
          <a:p>
            <a:pPr lvl="1"/>
            <a:r>
              <a:rPr lang="nl-NL" dirty="0"/>
              <a:t>Box 2 : Niet relevant voor examen</a:t>
            </a:r>
          </a:p>
          <a:p>
            <a:pPr lvl="1"/>
            <a:r>
              <a:rPr lang="nl-NL" dirty="0"/>
              <a:t>Box 3 : Inkomsten uit sparen en beleggen</a:t>
            </a:r>
          </a:p>
          <a:p>
            <a:endParaRPr lang="nl-NL" dirty="0"/>
          </a:p>
          <a:p>
            <a:r>
              <a:rPr lang="nl-NL" dirty="0"/>
              <a:t>Box 1 : het berekenen van het </a:t>
            </a:r>
            <a:r>
              <a:rPr lang="nl-NL" b="1" dirty="0"/>
              <a:t>belastbare </a:t>
            </a:r>
            <a:r>
              <a:rPr lang="nl-NL" b="1" u="sng" dirty="0"/>
              <a:t>jaar</a:t>
            </a:r>
            <a:r>
              <a:rPr lang="nl-NL" b="1" dirty="0"/>
              <a:t> inkomen</a:t>
            </a:r>
          </a:p>
          <a:p>
            <a:pPr lvl="1"/>
            <a:r>
              <a:rPr lang="nl-NL" dirty="0"/>
              <a:t>1. Start met het berekenen van het </a:t>
            </a:r>
            <a:r>
              <a:rPr lang="nl-NL" i="1" dirty="0"/>
              <a:t>bruto jaar inkomen. </a:t>
            </a:r>
            <a:endParaRPr lang="nl-NL" dirty="0"/>
          </a:p>
          <a:p>
            <a:pPr lvl="1"/>
            <a:r>
              <a:rPr lang="nl-NL" dirty="0"/>
              <a:t>2. Daar tel je het </a:t>
            </a:r>
            <a:r>
              <a:rPr lang="nl-NL" i="1" dirty="0"/>
              <a:t>eigen woning forfait </a:t>
            </a:r>
            <a:r>
              <a:rPr lang="nl-NL" dirty="0"/>
              <a:t>bij op</a:t>
            </a:r>
          </a:p>
          <a:p>
            <a:pPr lvl="1"/>
            <a:r>
              <a:rPr lang="nl-NL" dirty="0"/>
              <a:t>3. Daar haal je de </a:t>
            </a:r>
            <a:r>
              <a:rPr lang="nl-NL" i="1" dirty="0"/>
              <a:t>aftrekposten </a:t>
            </a:r>
            <a:r>
              <a:rPr lang="nl-NL" dirty="0"/>
              <a:t>van af</a:t>
            </a:r>
          </a:p>
          <a:p>
            <a:pPr lvl="1"/>
            <a:r>
              <a:rPr lang="nl-NL" dirty="0"/>
              <a:t>4. Je hebt je </a:t>
            </a:r>
            <a:r>
              <a:rPr lang="nl-NL" b="1" dirty="0"/>
              <a:t>belastbare jaar inkomen</a:t>
            </a:r>
            <a:r>
              <a:rPr lang="nl-NL" dirty="0"/>
              <a:t> berekend.</a:t>
            </a:r>
          </a:p>
        </p:txBody>
      </p:sp>
    </p:spTree>
    <p:extLst>
      <p:ext uri="{BB962C8B-B14F-4D97-AF65-F5344CB8AC3E}">
        <p14:creationId xmlns:p14="http://schemas.microsoft.com/office/powerpoint/2010/main" val="4133648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C4B82-638C-7A76-D8E6-E09D42D982CE}"/>
              </a:ext>
            </a:extLst>
          </p:cNvPr>
          <p:cNvSpPr>
            <a:spLocks noGrp="1"/>
          </p:cNvSpPr>
          <p:nvPr>
            <p:ph type="title"/>
          </p:nvPr>
        </p:nvSpPr>
        <p:spPr/>
        <p:txBody>
          <a:bodyPr/>
          <a:lstStyle/>
          <a:p>
            <a:r>
              <a:rPr lang="nl-NL" dirty="0"/>
              <a:t>Oefenopgave box 1</a:t>
            </a:r>
          </a:p>
        </p:txBody>
      </p:sp>
      <p:sp>
        <p:nvSpPr>
          <p:cNvPr id="3" name="Tijdelijke aanduiding voor inhoud 2">
            <a:extLst>
              <a:ext uri="{FF2B5EF4-FFF2-40B4-BE49-F238E27FC236}">
                <a16:creationId xmlns:a16="http://schemas.microsoft.com/office/drawing/2014/main" id="{374FF4C4-2481-065D-A3B3-91914807E602}"/>
              </a:ext>
            </a:extLst>
          </p:cNvPr>
          <p:cNvSpPr>
            <a:spLocks noGrp="1"/>
          </p:cNvSpPr>
          <p:nvPr>
            <p:ph idx="1"/>
          </p:nvPr>
        </p:nvSpPr>
        <p:spPr>
          <a:xfrm>
            <a:off x="838200" y="1810127"/>
            <a:ext cx="10515600" cy="4351338"/>
          </a:xfrm>
        </p:spPr>
        <p:txBody>
          <a:bodyPr>
            <a:normAutofit fontScale="70000" lnSpcReduction="20000"/>
          </a:bodyPr>
          <a:lstStyle/>
          <a:p>
            <a:r>
              <a:rPr lang="nl-NL" dirty="0"/>
              <a:t>Pieter heeft een jaarinkomen van €40.000 als automonteur. Daarnaast doet hij kleine klusjes voor zijn kennissen en heeft daarvoor in totaal €1.500 voor ontvangen. Zijn eigen woning forfait bedraagt €2.250. Voor zijn hypotheek betaalt hij per jaar €5.300 aan rente. Daarnaast heeft hij €1.750 aan aftrekposten. Bereken zijn belastbaar inkomen.</a:t>
            </a:r>
          </a:p>
          <a:p>
            <a:endParaRPr lang="nl-NL" dirty="0"/>
          </a:p>
          <a:p>
            <a:r>
              <a:rPr lang="nl-NL" dirty="0"/>
              <a:t>Inkomsten uit werk: </a:t>
            </a:r>
            <a:br>
              <a:rPr lang="nl-NL" dirty="0"/>
            </a:br>
            <a:r>
              <a:rPr lang="nl-NL" dirty="0"/>
              <a:t>Jaarinkomen							€40.000</a:t>
            </a:r>
            <a:br>
              <a:rPr lang="nl-NL" dirty="0"/>
            </a:br>
            <a:r>
              <a:rPr lang="nl-NL" dirty="0"/>
              <a:t>Bijverdiensten:							</a:t>
            </a:r>
            <a:r>
              <a:rPr lang="nl-NL" u="sng" dirty="0"/>
              <a:t>€  1.500 +</a:t>
            </a:r>
            <a:br>
              <a:rPr lang="nl-NL" dirty="0"/>
            </a:br>
            <a:r>
              <a:rPr lang="nl-NL" dirty="0"/>
              <a:t>Totaal								</a:t>
            </a:r>
            <a:r>
              <a:rPr lang="nl-NL" b="1" dirty="0"/>
              <a:t>€41.500</a:t>
            </a:r>
            <a:endParaRPr lang="nl-NL" dirty="0"/>
          </a:p>
          <a:p>
            <a:r>
              <a:rPr lang="nl-NL" dirty="0"/>
              <a:t>Uit eigen woning     </a:t>
            </a:r>
            <a:br>
              <a:rPr lang="nl-NL" dirty="0"/>
            </a:br>
            <a:r>
              <a:rPr lang="nl-NL" dirty="0"/>
              <a:t>     		        Eigenwoningforfait		€2.250		</a:t>
            </a:r>
            <a:br>
              <a:rPr lang="nl-NL" dirty="0"/>
            </a:br>
            <a:r>
              <a:rPr lang="nl-NL" dirty="0"/>
              <a:t>		        Hypotheekrente 		€5.300 -</a:t>
            </a:r>
            <a:br>
              <a:rPr lang="nl-NL" dirty="0"/>
            </a:br>
            <a:r>
              <a:rPr lang="nl-NL" dirty="0"/>
              <a:t> 					            -	€3.050	             </a:t>
            </a:r>
            <a:r>
              <a:rPr lang="nl-NL" u="sng" dirty="0"/>
              <a:t>-  €   3.050	</a:t>
            </a:r>
            <a:br>
              <a:rPr lang="nl-NL" u="sng" dirty="0"/>
            </a:br>
            <a:r>
              <a:rPr lang="nl-NL" dirty="0"/>
              <a:t>								€38.450</a:t>
            </a:r>
          </a:p>
          <a:p>
            <a:r>
              <a:rPr lang="nl-NL" dirty="0"/>
              <a:t>Andere aftrekposten					            </a:t>
            </a:r>
            <a:r>
              <a:rPr lang="nl-NL" u="sng" dirty="0"/>
              <a:t> -  €  1.750 </a:t>
            </a:r>
            <a:br>
              <a:rPr lang="nl-NL" dirty="0"/>
            </a:br>
            <a:br>
              <a:rPr lang="nl-NL" dirty="0"/>
            </a:br>
            <a:r>
              <a:rPr lang="nl-NL" dirty="0"/>
              <a:t>Belastbaar inkomen						€36.700</a:t>
            </a:r>
          </a:p>
        </p:txBody>
      </p:sp>
    </p:spTree>
    <p:extLst>
      <p:ext uri="{BB962C8B-B14F-4D97-AF65-F5344CB8AC3E}">
        <p14:creationId xmlns:p14="http://schemas.microsoft.com/office/powerpoint/2010/main" val="56898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84167-98BF-A6E5-857A-356165E40793}"/>
              </a:ext>
            </a:extLst>
          </p:cNvPr>
          <p:cNvSpPr>
            <a:spLocks noGrp="1"/>
          </p:cNvSpPr>
          <p:nvPr>
            <p:ph type="title"/>
          </p:nvPr>
        </p:nvSpPr>
        <p:spPr/>
        <p:txBody>
          <a:bodyPr/>
          <a:lstStyle/>
          <a:p>
            <a:r>
              <a:rPr lang="nl-NL" dirty="0"/>
              <a:t>Wat kan je verwachten van het examen?</a:t>
            </a:r>
          </a:p>
        </p:txBody>
      </p:sp>
      <p:sp>
        <p:nvSpPr>
          <p:cNvPr id="3" name="Tijdelijke aanduiding voor inhoud 2">
            <a:extLst>
              <a:ext uri="{FF2B5EF4-FFF2-40B4-BE49-F238E27FC236}">
                <a16:creationId xmlns:a16="http://schemas.microsoft.com/office/drawing/2014/main" id="{0CB63B83-871E-5E07-A8C6-03425865B0F7}"/>
              </a:ext>
            </a:extLst>
          </p:cNvPr>
          <p:cNvSpPr>
            <a:spLocks noGrp="1"/>
          </p:cNvSpPr>
          <p:nvPr>
            <p:ph idx="1"/>
          </p:nvPr>
        </p:nvSpPr>
        <p:spPr>
          <a:xfrm>
            <a:off x="274319" y="1825624"/>
            <a:ext cx="11001103" cy="4856529"/>
          </a:xfrm>
        </p:spPr>
        <p:txBody>
          <a:bodyPr/>
          <a:lstStyle/>
          <a:p>
            <a:r>
              <a:rPr lang="nl-NL" dirty="0"/>
              <a:t>Woensdag 13 mei 2025</a:t>
            </a:r>
          </a:p>
          <a:p>
            <a:pPr lvl="1"/>
            <a:r>
              <a:rPr lang="nl-NL" dirty="0"/>
              <a:t>Van 13:30 uur tot 15:30 uur (2 klokuren)</a:t>
            </a:r>
          </a:p>
          <a:p>
            <a:r>
              <a:rPr lang="nl-NL" dirty="0"/>
              <a:t>42 vragen, verdeeld over meerdere opgaven en onderwerpen</a:t>
            </a:r>
          </a:p>
          <a:p>
            <a:pPr lvl="1"/>
            <a:r>
              <a:rPr lang="nl-NL" dirty="0"/>
              <a:t>55 punten in totaal</a:t>
            </a:r>
          </a:p>
          <a:p>
            <a:pPr lvl="2"/>
            <a:r>
              <a:rPr lang="nl-NL" dirty="0"/>
              <a:t>12 meerkeuzevragen, 30 open vragen</a:t>
            </a:r>
          </a:p>
          <a:p>
            <a:pPr lvl="2"/>
            <a:r>
              <a:rPr lang="nl-NL" dirty="0"/>
              <a:t>29 vragen voor één punt (= 29 punten)</a:t>
            </a:r>
          </a:p>
          <a:p>
            <a:pPr lvl="2"/>
            <a:r>
              <a:rPr lang="nl-NL" dirty="0"/>
              <a:t>13 vragen voor twee punten (= 26 punten)</a:t>
            </a:r>
          </a:p>
          <a:p>
            <a:pPr lvl="2"/>
            <a:endParaRPr lang="nl-NL" dirty="0"/>
          </a:p>
          <a:p>
            <a:pPr lvl="2"/>
            <a:r>
              <a:rPr lang="nl-NL" dirty="0"/>
              <a:t>Bij N=1 heb je 28 punten  nodig voor een &gt;5,5</a:t>
            </a:r>
          </a:p>
          <a:p>
            <a:pPr lvl="2"/>
            <a:endParaRPr lang="nl-NL" dirty="0"/>
          </a:p>
          <a:p>
            <a:pPr lvl="2"/>
            <a:r>
              <a:rPr lang="nl-NL" dirty="0"/>
              <a:t>N-term in de afgelopen jaren = gemiddeld 1,0</a:t>
            </a:r>
          </a:p>
          <a:p>
            <a:pPr lvl="2"/>
            <a:r>
              <a:rPr lang="nl-NL" dirty="0"/>
              <a:t>N-term in 2025 : 1,1</a:t>
            </a:r>
          </a:p>
        </p:txBody>
      </p:sp>
      <p:pic>
        <p:nvPicPr>
          <p:cNvPr id="5" name="Afbeelding 4">
            <a:extLst>
              <a:ext uri="{FF2B5EF4-FFF2-40B4-BE49-F238E27FC236}">
                <a16:creationId xmlns:a16="http://schemas.microsoft.com/office/drawing/2014/main" id="{97CD995A-39F7-2205-5021-A245AC74E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921" y="3429000"/>
            <a:ext cx="5740261" cy="3063876"/>
          </a:xfrm>
          <a:prstGeom prst="rect">
            <a:avLst/>
          </a:prstGeom>
        </p:spPr>
      </p:pic>
    </p:spTree>
    <p:extLst>
      <p:ext uri="{BB962C8B-B14F-4D97-AF65-F5344CB8AC3E}">
        <p14:creationId xmlns:p14="http://schemas.microsoft.com/office/powerpoint/2010/main" val="2696774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C8F9D-1D44-7EA5-3C5F-14FC7C51183A}"/>
              </a:ext>
            </a:extLst>
          </p:cNvPr>
          <p:cNvSpPr>
            <a:spLocks noGrp="1"/>
          </p:cNvSpPr>
          <p:nvPr>
            <p:ph type="title"/>
          </p:nvPr>
        </p:nvSpPr>
        <p:spPr/>
        <p:txBody>
          <a:bodyPr/>
          <a:lstStyle/>
          <a:p>
            <a:r>
              <a:rPr lang="nl-NL" dirty="0"/>
              <a:t>Eigen woningforfait</a:t>
            </a:r>
          </a:p>
        </p:txBody>
      </p:sp>
      <p:sp>
        <p:nvSpPr>
          <p:cNvPr id="3" name="Tijdelijke aanduiding voor inhoud 2">
            <a:extLst>
              <a:ext uri="{FF2B5EF4-FFF2-40B4-BE49-F238E27FC236}">
                <a16:creationId xmlns:a16="http://schemas.microsoft.com/office/drawing/2014/main" id="{6B60B6A7-7A81-BB1D-D15A-0D9127B07A1B}"/>
              </a:ext>
            </a:extLst>
          </p:cNvPr>
          <p:cNvSpPr>
            <a:spLocks noGrp="1"/>
          </p:cNvSpPr>
          <p:nvPr>
            <p:ph idx="1"/>
          </p:nvPr>
        </p:nvSpPr>
        <p:spPr/>
        <p:txBody>
          <a:bodyPr>
            <a:normAutofit fontScale="32500" lnSpcReduction="20000"/>
          </a:bodyPr>
          <a:lstStyle/>
          <a:p>
            <a:r>
              <a:rPr lang="nl-NL" sz="4300" u="sng" dirty="0"/>
              <a:t>Voorbeeld 1:</a:t>
            </a:r>
          </a:p>
          <a:p>
            <a:pPr marL="0" indent="0">
              <a:buNone/>
            </a:pPr>
            <a:r>
              <a:rPr lang="nl-NL" sz="4300" dirty="0"/>
              <a:t>Stel de WOZ-waarde van je woning </a:t>
            </a:r>
            <a:br>
              <a:rPr lang="nl-NL" sz="4300" dirty="0"/>
            </a:br>
            <a:r>
              <a:rPr lang="nl-NL" sz="4300" dirty="0"/>
              <a:t>is €320.000. </a:t>
            </a:r>
            <a:br>
              <a:rPr lang="nl-NL" sz="4300" dirty="0"/>
            </a:br>
            <a:r>
              <a:rPr lang="nl-NL" sz="4300" b="1" dirty="0"/>
              <a:t>Bereken de eigenwoningforfait. </a:t>
            </a:r>
            <a:br>
              <a:rPr lang="nl-NL" sz="4300" dirty="0"/>
            </a:br>
            <a:endParaRPr lang="nl-NL" sz="4300" dirty="0"/>
          </a:p>
          <a:p>
            <a:r>
              <a:rPr lang="nl-NL" sz="4300" i="1" dirty="0"/>
              <a:t>Berekening: </a:t>
            </a:r>
            <a:br>
              <a:rPr lang="nl-NL" sz="4300" dirty="0"/>
            </a:br>
            <a:r>
              <a:rPr lang="nl-NL" sz="4300" dirty="0"/>
              <a:t>€320.000 : 100 x 0,35%= €1.120.-</a:t>
            </a:r>
            <a:br>
              <a:rPr lang="nl-NL" sz="4300" dirty="0"/>
            </a:br>
            <a:endParaRPr lang="nl-NL" sz="4300" dirty="0"/>
          </a:p>
          <a:p>
            <a:r>
              <a:rPr lang="nl-NL" sz="4300" u="sng" dirty="0"/>
              <a:t>Voorbeeld 2:</a:t>
            </a:r>
            <a:br>
              <a:rPr lang="nl-NL" sz="4300" dirty="0"/>
            </a:br>
            <a:br>
              <a:rPr lang="nl-NL" sz="4300" dirty="0"/>
            </a:br>
            <a:r>
              <a:rPr lang="nl-NL" sz="4300" dirty="0"/>
              <a:t>Stel de WOZ-waarde van je woning </a:t>
            </a:r>
            <a:br>
              <a:rPr lang="nl-NL" sz="4300" dirty="0"/>
            </a:br>
            <a:r>
              <a:rPr lang="nl-NL" sz="4300" dirty="0"/>
              <a:t>is €1.300.000. </a:t>
            </a:r>
            <a:br>
              <a:rPr lang="nl-NL" sz="4300" dirty="0"/>
            </a:br>
            <a:r>
              <a:rPr lang="nl-NL" sz="4300" b="1" dirty="0"/>
              <a:t>Bereken de eigenwoningforfait. </a:t>
            </a:r>
          </a:p>
          <a:p>
            <a:r>
              <a:rPr lang="nl-NL" sz="4300" i="1" dirty="0"/>
              <a:t>Berekening: </a:t>
            </a:r>
            <a:br>
              <a:rPr lang="nl-NL" sz="4300" dirty="0"/>
            </a:br>
            <a:r>
              <a:rPr lang="nl-NL" sz="4300" dirty="0"/>
              <a:t>Over €1. 200.000 betaal je: 		          €4.200</a:t>
            </a:r>
            <a:br>
              <a:rPr lang="nl-NL" sz="4300" dirty="0"/>
            </a:br>
            <a:r>
              <a:rPr lang="nl-NL" sz="4300" dirty="0"/>
              <a:t>€1.300.000 – 1.200.000 = 100.000</a:t>
            </a:r>
            <a:br>
              <a:rPr lang="nl-NL" sz="4300" dirty="0"/>
            </a:br>
            <a:r>
              <a:rPr lang="nl-NL" sz="4300" dirty="0"/>
              <a:t>100. 000 : 100 x 2,35% = €2.350.                                     </a:t>
            </a:r>
            <a:r>
              <a:rPr lang="nl-NL" sz="4300" b="1" dirty="0"/>
              <a:t>€2.350   +</a:t>
            </a:r>
            <a:br>
              <a:rPr lang="nl-NL" sz="4300" dirty="0"/>
            </a:br>
            <a:r>
              <a:rPr lang="nl-NL" sz="4300" dirty="0"/>
              <a:t>Totaal:				          €6. 550</a:t>
            </a:r>
            <a:br>
              <a:rPr lang="nl-NL" dirty="0"/>
            </a:br>
            <a:br>
              <a:rPr lang="nl-NL" dirty="0"/>
            </a:br>
            <a:br>
              <a:rPr lang="nl-NL" dirty="0"/>
            </a:br>
            <a:br>
              <a:rPr lang="nl-NL" dirty="0"/>
            </a:br>
            <a:br>
              <a:rPr lang="nl-NL" dirty="0"/>
            </a:br>
            <a:br>
              <a:rPr lang="nl-NL" dirty="0"/>
            </a:br>
            <a:endParaRPr lang="nl-NL" dirty="0"/>
          </a:p>
          <a:p>
            <a:endParaRPr lang="nl-NL" dirty="0"/>
          </a:p>
        </p:txBody>
      </p:sp>
      <p:pic>
        <p:nvPicPr>
          <p:cNvPr id="7" name="Afbeelding 6" descr="Afbeelding met tafel&#10;&#10;Automatisch gegenereerde beschrijving">
            <a:extLst>
              <a:ext uri="{FF2B5EF4-FFF2-40B4-BE49-F238E27FC236}">
                <a16:creationId xmlns:a16="http://schemas.microsoft.com/office/drawing/2014/main" id="{B41CD62A-1A79-FC3B-306C-3F5DEE3D0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3264" y="1690688"/>
            <a:ext cx="5547360" cy="4108704"/>
          </a:xfrm>
          <a:prstGeom prst="rect">
            <a:avLst/>
          </a:prstGeom>
        </p:spPr>
      </p:pic>
    </p:spTree>
    <p:extLst>
      <p:ext uri="{BB962C8B-B14F-4D97-AF65-F5344CB8AC3E}">
        <p14:creationId xmlns:p14="http://schemas.microsoft.com/office/powerpoint/2010/main" val="365896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47A8B-B8B5-DC99-9999-F8BAADEC34D0}"/>
              </a:ext>
            </a:extLst>
          </p:cNvPr>
          <p:cNvSpPr>
            <a:spLocks noGrp="1"/>
          </p:cNvSpPr>
          <p:nvPr>
            <p:ph type="title"/>
          </p:nvPr>
        </p:nvSpPr>
        <p:spPr/>
        <p:txBody>
          <a:bodyPr/>
          <a:lstStyle/>
          <a:p>
            <a:r>
              <a:rPr lang="nl-NL" dirty="0"/>
              <a:t>Inkomstenbelasting box 3</a:t>
            </a:r>
          </a:p>
        </p:txBody>
      </p:sp>
      <p:sp>
        <p:nvSpPr>
          <p:cNvPr id="3" name="Tijdelijke aanduiding voor inhoud 2">
            <a:extLst>
              <a:ext uri="{FF2B5EF4-FFF2-40B4-BE49-F238E27FC236}">
                <a16:creationId xmlns:a16="http://schemas.microsoft.com/office/drawing/2014/main" id="{79B5F074-010C-0E1C-27B0-06FB6F2F9124}"/>
              </a:ext>
            </a:extLst>
          </p:cNvPr>
          <p:cNvSpPr>
            <a:spLocks noGrp="1"/>
          </p:cNvSpPr>
          <p:nvPr>
            <p:ph idx="1"/>
          </p:nvPr>
        </p:nvSpPr>
        <p:spPr>
          <a:xfrm>
            <a:off x="838200" y="1825625"/>
            <a:ext cx="10515600" cy="4667250"/>
          </a:xfrm>
        </p:spPr>
        <p:txBody>
          <a:bodyPr>
            <a:normAutofit lnSpcReduction="10000"/>
          </a:bodyPr>
          <a:lstStyle/>
          <a:p>
            <a:r>
              <a:rPr lang="nl-NL" dirty="0"/>
              <a:t>Box 3 : het berekenen van het rendement en de belasting</a:t>
            </a:r>
          </a:p>
          <a:p>
            <a:endParaRPr lang="nl-NL" dirty="0"/>
          </a:p>
          <a:p>
            <a:r>
              <a:rPr lang="nl-NL" b="1" u="sng" dirty="0"/>
              <a:t>STAPPENPLAN</a:t>
            </a:r>
          </a:p>
          <a:p>
            <a:r>
              <a:rPr lang="nl-NL" dirty="0"/>
              <a:t>1. Bereken de totale inkomsten in box 3 </a:t>
            </a:r>
            <a:r>
              <a:rPr lang="nl-NL" sz="1600" dirty="0"/>
              <a:t>(sparen en beleggen, optellen uit opgave)</a:t>
            </a:r>
          </a:p>
          <a:p>
            <a:r>
              <a:rPr lang="nl-NL" dirty="0"/>
              <a:t>2. Bepaal het heffingsvrije bedrag </a:t>
            </a:r>
            <a:r>
              <a:rPr lang="nl-NL" sz="1600" dirty="0"/>
              <a:t>(gegeven in opgave)</a:t>
            </a:r>
          </a:p>
          <a:p>
            <a:r>
              <a:rPr lang="nl-NL" dirty="0"/>
              <a:t>3. Bereken het belastbare vermogen </a:t>
            </a:r>
            <a:r>
              <a:rPr lang="nl-NL" sz="1600" dirty="0"/>
              <a:t>(inkomsten box 3 – heffingsvrije bedrag)</a:t>
            </a:r>
            <a:endParaRPr lang="nl-NL" dirty="0"/>
          </a:p>
          <a:p>
            <a:r>
              <a:rPr lang="nl-NL" dirty="0"/>
              <a:t>4. Bereken het fictieve rendement </a:t>
            </a:r>
            <a:r>
              <a:rPr lang="nl-NL" sz="1600" dirty="0"/>
              <a:t>(percentage gegeven in opgave)</a:t>
            </a:r>
          </a:p>
          <a:p>
            <a:r>
              <a:rPr lang="nl-NL" dirty="0"/>
              <a:t>5. Bereken de belasting in box 3 </a:t>
            </a:r>
            <a:r>
              <a:rPr lang="nl-NL" sz="1600" dirty="0"/>
              <a:t>(percentage gegeven in de opgave)</a:t>
            </a:r>
          </a:p>
          <a:p>
            <a:pPr lvl="1"/>
            <a:endParaRPr lang="nl-NL" sz="1200" dirty="0"/>
          </a:p>
          <a:p>
            <a:pPr lvl="1"/>
            <a:r>
              <a:rPr lang="nl-NL" dirty="0"/>
              <a:t>Bij stap 5 bereken je de belasting (bijvoorbeeld 31%) van de uitkomst van stap 4 </a:t>
            </a:r>
            <a:r>
              <a:rPr lang="nl-NL" dirty="0">
                <a:sym typeface="Wingdings" pitchFamily="2" charset="2"/>
              </a:rPr>
              <a:t> zie de oefenopgave volgende dia.</a:t>
            </a:r>
            <a:endParaRPr lang="nl-NL" dirty="0"/>
          </a:p>
          <a:p>
            <a:endParaRPr lang="nl-NL" dirty="0"/>
          </a:p>
          <a:p>
            <a:endParaRPr lang="nl-NL" dirty="0"/>
          </a:p>
        </p:txBody>
      </p:sp>
    </p:spTree>
    <p:extLst>
      <p:ext uri="{BB962C8B-B14F-4D97-AF65-F5344CB8AC3E}">
        <p14:creationId xmlns:p14="http://schemas.microsoft.com/office/powerpoint/2010/main" val="648502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F0EBF-8319-E279-2C27-AEE245B247ED}"/>
              </a:ext>
            </a:extLst>
          </p:cNvPr>
          <p:cNvSpPr>
            <a:spLocks noGrp="1"/>
          </p:cNvSpPr>
          <p:nvPr>
            <p:ph type="title"/>
          </p:nvPr>
        </p:nvSpPr>
        <p:spPr/>
        <p:txBody>
          <a:bodyPr/>
          <a:lstStyle/>
          <a:p>
            <a:r>
              <a:rPr lang="nl-NL" dirty="0"/>
              <a:t>Oefenopgave box 3</a:t>
            </a:r>
          </a:p>
        </p:txBody>
      </p:sp>
      <p:sp>
        <p:nvSpPr>
          <p:cNvPr id="3" name="Tijdelijke aanduiding voor inhoud 2">
            <a:extLst>
              <a:ext uri="{FF2B5EF4-FFF2-40B4-BE49-F238E27FC236}">
                <a16:creationId xmlns:a16="http://schemas.microsoft.com/office/drawing/2014/main" id="{4BF40C16-03F5-DDE1-16F5-2965584F180F}"/>
              </a:ext>
            </a:extLst>
          </p:cNvPr>
          <p:cNvSpPr>
            <a:spLocks noGrp="1"/>
          </p:cNvSpPr>
          <p:nvPr>
            <p:ph idx="1"/>
          </p:nvPr>
        </p:nvSpPr>
        <p:spPr/>
        <p:txBody>
          <a:bodyPr>
            <a:normAutofit fontScale="55000" lnSpcReduction="20000"/>
          </a:bodyPr>
          <a:lstStyle/>
          <a:p>
            <a:r>
              <a:rPr lang="nl-NL" dirty="0"/>
              <a:t>In 2022 had Mohammed voor €100.000</a:t>
            </a:r>
            <a:r>
              <a:rPr lang="nl-NL" sz="1800" dirty="0"/>
              <a:t> </a:t>
            </a:r>
            <a:r>
              <a:rPr lang="nl-NL" dirty="0"/>
              <a:t>euro aan sparen en €80.000 aan beleggen in zijn bezit. Hij moet hier natuurlijk belasting over betalen. Het heffingsvrij vermogen is €50.000.</a:t>
            </a:r>
          </a:p>
          <a:p>
            <a:r>
              <a:rPr lang="nl-NL" b="1" dirty="0"/>
              <a:t> Bereken hoeveel euro Mohammed in Box 3 aan belasting moet betalen. </a:t>
            </a:r>
          </a:p>
          <a:p>
            <a:pPr marL="0" indent="0">
              <a:buNone/>
            </a:pPr>
            <a:br>
              <a:rPr lang="nl-NL" dirty="0"/>
            </a:br>
            <a:r>
              <a:rPr lang="nl-NL" b="1" dirty="0">
                <a:solidFill>
                  <a:srgbClr val="FF0000"/>
                </a:solidFill>
              </a:rPr>
              <a:t>Denk aan het stappenplan:</a:t>
            </a:r>
            <a:br>
              <a:rPr lang="nl-NL" dirty="0">
                <a:solidFill>
                  <a:srgbClr val="FF0000"/>
                </a:solidFill>
              </a:rPr>
            </a:br>
            <a:br>
              <a:rPr lang="nl-NL" dirty="0"/>
            </a:br>
            <a:r>
              <a:rPr lang="nl-NL" dirty="0"/>
              <a:t>1. Bereken de inkomsten in box 3</a:t>
            </a:r>
            <a:br>
              <a:rPr lang="nl-NL" dirty="0"/>
            </a:br>
            <a:r>
              <a:rPr lang="nl-NL" dirty="0"/>
              <a:t>2. Bepaal het heffingsvrije bedrag</a:t>
            </a:r>
            <a:br>
              <a:rPr lang="nl-NL" dirty="0"/>
            </a:br>
            <a:r>
              <a:rPr lang="nl-NL" dirty="0"/>
              <a:t>3. Bereken het belastbare vermogen</a:t>
            </a:r>
            <a:br>
              <a:rPr lang="nl-NL" dirty="0"/>
            </a:br>
            <a:r>
              <a:rPr lang="nl-NL" dirty="0"/>
              <a:t>4. Bereken het fictieve rendement</a:t>
            </a:r>
            <a:br>
              <a:rPr lang="nl-NL" dirty="0"/>
            </a:br>
            <a:r>
              <a:rPr lang="nl-NL" dirty="0"/>
              <a:t>5. Bereken de belasting in box 3</a:t>
            </a:r>
          </a:p>
          <a:p>
            <a:endParaRPr lang="nl-NL" dirty="0"/>
          </a:p>
          <a:p>
            <a:r>
              <a:rPr lang="nl-NL" dirty="0"/>
              <a:t>Stap 1 ( 100.000 + 80.000 = 180.000)</a:t>
            </a:r>
          </a:p>
          <a:p>
            <a:r>
              <a:rPr lang="nl-NL" dirty="0"/>
              <a:t>Stap 2  (€50.000)</a:t>
            </a:r>
          </a:p>
          <a:p>
            <a:r>
              <a:rPr lang="nl-NL" dirty="0"/>
              <a:t>Stap 3  ( €180.000 – €50.000) = €130. 000</a:t>
            </a:r>
          </a:p>
          <a:p>
            <a:r>
              <a:rPr lang="nl-NL" dirty="0"/>
              <a:t>Stap 4  (4,5 % van €130.000 = €5.850)</a:t>
            </a:r>
          </a:p>
          <a:p>
            <a:r>
              <a:rPr lang="nl-NL" dirty="0"/>
              <a:t>Stap 5  ( 31%  van € 5850 = €1813,50) </a:t>
            </a:r>
          </a:p>
        </p:txBody>
      </p:sp>
      <p:graphicFrame>
        <p:nvGraphicFramePr>
          <p:cNvPr id="4" name="Tabel 4">
            <a:extLst>
              <a:ext uri="{FF2B5EF4-FFF2-40B4-BE49-F238E27FC236}">
                <a16:creationId xmlns:a16="http://schemas.microsoft.com/office/drawing/2014/main" id="{3FAD38DB-1768-5670-A94F-3F77DB92A686}"/>
              </a:ext>
            </a:extLst>
          </p:cNvPr>
          <p:cNvGraphicFramePr>
            <a:graphicFrameLocks/>
          </p:cNvGraphicFramePr>
          <p:nvPr>
            <p:extLst>
              <p:ext uri="{D42A27DB-BD31-4B8C-83A1-F6EECF244321}">
                <p14:modId xmlns:p14="http://schemas.microsoft.com/office/powerpoint/2010/main" val="1118695444"/>
              </p:ext>
            </p:extLst>
          </p:nvPr>
        </p:nvGraphicFramePr>
        <p:xfrm>
          <a:off x="6885641" y="3122710"/>
          <a:ext cx="5056094" cy="3054253"/>
        </p:xfrm>
        <a:graphic>
          <a:graphicData uri="http://schemas.openxmlformats.org/drawingml/2006/table">
            <a:tbl>
              <a:tblPr firstRow="1" bandRow="1">
                <a:tableStyleId>{5C22544A-7EE6-4342-B048-85BDC9FD1C3A}</a:tableStyleId>
              </a:tblPr>
              <a:tblGrid>
                <a:gridCol w="2944759">
                  <a:extLst>
                    <a:ext uri="{9D8B030D-6E8A-4147-A177-3AD203B41FA5}">
                      <a16:colId xmlns:a16="http://schemas.microsoft.com/office/drawing/2014/main" val="1451360624"/>
                    </a:ext>
                  </a:extLst>
                </a:gridCol>
                <a:gridCol w="2111335">
                  <a:extLst>
                    <a:ext uri="{9D8B030D-6E8A-4147-A177-3AD203B41FA5}">
                      <a16:colId xmlns:a16="http://schemas.microsoft.com/office/drawing/2014/main" val="2804762055"/>
                    </a:ext>
                  </a:extLst>
                </a:gridCol>
              </a:tblGrid>
              <a:tr h="759489">
                <a:tc>
                  <a:txBody>
                    <a:bodyPr/>
                    <a:lstStyle/>
                    <a:p>
                      <a:r>
                        <a:rPr lang="nl-NL" dirty="0"/>
                        <a:t>Vermogen </a:t>
                      </a:r>
                    </a:p>
                  </a:txBody>
                  <a:tcPr/>
                </a:tc>
                <a:tc>
                  <a:txBody>
                    <a:bodyPr/>
                    <a:lstStyle/>
                    <a:p>
                      <a:r>
                        <a:rPr lang="nl-NL" dirty="0"/>
                        <a:t>Percentage fictief rendement</a:t>
                      </a:r>
                    </a:p>
                  </a:txBody>
                  <a:tcPr/>
                </a:tc>
                <a:extLst>
                  <a:ext uri="{0D108BD9-81ED-4DB2-BD59-A6C34878D82A}">
                    <a16:rowId xmlns:a16="http://schemas.microsoft.com/office/drawing/2014/main" val="149388074"/>
                  </a:ext>
                </a:extLst>
              </a:tr>
              <a:tr h="433994">
                <a:tc>
                  <a:txBody>
                    <a:bodyPr/>
                    <a:lstStyle/>
                    <a:p>
                      <a:r>
                        <a:rPr lang="nl-NL" dirty="0"/>
                        <a:t>€ 50.000 – € 100.000</a:t>
                      </a:r>
                    </a:p>
                  </a:txBody>
                  <a:tcPr/>
                </a:tc>
                <a:tc>
                  <a:txBody>
                    <a:bodyPr/>
                    <a:lstStyle/>
                    <a:p>
                      <a:r>
                        <a:rPr lang="nl-NL" dirty="0"/>
                        <a:t>1,90%</a:t>
                      </a:r>
                    </a:p>
                  </a:txBody>
                  <a:tcPr/>
                </a:tc>
                <a:extLst>
                  <a:ext uri="{0D108BD9-81ED-4DB2-BD59-A6C34878D82A}">
                    <a16:rowId xmlns:a16="http://schemas.microsoft.com/office/drawing/2014/main" val="635768416"/>
                  </a:ext>
                </a:extLst>
              </a:tr>
              <a:tr h="713388">
                <a:tc>
                  <a:txBody>
                    <a:bodyPr/>
                    <a:lstStyle/>
                    <a:p>
                      <a:r>
                        <a:rPr lang="nl-NL" dirty="0"/>
                        <a:t>€ 100.000 – € 1.000.000</a:t>
                      </a:r>
                    </a:p>
                  </a:txBody>
                  <a:tcPr/>
                </a:tc>
                <a:tc>
                  <a:txBody>
                    <a:bodyPr/>
                    <a:lstStyle/>
                    <a:p>
                      <a:r>
                        <a:rPr lang="nl-NL" dirty="0"/>
                        <a:t>4,50%</a:t>
                      </a:r>
                    </a:p>
                  </a:txBody>
                  <a:tcPr/>
                </a:tc>
                <a:extLst>
                  <a:ext uri="{0D108BD9-81ED-4DB2-BD59-A6C34878D82A}">
                    <a16:rowId xmlns:a16="http://schemas.microsoft.com/office/drawing/2014/main" val="4256177242"/>
                  </a:ext>
                </a:extLst>
              </a:tr>
              <a:tr h="713388">
                <a:tc>
                  <a:txBody>
                    <a:bodyPr/>
                    <a:lstStyle/>
                    <a:p>
                      <a:r>
                        <a:rPr lang="nl-NL" dirty="0"/>
                        <a:t>Meer dan €1.000.000</a:t>
                      </a:r>
                    </a:p>
                  </a:txBody>
                  <a:tcPr/>
                </a:tc>
                <a:tc>
                  <a:txBody>
                    <a:bodyPr/>
                    <a:lstStyle/>
                    <a:p>
                      <a:r>
                        <a:rPr lang="nl-NL" dirty="0"/>
                        <a:t>5,69%</a:t>
                      </a:r>
                    </a:p>
                  </a:txBody>
                  <a:tcPr/>
                </a:tc>
                <a:extLst>
                  <a:ext uri="{0D108BD9-81ED-4DB2-BD59-A6C34878D82A}">
                    <a16:rowId xmlns:a16="http://schemas.microsoft.com/office/drawing/2014/main" val="2586883092"/>
                  </a:ext>
                </a:extLst>
              </a:tr>
              <a:tr h="433994">
                <a:tc gridSpan="2">
                  <a:txBody>
                    <a:bodyPr/>
                    <a:lstStyle/>
                    <a:p>
                      <a:r>
                        <a:rPr lang="nl-NL" dirty="0"/>
                        <a:t>Hierover betaalt u 31% belasting</a:t>
                      </a:r>
                    </a:p>
                  </a:txBody>
                  <a:tcPr/>
                </a:tc>
                <a:tc hMerge="1">
                  <a:txBody>
                    <a:bodyPr/>
                    <a:lstStyle/>
                    <a:p>
                      <a:endParaRPr lang="nl-NL" dirty="0"/>
                    </a:p>
                  </a:txBody>
                  <a:tcPr/>
                </a:tc>
                <a:extLst>
                  <a:ext uri="{0D108BD9-81ED-4DB2-BD59-A6C34878D82A}">
                    <a16:rowId xmlns:a16="http://schemas.microsoft.com/office/drawing/2014/main" val="3673071387"/>
                  </a:ext>
                </a:extLst>
              </a:tr>
            </a:tbl>
          </a:graphicData>
        </a:graphic>
      </p:graphicFrame>
    </p:spTree>
    <p:extLst>
      <p:ext uri="{BB962C8B-B14F-4D97-AF65-F5344CB8AC3E}">
        <p14:creationId xmlns:p14="http://schemas.microsoft.com/office/powerpoint/2010/main" val="169790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563E4-FD15-4A70-E605-CF179401DDA7}"/>
              </a:ext>
            </a:extLst>
          </p:cNvPr>
          <p:cNvSpPr>
            <a:spLocks noGrp="1"/>
          </p:cNvSpPr>
          <p:nvPr>
            <p:ph type="title"/>
          </p:nvPr>
        </p:nvSpPr>
        <p:spPr/>
        <p:txBody>
          <a:bodyPr/>
          <a:lstStyle/>
          <a:p>
            <a:r>
              <a:rPr lang="nl-NL" dirty="0"/>
              <a:t>Soorten belastingtarieven</a:t>
            </a:r>
          </a:p>
        </p:txBody>
      </p:sp>
      <p:sp>
        <p:nvSpPr>
          <p:cNvPr id="3" name="Tijdelijke aanduiding voor inhoud 2">
            <a:extLst>
              <a:ext uri="{FF2B5EF4-FFF2-40B4-BE49-F238E27FC236}">
                <a16:creationId xmlns:a16="http://schemas.microsoft.com/office/drawing/2014/main" id="{90AD5067-578D-24B3-383B-5DFD719B88B1}"/>
              </a:ext>
            </a:extLst>
          </p:cNvPr>
          <p:cNvSpPr>
            <a:spLocks noGrp="1"/>
          </p:cNvSpPr>
          <p:nvPr>
            <p:ph idx="1"/>
          </p:nvPr>
        </p:nvSpPr>
        <p:spPr/>
        <p:txBody>
          <a:bodyPr>
            <a:normAutofit/>
          </a:bodyPr>
          <a:lstStyle/>
          <a:p>
            <a:r>
              <a:rPr lang="nl-NL" b="1" dirty="0"/>
              <a:t>1. Progressief belastingtarief </a:t>
            </a:r>
            <a:br>
              <a:rPr lang="nl-NL" dirty="0"/>
            </a:br>
            <a:r>
              <a:rPr lang="nl-NL" dirty="0"/>
              <a:t>Mensen met een hoger inkomen betalen</a:t>
            </a:r>
            <a:br>
              <a:rPr lang="nl-NL" dirty="0"/>
            </a:br>
            <a:r>
              <a:rPr lang="nl-NL" dirty="0"/>
              <a:t> in verhouding meer belasting. </a:t>
            </a:r>
          </a:p>
          <a:p>
            <a:r>
              <a:rPr lang="nl-NL" b="1" dirty="0"/>
              <a:t>2. Degressief belastingtarief</a:t>
            </a:r>
          </a:p>
          <a:p>
            <a:pPr marL="0" indent="0">
              <a:buNone/>
            </a:pPr>
            <a:r>
              <a:rPr lang="nl-NL" dirty="0"/>
              <a:t>   Je betaald in procenten minder belasting</a:t>
            </a:r>
            <a:br>
              <a:rPr lang="nl-NL" dirty="0"/>
            </a:br>
            <a:r>
              <a:rPr lang="nl-NL" dirty="0"/>
              <a:t>   naarmate je inkomen toeneemt.</a:t>
            </a:r>
          </a:p>
          <a:p>
            <a:pPr marL="0" indent="0">
              <a:buNone/>
            </a:pPr>
            <a:r>
              <a:rPr lang="nl-NL" dirty="0"/>
              <a:t>   </a:t>
            </a:r>
            <a:r>
              <a:rPr lang="nl-NL" b="1" dirty="0"/>
              <a:t>3. Proportioneel belastingtarief</a:t>
            </a:r>
            <a:br>
              <a:rPr lang="nl-NL" dirty="0"/>
            </a:br>
            <a:r>
              <a:rPr lang="nl-NL" dirty="0"/>
              <a:t>   Er is alleen één belastingpercentage </a:t>
            </a:r>
            <a:br>
              <a:rPr lang="nl-NL" dirty="0"/>
            </a:br>
            <a:r>
              <a:rPr lang="nl-NL" dirty="0"/>
              <a:t>   voor alle inkomens.</a:t>
            </a:r>
          </a:p>
          <a:p>
            <a:pPr marL="0" indent="0">
              <a:buNone/>
            </a:pPr>
            <a:endParaRPr lang="nl-NL" dirty="0"/>
          </a:p>
        </p:txBody>
      </p:sp>
      <p:pic>
        <p:nvPicPr>
          <p:cNvPr id="6" name="Afbeelding 5" descr="Afbeelding met grafiek&#10;&#10;Automatisch gegenereerde beschrijving">
            <a:extLst>
              <a:ext uri="{FF2B5EF4-FFF2-40B4-BE49-F238E27FC236}">
                <a16:creationId xmlns:a16="http://schemas.microsoft.com/office/drawing/2014/main" id="{FA6E87F5-45C5-CAA2-8012-C92DDEFA5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5024" y="4654351"/>
            <a:ext cx="2565400" cy="1955800"/>
          </a:xfrm>
          <a:prstGeom prst="rect">
            <a:avLst/>
          </a:prstGeom>
        </p:spPr>
      </p:pic>
      <p:pic>
        <p:nvPicPr>
          <p:cNvPr id="8" name="Afbeelding 7">
            <a:extLst>
              <a:ext uri="{FF2B5EF4-FFF2-40B4-BE49-F238E27FC236}">
                <a16:creationId xmlns:a16="http://schemas.microsoft.com/office/drawing/2014/main" id="{BF587596-20D3-D39F-A776-B08C5F037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8366" y="1284188"/>
            <a:ext cx="2565400" cy="1955800"/>
          </a:xfrm>
          <a:prstGeom prst="rect">
            <a:avLst/>
          </a:prstGeom>
        </p:spPr>
      </p:pic>
      <p:pic>
        <p:nvPicPr>
          <p:cNvPr id="10" name="Afbeelding 9" descr="Afbeelding met diagram&#10;&#10;Automatisch gegenereerde beschrijving">
            <a:extLst>
              <a:ext uri="{FF2B5EF4-FFF2-40B4-BE49-F238E27FC236}">
                <a16:creationId xmlns:a16="http://schemas.microsoft.com/office/drawing/2014/main" id="{622D6D06-316C-288C-AD70-85C9A98E3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602" y="3181549"/>
            <a:ext cx="2565400" cy="1730085"/>
          </a:xfrm>
          <a:prstGeom prst="rect">
            <a:avLst/>
          </a:prstGeom>
        </p:spPr>
      </p:pic>
      <p:grpSp>
        <p:nvGrpSpPr>
          <p:cNvPr id="15" name="Groep 14">
            <a:extLst>
              <a:ext uri="{FF2B5EF4-FFF2-40B4-BE49-F238E27FC236}">
                <a16:creationId xmlns:a16="http://schemas.microsoft.com/office/drawing/2014/main" id="{D66B225E-995D-849C-6962-91154239FA63}"/>
              </a:ext>
            </a:extLst>
          </p:cNvPr>
          <p:cNvGrpSpPr/>
          <p:nvPr/>
        </p:nvGrpSpPr>
        <p:grpSpPr>
          <a:xfrm>
            <a:off x="7614926" y="1368514"/>
            <a:ext cx="373320" cy="233640"/>
            <a:chOff x="7614926" y="1368514"/>
            <a:chExt cx="373320" cy="233640"/>
          </a:xfrm>
        </p:grpSpPr>
        <mc:AlternateContent xmlns:mc="http://schemas.openxmlformats.org/markup-compatibility/2006" xmlns:p14="http://schemas.microsoft.com/office/powerpoint/2010/main">
          <mc:Choice Requires="p14">
            <p:contentPart p14:bwMode="auto" r:id="rId5">
              <p14:nvContentPartPr>
                <p14:cNvPr id="11" name="Inkt 10">
                  <a:extLst>
                    <a:ext uri="{FF2B5EF4-FFF2-40B4-BE49-F238E27FC236}">
                      <a16:creationId xmlns:a16="http://schemas.microsoft.com/office/drawing/2014/main" id="{610FAB87-D530-ACD5-3916-CF6B1AECD605}"/>
                    </a:ext>
                  </a:extLst>
                </p14:cNvPr>
                <p14:cNvContentPartPr/>
                <p14:nvPr/>
              </p14:nvContentPartPr>
              <p14:xfrm>
                <a:off x="7847126" y="1398754"/>
                <a:ext cx="360" cy="360"/>
              </p14:xfrm>
            </p:contentPart>
          </mc:Choice>
          <mc:Fallback xmlns="">
            <p:pic>
              <p:nvPicPr>
                <p:cNvPr id="11" name="Inkt 10">
                  <a:extLst>
                    <a:ext uri="{FF2B5EF4-FFF2-40B4-BE49-F238E27FC236}">
                      <a16:creationId xmlns:a16="http://schemas.microsoft.com/office/drawing/2014/main" id="{610FAB87-D530-ACD5-3916-CF6B1AECD605}"/>
                    </a:ext>
                  </a:extLst>
                </p:cNvPr>
                <p:cNvPicPr/>
                <p:nvPr/>
              </p:nvPicPr>
              <p:blipFill>
                <a:blip r:embed="rId6"/>
                <a:stretch>
                  <a:fillRect/>
                </a:stretch>
              </p:blipFill>
              <p:spPr>
                <a:xfrm>
                  <a:off x="7829126" y="138111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72AA274D-A878-D4EE-3BBF-DA43C8F341E2}"/>
                    </a:ext>
                  </a:extLst>
                </p14:cNvPr>
                <p14:cNvContentPartPr/>
                <p14:nvPr/>
              </p14:nvContentPartPr>
              <p14:xfrm>
                <a:off x="7614926" y="1457434"/>
                <a:ext cx="313200" cy="144720"/>
              </p14:xfrm>
            </p:contentPart>
          </mc:Choice>
          <mc:Fallback xmlns="">
            <p:pic>
              <p:nvPicPr>
                <p:cNvPr id="12" name="Inkt 11">
                  <a:extLst>
                    <a:ext uri="{FF2B5EF4-FFF2-40B4-BE49-F238E27FC236}">
                      <a16:creationId xmlns:a16="http://schemas.microsoft.com/office/drawing/2014/main" id="{72AA274D-A878-D4EE-3BBF-DA43C8F341E2}"/>
                    </a:ext>
                  </a:extLst>
                </p:cNvPr>
                <p:cNvPicPr/>
                <p:nvPr/>
              </p:nvPicPr>
              <p:blipFill>
                <a:blip r:embed="rId8"/>
                <a:stretch>
                  <a:fillRect/>
                </a:stretch>
              </p:blipFill>
              <p:spPr>
                <a:xfrm>
                  <a:off x="7597286" y="1439434"/>
                  <a:ext cx="348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t 13">
                  <a:extLst>
                    <a:ext uri="{FF2B5EF4-FFF2-40B4-BE49-F238E27FC236}">
                      <a16:creationId xmlns:a16="http://schemas.microsoft.com/office/drawing/2014/main" id="{B2EC6253-94EF-A540-BA26-74E0A0B6571E}"/>
                    </a:ext>
                  </a:extLst>
                </p14:cNvPr>
                <p14:cNvContentPartPr/>
                <p14:nvPr/>
              </p14:nvContentPartPr>
              <p14:xfrm>
                <a:off x="7881686" y="1368514"/>
                <a:ext cx="106560" cy="214920"/>
              </p14:xfrm>
            </p:contentPart>
          </mc:Choice>
          <mc:Fallback xmlns="">
            <p:pic>
              <p:nvPicPr>
                <p:cNvPr id="14" name="Inkt 13">
                  <a:extLst>
                    <a:ext uri="{FF2B5EF4-FFF2-40B4-BE49-F238E27FC236}">
                      <a16:creationId xmlns:a16="http://schemas.microsoft.com/office/drawing/2014/main" id="{B2EC6253-94EF-A540-BA26-74E0A0B6571E}"/>
                    </a:ext>
                  </a:extLst>
                </p:cNvPr>
                <p:cNvPicPr/>
                <p:nvPr/>
              </p:nvPicPr>
              <p:blipFill>
                <a:blip r:embed="rId10"/>
                <a:stretch>
                  <a:fillRect/>
                </a:stretch>
              </p:blipFill>
              <p:spPr>
                <a:xfrm>
                  <a:off x="7863686" y="1350514"/>
                  <a:ext cx="142200" cy="25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6" name="Inkt 15">
                <a:extLst>
                  <a:ext uri="{FF2B5EF4-FFF2-40B4-BE49-F238E27FC236}">
                    <a16:creationId xmlns:a16="http://schemas.microsoft.com/office/drawing/2014/main" id="{FB4A8B9B-B02A-5F25-3AA3-6B7396E76E24}"/>
                  </a:ext>
                </a:extLst>
              </p14:cNvPr>
              <p14:cNvContentPartPr/>
              <p14:nvPr/>
            </p14:nvContentPartPr>
            <p14:xfrm>
              <a:off x="7792046" y="3098674"/>
              <a:ext cx="162360" cy="272520"/>
            </p14:xfrm>
          </p:contentPart>
        </mc:Choice>
        <mc:Fallback xmlns="">
          <p:pic>
            <p:nvPicPr>
              <p:cNvPr id="16" name="Inkt 15">
                <a:extLst>
                  <a:ext uri="{FF2B5EF4-FFF2-40B4-BE49-F238E27FC236}">
                    <a16:creationId xmlns:a16="http://schemas.microsoft.com/office/drawing/2014/main" id="{FB4A8B9B-B02A-5F25-3AA3-6B7396E76E24}"/>
                  </a:ext>
                </a:extLst>
              </p:cNvPr>
              <p:cNvPicPr/>
              <p:nvPr/>
            </p:nvPicPr>
            <p:blipFill>
              <a:blip r:embed="rId12"/>
              <a:stretch>
                <a:fillRect/>
              </a:stretch>
            </p:blipFill>
            <p:spPr>
              <a:xfrm>
                <a:off x="7774406" y="3081034"/>
                <a:ext cx="1980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t 16">
                <a:extLst>
                  <a:ext uri="{FF2B5EF4-FFF2-40B4-BE49-F238E27FC236}">
                    <a16:creationId xmlns:a16="http://schemas.microsoft.com/office/drawing/2014/main" id="{1A72FA1A-5EC2-B3A4-F8B5-1F55A5F3F91B}"/>
                  </a:ext>
                </a:extLst>
              </p14:cNvPr>
              <p14:cNvContentPartPr/>
              <p14:nvPr/>
            </p14:nvContentPartPr>
            <p14:xfrm>
              <a:off x="8018846" y="3289474"/>
              <a:ext cx="545040" cy="145440"/>
            </p14:xfrm>
          </p:contentPart>
        </mc:Choice>
        <mc:Fallback xmlns="">
          <p:pic>
            <p:nvPicPr>
              <p:cNvPr id="17" name="Inkt 16">
                <a:extLst>
                  <a:ext uri="{FF2B5EF4-FFF2-40B4-BE49-F238E27FC236}">
                    <a16:creationId xmlns:a16="http://schemas.microsoft.com/office/drawing/2014/main" id="{1A72FA1A-5EC2-B3A4-F8B5-1F55A5F3F91B}"/>
                  </a:ext>
                </a:extLst>
              </p:cNvPr>
              <p:cNvPicPr/>
              <p:nvPr/>
            </p:nvPicPr>
            <p:blipFill>
              <a:blip r:embed="rId14"/>
              <a:stretch>
                <a:fillRect/>
              </a:stretch>
            </p:blipFill>
            <p:spPr>
              <a:xfrm>
                <a:off x="8000846" y="3271834"/>
                <a:ext cx="580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t 18">
                <a:extLst>
                  <a:ext uri="{FF2B5EF4-FFF2-40B4-BE49-F238E27FC236}">
                    <a16:creationId xmlns:a16="http://schemas.microsoft.com/office/drawing/2014/main" id="{6100C71C-4451-7DBE-4804-F51753BD5CDA}"/>
                  </a:ext>
                </a:extLst>
              </p14:cNvPr>
              <p14:cNvContentPartPr/>
              <p14:nvPr/>
            </p14:nvContentPartPr>
            <p14:xfrm>
              <a:off x="7734446" y="3279394"/>
              <a:ext cx="127080" cy="392040"/>
            </p14:xfrm>
          </p:contentPart>
        </mc:Choice>
        <mc:Fallback xmlns="">
          <p:pic>
            <p:nvPicPr>
              <p:cNvPr id="19" name="Inkt 18">
                <a:extLst>
                  <a:ext uri="{FF2B5EF4-FFF2-40B4-BE49-F238E27FC236}">
                    <a16:creationId xmlns:a16="http://schemas.microsoft.com/office/drawing/2014/main" id="{6100C71C-4451-7DBE-4804-F51753BD5CDA}"/>
                  </a:ext>
                </a:extLst>
              </p:cNvPr>
              <p:cNvPicPr/>
              <p:nvPr/>
            </p:nvPicPr>
            <p:blipFill>
              <a:blip r:embed="rId16"/>
              <a:stretch>
                <a:fillRect/>
              </a:stretch>
            </p:blipFill>
            <p:spPr>
              <a:xfrm>
                <a:off x="7716446" y="3261754"/>
                <a:ext cx="16272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t 19">
                <a:extLst>
                  <a:ext uri="{FF2B5EF4-FFF2-40B4-BE49-F238E27FC236}">
                    <a16:creationId xmlns:a16="http://schemas.microsoft.com/office/drawing/2014/main" id="{F5F33C78-00F6-390F-3531-C4CE5E201611}"/>
                  </a:ext>
                </a:extLst>
              </p14:cNvPr>
              <p14:cNvContentPartPr/>
              <p14:nvPr/>
            </p14:nvContentPartPr>
            <p14:xfrm>
              <a:off x="10675286" y="1882954"/>
              <a:ext cx="81000" cy="288720"/>
            </p14:xfrm>
          </p:contentPart>
        </mc:Choice>
        <mc:Fallback xmlns="">
          <p:pic>
            <p:nvPicPr>
              <p:cNvPr id="20" name="Inkt 19">
                <a:extLst>
                  <a:ext uri="{FF2B5EF4-FFF2-40B4-BE49-F238E27FC236}">
                    <a16:creationId xmlns:a16="http://schemas.microsoft.com/office/drawing/2014/main" id="{F5F33C78-00F6-390F-3531-C4CE5E201611}"/>
                  </a:ext>
                </a:extLst>
              </p:cNvPr>
              <p:cNvPicPr/>
              <p:nvPr/>
            </p:nvPicPr>
            <p:blipFill>
              <a:blip r:embed="rId18"/>
              <a:stretch>
                <a:fillRect/>
              </a:stretch>
            </p:blipFill>
            <p:spPr>
              <a:xfrm>
                <a:off x="10657286" y="1865314"/>
                <a:ext cx="1166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t 20">
                <a:extLst>
                  <a:ext uri="{FF2B5EF4-FFF2-40B4-BE49-F238E27FC236}">
                    <a16:creationId xmlns:a16="http://schemas.microsoft.com/office/drawing/2014/main" id="{E141C402-8510-83D9-66DF-8DF73C54ECA4}"/>
                  </a:ext>
                </a:extLst>
              </p14:cNvPr>
              <p14:cNvContentPartPr/>
              <p14:nvPr/>
            </p14:nvContentPartPr>
            <p14:xfrm>
              <a:off x="10094966" y="3056554"/>
              <a:ext cx="84600" cy="299520"/>
            </p14:xfrm>
          </p:contentPart>
        </mc:Choice>
        <mc:Fallback xmlns="">
          <p:pic>
            <p:nvPicPr>
              <p:cNvPr id="21" name="Inkt 20">
                <a:extLst>
                  <a:ext uri="{FF2B5EF4-FFF2-40B4-BE49-F238E27FC236}">
                    <a16:creationId xmlns:a16="http://schemas.microsoft.com/office/drawing/2014/main" id="{E141C402-8510-83D9-66DF-8DF73C54ECA4}"/>
                  </a:ext>
                </a:extLst>
              </p:cNvPr>
              <p:cNvPicPr/>
              <p:nvPr/>
            </p:nvPicPr>
            <p:blipFill>
              <a:blip r:embed="rId20"/>
              <a:stretch>
                <a:fillRect/>
              </a:stretch>
            </p:blipFill>
            <p:spPr>
              <a:xfrm>
                <a:off x="10076966" y="3038554"/>
                <a:ext cx="1202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t 21">
                <a:extLst>
                  <a:ext uri="{FF2B5EF4-FFF2-40B4-BE49-F238E27FC236}">
                    <a16:creationId xmlns:a16="http://schemas.microsoft.com/office/drawing/2014/main" id="{7A783863-C050-E846-AA09-D70EB84FFE58}"/>
                  </a:ext>
                </a:extLst>
              </p14:cNvPr>
              <p14:cNvContentPartPr/>
              <p14:nvPr/>
            </p14:nvContentPartPr>
            <p14:xfrm>
              <a:off x="9665486" y="2917234"/>
              <a:ext cx="973080" cy="563760"/>
            </p14:xfrm>
          </p:contentPart>
        </mc:Choice>
        <mc:Fallback xmlns="">
          <p:pic>
            <p:nvPicPr>
              <p:cNvPr id="22" name="Inkt 21">
                <a:extLst>
                  <a:ext uri="{FF2B5EF4-FFF2-40B4-BE49-F238E27FC236}">
                    <a16:creationId xmlns:a16="http://schemas.microsoft.com/office/drawing/2014/main" id="{7A783863-C050-E846-AA09-D70EB84FFE58}"/>
                  </a:ext>
                </a:extLst>
              </p:cNvPr>
              <p:cNvPicPr/>
              <p:nvPr/>
            </p:nvPicPr>
            <p:blipFill>
              <a:blip r:embed="rId22"/>
              <a:stretch>
                <a:fillRect/>
              </a:stretch>
            </p:blipFill>
            <p:spPr>
              <a:xfrm>
                <a:off x="9647846" y="2899234"/>
                <a:ext cx="1008720" cy="599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Inkt 25">
                <a:extLst>
                  <a:ext uri="{FF2B5EF4-FFF2-40B4-BE49-F238E27FC236}">
                    <a16:creationId xmlns:a16="http://schemas.microsoft.com/office/drawing/2014/main" id="{D0B7F329-D392-D1B6-14E6-9AD22EC2ED83}"/>
                  </a:ext>
                </a:extLst>
              </p14:cNvPr>
              <p14:cNvContentPartPr/>
              <p14:nvPr/>
            </p14:nvContentPartPr>
            <p14:xfrm>
              <a:off x="9648566" y="2671354"/>
              <a:ext cx="1463760" cy="1047960"/>
            </p14:xfrm>
          </p:contentPart>
        </mc:Choice>
        <mc:Fallback xmlns="">
          <p:pic>
            <p:nvPicPr>
              <p:cNvPr id="26" name="Inkt 25">
                <a:extLst>
                  <a:ext uri="{FF2B5EF4-FFF2-40B4-BE49-F238E27FC236}">
                    <a16:creationId xmlns:a16="http://schemas.microsoft.com/office/drawing/2014/main" id="{D0B7F329-D392-D1B6-14E6-9AD22EC2ED83}"/>
                  </a:ext>
                </a:extLst>
              </p:cNvPr>
              <p:cNvPicPr/>
              <p:nvPr/>
            </p:nvPicPr>
            <p:blipFill>
              <a:blip r:embed="rId24"/>
              <a:stretch>
                <a:fillRect/>
              </a:stretch>
            </p:blipFill>
            <p:spPr>
              <a:xfrm>
                <a:off x="9630566" y="2653354"/>
                <a:ext cx="1499400" cy="1083600"/>
              </a:xfrm>
              <a:prstGeom prst="rect">
                <a:avLst/>
              </a:prstGeom>
            </p:spPr>
          </p:pic>
        </mc:Fallback>
      </mc:AlternateContent>
      <p:grpSp>
        <p:nvGrpSpPr>
          <p:cNvPr id="29" name="Groep 28">
            <a:extLst>
              <a:ext uri="{FF2B5EF4-FFF2-40B4-BE49-F238E27FC236}">
                <a16:creationId xmlns:a16="http://schemas.microsoft.com/office/drawing/2014/main" id="{39BC2465-2E0C-39EC-AE9B-E27965B20AC7}"/>
              </a:ext>
            </a:extLst>
          </p:cNvPr>
          <p:cNvGrpSpPr/>
          <p:nvPr/>
        </p:nvGrpSpPr>
        <p:grpSpPr>
          <a:xfrm>
            <a:off x="9760886" y="2322154"/>
            <a:ext cx="1177920" cy="1043280"/>
            <a:chOff x="9760886" y="2322154"/>
            <a:chExt cx="1177920" cy="1043280"/>
          </a:xfrm>
        </p:grpSpPr>
        <mc:AlternateContent xmlns:mc="http://schemas.openxmlformats.org/markup-compatibility/2006" xmlns:p14="http://schemas.microsoft.com/office/powerpoint/2010/main">
          <mc:Choice Requires="p14">
            <p:contentPart p14:bwMode="auto" r:id="rId25">
              <p14:nvContentPartPr>
                <p14:cNvPr id="23" name="Inkt 22">
                  <a:extLst>
                    <a:ext uri="{FF2B5EF4-FFF2-40B4-BE49-F238E27FC236}">
                      <a16:creationId xmlns:a16="http://schemas.microsoft.com/office/drawing/2014/main" id="{CE8451FD-FE10-9260-AAA3-6CD21FE54C68}"/>
                    </a:ext>
                  </a:extLst>
                </p14:cNvPr>
                <p14:cNvContentPartPr/>
                <p14:nvPr/>
              </p14:nvContentPartPr>
              <p14:xfrm>
                <a:off x="9760886" y="2322154"/>
                <a:ext cx="356400" cy="1018440"/>
              </p14:xfrm>
            </p:contentPart>
          </mc:Choice>
          <mc:Fallback xmlns="">
            <p:pic>
              <p:nvPicPr>
                <p:cNvPr id="23" name="Inkt 22">
                  <a:extLst>
                    <a:ext uri="{FF2B5EF4-FFF2-40B4-BE49-F238E27FC236}">
                      <a16:creationId xmlns:a16="http://schemas.microsoft.com/office/drawing/2014/main" id="{CE8451FD-FE10-9260-AAA3-6CD21FE54C68}"/>
                    </a:ext>
                  </a:extLst>
                </p:cNvPr>
                <p:cNvPicPr/>
                <p:nvPr/>
              </p:nvPicPr>
              <p:blipFill>
                <a:blip r:embed="rId26"/>
                <a:stretch>
                  <a:fillRect/>
                </a:stretch>
              </p:blipFill>
              <p:spPr>
                <a:xfrm>
                  <a:off x="9743246" y="2304154"/>
                  <a:ext cx="392040" cy="1054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t 23">
                  <a:extLst>
                    <a:ext uri="{FF2B5EF4-FFF2-40B4-BE49-F238E27FC236}">
                      <a16:creationId xmlns:a16="http://schemas.microsoft.com/office/drawing/2014/main" id="{CACAD56C-3B56-0DCB-64F2-C993D482EE58}"/>
                    </a:ext>
                  </a:extLst>
                </p14:cNvPr>
                <p14:cNvContentPartPr/>
                <p14:nvPr/>
              </p14:nvContentPartPr>
              <p14:xfrm>
                <a:off x="10359206" y="2647594"/>
                <a:ext cx="142920" cy="620640"/>
              </p14:xfrm>
            </p:contentPart>
          </mc:Choice>
          <mc:Fallback xmlns="">
            <p:pic>
              <p:nvPicPr>
                <p:cNvPr id="24" name="Inkt 23">
                  <a:extLst>
                    <a:ext uri="{FF2B5EF4-FFF2-40B4-BE49-F238E27FC236}">
                      <a16:creationId xmlns:a16="http://schemas.microsoft.com/office/drawing/2014/main" id="{CACAD56C-3B56-0DCB-64F2-C993D482EE58}"/>
                    </a:ext>
                  </a:extLst>
                </p:cNvPr>
                <p:cNvPicPr/>
                <p:nvPr/>
              </p:nvPicPr>
              <p:blipFill>
                <a:blip r:embed="rId28"/>
                <a:stretch>
                  <a:fillRect/>
                </a:stretch>
              </p:blipFill>
              <p:spPr>
                <a:xfrm>
                  <a:off x="10341566" y="2629594"/>
                  <a:ext cx="178560" cy="656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Inkt 27">
                  <a:extLst>
                    <a:ext uri="{FF2B5EF4-FFF2-40B4-BE49-F238E27FC236}">
                      <a16:creationId xmlns:a16="http://schemas.microsoft.com/office/drawing/2014/main" id="{E8E659E0-5934-D58D-C58A-E27B74434857}"/>
                    </a:ext>
                  </a:extLst>
                </p14:cNvPr>
                <p14:cNvContentPartPr/>
                <p14:nvPr/>
              </p14:nvContentPartPr>
              <p14:xfrm>
                <a:off x="10284686" y="2971954"/>
                <a:ext cx="654120" cy="393480"/>
              </p14:xfrm>
            </p:contentPart>
          </mc:Choice>
          <mc:Fallback xmlns="">
            <p:pic>
              <p:nvPicPr>
                <p:cNvPr id="28" name="Inkt 27">
                  <a:extLst>
                    <a:ext uri="{FF2B5EF4-FFF2-40B4-BE49-F238E27FC236}">
                      <a16:creationId xmlns:a16="http://schemas.microsoft.com/office/drawing/2014/main" id="{E8E659E0-5934-D58D-C58A-E27B74434857}"/>
                    </a:ext>
                  </a:extLst>
                </p:cNvPr>
                <p:cNvPicPr/>
                <p:nvPr/>
              </p:nvPicPr>
              <p:blipFill>
                <a:blip r:embed="rId30"/>
                <a:stretch>
                  <a:fillRect/>
                </a:stretch>
              </p:blipFill>
              <p:spPr>
                <a:xfrm>
                  <a:off x="10266686" y="2953954"/>
                  <a:ext cx="689760" cy="42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30" name="Inkt 29">
                <a:extLst>
                  <a:ext uri="{FF2B5EF4-FFF2-40B4-BE49-F238E27FC236}">
                    <a16:creationId xmlns:a16="http://schemas.microsoft.com/office/drawing/2014/main" id="{E8369580-0741-30BA-D17A-06276D49C065}"/>
                  </a:ext>
                </a:extLst>
              </p14:cNvPr>
              <p14:cNvContentPartPr/>
              <p14:nvPr/>
            </p14:nvContentPartPr>
            <p14:xfrm>
              <a:off x="7308206" y="4478194"/>
              <a:ext cx="694080" cy="820440"/>
            </p14:xfrm>
          </p:contentPart>
        </mc:Choice>
        <mc:Fallback xmlns="">
          <p:pic>
            <p:nvPicPr>
              <p:cNvPr id="30" name="Inkt 29">
                <a:extLst>
                  <a:ext uri="{FF2B5EF4-FFF2-40B4-BE49-F238E27FC236}">
                    <a16:creationId xmlns:a16="http://schemas.microsoft.com/office/drawing/2014/main" id="{E8369580-0741-30BA-D17A-06276D49C065}"/>
                  </a:ext>
                </a:extLst>
              </p:cNvPr>
              <p:cNvPicPr/>
              <p:nvPr/>
            </p:nvPicPr>
            <p:blipFill>
              <a:blip r:embed="rId32"/>
              <a:stretch>
                <a:fillRect/>
              </a:stretch>
            </p:blipFill>
            <p:spPr>
              <a:xfrm>
                <a:off x="7290206" y="4460194"/>
                <a:ext cx="729720" cy="856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Inkt 30">
                <a:extLst>
                  <a:ext uri="{FF2B5EF4-FFF2-40B4-BE49-F238E27FC236}">
                    <a16:creationId xmlns:a16="http://schemas.microsoft.com/office/drawing/2014/main" id="{7B3B7CD7-7412-20F9-0E00-DF2E69F73C07}"/>
                  </a:ext>
                </a:extLst>
              </p14:cNvPr>
              <p14:cNvContentPartPr/>
              <p14:nvPr/>
            </p14:nvContentPartPr>
            <p14:xfrm>
              <a:off x="6238286" y="4741714"/>
              <a:ext cx="1654200" cy="454320"/>
            </p14:xfrm>
          </p:contentPart>
        </mc:Choice>
        <mc:Fallback xmlns="">
          <p:pic>
            <p:nvPicPr>
              <p:cNvPr id="31" name="Inkt 30">
                <a:extLst>
                  <a:ext uri="{FF2B5EF4-FFF2-40B4-BE49-F238E27FC236}">
                    <a16:creationId xmlns:a16="http://schemas.microsoft.com/office/drawing/2014/main" id="{7B3B7CD7-7412-20F9-0E00-DF2E69F73C07}"/>
                  </a:ext>
                </a:extLst>
              </p:cNvPr>
              <p:cNvPicPr/>
              <p:nvPr/>
            </p:nvPicPr>
            <p:blipFill>
              <a:blip r:embed="rId34"/>
              <a:stretch>
                <a:fillRect/>
              </a:stretch>
            </p:blipFill>
            <p:spPr>
              <a:xfrm>
                <a:off x="6220286" y="4723714"/>
                <a:ext cx="168984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Inkt 31">
                <a:extLst>
                  <a:ext uri="{FF2B5EF4-FFF2-40B4-BE49-F238E27FC236}">
                    <a16:creationId xmlns:a16="http://schemas.microsoft.com/office/drawing/2014/main" id="{387CA68E-0271-C3D2-36A7-A75CD350D79F}"/>
                  </a:ext>
                </a:extLst>
              </p14:cNvPr>
              <p14:cNvContentPartPr/>
              <p14:nvPr/>
            </p14:nvContentPartPr>
            <p14:xfrm>
              <a:off x="7537166" y="3780874"/>
              <a:ext cx="150480" cy="429840"/>
            </p14:xfrm>
          </p:contentPart>
        </mc:Choice>
        <mc:Fallback xmlns="">
          <p:pic>
            <p:nvPicPr>
              <p:cNvPr id="32" name="Inkt 31">
                <a:extLst>
                  <a:ext uri="{FF2B5EF4-FFF2-40B4-BE49-F238E27FC236}">
                    <a16:creationId xmlns:a16="http://schemas.microsoft.com/office/drawing/2014/main" id="{387CA68E-0271-C3D2-36A7-A75CD350D79F}"/>
                  </a:ext>
                </a:extLst>
              </p:cNvPr>
              <p:cNvPicPr/>
              <p:nvPr/>
            </p:nvPicPr>
            <p:blipFill>
              <a:blip r:embed="rId36"/>
              <a:stretch>
                <a:fillRect/>
              </a:stretch>
            </p:blipFill>
            <p:spPr>
              <a:xfrm>
                <a:off x="7519166" y="3762874"/>
                <a:ext cx="18612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Inkt 32">
                <a:extLst>
                  <a:ext uri="{FF2B5EF4-FFF2-40B4-BE49-F238E27FC236}">
                    <a16:creationId xmlns:a16="http://schemas.microsoft.com/office/drawing/2014/main" id="{3739422B-3618-4710-512F-2B8CD3C3A585}"/>
                  </a:ext>
                </a:extLst>
              </p14:cNvPr>
              <p14:cNvContentPartPr/>
              <p14:nvPr/>
            </p14:nvContentPartPr>
            <p14:xfrm>
              <a:off x="7433486" y="4816234"/>
              <a:ext cx="156240" cy="68040"/>
            </p14:xfrm>
          </p:contentPart>
        </mc:Choice>
        <mc:Fallback xmlns="">
          <p:pic>
            <p:nvPicPr>
              <p:cNvPr id="33" name="Inkt 32">
                <a:extLst>
                  <a:ext uri="{FF2B5EF4-FFF2-40B4-BE49-F238E27FC236}">
                    <a16:creationId xmlns:a16="http://schemas.microsoft.com/office/drawing/2014/main" id="{3739422B-3618-4710-512F-2B8CD3C3A585}"/>
                  </a:ext>
                </a:extLst>
              </p:cNvPr>
              <p:cNvPicPr/>
              <p:nvPr/>
            </p:nvPicPr>
            <p:blipFill>
              <a:blip r:embed="rId38"/>
              <a:stretch>
                <a:fillRect/>
              </a:stretch>
            </p:blipFill>
            <p:spPr>
              <a:xfrm>
                <a:off x="7415846" y="4798594"/>
                <a:ext cx="191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4" name="Inkt 33">
                <a:extLst>
                  <a:ext uri="{FF2B5EF4-FFF2-40B4-BE49-F238E27FC236}">
                    <a16:creationId xmlns:a16="http://schemas.microsoft.com/office/drawing/2014/main" id="{6C4B0029-F3B0-E80A-7B72-58EC84EF923E}"/>
                  </a:ext>
                </a:extLst>
              </p14:cNvPr>
              <p14:cNvContentPartPr/>
              <p14:nvPr/>
            </p14:nvContentPartPr>
            <p14:xfrm>
              <a:off x="6542846" y="4747114"/>
              <a:ext cx="1139400" cy="160560"/>
            </p14:xfrm>
          </p:contentPart>
        </mc:Choice>
        <mc:Fallback xmlns="">
          <p:pic>
            <p:nvPicPr>
              <p:cNvPr id="34" name="Inkt 33">
                <a:extLst>
                  <a:ext uri="{FF2B5EF4-FFF2-40B4-BE49-F238E27FC236}">
                    <a16:creationId xmlns:a16="http://schemas.microsoft.com/office/drawing/2014/main" id="{6C4B0029-F3B0-E80A-7B72-58EC84EF923E}"/>
                  </a:ext>
                </a:extLst>
              </p:cNvPr>
              <p:cNvPicPr/>
              <p:nvPr/>
            </p:nvPicPr>
            <p:blipFill>
              <a:blip r:embed="rId40"/>
              <a:stretch>
                <a:fillRect/>
              </a:stretch>
            </p:blipFill>
            <p:spPr>
              <a:xfrm>
                <a:off x="6524846" y="4729114"/>
                <a:ext cx="1175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5" name="Inkt 34">
                <a:extLst>
                  <a:ext uri="{FF2B5EF4-FFF2-40B4-BE49-F238E27FC236}">
                    <a16:creationId xmlns:a16="http://schemas.microsoft.com/office/drawing/2014/main" id="{A1593BF2-8249-ED02-885A-7F94E5B1EAE8}"/>
                  </a:ext>
                </a:extLst>
              </p14:cNvPr>
              <p14:cNvContentPartPr/>
              <p14:nvPr/>
            </p14:nvContentPartPr>
            <p14:xfrm>
              <a:off x="8910926" y="3201274"/>
              <a:ext cx="325440" cy="41400"/>
            </p14:xfrm>
          </p:contentPart>
        </mc:Choice>
        <mc:Fallback xmlns="">
          <p:pic>
            <p:nvPicPr>
              <p:cNvPr id="35" name="Inkt 34">
                <a:extLst>
                  <a:ext uri="{FF2B5EF4-FFF2-40B4-BE49-F238E27FC236}">
                    <a16:creationId xmlns:a16="http://schemas.microsoft.com/office/drawing/2014/main" id="{A1593BF2-8249-ED02-885A-7F94E5B1EAE8}"/>
                  </a:ext>
                </a:extLst>
              </p:cNvPr>
              <p:cNvPicPr/>
              <p:nvPr/>
            </p:nvPicPr>
            <p:blipFill>
              <a:blip r:embed="rId42"/>
              <a:stretch>
                <a:fillRect/>
              </a:stretch>
            </p:blipFill>
            <p:spPr>
              <a:xfrm>
                <a:off x="8892926" y="3183274"/>
                <a:ext cx="361080" cy="77040"/>
              </a:xfrm>
              <a:prstGeom prst="rect">
                <a:avLst/>
              </a:prstGeom>
            </p:spPr>
          </p:pic>
        </mc:Fallback>
      </mc:AlternateContent>
    </p:spTree>
    <p:extLst>
      <p:ext uri="{BB962C8B-B14F-4D97-AF65-F5344CB8AC3E}">
        <p14:creationId xmlns:p14="http://schemas.microsoft.com/office/powerpoint/2010/main" val="4083542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341C8-17E2-383F-7738-C536241BA1FB}"/>
              </a:ext>
            </a:extLst>
          </p:cNvPr>
          <p:cNvSpPr>
            <a:spLocks noGrp="1"/>
          </p:cNvSpPr>
          <p:nvPr>
            <p:ph type="title"/>
          </p:nvPr>
        </p:nvSpPr>
        <p:spPr/>
        <p:txBody>
          <a:bodyPr/>
          <a:lstStyle/>
          <a:p>
            <a:r>
              <a:rPr lang="nl-NL" dirty="0"/>
              <a:t>Bruto en nettoresultaat</a:t>
            </a:r>
          </a:p>
        </p:txBody>
      </p:sp>
      <p:sp>
        <p:nvSpPr>
          <p:cNvPr id="3" name="Tijdelijke aanduiding voor inhoud 2">
            <a:extLst>
              <a:ext uri="{FF2B5EF4-FFF2-40B4-BE49-F238E27FC236}">
                <a16:creationId xmlns:a16="http://schemas.microsoft.com/office/drawing/2014/main" id="{04369559-16FC-C748-9C1A-31DEEF7CAF91}"/>
              </a:ext>
            </a:extLst>
          </p:cNvPr>
          <p:cNvSpPr>
            <a:spLocks noGrp="1"/>
          </p:cNvSpPr>
          <p:nvPr>
            <p:ph idx="1"/>
          </p:nvPr>
        </p:nvSpPr>
        <p:spPr>
          <a:xfrm>
            <a:off x="838200" y="1825625"/>
            <a:ext cx="10956010" cy="4351338"/>
          </a:xfrm>
        </p:spPr>
        <p:txBody>
          <a:bodyPr>
            <a:normAutofit fontScale="85000" lnSpcReduction="20000"/>
          </a:bodyPr>
          <a:lstStyle/>
          <a:p>
            <a:r>
              <a:rPr lang="nl-NL" b="1" dirty="0"/>
              <a:t>Omzet</a:t>
            </a:r>
            <a:r>
              <a:rPr lang="nl-NL" dirty="0"/>
              <a:t> </a:t>
            </a:r>
            <a:r>
              <a:rPr lang="nl-NL" dirty="0">
                <a:highlight>
                  <a:srgbClr val="FF00FF"/>
                </a:highlight>
              </a:rPr>
              <a:t>(= afzet x verkoopprijs)</a:t>
            </a:r>
          </a:p>
          <a:p>
            <a:r>
              <a:rPr lang="nl-NL" u="sng" dirty="0"/>
              <a:t>- </a:t>
            </a:r>
            <a:r>
              <a:rPr lang="nl-NL" b="1" u="sng" dirty="0"/>
              <a:t>Inkoopwaarde van de omzet </a:t>
            </a:r>
            <a:r>
              <a:rPr lang="nl-NL" u="sng" dirty="0">
                <a:highlight>
                  <a:srgbClr val="FF00FF"/>
                </a:highlight>
              </a:rPr>
              <a:t>(= afzet x inkoopprijs)</a:t>
            </a:r>
          </a:p>
          <a:p>
            <a:r>
              <a:rPr lang="nl-NL" dirty="0"/>
              <a:t>= </a:t>
            </a:r>
            <a:r>
              <a:rPr lang="nl-NL" b="1" dirty="0"/>
              <a:t>brutoresultaat</a:t>
            </a:r>
          </a:p>
          <a:p>
            <a:r>
              <a:rPr lang="nl-NL" u="sng" dirty="0"/>
              <a:t>- </a:t>
            </a:r>
            <a:r>
              <a:rPr lang="nl-NL" b="1" u="sng" dirty="0"/>
              <a:t>bedrijfskosten</a:t>
            </a:r>
            <a:r>
              <a:rPr lang="nl-NL" u="sng" dirty="0"/>
              <a:t> </a:t>
            </a:r>
            <a:r>
              <a:rPr lang="nl-NL" sz="1600" u="sng" dirty="0"/>
              <a:t>(alle overige kosten m.u.v. inkoopwaarde, bijv. personeelskosten, marketingkosten, gas water en licht, etcetera)</a:t>
            </a:r>
          </a:p>
          <a:p>
            <a:r>
              <a:rPr lang="nl-NL" dirty="0"/>
              <a:t>= </a:t>
            </a:r>
            <a:r>
              <a:rPr lang="nl-NL" b="1" dirty="0"/>
              <a:t>nettoresultaat</a:t>
            </a:r>
          </a:p>
          <a:p>
            <a:endParaRPr lang="nl-NL" dirty="0"/>
          </a:p>
          <a:p>
            <a:r>
              <a:rPr lang="nl-NL" dirty="0"/>
              <a:t>Is het bruto of nettoresultaat positief, spreek je van bruto/netto</a:t>
            </a:r>
            <a:r>
              <a:rPr lang="nl-NL" b="1" u="sng" dirty="0"/>
              <a:t>winst</a:t>
            </a:r>
          </a:p>
          <a:p>
            <a:r>
              <a:rPr lang="nl-NL" dirty="0"/>
              <a:t>Is het bruto of nettoresultaat negatief, spreek je van bruto/netto</a:t>
            </a:r>
            <a:r>
              <a:rPr lang="nl-NL" b="1" u="sng" dirty="0"/>
              <a:t>verlies</a:t>
            </a:r>
          </a:p>
          <a:p>
            <a:endParaRPr lang="nl-NL" b="1" u="sng" dirty="0"/>
          </a:p>
          <a:p>
            <a:r>
              <a:rPr lang="nl-NL" b="1" i="1" dirty="0"/>
              <a:t>Let op : bij het berekenen van het resultaat gaan we altijd uit van de prijzen EXCLUSIEF btw!</a:t>
            </a:r>
          </a:p>
        </p:txBody>
      </p:sp>
    </p:spTree>
    <p:extLst>
      <p:ext uri="{BB962C8B-B14F-4D97-AF65-F5344CB8AC3E}">
        <p14:creationId xmlns:p14="http://schemas.microsoft.com/office/powerpoint/2010/main" val="1037308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DCD80-2828-82FC-AAD9-C1497627D103}"/>
              </a:ext>
            </a:extLst>
          </p:cNvPr>
          <p:cNvSpPr>
            <a:spLocks noGrp="1"/>
          </p:cNvSpPr>
          <p:nvPr>
            <p:ph type="title"/>
          </p:nvPr>
        </p:nvSpPr>
        <p:spPr/>
        <p:txBody>
          <a:bodyPr/>
          <a:lstStyle/>
          <a:p>
            <a:r>
              <a:rPr lang="nl-NL" dirty="0"/>
              <a:t>Voorbeeld uitrekenen nettoresultaat</a:t>
            </a:r>
          </a:p>
        </p:txBody>
      </p:sp>
      <p:sp>
        <p:nvSpPr>
          <p:cNvPr id="3" name="Tijdelijke aanduiding voor inhoud 2">
            <a:extLst>
              <a:ext uri="{FF2B5EF4-FFF2-40B4-BE49-F238E27FC236}">
                <a16:creationId xmlns:a16="http://schemas.microsoft.com/office/drawing/2014/main" id="{838EB183-E8EB-05D9-ADEC-362AEF8554C5}"/>
              </a:ext>
            </a:extLst>
          </p:cNvPr>
          <p:cNvSpPr>
            <a:spLocks noGrp="1"/>
          </p:cNvSpPr>
          <p:nvPr>
            <p:ph idx="1"/>
          </p:nvPr>
        </p:nvSpPr>
        <p:spPr/>
        <p:txBody>
          <a:bodyPr/>
          <a:lstStyle/>
          <a:p>
            <a:r>
              <a:rPr lang="nl-NL" dirty="0"/>
              <a:t>Renzo heeft in April 2.000 telefoonhoesjes verkocht. Hij vraagt hier gemiddeld €10.- per stuk voor. De hoesjes koopt hij in voor gemiddeld €3. Daarnaast heeft hij: personeelskosten: €2.000.-, reclamekosten: €250.- en overige kosten: €1.200. Bereken zijn nettoresultaat. </a:t>
            </a:r>
          </a:p>
          <a:p>
            <a:r>
              <a:rPr lang="nl-NL" dirty="0"/>
              <a:t>Omzet </a:t>
            </a:r>
            <a:r>
              <a:rPr lang="nl-NL" dirty="0">
                <a:highlight>
                  <a:srgbClr val="00FF00"/>
                </a:highlight>
              </a:rPr>
              <a:t>( 2.000 x €10 )   </a:t>
            </a:r>
            <a:r>
              <a:rPr lang="nl-NL" dirty="0"/>
              <a:t>=			            €20.000.</a:t>
            </a:r>
          </a:p>
          <a:p>
            <a:r>
              <a:rPr lang="nl-NL" dirty="0"/>
              <a:t>Inkoopwaarde van de omzet </a:t>
            </a:r>
            <a:r>
              <a:rPr lang="nl-NL" dirty="0">
                <a:highlight>
                  <a:srgbClr val="00FF00"/>
                </a:highlight>
              </a:rPr>
              <a:t>(2.000 x €3)</a:t>
            </a:r>
            <a:r>
              <a:rPr lang="nl-NL" dirty="0"/>
              <a:t>		 </a:t>
            </a:r>
            <a:r>
              <a:rPr lang="nl-NL" u="sng" dirty="0"/>
              <a:t>€   6.000.-    -</a:t>
            </a:r>
          </a:p>
          <a:p>
            <a:r>
              <a:rPr lang="nl-NL" dirty="0"/>
              <a:t>Brutoresultaat						 € 14.000.-</a:t>
            </a:r>
          </a:p>
          <a:p>
            <a:r>
              <a:rPr lang="nl-NL" dirty="0"/>
              <a:t>Bedrijfskosten </a:t>
            </a:r>
            <a:r>
              <a:rPr lang="nl-NL" dirty="0">
                <a:highlight>
                  <a:srgbClr val="00FF00"/>
                </a:highlight>
              </a:rPr>
              <a:t>(€2.000+€ 250 + €1.200)	</a:t>
            </a:r>
            <a:r>
              <a:rPr lang="nl-NL" dirty="0"/>
              <a:t>            </a:t>
            </a:r>
            <a:r>
              <a:rPr lang="nl-NL" u="sng" dirty="0"/>
              <a:t>€   3.450.-    -</a:t>
            </a:r>
          </a:p>
          <a:p>
            <a:r>
              <a:rPr lang="nl-NL" dirty="0"/>
              <a:t>Nettoresultaat						 € 10.550.-</a:t>
            </a:r>
          </a:p>
        </p:txBody>
      </p:sp>
    </p:spTree>
    <p:extLst>
      <p:ext uri="{BB962C8B-B14F-4D97-AF65-F5344CB8AC3E}">
        <p14:creationId xmlns:p14="http://schemas.microsoft.com/office/powerpoint/2010/main" val="75587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B8FCC-FA84-4BAB-D686-98E3E1ED7288}"/>
              </a:ext>
            </a:extLst>
          </p:cNvPr>
          <p:cNvSpPr>
            <a:spLocks noGrp="1"/>
          </p:cNvSpPr>
          <p:nvPr>
            <p:ph type="title"/>
          </p:nvPr>
        </p:nvSpPr>
        <p:spPr/>
        <p:txBody>
          <a:bodyPr/>
          <a:lstStyle/>
          <a:p>
            <a:r>
              <a:rPr lang="nl-NL" dirty="0"/>
              <a:t>Aandelen</a:t>
            </a:r>
          </a:p>
        </p:txBody>
      </p:sp>
      <p:sp>
        <p:nvSpPr>
          <p:cNvPr id="3" name="Tijdelijke aanduiding voor inhoud 2">
            <a:extLst>
              <a:ext uri="{FF2B5EF4-FFF2-40B4-BE49-F238E27FC236}">
                <a16:creationId xmlns:a16="http://schemas.microsoft.com/office/drawing/2014/main" id="{08780759-4E00-CB90-02B7-5651396870B6}"/>
              </a:ext>
            </a:extLst>
          </p:cNvPr>
          <p:cNvSpPr>
            <a:spLocks noGrp="1"/>
          </p:cNvSpPr>
          <p:nvPr>
            <p:ph idx="1"/>
          </p:nvPr>
        </p:nvSpPr>
        <p:spPr/>
        <p:txBody>
          <a:bodyPr>
            <a:normAutofit lnSpcReduction="10000"/>
          </a:bodyPr>
          <a:lstStyle/>
          <a:p>
            <a:r>
              <a:rPr lang="nl-NL" dirty="0"/>
              <a:t>Aandelen zijn eigenlijk ‘stukjes’ van een bedrijf die je kan kopen. Wanneer je aandeelhouder bent, ben je eigenlijk een soort van eigenaar.</a:t>
            </a:r>
          </a:p>
          <a:p>
            <a:pPr lvl="1"/>
            <a:r>
              <a:rPr lang="nl-NL" dirty="0"/>
              <a:t>Gaat het goed met het bedrijf? Dan willen meer mensen eigenaar worden. De vraag neemt toe, dus de waarde van het aandeel neemt toe. </a:t>
            </a:r>
          </a:p>
          <a:p>
            <a:pPr lvl="1"/>
            <a:r>
              <a:rPr lang="nl-NL" dirty="0"/>
              <a:t>Gaat het niet zo goed met het bedrijf? Dan willen mensen het aandeel graag verkopen en stijgt het aanbod. De prijs van het aandeel zakt. </a:t>
            </a:r>
          </a:p>
          <a:p>
            <a:pPr lvl="1"/>
            <a:r>
              <a:rPr lang="nl-NL" dirty="0"/>
              <a:t>Koop je in tegen een lage koers en verkoop je bij een hoge koers? Dan maak je winst. Die winst noemen we koerswinst.</a:t>
            </a:r>
          </a:p>
          <a:p>
            <a:r>
              <a:rPr lang="nl-NL" dirty="0"/>
              <a:t>Sommige bedrijven ‘belonen’ hun aandeelhouders op het einde van het jaar door ze een winstuitkering te geven. Deze winstuitkering noemen we ook wel </a:t>
            </a:r>
            <a:r>
              <a:rPr lang="nl-NL" b="1" dirty="0"/>
              <a:t>dividend. </a:t>
            </a:r>
            <a:endParaRPr lang="nl-NL" dirty="0"/>
          </a:p>
        </p:txBody>
      </p:sp>
    </p:spTree>
    <p:extLst>
      <p:ext uri="{BB962C8B-B14F-4D97-AF65-F5344CB8AC3E}">
        <p14:creationId xmlns:p14="http://schemas.microsoft.com/office/powerpoint/2010/main" val="6026369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56C2E-A501-9E9E-4996-C40A0B4004DF}"/>
              </a:ext>
            </a:extLst>
          </p:cNvPr>
          <p:cNvSpPr>
            <a:spLocks noGrp="1"/>
          </p:cNvSpPr>
          <p:nvPr>
            <p:ph type="title"/>
          </p:nvPr>
        </p:nvSpPr>
        <p:spPr/>
        <p:txBody>
          <a:bodyPr/>
          <a:lstStyle/>
          <a:p>
            <a:r>
              <a:rPr lang="nl-NL" dirty="0"/>
              <a:t>Vaste en variabele kosten</a:t>
            </a:r>
          </a:p>
        </p:txBody>
      </p:sp>
      <p:sp>
        <p:nvSpPr>
          <p:cNvPr id="3" name="Tijdelijke aanduiding voor inhoud 2">
            <a:extLst>
              <a:ext uri="{FF2B5EF4-FFF2-40B4-BE49-F238E27FC236}">
                <a16:creationId xmlns:a16="http://schemas.microsoft.com/office/drawing/2014/main" id="{3B484F3A-A839-FC6E-EB13-64F1E0FFB806}"/>
              </a:ext>
            </a:extLst>
          </p:cNvPr>
          <p:cNvSpPr>
            <a:spLocks noGrp="1"/>
          </p:cNvSpPr>
          <p:nvPr>
            <p:ph idx="1"/>
          </p:nvPr>
        </p:nvSpPr>
        <p:spPr/>
        <p:txBody>
          <a:bodyPr/>
          <a:lstStyle/>
          <a:p>
            <a:r>
              <a:rPr lang="nl-NL" dirty="0"/>
              <a:t>Voorbeeld : we hebben een fabriek waar schoenen geproduceerd worden.</a:t>
            </a:r>
          </a:p>
          <a:p>
            <a:endParaRPr lang="nl-NL" dirty="0"/>
          </a:p>
          <a:p>
            <a:r>
              <a:rPr lang="nl-NL" b="1" dirty="0"/>
              <a:t>Vaste kosten : onafhankelijk van de productiegrootte</a:t>
            </a:r>
          </a:p>
          <a:p>
            <a:pPr lvl="1"/>
            <a:r>
              <a:rPr lang="nl-NL" dirty="0"/>
              <a:t>Voorbeelden : huur, gas water licht, kosten voor het vaste personeel (zoals directie), verzekeringen, etc.</a:t>
            </a:r>
          </a:p>
          <a:p>
            <a:r>
              <a:rPr lang="nl-NL" b="1" dirty="0"/>
              <a:t>Variabele kosten : afhankelijk van de productiegrootte</a:t>
            </a:r>
          </a:p>
          <a:p>
            <a:pPr lvl="1"/>
            <a:r>
              <a:rPr lang="nl-NL" dirty="0"/>
              <a:t>Voorbeelden : materiaalkosten, kosten van het overige personeel, verzendkosten, commissie voor verkopers, etc.</a:t>
            </a:r>
          </a:p>
        </p:txBody>
      </p:sp>
    </p:spTree>
    <p:extLst>
      <p:ext uri="{BB962C8B-B14F-4D97-AF65-F5344CB8AC3E}">
        <p14:creationId xmlns:p14="http://schemas.microsoft.com/office/powerpoint/2010/main" val="16409666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F447E-F149-9C44-1139-E66C139EA628}"/>
              </a:ext>
            </a:extLst>
          </p:cNvPr>
          <p:cNvSpPr>
            <a:spLocks noGrp="1"/>
          </p:cNvSpPr>
          <p:nvPr>
            <p:ph type="title"/>
          </p:nvPr>
        </p:nvSpPr>
        <p:spPr/>
        <p:txBody>
          <a:bodyPr/>
          <a:lstStyle/>
          <a:p>
            <a:r>
              <a:rPr lang="nl-NL" dirty="0"/>
              <a:t>Kredietvormen</a:t>
            </a:r>
          </a:p>
        </p:txBody>
      </p:sp>
      <p:sp>
        <p:nvSpPr>
          <p:cNvPr id="3" name="Tijdelijke aanduiding voor inhoud 2">
            <a:extLst>
              <a:ext uri="{FF2B5EF4-FFF2-40B4-BE49-F238E27FC236}">
                <a16:creationId xmlns:a16="http://schemas.microsoft.com/office/drawing/2014/main" id="{516BC194-BD87-AD67-022B-FF4A4FA31FAB}"/>
              </a:ext>
            </a:extLst>
          </p:cNvPr>
          <p:cNvSpPr>
            <a:spLocks noGrp="1"/>
          </p:cNvSpPr>
          <p:nvPr>
            <p:ph idx="1"/>
          </p:nvPr>
        </p:nvSpPr>
        <p:spPr/>
        <p:txBody>
          <a:bodyPr>
            <a:normAutofit fontScale="92500" lnSpcReduction="20000"/>
          </a:bodyPr>
          <a:lstStyle/>
          <a:p>
            <a:r>
              <a:rPr lang="nl-NL" dirty="0"/>
              <a:t>1. Persoonlijke lening: </a:t>
            </a:r>
            <a:br>
              <a:rPr lang="nl-NL" dirty="0"/>
            </a:br>
            <a:r>
              <a:rPr lang="nl-NL" dirty="0"/>
              <a:t>Vaste looptijd, </a:t>
            </a:r>
            <a:r>
              <a:rPr lang="nl-NL" dirty="0">
                <a:solidFill>
                  <a:srgbClr val="FF0000"/>
                </a:solidFill>
              </a:rPr>
              <a:t>vaste rente </a:t>
            </a:r>
            <a:r>
              <a:rPr lang="nl-NL" dirty="0"/>
              <a:t>en dus gelijkblijvende termijnbedragen</a:t>
            </a:r>
          </a:p>
          <a:p>
            <a:endParaRPr lang="nl-NL" dirty="0"/>
          </a:p>
          <a:p>
            <a:r>
              <a:rPr lang="nl-NL" dirty="0"/>
              <a:t>2. Doorlopende krediet: </a:t>
            </a:r>
            <a:br>
              <a:rPr lang="nl-NL" dirty="0"/>
            </a:br>
            <a:r>
              <a:rPr lang="nl-NL" dirty="0"/>
              <a:t>Je hoeft de lening niet in één keer op te nemen. Je mag het tussentijds opnemen tot de kredietlimiet. </a:t>
            </a:r>
            <a:br>
              <a:rPr lang="nl-NL" dirty="0"/>
            </a:br>
            <a:r>
              <a:rPr lang="nl-NL" dirty="0">
                <a:solidFill>
                  <a:srgbClr val="FF0000"/>
                </a:solidFill>
              </a:rPr>
              <a:t>Let op: de rente is variabel (kan dus veranderen).</a:t>
            </a:r>
          </a:p>
          <a:p>
            <a:endParaRPr lang="nl-NL" dirty="0">
              <a:solidFill>
                <a:srgbClr val="FF0000"/>
              </a:solidFill>
            </a:endParaRPr>
          </a:p>
          <a:p>
            <a:pPr marL="0" indent="0">
              <a:buNone/>
            </a:pPr>
            <a:r>
              <a:rPr lang="nl-NL" dirty="0"/>
              <a:t>3. Salariskrediet:</a:t>
            </a:r>
            <a:br>
              <a:rPr lang="nl-NL" dirty="0"/>
            </a:br>
            <a:r>
              <a:rPr lang="nl-NL" dirty="0"/>
              <a:t>  In de min/ rood staan op je betaalrekening tot een afgesproken bedrag.</a:t>
            </a:r>
            <a:br>
              <a:rPr lang="nl-NL" dirty="0"/>
            </a:br>
            <a:r>
              <a:rPr lang="nl-NL" dirty="0"/>
              <a:t>  Het bedrag is afhankelijk van jouw salaris.</a:t>
            </a:r>
            <a:br>
              <a:rPr lang="nl-NL" dirty="0"/>
            </a:br>
            <a:r>
              <a:rPr lang="nl-NL" dirty="0"/>
              <a:t>  </a:t>
            </a:r>
            <a:r>
              <a:rPr lang="nl-NL" dirty="0">
                <a:solidFill>
                  <a:srgbClr val="FF0000"/>
                </a:solidFill>
              </a:rPr>
              <a:t>Let op: de rente is relatief hoog. </a:t>
            </a:r>
          </a:p>
          <a:p>
            <a:endParaRPr lang="nl-NL" dirty="0"/>
          </a:p>
        </p:txBody>
      </p:sp>
    </p:spTree>
    <p:extLst>
      <p:ext uri="{BB962C8B-B14F-4D97-AF65-F5344CB8AC3E}">
        <p14:creationId xmlns:p14="http://schemas.microsoft.com/office/powerpoint/2010/main" val="12966992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F7240-6B28-0579-07B7-A2761B3ECFD6}"/>
              </a:ext>
            </a:extLst>
          </p:cNvPr>
          <p:cNvSpPr>
            <a:spLocks noGrp="1"/>
          </p:cNvSpPr>
          <p:nvPr>
            <p:ph type="title"/>
          </p:nvPr>
        </p:nvSpPr>
        <p:spPr/>
        <p:txBody>
          <a:bodyPr/>
          <a:lstStyle/>
          <a:p>
            <a:r>
              <a:rPr lang="nl-NL" dirty="0"/>
              <a:t>Soorten markten</a:t>
            </a:r>
          </a:p>
        </p:txBody>
      </p:sp>
      <p:graphicFrame>
        <p:nvGraphicFramePr>
          <p:cNvPr id="4" name="Tabel 4">
            <a:extLst>
              <a:ext uri="{FF2B5EF4-FFF2-40B4-BE49-F238E27FC236}">
                <a16:creationId xmlns:a16="http://schemas.microsoft.com/office/drawing/2014/main" id="{D85376A5-151A-4716-0EDE-9561FCF245D9}"/>
              </a:ext>
            </a:extLst>
          </p:cNvPr>
          <p:cNvGraphicFramePr>
            <a:graphicFrameLocks noGrp="1"/>
          </p:cNvGraphicFramePr>
          <p:nvPr>
            <p:ph idx="1"/>
            <p:extLst>
              <p:ext uri="{D42A27DB-BD31-4B8C-83A1-F6EECF244321}">
                <p14:modId xmlns:p14="http://schemas.microsoft.com/office/powerpoint/2010/main" val="2980055331"/>
              </p:ext>
            </p:extLst>
          </p:nvPr>
        </p:nvGraphicFramePr>
        <p:xfrm>
          <a:off x="838200" y="1825625"/>
          <a:ext cx="10515600" cy="35763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714927044"/>
                    </a:ext>
                  </a:extLst>
                </a:gridCol>
                <a:gridCol w="2103120">
                  <a:extLst>
                    <a:ext uri="{9D8B030D-6E8A-4147-A177-3AD203B41FA5}">
                      <a16:colId xmlns:a16="http://schemas.microsoft.com/office/drawing/2014/main" val="3697378733"/>
                    </a:ext>
                  </a:extLst>
                </a:gridCol>
                <a:gridCol w="2103120">
                  <a:extLst>
                    <a:ext uri="{9D8B030D-6E8A-4147-A177-3AD203B41FA5}">
                      <a16:colId xmlns:a16="http://schemas.microsoft.com/office/drawing/2014/main" val="74003349"/>
                    </a:ext>
                  </a:extLst>
                </a:gridCol>
                <a:gridCol w="2103120">
                  <a:extLst>
                    <a:ext uri="{9D8B030D-6E8A-4147-A177-3AD203B41FA5}">
                      <a16:colId xmlns:a16="http://schemas.microsoft.com/office/drawing/2014/main" val="3884743159"/>
                    </a:ext>
                  </a:extLst>
                </a:gridCol>
                <a:gridCol w="2103120">
                  <a:extLst>
                    <a:ext uri="{9D8B030D-6E8A-4147-A177-3AD203B41FA5}">
                      <a16:colId xmlns:a16="http://schemas.microsoft.com/office/drawing/2014/main" val="2031203830"/>
                    </a:ext>
                  </a:extLst>
                </a:gridCol>
              </a:tblGrid>
              <a:tr h="370840">
                <a:tc>
                  <a:txBody>
                    <a:bodyPr/>
                    <a:lstStyle/>
                    <a:p>
                      <a:r>
                        <a:rPr lang="nl-NL" dirty="0"/>
                        <a:t>Marktvorm</a:t>
                      </a:r>
                    </a:p>
                  </a:txBody>
                  <a:tcPr/>
                </a:tc>
                <a:tc>
                  <a:txBody>
                    <a:bodyPr/>
                    <a:lstStyle/>
                    <a:p>
                      <a:r>
                        <a:rPr lang="nl-NL" dirty="0"/>
                        <a:t>Aanbieders</a:t>
                      </a:r>
                    </a:p>
                  </a:txBody>
                  <a:tcPr/>
                </a:tc>
                <a:tc>
                  <a:txBody>
                    <a:bodyPr/>
                    <a:lstStyle/>
                    <a:p>
                      <a:r>
                        <a:rPr lang="nl-NL" dirty="0"/>
                        <a:t>Vragers</a:t>
                      </a:r>
                    </a:p>
                  </a:txBody>
                  <a:tcPr/>
                </a:tc>
                <a:tc>
                  <a:txBody>
                    <a:bodyPr/>
                    <a:lstStyle/>
                    <a:p>
                      <a:r>
                        <a:rPr lang="nl-NL" dirty="0"/>
                        <a:t>Soort product</a:t>
                      </a:r>
                    </a:p>
                  </a:txBody>
                  <a:tcPr/>
                </a:tc>
                <a:tc>
                  <a:txBody>
                    <a:bodyPr/>
                    <a:lstStyle/>
                    <a:p>
                      <a:r>
                        <a:rPr lang="nl-NL" dirty="0"/>
                        <a:t>Voorbeelden</a:t>
                      </a:r>
                    </a:p>
                  </a:txBody>
                  <a:tcPr/>
                </a:tc>
                <a:extLst>
                  <a:ext uri="{0D108BD9-81ED-4DB2-BD59-A6C34878D82A}">
                    <a16:rowId xmlns:a16="http://schemas.microsoft.com/office/drawing/2014/main" val="1986164051"/>
                  </a:ext>
                </a:extLst>
              </a:tr>
              <a:tr h="370840">
                <a:tc>
                  <a:txBody>
                    <a:bodyPr/>
                    <a:lstStyle/>
                    <a:p>
                      <a:r>
                        <a:rPr lang="nl-NL" dirty="0"/>
                        <a:t>Monopolie</a:t>
                      </a:r>
                    </a:p>
                  </a:txBody>
                  <a:tcPr/>
                </a:tc>
                <a:tc>
                  <a:txBody>
                    <a:bodyPr/>
                    <a:lstStyle/>
                    <a:p>
                      <a:r>
                        <a:rPr lang="nl-NL" dirty="0"/>
                        <a:t>1</a:t>
                      </a:r>
                    </a:p>
                  </a:txBody>
                  <a:tcPr/>
                </a:tc>
                <a:tc>
                  <a:txBody>
                    <a:bodyPr/>
                    <a:lstStyle/>
                    <a:p>
                      <a:r>
                        <a:rPr lang="nl-NL" dirty="0"/>
                        <a:t>Veel</a:t>
                      </a:r>
                    </a:p>
                  </a:txBody>
                  <a:tcPr/>
                </a:tc>
                <a:tc>
                  <a:txBody>
                    <a:bodyPr/>
                    <a:lstStyle/>
                    <a:p>
                      <a:r>
                        <a:rPr lang="nl-NL" dirty="0"/>
                        <a:t>Homogeen</a:t>
                      </a:r>
                    </a:p>
                  </a:txBody>
                  <a:tcPr/>
                </a:tc>
                <a:tc>
                  <a:txBody>
                    <a:bodyPr/>
                    <a:lstStyle/>
                    <a:p>
                      <a:r>
                        <a:rPr lang="nl-NL" dirty="0"/>
                        <a:t>NS</a:t>
                      </a:r>
                    </a:p>
                  </a:txBody>
                  <a:tcPr/>
                </a:tc>
                <a:extLst>
                  <a:ext uri="{0D108BD9-81ED-4DB2-BD59-A6C34878D82A}">
                    <a16:rowId xmlns:a16="http://schemas.microsoft.com/office/drawing/2014/main" val="3990658773"/>
                  </a:ext>
                </a:extLst>
              </a:tr>
              <a:tr h="370840">
                <a:tc>
                  <a:txBody>
                    <a:bodyPr/>
                    <a:lstStyle/>
                    <a:p>
                      <a:r>
                        <a:rPr lang="nl-NL" dirty="0"/>
                        <a:t>Heterogeen oligopolie</a:t>
                      </a:r>
                    </a:p>
                  </a:txBody>
                  <a:tcPr/>
                </a:tc>
                <a:tc>
                  <a:txBody>
                    <a:bodyPr/>
                    <a:lstStyle/>
                    <a:p>
                      <a:r>
                        <a:rPr lang="nl-NL" dirty="0"/>
                        <a:t>Weinig</a:t>
                      </a:r>
                    </a:p>
                  </a:txBody>
                  <a:tcPr/>
                </a:tc>
                <a:tc>
                  <a:txBody>
                    <a:bodyPr/>
                    <a:lstStyle/>
                    <a:p>
                      <a:r>
                        <a:rPr lang="nl-NL" dirty="0"/>
                        <a:t>Veel</a:t>
                      </a:r>
                    </a:p>
                  </a:txBody>
                  <a:tcPr/>
                </a:tc>
                <a:tc>
                  <a:txBody>
                    <a:bodyPr/>
                    <a:lstStyle/>
                    <a:p>
                      <a:r>
                        <a:rPr lang="nl-NL" dirty="0"/>
                        <a:t>Heterogeen</a:t>
                      </a:r>
                    </a:p>
                  </a:txBody>
                  <a:tcPr/>
                </a:tc>
                <a:tc>
                  <a:txBody>
                    <a:bodyPr/>
                    <a:lstStyle/>
                    <a:p>
                      <a:r>
                        <a:rPr lang="nl-NL" dirty="0"/>
                        <a:t>MBO- onderwijs</a:t>
                      </a:r>
                      <a:br>
                        <a:rPr lang="nl-NL" dirty="0"/>
                      </a:br>
                      <a:endParaRPr lang="nl-NL" dirty="0"/>
                    </a:p>
                  </a:txBody>
                  <a:tcPr/>
                </a:tc>
                <a:extLst>
                  <a:ext uri="{0D108BD9-81ED-4DB2-BD59-A6C34878D82A}">
                    <a16:rowId xmlns:a16="http://schemas.microsoft.com/office/drawing/2014/main" val="747351931"/>
                  </a:ext>
                </a:extLst>
              </a:tr>
              <a:tr h="370840">
                <a:tc>
                  <a:txBody>
                    <a:bodyPr/>
                    <a:lstStyle/>
                    <a:p>
                      <a:r>
                        <a:rPr lang="nl-NL" dirty="0"/>
                        <a:t>Homogeen oligopolie</a:t>
                      </a:r>
                    </a:p>
                  </a:txBody>
                  <a:tcPr/>
                </a:tc>
                <a:tc>
                  <a:txBody>
                    <a:bodyPr/>
                    <a:lstStyle/>
                    <a:p>
                      <a:r>
                        <a:rPr lang="nl-NL" dirty="0"/>
                        <a:t>Weinig</a:t>
                      </a:r>
                    </a:p>
                  </a:txBody>
                  <a:tcPr/>
                </a:tc>
                <a:tc>
                  <a:txBody>
                    <a:bodyPr/>
                    <a:lstStyle/>
                    <a:p>
                      <a:r>
                        <a:rPr lang="nl-NL" dirty="0"/>
                        <a:t>Veel</a:t>
                      </a:r>
                    </a:p>
                  </a:txBody>
                  <a:tcPr/>
                </a:tc>
                <a:tc>
                  <a:txBody>
                    <a:bodyPr/>
                    <a:lstStyle/>
                    <a:p>
                      <a:r>
                        <a:rPr lang="nl-NL" dirty="0"/>
                        <a:t>Homogeen</a:t>
                      </a:r>
                    </a:p>
                  </a:txBody>
                  <a:tcPr/>
                </a:tc>
                <a:tc>
                  <a:txBody>
                    <a:bodyPr/>
                    <a:lstStyle/>
                    <a:p>
                      <a:r>
                        <a:rPr lang="nl-NL" dirty="0"/>
                        <a:t>Elektriciteit, gas, olie</a:t>
                      </a:r>
                    </a:p>
                  </a:txBody>
                  <a:tcPr/>
                </a:tc>
                <a:extLst>
                  <a:ext uri="{0D108BD9-81ED-4DB2-BD59-A6C34878D82A}">
                    <a16:rowId xmlns:a16="http://schemas.microsoft.com/office/drawing/2014/main" val="272318154"/>
                  </a:ext>
                </a:extLst>
              </a:tr>
              <a:tr h="370840">
                <a:tc>
                  <a:txBody>
                    <a:bodyPr/>
                    <a:lstStyle/>
                    <a:p>
                      <a:r>
                        <a:rPr lang="nl-NL" dirty="0"/>
                        <a:t>Monopolistische concurrentie</a:t>
                      </a:r>
                    </a:p>
                  </a:txBody>
                  <a:tcPr/>
                </a:tc>
                <a:tc>
                  <a:txBody>
                    <a:bodyPr/>
                    <a:lstStyle/>
                    <a:p>
                      <a:r>
                        <a:rPr lang="nl-NL" dirty="0"/>
                        <a:t>Veel</a:t>
                      </a:r>
                    </a:p>
                  </a:txBody>
                  <a:tcPr/>
                </a:tc>
                <a:tc>
                  <a:txBody>
                    <a:bodyPr/>
                    <a:lstStyle/>
                    <a:p>
                      <a:r>
                        <a:rPr lang="nl-NL" dirty="0"/>
                        <a:t>Veel</a:t>
                      </a:r>
                    </a:p>
                  </a:txBody>
                  <a:tcPr/>
                </a:tc>
                <a:tc>
                  <a:txBody>
                    <a:bodyPr/>
                    <a:lstStyle/>
                    <a:p>
                      <a:r>
                        <a:rPr lang="nl-NL" dirty="0"/>
                        <a:t>Heterogeen</a:t>
                      </a:r>
                    </a:p>
                  </a:txBody>
                  <a:tcPr/>
                </a:tc>
                <a:tc>
                  <a:txBody>
                    <a:bodyPr/>
                    <a:lstStyle/>
                    <a:p>
                      <a:r>
                        <a:rPr lang="nl-NL" dirty="0"/>
                        <a:t>Tv’s, mobieltjes, shampoo, restaurants enz.</a:t>
                      </a:r>
                    </a:p>
                  </a:txBody>
                  <a:tcPr/>
                </a:tc>
                <a:extLst>
                  <a:ext uri="{0D108BD9-81ED-4DB2-BD59-A6C34878D82A}">
                    <a16:rowId xmlns:a16="http://schemas.microsoft.com/office/drawing/2014/main" val="393454958"/>
                  </a:ext>
                </a:extLst>
              </a:tr>
              <a:tr h="370840">
                <a:tc>
                  <a:txBody>
                    <a:bodyPr/>
                    <a:lstStyle/>
                    <a:p>
                      <a:r>
                        <a:rPr lang="nl-NL" dirty="0"/>
                        <a:t>Volkomen concurrentie</a:t>
                      </a:r>
                    </a:p>
                  </a:txBody>
                  <a:tcPr/>
                </a:tc>
                <a:tc>
                  <a:txBody>
                    <a:bodyPr/>
                    <a:lstStyle/>
                    <a:p>
                      <a:r>
                        <a:rPr lang="nl-NL" dirty="0"/>
                        <a:t>Veel</a:t>
                      </a:r>
                    </a:p>
                  </a:txBody>
                  <a:tcPr/>
                </a:tc>
                <a:tc>
                  <a:txBody>
                    <a:bodyPr/>
                    <a:lstStyle/>
                    <a:p>
                      <a:r>
                        <a:rPr lang="nl-NL" dirty="0"/>
                        <a:t>Veel</a:t>
                      </a:r>
                    </a:p>
                  </a:txBody>
                  <a:tcPr/>
                </a:tc>
                <a:tc>
                  <a:txBody>
                    <a:bodyPr/>
                    <a:lstStyle/>
                    <a:p>
                      <a:r>
                        <a:rPr lang="nl-NL" dirty="0"/>
                        <a:t>Homogeen</a:t>
                      </a:r>
                    </a:p>
                  </a:txBody>
                  <a:tcPr/>
                </a:tc>
                <a:tc>
                  <a:txBody>
                    <a:bodyPr/>
                    <a:lstStyle/>
                    <a:p>
                      <a:r>
                        <a:rPr lang="nl-NL" dirty="0"/>
                        <a:t>Koffie, rijst, meel, suiker enz.</a:t>
                      </a:r>
                    </a:p>
                  </a:txBody>
                  <a:tcPr/>
                </a:tc>
                <a:extLst>
                  <a:ext uri="{0D108BD9-81ED-4DB2-BD59-A6C34878D82A}">
                    <a16:rowId xmlns:a16="http://schemas.microsoft.com/office/drawing/2014/main" val="4239757878"/>
                  </a:ext>
                </a:extLst>
              </a:tr>
            </a:tbl>
          </a:graphicData>
        </a:graphic>
      </p:graphicFrame>
    </p:spTree>
    <p:extLst>
      <p:ext uri="{BB962C8B-B14F-4D97-AF65-F5344CB8AC3E}">
        <p14:creationId xmlns:p14="http://schemas.microsoft.com/office/powerpoint/2010/main" val="1999483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859B0-3950-0D5E-F00D-11BA80B05922}"/>
              </a:ext>
            </a:extLst>
          </p:cNvPr>
          <p:cNvSpPr>
            <a:spLocks noGrp="1"/>
          </p:cNvSpPr>
          <p:nvPr>
            <p:ph type="title"/>
          </p:nvPr>
        </p:nvSpPr>
        <p:spPr/>
        <p:txBody>
          <a:bodyPr/>
          <a:lstStyle/>
          <a:p>
            <a:r>
              <a:rPr lang="nl-NL" dirty="0"/>
              <a:t>1 : De overheid </a:t>
            </a:r>
            <a:r>
              <a:rPr lang="nl-NL" sz="1800" i="1" dirty="0"/>
              <a:t>de opgave</a:t>
            </a:r>
            <a:endParaRPr lang="nl-NL" dirty="0"/>
          </a:p>
        </p:txBody>
      </p:sp>
      <p:pic>
        <p:nvPicPr>
          <p:cNvPr id="5" name="Afbeelding 4">
            <a:extLst>
              <a:ext uri="{FF2B5EF4-FFF2-40B4-BE49-F238E27FC236}">
                <a16:creationId xmlns:a16="http://schemas.microsoft.com/office/drawing/2014/main" id="{A724E591-5197-1B29-2890-3F6629DFB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68044"/>
            <a:ext cx="6187066" cy="4295337"/>
          </a:xfrm>
          <a:prstGeom prst="rect">
            <a:avLst/>
          </a:prstGeom>
        </p:spPr>
      </p:pic>
      <p:pic>
        <p:nvPicPr>
          <p:cNvPr id="7" name="Afbeelding 6">
            <a:extLst>
              <a:ext uri="{FF2B5EF4-FFF2-40B4-BE49-F238E27FC236}">
                <a16:creationId xmlns:a16="http://schemas.microsoft.com/office/drawing/2014/main" id="{C3E06AD5-71F6-20F5-08AB-CF34AD147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522" y="5586800"/>
            <a:ext cx="6290187" cy="1005011"/>
          </a:xfrm>
          <a:prstGeom prst="rect">
            <a:avLst/>
          </a:prstGeom>
        </p:spPr>
      </p:pic>
    </p:spTree>
    <p:extLst>
      <p:ext uri="{BB962C8B-B14F-4D97-AF65-F5344CB8AC3E}">
        <p14:creationId xmlns:p14="http://schemas.microsoft.com/office/powerpoint/2010/main" val="528034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6F567F-0511-2C8D-C5F5-8A8F5F0AEB71}"/>
              </a:ext>
            </a:extLst>
          </p:cNvPr>
          <p:cNvSpPr>
            <a:spLocks noGrp="1"/>
          </p:cNvSpPr>
          <p:nvPr>
            <p:ph type="title"/>
          </p:nvPr>
        </p:nvSpPr>
        <p:spPr/>
        <p:txBody>
          <a:bodyPr/>
          <a:lstStyle/>
          <a:p>
            <a:r>
              <a:rPr lang="nl-NL" dirty="0"/>
              <a:t>Soorten sectoren</a:t>
            </a:r>
          </a:p>
        </p:txBody>
      </p:sp>
      <p:sp>
        <p:nvSpPr>
          <p:cNvPr id="3" name="Tijdelijke aanduiding voor inhoud 2">
            <a:extLst>
              <a:ext uri="{FF2B5EF4-FFF2-40B4-BE49-F238E27FC236}">
                <a16:creationId xmlns:a16="http://schemas.microsoft.com/office/drawing/2014/main" id="{A4DBC0E4-7648-E69F-A997-A0C260939ADC}"/>
              </a:ext>
            </a:extLst>
          </p:cNvPr>
          <p:cNvSpPr>
            <a:spLocks noGrp="1"/>
          </p:cNvSpPr>
          <p:nvPr>
            <p:ph idx="1"/>
          </p:nvPr>
        </p:nvSpPr>
        <p:spPr/>
        <p:txBody>
          <a:bodyPr>
            <a:normAutofit fontScale="92500" lnSpcReduction="10000"/>
          </a:bodyPr>
          <a:lstStyle/>
          <a:p>
            <a:r>
              <a:rPr lang="nl-NL" b="1" dirty="0"/>
              <a:t>Primaire sector: </a:t>
            </a:r>
            <a:r>
              <a:rPr lang="nl-NL" dirty="0"/>
              <a:t>landbouw, visserij, mijnbouw en bosbouw. </a:t>
            </a:r>
            <a:br>
              <a:rPr lang="nl-NL" dirty="0"/>
            </a:br>
            <a:r>
              <a:rPr lang="nl-NL" dirty="0"/>
              <a:t>Hier begint alles mee. Komt van het land, uit de grond of uit de zee.</a:t>
            </a:r>
          </a:p>
          <a:p>
            <a:endParaRPr lang="nl-NL" dirty="0"/>
          </a:p>
          <a:p>
            <a:r>
              <a:rPr lang="nl-NL" b="1" dirty="0"/>
              <a:t>Secundaire sector: </a:t>
            </a:r>
            <a:r>
              <a:rPr lang="nl-NL" dirty="0"/>
              <a:t>je werkt in de bouw of in een fabriek. Dit is de 2</a:t>
            </a:r>
            <a:r>
              <a:rPr lang="nl-NL" baseline="30000" dirty="0"/>
              <a:t>e</a:t>
            </a:r>
            <a:r>
              <a:rPr lang="nl-NL" dirty="0"/>
              <a:t> stap. Hier worden producten gemaakt.</a:t>
            </a:r>
          </a:p>
          <a:p>
            <a:endParaRPr lang="nl-NL" dirty="0"/>
          </a:p>
          <a:p>
            <a:r>
              <a:rPr lang="nl-NL" b="1" dirty="0"/>
              <a:t>Tertiaire sector: </a:t>
            </a:r>
            <a:r>
              <a:rPr lang="nl-NL" dirty="0"/>
              <a:t>commerciële dienstverlening -&gt; winst maken. </a:t>
            </a:r>
            <a:br>
              <a:rPr lang="nl-NL" dirty="0"/>
            </a:br>
            <a:r>
              <a:rPr lang="nl-NL" dirty="0"/>
              <a:t>Bijv.: winkels. In deze sector worden de gemaakte producten verkocht.</a:t>
            </a:r>
          </a:p>
          <a:p>
            <a:endParaRPr lang="nl-NL" dirty="0"/>
          </a:p>
          <a:p>
            <a:r>
              <a:rPr lang="nl-NL" b="1" dirty="0"/>
              <a:t>Quartaire sector: </a:t>
            </a:r>
            <a:r>
              <a:rPr lang="nl-NL" dirty="0"/>
              <a:t>niet-commerciële dienstverlening -&gt; geen winst maken. </a:t>
            </a:r>
            <a:br>
              <a:rPr lang="nl-NL" dirty="0"/>
            </a:br>
            <a:r>
              <a:rPr lang="nl-NL" dirty="0"/>
              <a:t>Bijv.: onderwijs, zorg en politie.  </a:t>
            </a:r>
          </a:p>
        </p:txBody>
      </p:sp>
    </p:spTree>
    <p:extLst>
      <p:ext uri="{BB962C8B-B14F-4D97-AF65-F5344CB8AC3E}">
        <p14:creationId xmlns:p14="http://schemas.microsoft.com/office/powerpoint/2010/main" val="1688575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10616-E54D-C00E-3DF4-77B951103F78}"/>
              </a:ext>
            </a:extLst>
          </p:cNvPr>
          <p:cNvSpPr>
            <a:spLocks noGrp="1"/>
          </p:cNvSpPr>
          <p:nvPr>
            <p:ph type="title"/>
          </p:nvPr>
        </p:nvSpPr>
        <p:spPr/>
        <p:txBody>
          <a:bodyPr/>
          <a:lstStyle/>
          <a:p>
            <a:r>
              <a:rPr lang="nl-NL" dirty="0"/>
              <a:t>Soorten uitgaven</a:t>
            </a:r>
          </a:p>
        </p:txBody>
      </p:sp>
      <p:sp>
        <p:nvSpPr>
          <p:cNvPr id="3" name="Tijdelijke aanduiding voor inhoud 2">
            <a:extLst>
              <a:ext uri="{FF2B5EF4-FFF2-40B4-BE49-F238E27FC236}">
                <a16:creationId xmlns:a16="http://schemas.microsoft.com/office/drawing/2014/main" id="{1CA20AA3-40A7-3CE5-F752-05EA2B71C9C9}"/>
              </a:ext>
            </a:extLst>
          </p:cNvPr>
          <p:cNvSpPr>
            <a:spLocks noGrp="1"/>
          </p:cNvSpPr>
          <p:nvPr>
            <p:ph idx="1"/>
          </p:nvPr>
        </p:nvSpPr>
        <p:spPr/>
        <p:txBody>
          <a:bodyPr/>
          <a:lstStyle/>
          <a:p>
            <a:r>
              <a:rPr lang="nl-NL" dirty="0"/>
              <a:t>1. </a:t>
            </a:r>
            <a:r>
              <a:rPr lang="nl-NL" b="1" dirty="0"/>
              <a:t>Dagelijkse uitgaven </a:t>
            </a:r>
            <a:r>
              <a:rPr lang="nl-NL" dirty="0"/>
              <a:t>(huishoudelijke uitgaven) </a:t>
            </a:r>
            <a:br>
              <a:rPr lang="nl-NL" dirty="0"/>
            </a:br>
            <a:r>
              <a:rPr lang="nl-NL" dirty="0"/>
              <a:t>Bijvoorbeeld: boodschappen en benzine)</a:t>
            </a:r>
          </a:p>
          <a:p>
            <a:endParaRPr lang="nl-NL" dirty="0"/>
          </a:p>
          <a:p>
            <a:r>
              <a:rPr lang="nl-NL" dirty="0"/>
              <a:t>2. </a:t>
            </a:r>
            <a:r>
              <a:rPr lang="nl-NL" b="1" dirty="0"/>
              <a:t>Vaste lasten  </a:t>
            </a:r>
            <a:r>
              <a:rPr lang="nl-NL" dirty="0"/>
              <a:t>(uitgaven die met vaste regelmaat moet betalen )</a:t>
            </a:r>
            <a:br>
              <a:rPr lang="nl-NL" dirty="0"/>
            </a:br>
            <a:r>
              <a:rPr lang="nl-NL" dirty="0"/>
              <a:t>Bijvoorbeeld: huur, abonnementen, contributie)</a:t>
            </a:r>
          </a:p>
          <a:p>
            <a:endParaRPr lang="nl-NL" dirty="0"/>
          </a:p>
          <a:p>
            <a:r>
              <a:rPr lang="nl-NL" dirty="0"/>
              <a:t>3.</a:t>
            </a:r>
            <a:r>
              <a:rPr lang="nl-NL" b="1" dirty="0"/>
              <a:t> Incidentele uitgaven </a:t>
            </a:r>
            <a:r>
              <a:rPr lang="nl-NL" dirty="0"/>
              <a:t>(Grote uitgaven die je 1 x in de zo veel tijd doet) </a:t>
            </a:r>
            <a:br>
              <a:rPr lang="nl-NL" dirty="0"/>
            </a:br>
            <a:r>
              <a:rPr lang="nl-NL" dirty="0"/>
              <a:t>Bijvoorbeeld: PlayStation, televisie, telefoon etc.</a:t>
            </a:r>
          </a:p>
          <a:p>
            <a:endParaRPr lang="nl-NL" dirty="0"/>
          </a:p>
        </p:txBody>
      </p:sp>
    </p:spTree>
    <p:extLst>
      <p:ext uri="{BB962C8B-B14F-4D97-AF65-F5344CB8AC3E}">
        <p14:creationId xmlns:p14="http://schemas.microsoft.com/office/powerpoint/2010/main" val="23102543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AD312-A765-75C3-6FED-F0E483DDCA96}"/>
              </a:ext>
            </a:extLst>
          </p:cNvPr>
          <p:cNvSpPr>
            <a:spLocks noGrp="1"/>
          </p:cNvSpPr>
          <p:nvPr>
            <p:ph type="title"/>
          </p:nvPr>
        </p:nvSpPr>
        <p:spPr/>
        <p:txBody>
          <a:bodyPr/>
          <a:lstStyle/>
          <a:p>
            <a:r>
              <a:rPr lang="nl-NL" dirty="0"/>
              <a:t>Handel</a:t>
            </a:r>
          </a:p>
        </p:txBody>
      </p:sp>
      <p:sp>
        <p:nvSpPr>
          <p:cNvPr id="3" name="Tijdelijke aanduiding voor inhoud 2">
            <a:extLst>
              <a:ext uri="{FF2B5EF4-FFF2-40B4-BE49-F238E27FC236}">
                <a16:creationId xmlns:a16="http://schemas.microsoft.com/office/drawing/2014/main" id="{E7D2211F-E437-D85F-F45A-0E6EDDAE5B10}"/>
              </a:ext>
            </a:extLst>
          </p:cNvPr>
          <p:cNvSpPr>
            <a:spLocks noGrp="1"/>
          </p:cNvSpPr>
          <p:nvPr>
            <p:ph idx="1"/>
          </p:nvPr>
        </p:nvSpPr>
        <p:spPr/>
        <p:txBody>
          <a:bodyPr/>
          <a:lstStyle/>
          <a:p>
            <a:r>
              <a:rPr lang="nl-NL" dirty="0"/>
              <a:t>Landen handelen steeds meer met elkaar</a:t>
            </a:r>
          </a:p>
          <a:p>
            <a:pPr lvl="1"/>
            <a:r>
              <a:rPr lang="nl-NL" dirty="0"/>
              <a:t>Dit komt vooral door </a:t>
            </a:r>
            <a:r>
              <a:rPr lang="nl-NL" b="1" dirty="0"/>
              <a:t>globalisering</a:t>
            </a:r>
            <a:r>
              <a:rPr lang="nl-NL" dirty="0"/>
              <a:t>. Dat wil zeggen :  </a:t>
            </a:r>
            <a:r>
              <a:rPr lang="nl-NL" i="1" dirty="0"/>
              <a:t>de wereld word steeds kleiner. Niet in omvang, maar wel in figuurlijke afstand tot elkaar</a:t>
            </a:r>
          </a:p>
          <a:p>
            <a:pPr lvl="2"/>
            <a:r>
              <a:rPr lang="nl-NL" dirty="0"/>
              <a:t>We kunnen nu instant contact hebben met de andere kant van de wereld. We weten precies wat er op iedere plek in de wereld op dit moment aan de hand is. Dat maakt handelen steeds gemakkelijker. We kunnen nu (online) precies zien wat er te koop is in bijvoorbeeld China en dat binnen 2 weken in huis hebben. </a:t>
            </a:r>
          </a:p>
          <a:p>
            <a:r>
              <a:rPr lang="nl-NL" dirty="0"/>
              <a:t>Import  </a:t>
            </a:r>
            <a:r>
              <a:rPr lang="nl-NL" dirty="0">
                <a:sym typeface="Wingdings" panose="05000000000000000000" pitchFamily="2" charset="2"/>
              </a:rPr>
              <a:t> Van een ander land iets naar ‘ons’ land toe laten komen</a:t>
            </a:r>
          </a:p>
          <a:p>
            <a:pPr lvl="1"/>
            <a:r>
              <a:rPr lang="nl-NL" i="1" dirty="0">
                <a:sym typeface="Wingdings" panose="05000000000000000000" pitchFamily="2" charset="2"/>
              </a:rPr>
              <a:t>Je bestelt een pakketje van TEMU. Dit pakketje gaat van China naar NL</a:t>
            </a:r>
          </a:p>
          <a:p>
            <a:r>
              <a:rPr lang="nl-NL" dirty="0">
                <a:sym typeface="Wingdings" panose="05000000000000000000" pitchFamily="2" charset="2"/>
              </a:rPr>
              <a:t>Export  Van ‘ons’ land iets naar  een ander land versturen</a:t>
            </a:r>
          </a:p>
          <a:p>
            <a:pPr lvl="1"/>
            <a:r>
              <a:rPr lang="nl-NL" i="1" dirty="0">
                <a:sym typeface="Wingdings" panose="05000000000000000000" pitchFamily="2" charset="2"/>
              </a:rPr>
              <a:t>Rozenkwekerij ‘’de </a:t>
            </a:r>
            <a:r>
              <a:rPr lang="nl-NL" i="1" dirty="0" err="1">
                <a:sym typeface="Wingdings" panose="05000000000000000000" pitchFamily="2" charset="2"/>
              </a:rPr>
              <a:t>kwekkert</a:t>
            </a:r>
            <a:r>
              <a:rPr lang="nl-NL" i="1" dirty="0">
                <a:sym typeface="Wingdings" panose="05000000000000000000" pitchFamily="2" charset="2"/>
              </a:rPr>
              <a:t>’’ verkoopt Nederlandse rozen aan Zwitserland</a:t>
            </a:r>
          </a:p>
          <a:p>
            <a:pPr lvl="1"/>
            <a:endParaRPr lang="nl-NL" dirty="0"/>
          </a:p>
        </p:txBody>
      </p:sp>
    </p:spTree>
    <p:extLst>
      <p:ext uri="{BB962C8B-B14F-4D97-AF65-F5344CB8AC3E}">
        <p14:creationId xmlns:p14="http://schemas.microsoft.com/office/powerpoint/2010/main" val="34180536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66082-15B3-BCD7-57B9-17CDD5D2342D}"/>
              </a:ext>
            </a:extLst>
          </p:cNvPr>
          <p:cNvSpPr>
            <a:spLocks noGrp="1"/>
          </p:cNvSpPr>
          <p:nvPr>
            <p:ph type="title"/>
          </p:nvPr>
        </p:nvSpPr>
        <p:spPr/>
        <p:txBody>
          <a:bodyPr/>
          <a:lstStyle/>
          <a:p>
            <a:r>
              <a:rPr lang="nl-NL" dirty="0"/>
              <a:t>Handel</a:t>
            </a:r>
          </a:p>
        </p:txBody>
      </p:sp>
      <p:sp>
        <p:nvSpPr>
          <p:cNvPr id="3" name="Tijdelijke aanduiding voor inhoud 2">
            <a:extLst>
              <a:ext uri="{FF2B5EF4-FFF2-40B4-BE49-F238E27FC236}">
                <a16:creationId xmlns:a16="http://schemas.microsoft.com/office/drawing/2014/main" id="{7696C1F1-EE3B-DECB-CCFB-B17424B0EB0C}"/>
              </a:ext>
            </a:extLst>
          </p:cNvPr>
          <p:cNvSpPr>
            <a:spLocks noGrp="1"/>
          </p:cNvSpPr>
          <p:nvPr>
            <p:ph idx="1"/>
          </p:nvPr>
        </p:nvSpPr>
        <p:spPr/>
        <p:txBody>
          <a:bodyPr>
            <a:normAutofit lnSpcReduction="10000"/>
          </a:bodyPr>
          <a:lstStyle/>
          <a:p>
            <a:r>
              <a:rPr lang="nl-NL" dirty="0"/>
              <a:t>Extra handel is in principe </a:t>
            </a:r>
            <a:r>
              <a:rPr lang="nl-NL" b="1" dirty="0"/>
              <a:t>goed </a:t>
            </a:r>
            <a:r>
              <a:rPr lang="nl-NL" dirty="0"/>
              <a:t>voor de consument (koper), want:</a:t>
            </a:r>
          </a:p>
          <a:p>
            <a:pPr lvl="1"/>
            <a:r>
              <a:rPr lang="nl-NL" dirty="0"/>
              <a:t>Je hebt veel meer keuze uit producten</a:t>
            </a:r>
          </a:p>
          <a:p>
            <a:pPr lvl="1"/>
            <a:r>
              <a:rPr lang="nl-NL" dirty="0"/>
              <a:t>Door concurrentie zakken de prijzen waarschijnlijk</a:t>
            </a:r>
          </a:p>
          <a:p>
            <a:r>
              <a:rPr lang="nl-NL" dirty="0"/>
              <a:t>Extra handel </a:t>
            </a:r>
            <a:r>
              <a:rPr lang="nl-NL" b="1" dirty="0"/>
              <a:t>kán</a:t>
            </a:r>
            <a:r>
              <a:rPr lang="nl-NL" dirty="0"/>
              <a:t> ook goed zijn voor de producent</a:t>
            </a:r>
          </a:p>
          <a:p>
            <a:pPr lvl="1"/>
            <a:r>
              <a:rPr lang="nl-NL" dirty="0"/>
              <a:t>Het houdt de bedrijven scherp</a:t>
            </a:r>
          </a:p>
          <a:p>
            <a:pPr lvl="1"/>
            <a:r>
              <a:rPr lang="nl-NL" dirty="0"/>
              <a:t>Bedrijven moeten meer innoveren </a:t>
            </a:r>
            <a:r>
              <a:rPr lang="nl-NL" b="1" dirty="0"/>
              <a:t>(innovatie)</a:t>
            </a:r>
            <a:endParaRPr lang="nl-NL" dirty="0"/>
          </a:p>
          <a:p>
            <a:r>
              <a:rPr lang="nl-NL" dirty="0"/>
              <a:t>Maar soms moet de overheid óók ingrijpen</a:t>
            </a:r>
          </a:p>
          <a:p>
            <a:pPr lvl="1"/>
            <a:r>
              <a:rPr lang="nl-NL" dirty="0"/>
              <a:t>Eigen bedrijven beschermen</a:t>
            </a:r>
          </a:p>
          <a:p>
            <a:pPr lvl="2"/>
            <a:r>
              <a:rPr lang="nl-NL" dirty="0"/>
              <a:t>Bedrijven in lage lonen landen nemen de productie over, werkloosheid in de EU</a:t>
            </a:r>
          </a:p>
          <a:p>
            <a:pPr lvl="1"/>
            <a:r>
              <a:rPr lang="nl-NL" dirty="0"/>
              <a:t>Klanten beschermen</a:t>
            </a:r>
          </a:p>
          <a:p>
            <a:pPr lvl="2"/>
            <a:r>
              <a:rPr lang="nl-NL" dirty="0"/>
              <a:t>Bijvoorbeeld : risicovolle </a:t>
            </a:r>
            <a:r>
              <a:rPr lang="nl-NL" dirty="0" err="1"/>
              <a:t>enschadelijke</a:t>
            </a:r>
            <a:r>
              <a:rPr lang="nl-NL" dirty="0"/>
              <a:t> producten van buiten de EU.</a:t>
            </a:r>
          </a:p>
        </p:txBody>
      </p:sp>
    </p:spTree>
    <p:extLst>
      <p:ext uri="{BB962C8B-B14F-4D97-AF65-F5344CB8AC3E}">
        <p14:creationId xmlns:p14="http://schemas.microsoft.com/office/powerpoint/2010/main" val="6975840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048A8-36F8-98F7-3BF5-45A8233D5596}"/>
              </a:ext>
            </a:extLst>
          </p:cNvPr>
          <p:cNvSpPr>
            <a:spLocks noGrp="1"/>
          </p:cNvSpPr>
          <p:nvPr>
            <p:ph type="title"/>
          </p:nvPr>
        </p:nvSpPr>
        <p:spPr/>
        <p:txBody>
          <a:bodyPr/>
          <a:lstStyle/>
          <a:p>
            <a:r>
              <a:rPr lang="nl-NL" dirty="0"/>
              <a:t>Ingrijpen van de EU	</a:t>
            </a:r>
          </a:p>
        </p:txBody>
      </p:sp>
      <p:sp>
        <p:nvSpPr>
          <p:cNvPr id="3" name="Tijdelijke aanduiding voor inhoud 2">
            <a:extLst>
              <a:ext uri="{FF2B5EF4-FFF2-40B4-BE49-F238E27FC236}">
                <a16:creationId xmlns:a16="http://schemas.microsoft.com/office/drawing/2014/main" id="{835E78EA-A5E4-9FE0-1B72-D76694C434DF}"/>
              </a:ext>
            </a:extLst>
          </p:cNvPr>
          <p:cNvSpPr>
            <a:spLocks noGrp="1"/>
          </p:cNvSpPr>
          <p:nvPr>
            <p:ph idx="1"/>
          </p:nvPr>
        </p:nvSpPr>
        <p:spPr/>
        <p:txBody>
          <a:bodyPr>
            <a:normAutofit lnSpcReduction="10000"/>
          </a:bodyPr>
          <a:lstStyle/>
          <a:p>
            <a:r>
              <a:rPr lang="nl-NL" b="1" dirty="0"/>
              <a:t>Protectiemaatregelen</a:t>
            </a:r>
            <a:r>
              <a:rPr lang="nl-NL" dirty="0"/>
              <a:t> (Maatregelen die de EU neemt om bedrijven binnen de EU te beschermen tegen concurrentie)</a:t>
            </a:r>
          </a:p>
          <a:p>
            <a:pPr marL="0" indent="0">
              <a:buNone/>
            </a:pPr>
            <a:endParaRPr lang="nl-NL" dirty="0"/>
          </a:p>
          <a:p>
            <a:pPr marL="0" indent="0">
              <a:buNone/>
            </a:pPr>
            <a:r>
              <a:rPr lang="nl-NL" u="sng" dirty="0"/>
              <a:t>Voorbeelden: </a:t>
            </a:r>
          </a:p>
          <a:p>
            <a:r>
              <a:rPr lang="nl-NL" u="sng" dirty="0"/>
              <a:t>Invoerrechten</a:t>
            </a:r>
            <a:r>
              <a:rPr lang="nl-NL" dirty="0"/>
              <a:t> (Belasting op ingevoerde producten)</a:t>
            </a:r>
          </a:p>
          <a:p>
            <a:r>
              <a:rPr lang="nl-NL" u="sng" dirty="0"/>
              <a:t>Contingentering</a:t>
            </a:r>
            <a:r>
              <a:rPr lang="nl-NL" dirty="0"/>
              <a:t> (Beperkt aantal producten mogen ingevoerd worden)</a:t>
            </a:r>
          </a:p>
          <a:p>
            <a:r>
              <a:rPr lang="nl-NL" u="sng" dirty="0"/>
              <a:t>Exportsubsidie</a:t>
            </a:r>
            <a:r>
              <a:rPr lang="nl-NL" dirty="0"/>
              <a:t> (De overheid geeft subsidie aan exporterende bedrijven. Let op: export van EU naar buiten EU)</a:t>
            </a:r>
          </a:p>
          <a:p>
            <a:r>
              <a:rPr lang="nl-NL" u="sng" dirty="0"/>
              <a:t>Exportverbod</a:t>
            </a:r>
            <a:r>
              <a:rPr lang="nl-NL" dirty="0"/>
              <a:t> (Verbod om producten te exporteren van buiten de EU naar de EU)</a:t>
            </a:r>
          </a:p>
          <a:p>
            <a:endParaRPr lang="nl-NL" dirty="0"/>
          </a:p>
        </p:txBody>
      </p:sp>
    </p:spTree>
    <p:extLst>
      <p:ext uri="{BB962C8B-B14F-4D97-AF65-F5344CB8AC3E}">
        <p14:creationId xmlns:p14="http://schemas.microsoft.com/office/powerpoint/2010/main" val="28654844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49995-89DC-0181-423D-8DE02C47EC54}"/>
              </a:ext>
            </a:extLst>
          </p:cNvPr>
          <p:cNvSpPr>
            <a:spLocks noGrp="1"/>
          </p:cNvSpPr>
          <p:nvPr>
            <p:ph type="title"/>
          </p:nvPr>
        </p:nvSpPr>
        <p:spPr/>
        <p:txBody>
          <a:bodyPr/>
          <a:lstStyle/>
          <a:p>
            <a:r>
              <a:rPr lang="nl-NL" dirty="0"/>
              <a:t>Betalingsbalans</a:t>
            </a:r>
          </a:p>
        </p:txBody>
      </p:sp>
      <p:sp>
        <p:nvSpPr>
          <p:cNvPr id="3" name="Tijdelijke aanduiding voor inhoud 2">
            <a:extLst>
              <a:ext uri="{FF2B5EF4-FFF2-40B4-BE49-F238E27FC236}">
                <a16:creationId xmlns:a16="http://schemas.microsoft.com/office/drawing/2014/main" id="{FADC16FF-9187-D570-693C-039276B38870}"/>
              </a:ext>
            </a:extLst>
          </p:cNvPr>
          <p:cNvSpPr>
            <a:spLocks noGrp="1"/>
          </p:cNvSpPr>
          <p:nvPr>
            <p:ph idx="1"/>
          </p:nvPr>
        </p:nvSpPr>
        <p:spPr/>
        <p:txBody>
          <a:bodyPr/>
          <a:lstStyle/>
          <a:p>
            <a:r>
              <a:rPr lang="nl-NL" dirty="0"/>
              <a:t>De betalingsbalans is een overzicht van alle betalingen uit het buitenland </a:t>
            </a:r>
            <a:r>
              <a:rPr lang="nl-NL" i="1" dirty="0"/>
              <a:t>(export) </a:t>
            </a:r>
            <a:r>
              <a:rPr lang="nl-NL" dirty="0"/>
              <a:t>en alle betalingen aan het buitenland </a:t>
            </a:r>
            <a:r>
              <a:rPr lang="nl-NL" i="1" dirty="0"/>
              <a:t>(import)</a:t>
            </a:r>
          </a:p>
          <a:p>
            <a:endParaRPr lang="nl-NL" i="1" dirty="0"/>
          </a:p>
          <a:p>
            <a:r>
              <a:rPr lang="nl-NL" dirty="0"/>
              <a:t>Als de </a:t>
            </a:r>
            <a:r>
              <a:rPr lang="nl-NL" i="1" dirty="0"/>
              <a:t>import</a:t>
            </a:r>
            <a:r>
              <a:rPr lang="nl-NL" dirty="0"/>
              <a:t> groter is dan de </a:t>
            </a:r>
            <a:r>
              <a:rPr lang="nl-NL" i="1" dirty="0"/>
              <a:t>export</a:t>
            </a:r>
            <a:r>
              <a:rPr lang="nl-NL" dirty="0"/>
              <a:t>, is er een </a:t>
            </a:r>
            <a:r>
              <a:rPr lang="nl-NL" b="1" dirty="0"/>
              <a:t>tekort</a:t>
            </a:r>
            <a:r>
              <a:rPr lang="nl-NL" dirty="0"/>
              <a:t> op de </a:t>
            </a:r>
            <a:r>
              <a:rPr lang="nl-NL" u="sng" dirty="0"/>
              <a:t>betalingsbalans</a:t>
            </a:r>
          </a:p>
          <a:p>
            <a:r>
              <a:rPr lang="nl-NL" dirty="0"/>
              <a:t>Als de </a:t>
            </a:r>
            <a:r>
              <a:rPr lang="nl-NL" i="1" dirty="0"/>
              <a:t>export</a:t>
            </a:r>
            <a:r>
              <a:rPr lang="nl-NL" dirty="0"/>
              <a:t> groter is dan de </a:t>
            </a:r>
            <a:r>
              <a:rPr lang="nl-NL" i="1" dirty="0"/>
              <a:t>import</a:t>
            </a:r>
            <a:r>
              <a:rPr lang="nl-NL" dirty="0"/>
              <a:t>, is er een </a:t>
            </a:r>
            <a:r>
              <a:rPr lang="nl-NL" b="1" dirty="0"/>
              <a:t>overschot</a:t>
            </a:r>
            <a:r>
              <a:rPr lang="nl-NL" dirty="0"/>
              <a:t> op de </a:t>
            </a:r>
            <a:r>
              <a:rPr lang="nl-NL" u="sng" dirty="0"/>
              <a:t>betalingsbalans. </a:t>
            </a:r>
          </a:p>
          <a:p>
            <a:endParaRPr lang="nl-NL" dirty="0"/>
          </a:p>
        </p:txBody>
      </p:sp>
    </p:spTree>
    <p:extLst>
      <p:ext uri="{BB962C8B-B14F-4D97-AF65-F5344CB8AC3E}">
        <p14:creationId xmlns:p14="http://schemas.microsoft.com/office/powerpoint/2010/main" val="10507115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696A3D-B917-8091-269A-2160E8502729}"/>
              </a:ext>
            </a:extLst>
          </p:cNvPr>
          <p:cNvSpPr>
            <a:spLocks noGrp="1"/>
          </p:cNvSpPr>
          <p:nvPr>
            <p:ph type="title"/>
          </p:nvPr>
        </p:nvSpPr>
        <p:spPr/>
        <p:txBody>
          <a:bodyPr/>
          <a:lstStyle/>
          <a:p>
            <a:r>
              <a:rPr lang="nl-NL" dirty="0"/>
              <a:t>Ruilvoet</a:t>
            </a:r>
          </a:p>
        </p:txBody>
      </p:sp>
      <p:sp>
        <p:nvSpPr>
          <p:cNvPr id="3" name="Tijdelijke aanduiding voor inhoud 2">
            <a:extLst>
              <a:ext uri="{FF2B5EF4-FFF2-40B4-BE49-F238E27FC236}">
                <a16:creationId xmlns:a16="http://schemas.microsoft.com/office/drawing/2014/main" id="{1148644F-AB2A-7332-7875-F032F237BC33}"/>
              </a:ext>
            </a:extLst>
          </p:cNvPr>
          <p:cNvSpPr>
            <a:spLocks noGrp="1"/>
          </p:cNvSpPr>
          <p:nvPr>
            <p:ph idx="1"/>
          </p:nvPr>
        </p:nvSpPr>
        <p:spPr/>
        <p:txBody>
          <a:bodyPr/>
          <a:lstStyle/>
          <a:p>
            <a:r>
              <a:rPr lang="nl-NL" dirty="0"/>
              <a:t>De verhouding tussen de prijs van exportproducten en de prijs van importproducten.</a:t>
            </a:r>
          </a:p>
          <a:p>
            <a:r>
              <a:rPr lang="nl-NL" dirty="0"/>
              <a:t>Dit is belangrijk voor landen om te weten hoe de verhouding is tussen import en export.</a:t>
            </a:r>
          </a:p>
          <a:p>
            <a:r>
              <a:rPr lang="nl-NL" sz="2800" dirty="0">
                <a:latin typeface="Calibri" panose="020F0502020204030204" pitchFamily="34" charset="0"/>
                <a:cs typeface="Calibri" panose="020F0502020204030204" pitchFamily="34" charset="0"/>
              </a:rPr>
              <a:t>Voor ontwikkelingslanden is die ruilvoet vaak slecht. Wat zij exporteren (rijst, cacao of katoen) is goedkoop, wat zij importeren  is duur. </a:t>
            </a:r>
          </a:p>
        </p:txBody>
      </p:sp>
    </p:spTree>
    <p:extLst>
      <p:ext uri="{BB962C8B-B14F-4D97-AF65-F5344CB8AC3E}">
        <p14:creationId xmlns:p14="http://schemas.microsoft.com/office/powerpoint/2010/main" val="7293072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7CB3E-B017-10A7-8D66-A0E552232E4B}"/>
              </a:ext>
            </a:extLst>
          </p:cNvPr>
          <p:cNvSpPr>
            <a:spLocks noGrp="1"/>
          </p:cNvSpPr>
          <p:nvPr>
            <p:ph type="title"/>
          </p:nvPr>
        </p:nvSpPr>
        <p:spPr/>
        <p:txBody>
          <a:bodyPr/>
          <a:lstStyle/>
          <a:p>
            <a:r>
              <a:rPr lang="nl-NL" dirty="0"/>
              <a:t>Europa</a:t>
            </a:r>
          </a:p>
        </p:txBody>
      </p:sp>
      <p:sp>
        <p:nvSpPr>
          <p:cNvPr id="3" name="Tijdelijke aanduiding voor inhoud 2">
            <a:extLst>
              <a:ext uri="{FF2B5EF4-FFF2-40B4-BE49-F238E27FC236}">
                <a16:creationId xmlns:a16="http://schemas.microsoft.com/office/drawing/2014/main" id="{FAF81331-3BDD-F980-EB1E-52B5B38D9513}"/>
              </a:ext>
            </a:extLst>
          </p:cNvPr>
          <p:cNvSpPr>
            <a:spLocks noGrp="1"/>
          </p:cNvSpPr>
          <p:nvPr>
            <p:ph idx="1"/>
          </p:nvPr>
        </p:nvSpPr>
        <p:spPr/>
        <p:txBody>
          <a:bodyPr/>
          <a:lstStyle/>
          <a:p>
            <a:r>
              <a:rPr lang="nl-NL" dirty="0"/>
              <a:t>EU en EMU</a:t>
            </a:r>
          </a:p>
          <a:p>
            <a:r>
              <a:rPr lang="nl-NL" dirty="0"/>
              <a:t>EU – Europese Unie</a:t>
            </a:r>
          </a:p>
          <a:p>
            <a:pPr lvl="1"/>
            <a:r>
              <a:rPr lang="nl-NL" dirty="0"/>
              <a:t>Dit zijn alle landen die in de Europese Unie zitten. Deze landen mogen (zoals bijvoorbeeld Denemarken) hun eigen munteenheid gebruiken. Dan zitten deze landen wél bij de EU, maar niet bij de EMU</a:t>
            </a:r>
          </a:p>
          <a:p>
            <a:r>
              <a:rPr lang="nl-NL" dirty="0"/>
              <a:t>EMU – Europese monetaire Unie</a:t>
            </a:r>
          </a:p>
          <a:p>
            <a:pPr lvl="1"/>
            <a:r>
              <a:rPr lang="nl-NL" dirty="0"/>
              <a:t>Dit zijn de landen die in de EU zitten en ook de Euro als wettig betaalmiddel gebruiken</a:t>
            </a:r>
          </a:p>
          <a:p>
            <a:pPr lvl="1"/>
            <a:r>
              <a:rPr lang="nl-NL" dirty="0"/>
              <a:t>Deze landen moeten zich aan meerdere regels houden ten opzichte van de landen in de EU, want zij hebben directe invloed op de waarde van de munt</a:t>
            </a:r>
          </a:p>
        </p:txBody>
      </p:sp>
    </p:spTree>
    <p:extLst>
      <p:ext uri="{BB962C8B-B14F-4D97-AF65-F5344CB8AC3E}">
        <p14:creationId xmlns:p14="http://schemas.microsoft.com/office/powerpoint/2010/main" val="29640841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395C0-444A-6CF4-5D20-EC0FC022E31E}"/>
              </a:ext>
            </a:extLst>
          </p:cNvPr>
          <p:cNvSpPr>
            <a:spLocks noGrp="1"/>
          </p:cNvSpPr>
          <p:nvPr>
            <p:ph type="title"/>
          </p:nvPr>
        </p:nvSpPr>
        <p:spPr/>
        <p:txBody>
          <a:bodyPr/>
          <a:lstStyle/>
          <a:p>
            <a:r>
              <a:rPr lang="nl-NL" dirty="0"/>
              <a:t>Inflatie</a:t>
            </a:r>
          </a:p>
        </p:txBody>
      </p:sp>
      <p:sp>
        <p:nvSpPr>
          <p:cNvPr id="3" name="Tijdelijke aanduiding voor inhoud 2">
            <a:extLst>
              <a:ext uri="{FF2B5EF4-FFF2-40B4-BE49-F238E27FC236}">
                <a16:creationId xmlns:a16="http://schemas.microsoft.com/office/drawing/2014/main" id="{00CF42FB-5B83-5F8A-D493-BA517B823578}"/>
              </a:ext>
            </a:extLst>
          </p:cNvPr>
          <p:cNvSpPr>
            <a:spLocks noGrp="1"/>
          </p:cNvSpPr>
          <p:nvPr>
            <p:ph idx="1"/>
          </p:nvPr>
        </p:nvSpPr>
        <p:spPr>
          <a:xfrm>
            <a:off x="838200" y="1825624"/>
            <a:ext cx="10515600" cy="4911352"/>
          </a:xfrm>
        </p:spPr>
        <p:txBody>
          <a:bodyPr>
            <a:normAutofit fontScale="77500" lnSpcReduction="20000"/>
          </a:bodyPr>
          <a:lstStyle/>
          <a:p>
            <a:r>
              <a:rPr lang="nl-NL" b="1" dirty="0"/>
              <a:t>Wat is inflatie?</a:t>
            </a:r>
          </a:p>
          <a:p>
            <a:pPr lvl="1"/>
            <a:r>
              <a:rPr lang="nl-NL" dirty="0"/>
              <a:t>Inflatie wil kort gezegd zeggen dat de prijzen stijgen. Economen zeggen wel eens dat je voor hetzelfde geld minder producten kan kopen. Dit komt natuurlijk door het stijgen van de prijzen. </a:t>
            </a:r>
          </a:p>
          <a:p>
            <a:r>
              <a:rPr lang="nl-NL" dirty="0"/>
              <a:t>We kennen 3 soorten inflatie, te weten</a:t>
            </a:r>
          </a:p>
          <a:p>
            <a:r>
              <a:rPr lang="nl-NL" b="1" dirty="0"/>
              <a:t>Kosteninflatie</a:t>
            </a:r>
          </a:p>
          <a:p>
            <a:pPr lvl="1"/>
            <a:r>
              <a:rPr lang="nl-NL" dirty="0"/>
              <a:t>Deze vorm van inflatie heeft er mee te maken dat de bedrijfskosten van het bedrijf omhoog gaan. Daardoor heeft het bedrijf meer kosten en dat berekent het bedrijf door aan de klant. De producten worden duurder, dus inflatie vanuit het </a:t>
            </a:r>
            <a:r>
              <a:rPr lang="nl-NL" b="1" dirty="0">
                <a:highlight>
                  <a:srgbClr val="FFFF00"/>
                </a:highlight>
              </a:rPr>
              <a:t>bedrijf</a:t>
            </a:r>
            <a:endParaRPr lang="nl-NL" dirty="0">
              <a:highlight>
                <a:srgbClr val="FFFF00"/>
              </a:highlight>
            </a:endParaRPr>
          </a:p>
          <a:p>
            <a:r>
              <a:rPr lang="nl-NL" b="1" dirty="0"/>
              <a:t>Bestedingsinflatie</a:t>
            </a:r>
          </a:p>
          <a:p>
            <a:pPr lvl="1"/>
            <a:r>
              <a:rPr lang="nl-NL" dirty="0"/>
              <a:t>Deze vorm van inflatie heeft er mee te maken dat de </a:t>
            </a:r>
            <a:r>
              <a:rPr lang="nl-NL" b="1" dirty="0">
                <a:highlight>
                  <a:srgbClr val="FFFF00"/>
                </a:highlight>
              </a:rPr>
              <a:t>mensen</a:t>
            </a:r>
            <a:r>
              <a:rPr lang="nl-NL" b="1" dirty="0"/>
              <a:t> </a:t>
            </a:r>
            <a:r>
              <a:rPr lang="nl-NL" dirty="0"/>
              <a:t>meer besteden aan producten of aan één specifiek product, zoals iets dat in de mode is. Bedrijven zien dit en denken ‘hey, voor ons product kunnen we best wat meer geld vragen, de mensen kopen het toch wel’. Daartoe verhoogt het bedrijf de prijs van het product en daardoor ontstaat er inflatie.</a:t>
            </a:r>
          </a:p>
          <a:p>
            <a:r>
              <a:rPr lang="nl-NL" b="1" dirty="0"/>
              <a:t>Monetaire inflatie</a:t>
            </a:r>
          </a:p>
          <a:p>
            <a:pPr lvl="1"/>
            <a:r>
              <a:rPr lang="nl-NL" dirty="0"/>
              <a:t>Bij deze vorm van inflatie is de </a:t>
            </a:r>
            <a:r>
              <a:rPr lang="nl-NL" b="1" dirty="0">
                <a:highlight>
                  <a:srgbClr val="FFFF00"/>
                </a:highlight>
              </a:rPr>
              <a:t>overheid</a:t>
            </a:r>
            <a:r>
              <a:rPr lang="nl-NL" dirty="0"/>
              <a:t> aan zet. Monetair is alles dat met geld te maken heeft. Een regering kan er voor kiezen om geld bij te gaan drukken. Als er meer van iets is, wordt de waarde minder, zegt de economische regel. Dus…als er meer geld vanuit de overheid bij komt, is het geld minder waard en worden spullen in verhouding dus duurder; inflatie.</a:t>
            </a:r>
          </a:p>
        </p:txBody>
      </p:sp>
    </p:spTree>
    <p:extLst>
      <p:ext uri="{BB962C8B-B14F-4D97-AF65-F5344CB8AC3E}">
        <p14:creationId xmlns:p14="http://schemas.microsoft.com/office/powerpoint/2010/main" val="10720930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D32A0-00B8-5AF5-195C-2A306EDB8489}"/>
              </a:ext>
            </a:extLst>
          </p:cNvPr>
          <p:cNvSpPr>
            <a:spLocks noGrp="1"/>
          </p:cNvSpPr>
          <p:nvPr>
            <p:ph type="title"/>
          </p:nvPr>
        </p:nvSpPr>
        <p:spPr>
          <a:xfrm>
            <a:off x="838200" y="681038"/>
            <a:ext cx="10515600" cy="1009650"/>
          </a:xfrm>
        </p:spPr>
        <p:txBody>
          <a:bodyPr>
            <a:normAutofit/>
          </a:bodyPr>
          <a:lstStyle/>
          <a:p>
            <a:r>
              <a:rPr lang="nl-NL" dirty="0"/>
              <a:t>Externe en interne effecten</a:t>
            </a:r>
          </a:p>
        </p:txBody>
      </p:sp>
      <p:sp>
        <p:nvSpPr>
          <p:cNvPr id="3" name="Tijdelijke aanduiding voor inhoud 2">
            <a:extLst>
              <a:ext uri="{FF2B5EF4-FFF2-40B4-BE49-F238E27FC236}">
                <a16:creationId xmlns:a16="http://schemas.microsoft.com/office/drawing/2014/main" id="{C916DD17-EF55-6168-D253-825D2B2C42D4}"/>
              </a:ext>
            </a:extLst>
          </p:cNvPr>
          <p:cNvSpPr>
            <a:spLocks noGrp="1"/>
          </p:cNvSpPr>
          <p:nvPr>
            <p:ph idx="1"/>
          </p:nvPr>
        </p:nvSpPr>
        <p:spPr>
          <a:xfrm>
            <a:off x="838200" y="1690689"/>
            <a:ext cx="11170024" cy="5301782"/>
          </a:xfrm>
        </p:spPr>
        <p:txBody>
          <a:bodyPr/>
          <a:lstStyle/>
          <a:p>
            <a:r>
              <a:rPr lang="nl-NL" dirty="0"/>
              <a:t>Interne effecten voor een bedrijf zijn effecten waar het bedrijf zelf invloed op heeft. Bijvoorbeeld: wanneer een bedrijf er voor zorgt dat het personeel gelukkiger is, zal de productie waarschijnlijk toenemen. Dit kan bijvoorbeeld door een schonere werkomgeving of door een bonusstelsel.</a:t>
            </a:r>
          </a:p>
          <a:p>
            <a:r>
              <a:rPr lang="nl-NL" dirty="0"/>
              <a:t>Externe effecten voor een bedrijf zijn effecten waar het bedrijf geen invloed op heeft. Denk bijvoorbeeld aan overlast, verkeersdrukte of gevolgen voor het milieu.</a:t>
            </a:r>
          </a:p>
          <a:p>
            <a:r>
              <a:rPr lang="nl-NL" dirty="0"/>
              <a:t>Voorbeeld : de Efteling gaat uitbreiden.</a:t>
            </a:r>
          </a:p>
          <a:p>
            <a:r>
              <a:rPr lang="nl-NL" dirty="0"/>
              <a:t>Interne effecten : groter aanbod van attracties, meer ruimte voor bezoekers</a:t>
            </a:r>
          </a:p>
          <a:p>
            <a:r>
              <a:rPr lang="nl-NL" dirty="0"/>
              <a:t>Externe effecten : meer files richting Efteling, minder (andere) recreatie</a:t>
            </a:r>
          </a:p>
        </p:txBody>
      </p:sp>
    </p:spTree>
    <p:extLst>
      <p:ext uri="{BB962C8B-B14F-4D97-AF65-F5344CB8AC3E}">
        <p14:creationId xmlns:p14="http://schemas.microsoft.com/office/powerpoint/2010/main" val="1153884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3F5B6D-6AA0-5A5C-07F2-60C2E5AECE72}"/>
              </a:ext>
            </a:extLst>
          </p:cNvPr>
          <p:cNvSpPr>
            <a:spLocks noGrp="1"/>
          </p:cNvSpPr>
          <p:nvPr>
            <p:ph type="title"/>
          </p:nvPr>
        </p:nvSpPr>
        <p:spPr/>
        <p:txBody>
          <a:bodyPr/>
          <a:lstStyle/>
          <a:p>
            <a:r>
              <a:rPr lang="nl-NL" dirty="0"/>
              <a:t>1 : De overheid </a:t>
            </a:r>
            <a:r>
              <a:rPr lang="nl-NL" sz="1800" i="1" dirty="0"/>
              <a:t>de theorie</a:t>
            </a:r>
            <a:endParaRPr lang="nl-NL" dirty="0"/>
          </a:p>
        </p:txBody>
      </p:sp>
      <p:sp>
        <p:nvSpPr>
          <p:cNvPr id="3" name="Tijdelijke aanduiding voor inhoud 2">
            <a:extLst>
              <a:ext uri="{FF2B5EF4-FFF2-40B4-BE49-F238E27FC236}">
                <a16:creationId xmlns:a16="http://schemas.microsoft.com/office/drawing/2014/main" id="{26087898-6792-3060-F4F1-452BFDA2A7E5}"/>
              </a:ext>
            </a:extLst>
          </p:cNvPr>
          <p:cNvSpPr>
            <a:spLocks noGrp="1"/>
          </p:cNvSpPr>
          <p:nvPr>
            <p:ph idx="1"/>
          </p:nvPr>
        </p:nvSpPr>
        <p:spPr>
          <a:xfrm>
            <a:off x="838200" y="1825624"/>
            <a:ext cx="10515600" cy="5032375"/>
          </a:xfrm>
        </p:spPr>
        <p:txBody>
          <a:bodyPr>
            <a:normAutofit lnSpcReduction="10000"/>
          </a:bodyPr>
          <a:lstStyle/>
          <a:p>
            <a:r>
              <a:rPr lang="nl-NL" dirty="0"/>
              <a:t>De overheid bestaat in Nederland uit 4 lagen</a:t>
            </a:r>
          </a:p>
          <a:p>
            <a:pPr lvl="1"/>
            <a:r>
              <a:rPr lang="nl-NL" dirty="0"/>
              <a:t>Van klein naar groot.</a:t>
            </a:r>
          </a:p>
          <a:p>
            <a:pPr lvl="1"/>
            <a:r>
              <a:rPr lang="nl-NL" dirty="0"/>
              <a:t>Iedere laag heeft eigen verkiezingen en een eigen bestuur</a:t>
            </a:r>
          </a:p>
          <a:p>
            <a:pPr lvl="2"/>
            <a:r>
              <a:rPr lang="nl-NL" b="1" dirty="0"/>
              <a:t>De gemeente</a:t>
            </a:r>
          </a:p>
          <a:p>
            <a:pPr lvl="3"/>
            <a:r>
              <a:rPr lang="nl-NL" dirty="0"/>
              <a:t>De kleinste vorm van de overheid. Lokaal bestuur en lokale beslissingen</a:t>
            </a:r>
          </a:p>
          <a:p>
            <a:pPr lvl="4"/>
            <a:r>
              <a:rPr lang="nl-NL" dirty="0"/>
              <a:t>Lokale belastingen, uitgeven van ID kaarten, …</a:t>
            </a:r>
          </a:p>
          <a:p>
            <a:pPr lvl="2"/>
            <a:r>
              <a:rPr lang="nl-NL" b="1" dirty="0"/>
              <a:t>De provincie</a:t>
            </a:r>
          </a:p>
          <a:p>
            <a:pPr lvl="3"/>
            <a:r>
              <a:rPr lang="nl-NL" dirty="0"/>
              <a:t>Iets groter dan de gemeente, kleiner dan het waterschap. Regionale beslissingen</a:t>
            </a:r>
          </a:p>
          <a:p>
            <a:pPr lvl="4"/>
            <a:r>
              <a:rPr lang="nl-NL" dirty="0"/>
              <a:t>Snelheid op provinciale wegen, regionale cultuur, …</a:t>
            </a:r>
          </a:p>
          <a:p>
            <a:pPr lvl="2"/>
            <a:r>
              <a:rPr lang="nl-NL" b="1" dirty="0"/>
              <a:t>Het waterschap</a:t>
            </a:r>
          </a:p>
          <a:p>
            <a:pPr lvl="3"/>
            <a:r>
              <a:rPr lang="nl-NL" dirty="0"/>
              <a:t>Gaat over het stroomgebied van rivieren of wateren. Groot effect op meerdere regio’s.</a:t>
            </a:r>
          </a:p>
          <a:p>
            <a:pPr lvl="4"/>
            <a:r>
              <a:rPr lang="nl-NL" dirty="0"/>
              <a:t>Drinkwatervoorzieningen, dijken, …</a:t>
            </a:r>
          </a:p>
          <a:p>
            <a:pPr lvl="2"/>
            <a:r>
              <a:rPr lang="nl-NL" b="1" dirty="0"/>
              <a:t>Het rijk</a:t>
            </a:r>
          </a:p>
          <a:p>
            <a:pPr lvl="3"/>
            <a:r>
              <a:rPr lang="nl-NL" dirty="0"/>
              <a:t>Landelijke beslissingen die genomen dienen te worden.</a:t>
            </a:r>
          </a:p>
          <a:p>
            <a:pPr lvl="4"/>
            <a:r>
              <a:rPr lang="nl-NL" dirty="0"/>
              <a:t>Belastingen, uitkeringen, accijns, immigratie, …</a:t>
            </a:r>
          </a:p>
        </p:txBody>
      </p:sp>
    </p:spTree>
    <p:extLst>
      <p:ext uri="{BB962C8B-B14F-4D97-AF65-F5344CB8AC3E}">
        <p14:creationId xmlns:p14="http://schemas.microsoft.com/office/powerpoint/2010/main" val="12321159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2A3199-4366-AB76-67C6-BBAC6EC91338}"/>
              </a:ext>
            </a:extLst>
          </p:cNvPr>
          <p:cNvSpPr>
            <a:spLocks noGrp="1"/>
          </p:cNvSpPr>
          <p:nvPr>
            <p:ph type="title"/>
          </p:nvPr>
        </p:nvSpPr>
        <p:spPr/>
        <p:txBody>
          <a:bodyPr/>
          <a:lstStyle/>
          <a:p>
            <a:r>
              <a:rPr lang="nl-NL" dirty="0"/>
              <a:t>Maatschappelijke kosten/opbrengsten</a:t>
            </a:r>
          </a:p>
        </p:txBody>
      </p:sp>
      <p:sp>
        <p:nvSpPr>
          <p:cNvPr id="3" name="Tijdelijke aanduiding voor inhoud 2">
            <a:extLst>
              <a:ext uri="{FF2B5EF4-FFF2-40B4-BE49-F238E27FC236}">
                <a16:creationId xmlns:a16="http://schemas.microsoft.com/office/drawing/2014/main" id="{3ED7EEA4-0BFA-1263-5C2D-8A3702DE8AE5}"/>
              </a:ext>
            </a:extLst>
          </p:cNvPr>
          <p:cNvSpPr>
            <a:spLocks noGrp="1"/>
          </p:cNvSpPr>
          <p:nvPr>
            <p:ph idx="1"/>
          </p:nvPr>
        </p:nvSpPr>
        <p:spPr/>
        <p:txBody>
          <a:bodyPr/>
          <a:lstStyle/>
          <a:p>
            <a:r>
              <a:rPr lang="nl-NL" dirty="0"/>
              <a:t>Maatschappelijke kosten en opbrengsten drukken we meestal niet uit in euro’s, maar is meer een soort gevoel dat de maatschappij (oftewel de mensen) er aan overhouden, zonder het direct over geld te hebben.</a:t>
            </a:r>
          </a:p>
          <a:p>
            <a:r>
              <a:rPr lang="nl-NL" dirty="0"/>
              <a:t>Voorbeeld : een natuurgebied in Limburg word opgeofferd om daar een nieuw vliegveld aan te leggen.</a:t>
            </a:r>
          </a:p>
          <a:p>
            <a:r>
              <a:rPr lang="nl-NL" dirty="0"/>
              <a:t>Maatschappelijke opbrengsten : meer werkgelegenheid, vluchten die dichter van huis vertrekken (voor Limburgers), meer toerisme.</a:t>
            </a:r>
          </a:p>
          <a:p>
            <a:r>
              <a:rPr lang="nl-NL" dirty="0"/>
              <a:t>Maatschappelijke kosten : meer files, drukte en overlast van overvliegende vliegtuigen.</a:t>
            </a:r>
          </a:p>
        </p:txBody>
      </p:sp>
    </p:spTree>
    <p:extLst>
      <p:ext uri="{BB962C8B-B14F-4D97-AF65-F5344CB8AC3E}">
        <p14:creationId xmlns:p14="http://schemas.microsoft.com/office/powerpoint/2010/main" val="1560245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A51BD3-0497-A3D0-19C2-9E371C4CD17F}"/>
              </a:ext>
            </a:extLst>
          </p:cNvPr>
          <p:cNvSpPr>
            <a:spLocks noGrp="1"/>
          </p:cNvSpPr>
          <p:nvPr>
            <p:ph type="title"/>
          </p:nvPr>
        </p:nvSpPr>
        <p:spPr/>
        <p:txBody>
          <a:bodyPr/>
          <a:lstStyle/>
          <a:p>
            <a:r>
              <a:rPr lang="nl-NL" dirty="0"/>
              <a:t>Ontwikkelingslanden</a:t>
            </a:r>
          </a:p>
        </p:txBody>
      </p:sp>
      <p:sp>
        <p:nvSpPr>
          <p:cNvPr id="3" name="Tijdelijke aanduiding voor inhoud 2">
            <a:extLst>
              <a:ext uri="{FF2B5EF4-FFF2-40B4-BE49-F238E27FC236}">
                <a16:creationId xmlns:a16="http://schemas.microsoft.com/office/drawing/2014/main" id="{FBA0CED7-4420-B7BA-04D8-6F11B2C7BD79}"/>
              </a:ext>
            </a:extLst>
          </p:cNvPr>
          <p:cNvSpPr>
            <a:spLocks noGrp="1"/>
          </p:cNvSpPr>
          <p:nvPr>
            <p:ph idx="1"/>
          </p:nvPr>
        </p:nvSpPr>
        <p:spPr>
          <a:xfrm>
            <a:off x="838200" y="1825625"/>
            <a:ext cx="10515600" cy="4844116"/>
          </a:xfrm>
        </p:spPr>
        <p:txBody>
          <a:bodyPr>
            <a:normAutofit lnSpcReduction="10000"/>
          </a:bodyPr>
          <a:lstStyle/>
          <a:p>
            <a:r>
              <a:rPr lang="nl-NL" dirty="0"/>
              <a:t>Een ontwikkelingsland moet voldoen aan meerdere kenmerken. Enkele typerende zaken voor een ontwikkelingsland zijn (gebruik de term veelal in je antwoord, want geen enkel land is gelijk);</a:t>
            </a:r>
          </a:p>
          <a:p>
            <a:pPr lvl="1"/>
            <a:r>
              <a:rPr lang="nl-NL" dirty="0"/>
              <a:t>Veelal slecht onderwijs</a:t>
            </a:r>
          </a:p>
          <a:p>
            <a:pPr lvl="1"/>
            <a:r>
              <a:rPr lang="nl-NL" dirty="0"/>
              <a:t>Veelal een monocultuur</a:t>
            </a:r>
          </a:p>
          <a:p>
            <a:pPr lvl="1"/>
            <a:r>
              <a:rPr lang="nl-NL" dirty="0"/>
              <a:t>Veelal  sprake van corruptie</a:t>
            </a:r>
          </a:p>
          <a:p>
            <a:pPr lvl="1"/>
            <a:r>
              <a:rPr lang="nl-NL" dirty="0"/>
              <a:t>Veelal weinig technologische ontwikkeling</a:t>
            </a:r>
          </a:p>
          <a:p>
            <a:pPr lvl="1"/>
            <a:r>
              <a:rPr lang="nl-NL" dirty="0"/>
              <a:t>Veelal grote verschillen tussen arm en rijk</a:t>
            </a:r>
          </a:p>
          <a:p>
            <a:pPr lvl="1"/>
            <a:r>
              <a:rPr lang="nl-NL" dirty="0"/>
              <a:t>Veelal slechte gezondheidszorg</a:t>
            </a:r>
          </a:p>
          <a:p>
            <a:r>
              <a:rPr lang="nl-NL" dirty="0"/>
              <a:t>Foute antwoorden:</a:t>
            </a:r>
          </a:p>
          <a:p>
            <a:pPr lvl="1"/>
            <a:r>
              <a:rPr lang="nl-NL" dirty="0"/>
              <a:t>De temperatuur is vaak hoog</a:t>
            </a:r>
          </a:p>
          <a:p>
            <a:pPr lvl="1"/>
            <a:r>
              <a:rPr lang="nl-NL" dirty="0"/>
              <a:t>Iedereen is er arm</a:t>
            </a:r>
          </a:p>
          <a:p>
            <a:pPr lvl="1"/>
            <a:r>
              <a:rPr lang="nl-NL" dirty="0"/>
              <a:t>….</a:t>
            </a:r>
          </a:p>
        </p:txBody>
      </p:sp>
    </p:spTree>
    <p:extLst>
      <p:ext uri="{BB962C8B-B14F-4D97-AF65-F5344CB8AC3E}">
        <p14:creationId xmlns:p14="http://schemas.microsoft.com/office/powerpoint/2010/main" val="25871263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F597C-177C-1AFA-933C-9422FBB62179}"/>
              </a:ext>
            </a:extLst>
          </p:cNvPr>
          <p:cNvSpPr>
            <a:spLocks noGrp="1"/>
          </p:cNvSpPr>
          <p:nvPr>
            <p:ph type="title"/>
          </p:nvPr>
        </p:nvSpPr>
        <p:spPr/>
        <p:txBody>
          <a:bodyPr/>
          <a:lstStyle/>
          <a:p>
            <a:r>
              <a:rPr lang="nl-NL" dirty="0"/>
              <a:t>Hulp aan ontwikkelingslanden</a:t>
            </a:r>
          </a:p>
        </p:txBody>
      </p:sp>
      <p:sp>
        <p:nvSpPr>
          <p:cNvPr id="3" name="Tijdelijke aanduiding voor inhoud 2">
            <a:extLst>
              <a:ext uri="{FF2B5EF4-FFF2-40B4-BE49-F238E27FC236}">
                <a16:creationId xmlns:a16="http://schemas.microsoft.com/office/drawing/2014/main" id="{43D3D0F3-3B87-8CA4-D3A5-53C53608CD77}"/>
              </a:ext>
            </a:extLst>
          </p:cNvPr>
          <p:cNvSpPr>
            <a:spLocks noGrp="1"/>
          </p:cNvSpPr>
          <p:nvPr>
            <p:ph idx="1"/>
          </p:nvPr>
        </p:nvSpPr>
        <p:spPr>
          <a:xfrm>
            <a:off x="838200" y="1825625"/>
            <a:ext cx="10515600" cy="4938246"/>
          </a:xfrm>
        </p:spPr>
        <p:txBody>
          <a:bodyPr>
            <a:normAutofit fontScale="85000" lnSpcReduction="20000"/>
          </a:bodyPr>
          <a:lstStyle/>
          <a:p>
            <a:r>
              <a:rPr lang="nl-NL" dirty="0"/>
              <a:t>Hoe helpen we ontwikkelingslanden?</a:t>
            </a:r>
          </a:p>
          <a:p>
            <a:r>
              <a:rPr lang="nl-NL" b="1" dirty="0"/>
              <a:t>Noodhulp</a:t>
            </a:r>
          </a:p>
          <a:p>
            <a:pPr lvl="1"/>
            <a:r>
              <a:rPr lang="nl-NL" dirty="0"/>
              <a:t>Hulp op korte termijn. Indien er een ramp uitbreekt hebben mensen vaak eerste levensbehoeften nodig, zoals eten, drinken en dekens of kleding. Deze hulp is gericht op korte termijn.</a:t>
            </a:r>
          </a:p>
          <a:p>
            <a:r>
              <a:rPr lang="nl-NL" b="1" dirty="0"/>
              <a:t>Structurele hulp</a:t>
            </a:r>
          </a:p>
          <a:p>
            <a:pPr lvl="1"/>
            <a:r>
              <a:rPr lang="nl-NL" dirty="0"/>
              <a:t>Hulp op lange termijn. Bijvoorbeeld de bewoners helpen om een eigen business op te zetten of de mensen leren water te zuiveren. Dit richt zich er op dat de mensen in de toekomst zelfstandig(er) kunnen leven. Een bekend voorbeeld zijn microkredieten</a:t>
            </a:r>
          </a:p>
          <a:p>
            <a:r>
              <a:rPr lang="nl-NL" b="1" dirty="0"/>
              <a:t>Gebonden hulp</a:t>
            </a:r>
          </a:p>
          <a:p>
            <a:pPr lvl="1"/>
            <a:r>
              <a:rPr lang="nl-NL" dirty="0"/>
              <a:t>Bij gebonden hulp geven we (bijvoorbeeld) als Nederland hulp aan een land, maar is het ontvangende land wel verplicht om het bedrag (grotendeels) uit te geven in Nederland. Zo wordt de Nederlandse economie geholpen.</a:t>
            </a:r>
          </a:p>
          <a:p>
            <a:r>
              <a:rPr lang="nl-NL" b="1" dirty="0"/>
              <a:t>Bilaterale hulp</a:t>
            </a:r>
          </a:p>
          <a:p>
            <a:pPr lvl="1"/>
            <a:r>
              <a:rPr lang="nl-NL" b="0" i="0" dirty="0">
                <a:solidFill>
                  <a:srgbClr val="1F1F1F"/>
                </a:solidFill>
                <a:effectLst/>
                <a:latin typeface="Google Sans"/>
              </a:rPr>
              <a:t>Dit is </a:t>
            </a:r>
            <a:r>
              <a:rPr lang="nl-NL" b="0" i="0" dirty="0">
                <a:solidFill>
                  <a:srgbClr val="040C28"/>
                </a:solidFill>
                <a:effectLst/>
                <a:latin typeface="Google Sans"/>
              </a:rPr>
              <a:t>wanneer hulp rechtstreeks van de overheid van het ene land aan de overheid van het andere land wordt gegeven, zonder tussenkomst van andere personen of organisaties</a:t>
            </a:r>
            <a:r>
              <a:rPr lang="nl-NL" b="0" i="0" dirty="0">
                <a:solidFill>
                  <a:srgbClr val="1F1F1F"/>
                </a:solidFill>
                <a:effectLst/>
                <a:latin typeface="Google Sans"/>
              </a:rPr>
              <a:t>.</a:t>
            </a:r>
            <a:endParaRPr lang="nl-NL" dirty="0"/>
          </a:p>
        </p:txBody>
      </p:sp>
    </p:spTree>
    <p:extLst>
      <p:ext uri="{BB962C8B-B14F-4D97-AF65-F5344CB8AC3E}">
        <p14:creationId xmlns:p14="http://schemas.microsoft.com/office/powerpoint/2010/main" val="24106837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071B3-CA55-435C-DE2E-1B16BC93FE84}"/>
              </a:ext>
            </a:extLst>
          </p:cNvPr>
          <p:cNvSpPr>
            <a:spLocks noGrp="1"/>
          </p:cNvSpPr>
          <p:nvPr>
            <p:ph type="ctrTitle"/>
          </p:nvPr>
        </p:nvSpPr>
        <p:spPr>
          <a:xfrm>
            <a:off x="1524000" y="221410"/>
            <a:ext cx="9144000" cy="2387600"/>
          </a:xfrm>
        </p:spPr>
        <p:txBody>
          <a:bodyPr/>
          <a:lstStyle/>
          <a:p>
            <a:r>
              <a:rPr lang="nl-NL" dirty="0"/>
              <a:t>Berekeningen</a:t>
            </a:r>
          </a:p>
        </p:txBody>
      </p:sp>
      <p:sp>
        <p:nvSpPr>
          <p:cNvPr id="4" name="Tekstvak 3">
            <a:extLst>
              <a:ext uri="{FF2B5EF4-FFF2-40B4-BE49-F238E27FC236}">
                <a16:creationId xmlns:a16="http://schemas.microsoft.com/office/drawing/2014/main" id="{0C2938E0-A8E7-BE2A-C4A1-CDF4808E35DF}"/>
              </a:ext>
            </a:extLst>
          </p:cNvPr>
          <p:cNvSpPr txBox="1"/>
          <p:nvPr/>
        </p:nvSpPr>
        <p:spPr>
          <a:xfrm>
            <a:off x="860612" y="2958353"/>
            <a:ext cx="10434917" cy="3046988"/>
          </a:xfrm>
          <a:prstGeom prst="rect">
            <a:avLst/>
          </a:prstGeom>
          <a:noFill/>
        </p:spPr>
        <p:txBody>
          <a:bodyPr wrap="square" rtlCol="0">
            <a:spAutoFit/>
          </a:bodyPr>
          <a:lstStyle/>
          <a:p>
            <a:r>
              <a:rPr lang="nl-NL" sz="3200" b="1" dirty="0">
                <a:highlight>
                  <a:srgbClr val="FF0000"/>
                </a:highlight>
              </a:rPr>
              <a:t>Onderwerpen</a:t>
            </a:r>
            <a:r>
              <a:rPr lang="nl-NL" sz="3200" dirty="0"/>
              <a:t> </a:t>
            </a:r>
          </a:p>
          <a:p>
            <a:endParaRPr lang="nl-NL" sz="3200" dirty="0"/>
          </a:p>
          <a:p>
            <a:r>
              <a:rPr lang="nl-NL" sz="3200" dirty="0"/>
              <a:t>Procenten, valutakoers, van maand naar…, marktaandeel, kredietkosten, afschrijving, betalingsbalans, rente, consumentenprijs, btw, kostprijs, arbeidsproductiviteit, saldo berekenen, indexcijfers, export en importquote, valutakoers</a:t>
            </a:r>
          </a:p>
        </p:txBody>
      </p:sp>
    </p:spTree>
    <p:extLst>
      <p:ext uri="{BB962C8B-B14F-4D97-AF65-F5344CB8AC3E}">
        <p14:creationId xmlns:p14="http://schemas.microsoft.com/office/powerpoint/2010/main" val="34884570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5528C-E8C5-1D9D-A856-111F170397D7}"/>
              </a:ext>
            </a:extLst>
          </p:cNvPr>
          <p:cNvSpPr>
            <a:spLocks noGrp="1"/>
          </p:cNvSpPr>
          <p:nvPr>
            <p:ph type="title"/>
          </p:nvPr>
        </p:nvSpPr>
        <p:spPr/>
        <p:txBody>
          <a:bodyPr/>
          <a:lstStyle/>
          <a:p>
            <a:r>
              <a:rPr lang="nl-NL" dirty="0"/>
              <a:t>Basis</a:t>
            </a:r>
          </a:p>
        </p:txBody>
      </p:sp>
      <p:sp>
        <p:nvSpPr>
          <p:cNvPr id="3" name="Tijdelijke aanduiding voor inhoud 2">
            <a:extLst>
              <a:ext uri="{FF2B5EF4-FFF2-40B4-BE49-F238E27FC236}">
                <a16:creationId xmlns:a16="http://schemas.microsoft.com/office/drawing/2014/main" id="{6717095B-CFC0-2276-4064-0FE53C33B398}"/>
              </a:ext>
            </a:extLst>
          </p:cNvPr>
          <p:cNvSpPr>
            <a:spLocks noGrp="1"/>
          </p:cNvSpPr>
          <p:nvPr>
            <p:ph idx="1"/>
          </p:nvPr>
        </p:nvSpPr>
        <p:spPr/>
        <p:txBody>
          <a:bodyPr>
            <a:normAutofit lnSpcReduction="10000"/>
          </a:bodyPr>
          <a:lstStyle/>
          <a:p>
            <a:r>
              <a:rPr lang="nl-NL" dirty="0"/>
              <a:t>Een miljoen heeft </a:t>
            </a:r>
            <a:r>
              <a:rPr lang="nl-NL" b="1" dirty="0"/>
              <a:t>zes </a:t>
            </a:r>
            <a:r>
              <a:rPr lang="nl-NL" dirty="0"/>
              <a:t>nullen, een miljard heeft </a:t>
            </a:r>
            <a:r>
              <a:rPr lang="nl-NL" b="1" dirty="0"/>
              <a:t>negen </a:t>
            </a:r>
            <a:r>
              <a:rPr lang="nl-NL" dirty="0"/>
              <a:t>nullen</a:t>
            </a:r>
          </a:p>
          <a:p>
            <a:r>
              <a:rPr lang="nl-NL" dirty="0"/>
              <a:t>Euro’s ronden we altijd af op 2 decimalen (1,666 euro = 1,67 euro), procenten meestal op 1 decimaal tenzij anders aangegeven. </a:t>
            </a:r>
          </a:p>
          <a:p>
            <a:r>
              <a:rPr lang="nl-NL" dirty="0"/>
              <a:t>Schrijf altijd je berekening op voor de deelscore! Maak je berekening ook altijd af, want zelfs met een foute tussen-uitkomsten kun je een deelscore krijgen.</a:t>
            </a:r>
          </a:p>
          <a:p>
            <a:r>
              <a:rPr lang="nl-NL" dirty="0"/>
              <a:t>Indexcijfers schrijven we </a:t>
            </a:r>
            <a:r>
              <a:rPr lang="nl-NL" b="1" dirty="0"/>
              <a:t>zonder </a:t>
            </a:r>
            <a:r>
              <a:rPr lang="nl-NL" dirty="0"/>
              <a:t>procententeken</a:t>
            </a:r>
          </a:p>
          <a:p>
            <a:r>
              <a:rPr lang="nl-NL" dirty="0"/>
              <a:t>1 jaar heeft 365 dagen, 52 weken, 12 maanden, 4 kwartalen</a:t>
            </a:r>
          </a:p>
          <a:p>
            <a:r>
              <a:rPr lang="nl-NL" dirty="0"/>
              <a:t>Liever een ‘’enter’’ te veel op je rekenmachine, dan te weinig.</a:t>
            </a:r>
          </a:p>
          <a:p>
            <a:pPr lvl="1"/>
            <a:r>
              <a:rPr lang="nl-NL" dirty="0"/>
              <a:t>Tip : na elke berekening gewoon op enter klikken</a:t>
            </a:r>
          </a:p>
          <a:p>
            <a:pPr marL="0" indent="0">
              <a:buNone/>
            </a:pPr>
            <a:endParaRPr lang="nl-NL" dirty="0"/>
          </a:p>
        </p:txBody>
      </p:sp>
    </p:spTree>
    <p:extLst>
      <p:ext uri="{BB962C8B-B14F-4D97-AF65-F5344CB8AC3E}">
        <p14:creationId xmlns:p14="http://schemas.microsoft.com/office/powerpoint/2010/main" val="42346943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B360C-E1DB-2830-BBA4-CF1D3D9E7A2C}"/>
              </a:ext>
            </a:extLst>
          </p:cNvPr>
          <p:cNvSpPr>
            <a:spLocks noGrp="1"/>
          </p:cNvSpPr>
          <p:nvPr>
            <p:ph type="title"/>
          </p:nvPr>
        </p:nvSpPr>
        <p:spPr/>
        <p:txBody>
          <a:bodyPr/>
          <a:lstStyle/>
          <a:p>
            <a:r>
              <a:rPr lang="nl-NL" dirty="0"/>
              <a:t>Procenten</a:t>
            </a:r>
          </a:p>
        </p:txBody>
      </p:sp>
      <p:sp>
        <p:nvSpPr>
          <p:cNvPr id="3" name="Tijdelijke aanduiding voor inhoud 2">
            <a:extLst>
              <a:ext uri="{FF2B5EF4-FFF2-40B4-BE49-F238E27FC236}">
                <a16:creationId xmlns:a16="http://schemas.microsoft.com/office/drawing/2014/main" id="{50713D09-E0C7-EEED-A9AA-C8692054CE1A}"/>
              </a:ext>
            </a:extLst>
          </p:cNvPr>
          <p:cNvSpPr>
            <a:spLocks noGrp="1"/>
          </p:cNvSpPr>
          <p:nvPr>
            <p:ph idx="1"/>
          </p:nvPr>
        </p:nvSpPr>
        <p:spPr/>
        <p:txBody>
          <a:bodyPr>
            <a:normAutofit fontScale="85000" lnSpcReduction="20000"/>
          </a:bodyPr>
          <a:lstStyle/>
          <a:p>
            <a:r>
              <a:rPr lang="nl-NL" dirty="0"/>
              <a:t>Een procent is eigenlijk hetzelfde als één van de honderd (cent in het Frans is ook 100).</a:t>
            </a:r>
          </a:p>
          <a:p>
            <a:endParaRPr lang="nl-NL" dirty="0"/>
          </a:p>
          <a:p>
            <a:r>
              <a:rPr lang="nl-NL" dirty="0"/>
              <a:t>1% is dus eigenlijk 1 van de 100</a:t>
            </a:r>
          </a:p>
          <a:p>
            <a:endParaRPr lang="nl-NL" dirty="0"/>
          </a:p>
          <a:p>
            <a:r>
              <a:rPr lang="nl-NL" dirty="0"/>
              <a:t>Op je rekenmachine kun je dit ook intypen als 1 : 100. Je krijgt dan 0,01 uit. </a:t>
            </a:r>
          </a:p>
          <a:p>
            <a:endParaRPr lang="nl-NL" dirty="0"/>
          </a:p>
          <a:p>
            <a:r>
              <a:rPr lang="nl-NL" dirty="0"/>
              <a:t>Als je dus 5,5% van 200 moet berekenen, doe je op je rekenmachine eerst 5,5 : 100. Dat is 0,055</a:t>
            </a:r>
          </a:p>
          <a:p>
            <a:r>
              <a:rPr lang="nl-NL" dirty="0"/>
              <a:t>Dat vermenigvuldig je (keer) het getal dat je wil berekenen. In dit geval vermenigvuldig je het met 200. Je som op je rekenmachine wordt dus</a:t>
            </a:r>
          </a:p>
          <a:p>
            <a:r>
              <a:rPr lang="nl-NL" dirty="0"/>
              <a:t>0,055 x 200 = 11</a:t>
            </a:r>
          </a:p>
        </p:txBody>
      </p:sp>
    </p:spTree>
    <p:extLst>
      <p:ext uri="{BB962C8B-B14F-4D97-AF65-F5344CB8AC3E}">
        <p14:creationId xmlns:p14="http://schemas.microsoft.com/office/powerpoint/2010/main" val="11209707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BBA2EB-2D8E-9F80-878F-00F1D40F5E90}"/>
              </a:ext>
            </a:extLst>
          </p:cNvPr>
          <p:cNvSpPr>
            <a:spLocks noGrp="1"/>
          </p:cNvSpPr>
          <p:nvPr>
            <p:ph type="title"/>
          </p:nvPr>
        </p:nvSpPr>
        <p:spPr/>
        <p:txBody>
          <a:bodyPr/>
          <a:lstStyle/>
          <a:p>
            <a:r>
              <a:rPr lang="nl-NL" dirty="0"/>
              <a:t>Getal berekenen hoeveel % het is</a:t>
            </a:r>
          </a:p>
        </p:txBody>
      </p:sp>
      <p:sp>
        <p:nvSpPr>
          <p:cNvPr id="3" name="Tijdelijke aanduiding voor inhoud 2">
            <a:extLst>
              <a:ext uri="{FF2B5EF4-FFF2-40B4-BE49-F238E27FC236}">
                <a16:creationId xmlns:a16="http://schemas.microsoft.com/office/drawing/2014/main" id="{3C49BFDA-BBD5-D02E-ED72-0FAC838B9B1A}"/>
              </a:ext>
            </a:extLst>
          </p:cNvPr>
          <p:cNvSpPr>
            <a:spLocks noGrp="1"/>
          </p:cNvSpPr>
          <p:nvPr>
            <p:ph idx="1"/>
          </p:nvPr>
        </p:nvSpPr>
        <p:spPr/>
        <p:txBody>
          <a:bodyPr>
            <a:normAutofit lnSpcReduction="10000"/>
          </a:bodyPr>
          <a:lstStyle/>
          <a:p>
            <a:r>
              <a:rPr lang="nl-NL" dirty="0"/>
              <a:t>Bij een </a:t>
            </a:r>
            <a:r>
              <a:rPr lang="nl-NL" i="1" dirty="0"/>
              <a:t>gegeven </a:t>
            </a:r>
            <a:r>
              <a:rPr lang="nl-NL" dirty="0"/>
              <a:t>gebruik je de volgende formule</a:t>
            </a:r>
          </a:p>
          <a:p>
            <a:r>
              <a:rPr lang="nl-NL" dirty="0">
                <a:highlight>
                  <a:srgbClr val="FF00FF"/>
                </a:highlight>
              </a:rPr>
              <a:t>deel / geheel x 100%</a:t>
            </a:r>
          </a:p>
          <a:p>
            <a:endParaRPr lang="nl-NL" dirty="0"/>
          </a:p>
          <a:p>
            <a:r>
              <a:rPr lang="nl-NL" dirty="0"/>
              <a:t>Voorbeeld: </a:t>
            </a:r>
          </a:p>
          <a:p>
            <a:r>
              <a:rPr lang="nl-NL" dirty="0"/>
              <a:t>In een klas zitten 30 kinderen. 10 daarvan zijn jongen. Hoeveel procent is er jongen in deze klas?</a:t>
            </a:r>
          </a:p>
          <a:p>
            <a:r>
              <a:rPr lang="nl-NL" dirty="0"/>
              <a:t>Het is een gegeven (geen verandering) dus gebruik je bovenstaande formule. Het deel zijn de 10 jongens, het geheel (het totaal) zijn de 30 kinderen.</a:t>
            </a:r>
          </a:p>
          <a:p>
            <a:r>
              <a:rPr lang="nl-NL" dirty="0"/>
              <a:t>10 : 30 x 100% = 33,3%. Dus in deze klas is 33,3% jongen.</a:t>
            </a:r>
          </a:p>
        </p:txBody>
      </p:sp>
    </p:spTree>
    <p:extLst>
      <p:ext uri="{BB962C8B-B14F-4D97-AF65-F5344CB8AC3E}">
        <p14:creationId xmlns:p14="http://schemas.microsoft.com/office/powerpoint/2010/main" val="30595856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29205-A6AD-45B4-30C5-6B47E7279733}"/>
              </a:ext>
            </a:extLst>
          </p:cNvPr>
          <p:cNvSpPr>
            <a:spLocks noGrp="1"/>
          </p:cNvSpPr>
          <p:nvPr>
            <p:ph type="title"/>
          </p:nvPr>
        </p:nvSpPr>
        <p:spPr/>
        <p:txBody>
          <a:bodyPr/>
          <a:lstStyle/>
          <a:p>
            <a:r>
              <a:rPr lang="nl-NL" dirty="0"/>
              <a:t>Toename of afname in % uitdrukken</a:t>
            </a:r>
          </a:p>
        </p:txBody>
      </p:sp>
      <p:sp>
        <p:nvSpPr>
          <p:cNvPr id="3" name="Tijdelijke aanduiding voor inhoud 2">
            <a:extLst>
              <a:ext uri="{FF2B5EF4-FFF2-40B4-BE49-F238E27FC236}">
                <a16:creationId xmlns:a16="http://schemas.microsoft.com/office/drawing/2014/main" id="{248E4193-A2BE-8F39-4C7A-33DEC1750BAB}"/>
              </a:ext>
            </a:extLst>
          </p:cNvPr>
          <p:cNvSpPr>
            <a:spLocks noGrp="1"/>
          </p:cNvSpPr>
          <p:nvPr>
            <p:ph idx="1"/>
          </p:nvPr>
        </p:nvSpPr>
        <p:spPr/>
        <p:txBody>
          <a:bodyPr/>
          <a:lstStyle/>
          <a:p>
            <a:r>
              <a:rPr lang="nl-NL" dirty="0"/>
              <a:t>Bij een </a:t>
            </a:r>
            <a:r>
              <a:rPr lang="nl-NL" i="1" dirty="0"/>
              <a:t>verandering (toename of afname) </a:t>
            </a:r>
            <a:r>
              <a:rPr lang="nl-NL" dirty="0"/>
              <a:t>gebruik je de volgende formule</a:t>
            </a:r>
          </a:p>
          <a:p>
            <a:pPr marL="0" indent="0">
              <a:buNone/>
            </a:pPr>
            <a:r>
              <a:rPr lang="nl-NL" dirty="0">
                <a:highlight>
                  <a:srgbClr val="FF00FF"/>
                </a:highlight>
              </a:rPr>
              <a:t>(Nieuw- oud) : oud x 100%</a:t>
            </a:r>
          </a:p>
          <a:p>
            <a:endParaRPr lang="nl-NL" dirty="0"/>
          </a:p>
          <a:p>
            <a:r>
              <a:rPr lang="nl-NL" dirty="0"/>
              <a:t>Voorbeeld: </a:t>
            </a:r>
          </a:p>
          <a:p>
            <a:r>
              <a:rPr lang="nl-NL" dirty="0"/>
              <a:t>In 2021 verdiende je bij je baas 5 euro per uur. In 2022 ging je 8 euro per uur verdienen. Bereken de procentuele stijging van je loon. </a:t>
            </a:r>
          </a:p>
          <a:p>
            <a:r>
              <a:rPr lang="nl-NL" dirty="0"/>
              <a:t>Nieuw = 8 euro, oud = 5 euro.</a:t>
            </a:r>
          </a:p>
          <a:p>
            <a:r>
              <a:rPr lang="nl-NL" dirty="0"/>
              <a:t>(8-5) : 5 x 100% = 60% toename. </a:t>
            </a:r>
          </a:p>
        </p:txBody>
      </p:sp>
    </p:spTree>
    <p:extLst>
      <p:ext uri="{BB962C8B-B14F-4D97-AF65-F5344CB8AC3E}">
        <p14:creationId xmlns:p14="http://schemas.microsoft.com/office/powerpoint/2010/main" val="14435265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6C8713-1B42-F820-BC2D-6E5B48A914DB}"/>
              </a:ext>
            </a:extLst>
          </p:cNvPr>
          <p:cNvSpPr>
            <a:spLocks noGrp="1"/>
          </p:cNvSpPr>
          <p:nvPr>
            <p:ph type="title"/>
          </p:nvPr>
        </p:nvSpPr>
        <p:spPr>
          <a:xfrm>
            <a:off x="838200" y="681037"/>
            <a:ext cx="10515600" cy="1325563"/>
          </a:xfrm>
        </p:spPr>
        <p:txBody>
          <a:bodyPr/>
          <a:lstStyle/>
          <a:p>
            <a:r>
              <a:rPr lang="nl-NL" dirty="0"/>
              <a:t>Bedrag omrekenen van week naar maand</a:t>
            </a:r>
          </a:p>
        </p:txBody>
      </p:sp>
      <p:sp>
        <p:nvSpPr>
          <p:cNvPr id="3" name="Tijdelijke aanduiding voor inhoud 2">
            <a:extLst>
              <a:ext uri="{FF2B5EF4-FFF2-40B4-BE49-F238E27FC236}">
                <a16:creationId xmlns:a16="http://schemas.microsoft.com/office/drawing/2014/main" id="{9532AE3C-26C2-5A8A-D34F-3D48CFC553C7}"/>
              </a:ext>
            </a:extLst>
          </p:cNvPr>
          <p:cNvSpPr>
            <a:spLocks noGrp="1"/>
          </p:cNvSpPr>
          <p:nvPr>
            <p:ph idx="1"/>
          </p:nvPr>
        </p:nvSpPr>
        <p:spPr/>
        <p:txBody>
          <a:bodyPr>
            <a:normAutofit fontScale="92500" lnSpcReduction="20000"/>
          </a:bodyPr>
          <a:lstStyle/>
          <a:p>
            <a:r>
              <a:rPr lang="nl-NL" dirty="0">
                <a:highlight>
                  <a:srgbClr val="FF00FF"/>
                </a:highlight>
              </a:rPr>
              <a:t>Formule maandbedrag = weekbedrag x 52 : 12</a:t>
            </a:r>
            <a:endParaRPr lang="nl-NL" dirty="0"/>
          </a:p>
          <a:p>
            <a:r>
              <a:rPr lang="nl-NL" dirty="0"/>
              <a:t>Je berekent dus eerst het jaarbedrag en daarna het maandbedrag.</a:t>
            </a:r>
          </a:p>
          <a:p>
            <a:r>
              <a:rPr lang="nl-NL" b="1" dirty="0"/>
              <a:t>Let op: één maand is niet precies 4 weken, daarom NOOIT x4 doen!</a:t>
            </a:r>
          </a:p>
          <a:p>
            <a:endParaRPr lang="nl-NL" dirty="0"/>
          </a:p>
          <a:p>
            <a:r>
              <a:rPr lang="nl-NL" u="sng" dirty="0"/>
              <a:t>Voorbeeld: </a:t>
            </a:r>
            <a:br>
              <a:rPr lang="nl-NL" dirty="0"/>
            </a:br>
            <a:r>
              <a:rPr lang="nl-NL" dirty="0"/>
              <a:t>Wesley verdient €40 per week aan krantenwijk. Wat verdient hij per maand? </a:t>
            </a:r>
          </a:p>
          <a:p>
            <a:endParaRPr lang="nl-NL" dirty="0"/>
          </a:p>
          <a:p>
            <a:r>
              <a:rPr lang="nl-NL" b="1" dirty="0"/>
              <a:t>Berekening: </a:t>
            </a:r>
          </a:p>
          <a:p>
            <a:pPr marL="0" indent="0">
              <a:buNone/>
            </a:pPr>
            <a:r>
              <a:rPr lang="nl-NL" dirty="0"/>
              <a:t>   €40.- x 52 : 12 = €173,33</a:t>
            </a:r>
          </a:p>
          <a:p>
            <a:pPr marL="0" indent="0">
              <a:buNone/>
            </a:pPr>
            <a:r>
              <a:rPr lang="nl-NL" dirty="0">
                <a:solidFill>
                  <a:srgbClr val="FF0000"/>
                </a:solidFill>
              </a:rPr>
              <a:t>   Let op: niet x 4!!  </a:t>
            </a:r>
            <a:endParaRPr lang="nl-NL" b="1" dirty="0"/>
          </a:p>
          <a:p>
            <a:pPr marL="0" indent="0">
              <a:buNone/>
            </a:pPr>
            <a:endParaRPr lang="nl-NL" dirty="0"/>
          </a:p>
          <a:p>
            <a:endParaRPr lang="nl-NL" dirty="0">
              <a:solidFill>
                <a:srgbClr val="FF0000"/>
              </a:solidFill>
            </a:endParaRPr>
          </a:p>
        </p:txBody>
      </p:sp>
    </p:spTree>
    <p:extLst>
      <p:ext uri="{BB962C8B-B14F-4D97-AF65-F5344CB8AC3E}">
        <p14:creationId xmlns:p14="http://schemas.microsoft.com/office/powerpoint/2010/main" val="379953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B2527-DAA8-C030-104B-A39F39BC3DBD}"/>
              </a:ext>
            </a:extLst>
          </p:cNvPr>
          <p:cNvSpPr>
            <a:spLocks noGrp="1"/>
          </p:cNvSpPr>
          <p:nvPr>
            <p:ph type="title"/>
          </p:nvPr>
        </p:nvSpPr>
        <p:spPr>
          <a:xfrm>
            <a:off x="838200" y="681037"/>
            <a:ext cx="10515600" cy="1325563"/>
          </a:xfrm>
        </p:spPr>
        <p:txBody>
          <a:bodyPr/>
          <a:lstStyle/>
          <a:p>
            <a:r>
              <a:rPr lang="nl-NL" dirty="0"/>
              <a:t>Bedrag omrekenen van maand naar week</a:t>
            </a:r>
          </a:p>
        </p:txBody>
      </p:sp>
      <p:sp>
        <p:nvSpPr>
          <p:cNvPr id="3" name="Tijdelijke aanduiding voor inhoud 2">
            <a:extLst>
              <a:ext uri="{FF2B5EF4-FFF2-40B4-BE49-F238E27FC236}">
                <a16:creationId xmlns:a16="http://schemas.microsoft.com/office/drawing/2014/main" id="{5B3EB488-2A7D-0B00-F504-70B2EF992310}"/>
              </a:ext>
            </a:extLst>
          </p:cNvPr>
          <p:cNvSpPr>
            <a:spLocks noGrp="1"/>
          </p:cNvSpPr>
          <p:nvPr>
            <p:ph idx="1"/>
          </p:nvPr>
        </p:nvSpPr>
        <p:spPr/>
        <p:txBody>
          <a:bodyPr>
            <a:normAutofit fontScale="92500" lnSpcReduction="20000"/>
          </a:bodyPr>
          <a:lstStyle/>
          <a:p>
            <a:r>
              <a:rPr lang="nl-NL" dirty="0">
                <a:highlight>
                  <a:srgbClr val="FF00FF"/>
                </a:highlight>
              </a:rPr>
              <a:t>Formule weekbedrag= maandbedrag x 12 : 52</a:t>
            </a:r>
            <a:endParaRPr lang="nl-NL" dirty="0">
              <a:solidFill>
                <a:srgbClr val="FF0000"/>
              </a:solidFill>
              <a:highlight>
                <a:srgbClr val="FF00FF"/>
              </a:highlight>
            </a:endParaRPr>
          </a:p>
          <a:p>
            <a:r>
              <a:rPr lang="nl-NL" dirty="0"/>
              <a:t>Je berekent dus eerst het jaarbedrag en daarna het weekbedrag.</a:t>
            </a:r>
          </a:p>
          <a:p>
            <a:r>
              <a:rPr lang="nl-NL" b="1" dirty="0"/>
              <a:t>Let op : een maand is niet precies 4 weken, dus nooit delen door 4!</a:t>
            </a:r>
          </a:p>
          <a:p>
            <a:endParaRPr lang="nl-NL" dirty="0"/>
          </a:p>
          <a:p>
            <a:r>
              <a:rPr lang="nl-NL" u="sng" dirty="0"/>
              <a:t>Voorbeeld: </a:t>
            </a:r>
            <a:br>
              <a:rPr lang="nl-NL" dirty="0"/>
            </a:br>
            <a:r>
              <a:rPr lang="nl-NL" dirty="0"/>
              <a:t>Moes heeft een nieuwe baan en verdient maandelijks €3.000.- </a:t>
            </a:r>
            <a:br>
              <a:rPr lang="nl-NL" dirty="0"/>
            </a:br>
            <a:r>
              <a:rPr lang="nl-NL" dirty="0"/>
              <a:t>Hoeveel verdient hij wekelijks?</a:t>
            </a:r>
          </a:p>
          <a:p>
            <a:endParaRPr lang="nl-NL" dirty="0"/>
          </a:p>
          <a:p>
            <a:r>
              <a:rPr lang="nl-NL" dirty="0"/>
              <a:t>Berekening</a:t>
            </a:r>
            <a:br>
              <a:rPr lang="nl-NL" dirty="0"/>
            </a:br>
            <a:r>
              <a:rPr lang="nl-NL" dirty="0"/>
              <a:t>€3.000 x 12 : 52 = €692,31</a:t>
            </a:r>
          </a:p>
          <a:p>
            <a:r>
              <a:rPr lang="nl-NL" dirty="0">
                <a:solidFill>
                  <a:srgbClr val="FF0000"/>
                </a:solidFill>
              </a:rPr>
              <a:t>Let op: niet delen door 4!!</a:t>
            </a:r>
          </a:p>
          <a:p>
            <a:endParaRPr lang="nl-NL" dirty="0"/>
          </a:p>
        </p:txBody>
      </p:sp>
    </p:spTree>
    <p:extLst>
      <p:ext uri="{BB962C8B-B14F-4D97-AF65-F5344CB8AC3E}">
        <p14:creationId xmlns:p14="http://schemas.microsoft.com/office/powerpoint/2010/main" val="113508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859B0-3950-0D5E-F00D-11BA80B05922}"/>
              </a:ext>
            </a:extLst>
          </p:cNvPr>
          <p:cNvSpPr>
            <a:spLocks noGrp="1"/>
          </p:cNvSpPr>
          <p:nvPr>
            <p:ph type="title"/>
          </p:nvPr>
        </p:nvSpPr>
        <p:spPr/>
        <p:txBody>
          <a:bodyPr/>
          <a:lstStyle/>
          <a:p>
            <a:r>
              <a:rPr lang="nl-NL" dirty="0"/>
              <a:t>1 : De overheid </a:t>
            </a:r>
            <a:r>
              <a:rPr lang="nl-NL" sz="1800" i="1" dirty="0"/>
              <a:t>uitwerking van de opgave</a:t>
            </a:r>
            <a:endParaRPr lang="nl-NL" dirty="0"/>
          </a:p>
        </p:txBody>
      </p:sp>
      <p:pic>
        <p:nvPicPr>
          <p:cNvPr id="5" name="Afbeelding 4">
            <a:extLst>
              <a:ext uri="{FF2B5EF4-FFF2-40B4-BE49-F238E27FC236}">
                <a16:creationId xmlns:a16="http://schemas.microsoft.com/office/drawing/2014/main" id="{A724E591-5197-1B29-2890-3F6629DFB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68044"/>
            <a:ext cx="7061200" cy="49022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t 2">
                <a:extLst>
                  <a:ext uri="{FF2B5EF4-FFF2-40B4-BE49-F238E27FC236}">
                    <a16:creationId xmlns:a16="http://schemas.microsoft.com/office/drawing/2014/main" id="{9D45FC43-2602-7A77-FB7A-535615AA8E20}"/>
                  </a:ext>
                </a:extLst>
              </p14:cNvPr>
              <p14:cNvContentPartPr/>
              <p14:nvPr/>
            </p14:nvContentPartPr>
            <p14:xfrm>
              <a:off x="2278734" y="3581764"/>
              <a:ext cx="1173600" cy="64080"/>
            </p14:xfrm>
          </p:contentPart>
        </mc:Choice>
        <mc:Fallback xmlns="">
          <p:pic>
            <p:nvPicPr>
              <p:cNvPr id="3" name="Inkt 2">
                <a:extLst>
                  <a:ext uri="{FF2B5EF4-FFF2-40B4-BE49-F238E27FC236}">
                    <a16:creationId xmlns:a16="http://schemas.microsoft.com/office/drawing/2014/main" id="{9D45FC43-2602-7A77-FB7A-535615AA8E20}"/>
                  </a:ext>
                </a:extLst>
              </p:cNvPr>
              <p:cNvPicPr/>
              <p:nvPr/>
            </p:nvPicPr>
            <p:blipFill>
              <a:blip r:embed="rId4"/>
              <a:stretch>
                <a:fillRect/>
              </a:stretch>
            </p:blipFill>
            <p:spPr>
              <a:xfrm>
                <a:off x="2225094" y="3473764"/>
                <a:ext cx="12812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t 3">
                <a:extLst>
                  <a:ext uri="{FF2B5EF4-FFF2-40B4-BE49-F238E27FC236}">
                    <a16:creationId xmlns:a16="http://schemas.microsoft.com/office/drawing/2014/main" id="{296A019C-ECE9-BD04-0A2E-E8C26BD3CFDA}"/>
                  </a:ext>
                </a:extLst>
              </p14:cNvPr>
              <p14:cNvContentPartPr/>
              <p14:nvPr/>
            </p14:nvContentPartPr>
            <p14:xfrm>
              <a:off x="4227054" y="3566644"/>
              <a:ext cx="753840" cy="21960"/>
            </p14:xfrm>
          </p:contentPart>
        </mc:Choice>
        <mc:Fallback xmlns="">
          <p:pic>
            <p:nvPicPr>
              <p:cNvPr id="4" name="Inkt 3">
                <a:extLst>
                  <a:ext uri="{FF2B5EF4-FFF2-40B4-BE49-F238E27FC236}">
                    <a16:creationId xmlns:a16="http://schemas.microsoft.com/office/drawing/2014/main" id="{296A019C-ECE9-BD04-0A2E-E8C26BD3CFDA}"/>
                  </a:ext>
                </a:extLst>
              </p:cNvPr>
              <p:cNvPicPr/>
              <p:nvPr/>
            </p:nvPicPr>
            <p:blipFill>
              <a:blip r:embed="rId6"/>
              <a:stretch>
                <a:fillRect/>
              </a:stretch>
            </p:blipFill>
            <p:spPr>
              <a:xfrm>
                <a:off x="4173054" y="3458644"/>
                <a:ext cx="8614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t 5">
                <a:extLst>
                  <a:ext uri="{FF2B5EF4-FFF2-40B4-BE49-F238E27FC236}">
                    <a16:creationId xmlns:a16="http://schemas.microsoft.com/office/drawing/2014/main" id="{EA839A4E-5C37-837E-DAD5-AD01B16F6C72}"/>
                  </a:ext>
                </a:extLst>
              </p14:cNvPr>
              <p14:cNvContentPartPr/>
              <p14:nvPr/>
            </p14:nvContentPartPr>
            <p14:xfrm>
              <a:off x="3568974" y="3784084"/>
              <a:ext cx="407160" cy="14400"/>
            </p14:xfrm>
          </p:contentPart>
        </mc:Choice>
        <mc:Fallback xmlns="">
          <p:pic>
            <p:nvPicPr>
              <p:cNvPr id="6" name="Inkt 5">
                <a:extLst>
                  <a:ext uri="{FF2B5EF4-FFF2-40B4-BE49-F238E27FC236}">
                    <a16:creationId xmlns:a16="http://schemas.microsoft.com/office/drawing/2014/main" id="{EA839A4E-5C37-837E-DAD5-AD01B16F6C72}"/>
                  </a:ext>
                </a:extLst>
              </p:cNvPr>
              <p:cNvPicPr/>
              <p:nvPr/>
            </p:nvPicPr>
            <p:blipFill>
              <a:blip r:embed="rId8"/>
              <a:stretch>
                <a:fillRect/>
              </a:stretch>
            </p:blipFill>
            <p:spPr>
              <a:xfrm>
                <a:off x="3515334" y="3676444"/>
                <a:ext cx="5148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t 6">
                <a:extLst>
                  <a:ext uri="{FF2B5EF4-FFF2-40B4-BE49-F238E27FC236}">
                    <a16:creationId xmlns:a16="http://schemas.microsoft.com/office/drawing/2014/main" id="{77306630-EC2E-8CC9-51FE-0DAE22DD9E97}"/>
                  </a:ext>
                </a:extLst>
              </p14:cNvPr>
              <p14:cNvContentPartPr/>
              <p14:nvPr/>
            </p14:nvContentPartPr>
            <p14:xfrm>
              <a:off x="4129854" y="3789484"/>
              <a:ext cx="537480" cy="9000"/>
            </p14:xfrm>
          </p:contentPart>
        </mc:Choice>
        <mc:Fallback xmlns="">
          <p:pic>
            <p:nvPicPr>
              <p:cNvPr id="7" name="Inkt 6">
                <a:extLst>
                  <a:ext uri="{FF2B5EF4-FFF2-40B4-BE49-F238E27FC236}">
                    <a16:creationId xmlns:a16="http://schemas.microsoft.com/office/drawing/2014/main" id="{77306630-EC2E-8CC9-51FE-0DAE22DD9E97}"/>
                  </a:ext>
                </a:extLst>
              </p:cNvPr>
              <p:cNvPicPr/>
              <p:nvPr/>
            </p:nvPicPr>
            <p:blipFill>
              <a:blip r:embed="rId10"/>
              <a:stretch>
                <a:fillRect/>
              </a:stretch>
            </p:blipFill>
            <p:spPr>
              <a:xfrm>
                <a:off x="4075854" y="3681844"/>
                <a:ext cx="6451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t 7">
                <a:extLst>
                  <a:ext uri="{FF2B5EF4-FFF2-40B4-BE49-F238E27FC236}">
                    <a16:creationId xmlns:a16="http://schemas.microsoft.com/office/drawing/2014/main" id="{FAE7E1BA-7F37-F8B6-264B-C024C389845C}"/>
                  </a:ext>
                </a:extLst>
              </p14:cNvPr>
              <p14:cNvContentPartPr/>
              <p14:nvPr/>
            </p14:nvContentPartPr>
            <p14:xfrm>
              <a:off x="5086734" y="3786244"/>
              <a:ext cx="811800" cy="3600"/>
            </p14:xfrm>
          </p:contentPart>
        </mc:Choice>
        <mc:Fallback xmlns="">
          <p:pic>
            <p:nvPicPr>
              <p:cNvPr id="8" name="Inkt 7">
                <a:extLst>
                  <a:ext uri="{FF2B5EF4-FFF2-40B4-BE49-F238E27FC236}">
                    <a16:creationId xmlns:a16="http://schemas.microsoft.com/office/drawing/2014/main" id="{FAE7E1BA-7F37-F8B6-264B-C024C389845C}"/>
                  </a:ext>
                </a:extLst>
              </p:cNvPr>
              <p:cNvPicPr/>
              <p:nvPr/>
            </p:nvPicPr>
            <p:blipFill>
              <a:blip r:embed="rId12"/>
              <a:stretch>
                <a:fillRect/>
              </a:stretch>
            </p:blipFill>
            <p:spPr>
              <a:xfrm>
                <a:off x="5033094" y="3678604"/>
                <a:ext cx="919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t 8">
                <a:extLst>
                  <a:ext uri="{FF2B5EF4-FFF2-40B4-BE49-F238E27FC236}">
                    <a16:creationId xmlns:a16="http://schemas.microsoft.com/office/drawing/2014/main" id="{1486DCCC-DB28-446B-789D-D8B123123638}"/>
                  </a:ext>
                </a:extLst>
              </p14:cNvPr>
              <p14:cNvContentPartPr/>
              <p14:nvPr/>
            </p14:nvContentPartPr>
            <p14:xfrm>
              <a:off x="5293734" y="4413724"/>
              <a:ext cx="361440" cy="360"/>
            </p14:xfrm>
          </p:contentPart>
        </mc:Choice>
        <mc:Fallback xmlns="">
          <p:pic>
            <p:nvPicPr>
              <p:cNvPr id="9" name="Inkt 8">
                <a:extLst>
                  <a:ext uri="{FF2B5EF4-FFF2-40B4-BE49-F238E27FC236}">
                    <a16:creationId xmlns:a16="http://schemas.microsoft.com/office/drawing/2014/main" id="{1486DCCC-DB28-446B-789D-D8B123123638}"/>
                  </a:ext>
                </a:extLst>
              </p:cNvPr>
              <p:cNvPicPr/>
              <p:nvPr/>
            </p:nvPicPr>
            <p:blipFill>
              <a:blip r:embed="rId14"/>
              <a:stretch>
                <a:fillRect/>
              </a:stretch>
            </p:blipFill>
            <p:spPr>
              <a:xfrm>
                <a:off x="5239734" y="4306084"/>
                <a:ext cx="469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t 9">
                <a:extLst>
                  <a:ext uri="{FF2B5EF4-FFF2-40B4-BE49-F238E27FC236}">
                    <a16:creationId xmlns:a16="http://schemas.microsoft.com/office/drawing/2014/main" id="{7BDE42AF-361B-C85F-E50A-231AF5C954F3}"/>
                  </a:ext>
                </a:extLst>
              </p14:cNvPr>
              <p14:cNvContentPartPr/>
              <p14:nvPr/>
            </p14:nvContentPartPr>
            <p14:xfrm>
              <a:off x="3629814" y="4217164"/>
              <a:ext cx="1583640" cy="38160"/>
            </p14:xfrm>
          </p:contentPart>
        </mc:Choice>
        <mc:Fallback xmlns="">
          <p:pic>
            <p:nvPicPr>
              <p:cNvPr id="10" name="Inkt 9">
                <a:extLst>
                  <a:ext uri="{FF2B5EF4-FFF2-40B4-BE49-F238E27FC236}">
                    <a16:creationId xmlns:a16="http://schemas.microsoft.com/office/drawing/2014/main" id="{7BDE42AF-361B-C85F-E50A-231AF5C954F3}"/>
                  </a:ext>
                </a:extLst>
              </p:cNvPr>
              <p:cNvPicPr/>
              <p:nvPr/>
            </p:nvPicPr>
            <p:blipFill>
              <a:blip r:embed="rId16"/>
              <a:stretch>
                <a:fillRect/>
              </a:stretch>
            </p:blipFill>
            <p:spPr>
              <a:xfrm>
                <a:off x="3576174" y="4109164"/>
                <a:ext cx="16912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t 10">
                <a:extLst>
                  <a:ext uri="{FF2B5EF4-FFF2-40B4-BE49-F238E27FC236}">
                    <a16:creationId xmlns:a16="http://schemas.microsoft.com/office/drawing/2014/main" id="{6B2C7E99-A9BF-DF98-2D29-A2ABB35C009B}"/>
                  </a:ext>
                </a:extLst>
              </p14:cNvPr>
              <p14:cNvContentPartPr/>
              <p14:nvPr/>
            </p14:nvContentPartPr>
            <p14:xfrm>
              <a:off x="1758422" y="5462849"/>
              <a:ext cx="360" cy="360"/>
            </p14:xfrm>
          </p:contentPart>
        </mc:Choice>
        <mc:Fallback xmlns="">
          <p:pic>
            <p:nvPicPr>
              <p:cNvPr id="11" name="Inkt 10">
                <a:extLst>
                  <a:ext uri="{FF2B5EF4-FFF2-40B4-BE49-F238E27FC236}">
                    <a16:creationId xmlns:a16="http://schemas.microsoft.com/office/drawing/2014/main" id="{6B2C7E99-A9BF-DF98-2D29-A2ABB35C009B}"/>
                  </a:ext>
                </a:extLst>
              </p:cNvPr>
              <p:cNvPicPr/>
              <p:nvPr/>
            </p:nvPicPr>
            <p:blipFill>
              <a:blip r:embed="rId18"/>
              <a:stretch>
                <a:fillRect/>
              </a:stretch>
            </p:blipFill>
            <p:spPr>
              <a:xfrm>
                <a:off x="1704422" y="535520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t 12">
                <a:extLst>
                  <a:ext uri="{FF2B5EF4-FFF2-40B4-BE49-F238E27FC236}">
                    <a16:creationId xmlns:a16="http://schemas.microsoft.com/office/drawing/2014/main" id="{9A3AAEC7-4702-AFF1-66B9-F33C628DE4B4}"/>
                  </a:ext>
                </a:extLst>
              </p14:cNvPr>
              <p14:cNvContentPartPr/>
              <p14:nvPr/>
            </p14:nvContentPartPr>
            <p14:xfrm>
              <a:off x="1760222" y="6088169"/>
              <a:ext cx="360" cy="360"/>
            </p14:xfrm>
          </p:contentPart>
        </mc:Choice>
        <mc:Fallback xmlns="">
          <p:pic>
            <p:nvPicPr>
              <p:cNvPr id="13" name="Inkt 12">
                <a:extLst>
                  <a:ext uri="{FF2B5EF4-FFF2-40B4-BE49-F238E27FC236}">
                    <a16:creationId xmlns:a16="http://schemas.microsoft.com/office/drawing/2014/main" id="{9A3AAEC7-4702-AFF1-66B9-F33C628DE4B4}"/>
                  </a:ext>
                </a:extLst>
              </p:cNvPr>
              <p:cNvPicPr/>
              <p:nvPr/>
            </p:nvPicPr>
            <p:blipFill>
              <a:blip r:embed="rId18"/>
              <a:stretch>
                <a:fillRect/>
              </a:stretch>
            </p:blipFill>
            <p:spPr>
              <a:xfrm>
                <a:off x="1706222" y="598016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t 13">
                <a:extLst>
                  <a:ext uri="{FF2B5EF4-FFF2-40B4-BE49-F238E27FC236}">
                    <a16:creationId xmlns:a16="http://schemas.microsoft.com/office/drawing/2014/main" id="{9C32CBE5-C43D-F40B-0129-F18A4E2E1902}"/>
                  </a:ext>
                </a:extLst>
              </p14:cNvPr>
              <p14:cNvContentPartPr/>
              <p14:nvPr/>
            </p14:nvContentPartPr>
            <p14:xfrm>
              <a:off x="1760582" y="3823409"/>
              <a:ext cx="360" cy="360"/>
            </p14:xfrm>
          </p:contentPart>
        </mc:Choice>
        <mc:Fallback xmlns="">
          <p:pic>
            <p:nvPicPr>
              <p:cNvPr id="14" name="Inkt 13">
                <a:extLst>
                  <a:ext uri="{FF2B5EF4-FFF2-40B4-BE49-F238E27FC236}">
                    <a16:creationId xmlns:a16="http://schemas.microsoft.com/office/drawing/2014/main" id="{9C32CBE5-C43D-F40B-0129-F18A4E2E1902}"/>
                  </a:ext>
                </a:extLst>
              </p:cNvPr>
              <p:cNvPicPr/>
              <p:nvPr/>
            </p:nvPicPr>
            <p:blipFill>
              <a:blip r:embed="rId18"/>
              <a:stretch>
                <a:fillRect/>
              </a:stretch>
            </p:blipFill>
            <p:spPr>
              <a:xfrm>
                <a:off x="1706942" y="371576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t 14">
                <a:extLst>
                  <a:ext uri="{FF2B5EF4-FFF2-40B4-BE49-F238E27FC236}">
                    <a16:creationId xmlns:a16="http://schemas.microsoft.com/office/drawing/2014/main" id="{7235D312-71DD-2A45-5AD0-75893512BE5A}"/>
                  </a:ext>
                </a:extLst>
              </p14:cNvPr>
              <p14:cNvContentPartPr/>
              <p14:nvPr/>
            </p14:nvContentPartPr>
            <p14:xfrm>
              <a:off x="1768142" y="4232369"/>
              <a:ext cx="360" cy="360"/>
            </p14:xfrm>
          </p:contentPart>
        </mc:Choice>
        <mc:Fallback xmlns="">
          <p:pic>
            <p:nvPicPr>
              <p:cNvPr id="15" name="Inkt 14">
                <a:extLst>
                  <a:ext uri="{FF2B5EF4-FFF2-40B4-BE49-F238E27FC236}">
                    <a16:creationId xmlns:a16="http://schemas.microsoft.com/office/drawing/2014/main" id="{7235D312-71DD-2A45-5AD0-75893512BE5A}"/>
                  </a:ext>
                </a:extLst>
              </p:cNvPr>
              <p:cNvPicPr/>
              <p:nvPr/>
            </p:nvPicPr>
            <p:blipFill>
              <a:blip r:embed="rId18"/>
              <a:stretch>
                <a:fillRect/>
              </a:stretch>
            </p:blipFill>
            <p:spPr>
              <a:xfrm>
                <a:off x="1714142" y="412436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t 15">
                <a:extLst>
                  <a:ext uri="{FF2B5EF4-FFF2-40B4-BE49-F238E27FC236}">
                    <a16:creationId xmlns:a16="http://schemas.microsoft.com/office/drawing/2014/main" id="{F5C6A662-C9A5-7E2D-73E0-BFFB273E2129}"/>
                  </a:ext>
                </a:extLst>
              </p14:cNvPr>
              <p14:cNvContentPartPr/>
              <p14:nvPr/>
            </p14:nvContentPartPr>
            <p14:xfrm>
              <a:off x="1765622" y="4421729"/>
              <a:ext cx="360" cy="360"/>
            </p14:xfrm>
          </p:contentPart>
        </mc:Choice>
        <mc:Fallback xmlns="">
          <p:pic>
            <p:nvPicPr>
              <p:cNvPr id="16" name="Inkt 15">
                <a:extLst>
                  <a:ext uri="{FF2B5EF4-FFF2-40B4-BE49-F238E27FC236}">
                    <a16:creationId xmlns:a16="http://schemas.microsoft.com/office/drawing/2014/main" id="{F5C6A662-C9A5-7E2D-73E0-BFFB273E2129}"/>
                  </a:ext>
                </a:extLst>
              </p:cNvPr>
              <p:cNvPicPr/>
              <p:nvPr/>
            </p:nvPicPr>
            <p:blipFill>
              <a:blip r:embed="rId18"/>
              <a:stretch>
                <a:fillRect/>
              </a:stretch>
            </p:blipFill>
            <p:spPr>
              <a:xfrm>
                <a:off x="1711982" y="431372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t 16">
                <a:extLst>
                  <a:ext uri="{FF2B5EF4-FFF2-40B4-BE49-F238E27FC236}">
                    <a16:creationId xmlns:a16="http://schemas.microsoft.com/office/drawing/2014/main" id="{535EB26C-B5FF-71E3-00C7-88D9BD56D005}"/>
                  </a:ext>
                </a:extLst>
              </p14:cNvPr>
              <p14:cNvContentPartPr/>
              <p14:nvPr/>
            </p14:nvContentPartPr>
            <p14:xfrm>
              <a:off x="1758062" y="5645369"/>
              <a:ext cx="360" cy="360"/>
            </p14:xfrm>
          </p:contentPart>
        </mc:Choice>
        <mc:Fallback xmlns="">
          <p:pic>
            <p:nvPicPr>
              <p:cNvPr id="17" name="Inkt 16">
                <a:extLst>
                  <a:ext uri="{FF2B5EF4-FFF2-40B4-BE49-F238E27FC236}">
                    <a16:creationId xmlns:a16="http://schemas.microsoft.com/office/drawing/2014/main" id="{535EB26C-B5FF-71E3-00C7-88D9BD56D005}"/>
                  </a:ext>
                </a:extLst>
              </p:cNvPr>
              <p:cNvPicPr/>
              <p:nvPr/>
            </p:nvPicPr>
            <p:blipFill>
              <a:blip r:embed="rId18"/>
              <a:stretch>
                <a:fillRect/>
              </a:stretch>
            </p:blipFill>
            <p:spPr>
              <a:xfrm>
                <a:off x="1704422" y="5537369"/>
                <a:ext cx="108000" cy="216000"/>
              </a:xfrm>
              <a:prstGeom prst="rect">
                <a:avLst/>
              </a:prstGeom>
            </p:spPr>
          </p:pic>
        </mc:Fallback>
      </mc:AlternateContent>
    </p:spTree>
    <p:extLst>
      <p:ext uri="{BB962C8B-B14F-4D97-AF65-F5344CB8AC3E}">
        <p14:creationId xmlns:p14="http://schemas.microsoft.com/office/powerpoint/2010/main" val="896676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CEB71D-76B4-A74A-E57E-4B761FB01ACF}"/>
              </a:ext>
            </a:extLst>
          </p:cNvPr>
          <p:cNvSpPr>
            <a:spLocks noGrp="1"/>
          </p:cNvSpPr>
          <p:nvPr>
            <p:ph type="title"/>
          </p:nvPr>
        </p:nvSpPr>
        <p:spPr/>
        <p:txBody>
          <a:bodyPr/>
          <a:lstStyle/>
          <a:p>
            <a:r>
              <a:rPr lang="nl-NL" dirty="0"/>
              <a:t>Marktaandeel </a:t>
            </a:r>
          </a:p>
        </p:txBody>
      </p:sp>
      <p:sp>
        <p:nvSpPr>
          <p:cNvPr id="3" name="Tijdelijke aanduiding voor inhoud 2">
            <a:extLst>
              <a:ext uri="{FF2B5EF4-FFF2-40B4-BE49-F238E27FC236}">
                <a16:creationId xmlns:a16="http://schemas.microsoft.com/office/drawing/2014/main" id="{43D19DDB-64E4-F92A-0660-6BB187AB56DB}"/>
              </a:ext>
            </a:extLst>
          </p:cNvPr>
          <p:cNvSpPr>
            <a:spLocks noGrp="1"/>
          </p:cNvSpPr>
          <p:nvPr>
            <p:ph idx="1"/>
          </p:nvPr>
        </p:nvSpPr>
        <p:spPr/>
        <p:txBody>
          <a:bodyPr/>
          <a:lstStyle/>
          <a:p>
            <a:r>
              <a:rPr lang="nl-NL" dirty="0"/>
              <a:t>Marktaandeel: is de afzet in procenten van de totale afzet in de bedrijfstak. </a:t>
            </a:r>
            <a:br>
              <a:rPr lang="nl-NL" dirty="0"/>
            </a:br>
            <a:r>
              <a:rPr lang="nl-NL" dirty="0">
                <a:highlight>
                  <a:srgbClr val="FF00FF"/>
                </a:highlight>
              </a:rPr>
              <a:t>Formule = deel: geheel x 100% </a:t>
            </a:r>
            <a:endParaRPr lang="nl-NL" dirty="0"/>
          </a:p>
          <a:p>
            <a:r>
              <a:rPr lang="nl-NL" dirty="0"/>
              <a:t>Voorbeeld 1)</a:t>
            </a:r>
          </a:p>
          <a:p>
            <a:endParaRPr lang="nl-NL" dirty="0"/>
          </a:p>
        </p:txBody>
      </p:sp>
      <p:graphicFrame>
        <p:nvGraphicFramePr>
          <p:cNvPr id="4" name="Tabel 4">
            <a:extLst>
              <a:ext uri="{FF2B5EF4-FFF2-40B4-BE49-F238E27FC236}">
                <a16:creationId xmlns:a16="http://schemas.microsoft.com/office/drawing/2014/main" id="{60A4A9D5-DCD4-F574-4753-9DC82FCBBF64}"/>
              </a:ext>
            </a:extLst>
          </p:cNvPr>
          <p:cNvGraphicFramePr>
            <a:graphicFrameLocks noGrp="1"/>
          </p:cNvGraphicFramePr>
          <p:nvPr>
            <p:extLst>
              <p:ext uri="{D42A27DB-BD31-4B8C-83A1-F6EECF244321}">
                <p14:modId xmlns:p14="http://schemas.microsoft.com/office/powerpoint/2010/main" val="1219985527"/>
              </p:ext>
            </p:extLst>
          </p:nvPr>
        </p:nvGraphicFramePr>
        <p:xfrm>
          <a:off x="620295" y="3633199"/>
          <a:ext cx="5652168" cy="2543764"/>
        </p:xfrm>
        <a:graphic>
          <a:graphicData uri="http://schemas.openxmlformats.org/drawingml/2006/table">
            <a:tbl>
              <a:tblPr firstRow="1" bandRow="1">
                <a:tableStyleId>{5C22544A-7EE6-4342-B048-85BDC9FD1C3A}</a:tableStyleId>
              </a:tblPr>
              <a:tblGrid>
                <a:gridCol w="2826084">
                  <a:extLst>
                    <a:ext uri="{9D8B030D-6E8A-4147-A177-3AD203B41FA5}">
                      <a16:colId xmlns:a16="http://schemas.microsoft.com/office/drawing/2014/main" val="1076394192"/>
                    </a:ext>
                  </a:extLst>
                </a:gridCol>
                <a:gridCol w="2826084">
                  <a:extLst>
                    <a:ext uri="{9D8B030D-6E8A-4147-A177-3AD203B41FA5}">
                      <a16:colId xmlns:a16="http://schemas.microsoft.com/office/drawing/2014/main" val="974417994"/>
                    </a:ext>
                  </a:extLst>
                </a:gridCol>
              </a:tblGrid>
              <a:tr h="635941">
                <a:tc>
                  <a:txBody>
                    <a:bodyPr/>
                    <a:lstStyle/>
                    <a:p>
                      <a:pPr algn="ctr"/>
                      <a:r>
                        <a:rPr lang="nl-NL" sz="2800" dirty="0"/>
                        <a:t>Provider</a:t>
                      </a:r>
                    </a:p>
                  </a:txBody>
                  <a:tcPr/>
                </a:tc>
                <a:tc>
                  <a:txBody>
                    <a:bodyPr/>
                    <a:lstStyle/>
                    <a:p>
                      <a:pPr algn="ctr"/>
                      <a:r>
                        <a:rPr lang="nl-NL" sz="2800" dirty="0"/>
                        <a:t>Aantal klanten</a:t>
                      </a:r>
                    </a:p>
                  </a:txBody>
                  <a:tcPr/>
                </a:tc>
                <a:extLst>
                  <a:ext uri="{0D108BD9-81ED-4DB2-BD59-A6C34878D82A}">
                    <a16:rowId xmlns:a16="http://schemas.microsoft.com/office/drawing/2014/main" val="4146176833"/>
                  </a:ext>
                </a:extLst>
              </a:tr>
              <a:tr h="635941">
                <a:tc>
                  <a:txBody>
                    <a:bodyPr/>
                    <a:lstStyle/>
                    <a:p>
                      <a:pPr algn="ctr"/>
                      <a:r>
                        <a:rPr lang="nl-NL" sz="2800" dirty="0"/>
                        <a:t>KPN</a:t>
                      </a:r>
                    </a:p>
                  </a:txBody>
                  <a:tcPr/>
                </a:tc>
                <a:tc>
                  <a:txBody>
                    <a:bodyPr/>
                    <a:lstStyle/>
                    <a:p>
                      <a:pPr algn="ctr"/>
                      <a:r>
                        <a:rPr lang="nl-NL" sz="2800" dirty="0"/>
                        <a:t>5 miljoen</a:t>
                      </a:r>
                    </a:p>
                  </a:txBody>
                  <a:tcPr/>
                </a:tc>
                <a:extLst>
                  <a:ext uri="{0D108BD9-81ED-4DB2-BD59-A6C34878D82A}">
                    <a16:rowId xmlns:a16="http://schemas.microsoft.com/office/drawing/2014/main" val="4193546500"/>
                  </a:ext>
                </a:extLst>
              </a:tr>
              <a:tr h="635941">
                <a:tc>
                  <a:txBody>
                    <a:bodyPr/>
                    <a:lstStyle/>
                    <a:p>
                      <a:pPr algn="ctr"/>
                      <a:r>
                        <a:rPr lang="nl-NL" sz="2800" dirty="0"/>
                        <a:t>VODAFONE</a:t>
                      </a:r>
                    </a:p>
                  </a:txBody>
                  <a:tcPr/>
                </a:tc>
                <a:tc>
                  <a:txBody>
                    <a:bodyPr/>
                    <a:lstStyle/>
                    <a:p>
                      <a:pPr algn="ctr"/>
                      <a:r>
                        <a:rPr lang="nl-NL" sz="2800" dirty="0"/>
                        <a:t>3 miljoen</a:t>
                      </a:r>
                    </a:p>
                  </a:txBody>
                  <a:tcPr/>
                </a:tc>
                <a:extLst>
                  <a:ext uri="{0D108BD9-81ED-4DB2-BD59-A6C34878D82A}">
                    <a16:rowId xmlns:a16="http://schemas.microsoft.com/office/drawing/2014/main" val="1937628367"/>
                  </a:ext>
                </a:extLst>
              </a:tr>
              <a:tr h="635941">
                <a:tc>
                  <a:txBody>
                    <a:bodyPr/>
                    <a:lstStyle/>
                    <a:p>
                      <a:pPr algn="ctr"/>
                      <a:r>
                        <a:rPr lang="nl-NL" sz="2800" dirty="0"/>
                        <a:t>T-MOBILE</a:t>
                      </a:r>
                    </a:p>
                  </a:txBody>
                  <a:tcPr/>
                </a:tc>
                <a:tc>
                  <a:txBody>
                    <a:bodyPr/>
                    <a:lstStyle/>
                    <a:p>
                      <a:pPr algn="ctr"/>
                      <a:r>
                        <a:rPr lang="nl-NL" sz="2800" dirty="0"/>
                        <a:t>2 miljoen</a:t>
                      </a:r>
                    </a:p>
                  </a:txBody>
                  <a:tcPr/>
                </a:tc>
                <a:extLst>
                  <a:ext uri="{0D108BD9-81ED-4DB2-BD59-A6C34878D82A}">
                    <a16:rowId xmlns:a16="http://schemas.microsoft.com/office/drawing/2014/main" val="234425843"/>
                  </a:ext>
                </a:extLst>
              </a:tr>
            </a:tbl>
          </a:graphicData>
        </a:graphic>
      </p:graphicFrame>
      <p:sp>
        <p:nvSpPr>
          <p:cNvPr id="5" name="Tekstvak 4">
            <a:extLst>
              <a:ext uri="{FF2B5EF4-FFF2-40B4-BE49-F238E27FC236}">
                <a16:creationId xmlns:a16="http://schemas.microsoft.com/office/drawing/2014/main" id="{D6E7C7A3-011C-60A4-CB4A-B275692E8F39}"/>
              </a:ext>
            </a:extLst>
          </p:cNvPr>
          <p:cNvSpPr txBox="1"/>
          <p:nvPr/>
        </p:nvSpPr>
        <p:spPr>
          <a:xfrm>
            <a:off x="6487694" y="3040135"/>
            <a:ext cx="5642811" cy="400110"/>
          </a:xfrm>
          <a:prstGeom prst="rect">
            <a:avLst/>
          </a:prstGeom>
          <a:noFill/>
        </p:spPr>
        <p:txBody>
          <a:bodyPr wrap="square" rtlCol="0">
            <a:spAutoFit/>
          </a:bodyPr>
          <a:lstStyle/>
          <a:p>
            <a:r>
              <a:rPr lang="nl-NL" sz="2000" b="1" dirty="0"/>
              <a:t>Bereken het marktaandeel van T-Mobile.</a:t>
            </a:r>
          </a:p>
        </p:txBody>
      </p:sp>
      <p:sp>
        <p:nvSpPr>
          <p:cNvPr id="7" name="Tekstvak 6">
            <a:extLst>
              <a:ext uri="{FF2B5EF4-FFF2-40B4-BE49-F238E27FC236}">
                <a16:creationId xmlns:a16="http://schemas.microsoft.com/office/drawing/2014/main" id="{DBB963A9-E599-5F42-36A0-762D4DEA2A3C}"/>
              </a:ext>
            </a:extLst>
          </p:cNvPr>
          <p:cNvSpPr txBox="1"/>
          <p:nvPr/>
        </p:nvSpPr>
        <p:spPr>
          <a:xfrm>
            <a:off x="6934200" y="3633199"/>
            <a:ext cx="4749800" cy="2585323"/>
          </a:xfrm>
          <a:prstGeom prst="rect">
            <a:avLst/>
          </a:prstGeom>
          <a:noFill/>
        </p:spPr>
        <p:txBody>
          <a:bodyPr wrap="square" rtlCol="0">
            <a:spAutoFit/>
          </a:bodyPr>
          <a:lstStyle/>
          <a:p>
            <a:r>
              <a:rPr lang="nl-NL" u="sng" dirty="0"/>
              <a:t>Berekening: </a:t>
            </a:r>
            <a:br>
              <a:rPr lang="nl-NL" dirty="0"/>
            </a:br>
            <a:r>
              <a:rPr lang="nl-NL" dirty="0"/>
              <a:t>Aandeel (klanten) T-Mobile = 2 miljoen</a:t>
            </a:r>
            <a:br>
              <a:rPr lang="nl-NL" dirty="0"/>
            </a:br>
            <a:r>
              <a:rPr lang="nl-NL" dirty="0"/>
              <a:t>Totale aantal klanten = 5+ 3 + 2 = 10 miljoen</a:t>
            </a:r>
            <a:br>
              <a:rPr lang="nl-NL" dirty="0"/>
            </a:br>
            <a:br>
              <a:rPr lang="nl-NL" dirty="0"/>
            </a:br>
            <a:r>
              <a:rPr lang="nl-NL" b="1" dirty="0">
                <a:solidFill>
                  <a:srgbClr val="FF0000"/>
                </a:solidFill>
              </a:rPr>
              <a:t>Op je rekenmachine:</a:t>
            </a:r>
            <a:br>
              <a:rPr lang="nl-NL" dirty="0"/>
            </a:br>
            <a:r>
              <a:rPr lang="nl-NL" dirty="0"/>
              <a:t>2 000 000 : 10 000 000 x 100% = 20%</a:t>
            </a:r>
            <a:br>
              <a:rPr lang="nl-NL" dirty="0"/>
            </a:br>
            <a:br>
              <a:rPr lang="nl-NL" dirty="0"/>
            </a:br>
            <a:r>
              <a:rPr lang="nl-NL" b="1" dirty="0"/>
              <a:t>Antwoord:</a:t>
            </a:r>
            <a:br>
              <a:rPr lang="nl-NL" b="1" dirty="0"/>
            </a:br>
            <a:r>
              <a:rPr lang="nl-NL" b="1" dirty="0"/>
              <a:t>Het marktaandeel van T-Mobile is 20% </a:t>
            </a:r>
          </a:p>
        </p:txBody>
      </p:sp>
    </p:spTree>
    <p:extLst>
      <p:ext uri="{BB962C8B-B14F-4D97-AF65-F5344CB8AC3E}">
        <p14:creationId xmlns:p14="http://schemas.microsoft.com/office/powerpoint/2010/main" val="395231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2B8A3-2B03-91EF-2311-1389A534FCFE}"/>
              </a:ext>
            </a:extLst>
          </p:cNvPr>
          <p:cNvSpPr>
            <a:spLocks noGrp="1"/>
          </p:cNvSpPr>
          <p:nvPr>
            <p:ph type="title"/>
          </p:nvPr>
        </p:nvSpPr>
        <p:spPr/>
        <p:txBody>
          <a:bodyPr/>
          <a:lstStyle/>
          <a:p>
            <a:r>
              <a:rPr lang="nl-NL" dirty="0"/>
              <a:t>Marktaandeel (2)</a:t>
            </a:r>
          </a:p>
        </p:txBody>
      </p:sp>
      <p:pic>
        <p:nvPicPr>
          <p:cNvPr id="4" name="Picture 2" descr="1.1 Afzet, omzet en winst - Economielokaal">
            <a:extLst>
              <a:ext uri="{FF2B5EF4-FFF2-40B4-BE49-F238E27FC236}">
                <a16:creationId xmlns:a16="http://schemas.microsoft.com/office/drawing/2014/main" id="{2BF79999-1EF3-B666-5D6A-F02BD292CE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750" y="1308894"/>
            <a:ext cx="3746500" cy="39878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865CA120-E47A-9EC6-CF58-50D19A00B0EE}"/>
              </a:ext>
            </a:extLst>
          </p:cNvPr>
          <p:cNvSpPr txBox="1"/>
          <p:nvPr/>
        </p:nvSpPr>
        <p:spPr>
          <a:xfrm>
            <a:off x="5054600" y="1905000"/>
            <a:ext cx="6299200" cy="2031325"/>
          </a:xfrm>
          <a:prstGeom prst="rect">
            <a:avLst/>
          </a:prstGeom>
          <a:noFill/>
        </p:spPr>
        <p:txBody>
          <a:bodyPr wrap="square" rtlCol="0">
            <a:spAutoFit/>
          </a:bodyPr>
          <a:lstStyle/>
          <a:p>
            <a:r>
              <a:rPr lang="nl-NL" b="1" dirty="0"/>
              <a:t>Vraag:</a:t>
            </a:r>
            <a:br>
              <a:rPr lang="nl-NL" dirty="0"/>
            </a:br>
            <a:r>
              <a:rPr lang="nl-NL" dirty="0"/>
              <a:t>Bereken hoeveel smartwatches Apple heeft verkocht in het derde kwartaal van 2019.</a:t>
            </a:r>
          </a:p>
          <a:p>
            <a:endParaRPr lang="nl-NL" dirty="0"/>
          </a:p>
          <a:p>
            <a:endParaRPr lang="nl-NL" dirty="0"/>
          </a:p>
          <a:p>
            <a:pPr algn="ctr"/>
            <a:endParaRPr lang="nl-NL" dirty="0"/>
          </a:p>
          <a:p>
            <a:endParaRPr lang="nl-NL" dirty="0"/>
          </a:p>
        </p:txBody>
      </p:sp>
      <p:sp>
        <p:nvSpPr>
          <p:cNvPr id="6" name="Tekstvak 5">
            <a:extLst>
              <a:ext uri="{FF2B5EF4-FFF2-40B4-BE49-F238E27FC236}">
                <a16:creationId xmlns:a16="http://schemas.microsoft.com/office/drawing/2014/main" id="{6754FF4D-B191-2111-609E-2BD1B8A25228}"/>
              </a:ext>
            </a:extLst>
          </p:cNvPr>
          <p:cNvSpPr txBox="1"/>
          <p:nvPr/>
        </p:nvSpPr>
        <p:spPr>
          <a:xfrm>
            <a:off x="5054600" y="3936325"/>
            <a:ext cx="5842000" cy="1754326"/>
          </a:xfrm>
          <a:prstGeom prst="rect">
            <a:avLst/>
          </a:prstGeom>
          <a:noFill/>
        </p:spPr>
        <p:txBody>
          <a:bodyPr wrap="square" rtlCol="0">
            <a:spAutoFit/>
          </a:bodyPr>
          <a:lstStyle/>
          <a:p>
            <a:r>
              <a:rPr lang="nl-NL" b="1" dirty="0"/>
              <a:t>Antwoord:</a:t>
            </a:r>
          </a:p>
          <a:p>
            <a:endParaRPr lang="nl-NL" b="1" dirty="0"/>
          </a:p>
          <a:p>
            <a:r>
              <a:rPr lang="nl-NL" dirty="0"/>
              <a:t>Totale waarde = 17 300 000</a:t>
            </a:r>
            <a:br>
              <a:rPr lang="nl-NL" dirty="0"/>
            </a:br>
            <a:r>
              <a:rPr lang="nl-NL" dirty="0"/>
              <a:t>Marktaandeel Apple = 23% </a:t>
            </a:r>
            <a:br>
              <a:rPr lang="nl-NL" dirty="0"/>
            </a:br>
            <a:br>
              <a:rPr lang="nl-NL" dirty="0"/>
            </a:br>
            <a:r>
              <a:rPr lang="nl-NL" dirty="0"/>
              <a:t>17 300 000 : 100 x 23% = 3 979 000 stuks.</a:t>
            </a:r>
          </a:p>
        </p:txBody>
      </p:sp>
    </p:spTree>
    <p:extLst>
      <p:ext uri="{BB962C8B-B14F-4D97-AF65-F5344CB8AC3E}">
        <p14:creationId xmlns:p14="http://schemas.microsoft.com/office/powerpoint/2010/main" val="185743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2C605-9077-C6FA-810D-83FFDBCF4CB1}"/>
              </a:ext>
            </a:extLst>
          </p:cNvPr>
          <p:cNvSpPr>
            <a:spLocks noGrp="1"/>
          </p:cNvSpPr>
          <p:nvPr>
            <p:ph type="title"/>
          </p:nvPr>
        </p:nvSpPr>
        <p:spPr/>
        <p:txBody>
          <a:bodyPr/>
          <a:lstStyle/>
          <a:p>
            <a:r>
              <a:rPr lang="nl-NL" dirty="0"/>
              <a:t>Berekenen kredietkosten</a:t>
            </a:r>
          </a:p>
        </p:txBody>
      </p:sp>
      <p:sp>
        <p:nvSpPr>
          <p:cNvPr id="3" name="Tijdelijke aanduiding voor inhoud 2">
            <a:extLst>
              <a:ext uri="{FF2B5EF4-FFF2-40B4-BE49-F238E27FC236}">
                <a16:creationId xmlns:a16="http://schemas.microsoft.com/office/drawing/2014/main" id="{7D3D7E8B-EB37-3CB8-21AF-F2D30B0805DA}"/>
              </a:ext>
            </a:extLst>
          </p:cNvPr>
          <p:cNvSpPr>
            <a:spLocks noGrp="1"/>
          </p:cNvSpPr>
          <p:nvPr>
            <p:ph idx="1"/>
          </p:nvPr>
        </p:nvSpPr>
        <p:spPr/>
        <p:txBody>
          <a:bodyPr>
            <a:normAutofit/>
          </a:bodyPr>
          <a:lstStyle/>
          <a:p>
            <a:r>
              <a:rPr lang="nl-NL" dirty="0">
                <a:highlight>
                  <a:srgbClr val="FF00FF"/>
                </a:highlight>
              </a:rPr>
              <a:t>Formule = (maandbedrag x aantal maanden) – geleende bedrag</a:t>
            </a:r>
          </a:p>
          <a:p>
            <a:r>
              <a:rPr lang="nl-NL" dirty="0"/>
              <a:t>Dit gaat over </a:t>
            </a:r>
            <a:r>
              <a:rPr lang="nl-NL" b="1" dirty="0"/>
              <a:t>geld lenen</a:t>
            </a:r>
            <a:r>
              <a:rPr lang="nl-NL" dirty="0"/>
              <a:t>.</a:t>
            </a:r>
          </a:p>
          <a:p>
            <a:r>
              <a:rPr lang="nl-NL" dirty="0"/>
              <a:t>De kredietkosten zijn eigenlijk het verschil tussen het </a:t>
            </a:r>
            <a:r>
              <a:rPr lang="nl-NL" u="sng" dirty="0"/>
              <a:t>geleende bedrag</a:t>
            </a:r>
            <a:r>
              <a:rPr lang="nl-NL" dirty="0"/>
              <a:t> en het bedrag dat je </a:t>
            </a:r>
            <a:r>
              <a:rPr lang="nl-NL" u="sng" dirty="0"/>
              <a:t>terug dient te betalen</a:t>
            </a:r>
            <a:r>
              <a:rPr lang="nl-NL" dirty="0"/>
              <a:t>.</a:t>
            </a:r>
          </a:p>
          <a:p>
            <a:endParaRPr lang="nl-NL" dirty="0"/>
          </a:p>
          <a:p>
            <a:r>
              <a:rPr lang="nl-NL" dirty="0"/>
              <a:t>Als je 1000 euro geleend hebt voor 1 jaar lang tegen 5% rente, moet je de 1000 euro natuurlijk terugbetalen </a:t>
            </a:r>
            <a:r>
              <a:rPr lang="nl-NL" b="1" dirty="0"/>
              <a:t>plus</a:t>
            </a:r>
            <a:r>
              <a:rPr lang="nl-NL" dirty="0"/>
              <a:t> de rente. Dit is 5% van 1000 euro (oftewel 50 euro). Je betaalt 1050 euro terug aan de bank. De kredietkosten zijn 50 euro. </a:t>
            </a:r>
          </a:p>
          <a:p>
            <a:endParaRPr lang="nl-NL" dirty="0"/>
          </a:p>
        </p:txBody>
      </p:sp>
    </p:spTree>
    <p:extLst>
      <p:ext uri="{BB962C8B-B14F-4D97-AF65-F5344CB8AC3E}">
        <p14:creationId xmlns:p14="http://schemas.microsoft.com/office/powerpoint/2010/main" val="20809779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1C89D-ACEC-C4F9-0BC9-6F740245CBCD}"/>
              </a:ext>
            </a:extLst>
          </p:cNvPr>
          <p:cNvSpPr>
            <a:spLocks noGrp="1"/>
          </p:cNvSpPr>
          <p:nvPr>
            <p:ph type="title"/>
          </p:nvPr>
        </p:nvSpPr>
        <p:spPr/>
        <p:txBody>
          <a:bodyPr/>
          <a:lstStyle/>
          <a:p>
            <a:r>
              <a:rPr lang="nl-NL" dirty="0"/>
              <a:t>Berekenen kredietkosten (2)</a:t>
            </a:r>
          </a:p>
        </p:txBody>
      </p:sp>
      <p:sp>
        <p:nvSpPr>
          <p:cNvPr id="3" name="Tijdelijke aanduiding voor inhoud 2">
            <a:extLst>
              <a:ext uri="{FF2B5EF4-FFF2-40B4-BE49-F238E27FC236}">
                <a16:creationId xmlns:a16="http://schemas.microsoft.com/office/drawing/2014/main" id="{CA057401-2474-BD78-9553-08C02FC980A1}"/>
              </a:ext>
            </a:extLst>
          </p:cNvPr>
          <p:cNvSpPr>
            <a:spLocks noGrp="1"/>
          </p:cNvSpPr>
          <p:nvPr>
            <p:ph idx="1"/>
          </p:nvPr>
        </p:nvSpPr>
        <p:spPr/>
        <p:txBody>
          <a:bodyPr/>
          <a:lstStyle/>
          <a:p>
            <a:r>
              <a:rPr lang="nl-NL" dirty="0"/>
              <a:t>Dani koopt een scooter ter waarde van 600 euro.</a:t>
            </a:r>
            <a:br>
              <a:rPr lang="nl-NL" dirty="0"/>
            </a:br>
            <a:r>
              <a:rPr lang="nl-NL" dirty="0"/>
              <a:t>Dit doet hij op afbetaling en betaald maandelijks €30.-</a:t>
            </a:r>
            <a:br>
              <a:rPr lang="nl-NL" dirty="0"/>
            </a:br>
            <a:r>
              <a:rPr lang="nl-NL" dirty="0"/>
              <a:t>Hij spreekt af dat hij dit in twee jaar terug zal betalen. </a:t>
            </a:r>
            <a:br>
              <a:rPr lang="nl-NL" dirty="0"/>
            </a:br>
            <a:r>
              <a:rPr lang="nl-NL" b="1" dirty="0"/>
              <a:t>Bereken de totale kredietkosten.</a:t>
            </a:r>
          </a:p>
          <a:p>
            <a:pPr marL="0" indent="0">
              <a:buNone/>
            </a:pPr>
            <a:r>
              <a:rPr lang="nl-NL" b="1" dirty="0"/>
              <a:t>Antwoord:</a:t>
            </a:r>
          </a:p>
          <a:p>
            <a:pPr marL="0" indent="0">
              <a:buNone/>
            </a:pPr>
            <a:r>
              <a:rPr lang="nl-NL" dirty="0">
                <a:highlight>
                  <a:srgbClr val="FF00FF"/>
                </a:highlight>
              </a:rPr>
              <a:t>Formule = (maandbedrag x aantal maanden) – geleende bedrag</a:t>
            </a:r>
            <a:br>
              <a:rPr lang="nl-NL" dirty="0"/>
            </a:br>
            <a:r>
              <a:rPr lang="nl-NL" b="1" dirty="0"/>
              <a:t>                                      (30  x 24) – 600 = €120. </a:t>
            </a:r>
            <a:br>
              <a:rPr lang="nl-NL" b="1" dirty="0"/>
            </a:br>
            <a:r>
              <a:rPr lang="nl-NL" b="1" dirty="0"/>
              <a:t>Dani betaalt €120.- euro aan kredietkosten.</a:t>
            </a:r>
            <a:br>
              <a:rPr lang="nl-NL" dirty="0"/>
            </a:br>
            <a:r>
              <a:rPr lang="nl-NL" sz="2000" dirty="0">
                <a:solidFill>
                  <a:srgbClr val="FF0000"/>
                </a:solidFill>
              </a:rPr>
              <a:t>Let op: gebruik haakjes of doe het ‘stap voor stap’</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92386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12B3C-04F6-C53E-0E04-70D49107627E}"/>
              </a:ext>
            </a:extLst>
          </p:cNvPr>
          <p:cNvSpPr>
            <a:spLocks noGrp="1"/>
          </p:cNvSpPr>
          <p:nvPr>
            <p:ph type="title"/>
          </p:nvPr>
        </p:nvSpPr>
        <p:spPr/>
        <p:txBody>
          <a:bodyPr/>
          <a:lstStyle/>
          <a:p>
            <a:r>
              <a:rPr lang="nl-NL" dirty="0"/>
              <a:t>Afschrijving </a:t>
            </a:r>
          </a:p>
        </p:txBody>
      </p:sp>
      <p:sp>
        <p:nvSpPr>
          <p:cNvPr id="3" name="Tijdelijke aanduiding voor inhoud 2">
            <a:extLst>
              <a:ext uri="{FF2B5EF4-FFF2-40B4-BE49-F238E27FC236}">
                <a16:creationId xmlns:a16="http://schemas.microsoft.com/office/drawing/2014/main" id="{5133F9C1-D04B-09E9-B2C7-E5FAB68DA068}"/>
              </a:ext>
            </a:extLst>
          </p:cNvPr>
          <p:cNvSpPr>
            <a:spLocks noGrp="1"/>
          </p:cNvSpPr>
          <p:nvPr>
            <p:ph idx="1"/>
          </p:nvPr>
        </p:nvSpPr>
        <p:spPr>
          <a:xfrm>
            <a:off x="838200" y="2881915"/>
            <a:ext cx="10515600" cy="4351338"/>
          </a:xfrm>
        </p:spPr>
        <p:txBody>
          <a:bodyPr>
            <a:normAutofit fontScale="70000" lnSpcReduction="20000"/>
          </a:bodyPr>
          <a:lstStyle/>
          <a:p>
            <a:pPr marL="0" indent="0">
              <a:buNone/>
            </a:pPr>
            <a:r>
              <a:rPr lang="nl-NL" i="1" dirty="0">
                <a:highlight>
                  <a:srgbClr val="FF00FF"/>
                </a:highlight>
              </a:rPr>
              <a:t>Formule: </a:t>
            </a:r>
            <a:br>
              <a:rPr lang="nl-NL" i="1" dirty="0">
                <a:highlight>
                  <a:srgbClr val="FF00FF"/>
                </a:highlight>
              </a:rPr>
            </a:br>
            <a:r>
              <a:rPr lang="nl-NL" i="1" dirty="0">
                <a:highlight>
                  <a:srgbClr val="FF00FF"/>
                </a:highlight>
              </a:rPr>
              <a:t>Afschrijving per jaar = (nieuwwaarde – restwaarde) : aantal gebruiksjaren</a:t>
            </a:r>
            <a:endParaRPr lang="nl-NL" u="sng" dirty="0"/>
          </a:p>
          <a:p>
            <a:r>
              <a:rPr lang="nl-NL" u="sng" dirty="0"/>
              <a:t>Voorbeeld</a:t>
            </a:r>
          </a:p>
          <a:p>
            <a:pPr marL="0" indent="0">
              <a:buNone/>
            </a:pPr>
            <a:r>
              <a:rPr lang="nl-NL" dirty="0"/>
              <a:t>Jayden heeft een nieuwe auto gekocht met een nieuwprijs van €40.000. Hij is van plan om 5 jaar te rijden met deze auto en dan te verkopen voor €10.000.</a:t>
            </a:r>
          </a:p>
          <a:p>
            <a:r>
              <a:rPr lang="nl-NL" b="1" dirty="0"/>
              <a:t>A) Bereken de jaarlijkse afschrijving. </a:t>
            </a:r>
            <a:br>
              <a:rPr lang="nl-NL" b="1" dirty="0"/>
            </a:br>
            <a:r>
              <a:rPr lang="nl-NL" b="1" dirty="0"/>
              <a:t>B) Bereken de boekwaarde na 3 jaar</a:t>
            </a:r>
            <a:br>
              <a:rPr lang="nl-NL" b="1" dirty="0"/>
            </a:br>
            <a:r>
              <a:rPr lang="nl-NL" b="1" dirty="0"/>
              <a:t>C) Hoeveel is er in totaal afgeschreven na 4 jaar?</a:t>
            </a:r>
          </a:p>
          <a:p>
            <a:pPr marL="0" indent="0">
              <a:buNone/>
            </a:pPr>
            <a:endParaRPr lang="nl-NL" b="1" dirty="0"/>
          </a:p>
          <a:p>
            <a:r>
              <a:rPr lang="nl-NL" dirty="0"/>
              <a:t>A) (€40.000 – €10.000) : 5 = €6.000 per jaar. </a:t>
            </a:r>
          </a:p>
          <a:p>
            <a:r>
              <a:rPr lang="nl-NL" dirty="0"/>
              <a:t>B)  40.000 – ( 3 x 6.000) = €22.000 nog waard na 3 jaar</a:t>
            </a:r>
          </a:p>
          <a:p>
            <a:r>
              <a:rPr lang="nl-NL" dirty="0"/>
              <a:t>C)  €6.000 x 4 = €24.000 in totaal afgeschreven.</a:t>
            </a:r>
            <a:br>
              <a:rPr lang="nl-NL" dirty="0"/>
            </a:br>
            <a:br>
              <a:rPr lang="nl-NL" dirty="0"/>
            </a:br>
            <a:br>
              <a:rPr lang="nl-NL" dirty="0"/>
            </a:br>
            <a:endParaRPr lang="nl-NL" dirty="0"/>
          </a:p>
        </p:txBody>
      </p:sp>
      <p:sp>
        <p:nvSpPr>
          <p:cNvPr id="4" name="Tekstvak 3">
            <a:extLst>
              <a:ext uri="{FF2B5EF4-FFF2-40B4-BE49-F238E27FC236}">
                <a16:creationId xmlns:a16="http://schemas.microsoft.com/office/drawing/2014/main" id="{B2ECCBB2-F1E6-F431-E0E5-B05951EF3159}"/>
              </a:ext>
            </a:extLst>
          </p:cNvPr>
          <p:cNvSpPr txBox="1"/>
          <p:nvPr/>
        </p:nvSpPr>
        <p:spPr>
          <a:xfrm>
            <a:off x="838200" y="1387366"/>
            <a:ext cx="9503979" cy="1200329"/>
          </a:xfrm>
          <a:prstGeom prst="rect">
            <a:avLst/>
          </a:prstGeom>
          <a:noFill/>
        </p:spPr>
        <p:txBody>
          <a:bodyPr wrap="square" rtlCol="0">
            <a:spAutoFit/>
          </a:bodyPr>
          <a:lstStyle/>
          <a:p>
            <a:r>
              <a:rPr lang="nl-NL" sz="2400" dirty="0"/>
              <a:t>Afschrijving wil eigenlijk zeggen: waardevermindering. Dit gaat over bijvoorbeeld machines of over auto’s (let op: niet over oldtimers die meer waard worden </a:t>
            </a:r>
            <a:r>
              <a:rPr lang="nl-NL" sz="2400" dirty="0">
                <a:sym typeface="Wingdings" panose="05000000000000000000" pitchFamily="2" charset="2"/>
              </a:rPr>
              <a:t>)</a:t>
            </a:r>
            <a:endParaRPr lang="nl-NL" sz="2400" dirty="0"/>
          </a:p>
        </p:txBody>
      </p:sp>
    </p:spTree>
    <p:extLst>
      <p:ext uri="{BB962C8B-B14F-4D97-AF65-F5344CB8AC3E}">
        <p14:creationId xmlns:p14="http://schemas.microsoft.com/office/powerpoint/2010/main" val="406123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5EEFA1-0416-8E68-C853-C533BB3B08E9}"/>
              </a:ext>
            </a:extLst>
          </p:cNvPr>
          <p:cNvSpPr>
            <a:spLocks noGrp="1"/>
          </p:cNvSpPr>
          <p:nvPr>
            <p:ph type="title"/>
          </p:nvPr>
        </p:nvSpPr>
        <p:spPr/>
        <p:txBody>
          <a:bodyPr/>
          <a:lstStyle/>
          <a:p>
            <a:r>
              <a:rPr lang="nl-NL" dirty="0"/>
              <a:t>Enkelvoudige &amp; samengestelde rente </a:t>
            </a:r>
            <a:r>
              <a:rPr lang="nl-NL" sz="2000" dirty="0"/>
              <a:t>(interest)</a:t>
            </a:r>
            <a:endParaRPr lang="nl-NL" dirty="0"/>
          </a:p>
        </p:txBody>
      </p:sp>
      <p:sp>
        <p:nvSpPr>
          <p:cNvPr id="3" name="Tijdelijke aanduiding voor inhoud 2">
            <a:extLst>
              <a:ext uri="{FF2B5EF4-FFF2-40B4-BE49-F238E27FC236}">
                <a16:creationId xmlns:a16="http://schemas.microsoft.com/office/drawing/2014/main" id="{4045D7DE-695E-603E-AC2F-8F36E92292F9}"/>
              </a:ext>
            </a:extLst>
          </p:cNvPr>
          <p:cNvSpPr>
            <a:spLocks noGrp="1"/>
          </p:cNvSpPr>
          <p:nvPr>
            <p:ph idx="1"/>
          </p:nvPr>
        </p:nvSpPr>
        <p:spPr>
          <a:xfrm>
            <a:off x="838200" y="1825624"/>
            <a:ext cx="10515600" cy="5032375"/>
          </a:xfrm>
        </p:spPr>
        <p:txBody>
          <a:bodyPr>
            <a:normAutofit lnSpcReduction="10000"/>
          </a:bodyPr>
          <a:lstStyle/>
          <a:p>
            <a:r>
              <a:rPr lang="nl-NL" dirty="0"/>
              <a:t>Dit gaat over de </a:t>
            </a:r>
            <a:r>
              <a:rPr lang="nl-NL" b="1" dirty="0"/>
              <a:t>spaarrente </a:t>
            </a:r>
            <a:r>
              <a:rPr lang="nl-NL" sz="1800" dirty="0"/>
              <a:t>(niet over de leenrente!)</a:t>
            </a:r>
          </a:p>
          <a:p>
            <a:r>
              <a:rPr lang="nl-NL" dirty="0"/>
              <a:t>Enkelvoudige rente: ‘normale’ rente per jaar</a:t>
            </a:r>
          </a:p>
          <a:p>
            <a:pPr lvl="1"/>
            <a:r>
              <a:rPr lang="nl-NL" dirty="0"/>
              <a:t>Dit is de meest simpele vorm van rente berekenen. Je berekent eerst hoeveel je per jaar aan rente ontvangt en vermenigvuldigt dat met het aantal jaren</a:t>
            </a:r>
          </a:p>
          <a:p>
            <a:pPr lvl="2"/>
            <a:r>
              <a:rPr lang="nl-NL" dirty="0"/>
              <a:t>Voorbeeld : je krijgt 3% enkelvoudige rente per jaar. Je hebt 2000 euro gespaard en zet het voor 5 jaar vast.</a:t>
            </a:r>
          </a:p>
          <a:p>
            <a:pPr lvl="2"/>
            <a:r>
              <a:rPr lang="nl-NL" dirty="0"/>
              <a:t>Antwoord : 3% van 2000 euro is 60 euro per jaar. </a:t>
            </a:r>
          </a:p>
          <a:p>
            <a:pPr lvl="2"/>
            <a:r>
              <a:rPr lang="nl-NL" dirty="0"/>
              <a:t>60 euro per jaar x 5 jaar = 300 euro per jaar</a:t>
            </a:r>
          </a:p>
          <a:p>
            <a:pPr lvl="2"/>
            <a:endParaRPr lang="nl-NL" dirty="0"/>
          </a:p>
          <a:p>
            <a:pPr lvl="2"/>
            <a:r>
              <a:rPr lang="nl-NL" dirty="0"/>
              <a:t>Het eindbedrag na 5 jaar </a:t>
            </a:r>
            <a:r>
              <a:rPr lang="nl-NL" dirty="0">
                <a:sym typeface="Wingdings" pitchFamily="2" charset="2"/>
              </a:rPr>
              <a:t> beginbedrag + ontvangen rentebedrag</a:t>
            </a:r>
          </a:p>
          <a:p>
            <a:pPr lvl="2"/>
            <a:endParaRPr lang="nl-NL" dirty="0">
              <a:sym typeface="Wingdings" pitchFamily="2" charset="2"/>
            </a:endParaRPr>
          </a:p>
          <a:p>
            <a:pPr lvl="2"/>
            <a:r>
              <a:rPr lang="nl-NL" dirty="0"/>
              <a:t>In deze opgave dus </a:t>
            </a:r>
            <a:r>
              <a:rPr lang="nl-NL" dirty="0">
                <a:sym typeface="Wingdings" pitchFamily="2" charset="2"/>
              </a:rPr>
              <a:t> 2000 euro  + 300  euro = 2300 euro</a:t>
            </a:r>
            <a:endParaRPr lang="nl-NL" dirty="0"/>
          </a:p>
          <a:p>
            <a:pPr lvl="2"/>
            <a:endParaRPr lang="nl-NL" dirty="0"/>
          </a:p>
          <a:p>
            <a:r>
              <a:rPr lang="nl-NL" dirty="0"/>
              <a:t>In de opgave staat vrijwel altijd welke van de twee je moet gebruiken.</a:t>
            </a:r>
          </a:p>
        </p:txBody>
      </p:sp>
    </p:spTree>
    <p:extLst>
      <p:ext uri="{BB962C8B-B14F-4D97-AF65-F5344CB8AC3E}">
        <p14:creationId xmlns:p14="http://schemas.microsoft.com/office/powerpoint/2010/main" val="8350560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375431-9E10-03D0-3F67-B2EA876F95B0}"/>
              </a:ext>
            </a:extLst>
          </p:cNvPr>
          <p:cNvSpPr>
            <a:spLocks noGrp="1"/>
          </p:cNvSpPr>
          <p:nvPr>
            <p:ph type="title"/>
          </p:nvPr>
        </p:nvSpPr>
        <p:spPr/>
        <p:txBody>
          <a:bodyPr/>
          <a:lstStyle/>
          <a:p>
            <a:r>
              <a:rPr lang="nl-NL" dirty="0"/>
              <a:t>Enkelvoudige &amp; samengestelde rente</a:t>
            </a:r>
          </a:p>
        </p:txBody>
      </p:sp>
      <p:sp>
        <p:nvSpPr>
          <p:cNvPr id="3" name="Tijdelijke aanduiding voor inhoud 2">
            <a:extLst>
              <a:ext uri="{FF2B5EF4-FFF2-40B4-BE49-F238E27FC236}">
                <a16:creationId xmlns:a16="http://schemas.microsoft.com/office/drawing/2014/main" id="{C009046D-B349-3565-764B-3F06891921E9}"/>
              </a:ext>
            </a:extLst>
          </p:cNvPr>
          <p:cNvSpPr>
            <a:spLocks noGrp="1"/>
          </p:cNvSpPr>
          <p:nvPr>
            <p:ph idx="1"/>
          </p:nvPr>
        </p:nvSpPr>
        <p:spPr>
          <a:xfrm>
            <a:off x="838200" y="1825624"/>
            <a:ext cx="10515600" cy="4847891"/>
          </a:xfrm>
        </p:spPr>
        <p:txBody>
          <a:bodyPr>
            <a:normAutofit/>
          </a:bodyPr>
          <a:lstStyle/>
          <a:p>
            <a:r>
              <a:rPr lang="nl-NL" dirty="0"/>
              <a:t>Samengestelde rente: ‘rente over rente’ per jaar. </a:t>
            </a:r>
          </a:p>
          <a:p>
            <a:pPr lvl="1"/>
            <a:r>
              <a:rPr lang="nl-NL" dirty="0"/>
              <a:t>Deze vorm van rente noemen ze ook wel rente over rente omdat je, in tegenstelling tot bij enkelvoudige rente, steeds meer rente ontvangt. </a:t>
            </a:r>
          </a:p>
          <a:p>
            <a:pPr lvl="2"/>
            <a:r>
              <a:rPr lang="nl-NL" dirty="0"/>
              <a:t>Beginbedrag jaar 1 + rente % = Eindbedrag jaar 1 (= beginbedrag jaar 2)</a:t>
            </a:r>
          </a:p>
          <a:p>
            <a:pPr lvl="2"/>
            <a:r>
              <a:rPr lang="nl-NL" dirty="0"/>
              <a:t>Beginbedrag jaar 2 + rente % = Eindbedrag jaar 2 (= beginbedrag jaar 3)</a:t>
            </a:r>
          </a:p>
          <a:p>
            <a:pPr lvl="1"/>
            <a:r>
              <a:rPr lang="nl-NL" dirty="0"/>
              <a:t>Formule voor samengestelde rente </a:t>
            </a:r>
          </a:p>
          <a:p>
            <a:pPr lvl="2"/>
            <a:r>
              <a:rPr lang="nl-NL" dirty="0"/>
              <a:t>Beginbedrag x 1,0 (rentepercentage) ^ jaren</a:t>
            </a:r>
          </a:p>
          <a:p>
            <a:pPr lvl="2"/>
            <a:endParaRPr lang="nl-NL" dirty="0"/>
          </a:p>
          <a:p>
            <a:pPr lvl="2"/>
            <a:r>
              <a:rPr lang="nl-NL" dirty="0"/>
              <a:t>Voorbeeld : je krijgt 3% samengestelde rente per jaar. Je hebt 2000 euro gespaard en zet het voor 5 jaar vast.</a:t>
            </a:r>
          </a:p>
          <a:p>
            <a:pPr lvl="2"/>
            <a:r>
              <a:rPr lang="nl-NL" dirty="0"/>
              <a:t>Antwoord : Invullen van de formule</a:t>
            </a:r>
          </a:p>
          <a:p>
            <a:pPr lvl="3"/>
            <a:r>
              <a:rPr lang="nl-NL" dirty="0">
                <a:sym typeface="Wingdings" pitchFamily="2" charset="2"/>
              </a:rPr>
              <a:t> 2000 x 1,03 ^ 5 = 2318,55 euro. Dit is het </a:t>
            </a:r>
            <a:r>
              <a:rPr lang="nl-NL" b="1" dirty="0">
                <a:sym typeface="Wingdings" pitchFamily="2" charset="2"/>
              </a:rPr>
              <a:t>eindbedrag. </a:t>
            </a:r>
          </a:p>
          <a:p>
            <a:pPr lvl="3"/>
            <a:r>
              <a:rPr lang="nl-NL" b="1" dirty="0">
                <a:sym typeface="Wingdings" pitchFamily="2" charset="2"/>
              </a:rPr>
              <a:t> </a:t>
            </a:r>
            <a:r>
              <a:rPr lang="nl-NL" dirty="0">
                <a:sym typeface="Wingdings" pitchFamily="2" charset="2"/>
              </a:rPr>
              <a:t>Het rentebedrag  eindbedrag – beginbedrag </a:t>
            </a:r>
          </a:p>
          <a:p>
            <a:pPr lvl="4"/>
            <a:r>
              <a:rPr lang="nl-NL" dirty="0">
                <a:sym typeface="Wingdings" pitchFamily="2" charset="2"/>
              </a:rPr>
              <a:t>In dit voorbeeld : 2318,55 euro – 2000 euro = 318,55 euro aan rente opbrengsten.</a:t>
            </a:r>
            <a:endParaRPr lang="nl-NL" dirty="0"/>
          </a:p>
          <a:p>
            <a:endParaRPr lang="nl-NL" dirty="0"/>
          </a:p>
        </p:txBody>
      </p:sp>
    </p:spTree>
    <p:extLst>
      <p:ext uri="{BB962C8B-B14F-4D97-AF65-F5344CB8AC3E}">
        <p14:creationId xmlns:p14="http://schemas.microsoft.com/office/powerpoint/2010/main" val="4445927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7D09F-A5B7-90F3-A963-3FCE4E1E4C23}"/>
              </a:ext>
            </a:extLst>
          </p:cNvPr>
          <p:cNvSpPr>
            <a:spLocks noGrp="1"/>
          </p:cNvSpPr>
          <p:nvPr>
            <p:ph type="title"/>
          </p:nvPr>
        </p:nvSpPr>
        <p:spPr/>
        <p:txBody>
          <a:bodyPr/>
          <a:lstStyle/>
          <a:p>
            <a:r>
              <a:rPr lang="nl-NL" dirty="0"/>
              <a:t>Van inkoopprijs naar consumentenprijs</a:t>
            </a:r>
          </a:p>
        </p:txBody>
      </p:sp>
      <p:sp>
        <p:nvSpPr>
          <p:cNvPr id="3" name="Tijdelijke aanduiding voor inhoud 2">
            <a:extLst>
              <a:ext uri="{FF2B5EF4-FFF2-40B4-BE49-F238E27FC236}">
                <a16:creationId xmlns:a16="http://schemas.microsoft.com/office/drawing/2014/main" id="{9623C2DB-0977-0447-2922-ED6BAE27A58A}"/>
              </a:ext>
            </a:extLst>
          </p:cNvPr>
          <p:cNvSpPr>
            <a:spLocks noGrp="1"/>
          </p:cNvSpPr>
          <p:nvPr>
            <p:ph idx="1"/>
          </p:nvPr>
        </p:nvSpPr>
        <p:spPr>
          <a:xfrm>
            <a:off x="838200" y="1825624"/>
            <a:ext cx="10515600" cy="5158499"/>
          </a:xfrm>
        </p:spPr>
        <p:txBody>
          <a:bodyPr>
            <a:normAutofit fontScale="77500" lnSpcReduction="20000"/>
          </a:bodyPr>
          <a:lstStyle/>
          <a:p>
            <a:r>
              <a:rPr lang="nl-NL" dirty="0"/>
              <a:t>De inkoopprijs van een laptop is €450. De brutowinstopslag is 35% van de inkoopprijs. De btw is 21%. </a:t>
            </a:r>
            <a:r>
              <a:rPr lang="nl-NL" b="1" dirty="0"/>
              <a:t>Bereken de consumentenprijs. </a:t>
            </a:r>
          </a:p>
          <a:p>
            <a:pPr marL="0" indent="0">
              <a:buNone/>
            </a:pPr>
            <a:r>
              <a:rPr lang="nl-NL" dirty="0"/>
              <a:t> 						    €			%</a:t>
            </a:r>
          </a:p>
          <a:p>
            <a:r>
              <a:rPr lang="nl-NL" dirty="0"/>
              <a:t>Inkoopprijs					€ 450			100%</a:t>
            </a:r>
          </a:p>
          <a:p>
            <a:r>
              <a:rPr lang="nl-NL" dirty="0"/>
              <a:t>Brutowinstopslag 	35% x €450.-		</a:t>
            </a:r>
            <a:r>
              <a:rPr lang="nl-NL" u="sng" dirty="0"/>
              <a:t>€ 157,50  + </a:t>
            </a:r>
            <a:r>
              <a:rPr lang="nl-NL" dirty="0"/>
              <a:t>		 35 %</a:t>
            </a:r>
          </a:p>
          <a:p>
            <a:r>
              <a:rPr lang="nl-NL" dirty="0"/>
              <a:t>Verkoopprijs					€607,50		135%</a:t>
            </a:r>
          </a:p>
          <a:p>
            <a:pPr marL="0" indent="0">
              <a:buNone/>
            </a:pPr>
            <a:endParaRPr lang="nl-NL" dirty="0"/>
          </a:p>
          <a:p>
            <a:pPr marL="0" indent="0">
              <a:buNone/>
            </a:pPr>
            <a:r>
              <a:rPr lang="nl-NL" sz="3600" b="1" dirty="0">
                <a:highlight>
                  <a:srgbClr val="FF0000"/>
                </a:highlight>
              </a:rPr>
              <a:t>STOP! WE ZETTEN WEER DE VERKOOPPRIJS TERUG OP 100% NU!!!</a:t>
            </a:r>
          </a:p>
          <a:p>
            <a:pPr marL="0" indent="0">
              <a:buNone/>
            </a:pPr>
            <a:endParaRPr lang="nl-NL" dirty="0"/>
          </a:p>
          <a:p>
            <a:r>
              <a:rPr lang="nl-NL" dirty="0"/>
              <a:t>Verkoopprijs 					€ 607,50             		100%</a:t>
            </a:r>
          </a:p>
          <a:p>
            <a:r>
              <a:rPr lang="nl-NL" dirty="0"/>
              <a:t>BTW 			0,21 x €607,50		</a:t>
            </a:r>
            <a:r>
              <a:rPr lang="nl-NL" u="sng" dirty="0"/>
              <a:t>€ 127,58 +</a:t>
            </a:r>
            <a:r>
              <a:rPr lang="nl-NL" dirty="0"/>
              <a:t>		</a:t>
            </a:r>
            <a:r>
              <a:rPr lang="nl-NL" u="sng" dirty="0"/>
              <a:t>  21%</a:t>
            </a:r>
          </a:p>
          <a:p>
            <a:r>
              <a:rPr lang="nl-NL" dirty="0"/>
              <a:t>Consumentenprijs				€ 735,08		121%</a:t>
            </a:r>
            <a:br>
              <a:rPr lang="nl-NL" dirty="0"/>
            </a:br>
            <a:br>
              <a:rPr lang="nl-NL" dirty="0"/>
            </a:br>
            <a:endParaRPr lang="nl-NL" dirty="0"/>
          </a:p>
          <a:p>
            <a:endParaRPr lang="nl-NL" dirty="0"/>
          </a:p>
        </p:txBody>
      </p:sp>
    </p:spTree>
    <p:extLst>
      <p:ext uri="{BB962C8B-B14F-4D97-AF65-F5344CB8AC3E}">
        <p14:creationId xmlns:p14="http://schemas.microsoft.com/office/powerpoint/2010/main" val="288249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00A606-33CA-02B7-E81C-329DC37C5D47}"/>
              </a:ext>
            </a:extLst>
          </p:cNvPr>
          <p:cNvSpPr>
            <a:spLocks noGrp="1"/>
          </p:cNvSpPr>
          <p:nvPr>
            <p:ph type="title"/>
          </p:nvPr>
        </p:nvSpPr>
        <p:spPr/>
        <p:txBody>
          <a:bodyPr/>
          <a:lstStyle/>
          <a:p>
            <a:r>
              <a:rPr lang="nl-NL" dirty="0"/>
              <a:t>Exclusief Btw uitrekenen</a:t>
            </a:r>
          </a:p>
        </p:txBody>
      </p:sp>
      <p:sp>
        <p:nvSpPr>
          <p:cNvPr id="3" name="Tijdelijke aanduiding voor inhoud 2">
            <a:extLst>
              <a:ext uri="{FF2B5EF4-FFF2-40B4-BE49-F238E27FC236}">
                <a16:creationId xmlns:a16="http://schemas.microsoft.com/office/drawing/2014/main" id="{22CDEA6D-758B-4430-0ED3-B8060A2DBE2C}"/>
              </a:ext>
            </a:extLst>
          </p:cNvPr>
          <p:cNvSpPr>
            <a:spLocks noGrp="1"/>
          </p:cNvSpPr>
          <p:nvPr>
            <p:ph idx="1"/>
          </p:nvPr>
        </p:nvSpPr>
        <p:spPr>
          <a:xfrm>
            <a:off x="838200" y="1799499"/>
            <a:ext cx="10515600" cy="4693376"/>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buNone/>
            </a:pPr>
            <a:r>
              <a:rPr lang="nl-NL" i="1" dirty="0">
                <a:highlight>
                  <a:srgbClr val="FF00FF"/>
                </a:highlight>
              </a:rPr>
              <a:t>1)Formule bij 21% btw: prijs inclusief 21% btw : 121 x 100  </a:t>
            </a:r>
            <a:r>
              <a:rPr lang="nl-NL" i="1" dirty="0"/>
              <a:t>                                 : 121 	 x100</a:t>
            </a:r>
            <a:br>
              <a:rPr lang="nl-NL" i="1" dirty="0"/>
            </a:br>
            <a:r>
              <a:rPr lang="nl-NL" i="1" dirty="0">
                <a:highlight>
                  <a:srgbClr val="FF00FF"/>
                </a:highlight>
              </a:rPr>
              <a:t>            									</a:t>
            </a:r>
            <a:r>
              <a:rPr lang="nl-NL" i="1" dirty="0"/>
              <a:t> 	</a:t>
            </a:r>
            <a:br>
              <a:rPr lang="nl-NL" i="1" dirty="0"/>
            </a:br>
            <a:br>
              <a:rPr lang="nl-NL" i="1" dirty="0"/>
            </a:br>
            <a:r>
              <a:rPr lang="nl-NL" u="sng" dirty="0"/>
              <a:t>Voorbeeldopgaven:</a:t>
            </a:r>
            <a:r>
              <a:rPr lang="nl-NL" dirty="0"/>
              <a:t> </a:t>
            </a:r>
            <a:br>
              <a:rPr lang="nl-NL" dirty="0"/>
            </a:br>
            <a:r>
              <a:rPr lang="nl-NL" dirty="0"/>
              <a:t>						          %		121	       1	       100	</a:t>
            </a:r>
            <a:br>
              <a:rPr lang="nl-NL" dirty="0"/>
            </a:br>
            <a:r>
              <a:rPr lang="nl-NL" dirty="0"/>
              <a:t>Een tv kost €847.- inclusief 21% BTW. </a:t>
            </a:r>
            <a:br>
              <a:rPr lang="nl-NL" dirty="0"/>
            </a:br>
            <a:r>
              <a:rPr lang="nl-NL" b="1" dirty="0"/>
              <a:t>Bereken het bedrag exclusief BTW.                                	          </a:t>
            </a:r>
            <a:r>
              <a:rPr lang="nl-NL" dirty="0"/>
              <a:t>€		847	       7	       700</a:t>
            </a:r>
            <a:br>
              <a:rPr lang="nl-NL" b="1" dirty="0"/>
            </a:br>
            <a:br>
              <a:rPr lang="nl-NL" dirty="0"/>
            </a:br>
            <a:r>
              <a:rPr lang="nl-NL" dirty="0"/>
              <a:t>Berekening:  847 : 121 x 100 = €700.-				</a:t>
            </a:r>
            <a:br>
              <a:rPr lang="nl-NL" dirty="0"/>
            </a:br>
            <a:br>
              <a:rPr lang="nl-NL" i="1" dirty="0">
                <a:highlight>
                  <a:srgbClr val="FF00FF"/>
                </a:highlight>
              </a:rPr>
            </a:br>
            <a:r>
              <a:rPr lang="nl-NL" i="1" dirty="0">
                <a:highlight>
                  <a:srgbClr val="FF00FF"/>
                </a:highlight>
              </a:rPr>
              <a:t>2)Formule bij 9% btw = prijs inclusief 9% btw : 109 x 100 </a:t>
            </a:r>
            <a:r>
              <a:rPr lang="nl-NL" i="1" dirty="0"/>
              <a:t>		           : 121              x 100</a:t>
            </a:r>
          </a:p>
          <a:p>
            <a:pPr marL="0" indent="0">
              <a:buNone/>
            </a:pPr>
            <a:r>
              <a:rPr lang="nl-NL" dirty="0"/>
              <a:t>								          :109	  x 100</a:t>
            </a:r>
            <a:br>
              <a:rPr lang="nl-NL" dirty="0"/>
            </a:br>
            <a:r>
              <a:rPr lang="nl-NL" u="sng" dirty="0"/>
              <a:t>Voorbeeldopgaven:</a:t>
            </a:r>
            <a:br>
              <a:rPr lang="nl-NL" u="sng" dirty="0"/>
            </a:br>
            <a:br>
              <a:rPr lang="nl-NL" dirty="0"/>
            </a:br>
            <a:r>
              <a:rPr lang="nl-NL" dirty="0"/>
              <a:t>Een zak chips kost €2,18 inclusief 9% BTW.		            			       	</a:t>
            </a:r>
            <a:br>
              <a:rPr lang="nl-NL" dirty="0"/>
            </a:br>
            <a:r>
              <a:rPr lang="nl-NL" b="1" dirty="0"/>
              <a:t>Bereken het bedrag exclusief BTW.			             </a:t>
            </a:r>
            <a:r>
              <a:rPr lang="nl-NL" dirty="0"/>
              <a:t>%	109	         1	          100</a:t>
            </a:r>
            <a:br>
              <a:rPr lang="nl-NL" dirty="0"/>
            </a:br>
            <a:br>
              <a:rPr lang="nl-NL" dirty="0"/>
            </a:br>
            <a:r>
              <a:rPr lang="nl-NL" dirty="0"/>
              <a:t>Berekening: €2,18 : 109 x 100 = €2.-		              €	2,18	         0,02            2</a:t>
            </a:r>
          </a:p>
          <a:p>
            <a:pPr marL="0" indent="0">
              <a:buNone/>
            </a:pPr>
            <a:br>
              <a:rPr lang="nl-NL" dirty="0"/>
            </a:br>
            <a:r>
              <a:rPr lang="nl-NL" dirty="0"/>
              <a:t>								            : 109 	 x 100</a:t>
            </a:r>
          </a:p>
        </p:txBody>
      </p:sp>
      <p:cxnSp>
        <p:nvCxnSpPr>
          <p:cNvPr id="6" name="Rechte verbindingslijn 5">
            <a:extLst>
              <a:ext uri="{FF2B5EF4-FFF2-40B4-BE49-F238E27FC236}">
                <a16:creationId xmlns:a16="http://schemas.microsoft.com/office/drawing/2014/main" id="{9B426AAD-ABD4-6FA2-D9F3-64C59EFEA6D7}"/>
              </a:ext>
            </a:extLst>
          </p:cNvPr>
          <p:cNvCxnSpPr>
            <a:cxnSpLocks/>
          </p:cNvCxnSpPr>
          <p:nvPr/>
        </p:nvCxnSpPr>
        <p:spPr>
          <a:xfrm>
            <a:off x="6544491" y="2935864"/>
            <a:ext cx="4663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D06F9981-7B70-4A0B-89C5-77307B9C07EE}"/>
              </a:ext>
            </a:extLst>
          </p:cNvPr>
          <p:cNvCxnSpPr/>
          <p:nvPr/>
        </p:nvCxnSpPr>
        <p:spPr>
          <a:xfrm>
            <a:off x="7772400" y="2442754"/>
            <a:ext cx="0" cy="986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9CDCDEEE-A239-71E3-0398-51ED3D1C1EC7}"/>
              </a:ext>
            </a:extLst>
          </p:cNvPr>
          <p:cNvCxnSpPr>
            <a:cxnSpLocks/>
          </p:cNvCxnSpPr>
          <p:nvPr/>
        </p:nvCxnSpPr>
        <p:spPr>
          <a:xfrm>
            <a:off x="9091749" y="2442754"/>
            <a:ext cx="0" cy="986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1A38B2A0-4106-E8DF-62FF-A60EF95DD72A}"/>
              </a:ext>
            </a:extLst>
          </p:cNvPr>
          <p:cNvCxnSpPr/>
          <p:nvPr/>
        </p:nvCxnSpPr>
        <p:spPr>
          <a:xfrm>
            <a:off x="10267406" y="2442754"/>
            <a:ext cx="0" cy="986246"/>
          </a:xfrm>
          <a:prstGeom prst="line">
            <a:avLst/>
          </a:prstGeom>
        </p:spPr>
        <p:style>
          <a:lnRef idx="1">
            <a:schemeClr val="accent1"/>
          </a:lnRef>
          <a:fillRef idx="0">
            <a:schemeClr val="accent1"/>
          </a:fillRef>
          <a:effectRef idx="0">
            <a:schemeClr val="accent1"/>
          </a:effectRef>
          <a:fontRef idx="minor">
            <a:schemeClr val="tx1"/>
          </a:fontRef>
        </p:style>
      </p:cxnSp>
      <p:sp>
        <p:nvSpPr>
          <p:cNvPr id="16" name="Draaiende pijl 15">
            <a:extLst>
              <a:ext uri="{FF2B5EF4-FFF2-40B4-BE49-F238E27FC236}">
                <a16:creationId xmlns:a16="http://schemas.microsoft.com/office/drawing/2014/main" id="{C0AD3DD4-6808-A324-A49F-B5190CEAED48}"/>
              </a:ext>
            </a:extLst>
          </p:cNvPr>
          <p:cNvSpPr/>
          <p:nvPr/>
        </p:nvSpPr>
        <p:spPr>
          <a:xfrm>
            <a:off x="8445142" y="1949643"/>
            <a:ext cx="1110336" cy="98622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8" name="Draaiende pijl 17">
            <a:extLst>
              <a:ext uri="{FF2B5EF4-FFF2-40B4-BE49-F238E27FC236}">
                <a16:creationId xmlns:a16="http://schemas.microsoft.com/office/drawing/2014/main" id="{C8B6CE7F-2720-7C61-BD63-05162D3F4443}"/>
              </a:ext>
            </a:extLst>
          </p:cNvPr>
          <p:cNvSpPr/>
          <p:nvPr/>
        </p:nvSpPr>
        <p:spPr>
          <a:xfrm>
            <a:off x="9712238" y="1949618"/>
            <a:ext cx="1110336" cy="98622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1" name="Gekromde pijl omhoog 20">
            <a:extLst>
              <a:ext uri="{FF2B5EF4-FFF2-40B4-BE49-F238E27FC236}">
                <a16:creationId xmlns:a16="http://schemas.microsoft.com/office/drawing/2014/main" id="{681A138E-D39F-37F4-B1A8-552161A9BBB4}"/>
              </a:ext>
            </a:extLst>
          </p:cNvPr>
          <p:cNvSpPr/>
          <p:nvPr/>
        </p:nvSpPr>
        <p:spPr>
          <a:xfrm>
            <a:off x="8677037" y="3387667"/>
            <a:ext cx="875190" cy="53441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2" name="Gekromde pijl omhoog 21">
            <a:extLst>
              <a:ext uri="{FF2B5EF4-FFF2-40B4-BE49-F238E27FC236}">
                <a16:creationId xmlns:a16="http://schemas.microsoft.com/office/drawing/2014/main" id="{3AF37D9E-C84B-DCF5-8B20-7A1D823D082E}"/>
              </a:ext>
            </a:extLst>
          </p:cNvPr>
          <p:cNvSpPr/>
          <p:nvPr/>
        </p:nvSpPr>
        <p:spPr>
          <a:xfrm>
            <a:off x="9917966" y="3427964"/>
            <a:ext cx="875190" cy="53441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24" name="Rechte verbindingslijn 23">
            <a:extLst>
              <a:ext uri="{FF2B5EF4-FFF2-40B4-BE49-F238E27FC236}">
                <a16:creationId xmlns:a16="http://schemas.microsoft.com/office/drawing/2014/main" id="{9897D64A-823F-3BAA-61A3-E5B377EF8802}"/>
              </a:ext>
            </a:extLst>
          </p:cNvPr>
          <p:cNvCxnSpPr>
            <a:cxnSpLocks/>
          </p:cNvCxnSpPr>
          <p:nvPr/>
        </p:nvCxnSpPr>
        <p:spPr>
          <a:xfrm>
            <a:off x="6858001" y="5505994"/>
            <a:ext cx="42846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7D302ED-E4A5-7C36-24E2-43AAD255EC69}"/>
              </a:ext>
            </a:extLst>
          </p:cNvPr>
          <p:cNvCxnSpPr/>
          <p:nvPr/>
        </p:nvCxnSpPr>
        <p:spPr>
          <a:xfrm>
            <a:off x="7772400" y="5068389"/>
            <a:ext cx="0" cy="875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AD835ABD-FC3A-DF3F-20CB-347CCEC9336A}"/>
              </a:ext>
            </a:extLst>
          </p:cNvPr>
          <p:cNvCxnSpPr>
            <a:cxnSpLocks/>
          </p:cNvCxnSpPr>
          <p:nvPr/>
        </p:nvCxnSpPr>
        <p:spPr>
          <a:xfrm>
            <a:off x="9114632" y="4872446"/>
            <a:ext cx="0" cy="1071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1B005DD-6524-1E23-BCFC-843745C2E26D}"/>
              </a:ext>
            </a:extLst>
          </p:cNvPr>
          <p:cNvCxnSpPr>
            <a:cxnSpLocks/>
          </p:cNvCxnSpPr>
          <p:nvPr/>
        </p:nvCxnSpPr>
        <p:spPr>
          <a:xfrm>
            <a:off x="10355561" y="4872446"/>
            <a:ext cx="0" cy="1071154"/>
          </a:xfrm>
          <a:prstGeom prst="line">
            <a:avLst/>
          </a:prstGeom>
        </p:spPr>
        <p:style>
          <a:lnRef idx="1">
            <a:schemeClr val="accent1"/>
          </a:lnRef>
          <a:fillRef idx="0">
            <a:schemeClr val="accent1"/>
          </a:fillRef>
          <a:effectRef idx="0">
            <a:schemeClr val="accent1"/>
          </a:effectRef>
          <a:fontRef idx="minor">
            <a:schemeClr val="tx1"/>
          </a:fontRef>
        </p:style>
      </p:cxnSp>
      <p:sp>
        <p:nvSpPr>
          <p:cNvPr id="33" name="Draaiende pijl 32">
            <a:extLst>
              <a:ext uri="{FF2B5EF4-FFF2-40B4-BE49-F238E27FC236}">
                <a16:creationId xmlns:a16="http://schemas.microsoft.com/office/drawing/2014/main" id="{F2502291-73BC-172D-9CBE-C78CC7004DB2}"/>
              </a:ext>
            </a:extLst>
          </p:cNvPr>
          <p:cNvSpPr/>
          <p:nvPr/>
        </p:nvSpPr>
        <p:spPr>
          <a:xfrm>
            <a:off x="8536581" y="4543375"/>
            <a:ext cx="1110336" cy="98622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6" name="Draaiende pijl 35">
            <a:extLst>
              <a:ext uri="{FF2B5EF4-FFF2-40B4-BE49-F238E27FC236}">
                <a16:creationId xmlns:a16="http://schemas.microsoft.com/office/drawing/2014/main" id="{70E0BBB1-F3ED-0657-9816-507EA25E9BF0}"/>
              </a:ext>
            </a:extLst>
          </p:cNvPr>
          <p:cNvSpPr/>
          <p:nvPr/>
        </p:nvSpPr>
        <p:spPr>
          <a:xfrm>
            <a:off x="9878812" y="4519747"/>
            <a:ext cx="1110336" cy="98622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7" name="Gekromde pijl omhoog 36">
            <a:extLst>
              <a:ext uri="{FF2B5EF4-FFF2-40B4-BE49-F238E27FC236}">
                <a16:creationId xmlns:a16="http://schemas.microsoft.com/office/drawing/2014/main" id="{F0399E69-F626-4305-2983-1B97A0D31601}"/>
              </a:ext>
            </a:extLst>
          </p:cNvPr>
          <p:cNvSpPr/>
          <p:nvPr/>
        </p:nvSpPr>
        <p:spPr>
          <a:xfrm>
            <a:off x="8771727" y="5789685"/>
            <a:ext cx="875190" cy="30783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40" name="Gekromde pijl omhoog 39">
            <a:extLst>
              <a:ext uri="{FF2B5EF4-FFF2-40B4-BE49-F238E27FC236}">
                <a16:creationId xmlns:a16="http://schemas.microsoft.com/office/drawing/2014/main" id="{C58C9157-D228-E1A1-6196-70FD3767FA65}"/>
              </a:ext>
            </a:extLst>
          </p:cNvPr>
          <p:cNvSpPr/>
          <p:nvPr/>
        </p:nvSpPr>
        <p:spPr>
          <a:xfrm>
            <a:off x="9987094" y="5821912"/>
            <a:ext cx="875190" cy="30783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03950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215F5-93A1-5D9A-99F7-5FFF256A330F}"/>
              </a:ext>
            </a:extLst>
          </p:cNvPr>
          <p:cNvSpPr>
            <a:spLocks noGrp="1"/>
          </p:cNvSpPr>
          <p:nvPr>
            <p:ph type="title"/>
          </p:nvPr>
        </p:nvSpPr>
        <p:spPr/>
        <p:txBody>
          <a:bodyPr/>
          <a:lstStyle/>
          <a:p>
            <a:r>
              <a:rPr lang="nl-NL" dirty="0"/>
              <a:t>Saldo berekenen</a:t>
            </a:r>
          </a:p>
        </p:txBody>
      </p:sp>
      <p:sp>
        <p:nvSpPr>
          <p:cNvPr id="3" name="Tijdelijke aanduiding voor inhoud 2">
            <a:extLst>
              <a:ext uri="{FF2B5EF4-FFF2-40B4-BE49-F238E27FC236}">
                <a16:creationId xmlns:a16="http://schemas.microsoft.com/office/drawing/2014/main" id="{3FAB49D9-C0BC-561E-DE41-316EFB2FCA07}"/>
              </a:ext>
            </a:extLst>
          </p:cNvPr>
          <p:cNvSpPr>
            <a:spLocks noGrp="1"/>
          </p:cNvSpPr>
          <p:nvPr>
            <p:ph idx="1"/>
          </p:nvPr>
        </p:nvSpPr>
        <p:spPr/>
        <p:txBody>
          <a:bodyPr>
            <a:normAutofit fontScale="85000" lnSpcReduction="10000"/>
          </a:bodyPr>
          <a:lstStyle/>
          <a:p>
            <a:r>
              <a:rPr lang="nl-NL" dirty="0"/>
              <a:t>Bij het </a:t>
            </a:r>
            <a:r>
              <a:rPr lang="nl-NL" b="1" dirty="0"/>
              <a:t>sparen </a:t>
            </a:r>
            <a:r>
              <a:rPr lang="nl-NL" dirty="0"/>
              <a:t>van geld kan er sprake zijn van een </a:t>
            </a:r>
            <a:r>
              <a:rPr lang="nl-NL" b="1" dirty="0"/>
              <a:t>debetsaldo </a:t>
            </a:r>
            <a:r>
              <a:rPr lang="nl-NL" dirty="0"/>
              <a:t>en een </a:t>
            </a:r>
            <a:r>
              <a:rPr lang="nl-NL" b="1" dirty="0"/>
              <a:t>creditsaldo</a:t>
            </a:r>
          </a:p>
          <a:p>
            <a:endParaRPr lang="nl-NL" b="1" dirty="0"/>
          </a:p>
          <a:p>
            <a:r>
              <a:rPr lang="nl-NL" dirty="0"/>
              <a:t>Een debetsaldo =  in het </a:t>
            </a:r>
            <a:r>
              <a:rPr lang="nl-NL" dirty="0">
                <a:highlight>
                  <a:srgbClr val="FF0000"/>
                </a:highlight>
              </a:rPr>
              <a:t>ROOD</a:t>
            </a:r>
            <a:r>
              <a:rPr lang="nl-NL" dirty="0"/>
              <a:t> staan (negatief)</a:t>
            </a:r>
          </a:p>
          <a:p>
            <a:r>
              <a:rPr lang="nl-NL" dirty="0"/>
              <a:t>Een creditsaldo =  in het </a:t>
            </a:r>
            <a:r>
              <a:rPr lang="nl-NL" dirty="0">
                <a:highlight>
                  <a:srgbClr val="00FF00"/>
                </a:highlight>
              </a:rPr>
              <a:t>GROEN</a:t>
            </a:r>
            <a:r>
              <a:rPr lang="nl-NL" dirty="0"/>
              <a:t> staan (positief)</a:t>
            </a:r>
          </a:p>
          <a:p>
            <a:endParaRPr lang="nl-NL" dirty="0"/>
          </a:p>
          <a:p>
            <a:r>
              <a:rPr lang="nl-NL" dirty="0"/>
              <a:t>Voorbeeld : je hebt op het begin van de maand een creditsaldo van 150 euro. Je loon wordt bijgestort (200 euro), maar je huur (400 euro) afgeschreven. Wat voor een saldo heb je op het einde van de maand?</a:t>
            </a:r>
          </a:p>
          <a:p>
            <a:endParaRPr lang="nl-NL" dirty="0"/>
          </a:p>
          <a:p>
            <a:r>
              <a:rPr lang="nl-NL" dirty="0">
                <a:sym typeface="Wingdings" panose="05000000000000000000" pitchFamily="2" charset="2"/>
              </a:rPr>
              <a:t> 150 + 200 = 350 euro (creditsaldo)</a:t>
            </a:r>
          </a:p>
          <a:p>
            <a:r>
              <a:rPr lang="nl-NL" dirty="0">
                <a:sym typeface="Wingdings" panose="05000000000000000000" pitchFamily="2" charset="2"/>
              </a:rPr>
              <a:t>== 350 euro – 400 euro = -50. Dit is dus een </a:t>
            </a:r>
            <a:r>
              <a:rPr lang="nl-NL" b="1" dirty="0">
                <a:sym typeface="Wingdings" panose="05000000000000000000" pitchFamily="2" charset="2"/>
              </a:rPr>
              <a:t>Debetsaldo</a:t>
            </a:r>
            <a:r>
              <a:rPr lang="nl-NL" dirty="0">
                <a:sym typeface="Wingdings" panose="05000000000000000000" pitchFamily="2" charset="2"/>
              </a:rPr>
              <a:t> van 50 euro. </a:t>
            </a:r>
            <a:endParaRPr lang="nl-NL" dirty="0"/>
          </a:p>
        </p:txBody>
      </p:sp>
    </p:spTree>
    <p:extLst>
      <p:ext uri="{BB962C8B-B14F-4D97-AF65-F5344CB8AC3E}">
        <p14:creationId xmlns:p14="http://schemas.microsoft.com/office/powerpoint/2010/main" val="3025047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859B0-3950-0D5E-F00D-11BA80B05922}"/>
              </a:ext>
            </a:extLst>
          </p:cNvPr>
          <p:cNvSpPr>
            <a:spLocks noGrp="1"/>
          </p:cNvSpPr>
          <p:nvPr>
            <p:ph type="title"/>
          </p:nvPr>
        </p:nvSpPr>
        <p:spPr/>
        <p:txBody>
          <a:bodyPr/>
          <a:lstStyle/>
          <a:p>
            <a:r>
              <a:rPr lang="nl-NL" dirty="0">
                <a:solidFill>
                  <a:srgbClr val="FF0000"/>
                </a:solidFill>
              </a:rPr>
              <a:t>1 : De overheid </a:t>
            </a:r>
            <a:r>
              <a:rPr lang="nl-NL" sz="1800" i="1" dirty="0">
                <a:solidFill>
                  <a:srgbClr val="FF0000"/>
                </a:solidFill>
              </a:rPr>
              <a:t>uitwerking van de opgave</a:t>
            </a:r>
            <a:endParaRPr lang="nl-NL" dirty="0">
              <a:solidFill>
                <a:srgbClr val="FF0000"/>
              </a:solidFill>
            </a:endParaRPr>
          </a:p>
        </p:txBody>
      </p:sp>
      <p:pic>
        <p:nvPicPr>
          <p:cNvPr id="18" name="Afbeelding 17">
            <a:extLst>
              <a:ext uri="{FF2B5EF4-FFF2-40B4-BE49-F238E27FC236}">
                <a16:creationId xmlns:a16="http://schemas.microsoft.com/office/drawing/2014/main" id="{7E92E429-CAB6-D436-5374-4318B9A3D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85938"/>
            <a:ext cx="6756400" cy="1079500"/>
          </a:xfrm>
          <a:prstGeom prst="rect">
            <a:avLst/>
          </a:prstGeom>
        </p:spPr>
      </p:pic>
      <mc:AlternateContent xmlns:mc="http://schemas.openxmlformats.org/markup-compatibility/2006" xmlns:p14="http://schemas.microsoft.com/office/powerpoint/2010/main">
        <mc:Choice Requires="p14">
          <p:contentPart p14:bwMode="auto" r:id="rId3">
            <p14:nvContentPartPr>
              <p14:cNvPr id="20" name="Inkt 19">
                <a:extLst>
                  <a:ext uri="{FF2B5EF4-FFF2-40B4-BE49-F238E27FC236}">
                    <a16:creationId xmlns:a16="http://schemas.microsoft.com/office/drawing/2014/main" id="{240FCDF4-EF8F-EA5E-EBAD-74F714FDE8A1}"/>
                  </a:ext>
                </a:extLst>
              </p14:cNvPr>
              <p14:cNvContentPartPr/>
              <p14:nvPr/>
            </p14:nvContentPartPr>
            <p14:xfrm>
              <a:off x="2416606" y="1644406"/>
              <a:ext cx="730080" cy="11520"/>
            </p14:xfrm>
          </p:contentPart>
        </mc:Choice>
        <mc:Fallback xmlns="">
          <p:pic>
            <p:nvPicPr>
              <p:cNvPr id="20" name="Inkt 19">
                <a:extLst>
                  <a:ext uri="{FF2B5EF4-FFF2-40B4-BE49-F238E27FC236}">
                    <a16:creationId xmlns:a16="http://schemas.microsoft.com/office/drawing/2014/main" id="{240FCDF4-EF8F-EA5E-EBAD-74F714FDE8A1}"/>
                  </a:ext>
                </a:extLst>
              </p:cNvPr>
              <p:cNvPicPr/>
              <p:nvPr/>
            </p:nvPicPr>
            <p:blipFill>
              <a:blip r:embed="rId4"/>
              <a:stretch>
                <a:fillRect/>
              </a:stretch>
            </p:blipFill>
            <p:spPr>
              <a:xfrm>
                <a:off x="2362966" y="1536766"/>
                <a:ext cx="8377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Inkt 20">
                <a:extLst>
                  <a:ext uri="{FF2B5EF4-FFF2-40B4-BE49-F238E27FC236}">
                    <a16:creationId xmlns:a16="http://schemas.microsoft.com/office/drawing/2014/main" id="{DE6D7F2C-917D-21C3-039A-93C409916CD7}"/>
                  </a:ext>
                </a:extLst>
              </p14:cNvPr>
              <p14:cNvContentPartPr/>
              <p14:nvPr/>
            </p14:nvContentPartPr>
            <p14:xfrm>
              <a:off x="3691726" y="1612006"/>
              <a:ext cx="1462320" cy="23760"/>
            </p14:xfrm>
          </p:contentPart>
        </mc:Choice>
        <mc:Fallback xmlns="">
          <p:pic>
            <p:nvPicPr>
              <p:cNvPr id="21" name="Inkt 20">
                <a:extLst>
                  <a:ext uri="{FF2B5EF4-FFF2-40B4-BE49-F238E27FC236}">
                    <a16:creationId xmlns:a16="http://schemas.microsoft.com/office/drawing/2014/main" id="{DE6D7F2C-917D-21C3-039A-93C409916CD7}"/>
                  </a:ext>
                </a:extLst>
              </p:cNvPr>
              <p:cNvPicPr/>
              <p:nvPr/>
            </p:nvPicPr>
            <p:blipFill>
              <a:blip r:embed="rId6"/>
              <a:stretch>
                <a:fillRect/>
              </a:stretch>
            </p:blipFill>
            <p:spPr>
              <a:xfrm>
                <a:off x="3637726" y="1504006"/>
                <a:ext cx="15699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t 21">
                <a:extLst>
                  <a:ext uri="{FF2B5EF4-FFF2-40B4-BE49-F238E27FC236}">
                    <a16:creationId xmlns:a16="http://schemas.microsoft.com/office/drawing/2014/main" id="{35BFCEBC-9A59-803B-4148-5F8CEF898878}"/>
                  </a:ext>
                </a:extLst>
              </p14:cNvPr>
              <p14:cNvContentPartPr/>
              <p14:nvPr/>
            </p14:nvContentPartPr>
            <p14:xfrm>
              <a:off x="1622446" y="1840966"/>
              <a:ext cx="1099440" cy="16560"/>
            </p14:xfrm>
          </p:contentPart>
        </mc:Choice>
        <mc:Fallback xmlns="">
          <p:pic>
            <p:nvPicPr>
              <p:cNvPr id="22" name="Inkt 21">
                <a:extLst>
                  <a:ext uri="{FF2B5EF4-FFF2-40B4-BE49-F238E27FC236}">
                    <a16:creationId xmlns:a16="http://schemas.microsoft.com/office/drawing/2014/main" id="{35BFCEBC-9A59-803B-4148-5F8CEF898878}"/>
                  </a:ext>
                </a:extLst>
              </p:cNvPr>
              <p:cNvPicPr/>
              <p:nvPr/>
            </p:nvPicPr>
            <p:blipFill>
              <a:blip r:embed="rId8"/>
              <a:stretch>
                <a:fillRect/>
              </a:stretch>
            </p:blipFill>
            <p:spPr>
              <a:xfrm>
                <a:off x="1568446" y="1733326"/>
                <a:ext cx="12070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t 22">
                <a:extLst>
                  <a:ext uri="{FF2B5EF4-FFF2-40B4-BE49-F238E27FC236}">
                    <a16:creationId xmlns:a16="http://schemas.microsoft.com/office/drawing/2014/main" id="{F9FB8212-576D-9239-67CC-348AB8EC015C}"/>
                  </a:ext>
                </a:extLst>
              </p14:cNvPr>
              <p14:cNvContentPartPr/>
              <p14:nvPr/>
            </p14:nvContentPartPr>
            <p14:xfrm>
              <a:off x="4091686" y="1846006"/>
              <a:ext cx="659520" cy="18360"/>
            </p14:xfrm>
          </p:contentPart>
        </mc:Choice>
        <mc:Fallback xmlns="">
          <p:pic>
            <p:nvPicPr>
              <p:cNvPr id="23" name="Inkt 22">
                <a:extLst>
                  <a:ext uri="{FF2B5EF4-FFF2-40B4-BE49-F238E27FC236}">
                    <a16:creationId xmlns:a16="http://schemas.microsoft.com/office/drawing/2014/main" id="{F9FB8212-576D-9239-67CC-348AB8EC015C}"/>
                  </a:ext>
                </a:extLst>
              </p:cNvPr>
              <p:cNvPicPr/>
              <p:nvPr/>
            </p:nvPicPr>
            <p:blipFill>
              <a:blip r:embed="rId10"/>
              <a:stretch>
                <a:fillRect/>
              </a:stretch>
            </p:blipFill>
            <p:spPr>
              <a:xfrm>
                <a:off x="4037686" y="1738006"/>
                <a:ext cx="767160" cy="234000"/>
              </a:xfrm>
              <a:prstGeom prst="rect">
                <a:avLst/>
              </a:prstGeom>
            </p:spPr>
          </p:pic>
        </mc:Fallback>
      </mc:AlternateContent>
      <p:pic>
        <p:nvPicPr>
          <p:cNvPr id="25" name="Afbeelding 24">
            <a:extLst>
              <a:ext uri="{FF2B5EF4-FFF2-40B4-BE49-F238E27FC236}">
                <a16:creationId xmlns:a16="http://schemas.microsoft.com/office/drawing/2014/main" id="{68D8C4FB-FAA7-B100-9B61-C068B8FAF8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0600" y="2711501"/>
            <a:ext cx="6451600" cy="1866900"/>
          </a:xfrm>
          <a:prstGeom prst="rect">
            <a:avLst/>
          </a:prstGeom>
          <a:scene3d>
            <a:camera prst="orthographicFront"/>
            <a:lightRig rig="threePt" dir="t"/>
          </a:scene3d>
          <a:sp3d contourW="12700">
            <a:contourClr>
              <a:srgbClr val="FF0000"/>
            </a:contourClr>
          </a:sp3d>
        </p:spPr>
      </p:pic>
    </p:spTree>
    <p:extLst>
      <p:ext uri="{BB962C8B-B14F-4D97-AF65-F5344CB8AC3E}">
        <p14:creationId xmlns:p14="http://schemas.microsoft.com/office/powerpoint/2010/main" val="18761863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0677C-AC0A-9F76-B5BE-FADEC8D8DAB7}"/>
              </a:ext>
            </a:extLst>
          </p:cNvPr>
          <p:cNvSpPr>
            <a:spLocks noGrp="1"/>
          </p:cNvSpPr>
          <p:nvPr>
            <p:ph type="title"/>
          </p:nvPr>
        </p:nvSpPr>
        <p:spPr/>
        <p:txBody>
          <a:bodyPr/>
          <a:lstStyle/>
          <a:p>
            <a:r>
              <a:rPr lang="nl-NL" dirty="0"/>
              <a:t>Betalingsbalans</a:t>
            </a:r>
          </a:p>
        </p:txBody>
      </p:sp>
      <p:sp>
        <p:nvSpPr>
          <p:cNvPr id="3" name="Tijdelijke aanduiding voor inhoud 2">
            <a:extLst>
              <a:ext uri="{FF2B5EF4-FFF2-40B4-BE49-F238E27FC236}">
                <a16:creationId xmlns:a16="http://schemas.microsoft.com/office/drawing/2014/main" id="{B2029380-84A8-416F-0D69-DCAA20530A36}"/>
              </a:ext>
            </a:extLst>
          </p:cNvPr>
          <p:cNvSpPr>
            <a:spLocks noGrp="1"/>
          </p:cNvSpPr>
          <p:nvPr>
            <p:ph idx="1"/>
          </p:nvPr>
        </p:nvSpPr>
        <p:spPr/>
        <p:txBody>
          <a:bodyPr>
            <a:normAutofit fontScale="85000" lnSpcReduction="20000"/>
          </a:bodyPr>
          <a:lstStyle/>
          <a:p>
            <a:r>
              <a:rPr lang="nl-NL" u="sng" dirty="0"/>
              <a:t>Voorbeeld 1: </a:t>
            </a:r>
            <a:br>
              <a:rPr lang="nl-NL" dirty="0"/>
            </a:br>
            <a:r>
              <a:rPr lang="nl-NL" dirty="0"/>
              <a:t>De importwaarde van Nederlands is 50 miljard en de exportwaarde is 85 miljard. Is hier sprake van een tekort of overschot? Leg uit.</a:t>
            </a:r>
          </a:p>
          <a:p>
            <a:r>
              <a:rPr lang="nl-NL" b="1" dirty="0"/>
              <a:t>Antwoord:</a:t>
            </a:r>
            <a:br>
              <a:rPr lang="nl-NL" dirty="0"/>
            </a:br>
            <a:r>
              <a:rPr lang="nl-NL" dirty="0"/>
              <a:t>De exportwaarde (85 miljard) is meer dan de importwaarde (50 miljard), dus er is sprake van een overschot van 35 miljard. Nederland ontvangt meer inkomsten uit het buitenland dan dat er wordt uitgegeven.</a:t>
            </a:r>
          </a:p>
          <a:p>
            <a:r>
              <a:rPr lang="nl-NL" u="sng" dirty="0"/>
              <a:t>Voorbeeld 2:</a:t>
            </a:r>
            <a:br>
              <a:rPr lang="nl-NL" dirty="0"/>
            </a:br>
            <a:r>
              <a:rPr lang="nl-NL" dirty="0"/>
              <a:t>De importwaarde van Nederlands is 80 miljard en de exportwaarde is 50 miljard. Is hier sprake van een tekort of overschot? Leg uit. </a:t>
            </a:r>
          </a:p>
          <a:p>
            <a:r>
              <a:rPr lang="nl-NL" b="1" dirty="0"/>
              <a:t>Antwoord:</a:t>
            </a:r>
            <a:br>
              <a:rPr lang="nl-NL" dirty="0"/>
            </a:br>
            <a:r>
              <a:rPr lang="nl-NL" dirty="0"/>
              <a:t>De importwaarde (80 miljard)  is meer dan de exportwaarde (50 miljard). </a:t>
            </a:r>
            <a:br>
              <a:rPr lang="nl-NL" dirty="0"/>
            </a:br>
            <a:r>
              <a:rPr lang="nl-NL" dirty="0"/>
              <a:t>Er is dus sprake van een tekort van 30 miljard op de betalingsbalans.</a:t>
            </a:r>
            <a:br>
              <a:rPr lang="nl-NL" dirty="0"/>
            </a:br>
            <a:r>
              <a:rPr lang="nl-NL" dirty="0"/>
              <a:t>Nederland betaalt meer aan het buitenland dan dat er wordt ontvangen uit het buitenland.</a:t>
            </a:r>
          </a:p>
          <a:p>
            <a:endParaRPr lang="nl-NL" dirty="0"/>
          </a:p>
        </p:txBody>
      </p:sp>
    </p:spTree>
    <p:extLst>
      <p:ext uri="{BB962C8B-B14F-4D97-AF65-F5344CB8AC3E}">
        <p14:creationId xmlns:p14="http://schemas.microsoft.com/office/powerpoint/2010/main" val="412158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C2F00D-A26C-F226-CE03-0531A943D9D7}"/>
              </a:ext>
            </a:extLst>
          </p:cNvPr>
          <p:cNvSpPr>
            <a:spLocks noGrp="1"/>
          </p:cNvSpPr>
          <p:nvPr>
            <p:ph type="title"/>
          </p:nvPr>
        </p:nvSpPr>
        <p:spPr/>
        <p:txBody>
          <a:bodyPr/>
          <a:lstStyle/>
          <a:p>
            <a:r>
              <a:rPr lang="nl-NL" dirty="0"/>
              <a:t>Kostprijs per product</a:t>
            </a:r>
          </a:p>
        </p:txBody>
      </p:sp>
      <p:sp>
        <p:nvSpPr>
          <p:cNvPr id="3" name="Tijdelijke aanduiding voor inhoud 2">
            <a:extLst>
              <a:ext uri="{FF2B5EF4-FFF2-40B4-BE49-F238E27FC236}">
                <a16:creationId xmlns:a16="http://schemas.microsoft.com/office/drawing/2014/main" id="{873800A6-EC9F-E47B-CAB3-468059B3C1D8}"/>
              </a:ext>
            </a:extLst>
          </p:cNvPr>
          <p:cNvSpPr>
            <a:spLocks noGrp="1"/>
          </p:cNvSpPr>
          <p:nvPr>
            <p:ph idx="1"/>
          </p:nvPr>
        </p:nvSpPr>
        <p:spPr>
          <a:xfrm>
            <a:off x="838200" y="1825624"/>
            <a:ext cx="10515600" cy="5032375"/>
          </a:xfrm>
        </p:spPr>
        <p:txBody>
          <a:bodyPr/>
          <a:lstStyle/>
          <a:p>
            <a:r>
              <a:rPr lang="nl-NL" dirty="0">
                <a:highlight>
                  <a:srgbClr val="FF00FF"/>
                </a:highlight>
              </a:rPr>
              <a:t>Vaste kosten + variabele kosten : aantal producten = kostprijs per product</a:t>
            </a:r>
          </a:p>
          <a:p>
            <a:endParaRPr lang="nl-NL" dirty="0"/>
          </a:p>
          <a:p>
            <a:r>
              <a:rPr lang="nl-NL" u="sng" dirty="0"/>
              <a:t>Voorbeeld: </a:t>
            </a:r>
          </a:p>
          <a:p>
            <a:r>
              <a:rPr lang="nl-NL" dirty="0"/>
              <a:t>Voor de productie van schoenen zijn de volgende gegevens bekend. De constante kosten zijn 10.000 euro per maand. De variabele kosten zijn 2 euro per stuk. Er worden per maand 8000 stuks geproduceerd. Bereken de kostprijs per product. </a:t>
            </a:r>
          </a:p>
          <a:p>
            <a:r>
              <a:rPr lang="nl-NL" dirty="0"/>
              <a:t>Totale kosten</a:t>
            </a:r>
          </a:p>
          <a:p>
            <a:pPr lvl="1"/>
            <a:r>
              <a:rPr lang="nl-NL" dirty="0"/>
              <a:t>10.000 + (8.000 x 2) = 26.000 euro totale kosten</a:t>
            </a:r>
          </a:p>
          <a:p>
            <a:r>
              <a:rPr lang="nl-NL" dirty="0"/>
              <a:t>Kostprijs per product ==&gt; 26.000 / 8.000 = 3,25 euro</a:t>
            </a:r>
          </a:p>
          <a:p>
            <a:endParaRPr lang="nl-NL" dirty="0"/>
          </a:p>
          <a:p>
            <a:endParaRPr lang="nl-NL" dirty="0"/>
          </a:p>
        </p:txBody>
      </p:sp>
    </p:spTree>
    <p:extLst>
      <p:ext uri="{BB962C8B-B14F-4D97-AF65-F5344CB8AC3E}">
        <p14:creationId xmlns:p14="http://schemas.microsoft.com/office/powerpoint/2010/main" val="360950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9EC264-933E-C0C2-47D4-6356600AAA17}"/>
              </a:ext>
            </a:extLst>
          </p:cNvPr>
          <p:cNvSpPr>
            <a:spLocks noGrp="1"/>
          </p:cNvSpPr>
          <p:nvPr>
            <p:ph type="title"/>
          </p:nvPr>
        </p:nvSpPr>
        <p:spPr/>
        <p:txBody>
          <a:bodyPr/>
          <a:lstStyle/>
          <a:p>
            <a:r>
              <a:rPr lang="nl-NL" dirty="0"/>
              <a:t>Arbeidsproductiviteit</a:t>
            </a:r>
          </a:p>
        </p:txBody>
      </p:sp>
      <p:sp>
        <p:nvSpPr>
          <p:cNvPr id="3" name="Tijdelijke aanduiding voor inhoud 2">
            <a:extLst>
              <a:ext uri="{FF2B5EF4-FFF2-40B4-BE49-F238E27FC236}">
                <a16:creationId xmlns:a16="http://schemas.microsoft.com/office/drawing/2014/main" id="{168425B3-7772-6FFF-E9BF-F32B2DBADC2C}"/>
              </a:ext>
            </a:extLst>
          </p:cNvPr>
          <p:cNvSpPr>
            <a:spLocks noGrp="1"/>
          </p:cNvSpPr>
          <p:nvPr>
            <p:ph idx="1"/>
          </p:nvPr>
        </p:nvSpPr>
        <p:spPr/>
        <p:txBody>
          <a:bodyPr>
            <a:normAutofit fontScale="92500" lnSpcReduction="10000"/>
          </a:bodyPr>
          <a:lstStyle/>
          <a:p>
            <a:pPr marL="0" indent="0">
              <a:buNone/>
            </a:pPr>
            <a:r>
              <a:rPr lang="nl-NL" dirty="0">
                <a:highlight>
                  <a:srgbClr val="FF00FF"/>
                </a:highlight>
              </a:rPr>
              <a:t>Formule =  totale productie in een periode : aantal werkenden</a:t>
            </a:r>
          </a:p>
          <a:p>
            <a:pPr marL="0" indent="0">
              <a:buNone/>
            </a:pPr>
            <a:endParaRPr lang="nl-NL" dirty="0"/>
          </a:p>
          <a:p>
            <a:pPr marL="0" indent="0">
              <a:buNone/>
            </a:pPr>
            <a:r>
              <a:rPr lang="nl-NL" dirty="0"/>
              <a:t>De arbeidsproductiviteit bereken je altijd per persoon. </a:t>
            </a:r>
          </a:p>
          <a:p>
            <a:pPr>
              <a:buFont typeface="Wingdings" pitchFamily="2" charset="2"/>
              <a:buChar char="à"/>
            </a:pPr>
            <a:r>
              <a:rPr lang="nl-NL" dirty="0">
                <a:sym typeface="Wingdings" pitchFamily="2" charset="2"/>
              </a:rPr>
              <a:t>Wanneer er meer personen in een bedrijf komen werken, hoeft dit niks te betekenen voor de arbeidsproductiviteit. Wanneer er eerst 1 persoon werkte die 100 paar schoenen per week maakte, en ze nu samen 200 paar schoenen maken, is de arbeidsproductiviteit gelijk gebleven (namelijk 100 paar schoenen per werkende)</a:t>
            </a:r>
          </a:p>
          <a:p>
            <a:pPr>
              <a:buFont typeface="Wingdings" pitchFamily="2" charset="2"/>
              <a:buChar char="à"/>
            </a:pPr>
            <a:r>
              <a:rPr lang="nl-NL" dirty="0">
                <a:sym typeface="Wingdings" pitchFamily="2" charset="2"/>
              </a:rPr>
              <a:t>Wanneer er bijvoorbeeld betere arbeidsomstandigheden zijn, of er bonussen uitgedeeld worden dan kunnen werknemers meer gaan produceren. Het gevolg kan zijn dat de arbeidsproductiviteit stijgt. </a:t>
            </a:r>
            <a:endParaRPr lang="nl-NL" dirty="0"/>
          </a:p>
          <a:p>
            <a:pPr marL="0" indent="0">
              <a:buNone/>
            </a:pPr>
            <a:endParaRPr lang="nl-NL" dirty="0"/>
          </a:p>
        </p:txBody>
      </p:sp>
    </p:spTree>
    <p:extLst>
      <p:ext uri="{BB962C8B-B14F-4D97-AF65-F5344CB8AC3E}">
        <p14:creationId xmlns:p14="http://schemas.microsoft.com/office/powerpoint/2010/main" val="24008721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694C58-B0F1-0B9B-F810-8876C5917849}"/>
              </a:ext>
            </a:extLst>
          </p:cNvPr>
          <p:cNvSpPr>
            <a:spLocks noGrp="1"/>
          </p:cNvSpPr>
          <p:nvPr>
            <p:ph type="title"/>
          </p:nvPr>
        </p:nvSpPr>
        <p:spPr/>
        <p:txBody>
          <a:bodyPr/>
          <a:lstStyle/>
          <a:p>
            <a:r>
              <a:rPr lang="nl-NL" dirty="0"/>
              <a:t>Valutakoers berekenen</a:t>
            </a:r>
          </a:p>
        </p:txBody>
      </p:sp>
      <p:sp>
        <p:nvSpPr>
          <p:cNvPr id="3" name="Tijdelijke aanduiding voor inhoud 2">
            <a:extLst>
              <a:ext uri="{FF2B5EF4-FFF2-40B4-BE49-F238E27FC236}">
                <a16:creationId xmlns:a16="http://schemas.microsoft.com/office/drawing/2014/main" id="{DB8A353B-5134-8C83-1C97-27D19D49BA4D}"/>
              </a:ext>
            </a:extLst>
          </p:cNvPr>
          <p:cNvSpPr>
            <a:spLocks noGrp="1"/>
          </p:cNvSpPr>
          <p:nvPr>
            <p:ph idx="1"/>
          </p:nvPr>
        </p:nvSpPr>
        <p:spPr>
          <a:xfrm>
            <a:off x="838200" y="1371942"/>
            <a:ext cx="10515600" cy="2057058"/>
          </a:xfrm>
        </p:spPr>
        <p:txBody>
          <a:bodyPr/>
          <a:lstStyle/>
          <a:p>
            <a:r>
              <a:rPr lang="nl-NL" dirty="0"/>
              <a:t>Bij de wisselkoers druk je eigenlijk de ene munteenheid (bijvoorbeeld de euro) uit in een andere munteenheid (bijvoorbeeld de dollar). Er worden eigenlijk altijd 3 getallen genoemd en jij moet het 4e getal gaan uitrekenen. Dit kun je het beste doen met behulp van een verhoudingstabel. </a:t>
            </a:r>
          </a:p>
        </p:txBody>
      </p:sp>
      <p:sp>
        <p:nvSpPr>
          <p:cNvPr id="4" name="Tijdelijke aanduiding voor inhoud 2">
            <a:extLst>
              <a:ext uri="{FF2B5EF4-FFF2-40B4-BE49-F238E27FC236}">
                <a16:creationId xmlns:a16="http://schemas.microsoft.com/office/drawing/2014/main" id="{BC7ED702-6641-65A7-3FC0-385C99CA7A47}"/>
              </a:ext>
            </a:extLst>
          </p:cNvPr>
          <p:cNvSpPr txBox="1">
            <a:spLocks/>
          </p:cNvSpPr>
          <p:nvPr/>
        </p:nvSpPr>
        <p:spPr>
          <a:xfrm>
            <a:off x="838200" y="3317631"/>
            <a:ext cx="10515600" cy="1015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Stel je voor: de wisselkoers van de euro ten opzichte van de Dollar is</a:t>
            </a:r>
          </a:p>
          <a:p>
            <a:pPr lvl="1"/>
            <a:r>
              <a:rPr lang="nl-NL" b="0" i="0" dirty="0">
                <a:solidFill>
                  <a:srgbClr val="4D5156"/>
                </a:solidFill>
                <a:effectLst/>
                <a:latin typeface="arial" panose="020B0604020202020204" pitchFamily="34" charset="0"/>
              </a:rPr>
              <a:t>€ 1 = $ 0,90</a:t>
            </a:r>
            <a:endParaRPr lang="nl-NL" dirty="0"/>
          </a:p>
        </p:txBody>
      </p:sp>
      <p:sp>
        <p:nvSpPr>
          <p:cNvPr id="5" name="Tijdelijke aanduiding voor inhoud 2">
            <a:extLst>
              <a:ext uri="{FF2B5EF4-FFF2-40B4-BE49-F238E27FC236}">
                <a16:creationId xmlns:a16="http://schemas.microsoft.com/office/drawing/2014/main" id="{27A83F80-4721-3B8E-9F0A-AFC51133D383}"/>
              </a:ext>
            </a:extLst>
          </p:cNvPr>
          <p:cNvSpPr txBox="1">
            <a:spLocks/>
          </p:cNvSpPr>
          <p:nvPr/>
        </p:nvSpPr>
        <p:spPr>
          <a:xfrm>
            <a:off x="838200" y="4178105"/>
            <a:ext cx="10515600" cy="1015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Je hebt nu 2 getallen, de derde staat namelijk in de opgave (en is afhankelijk van de vraag. De verhoudingstabel ziet er zo uit:</a:t>
            </a:r>
          </a:p>
        </p:txBody>
      </p:sp>
      <p:graphicFrame>
        <p:nvGraphicFramePr>
          <p:cNvPr id="6" name="Tabel 6">
            <a:extLst>
              <a:ext uri="{FF2B5EF4-FFF2-40B4-BE49-F238E27FC236}">
                <a16:creationId xmlns:a16="http://schemas.microsoft.com/office/drawing/2014/main" id="{B3520EE8-2858-CCC0-3BDB-16613C59B227}"/>
              </a:ext>
            </a:extLst>
          </p:cNvPr>
          <p:cNvGraphicFramePr>
            <a:graphicFrameLocks noGrp="1"/>
          </p:cNvGraphicFramePr>
          <p:nvPr>
            <p:extLst>
              <p:ext uri="{D42A27DB-BD31-4B8C-83A1-F6EECF244321}">
                <p14:modId xmlns:p14="http://schemas.microsoft.com/office/powerpoint/2010/main" val="3078566539"/>
              </p:ext>
            </p:extLst>
          </p:nvPr>
        </p:nvGraphicFramePr>
        <p:xfrm>
          <a:off x="1736579" y="5218113"/>
          <a:ext cx="8128000" cy="74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45232743"/>
                    </a:ext>
                  </a:extLst>
                </a:gridCol>
                <a:gridCol w="4064000">
                  <a:extLst>
                    <a:ext uri="{9D8B030D-6E8A-4147-A177-3AD203B41FA5}">
                      <a16:colId xmlns:a16="http://schemas.microsoft.com/office/drawing/2014/main" val="3192355668"/>
                    </a:ext>
                  </a:extLst>
                </a:gridCol>
              </a:tblGrid>
              <a:tr h="370840">
                <a:tc>
                  <a:txBody>
                    <a:bodyPr/>
                    <a:lstStyle/>
                    <a:p>
                      <a:r>
                        <a:rPr lang="nl-NL" dirty="0"/>
                        <a:t>EURO</a:t>
                      </a:r>
                    </a:p>
                  </a:txBody>
                  <a:tcPr/>
                </a:tc>
                <a:tc>
                  <a:txBody>
                    <a:bodyPr/>
                    <a:lstStyle/>
                    <a:p>
                      <a:r>
                        <a:rPr lang="nl-NL" b="0" i="0" dirty="0">
                          <a:solidFill>
                            <a:schemeClr val="bg1"/>
                          </a:solidFill>
                          <a:effectLst/>
                          <a:latin typeface="arial" panose="020B0604020202020204" pitchFamily="34" charset="0"/>
                        </a:rPr>
                        <a:t>€1</a:t>
                      </a:r>
                      <a:endParaRPr lang="nl-NL" dirty="0">
                        <a:solidFill>
                          <a:schemeClr val="bg1"/>
                        </a:solidFill>
                      </a:endParaRPr>
                    </a:p>
                  </a:txBody>
                  <a:tcPr/>
                </a:tc>
                <a:extLst>
                  <a:ext uri="{0D108BD9-81ED-4DB2-BD59-A6C34878D82A}">
                    <a16:rowId xmlns:a16="http://schemas.microsoft.com/office/drawing/2014/main" val="1678891676"/>
                  </a:ext>
                </a:extLst>
              </a:tr>
              <a:tr h="370840">
                <a:tc>
                  <a:txBody>
                    <a:bodyPr/>
                    <a:lstStyle/>
                    <a:p>
                      <a:r>
                        <a:rPr lang="nl-NL" dirty="0"/>
                        <a:t>DOLLAR</a:t>
                      </a:r>
                    </a:p>
                  </a:txBody>
                  <a:tcPr/>
                </a:tc>
                <a:tc>
                  <a:txBody>
                    <a:bodyPr/>
                    <a:lstStyle/>
                    <a:p>
                      <a:r>
                        <a:rPr lang="nl-NL" dirty="0"/>
                        <a:t>$0,90</a:t>
                      </a:r>
                    </a:p>
                  </a:txBody>
                  <a:tcPr/>
                </a:tc>
                <a:extLst>
                  <a:ext uri="{0D108BD9-81ED-4DB2-BD59-A6C34878D82A}">
                    <a16:rowId xmlns:a16="http://schemas.microsoft.com/office/drawing/2014/main" val="2405326482"/>
                  </a:ext>
                </a:extLst>
              </a:tr>
            </a:tbl>
          </a:graphicData>
        </a:graphic>
      </p:graphicFrame>
    </p:spTree>
    <p:extLst>
      <p:ext uri="{BB962C8B-B14F-4D97-AF65-F5344CB8AC3E}">
        <p14:creationId xmlns:p14="http://schemas.microsoft.com/office/powerpoint/2010/main" val="107194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3E7BB-5D51-D09C-3F38-5A8AE7347124}"/>
              </a:ext>
            </a:extLst>
          </p:cNvPr>
          <p:cNvSpPr>
            <a:spLocks noGrp="1"/>
          </p:cNvSpPr>
          <p:nvPr>
            <p:ph type="title"/>
          </p:nvPr>
        </p:nvSpPr>
        <p:spPr/>
        <p:txBody>
          <a:bodyPr/>
          <a:lstStyle/>
          <a:p>
            <a:r>
              <a:rPr lang="nl-NL" dirty="0"/>
              <a:t>Valutakoers berekenen</a:t>
            </a:r>
          </a:p>
        </p:txBody>
      </p:sp>
      <p:sp>
        <p:nvSpPr>
          <p:cNvPr id="3" name="Tijdelijke aanduiding voor inhoud 2">
            <a:extLst>
              <a:ext uri="{FF2B5EF4-FFF2-40B4-BE49-F238E27FC236}">
                <a16:creationId xmlns:a16="http://schemas.microsoft.com/office/drawing/2014/main" id="{80C6BE5C-24AC-67AF-55A3-3B52DD2D9B47}"/>
              </a:ext>
            </a:extLst>
          </p:cNvPr>
          <p:cNvSpPr>
            <a:spLocks noGrp="1"/>
          </p:cNvSpPr>
          <p:nvPr>
            <p:ph idx="1"/>
          </p:nvPr>
        </p:nvSpPr>
        <p:spPr>
          <a:xfrm>
            <a:off x="838200" y="1825625"/>
            <a:ext cx="10515600" cy="1846043"/>
          </a:xfrm>
        </p:spPr>
        <p:txBody>
          <a:bodyPr/>
          <a:lstStyle/>
          <a:p>
            <a:r>
              <a:rPr lang="nl-NL" dirty="0"/>
              <a:t>Nu kun je kijken naar de vraag en de verhoudingstabel in gaan vullen met het extra getal, afhankelijk van je vraag.</a:t>
            </a:r>
          </a:p>
          <a:p>
            <a:r>
              <a:rPr lang="nl-NL" dirty="0"/>
              <a:t>Voorbeeld 1: je gaat op reis naar Amerika en je hebt 250 euro en je wil deze inruilen voor Amerikaanse Dollars. Hoeveel dollar krijg je?</a:t>
            </a:r>
          </a:p>
        </p:txBody>
      </p:sp>
      <p:graphicFrame>
        <p:nvGraphicFramePr>
          <p:cNvPr id="4" name="Tabel 4">
            <a:extLst>
              <a:ext uri="{FF2B5EF4-FFF2-40B4-BE49-F238E27FC236}">
                <a16:creationId xmlns:a16="http://schemas.microsoft.com/office/drawing/2014/main" id="{8FB35CDA-473F-1FAC-AFBA-9EF1A3CC8BDB}"/>
              </a:ext>
            </a:extLst>
          </p:cNvPr>
          <p:cNvGraphicFramePr>
            <a:graphicFrameLocks noGrp="1"/>
          </p:cNvGraphicFramePr>
          <p:nvPr>
            <p:extLst>
              <p:ext uri="{D42A27DB-BD31-4B8C-83A1-F6EECF244321}">
                <p14:modId xmlns:p14="http://schemas.microsoft.com/office/powerpoint/2010/main" val="251309116"/>
              </p:ext>
            </p:extLst>
          </p:nvPr>
        </p:nvGraphicFramePr>
        <p:xfrm>
          <a:off x="1123705" y="4303843"/>
          <a:ext cx="8128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24030082"/>
                    </a:ext>
                  </a:extLst>
                </a:gridCol>
                <a:gridCol w="2032000">
                  <a:extLst>
                    <a:ext uri="{9D8B030D-6E8A-4147-A177-3AD203B41FA5}">
                      <a16:colId xmlns:a16="http://schemas.microsoft.com/office/drawing/2014/main" val="1081200802"/>
                    </a:ext>
                  </a:extLst>
                </a:gridCol>
                <a:gridCol w="2032000">
                  <a:extLst>
                    <a:ext uri="{9D8B030D-6E8A-4147-A177-3AD203B41FA5}">
                      <a16:colId xmlns:a16="http://schemas.microsoft.com/office/drawing/2014/main" val="1362426352"/>
                    </a:ext>
                  </a:extLst>
                </a:gridCol>
                <a:gridCol w="2032000">
                  <a:extLst>
                    <a:ext uri="{9D8B030D-6E8A-4147-A177-3AD203B41FA5}">
                      <a16:colId xmlns:a16="http://schemas.microsoft.com/office/drawing/2014/main" val="2310854956"/>
                    </a:ext>
                  </a:extLst>
                </a:gridCol>
              </a:tblGrid>
              <a:tr h="370840">
                <a:tc>
                  <a:txBody>
                    <a:bodyPr/>
                    <a:lstStyle/>
                    <a:p>
                      <a:r>
                        <a:rPr lang="nl-NL" dirty="0"/>
                        <a:t>EURO</a:t>
                      </a:r>
                    </a:p>
                  </a:txBody>
                  <a:tcPr/>
                </a:tc>
                <a:tc>
                  <a:txBody>
                    <a:bodyPr/>
                    <a:lstStyle/>
                    <a:p>
                      <a:r>
                        <a:rPr lang="nl-NL" dirty="0"/>
                        <a:t>1 EURO</a:t>
                      </a:r>
                    </a:p>
                  </a:txBody>
                  <a:tcPr/>
                </a:tc>
                <a:tc>
                  <a:txBody>
                    <a:bodyPr/>
                    <a:lstStyle/>
                    <a:p>
                      <a:r>
                        <a:rPr lang="nl-NL" dirty="0"/>
                        <a:t>         </a:t>
                      </a:r>
                    </a:p>
                  </a:txBody>
                  <a:tcPr/>
                </a:tc>
                <a:tc>
                  <a:txBody>
                    <a:bodyPr/>
                    <a:lstStyle/>
                    <a:p>
                      <a:r>
                        <a:rPr lang="nl-NL" dirty="0"/>
                        <a:t>250 EURO</a:t>
                      </a:r>
                    </a:p>
                  </a:txBody>
                  <a:tcPr/>
                </a:tc>
                <a:extLst>
                  <a:ext uri="{0D108BD9-81ED-4DB2-BD59-A6C34878D82A}">
                    <a16:rowId xmlns:a16="http://schemas.microsoft.com/office/drawing/2014/main" val="1587930986"/>
                  </a:ext>
                </a:extLst>
              </a:tr>
              <a:tr h="370840">
                <a:tc>
                  <a:txBody>
                    <a:bodyPr/>
                    <a:lstStyle/>
                    <a:p>
                      <a:r>
                        <a:rPr lang="nl-NL" dirty="0"/>
                        <a:t>DOLLAR</a:t>
                      </a:r>
                    </a:p>
                  </a:txBody>
                  <a:tcPr/>
                </a:tc>
                <a:tc>
                  <a:txBody>
                    <a:bodyPr/>
                    <a:lstStyle/>
                    <a:p>
                      <a:r>
                        <a:rPr lang="nl-NL" dirty="0"/>
                        <a:t>0,90 DOLLAR</a:t>
                      </a:r>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034915247"/>
                  </a:ext>
                </a:extLst>
              </a:tr>
            </a:tbl>
          </a:graphicData>
        </a:graphic>
      </p:graphicFrame>
      <p:sp>
        <p:nvSpPr>
          <p:cNvPr id="5" name="Tijdelijke aanduiding voor inhoud 2">
            <a:extLst>
              <a:ext uri="{FF2B5EF4-FFF2-40B4-BE49-F238E27FC236}">
                <a16:creationId xmlns:a16="http://schemas.microsoft.com/office/drawing/2014/main" id="{13CA60C9-102A-6C4C-9BE5-25E652E8FAA8}"/>
              </a:ext>
            </a:extLst>
          </p:cNvPr>
          <p:cNvSpPr txBox="1">
            <a:spLocks/>
          </p:cNvSpPr>
          <p:nvPr/>
        </p:nvSpPr>
        <p:spPr>
          <a:xfrm>
            <a:off x="838200" y="3751662"/>
            <a:ext cx="10515600" cy="18460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Nu vul je de verhoudingstabel in met de juiste getallen</a:t>
            </a:r>
          </a:p>
        </p:txBody>
      </p:sp>
      <p:sp>
        <p:nvSpPr>
          <p:cNvPr id="6" name="Tijdelijke aanduiding voor inhoud 2">
            <a:extLst>
              <a:ext uri="{FF2B5EF4-FFF2-40B4-BE49-F238E27FC236}">
                <a16:creationId xmlns:a16="http://schemas.microsoft.com/office/drawing/2014/main" id="{9EFA9973-C93F-82A7-6D1D-C37E44BF0D49}"/>
              </a:ext>
            </a:extLst>
          </p:cNvPr>
          <p:cNvSpPr txBox="1">
            <a:spLocks/>
          </p:cNvSpPr>
          <p:nvPr/>
        </p:nvSpPr>
        <p:spPr>
          <a:xfrm>
            <a:off x="838200" y="5226864"/>
            <a:ext cx="10515600" cy="18460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Eerst bereken je de stap waar 2 getallen staan, in dit geval bij de euro. Je moet van 1 euro naar 250 euro en berekenen hoe groot deze ‘’stap’’ is.  250 / 1 = 250 keer. Dus de stap is 250 keer.</a:t>
            </a:r>
          </a:p>
        </p:txBody>
      </p:sp>
    </p:spTree>
    <p:extLst>
      <p:ext uri="{BB962C8B-B14F-4D97-AF65-F5344CB8AC3E}">
        <p14:creationId xmlns:p14="http://schemas.microsoft.com/office/powerpoint/2010/main" val="352733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P spid="6"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F0B652-A728-6188-65D4-BBD8132DC20C}"/>
              </a:ext>
            </a:extLst>
          </p:cNvPr>
          <p:cNvSpPr>
            <a:spLocks noGrp="1"/>
          </p:cNvSpPr>
          <p:nvPr>
            <p:ph type="title"/>
          </p:nvPr>
        </p:nvSpPr>
        <p:spPr/>
        <p:txBody>
          <a:bodyPr/>
          <a:lstStyle/>
          <a:p>
            <a:r>
              <a:rPr lang="nl-NL" dirty="0"/>
              <a:t>Valutakoers berekenen</a:t>
            </a:r>
          </a:p>
        </p:txBody>
      </p:sp>
      <p:sp>
        <p:nvSpPr>
          <p:cNvPr id="3" name="Tijdelijke aanduiding voor inhoud 2">
            <a:extLst>
              <a:ext uri="{FF2B5EF4-FFF2-40B4-BE49-F238E27FC236}">
                <a16:creationId xmlns:a16="http://schemas.microsoft.com/office/drawing/2014/main" id="{64C4D9E3-6C0B-72C6-49E7-1A5428368A22}"/>
              </a:ext>
            </a:extLst>
          </p:cNvPr>
          <p:cNvSpPr>
            <a:spLocks noGrp="1"/>
          </p:cNvSpPr>
          <p:nvPr>
            <p:ph idx="1"/>
          </p:nvPr>
        </p:nvSpPr>
        <p:spPr>
          <a:xfrm>
            <a:off x="838200" y="1825625"/>
            <a:ext cx="10515600" cy="1325563"/>
          </a:xfrm>
        </p:spPr>
        <p:txBody>
          <a:bodyPr>
            <a:normAutofit fontScale="92500"/>
          </a:bodyPr>
          <a:lstStyle/>
          <a:p>
            <a:r>
              <a:rPr lang="nl-NL" dirty="0"/>
              <a:t>De volgende stap is om dat in te vullen in de tabel. Dat wat je bij de éne doet, moet je ook bij de andere doen. Dus ‘boven’ keer 250, wil zeggen ook beneden keer 250. Voor je 250 euro ontvang je dus 225 dollar. </a:t>
            </a:r>
          </a:p>
        </p:txBody>
      </p:sp>
      <p:graphicFrame>
        <p:nvGraphicFramePr>
          <p:cNvPr id="4" name="Tabel 4">
            <a:extLst>
              <a:ext uri="{FF2B5EF4-FFF2-40B4-BE49-F238E27FC236}">
                <a16:creationId xmlns:a16="http://schemas.microsoft.com/office/drawing/2014/main" id="{17BD5669-33B4-8F3E-DE62-DA7691ECCAEA}"/>
              </a:ext>
            </a:extLst>
          </p:cNvPr>
          <p:cNvGraphicFramePr>
            <a:graphicFrameLocks noGrp="1"/>
          </p:cNvGraphicFramePr>
          <p:nvPr>
            <p:extLst>
              <p:ext uri="{D42A27DB-BD31-4B8C-83A1-F6EECF244321}">
                <p14:modId xmlns:p14="http://schemas.microsoft.com/office/powerpoint/2010/main" val="2168107337"/>
              </p:ext>
            </p:extLst>
          </p:nvPr>
        </p:nvGraphicFramePr>
        <p:xfrm>
          <a:off x="1123704" y="3151187"/>
          <a:ext cx="10230096" cy="782458"/>
        </p:xfrm>
        <a:graphic>
          <a:graphicData uri="http://schemas.openxmlformats.org/drawingml/2006/table">
            <a:tbl>
              <a:tblPr firstRow="1" bandRow="1">
                <a:tableStyleId>{5C22544A-7EE6-4342-B048-85BDC9FD1C3A}</a:tableStyleId>
              </a:tblPr>
              <a:tblGrid>
                <a:gridCol w="2557524">
                  <a:extLst>
                    <a:ext uri="{9D8B030D-6E8A-4147-A177-3AD203B41FA5}">
                      <a16:colId xmlns:a16="http://schemas.microsoft.com/office/drawing/2014/main" val="3724030082"/>
                    </a:ext>
                  </a:extLst>
                </a:gridCol>
                <a:gridCol w="2557524">
                  <a:extLst>
                    <a:ext uri="{9D8B030D-6E8A-4147-A177-3AD203B41FA5}">
                      <a16:colId xmlns:a16="http://schemas.microsoft.com/office/drawing/2014/main" val="1081200802"/>
                    </a:ext>
                  </a:extLst>
                </a:gridCol>
                <a:gridCol w="2557524">
                  <a:extLst>
                    <a:ext uri="{9D8B030D-6E8A-4147-A177-3AD203B41FA5}">
                      <a16:colId xmlns:a16="http://schemas.microsoft.com/office/drawing/2014/main" val="1362426352"/>
                    </a:ext>
                  </a:extLst>
                </a:gridCol>
                <a:gridCol w="2557524">
                  <a:extLst>
                    <a:ext uri="{9D8B030D-6E8A-4147-A177-3AD203B41FA5}">
                      <a16:colId xmlns:a16="http://schemas.microsoft.com/office/drawing/2014/main" val="2310854956"/>
                    </a:ext>
                  </a:extLst>
                </a:gridCol>
              </a:tblGrid>
              <a:tr h="391229">
                <a:tc>
                  <a:txBody>
                    <a:bodyPr/>
                    <a:lstStyle/>
                    <a:p>
                      <a:r>
                        <a:rPr lang="nl-NL" dirty="0"/>
                        <a:t>EURO</a:t>
                      </a:r>
                    </a:p>
                  </a:txBody>
                  <a:tcPr/>
                </a:tc>
                <a:tc>
                  <a:txBody>
                    <a:bodyPr/>
                    <a:lstStyle/>
                    <a:p>
                      <a:r>
                        <a:rPr lang="nl-NL" dirty="0"/>
                        <a:t>1 EURO</a:t>
                      </a:r>
                    </a:p>
                  </a:txBody>
                  <a:tcPr/>
                </a:tc>
                <a:tc>
                  <a:txBody>
                    <a:bodyPr/>
                    <a:lstStyle/>
                    <a:p>
                      <a:r>
                        <a:rPr lang="nl-NL" dirty="0"/>
                        <a:t>         x 250</a:t>
                      </a:r>
                    </a:p>
                  </a:txBody>
                  <a:tcPr/>
                </a:tc>
                <a:tc>
                  <a:txBody>
                    <a:bodyPr/>
                    <a:lstStyle/>
                    <a:p>
                      <a:r>
                        <a:rPr lang="nl-NL" dirty="0"/>
                        <a:t>250 EURO</a:t>
                      </a:r>
                    </a:p>
                  </a:txBody>
                  <a:tcPr/>
                </a:tc>
                <a:extLst>
                  <a:ext uri="{0D108BD9-81ED-4DB2-BD59-A6C34878D82A}">
                    <a16:rowId xmlns:a16="http://schemas.microsoft.com/office/drawing/2014/main" val="1587930986"/>
                  </a:ext>
                </a:extLst>
              </a:tr>
              <a:tr h="391229">
                <a:tc>
                  <a:txBody>
                    <a:bodyPr/>
                    <a:lstStyle/>
                    <a:p>
                      <a:r>
                        <a:rPr lang="nl-NL" dirty="0"/>
                        <a:t>DOLLAR</a:t>
                      </a:r>
                    </a:p>
                  </a:txBody>
                  <a:tcPr/>
                </a:tc>
                <a:tc>
                  <a:txBody>
                    <a:bodyPr/>
                    <a:lstStyle/>
                    <a:p>
                      <a:r>
                        <a:rPr lang="nl-NL" dirty="0"/>
                        <a:t>0,90 DOLLAR</a:t>
                      </a:r>
                    </a:p>
                  </a:txBody>
                  <a:tcPr/>
                </a:tc>
                <a:tc>
                  <a:txBody>
                    <a:bodyPr/>
                    <a:lstStyle/>
                    <a:p>
                      <a:r>
                        <a:rPr lang="nl-NL" dirty="0"/>
                        <a:t>         x 250</a:t>
                      </a:r>
                    </a:p>
                  </a:txBody>
                  <a:tcPr/>
                </a:tc>
                <a:tc>
                  <a:txBody>
                    <a:bodyPr/>
                    <a:lstStyle/>
                    <a:p>
                      <a:r>
                        <a:rPr lang="nl-NL" dirty="0"/>
                        <a:t>= 225 DOLLAR</a:t>
                      </a:r>
                    </a:p>
                  </a:txBody>
                  <a:tcPr/>
                </a:tc>
                <a:extLst>
                  <a:ext uri="{0D108BD9-81ED-4DB2-BD59-A6C34878D82A}">
                    <a16:rowId xmlns:a16="http://schemas.microsoft.com/office/drawing/2014/main" val="1034915247"/>
                  </a:ext>
                </a:extLst>
              </a:tr>
            </a:tbl>
          </a:graphicData>
        </a:graphic>
      </p:graphicFrame>
      <p:sp>
        <p:nvSpPr>
          <p:cNvPr id="5" name="Tijdelijke aanduiding voor inhoud 2">
            <a:extLst>
              <a:ext uri="{FF2B5EF4-FFF2-40B4-BE49-F238E27FC236}">
                <a16:creationId xmlns:a16="http://schemas.microsoft.com/office/drawing/2014/main" id="{8EE3F982-D606-3BC0-4CB9-5133367A41AD}"/>
              </a:ext>
            </a:extLst>
          </p:cNvPr>
          <p:cNvSpPr txBox="1">
            <a:spLocks/>
          </p:cNvSpPr>
          <p:nvPr/>
        </p:nvSpPr>
        <p:spPr>
          <a:xfrm>
            <a:off x="838200" y="4220892"/>
            <a:ext cx="10515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De verhoudingstabel werkt elke keer en mag je altijd gaan gebruiken. Op de volgende dia maken we nog een voorbeeld, waarbij je ook de verhoudingstabel kan gebruiken.</a:t>
            </a:r>
          </a:p>
        </p:txBody>
      </p:sp>
    </p:spTree>
    <p:extLst>
      <p:ext uri="{BB962C8B-B14F-4D97-AF65-F5344CB8AC3E}">
        <p14:creationId xmlns:p14="http://schemas.microsoft.com/office/powerpoint/2010/main" val="23719468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8ED98A-C178-A22B-32C3-5A17ADC175C1}"/>
              </a:ext>
            </a:extLst>
          </p:cNvPr>
          <p:cNvSpPr>
            <a:spLocks noGrp="1"/>
          </p:cNvSpPr>
          <p:nvPr>
            <p:ph type="title"/>
          </p:nvPr>
        </p:nvSpPr>
        <p:spPr/>
        <p:txBody>
          <a:bodyPr/>
          <a:lstStyle/>
          <a:p>
            <a:r>
              <a:rPr lang="nl-NL" dirty="0"/>
              <a:t>Valutakoers berekenen</a:t>
            </a:r>
          </a:p>
        </p:txBody>
      </p:sp>
      <p:sp>
        <p:nvSpPr>
          <p:cNvPr id="3" name="Tijdelijke aanduiding voor inhoud 2">
            <a:extLst>
              <a:ext uri="{FF2B5EF4-FFF2-40B4-BE49-F238E27FC236}">
                <a16:creationId xmlns:a16="http://schemas.microsoft.com/office/drawing/2014/main" id="{E5BD5F7F-C44A-11A5-0A52-171B6B747132}"/>
              </a:ext>
            </a:extLst>
          </p:cNvPr>
          <p:cNvSpPr>
            <a:spLocks noGrp="1"/>
          </p:cNvSpPr>
          <p:nvPr>
            <p:ph idx="1"/>
          </p:nvPr>
        </p:nvSpPr>
        <p:spPr>
          <a:xfrm>
            <a:off x="838200" y="1825625"/>
            <a:ext cx="10515600" cy="2694617"/>
          </a:xfrm>
        </p:spPr>
        <p:txBody>
          <a:bodyPr>
            <a:normAutofit lnSpcReduction="10000"/>
          </a:bodyPr>
          <a:lstStyle/>
          <a:p>
            <a:r>
              <a:rPr lang="nl-NL" dirty="0"/>
              <a:t>Op de vakantie in Amerika vind je een enveloppe op de grond met daarin 2500 dollar! Je spendeert nog 500 dollar, maar die 2000 dollar neem je mooi mee naar Nederland. De koers is nog hetzelfde; 1 euro is gelijk aan 0,9 dollar. </a:t>
            </a:r>
          </a:p>
          <a:p>
            <a:r>
              <a:rPr lang="nl-NL" dirty="0"/>
              <a:t>Bereken hoeveel euro je terugkrijgt in Nederland voor de 2000 dollar. Gebruik daarbij de verhoudingstabellen met 3 bekende getallen en 1 onbekende. (uitwerking na de klik)</a:t>
            </a:r>
          </a:p>
        </p:txBody>
      </p:sp>
      <p:graphicFrame>
        <p:nvGraphicFramePr>
          <p:cNvPr id="4" name="Tabel 4">
            <a:extLst>
              <a:ext uri="{FF2B5EF4-FFF2-40B4-BE49-F238E27FC236}">
                <a16:creationId xmlns:a16="http://schemas.microsoft.com/office/drawing/2014/main" id="{0CDFD466-FFCC-7436-F8FE-804DD910AA1C}"/>
              </a:ext>
            </a:extLst>
          </p:cNvPr>
          <p:cNvGraphicFramePr>
            <a:graphicFrameLocks noGrp="1"/>
          </p:cNvGraphicFramePr>
          <p:nvPr/>
        </p:nvGraphicFramePr>
        <p:xfrm>
          <a:off x="633562" y="4515882"/>
          <a:ext cx="10924876" cy="1325562"/>
        </p:xfrm>
        <a:graphic>
          <a:graphicData uri="http://schemas.openxmlformats.org/drawingml/2006/table">
            <a:tbl>
              <a:tblPr firstRow="1" bandRow="1">
                <a:tableStyleId>{5C22544A-7EE6-4342-B048-85BDC9FD1C3A}</a:tableStyleId>
              </a:tblPr>
              <a:tblGrid>
                <a:gridCol w="2731219">
                  <a:extLst>
                    <a:ext uri="{9D8B030D-6E8A-4147-A177-3AD203B41FA5}">
                      <a16:colId xmlns:a16="http://schemas.microsoft.com/office/drawing/2014/main" val="1834608777"/>
                    </a:ext>
                  </a:extLst>
                </a:gridCol>
                <a:gridCol w="2731219">
                  <a:extLst>
                    <a:ext uri="{9D8B030D-6E8A-4147-A177-3AD203B41FA5}">
                      <a16:colId xmlns:a16="http://schemas.microsoft.com/office/drawing/2014/main" val="4046521645"/>
                    </a:ext>
                  </a:extLst>
                </a:gridCol>
                <a:gridCol w="2731219">
                  <a:extLst>
                    <a:ext uri="{9D8B030D-6E8A-4147-A177-3AD203B41FA5}">
                      <a16:colId xmlns:a16="http://schemas.microsoft.com/office/drawing/2014/main" val="1969739755"/>
                    </a:ext>
                  </a:extLst>
                </a:gridCol>
                <a:gridCol w="2731219">
                  <a:extLst>
                    <a:ext uri="{9D8B030D-6E8A-4147-A177-3AD203B41FA5}">
                      <a16:colId xmlns:a16="http://schemas.microsoft.com/office/drawing/2014/main" val="2615213300"/>
                    </a:ext>
                  </a:extLst>
                </a:gridCol>
              </a:tblGrid>
              <a:tr h="662781">
                <a:tc>
                  <a:txBody>
                    <a:bodyPr/>
                    <a:lstStyle/>
                    <a:p>
                      <a:r>
                        <a:rPr lang="nl-NL" sz="2800" dirty="0"/>
                        <a:t>Euro</a:t>
                      </a:r>
                    </a:p>
                  </a:txBody>
                  <a:tcPr/>
                </a:tc>
                <a:tc>
                  <a:txBody>
                    <a:bodyPr/>
                    <a:lstStyle/>
                    <a:p>
                      <a:r>
                        <a:rPr lang="nl-NL" sz="2800" dirty="0"/>
                        <a:t>1,00 euro</a:t>
                      </a:r>
                    </a:p>
                  </a:txBody>
                  <a:tcPr/>
                </a:tc>
                <a:tc>
                  <a:txBody>
                    <a:bodyPr/>
                    <a:lstStyle/>
                    <a:p>
                      <a:r>
                        <a:rPr lang="nl-NL" sz="2800" dirty="0"/>
                        <a:t>         x 2222,22</a:t>
                      </a:r>
                    </a:p>
                  </a:txBody>
                  <a:tcPr/>
                </a:tc>
                <a:tc>
                  <a:txBody>
                    <a:bodyPr/>
                    <a:lstStyle/>
                    <a:p>
                      <a:r>
                        <a:rPr lang="nl-NL" sz="2800" dirty="0"/>
                        <a:t>….</a:t>
                      </a:r>
                    </a:p>
                  </a:txBody>
                  <a:tcPr/>
                </a:tc>
                <a:extLst>
                  <a:ext uri="{0D108BD9-81ED-4DB2-BD59-A6C34878D82A}">
                    <a16:rowId xmlns:a16="http://schemas.microsoft.com/office/drawing/2014/main" val="2913006367"/>
                  </a:ext>
                </a:extLst>
              </a:tr>
              <a:tr h="662781">
                <a:tc>
                  <a:txBody>
                    <a:bodyPr/>
                    <a:lstStyle/>
                    <a:p>
                      <a:r>
                        <a:rPr lang="nl-NL" sz="2800" dirty="0"/>
                        <a:t>Dollar</a:t>
                      </a:r>
                    </a:p>
                  </a:txBody>
                  <a:tcPr/>
                </a:tc>
                <a:tc>
                  <a:txBody>
                    <a:bodyPr/>
                    <a:lstStyle/>
                    <a:p>
                      <a:r>
                        <a:rPr lang="nl-NL" sz="2800" dirty="0"/>
                        <a:t>0,90 dollar</a:t>
                      </a:r>
                    </a:p>
                  </a:txBody>
                  <a:tcPr/>
                </a:tc>
                <a:tc>
                  <a:txBody>
                    <a:bodyPr/>
                    <a:lstStyle/>
                    <a:p>
                      <a:r>
                        <a:rPr lang="nl-NL" sz="2800" dirty="0"/>
                        <a:t>         x 2222,22</a:t>
                      </a:r>
                    </a:p>
                  </a:txBody>
                  <a:tcPr/>
                </a:tc>
                <a:tc>
                  <a:txBody>
                    <a:bodyPr/>
                    <a:lstStyle/>
                    <a:p>
                      <a:r>
                        <a:rPr lang="nl-NL" sz="2800" dirty="0"/>
                        <a:t>2000 dollar</a:t>
                      </a:r>
                    </a:p>
                  </a:txBody>
                  <a:tcPr/>
                </a:tc>
                <a:extLst>
                  <a:ext uri="{0D108BD9-81ED-4DB2-BD59-A6C34878D82A}">
                    <a16:rowId xmlns:a16="http://schemas.microsoft.com/office/drawing/2014/main" val="3828372234"/>
                  </a:ext>
                </a:extLst>
              </a:tr>
            </a:tbl>
          </a:graphicData>
        </a:graphic>
      </p:graphicFrame>
      <p:sp>
        <p:nvSpPr>
          <p:cNvPr id="5" name="Tekstvak 4">
            <a:extLst>
              <a:ext uri="{FF2B5EF4-FFF2-40B4-BE49-F238E27FC236}">
                <a16:creationId xmlns:a16="http://schemas.microsoft.com/office/drawing/2014/main" id="{311F3428-2440-9B99-4305-4D62860B18FE}"/>
              </a:ext>
            </a:extLst>
          </p:cNvPr>
          <p:cNvSpPr txBox="1"/>
          <p:nvPr/>
        </p:nvSpPr>
        <p:spPr>
          <a:xfrm>
            <a:off x="838200" y="6123543"/>
            <a:ext cx="10720238" cy="646331"/>
          </a:xfrm>
          <a:prstGeom prst="rect">
            <a:avLst/>
          </a:prstGeom>
          <a:noFill/>
        </p:spPr>
        <p:txBody>
          <a:bodyPr wrap="square" rtlCol="0">
            <a:spAutoFit/>
          </a:bodyPr>
          <a:lstStyle/>
          <a:p>
            <a:r>
              <a:rPr lang="nl-NL" dirty="0"/>
              <a:t>De stap van 0,90 dollar naar 2000 dollar bereken je door 2000 te delen door 0,90. Het antwoord (het onbekende getal op de stippenlijn is dus 1,00 x 2222,22 = 2222,22 euro.</a:t>
            </a:r>
          </a:p>
        </p:txBody>
      </p:sp>
      <p:grpSp>
        <p:nvGrpSpPr>
          <p:cNvPr id="15" name="Groep 14">
            <a:extLst>
              <a:ext uri="{FF2B5EF4-FFF2-40B4-BE49-F238E27FC236}">
                <a16:creationId xmlns:a16="http://schemas.microsoft.com/office/drawing/2014/main" id="{55741D3C-8DB8-BBB3-92E8-9FE297658909}"/>
              </a:ext>
            </a:extLst>
          </p:cNvPr>
          <p:cNvGrpSpPr/>
          <p:nvPr/>
        </p:nvGrpSpPr>
        <p:grpSpPr>
          <a:xfrm>
            <a:off x="4482720" y="5687932"/>
            <a:ext cx="4566240" cy="401760"/>
            <a:chOff x="4482720" y="5687932"/>
            <a:chExt cx="4566240" cy="401760"/>
          </a:xfrm>
        </p:grpSpPr>
        <mc:AlternateContent xmlns:mc="http://schemas.openxmlformats.org/markup-compatibility/2006" xmlns:p14="http://schemas.microsoft.com/office/powerpoint/2010/main">
          <mc:Choice Requires="p14">
            <p:contentPart p14:bwMode="auto" r:id="rId2">
              <p14:nvContentPartPr>
                <p14:cNvPr id="11" name="Inkt 10">
                  <a:extLst>
                    <a:ext uri="{FF2B5EF4-FFF2-40B4-BE49-F238E27FC236}">
                      <a16:creationId xmlns:a16="http://schemas.microsoft.com/office/drawing/2014/main" id="{FA8AE8EC-2D5A-1480-59C3-3007C141EE33}"/>
                    </a:ext>
                  </a:extLst>
                </p14:cNvPr>
                <p14:cNvContentPartPr/>
                <p14:nvPr/>
              </p14:nvContentPartPr>
              <p14:xfrm>
                <a:off x="4482720" y="5688292"/>
                <a:ext cx="4526640" cy="401400"/>
              </p14:xfrm>
            </p:contentPart>
          </mc:Choice>
          <mc:Fallback xmlns="">
            <p:pic>
              <p:nvPicPr>
                <p:cNvPr id="11" name="Inkt 10">
                  <a:extLst>
                    <a:ext uri="{FF2B5EF4-FFF2-40B4-BE49-F238E27FC236}">
                      <a16:creationId xmlns:a16="http://schemas.microsoft.com/office/drawing/2014/main" id="{FA8AE8EC-2D5A-1480-59C3-3007C141EE33}"/>
                    </a:ext>
                  </a:extLst>
                </p:cNvPr>
                <p:cNvPicPr/>
                <p:nvPr/>
              </p:nvPicPr>
              <p:blipFill>
                <a:blip r:embed="rId3"/>
                <a:stretch>
                  <a:fillRect/>
                </a:stretch>
              </p:blipFill>
              <p:spPr>
                <a:xfrm>
                  <a:off x="4473720" y="5679652"/>
                  <a:ext cx="454428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t 11">
                  <a:extLst>
                    <a:ext uri="{FF2B5EF4-FFF2-40B4-BE49-F238E27FC236}">
                      <a16:creationId xmlns:a16="http://schemas.microsoft.com/office/drawing/2014/main" id="{02641C8A-9423-DAAC-4CEE-26C82A1CCEFF}"/>
                    </a:ext>
                  </a:extLst>
                </p14:cNvPr>
                <p14:cNvContentPartPr/>
                <p14:nvPr/>
              </p14:nvContentPartPr>
              <p14:xfrm>
                <a:off x="8812080" y="5688292"/>
                <a:ext cx="197280" cy="360"/>
              </p14:xfrm>
            </p:contentPart>
          </mc:Choice>
          <mc:Fallback xmlns="">
            <p:pic>
              <p:nvPicPr>
                <p:cNvPr id="12" name="Inkt 11">
                  <a:extLst>
                    <a:ext uri="{FF2B5EF4-FFF2-40B4-BE49-F238E27FC236}">
                      <a16:creationId xmlns:a16="http://schemas.microsoft.com/office/drawing/2014/main" id="{02641C8A-9423-DAAC-4CEE-26C82A1CCEFF}"/>
                    </a:ext>
                  </a:extLst>
                </p:cNvPr>
                <p:cNvPicPr/>
                <p:nvPr/>
              </p:nvPicPr>
              <p:blipFill>
                <a:blip r:embed="rId5"/>
                <a:stretch>
                  <a:fillRect/>
                </a:stretch>
              </p:blipFill>
              <p:spPr>
                <a:xfrm>
                  <a:off x="8803080" y="5679652"/>
                  <a:ext cx="214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t 13">
                  <a:extLst>
                    <a:ext uri="{FF2B5EF4-FFF2-40B4-BE49-F238E27FC236}">
                      <a16:creationId xmlns:a16="http://schemas.microsoft.com/office/drawing/2014/main" id="{4A366884-C240-F076-5DB1-642776347ED7}"/>
                    </a:ext>
                  </a:extLst>
                </p14:cNvPr>
                <p14:cNvContentPartPr/>
                <p14:nvPr/>
              </p14:nvContentPartPr>
              <p14:xfrm>
                <a:off x="8995320" y="5687932"/>
                <a:ext cx="53640" cy="192240"/>
              </p14:xfrm>
            </p:contentPart>
          </mc:Choice>
          <mc:Fallback xmlns="">
            <p:pic>
              <p:nvPicPr>
                <p:cNvPr id="14" name="Inkt 13">
                  <a:extLst>
                    <a:ext uri="{FF2B5EF4-FFF2-40B4-BE49-F238E27FC236}">
                      <a16:creationId xmlns:a16="http://schemas.microsoft.com/office/drawing/2014/main" id="{4A366884-C240-F076-5DB1-642776347ED7}"/>
                    </a:ext>
                  </a:extLst>
                </p:cNvPr>
                <p:cNvPicPr/>
                <p:nvPr/>
              </p:nvPicPr>
              <p:blipFill>
                <a:blip r:embed="rId7"/>
                <a:stretch>
                  <a:fillRect/>
                </a:stretch>
              </p:blipFill>
              <p:spPr>
                <a:xfrm>
                  <a:off x="8986680" y="5679292"/>
                  <a:ext cx="71280" cy="20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6" name="Inkt 15">
                <a:extLst>
                  <a:ext uri="{FF2B5EF4-FFF2-40B4-BE49-F238E27FC236}">
                    <a16:creationId xmlns:a16="http://schemas.microsoft.com/office/drawing/2014/main" id="{DF3495D9-B1B1-B687-32DD-763E69EAF8C7}"/>
                  </a:ext>
                </a:extLst>
              </p14:cNvPr>
              <p14:cNvContentPartPr/>
              <p14:nvPr/>
            </p14:nvContentPartPr>
            <p14:xfrm>
              <a:off x="6990840" y="5876932"/>
              <a:ext cx="185040" cy="360"/>
            </p14:xfrm>
          </p:contentPart>
        </mc:Choice>
        <mc:Fallback xmlns="">
          <p:pic>
            <p:nvPicPr>
              <p:cNvPr id="16" name="Inkt 15">
                <a:extLst>
                  <a:ext uri="{FF2B5EF4-FFF2-40B4-BE49-F238E27FC236}">
                    <a16:creationId xmlns:a16="http://schemas.microsoft.com/office/drawing/2014/main" id="{DF3495D9-B1B1-B687-32DD-763E69EAF8C7}"/>
                  </a:ext>
                </a:extLst>
              </p:cNvPr>
              <p:cNvPicPr/>
              <p:nvPr/>
            </p:nvPicPr>
            <p:blipFill>
              <a:blip r:embed="rId9"/>
              <a:stretch>
                <a:fillRect/>
              </a:stretch>
            </p:blipFill>
            <p:spPr>
              <a:xfrm>
                <a:off x="6981840" y="5868292"/>
                <a:ext cx="202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t 16">
                <a:extLst>
                  <a:ext uri="{FF2B5EF4-FFF2-40B4-BE49-F238E27FC236}">
                    <a16:creationId xmlns:a16="http://schemas.microsoft.com/office/drawing/2014/main" id="{B5EE5C05-6C08-EF9E-9F25-94D3C9B006EF}"/>
                  </a:ext>
                </a:extLst>
              </p14:cNvPr>
              <p14:cNvContentPartPr/>
              <p14:nvPr/>
            </p14:nvContentPartPr>
            <p14:xfrm>
              <a:off x="7016400" y="5996092"/>
              <a:ext cx="197280" cy="360"/>
            </p14:xfrm>
          </p:contentPart>
        </mc:Choice>
        <mc:Fallback xmlns="">
          <p:pic>
            <p:nvPicPr>
              <p:cNvPr id="17" name="Inkt 16">
                <a:extLst>
                  <a:ext uri="{FF2B5EF4-FFF2-40B4-BE49-F238E27FC236}">
                    <a16:creationId xmlns:a16="http://schemas.microsoft.com/office/drawing/2014/main" id="{B5EE5C05-6C08-EF9E-9F25-94D3C9B006EF}"/>
                  </a:ext>
                </a:extLst>
              </p:cNvPr>
              <p:cNvPicPr/>
              <p:nvPr/>
            </p:nvPicPr>
            <p:blipFill>
              <a:blip r:embed="rId11"/>
              <a:stretch>
                <a:fillRect/>
              </a:stretch>
            </p:blipFill>
            <p:spPr>
              <a:xfrm>
                <a:off x="7007400" y="5987452"/>
                <a:ext cx="214920" cy="18000"/>
              </a:xfrm>
              <a:prstGeom prst="rect">
                <a:avLst/>
              </a:prstGeom>
            </p:spPr>
          </p:pic>
        </mc:Fallback>
      </mc:AlternateContent>
      <p:grpSp>
        <p:nvGrpSpPr>
          <p:cNvPr id="22" name="Groep 21">
            <a:extLst>
              <a:ext uri="{FF2B5EF4-FFF2-40B4-BE49-F238E27FC236}">
                <a16:creationId xmlns:a16="http://schemas.microsoft.com/office/drawing/2014/main" id="{ACA8BA9B-93FE-7C1F-0267-317712140181}"/>
              </a:ext>
            </a:extLst>
          </p:cNvPr>
          <p:cNvGrpSpPr/>
          <p:nvPr/>
        </p:nvGrpSpPr>
        <p:grpSpPr>
          <a:xfrm>
            <a:off x="4891320" y="4259452"/>
            <a:ext cx="4745880" cy="451800"/>
            <a:chOff x="4891320" y="4259452"/>
            <a:chExt cx="4745880" cy="451800"/>
          </a:xfrm>
        </p:grpSpPr>
        <mc:AlternateContent xmlns:mc="http://schemas.openxmlformats.org/markup-compatibility/2006" xmlns:p14="http://schemas.microsoft.com/office/powerpoint/2010/main">
          <mc:Choice Requires="p14">
            <p:contentPart p14:bwMode="auto" r:id="rId12">
              <p14:nvContentPartPr>
                <p14:cNvPr id="18" name="Inkt 17">
                  <a:extLst>
                    <a:ext uri="{FF2B5EF4-FFF2-40B4-BE49-F238E27FC236}">
                      <a16:creationId xmlns:a16="http://schemas.microsoft.com/office/drawing/2014/main" id="{33698AC7-D19A-D0F8-35E0-4A5FEFE76061}"/>
                    </a:ext>
                  </a:extLst>
                </p14:cNvPr>
                <p14:cNvContentPartPr/>
                <p14:nvPr/>
              </p14:nvContentPartPr>
              <p14:xfrm>
                <a:off x="4891320" y="4259452"/>
                <a:ext cx="4745520" cy="451800"/>
              </p14:xfrm>
            </p:contentPart>
          </mc:Choice>
          <mc:Fallback xmlns="">
            <p:pic>
              <p:nvPicPr>
                <p:cNvPr id="18" name="Inkt 17">
                  <a:extLst>
                    <a:ext uri="{FF2B5EF4-FFF2-40B4-BE49-F238E27FC236}">
                      <a16:creationId xmlns:a16="http://schemas.microsoft.com/office/drawing/2014/main" id="{33698AC7-D19A-D0F8-35E0-4A5FEFE76061}"/>
                    </a:ext>
                  </a:extLst>
                </p:cNvPr>
                <p:cNvPicPr/>
                <p:nvPr/>
              </p:nvPicPr>
              <p:blipFill>
                <a:blip r:embed="rId13"/>
                <a:stretch>
                  <a:fillRect/>
                </a:stretch>
              </p:blipFill>
              <p:spPr>
                <a:xfrm>
                  <a:off x="4882680" y="4250812"/>
                  <a:ext cx="476316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t 18">
                  <a:extLst>
                    <a:ext uri="{FF2B5EF4-FFF2-40B4-BE49-F238E27FC236}">
                      <a16:creationId xmlns:a16="http://schemas.microsoft.com/office/drawing/2014/main" id="{F1CA659B-257F-31A8-C22F-CC6816327714}"/>
                    </a:ext>
                  </a:extLst>
                </p14:cNvPr>
                <p14:cNvContentPartPr/>
                <p14:nvPr/>
              </p14:nvContentPartPr>
              <p14:xfrm>
                <a:off x="9506520" y="4710892"/>
                <a:ext cx="130680" cy="360"/>
              </p14:xfrm>
            </p:contentPart>
          </mc:Choice>
          <mc:Fallback xmlns="">
            <p:pic>
              <p:nvPicPr>
                <p:cNvPr id="19" name="Inkt 18">
                  <a:extLst>
                    <a:ext uri="{FF2B5EF4-FFF2-40B4-BE49-F238E27FC236}">
                      <a16:creationId xmlns:a16="http://schemas.microsoft.com/office/drawing/2014/main" id="{F1CA659B-257F-31A8-C22F-CC6816327714}"/>
                    </a:ext>
                  </a:extLst>
                </p:cNvPr>
                <p:cNvPicPr/>
                <p:nvPr/>
              </p:nvPicPr>
              <p:blipFill>
                <a:blip r:embed="rId15"/>
                <a:stretch>
                  <a:fillRect/>
                </a:stretch>
              </p:blipFill>
              <p:spPr>
                <a:xfrm>
                  <a:off x="9497520" y="4701892"/>
                  <a:ext cx="148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t 20">
                  <a:extLst>
                    <a:ext uri="{FF2B5EF4-FFF2-40B4-BE49-F238E27FC236}">
                      <a16:creationId xmlns:a16="http://schemas.microsoft.com/office/drawing/2014/main" id="{4C5ABC40-8D89-B8AC-9A58-E691EEE95056}"/>
                    </a:ext>
                  </a:extLst>
                </p14:cNvPr>
                <p14:cNvContentPartPr/>
                <p14:nvPr/>
              </p14:nvContentPartPr>
              <p14:xfrm>
                <a:off x="9609120" y="4587412"/>
                <a:ext cx="6480" cy="103680"/>
              </p14:xfrm>
            </p:contentPart>
          </mc:Choice>
          <mc:Fallback xmlns="">
            <p:pic>
              <p:nvPicPr>
                <p:cNvPr id="21" name="Inkt 20">
                  <a:extLst>
                    <a:ext uri="{FF2B5EF4-FFF2-40B4-BE49-F238E27FC236}">
                      <a16:creationId xmlns:a16="http://schemas.microsoft.com/office/drawing/2014/main" id="{4C5ABC40-8D89-B8AC-9A58-E691EEE95056}"/>
                    </a:ext>
                  </a:extLst>
                </p:cNvPr>
                <p:cNvPicPr/>
                <p:nvPr/>
              </p:nvPicPr>
              <p:blipFill>
                <a:blip r:embed="rId17"/>
                <a:stretch>
                  <a:fillRect/>
                </a:stretch>
              </p:blipFill>
              <p:spPr>
                <a:xfrm>
                  <a:off x="9600120" y="4578772"/>
                  <a:ext cx="24120" cy="121320"/>
                </a:xfrm>
                <a:prstGeom prst="rect">
                  <a:avLst/>
                </a:prstGeom>
              </p:spPr>
            </p:pic>
          </mc:Fallback>
        </mc:AlternateContent>
      </p:grpSp>
      <p:grpSp>
        <p:nvGrpSpPr>
          <p:cNvPr id="25" name="Groep 24">
            <a:extLst>
              <a:ext uri="{FF2B5EF4-FFF2-40B4-BE49-F238E27FC236}">
                <a16:creationId xmlns:a16="http://schemas.microsoft.com/office/drawing/2014/main" id="{CE36BE98-5B12-FCE0-AA69-4419CAF77779}"/>
              </a:ext>
            </a:extLst>
          </p:cNvPr>
          <p:cNvGrpSpPr/>
          <p:nvPr/>
        </p:nvGrpSpPr>
        <p:grpSpPr>
          <a:xfrm>
            <a:off x="7572960" y="4038052"/>
            <a:ext cx="138960" cy="60480"/>
            <a:chOff x="7572960" y="4038052"/>
            <a:chExt cx="138960" cy="60480"/>
          </a:xfrm>
        </p:grpSpPr>
        <mc:AlternateContent xmlns:mc="http://schemas.openxmlformats.org/markup-compatibility/2006" xmlns:p14="http://schemas.microsoft.com/office/powerpoint/2010/main">
          <mc:Choice Requires="p14">
            <p:contentPart p14:bwMode="auto" r:id="rId18">
              <p14:nvContentPartPr>
                <p14:cNvPr id="23" name="Inkt 22">
                  <a:extLst>
                    <a:ext uri="{FF2B5EF4-FFF2-40B4-BE49-F238E27FC236}">
                      <a16:creationId xmlns:a16="http://schemas.microsoft.com/office/drawing/2014/main" id="{11424D76-DD76-D80E-D48F-08B936E3FB59}"/>
                    </a:ext>
                  </a:extLst>
                </p14:cNvPr>
                <p14:cNvContentPartPr/>
                <p14:nvPr/>
              </p14:nvContentPartPr>
              <p14:xfrm>
                <a:off x="7572960" y="4038052"/>
                <a:ext cx="129600" cy="360"/>
              </p14:xfrm>
            </p:contentPart>
          </mc:Choice>
          <mc:Fallback xmlns="">
            <p:pic>
              <p:nvPicPr>
                <p:cNvPr id="23" name="Inkt 22">
                  <a:extLst>
                    <a:ext uri="{FF2B5EF4-FFF2-40B4-BE49-F238E27FC236}">
                      <a16:creationId xmlns:a16="http://schemas.microsoft.com/office/drawing/2014/main" id="{11424D76-DD76-D80E-D48F-08B936E3FB59}"/>
                    </a:ext>
                  </a:extLst>
                </p:cNvPr>
                <p:cNvPicPr/>
                <p:nvPr/>
              </p:nvPicPr>
              <p:blipFill>
                <a:blip r:embed="rId19"/>
                <a:stretch>
                  <a:fillRect/>
                </a:stretch>
              </p:blipFill>
              <p:spPr>
                <a:xfrm>
                  <a:off x="7563960" y="4029412"/>
                  <a:ext cx="147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Inkt 23">
                  <a:extLst>
                    <a:ext uri="{FF2B5EF4-FFF2-40B4-BE49-F238E27FC236}">
                      <a16:creationId xmlns:a16="http://schemas.microsoft.com/office/drawing/2014/main" id="{5748B8F5-FE8B-00C1-4542-2BBF308C40E2}"/>
                    </a:ext>
                  </a:extLst>
                </p14:cNvPr>
                <p14:cNvContentPartPr/>
                <p14:nvPr/>
              </p14:nvContentPartPr>
              <p14:xfrm>
                <a:off x="7593840" y="4098172"/>
                <a:ext cx="118080" cy="360"/>
              </p14:xfrm>
            </p:contentPart>
          </mc:Choice>
          <mc:Fallback xmlns="">
            <p:pic>
              <p:nvPicPr>
                <p:cNvPr id="24" name="Inkt 23">
                  <a:extLst>
                    <a:ext uri="{FF2B5EF4-FFF2-40B4-BE49-F238E27FC236}">
                      <a16:creationId xmlns:a16="http://schemas.microsoft.com/office/drawing/2014/main" id="{5748B8F5-FE8B-00C1-4542-2BBF308C40E2}"/>
                    </a:ext>
                  </a:extLst>
                </p:cNvPr>
                <p:cNvPicPr/>
                <p:nvPr/>
              </p:nvPicPr>
              <p:blipFill>
                <a:blip r:embed="rId21"/>
                <a:stretch>
                  <a:fillRect/>
                </a:stretch>
              </p:blipFill>
              <p:spPr>
                <a:xfrm>
                  <a:off x="7585200" y="4089172"/>
                  <a:ext cx="135720" cy="18000"/>
                </a:xfrm>
                <a:prstGeom prst="rect">
                  <a:avLst/>
                </a:prstGeom>
              </p:spPr>
            </p:pic>
          </mc:Fallback>
        </mc:AlternateContent>
      </p:grpSp>
    </p:spTree>
    <p:extLst>
      <p:ext uri="{BB962C8B-B14F-4D97-AF65-F5344CB8AC3E}">
        <p14:creationId xmlns:p14="http://schemas.microsoft.com/office/powerpoint/2010/main" val="217608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BD0CB-AAAA-780A-9297-0C897FE6C70F}"/>
              </a:ext>
            </a:extLst>
          </p:cNvPr>
          <p:cNvSpPr>
            <a:spLocks noGrp="1"/>
          </p:cNvSpPr>
          <p:nvPr>
            <p:ph type="title"/>
          </p:nvPr>
        </p:nvSpPr>
        <p:spPr/>
        <p:txBody>
          <a:bodyPr/>
          <a:lstStyle/>
          <a:p>
            <a:r>
              <a:rPr lang="nl-NL" dirty="0"/>
              <a:t>Importquote</a:t>
            </a:r>
          </a:p>
        </p:txBody>
      </p:sp>
      <p:sp>
        <p:nvSpPr>
          <p:cNvPr id="3" name="Tijdelijke aanduiding voor inhoud 2">
            <a:extLst>
              <a:ext uri="{FF2B5EF4-FFF2-40B4-BE49-F238E27FC236}">
                <a16:creationId xmlns:a16="http://schemas.microsoft.com/office/drawing/2014/main" id="{05BD324F-C5F9-8CA5-E968-B596BA1E1E07}"/>
              </a:ext>
            </a:extLst>
          </p:cNvPr>
          <p:cNvSpPr>
            <a:spLocks noGrp="1"/>
          </p:cNvSpPr>
          <p:nvPr>
            <p:ph idx="1"/>
          </p:nvPr>
        </p:nvSpPr>
        <p:spPr/>
        <p:txBody>
          <a:bodyPr>
            <a:normAutofit lnSpcReduction="10000"/>
          </a:bodyPr>
          <a:lstStyle/>
          <a:p>
            <a:r>
              <a:rPr lang="nl-NL" dirty="0"/>
              <a:t>Bij de importquote bereken je hoeveel % van alles dat er wordt verdiend wordt uitgegeven aan import. </a:t>
            </a:r>
          </a:p>
          <a:p>
            <a:endParaRPr lang="nl-NL" dirty="0"/>
          </a:p>
          <a:p>
            <a:r>
              <a:rPr lang="nl-NL" dirty="0">
                <a:highlight>
                  <a:srgbClr val="FF00FF"/>
                </a:highlight>
              </a:rPr>
              <a:t>Formule importquote= importwaarde : nationaal inkomen x 100%</a:t>
            </a:r>
          </a:p>
          <a:p>
            <a:r>
              <a:rPr lang="nl-NL" u="sng" dirty="0"/>
              <a:t>Voorbeeld: </a:t>
            </a:r>
          </a:p>
          <a:p>
            <a:pPr marL="0" indent="0">
              <a:buNone/>
            </a:pPr>
            <a:r>
              <a:rPr lang="nl-NL" dirty="0"/>
              <a:t>Het nationaal inkomen van Nederland is in 2022 €900 miljard. </a:t>
            </a:r>
            <a:br>
              <a:rPr lang="nl-NL" dirty="0"/>
            </a:br>
            <a:r>
              <a:rPr lang="nl-NL" dirty="0"/>
              <a:t>De importwaarde is in totaal €550 miljard. </a:t>
            </a:r>
            <a:br>
              <a:rPr lang="nl-NL" dirty="0"/>
            </a:br>
            <a:r>
              <a:rPr lang="nl-NL" dirty="0"/>
              <a:t>Bereken de importwaarde.</a:t>
            </a:r>
          </a:p>
          <a:p>
            <a:r>
              <a:rPr lang="nl-NL" dirty="0"/>
              <a:t>Berekening: 550 000 000 000: 900 000 000 000 x 100 = 61,1 %</a:t>
            </a:r>
            <a:br>
              <a:rPr lang="nl-NL" dirty="0"/>
            </a:br>
            <a:r>
              <a:rPr lang="nl-NL" dirty="0">
                <a:solidFill>
                  <a:srgbClr val="FF0000"/>
                </a:solidFill>
              </a:rPr>
              <a:t>Let op: op je rekenmachine voer je geen punten in! </a:t>
            </a:r>
          </a:p>
          <a:p>
            <a:pPr marL="0" indent="0">
              <a:buNone/>
            </a:pPr>
            <a:endParaRPr lang="nl-NL" dirty="0"/>
          </a:p>
        </p:txBody>
      </p:sp>
    </p:spTree>
    <p:extLst>
      <p:ext uri="{BB962C8B-B14F-4D97-AF65-F5344CB8AC3E}">
        <p14:creationId xmlns:p14="http://schemas.microsoft.com/office/powerpoint/2010/main" val="364434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967B3-0B24-AFF4-27B6-46251C891840}"/>
              </a:ext>
            </a:extLst>
          </p:cNvPr>
          <p:cNvSpPr>
            <a:spLocks noGrp="1"/>
          </p:cNvSpPr>
          <p:nvPr>
            <p:ph type="title"/>
          </p:nvPr>
        </p:nvSpPr>
        <p:spPr/>
        <p:txBody>
          <a:bodyPr/>
          <a:lstStyle/>
          <a:p>
            <a:r>
              <a:rPr lang="nl-NL" dirty="0"/>
              <a:t>Exportquote</a:t>
            </a:r>
          </a:p>
        </p:txBody>
      </p:sp>
      <p:sp>
        <p:nvSpPr>
          <p:cNvPr id="3" name="Tijdelijke aanduiding voor inhoud 2">
            <a:extLst>
              <a:ext uri="{FF2B5EF4-FFF2-40B4-BE49-F238E27FC236}">
                <a16:creationId xmlns:a16="http://schemas.microsoft.com/office/drawing/2014/main" id="{103A4C33-6FE9-AA36-3C11-98C1C6973CA0}"/>
              </a:ext>
            </a:extLst>
          </p:cNvPr>
          <p:cNvSpPr>
            <a:spLocks noGrp="1"/>
          </p:cNvSpPr>
          <p:nvPr>
            <p:ph idx="1"/>
          </p:nvPr>
        </p:nvSpPr>
        <p:spPr/>
        <p:txBody>
          <a:bodyPr>
            <a:normAutofit/>
          </a:bodyPr>
          <a:lstStyle/>
          <a:p>
            <a:r>
              <a:rPr lang="nl-NL" dirty="0"/>
              <a:t>Bij de exportquote bereken je hoeveel % van het totale inkomen is verkregen door export. </a:t>
            </a:r>
          </a:p>
          <a:p>
            <a:r>
              <a:rPr lang="nl-NL" dirty="0">
                <a:highlight>
                  <a:srgbClr val="FF00FF"/>
                </a:highlight>
              </a:rPr>
              <a:t>Formule = exportwaarde : nationaal inkomen x 100%</a:t>
            </a:r>
          </a:p>
          <a:p>
            <a:r>
              <a:rPr lang="nl-NL" u="sng" dirty="0"/>
              <a:t>Voorbeeld: </a:t>
            </a:r>
            <a:br>
              <a:rPr lang="nl-NL" dirty="0"/>
            </a:br>
            <a:r>
              <a:rPr lang="nl-NL" dirty="0"/>
              <a:t>Het nationaal inkomen van Nederland is in 2022 €850 miljard.</a:t>
            </a:r>
            <a:br>
              <a:rPr lang="nl-NL" dirty="0"/>
            </a:br>
            <a:r>
              <a:rPr lang="nl-NL" dirty="0"/>
              <a:t>De exportwaarde is in totaal €475 miljard.</a:t>
            </a:r>
            <a:br>
              <a:rPr lang="nl-NL" dirty="0"/>
            </a:br>
            <a:r>
              <a:rPr lang="nl-NL" dirty="0"/>
              <a:t>Bereken de exportwaarde</a:t>
            </a:r>
          </a:p>
          <a:p>
            <a:r>
              <a:rPr lang="nl-NL" dirty="0"/>
              <a:t>Berekening: 475 000 000 000 : 850 000 000 000 x 100 = 55,9%</a:t>
            </a:r>
            <a:br>
              <a:rPr lang="nl-NL" dirty="0"/>
            </a:br>
            <a:r>
              <a:rPr lang="nl-NL" dirty="0">
                <a:solidFill>
                  <a:srgbClr val="FF0000"/>
                </a:solidFill>
              </a:rPr>
              <a:t>Let op: op je rekenmachine voer je geen punten in!</a:t>
            </a:r>
          </a:p>
        </p:txBody>
      </p:sp>
    </p:spTree>
    <p:extLst>
      <p:ext uri="{BB962C8B-B14F-4D97-AF65-F5344CB8AC3E}">
        <p14:creationId xmlns:p14="http://schemas.microsoft.com/office/powerpoint/2010/main" val="191780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D6FFD3-CEE9-B2CF-2278-DC70623EF1B1}"/>
              </a:ext>
            </a:extLst>
          </p:cNvPr>
          <p:cNvSpPr>
            <a:spLocks noGrp="1"/>
          </p:cNvSpPr>
          <p:nvPr>
            <p:ph type="title"/>
          </p:nvPr>
        </p:nvSpPr>
        <p:spPr/>
        <p:txBody>
          <a:bodyPr/>
          <a:lstStyle/>
          <a:p>
            <a:r>
              <a:rPr lang="nl-NL" dirty="0"/>
              <a:t>Indexcijfers</a:t>
            </a:r>
          </a:p>
        </p:txBody>
      </p:sp>
      <p:sp>
        <p:nvSpPr>
          <p:cNvPr id="3" name="Tijdelijke aanduiding voor inhoud 2">
            <a:extLst>
              <a:ext uri="{FF2B5EF4-FFF2-40B4-BE49-F238E27FC236}">
                <a16:creationId xmlns:a16="http://schemas.microsoft.com/office/drawing/2014/main" id="{326AAB6F-D6C5-A099-0ADD-CEBA12E6752D}"/>
              </a:ext>
            </a:extLst>
          </p:cNvPr>
          <p:cNvSpPr>
            <a:spLocks noGrp="1"/>
          </p:cNvSpPr>
          <p:nvPr>
            <p:ph idx="1"/>
          </p:nvPr>
        </p:nvSpPr>
        <p:spPr>
          <a:xfrm>
            <a:off x="838200" y="1371600"/>
            <a:ext cx="10515600" cy="5284693"/>
          </a:xfrm>
        </p:spPr>
        <p:txBody>
          <a:bodyPr>
            <a:normAutofit/>
          </a:bodyPr>
          <a:lstStyle/>
          <a:p>
            <a:r>
              <a:rPr lang="nl-NL" dirty="0"/>
              <a:t>Het berekenen van het nieuwe indexcijfer.</a:t>
            </a:r>
          </a:p>
          <a:p>
            <a:r>
              <a:rPr lang="nl-NL" dirty="0"/>
              <a:t>Voorbeeldopgave : In 2024, het basisjaar, is het minimum jeugdloon 5 euro per uur. In 2025 gaat dit stijgen naar 7 euro per uur. </a:t>
            </a:r>
          </a:p>
          <a:p>
            <a:r>
              <a:rPr lang="nl-NL" dirty="0"/>
              <a:t>Bereken het nieuwe indexcijfer.</a:t>
            </a:r>
          </a:p>
          <a:p>
            <a:r>
              <a:rPr lang="nl-NL" dirty="0"/>
              <a:t>Stap 1 : berekenen van de procentuele stijging:</a:t>
            </a:r>
          </a:p>
          <a:p>
            <a:pPr lvl="1"/>
            <a:r>
              <a:rPr lang="nl-NL" dirty="0"/>
              <a:t>Daarvoor gebruiken we altijd de formule : NIEUW – OUD / OUD x 100%</a:t>
            </a:r>
          </a:p>
          <a:p>
            <a:pPr lvl="1"/>
            <a:r>
              <a:rPr lang="nl-NL" dirty="0"/>
              <a:t>Dus : 7 – 5 / 5 x 100% = 2 / 5 x 100% = 40%</a:t>
            </a:r>
          </a:p>
          <a:p>
            <a:r>
              <a:rPr lang="nl-NL" dirty="0"/>
              <a:t>Stap 2 : bepalen van het indexcijfer</a:t>
            </a:r>
          </a:p>
          <a:p>
            <a:pPr lvl="1"/>
            <a:r>
              <a:rPr lang="nl-NL" dirty="0"/>
              <a:t>Het basisjaar is altijd 100 (%).</a:t>
            </a:r>
          </a:p>
          <a:p>
            <a:pPr lvl="1"/>
            <a:r>
              <a:rPr lang="nl-NL" dirty="0"/>
              <a:t>Daar komt 40 (%) bij</a:t>
            </a:r>
          </a:p>
          <a:p>
            <a:pPr lvl="1"/>
            <a:r>
              <a:rPr lang="nl-NL" dirty="0"/>
              <a:t>Dus het nieuwe indexcijfer is 140 in 2025</a:t>
            </a:r>
          </a:p>
        </p:txBody>
      </p:sp>
    </p:spTree>
    <p:extLst>
      <p:ext uri="{BB962C8B-B14F-4D97-AF65-F5344CB8AC3E}">
        <p14:creationId xmlns:p14="http://schemas.microsoft.com/office/powerpoint/2010/main" val="3560750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7bdf434-8271-45be-9229-b36057b16eca">
      <Terms xmlns="http://schemas.microsoft.com/office/infopath/2007/PartnerControls"/>
    </lcf76f155ced4ddcb4097134ff3c332f>
    <TaxCatchAll xmlns="403b03e0-f3b3-4df8-8b82-7dc7d4ddf28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69612985F38A4696AAD18D581E630E" ma:contentTypeVersion="12" ma:contentTypeDescription="Een nieuw document maken." ma:contentTypeScope="" ma:versionID="7800f48721e0895ad60ce256ee478aeb">
  <xsd:schema xmlns:xsd="http://www.w3.org/2001/XMLSchema" xmlns:xs="http://www.w3.org/2001/XMLSchema" xmlns:p="http://schemas.microsoft.com/office/2006/metadata/properties" xmlns:ns2="f7bdf434-8271-45be-9229-b36057b16eca" xmlns:ns3="403b03e0-f3b3-4df8-8b82-7dc7d4ddf286" targetNamespace="http://schemas.microsoft.com/office/2006/metadata/properties" ma:root="true" ma:fieldsID="4244e9fb0ca6f2a4ec2cfad8ffb17673" ns2:_="" ns3:_="">
    <xsd:import namespace="f7bdf434-8271-45be-9229-b36057b16eca"/>
    <xsd:import namespace="403b03e0-f3b3-4df8-8b82-7dc7d4ddf2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df434-8271-45be-9229-b36057b16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8afbf0a4-60f2-4de2-9c19-1cfcaa6785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3b03e0-f3b3-4df8-8b82-7dc7d4ddf28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3339e9d-23b0-4d36-af82-861bde34df63}" ma:internalName="TaxCatchAll" ma:showField="CatchAllData" ma:web="403b03e0-f3b3-4df8-8b82-7dc7d4ddf2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1BC580-947A-4107-8AF5-50C7CD04590F}">
  <ds:schemaRefs>
    <ds:schemaRef ds:uri="http://purl.org/dc/dcmitype/"/>
    <ds:schemaRef ds:uri="http://www.w3.org/XML/1998/namespace"/>
    <ds:schemaRef ds:uri="http://schemas.microsoft.com/office/2006/documentManagement/types"/>
    <ds:schemaRef ds:uri="e7183d92-7d1c-4abc-9060-17c5b27035f0"/>
    <ds:schemaRef ds:uri="http://schemas.microsoft.com/office/2006/metadata/properties"/>
    <ds:schemaRef ds:uri="http://purl.org/dc/terms/"/>
    <ds:schemaRef ds:uri="65a11041-aba8-449e-bef6-559f13c05a59"/>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92A64BCF-F95D-41F2-B3E1-49290C13CB41}">
  <ds:schemaRefs>
    <ds:schemaRef ds:uri="http://schemas.microsoft.com/sharepoint/v3/contenttype/forms"/>
  </ds:schemaRefs>
</ds:datastoreItem>
</file>

<file path=customXml/itemProps3.xml><?xml version="1.0" encoding="utf-8"?>
<ds:datastoreItem xmlns:ds="http://schemas.openxmlformats.org/officeDocument/2006/customXml" ds:itemID="{540F4A67-8193-4A4B-BBDB-818D9013B1CB}"/>
</file>

<file path=docProps/app.xml><?xml version="1.0" encoding="utf-8"?>
<Properties xmlns="http://schemas.openxmlformats.org/officeDocument/2006/extended-properties" xmlns:vt="http://schemas.openxmlformats.org/officeDocument/2006/docPropsVTypes">
  <Template>Office Theme</Template>
  <TotalTime>10601</TotalTime>
  <Words>9126</Words>
  <Application>Microsoft Macintosh PowerPoint</Application>
  <PresentationFormat>Breedbeeld</PresentationFormat>
  <Paragraphs>853</Paragraphs>
  <Slides>100</Slides>
  <Notes>26</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100</vt:i4>
      </vt:variant>
    </vt:vector>
  </HeadingPairs>
  <TitlesOfParts>
    <vt:vector size="108" baseType="lpstr">
      <vt:lpstr>Arial</vt:lpstr>
      <vt:lpstr>Arial</vt:lpstr>
      <vt:lpstr>Calibri</vt:lpstr>
      <vt:lpstr>Calibri Light</vt:lpstr>
      <vt:lpstr>Effra</vt:lpstr>
      <vt:lpstr>Google Sans</vt:lpstr>
      <vt:lpstr>Wingdings</vt:lpstr>
      <vt:lpstr>Kantoorthema</vt:lpstr>
      <vt:lpstr>Welkom</vt:lpstr>
      <vt:lpstr>Dit spreekuur…</vt:lpstr>
      <vt:lpstr>Werkwijze van dit spreekuur</vt:lpstr>
      <vt:lpstr>Het programma van vandaag  </vt:lpstr>
      <vt:lpstr>Wat kan je verwachten van het examen?</vt:lpstr>
      <vt:lpstr>1 : De overheid de opgave</vt:lpstr>
      <vt:lpstr>1 : De overheid de theorie</vt:lpstr>
      <vt:lpstr>1 : De overheid uitwerking van de opgave</vt:lpstr>
      <vt:lpstr>1 : De overheid uitwerking van de opgave</vt:lpstr>
      <vt:lpstr>2 : Rechtsvormen de opgave</vt:lpstr>
      <vt:lpstr>2 : Rechtsvormen de theorie</vt:lpstr>
      <vt:lpstr>2 : Rechtsvormen de theorie</vt:lpstr>
      <vt:lpstr>2 : Rechtsvormen uitwerkingen van de opgave</vt:lpstr>
      <vt:lpstr>3 : Indexcijfers de opgave </vt:lpstr>
      <vt:lpstr>3 : Indexcijfers de theorie </vt:lpstr>
      <vt:lpstr>3 : Indexcijfers de theorie </vt:lpstr>
      <vt:lpstr>3 : Indexcijfers de theorie</vt:lpstr>
      <vt:lpstr>3 : Indexcijfers uitwerkingen van de opgave </vt:lpstr>
      <vt:lpstr>4 : Vraag en aanbod de opgave </vt:lpstr>
      <vt:lpstr>4 : Vraag en aanbod de theorie </vt:lpstr>
      <vt:lpstr>4 : Vraag en aanbod de theorie </vt:lpstr>
      <vt:lpstr>Vraag en aanbod de theorie</vt:lpstr>
      <vt:lpstr>4 : Vraag en aanbod uitwerking van de opgave </vt:lpstr>
      <vt:lpstr>5 : Lorenzcurve de opgave</vt:lpstr>
      <vt:lpstr>5 : Lorenzcurve de theorie</vt:lpstr>
      <vt:lpstr>5 : Lorenzcurve de theorie</vt:lpstr>
      <vt:lpstr>5 : Lorenzcurve de theorie</vt:lpstr>
      <vt:lpstr>5 : Lorenzcurve de theorie</vt:lpstr>
      <vt:lpstr>5 : Lorenzcurve de theorie</vt:lpstr>
      <vt:lpstr>5 : Lorenzcurve de theorie</vt:lpstr>
      <vt:lpstr>5 : Lorenzcurve uitwerking opgave</vt:lpstr>
      <vt:lpstr>6 : Geld de opgave</vt:lpstr>
      <vt:lpstr>6 : Geld de theorie</vt:lpstr>
      <vt:lpstr>6 : Geld de theorie</vt:lpstr>
      <vt:lpstr>6 : Geld uitwerking van de opgave</vt:lpstr>
      <vt:lpstr>7 : Arbeidsmarkt en werkloosheid opgave</vt:lpstr>
      <vt:lpstr>7 : Arbeidsmarkt en werkloosheid de theorie</vt:lpstr>
      <vt:lpstr>7 : Arbeidsmarkt en werkloosheid de theorie</vt:lpstr>
      <vt:lpstr>7 : Arbeidsmarkt en werkloosheid de theorie</vt:lpstr>
      <vt:lpstr>7 : Arbeidsmarkt en werkloosheid de theorie</vt:lpstr>
      <vt:lpstr>7 : Arbeidsmarkt en werkloosheid uitwerking van de opgave</vt:lpstr>
      <vt:lpstr>Overige theorie en berekeningen</vt:lpstr>
      <vt:lpstr>Marketingmix / marketinginstrumenten</vt:lpstr>
      <vt:lpstr>Koopkracht </vt:lpstr>
      <vt:lpstr>Koopkracht</vt:lpstr>
      <vt:lpstr>Nominaal en reëel inkomen</vt:lpstr>
      <vt:lpstr>Maatschappelijk Verantwoord Ondernemen</vt:lpstr>
      <vt:lpstr>Inkomstenbelasting box 1 en box 3</vt:lpstr>
      <vt:lpstr>Oefenopgave box 1</vt:lpstr>
      <vt:lpstr>Eigen woningforfait</vt:lpstr>
      <vt:lpstr>Inkomstenbelasting box 3</vt:lpstr>
      <vt:lpstr>Oefenopgave box 3</vt:lpstr>
      <vt:lpstr>Soorten belastingtarieven</vt:lpstr>
      <vt:lpstr>Bruto en nettoresultaat</vt:lpstr>
      <vt:lpstr>Voorbeeld uitrekenen nettoresultaat</vt:lpstr>
      <vt:lpstr>Aandelen</vt:lpstr>
      <vt:lpstr>Vaste en variabele kosten</vt:lpstr>
      <vt:lpstr>Kredietvormen</vt:lpstr>
      <vt:lpstr>Soorten markten</vt:lpstr>
      <vt:lpstr>Soorten sectoren</vt:lpstr>
      <vt:lpstr>Soorten uitgaven</vt:lpstr>
      <vt:lpstr>Handel</vt:lpstr>
      <vt:lpstr>Handel</vt:lpstr>
      <vt:lpstr>Ingrijpen van de EU </vt:lpstr>
      <vt:lpstr>Betalingsbalans</vt:lpstr>
      <vt:lpstr>Ruilvoet</vt:lpstr>
      <vt:lpstr>Europa</vt:lpstr>
      <vt:lpstr>Inflatie</vt:lpstr>
      <vt:lpstr>Externe en interne effecten</vt:lpstr>
      <vt:lpstr>Maatschappelijke kosten/opbrengsten</vt:lpstr>
      <vt:lpstr>Ontwikkelingslanden</vt:lpstr>
      <vt:lpstr>Hulp aan ontwikkelingslanden</vt:lpstr>
      <vt:lpstr>Berekeningen</vt:lpstr>
      <vt:lpstr>Basis</vt:lpstr>
      <vt:lpstr>Procenten</vt:lpstr>
      <vt:lpstr>Getal berekenen hoeveel % het is</vt:lpstr>
      <vt:lpstr>Toename of afname in % uitdrukken</vt:lpstr>
      <vt:lpstr>Bedrag omrekenen van week naar maand</vt:lpstr>
      <vt:lpstr>Bedrag omrekenen van maand naar week</vt:lpstr>
      <vt:lpstr>Marktaandeel </vt:lpstr>
      <vt:lpstr>Marktaandeel (2)</vt:lpstr>
      <vt:lpstr>Berekenen kredietkosten</vt:lpstr>
      <vt:lpstr>Berekenen kredietkosten (2)</vt:lpstr>
      <vt:lpstr>Afschrijving </vt:lpstr>
      <vt:lpstr>Enkelvoudige &amp; samengestelde rente (interest)</vt:lpstr>
      <vt:lpstr>Enkelvoudige &amp; samengestelde rente</vt:lpstr>
      <vt:lpstr>Van inkoopprijs naar consumentenprijs</vt:lpstr>
      <vt:lpstr>Exclusief Btw uitrekenen</vt:lpstr>
      <vt:lpstr>Saldo berekenen</vt:lpstr>
      <vt:lpstr>Betalingsbalans</vt:lpstr>
      <vt:lpstr>Kostprijs per product</vt:lpstr>
      <vt:lpstr>Arbeidsproductiviteit</vt:lpstr>
      <vt:lpstr>Valutakoers berekenen</vt:lpstr>
      <vt:lpstr>Valutakoers berekenen</vt:lpstr>
      <vt:lpstr>Valutakoers berekenen</vt:lpstr>
      <vt:lpstr>Valutakoers berekenen</vt:lpstr>
      <vt:lpstr>Importquote</vt:lpstr>
      <vt:lpstr>Exportquote</vt:lpstr>
      <vt:lpstr>Indexcijfers</vt:lpstr>
      <vt:lpstr>Laatste tips voor het examen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Jos Stolper</dc:creator>
  <cp:lastModifiedBy>Salih Yildiz</cp:lastModifiedBy>
  <cp:revision>87</cp:revision>
  <dcterms:created xsi:type="dcterms:W3CDTF">2022-04-29T11:47:46Z</dcterms:created>
  <dcterms:modified xsi:type="dcterms:W3CDTF">2026-05-11T10:19:46Z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0x0101000A69612985F38A4696AAD18D581E630E</vt:lpwstr>
  </property>
  <property fmtid="{D5CDD505-2E9C-101B-9397-08002B2CF9AE}" pid="3" name="MediaServiceImageTags">
    <vt:lpwstr/>
  </property>
</Properties>
</file>