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70" r:id="rId5"/>
    <p:sldId id="266" r:id="rId6"/>
    <p:sldId id="268" r:id="rId7"/>
    <p:sldId id="269" r:id="rId8"/>
    <p:sldId id="267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DE8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12-05-2026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12-05-2026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12-05-2026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12-05-2026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12-05-2026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12-05-2026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12-05-2026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B6DE3B1-8761-8DB6-2C34-4C4E6CA80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88" y="692279"/>
            <a:ext cx="9111022" cy="58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3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D243E-F607-6686-91CA-194503A46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95D034B-8B93-D128-F05F-9B27DED666C8}"/>
              </a:ext>
            </a:extLst>
          </p:cNvPr>
          <p:cNvSpPr txBox="1"/>
          <p:nvPr/>
        </p:nvSpPr>
        <p:spPr>
          <a:xfrm>
            <a:off x="665018" y="748145"/>
            <a:ext cx="9074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latin typeface="Effra" panose="02000506080000020004" pitchFamily="2" charset="77"/>
              </a:rPr>
              <a:t>Breuken herleiden</a:t>
            </a:r>
          </a:p>
          <a:p>
            <a:endParaRPr lang="nl-NL">
              <a:latin typeface="Effra" panose="02000506080000020004" pitchFamily="2" charset="77"/>
            </a:endParaRPr>
          </a:p>
          <a:p>
            <a:endParaRPr lang="nl-NL">
              <a:latin typeface="Effra" panose="02000506080000020004" pitchFamily="2" charset="77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E2542C0-3077-15B5-AFCA-B74E3AA6A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1255975"/>
            <a:ext cx="8140048" cy="1712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845ACDB-02A4-F8BD-5511-F288B45E4058}"/>
                  </a:ext>
                </a:extLst>
              </p:cNvPr>
              <p:cNvSpPr txBox="1"/>
              <p:nvPr/>
            </p:nvSpPr>
            <p:spPr>
              <a:xfrm>
                <a:off x="665018" y="3235569"/>
                <a:ext cx="8099154" cy="2894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nl-NL"/>
              </a:p>
              <a:p>
                <a:endParaRPr lang="nl-N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nl-NL"/>
              </a:p>
              <a:p>
                <a:endParaRPr lang="nl-N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num>
                        <m:den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nl-NL"/>
              </a:p>
              <a:p>
                <a:endParaRPr lang="nl-NL"/>
              </a:p>
              <a:p>
                <a:r>
                  <a:rPr lang="nl-NL"/>
                  <a:t>Dus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nl-NL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r>
                          <a:rPr lang="nl-NL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nl-NL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2845ACDB-02A4-F8BD-5511-F288B45E4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3235569"/>
                <a:ext cx="8099154" cy="2894639"/>
              </a:xfrm>
              <a:prstGeom prst="rect">
                <a:avLst/>
              </a:prstGeom>
              <a:blipFill>
                <a:blip r:embed="rId3"/>
                <a:stretch>
                  <a:fillRect l="-602" b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Afbeelding 10">
            <a:extLst>
              <a:ext uri="{FF2B5EF4-FFF2-40B4-BE49-F238E27FC236}">
                <a16:creationId xmlns:a16="http://schemas.microsoft.com/office/drawing/2014/main" id="{0A7B8025-7C91-AB85-BD62-4EB0EE664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224" y="3324022"/>
            <a:ext cx="1928946" cy="62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3F43E-F85E-D52A-6B6F-6902D2012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A3D47CF-7B66-CC01-E29A-7753EB49BB44}"/>
              </a:ext>
            </a:extLst>
          </p:cNvPr>
          <p:cNvSpPr txBox="1"/>
          <p:nvPr/>
        </p:nvSpPr>
        <p:spPr>
          <a:xfrm>
            <a:off x="665018" y="748145"/>
            <a:ext cx="9074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latin typeface="Effra" panose="02000506080000020004" pitchFamily="2" charset="77"/>
              </a:rPr>
              <a:t>Differentiëren met een letter (parameter) 2022-II opdracht 16</a:t>
            </a:r>
          </a:p>
          <a:p>
            <a:endParaRPr lang="nl-NL">
              <a:latin typeface="Effra" panose="02000506080000020004" pitchFamily="2" charset="77"/>
            </a:endParaRPr>
          </a:p>
          <a:p>
            <a:endParaRPr lang="nl-NL">
              <a:latin typeface="Effra" panose="02000506080000020004" pitchFamily="2" charset="77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43FA848-69B5-229E-5363-094B0042F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312"/>
          <a:stretch>
            <a:fillRect/>
          </a:stretch>
        </p:blipFill>
        <p:spPr>
          <a:xfrm>
            <a:off x="665018" y="1379912"/>
            <a:ext cx="7692598" cy="48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3BC12-9782-2B3C-F1ED-C6DCCB3C2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6733363-0A53-6648-72D6-95F74A12909F}"/>
              </a:ext>
            </a:extLst>
          </p:cNvPr>
          <p:cNvSpPr txBox="1"/>
          <p:nvPr/>
        </p:nvSpPr>
        <p:spPr>
          <a:xfrm>
            <a:off x="665018" y="748145"/>
            <a:ext cx="9074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latin typeface="Effra" panose="02000506080000020004" pitchFamily="2" charset="77"/>
              </a:rPr>
              <a:t>Differentiëren met een letter (parameter) 2022-II opdracht 16</a:t>
            </a:r>
          </a:p>
          <a:p>
            <a:endParaRPr lang="nl-NL">
              <a:latin typeface="Effra" panose="02000506080000020004" pitchFamily="2" charset="77"/>
            </a:endParaRPr>
          </a:p>
          <a:p>
            <a:endParaRPr lang="nl-NL">
              <a:latin typeface="Effra" panose="02000506080000020004" pitchFamily="2" charset="7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8B5D68F9-ECA1-4647-6C63-24FB93815749}"/>
                  </a:ext>
                </a:extLst>
              </p:cNvPr>
              <p:cNvSpPr txBox="1"/>
              <p:nvPr/>
            </p:nvSpPr>
            <p:spPr>
              <a:xfrm>
                <a:off x="665018" y="1554480"/>
                <a:ext cx="9832294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b="1" i="1" smtClean="0">
                          <a:latin typeface="Cambria Math" panose="02040503050406030204" pitchFamily="18" charset="0"/>
                        </a:rPr>
                        <m:t>𝑵</m:t>
                      </m:r>
                      <m:d>
                        <m:dPr>
                          <m:ctrlPr>
                            <a:rPr lang="nl-NL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nl-NL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000" b="1" i="1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nl-NL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000" b="1" i="1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nl-NL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nl-NL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nl-NL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𝟎𝟗</m:t>
                          </m:r>
                        </m:e>
                        <m:sup>
                          <m:r>
                            <a:rPr lang="nl-NL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nl-NL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nl-NL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nl-NL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𝟗𝟓</m:t>
                          </m:r>
                        </m:e>
                        <m:sup>
                          <m:r>
                            <a:rPr lang="nl-NL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nl-NL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sz="2000" b="1" dirty="0">
                  <a:latin typeface="Effra" panose="02000506080000020004" pitchFamily="2" charset="77"/>
                </a:endParaRPr>
              </a:p>
              <a:p>
                <a:endParaRPr lang="nl-NL" sz="2000" b="1" dirty="0">
                  <a:latin typeface="Effra" panose="02000506080000020004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sz="2000" b="1" dirty="0">
                    <a:latin typeface="Effra" panose="02000506080000020004" pitchFamily="2" charset="77"/>
                  </a:rPr>
                  <a:t> dus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l-NL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l-NL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nl-NL" sz="2000" b="1" dirty="0">
                  <a:latin typeface="Effra" panose="02000506080000020004" pitchFamily="2" charset="77"/>
                </a:endParaRPr>
              </a:p>
              <a:p>
                <a:endParaRPr lang="nl-NL" sz="2000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=60 000(</m:t>
                      </m:r>
                      <m:r>
                        <a:rPr lang="nl-NL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1,09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nl-N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l-NL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nl-NL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0,95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nl-NL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l-NL" sz="2000" dirty="0">
                  <a:latin typeface="Effra" panose="02000506080000020004" pitchFamily="2" charset="77"/>
                </a:endParaRPr>
              </a:p>
              <a:p>
                <a:endParaRPr lang="nl-NL" sz="2000" dirty="0">
                  <a:latin typeface="Effra" panose="02000506080000020004" pitchFamily="2" charset="77"/>
                </a:endParaRPr>
              </a:p>
              <a:p>
                <a:endParaRPr lang="nl-NL" sz="2000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NL" sz="2000" i="1">
                          <a:latin typeface="Cambria Math" panose="02040503050406030204" pitchFamily="18" charset="0"/>
                        </a:rPr>
                        <m:t>=60 000</m:t>
                      </m:r>
                      <m:d>
                        <m:dPr>
                          <m:ctrlPr>
                            <a:rPr lang="nl-N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nl-NL" sz="2000" b="1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l-NL" sz="2000" b="1" i="0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nl-NL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nl-NL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l-NL" sz="2000" b="1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𝟎𝟗</m:t>
                                  </m:r>
                                </m:e>
                              </m:d>
                            </m:e>
                          </m:func>
                          <m:r>
                            <a:rPr lang="nl-NL" sz="2000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nl-NL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nl-NL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NL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𝟎𝟗</m:t>
                              </m:r>
                            </m:e>
                            <m:sup>
                              <m:r>
                                <a:rPr lang="nl-NL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nl-NL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nl-NL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nl-NL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r>
                            <a:rPr lang="nl-NL" sz="2000" b="1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𝐥𝐧</m:t>
                          </m:r>
                          <m:r>
                            <a:rPr lang="nl-NL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nl-NL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nl-NL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𝟗𝟓</m:t>
                          </m:r>
                          <m:r>
                            <a:rPr lang="nl-NL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sSup>
                            <m:sSupPr>
                              <m:ctrlPr>
                                <a:rPr lang="nl-NL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nl-NL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NL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𝟗𝟓</m:t>
                              </m:r>
                            </m:e>
                            <m:sup>
                              <m:r>
                                <a:rPr lang="nl-NL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NL" sz="2000" dirty="0">
                  <a:latin typeface="Effra" panose="02000506080000020004" pitchFamily="2" charset="77"/>
                </a:endParaRPr>
              </a:p>
              <a:p>
                <a:endParaRPr lang="nl-NL" sz="2000" dirty="0">
                  <a:latin typeface="Effra" panose="02000506080000020004" pitchFamily="2" charset="77"/>
                </a:endParaRPr>
              </a:p>
              <a:p>
                <a:endParaRPr lang="nl-NL" sz="2000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=60 000</m:t>
                      </m:r>
                      <m:d>
                        <m:d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∙0,086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1,09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∙−0,051</m:t>
                          </m:r>
                          <m:r>
                            <a:rPr lang="nl-NL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0,95</m:t>
                              </m:r>
                            </m:e>
                            <m:sup>
                              <m:r>
                                <a:rPr lang="nl-NL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NL" sz="2000" dirty="0">
                  <a:latin typeface="Effra" panose="02000506080000020004" pitchFamily="2" charset="77"/>
                </a:endParaRPr>
              </a:p>
              <a:p>
                <a:endParaRPr lang="nl-NL" sz="2000" dirty="0">
                  <a:latin typeface="Effra" panose="02000506080000020004" pitchFamily="2" charset="77"/>
                </a:endParaRPr>
              </a:p>
              <a:p>
                <a:endParaRPr lang="nl-NL" sz="2000" dirty="0">
                  <a:latin typeface="Effra" panose="02000506080000020004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0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nl-NL" sz="2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nl-NL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nl-NL" sz="2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000" b="1" i="1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nl-NL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000" b="1" i="1">
                          <a:latin typeface="Cambria Math" panose="02040503050406030204" pitchFamily="18" charset="0"/>
                        </a:rPr>
                        <m:t>𝟎𝟎𝟎</m:t>
                      </m:r>
                      <m:d>
                        <m:dPr>
                          <m:ctrlPr>
                            <a:rPr lang="nl-NL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nl-N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nl-N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𝟎𝟖𝟔</m:t>
                          </m:r>
                          <m:r>
                            <a:rPr lang="nl-N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𝟎𝟗</m:t>
                              </m:r>
                            </m:e>
                            <m:sup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  <m:r>
                            <a:rPr lang="nl-NL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nl-N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nl-N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N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𝟎𝟓𝟏</m:t>
                          </m:r>
                          <m:r>
                            <a:rPr lang="nl-NL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𝟗𝟓</m:t>
                              </m:r>
                            </m:e>
                            <m:sup>
                              <m:r>
                                <a:rPr lang="nl-NL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NL" sz="2000" b="1" dirty="0">
                  <a:latin typeface="Effra" panose="02000506080000020004" pitchFamily="2" charset="77"/>
                </a:endParaRPr>
              </a:p>
            </p:txBody>
          </p:sp>
        </mc:Choice>
        <mc:Fallback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8B5D68F9-ECA1-4647-6C63-24FB93815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1554480"/>
                <a:ext cx="9832294" cy="4708981"/>
              </a:xfrm>
              <a:prstGeom prst="rect">
                <a:avLst/>
              </a:prstGeom>
              <a:blipFill>
                <a:blip r:embed="rId2"/>
                <a:stretch>
                  <a:fillRect b="-80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88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6528F-5F37-F3B3-12F4-6FCA16D05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9B629CE-9A11-EC3A-7C66-CAF91E3AAC14}"/>
              </a:ext>
            </a:extLst>
          </p:cNvPr>
          <p:cNvSpPr txBox="1"/>
          <p:nvPr/>
        </p:nvSpPr>
        <p:spPr>
          <a:xfrm>
            <a:off x="665018" y="748145"/>
            <a:ext cx="9074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latin typeface="Effra" panose="02000506080000020004" pitchFamily="2" charset="77"/>
              </a:rPr>
              <a:t>Van directe formule naar recursieve formule</a:t>
            </a:r>
          </a:p>
          <a:p>
            <a:endParaRPr lang="nl-NL">
              <a:latin typeface="Effra" panose="02000506080000020004" pitchFamily="2" charset="77"/>
            </a:endParaRPr>
          </a:p>
          <a:p>
            <a:endParaRPr lang="nl-NL">
              <a:latin typeface="Effra" panose="02000506080000020004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93035B02-528D-0CDD-B68E-5789E2B1B359}"/>
                  </a:ext>
                </a:extLst>
              </p:cNvPr>
              <p:cNvSpPr txBox="1"/>
              <p:nvPr/>
            </p:nvSpPr>
            <p:spPr>
              <a:xfrm>
                <a:off x="665018" y="3235569"/>
                <a:ext cx="8099154" cy="3206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nl-NL" b="0" i="1">
                  <a:latin typeface="Cambria Math" panose="02040503050406030204" pitchFamily="18" charset="0"/>
                </a:endParaRPr>
              </a:p>
              <a:p>
                <a:endParaRPr lang="nl-NL" b="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nl-NL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nl-NL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l-NL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+4+2</m:t>
                              </m:r>
                            </m:e>
                          </m:d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</m:e>
                          </m:d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b="0"/>
              </a:p>
              <a:p>
                <a:endParaRPr lang="nl-N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i="1">
                          <a:latin typeface="Cambria Math" panose="02040503050406030204" pitchFamily="18" charset="0"/>
                        </a:rPr>
                        <m:t>+48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+36</m:t>
                      </m:r>
                    </m:oMath>
                  </m:oMathPara>
                </a14:m>
                <a:endParaRPr lang="nl-NL"/>
              </a:p>
              <a:p>
                <a:endParaRPr lang="nl-N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i="1">
                          <a:latin typeface="Cambria Math" panose="02040503050406030204" pitchFamily="18" charset="0"/>
                        </a:rPr>
                        <m:t>+48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+36−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nl-NL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+16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nl-NL"/>
              </a:p>
              <a:p>
                <a:endParaRPr lang="nl-N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+32</m:t>
                      </m:r>
                    </m:oMath>
                  </m:oMathPara>
                </a14:m>
                <a:endParaRPr lang="nl-NL"/>
              </a:p>
              <a:p>
                <a:endParaRPr lang="nl-NL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+32</m:t>
                      </m:r>
                    </m:oMath>
                  </m:oMathPara>
                </a14:m>
                <a:endParaRPr lang="nl-NL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93035B02-528D-0CDD-B68E-5789E2B1B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3235569"/>
                <a:ext cx="8099154" cy="32061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Afbeelding 2">
            <a:extLst>
              <a:ext uri="{FF2B5EF4-FFF2-40B4-BE49-F238E27FC236}">
                <a16:creationId xmlns:a16="http://schemas.microsoft.com/office/drawing/2014/main" id="{90C6DD59-D0D1-1EB0-8808-7DD1D55EA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8" y="1255976"/>
            <a:ext cx="7772400" cy="1914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53AE47B6-E17B-BB4F-0090-56EDD1C745D8}"/>
                  </a:ext>
                </a:extLst>
              </p:cNvPr>
              <p:cNvSpPr txBox="1"/>
              <p:nvPr/>
            </p:nvSpPr>
            <p:spPr>
              <a:xfrm>
                <a:off x="4206240" y="5602024"/>
                <a:ext cx="33023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400">
                    <a:latin typeface="Effra" panose="02000506080000020004" pitchFamily="2" charset="77"/>
                  </a:rPr>
                  <a:t>Dus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nl-NL" sz="2400">
                    <a:latin typeface="Effra" panose="02000506080000020004" pitchFamily="2" charset="77"/>
                  </a:rPr>
                  <a:t> en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nl-NL" sz="2400">
                    <a:latin typeface="Effra" panose="02000506080000020004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53AE47B6-E17B-BB4F-0090-56EDD1C7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5602024"/>
                <a:ext cx="3302370" cy="461665"/>
              </a:xfrm>
              <a:prstGeom prst="rect">
                <a:avLst/>
              </a:prstGeom>
              <a:blipFill>
                <a:blip r:embed="rId4"/>
                <a:stretch>
                  <a:fillRect l="-276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8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2" ma:contentTypeDescription="Een nieuw document maken." ma:contentTypeScope="" ma:versionID="7800f48721e0895ad60ce256ee478aeb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4244e9fb0ca6f2a4ec2cfad8ffb17673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C41465-A936-492D-B14E-1C390865D89A}">
  <ds:schemaRefs>
    <ds:schemaRef ds:uri="403b03e0-f3b3-4df8-8b82-7dc7d4ddf286"/>
    <ds:schemaRef ds:uri="f7bdf434-8271-45be-9229-b36057b16e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1BC580-947A-4107-8AF5-50C7CD04590F}">
  <ds:schemaRefs>
    <ds:schemaRef ds:uri="403b03e0-f3b3-4df8-8b82-7dc7d4ddf286"/>
    <ds:schemaRef ds:uri="65a11041-aba8-449e-bef6-559f13c05a59"/>
    <ds:schemaRef ds:uri="e7183d92-7d1c-4abc-9060-17c5b27035f0"/>
    <ds:schemaRef ds:uri="f7bdf434-8271-45be-9229-b36057b16e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Macintosh PowerPoint</Application>
  <PresentationFormat>Breedbeeld</PresentationFormat>
  <Paragraphs>38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Effra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Jasper Piersma</cp:lastModifiedBy>
  <cp:revision>2</cp:revision>
  <dcterms:created xsi:type="dcterms:W3CDTF">2022-04-29T11:47:46Z</dcterms:created>
  <dcterms:modified xsi:type="dcterms:W3CDTF">2026-05-12T17:49:35Z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