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84_30161230.xml" ContentType="application/vnd.ms-powerpoint.comments+xml"/>
  <Override PartName="/ppt/comments/modernComment_3E1_8E31EC98.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382_DB065F2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385_990F473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7"/>
  </p:notesMasterIdLst>
  <p:handoutMasterIdLst>
    <p:handoutMasterId r:id="rId198"/>
  </p:handoutMasterIdLst>
  <p:sldIdLst>
    <p:sldId id="259" r:id="rId5"/>
    <p:sldId id="260" r:id="rId6"/>
    <p:sldId id="262" r:id="rId7"/>
    <p:sldId id="348" r:id="rId8"/>
    <p:sldId id="347" r:id="rId9"/>
    <p:sldId id="261" r:id="rId10"/>
    <p:sldId id="932" r:id="rId11"/>
    <p:sldId id="933" r:id="rId12"/>
    <p:sldId id="991" r:id="rId13"/>
    <p:sldId id="263" r:id="rId14"/>
    <p:sldId id="992" r:id="rId15"/>
    <p:sldId id="979" r:id="rId16"/>
    <p:sldId id="978" r:id="rId17"/>
    <p:sldId id="970" r:id="rId18"/>
    <p:sldId id="896" r:id="rId19"/>
    <p:sldId id="949" r:id="rId20"/>
    <p:sldId id="349" r:id="rId21"/>
    <p:sldId id="937" r:id="rId22"/>
    <p:sldId id="878" r:id="rId23"/>
    <p:sldId id="879" r:id="rId24"/>
    <p:sldId id="947" r:id="rId25"/>
    <p:sldId id="915" r:id="rId26"/>
    <p:sldId id="918" r:id="rId27"/>
    <p:sldId id="942" r:id="rId28"/>
    <p:sldId id="920" r:id="rId29"/>
    <p:sldId id="922" r:id="rId30"/>
    <p:sldId id="923" r:id="rId31"/>
    <p:sldId id="972" r:id="rId32"/>
    <p:sldId id="921" r:id="rId33"/>
    <p:sldId id="948" r:id="rId34"/>
    <p:sldId id="880" r:id="rId35"/>
    <p:sldId id="936" r:id="rId36"/>
    <p:sldId id="939" r:id="rId37"/>
    <p:sldId id="938" r:id="rId38"/>
    <p:sldId id="900" r:id="rId39"/>
    <p:sldId id="951" r:id="rId40"/>
    <p:sldId id="963" r:id="rId41"/>
    <p:sldId id="967" r:id="rId42"/>
    <p:sldId id="969" r:id="rId43"/>
    <p:sldId id="968" r:id="rId44"/>
    <p:sldId id="965" r:id="rId45"/>
    <p:sldId id="993" r:id="rId46"/>
    <p:sldId id="952" r:id="rId47"/>
    <p:sldId id="957" r:id="rId48"/>
    <p:sldId id="956" r:id="rId49"/>
    <p:sldId id="958" r:id="rId50"/>
    <p:sldId id="959" r:id="rId51"/>
    <p:sldId id="961" r:id="rId52"/>
    <p:sldId id="987" r:id="rId53"/>
    <p:sldId id="962" r:id="rId54"/>
    <p:sldId id="950" r:id="rId55"/>
    <p:sldId id="909" r:id="rId56"/>
    <p:sldId id="944" r:id="rId57"/>
    <p:sldId id="977" r:id="rId58"/>
    <p:sldId id="907" r:id="rId59"/>
    <p:sldId id="911" r:id="rId60"/>
    <p:sldId id="912" r:id="rId61"/>
    <p:sldId id="913" r:id="rId62"/>
    <p:sldId id="914" r:id="rId63"/>
    <p:sldId id="980" r:id="rId64"/>
    <p:sldId id="986" r:id="rId65"/>
    <p:sldId id="985" r:id="rId66"/>
    <p:sldId id="984" r:id="rId67"/>
    <p:sldId id="975" r:id="rId68"/>
    <p:sldId id="935" r:id="rId69"/>
    <p:sldId id="924" r:id="rId70"/>
    <p:sldId id="928" r:id="rId71"/>
    <p:sldId id="929" r:id="rId72"/>
    <p:sldId id="931" r:id="rId73"/>
    <p:sldId id="974" r:id="rId74"/>
    <p:sldId id="930" r:id="rId75"/>
    <p:sldId id="953" r:id="rId76"/>
    <p:sldId id="988" r:id="rId77"/>
    <p:sldId id="989" r:id="rId78"/>
    <p:sldId id="990" r:id="rId79"/>
    <p:sldId id="898" r:id="rId80"/>
    <p:sldId id="954" r:id="rId81"/>
    <p:sldId id="934" r:id="rId82"/>
    <p:sldId id="910" r:id="rId83"/>
    <p:sldId id="901" r:id="rId84"/>
    <p:sldId id="905" r:id="rId85"/>
    <p:sldId id="904" r:id="rId86"/>
    <p:sldId id="906" r:id="rId87"/>
    <p:sldId id="976" r:id="rId88"/>
    <p:sldId id="99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894" r:id="rId114"/>
    <p:sldId id="867" r:id="rId115"/>
    <p:sldId id="868" r:id="rId116"/>
    <p:sldId id="869" r:id="rId117"/>
    <p:sldId id="870" r:id="rId118"/>
    <p:sldId id="871" r:id="rId119"/>
    <p:sldId id="872" r:id="rId120"/>
    <p:sldId id="873" r:id="rId121"/>
    <p:sldId id="874" r:id="rId122"/>
    <p:sldId id="877" r:id="rId123"/>
    <p:sldId id="875" r:id="rId124"/>
    <p:sldId id="876" r:id="rId125"/>
    <p:sldId id="884" r:id="rId126"/>
    <p:sldId id="885" r:id="rId127"/>
    <p:sldId id="887" r:id="rId128"/>
    <p:sldId id="312" r:id="rId129"/>
    <p:sldId id="313" r:id="rId130"/>
    <p:sldId id="283" r:id="rId131"/>
    <p:sldId id="284" r:id="rId132"/>
    <p:sldId id="290" r:id="rId133"/>
    <p:sldId id="292" r:id="rId134"/>
    <p:sldId id="293" r:id="rId135"/>
    <p:sldId id="294" r:id="rId136"/>
    <p:sldId id="295" r:id="rId137"/>
    <p:sldId id="296" r:id="rId138"/>
    <p:sldId id="297" r:id="rId139"/>
    <p:sldId id="298" r:id="rId140"/>
    <p:sldId id="299" r:id="rId141"/>
    <p:sldId id="300" r:id="rId142"/>
    <p:sldId id="301" r:id="rId143"/>
    <p:sldId id="302" r:id="rId144"/>
    <p:sldId id="303" r:id="rId145"/>
    <p:sldId id="304" r:id="rId146"/>
    <p:sldId id="305" r:id="rId147"/>
    <p:sldId id="306" r:id="rId148"/>
    <p:sldId id="307" r:id="rId149"/>
    <p:sldId id="308" r:id="rId150"/>
    <p:sldId id="309" r:id="rId151"/>
    <p:sldId id="310" r:id="rId152"/>
    <p:sldId id="311" r:id="rId153"/>
    <p:sldId id="285" r:id="rId154"/>
    <p:sldId id="286" r:id="rId155"/>
    <p:sldId id="340" r:id="rId156"/>
    <p:sldId id="341" r:id="rId157"/>
    <p:sldId id="343" r:id="rId158"/>
    <p:sldId id="344" r:id="rId159"/>
    <p:sldId id="833" r:id="rId160"/>
    <p:sldId id="834" r:id="rId161"/>
    <p:sldId id="835" r:id="rId162"/>
    <p:sldId id="836" r:id="rId163"/>
    <p:sldId id="837" r:id="rId164"/>
    <p:sldId id="838" r:id="rId165"/>
    <p:sldId id="839" r:id="rId166"/>
    <p:sldId id="840" r:id="rId167"/>
    <p:sldId id="841" r:id="rId168"/>
    <p:sldId id="844" r:id="rId169"/>
    <p:sldId id="843" r:id="rId170"/>
    <p:sldId id="845" r:id="rId171"/>
    <p:sldId id="846" r:id="rId172"/>
    <p:sldId id="847" r:id="rId173"/>
    <p:sldId id="842" r:id="rId174"/>
    <p:sldId id="881" r:id="rId175"/>
    <p:sldId id="882" r:id="rId176"/>
    <p:sldId id="853" r:id="rId177"/>
    <p:sldId id="848" r:id="rId178"/>
    <p:sldId id="851" r:id="rId179"/>
    <p:sldId id="854" r:id="rId180"/>
    <p:sldId id="855" r:id="rId181"/>
    <p:sldId id="850" r:id="rId182"/>
    <p:sldId id="889" r:id="rId183"/>
    <p:sldId id="314" r:id="rId184"/>
    <p:sldId id="883" r:id="rId185"/>
    <p:sldId id="890" r:id="rId186"/>
    <p:sldId id="856" r:id="rId187"/>
    <p:sldId id="859" r:id="rId188"/>
    <p:sldId id="858" r:id="rId189"/>
    <p:sldId id="857" r:id="rId190"/>
    <p:sldId id="863" r:id="rId191"/>
    <p:sldId id="864" r:id="rId192"/>
    <p:sldId id="862" r:id="rId193"/>
    <p:sldId id="892" r:id="rId194"/>
    <p:sldId id="891" r:id="rId195"/>
    <p:sldId id="893" r:id="rId19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D5E19D-3F3D-4C72-BC04-D3A17AFBBBCE}">
          <p14:sldIdLst>
            <p14:sldId id="259"/>
            <p14:sldId id="260"/>
            <p14:sldId id="262"/>
            <p14:sldId id="348"/>
            <p14:sldId id="347"/>
            <p14:sldId id="261"/>
            <p14:sldId id="932"/>
          </p14:sldIdLst>
        </p14:section>
        <p14:section name="Deel 1 - Kernconcepten" id="{5468E949-127B-478B-B185-8AE94CD46C39}">
          <p14:sldIdLst>
            <p14:sldId id="933"/>
            <p14:sldId id="991"/>
            <p14:sldId id="263"/>
            <p14:sldId id="992"/>
            <p14:sldId id="979"/>
            <p14:sldId id="978"/>
            <p14:sldId id="970"/>
            <p14:sldId id="896"/>
            <p14:sldId id="949"/>
            <p14:sldId id="349"/>
            <p14:sldId id="937"/>
            <p14:sldId id="878"/>
            <p14:sldId id="879"/>
            <p14:sldId id="947"/>
            <p14:sldId id="915"/>
            <p14:sldId id="918"/>
            <p14:sldId id="942"/>
            <p14:sldId id="920"/>
            <p14:sldId id="922"/>
            <p14:sldId id="923"/>
            <p14:sldId id="972"/>
            <p14:sldId id="921"/>
            <p14:sldId id="948"/>
            <p14:sldId id="880"/>
            <p14:sldId id="936"/>
            <p14:sldId id="939"/>
            <p14:sldId id="938"/>
            <p14:sldId id="900"/>
            <p14:sldId id="951"/>
            <p14:sldId id="963"/>
            <p14:sldId id="967"/>
            <p14:sldId id="969"/>
            <p14:sldId id="968"/>
            <p14:sldId id="965"/>
            <p14:sldId id="993"/>
            <p14:sldId id="952"/>
            <p14:sldId id="957"/>
            <p14:sldId id="956"/>
            <p14:sldId id="958"/>
            <p14:sldId id="959"/>
            <p14:sldId id="961"/>
            <p14:sldId id="987"/>
            <p14:sldId id="962"/>
            <p14:sldId id="950"/>
            <p14:sldId id="909"/>
            <p14:sldId id="944"/>
            <p14:sldId id="977"/>
            <p14:sldId id="907"/>
            <p14:sldId id="911"/>
            <p14:sldId id="912"/>
            <p14:sldId id="913"/>
            <p14:sldId id="914"/>
            <p14:sldId id="980"/>
            <p14:sldId id="986"/>
            <p14:sldId id="985"/>
            <p14:sldId id="984"/>
            <p14:sldId id="975"/>
          </p14:sldIdLst>
        </p14:section>
        <p14:section name="Deel 2 - Onderzoeksvaardigheden op het CE" id="{A6532060-647C-4A09-844A-CE07D957D61A}">
          <p14:sldIdLst>
            <p14:sldId id="935"/>
            <p14:sldId id="924"/>
            <p14:sldId id="928"/>
            <p14:sldId id="929"/>
            <p14:sldId id="931"/>
            <p14:sldId id="974"/>
            <p14:sldId id="930"/>
            <p14:sldId id="953"/>
            <p14:sldId id="988"/>
            <p14:sldId id="989"/>
            <p14:sldId id="990"/>
            <p14:sldId id="898"/>
            <p14:sldId id="954"/>
          </p14:sldIdLst>
        </p14:section>
        <p14:section name="Deel 3 - Klassieke en moderne school" id="{49D6110F-980D-467D-9BB1-0AB42B693672}">
          <p14:sldIdLst>
            <p14:sldId id="934"/>
            <p14:sldId id="910"/>
            <p14:sldId id="901"/>
            <p14:sldId id="905"/>
            <p14:sldId id="904"/>
            <p14:sldId id="906"/>
            <p14:sldId id="976"/>
            <p14:sldId id="994"/>
          </p14:sldIdLst>
        </p14:section>
        <p14:section name="Kernconcepten" id="{95890885-29BF-426C-8C64-2FDA5D3B28B7}">
          <p14:sldIdLst>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Lst>
        </p14:section>
        <p14:section name="Overig materiaal" id="{7E7F2772-F5C6-48ED-9EDD-C8A70DA97134}">
          <p14:sldIdLst>
            <p14:sldId id="894"/>
            <p14:sldId id="867"/>
            <p14:sldId id="868"/>
            <p14:sldId id="869"/>
            <p14:sldId id="870"/>
            <p14:sldId id="871"/>
            <p14:sldId id="872"/>
            <p14:sldId id="873"/>
            <p14:sldId id="874"/>
            <p14:sldId id="877"/>
            <p14:sldId id="875"/>
            <p14:sldId id="876"/>
            <p14:sldId id="884"/>
            <p14:sldId id="885"/>
            <p14:sldId id="887"/>
            <p14:sldId id="312"/>
            <p14:sldId id="313"/>
            <p14:sldId id="283"/>
            <p14:sldId id="284"/>
            <p14:sldId id="290"/>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285"/>
            <p14:sldId id="286"/>
            <p14:sldId id="340"/>
            <p14:sldId id="341"/>
            <p14:sldId id="343"/>
            <p14:sldId id="344"/>
            <p14:sldId id="833"/>
            <p14:sldId id="834"/>
            <p14:sldId id="835"/>
            <p14:sldId id="836"/>
            <p14:sldId id="837"/>
            <p14:sldId id="838"/>
            <p14:sldId id="839"/>
            <p14:sldId id="840"/>
            <p14:sldId id="841"/>
            <p14:sldId id="844"/>
            <p14:sldId id="843"/>
            <p14:sldId id="845"/>
            <p14:sldId id="846"/>
            <p14:sldId id="847"/>
            <p14:sldId id="842"/>
            <p14:sldId id="881"/>
            <p14:sldId id="882"/>
            <p14:sldId id="853"/>
            <p14:sldId id="848"/>
            <p14:sldId id="851"/>
            <p14:sldId id="854"/>
            <p14:sldId id="855"/>
            <p14:sldId id="850"/>
            <p14:sldId id="889"/>
            <p14:sldId id="314"/>
            <p14:sldId id="883"/>
            <p14:sldId id="890"/>
            <p14:sldId id="856"/>
            <p14:sldId id="859"/>
            <p14:sldId id="858"/>
            <p14:sldId id="857"/>
            <p14:sldId id="863"/>
            <p14:sldId id="864"/>
            <p14:sldId id="862"/>
            <p14:sldId id="892"/>
            <p14:sldId id="891"/>
            <p14:sldId id="8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FF7226-18AC-59F7-7BBE-59B9478DF4AE}" name="Justin Zonneveld" initials="JZ" userId="S::zvd@isw.info::ea5bfc22-2a8f-45ae-9bf0-d661d0df61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E739A1"/>
    <a:srgbClr val="934BC9"/>
    <a:srgbClr val="B889DB"/>
    <a:srgbClr val="945EE8"/>
    <a:srgbClr val="202020"/>
    <a:srgbClr val="060D37"/>
    <a:srgbClr val="895029"/>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0C0CA-1CEE-198C-8EEB-1B5FCD6F8CA1}" v="1" dt="2026-05-17T11:24:33.60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24"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presProps" Target="presProps.xml"/><Relationship Id="rId203"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end Viëtor" userId="S::arend.vietor@nos.nl::b6352777-eb4c-4851-8a89-1579ada81028" providerId="AD" clId="Web-{B000C0CA-1CEE-198C-8EEB-1B5FCD6F8CA1}"/>
    <pc:docChg chg="modSld">
      <pc:chgData name="Arend Viëtor" userId="S::arend.vietor@nos.nl::b6352777-eb4c-4851-8a89-1579ada81028" providerId="AD" clId="Web-{B000C0CA-1CEE-198C-8EEB-1B5FCD6F8CA1}" dt="2026-05-17T11:24:33.608" v="0"/>
      <pc:docMkLst>
        <pc:docMk/>
      </pc:docMkLst>
      <pc:sldChg chg="modSp">
        <pc:chgData name="Arend Viëtor" userId="S::arend.vietor@nos.nl::b6352777-eb4c-4851-8a89-1579ada81028" providerId="AD" clId="Web-{B000C0CA-1CEE-198C-8EEB-1B5FCD6F8CA1}" dt="2026-05-17T11:24:33.608" v="0"/>
        <pc:sldMkLst>
          <pc:docMk/>
          <pc:sldMk cId="3389011088" sldId="920"/>
        </pc:sldMkLst>
        <pc:spChg chg="mod">
          <ac:chgData name="Arend Viëtor" userId="S::arend.vietor@nos.nl::b6352777-eb4c-4851-8a89-1579ada81028" providerId="AD" clId="Web-{B000C0CA-1CEE-198C-8EEB-1B5FCD6F8CA1}" dt="2026-05-17T11:24:33.608" v="0"/>
          <ac:spMkLst>
            <pc:docMk/>
            <pc:sldMk cId="3389011088" sldId="920"/>
            <ac:spMk id="6" creationId="{7F948783-14E8-2E0E-CC2A-279A395302EE}"/>
          </ac:spMkLst>
        </pc:spChg>
      </pc:sldChg>
    </pc:docChg>
  </pc:docChgLst>
</pc:chgInfo>
</file>

<file path=ppt/comments/modernComment_382_DB065F20.xml><?xml version="1.0" encoding="utf-8"?>
<p188:cmLst xmlns:a="http://schemas.openxmlformats.org/drawingml/2006/main" xmlns:r="http://schemas.openxmlformats.org/officeDocument/2006/relationships" xmlns:p188="http://schemas.microsoft.com/office/powerpoint/2018/8/main">
  <p188:cm id="{515C2B6B-13F1-4E0E-9F13-6F664E487326}" authorId="{04FF7226-18AC-59F7-7BBE-59B9478DF4AE}" created="2026-05-03T18:06:11.582">
    <pc:sldMkLst xmlns:pc="http://schemas.microsoft.com/office/powerpoint/2013/main/command">
      <pc:docMk/>
      <pc:sldMk cId="3674627872" sldId="898"/>
    </pc:sldMkLst>
    <p188:txBody>
      <a:bodyPr/>
      <a:lstStyle/>
      <a:p>
        <a:r>
          <a:rPr lang="nl-NL"/>
          <a:t>Onderzoekscasus waarbij leerlingen een hypothese moeten opstellen</a:t>
        </a:r>
      </a:p>
    </p188:txBody>
  </p188:cm>
</p188:cmLst>
</file>

<file path=ppt/comments/modernComment_384_30161230.xml><?xml version="1.0" encoding="utf-8"?>
<p188:cmLst xmlns:a="http://schemas.openxmlformats.org/drawingml/2006/main" xmlns:r="http://schemas.openxmlformats.org/officeDocument/2006/relationships" xmlns:p188="http://schemas.microsoft.com/office/powerpoint/2018/8/main">
  <p188:cm id="{5951809C-C9F5-48BD-8EAC-99F79D76DBD4}" authorId="{04FF7226-18AC-59F7-7BBE-59B9478DF4AE}" created="2026-05-01T13:34:19.360">
    <pc:sldMkLst xmlns:pc="http://schemas.microsoft.com/office/powerpoint/2013/main/command">
      <pc:docMk/>
      <pc:sldMk cId="806752816" sldId="900"/>
    </pc:sldMkLst>
    <p188:replyLst>
      <p188:reply id="{2F64D534-8F8B-40A0-91BC-14749ECCE19B}" authorId="{04FF7226-18AC-59F7-7BBE-59B9478DF4AE}" created="2026-05-01T13:36:43.738">
        <p188:txBody>
          <a:bodyPr/>
          <a:lstStyle/>
          <a:p>
            <a:r>
              <a:rPr lang="nl-NL"/>
              <a:t>Bijv: De reactie van de Melkweg als socialisatie bij aan het ontstaan van culturele normen over seksueel grensoverschrijdend gedrag. Door de show te annuleren draagt de Melkweg de norm over dat alle vormen van geweld, misbruik en seksueel geweld niet getolereerd worden op de bezoekers van concerten. Door socialisatie hebben individuen deze normen geïnternaliseerd en keuren zij dit gedrag af, wat vervolgens zichtbaar wordt in culturele uitingen zoals het annuleren van het optreden.</a:t>
            </a:r>
          </a:p>
        </p188:txBody>
      </p188:reply>
    </p188:replyLst>
    <p188:txBody>
      <a:bodyPr/>
      <a:lstStyle/>
      <a:p>
        <a:r>
          <a:rPr lang="nl-NL"/>
          <a:t>Misschien korter antwoord maken, om te laten zien dat je door concreet te zijn dit antwoord heel kort kan maken en nog steeds alle punten kan pakken</a:t>
        </a:r>
      </a:p>
    </p188:txBody>
  </p188:cm>
</p188:cmLst>
</file>

<file path=ppt/comments/modernComment_385_990F4730.xml><?xml version="1.0" encoding="utf-8"?>
<p188:cmLst xmlns:a="http://schemas.openxmlformats.org/drawingml/2006/main" xmlns:r="http://schemas.openxmlformats.org/officeDocument/2006/relationships" xmlns:p188="http://schemas.microsoft.com/office/powerpoint/2018/8/main">
  <p188:cm id="{8F2A54F3-03A9-443A-8E2B-9711B0443E2B}" authorId="{04FF7226-18AC-59F7-7BBE-59B9478DF4AE}" created="2026-05-01T13:16:59.938">
    <pc:sldMkLst xmlns:pc="http://schemas.microsoft.com/office/powerpoint/2013/main/command">
      <pc:docMk/>
      <pc:sldMk cId="2567915312" sldId="901"/>
    </pc:sldMkLst>
    <p188:replyLst>
      <p188:reply id="{B214BDDC-2B31-4372-8073-CEAADA68444A}" authorId="{04FF7226-18AC-59F7-7BBE-59B9478DF4AE}" created="2026-05-03T15:48:26.166">
        <p188:txBody>
          <a:bodyPr/>
          <a:lstStyle/>
          <a:p>
            <a:r>
              <a:rPr lang="nl-NL"/>
              <a:t>En eventueel nog tweesporen beleid? 
</a:t>
            </a:r>
          </a:p>
        </p188:txBody>
      </p188:reply>
    </p188:replyLst>
    <p188:txBody>
      <a:bodyPr/>
      <a:lstStyle/>
      <a:p>
        <a:r>
          <a:rPr lang="nl-NL"/>
          <a:t>Andere strafdoelen ook nog even benoemen?</a:t>
        </a:r>
      </a:p>
    </p188:txBody>
  </p188:cm>
</p188:cmLst>
</file>

<file path=ppt/comments/modernComment_3E1_8E31EC98.xml><?xml version="1.0" encoding="utf-8"?>
<p188:cmLst xmlns:a="http://schemas.openxmlformats.org/drawingml/2006/main" xmlns:r="http://schemas.openxmlformats.org/officeDocument/2006/relationships" xmlns:p188="http://schemas.microsoft.com/office/powerpoint/2018/8/main">
  <p188:cm id="{D5E9083F-A73E-4560-8AAE-F391F3F43DAA}" authorId="{04FF7226-18AC-59F7-7BBE-59B9478DF4AE}" created="2026-05-14T08:16:54.889">
    <pc:sldMkLst xmlns:pc="http://schemas.microsoft.com/office/powerpoint/2013/main/command">
      <pc:docMk/>
      <pc:sldMk cId="2385636504" sldId="993"/>
    </pc:sldMkLst>
    <p188:txBody>
      <a:bodyPr/>
      <a:lstStyle/>
      <a:p>
        <a:r>
          <a:rPr lang="nl-NL"/>
          <a:t>Nadenken over de vraagstelling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17-5-2026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17-5-2026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NOG aanpassen!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94455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54796-FF65-DB57-68F8-837453CCCC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525C2F-0C41-9CCE-84E7-D802BE7B51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50EDC6-7E79-4492-91DA-1519C600A3C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9B7CCC1-5D23-AD36-A0AD-56E1FE1A1509}"/>
              </a:ext>
            </a:extLst>
          </p:cNvPr>
          <p:cNvSpPr>
            <a:spLocks noGrp="1"/>
          </p:cNvSpPr>
          <p:nvPr>
            <p:ph type="sldNum" sz="quarter" idx="5"/>
          </p:nvPr>
        </p:nvSpPr>
        <p:spPr/>
        <p:txBody>
          <a:bodyPr/>
          <a:lstStyle/>
          <a:p>
            <a:fld id="{8E652D38-649F-2742-B8D4-CEFE19811428}" type="slidenum">
              <a:rPr lang="nl-NL" smtClean="0"/>
              <a:t>58</a:t>
            </a:fld>
            <a:endParaRPr lang="nl-NL"/>
          </a:p>
        </p:txBody>
      </p:sp>
    </p:spTree>
    <p:extLst>
      <p:ext uri="{BB962C8B-B14F-4D97-AF65-F5344CB8AC3E}">
        <p14:creationId xmlns:p14="http://schemas.microsoft.com/office/powerpoint/2010/main" val="3316934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5677-A583-3AC7-5940-7301D99ACE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383816-207C-7F70-3994-46920E17E9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8A3E89-DBC1-9204-DA30-96E0AE3E881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FFCB272-9E8D-A4D7-8825-52FD0826FC90}"/>
              </a:ext>
            </a:extLst>
          </p:cNvPr>
          <p:cNvSpPr>
            <a:spLocks noGrp="1"/>
          </p:cNvSpPr>
          <p:nvPr>
            <p:ph type="sldNum" sz="quarter" idx="5"/>
          </p:nvPr>
        </p:nvSpPr>
        <p:spPr/>
        <p:txBody>
          <a:bodyPr/>
          <a:lstStyle/>
          <a:p>
            <a:fld id="{8E652D38-649F-2742-B8D4-CEFE19811428}" type="slidenum">
              <a:rPr lang="nl-NL" smtClean="0"/>
              <a:t>59</a:t>
            </a:fld>
            <a:endParaRPr lang="nl-NL"/>
          </a:p>
        </p:txBody>
      </p:sp>
    </p:spTree>
    <p:extLst>
      <p:ext uri="{BB962C8B-B14F-4D97-AF65-F5344CB8AC3E}">
        <p14:creationId xmlns:p14="http://schemas.microsoft.com/office/powerpoint/2010/main" val="293515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Verantwoordelijkheid</a:t>
            </a:r>
            <a:r>
              <a:rPr lang="en-US"/>
              <a:t> </a:t>
            </a:r>
            <a:r>
              <a:rPr lang="en-US" err="1"/>
              <a:t>voor</a:t>
            </a:r>
            <a:r>
              <a:rPr lang="en-US"/>
              <a:t> </a:t>
            </a:r>
            <a:r>
              <a:rPr lang="en-US" err="1"/>
              <a:t>elkaars</a:t>
            </a:r>
            <a:r>
              <a:rPr lang="en-US"/>
              <a:t> </a:t>
            </a:r>
            <a:r>
              <a:rPr lang="en-US" err="1"/>
              <a:t>welzijn</a:t>
            </a:r>
            <a:endParaRPr lang="nl-NL" err="1"/>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60</a:t>
            </a:fld>
            <a:endParaRPr lang="nl-NL"/>
          </a:p>
        </p:txBody>
      </p:sp>
    </p:spTree>
    <p:extLst>
      <p:ext uri="{BB962C8B-B14F-4D97-AF65-F5344CB8AC3E}">
        <p14:creationId xmlns:p14="http://schemas.microsoft.com/office/powerpoint/2010/main" val="171389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1806-CB0D-93D5-60E3-0D4BE3876B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36EA41-22AE-164B-190D-8436DE51EC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C129A0-B147-CAF8-D44C-C7FC3F41B841}"/>
              </a:ext>
            </a:extLst>
          </p:cNvPr>
          <p:cNvSpPr>
            <a:spLocks noGrp="1"/>
          </p:cNvSpPr>
          <p:nvPr>
            <p:ph type="body" idx="1"/>
          </p:nvPr>
        </p:nvSpPr>
        <p:spPr/>
        <p:txBody>
          <a:bodyPr/>
          <a:lstStyle/>
          <a:p>
            <a:r>
              <a:rPr lang="en-US" err="1"/>
              <a:t>Gevoel</a:t>
            </a:r>
            <a:r>
              <a:rPr lang="en-US"/>
              <a:t> </a:t>
            </a:r>
            <a:r>
              <a:rPr lang="en-US" err="1"/>
              <a:t>een</a:t>
            </a:r>
            <a:r>
              <a:rPr lang="en-US"/>
              <a:t> </a:t>
            </a:r>
            <a:r>
              <a:rPr lang="en-US" err="1"/>
              <a:t>groep</a:t>
            </a:r>
            <a:r>
              <a:rPr lang="en-US"/>
              <a:t> </a:t>
            </a:r>
            <a:r>
              <a:rPr lang="en-US" err="1"/>
              <a:t>te</a:t>
            </a:r>
            <a:r>
              <a:rPr lang="en-US"/>
              <a:t> zijn</a:t>
            </a:r>
            <a:endParaRPr lang="nl-NL"/>
          </a:p>
        </p:txBody>
      </p:sp>
      <p:sp>
        <p:nvSpPr>
          <p:cNvPr id="4" name="Tijdelijke aanduiding voor dianummer 3">
            <a:extLst>
              <a:ext uri="{FF2B5EF4-FFF2-40B4-BE49-F238E27FC236}">
                <a16:creationId xmlns:a16="http://schemas.microsoft.com/office/drawing/2014/main" id="{F18C72E4-CB44-6BA1-500C-CD41EB4996F3}"/>
              </a:ext>
            </a:extLst>
          </p:cNvPr>
          <p:cNvSpPr>
            <a:spLocks noGrp="1"/>
          </p:cNvSpPr>
          <p:nvPr>
            <p:ph type="sldNum" sz="quarter" idx="5"/>
          </p:nvPr>
        </p:nvSpPr>
        <p:spPr/>
        <p:txBody>
          <a:bodyPr/>
          <a:lstStyle/>
          <a:p>
            <a:fld id="{8E652D38-649F-2742-B8D4-CEFE19811428}" type="slidenum">
              <a:rPr lang="nl-NL" smtClean="0"/>
              <a:t>61</a:t>
            </a:fld>
            <a:endParaRPr lang="nl-NL"/>
          </a:p>
        </p:txBody>
      </p:sp>
    </p:spTree>
    <p:extLst>
      <p:ext uri="{BB962C8B-B14F-4D97-AF65-F5344CB8AC3E}">
        <p14:creationId xmlns:p14="http://schemas.microsoft.com/office/powerpoint/2010/main" val="260391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31105-E90C-EB27-D15C-B306625DA8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E5978E-7029-6235-14FE-826E47C909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9ED03B-9A16-9EF7-755A-8A6C1B20AD81}"/>
              </a:ext>
            </a:extLst>
          </p:cNvPr>
          <p:cNvSpPr>
            <a:spLocks noGrp="1"/>
          </p:cNvSpPr>
          <p:nvPr>
            <p:ph type="body" idx="1"/>
          </p:nvPr>
        </p:nvSpPr>
        <p:spPr/>
        <p:txBody>
          <a:bodyPr/>
          <a:lstStyle/>
          <a:p>
            <a:r>
              <a:rPr lang="en-US" err="1"/>
              <a:t>Verantwoordelijkheid</a:t>
            </a:r>
            <a:r>
              <a:rPr lang="en-US"/>
              <a:t> </a:t>
            </a:r>
            <a:r>
              <a:rPr lang="en-US" err="1"/>
              <a:t>voor</a:t>
            </a:r>
            <a:r>
              <a:rPr lang="en-US"/>
              <a:t> </a:t>
            </a:r>
            <a:r>
              <a:rPr lang="en-US" err="1"/>
              <a:t>elkaars</a:t>
            </a:r>
            <a:r>
              <a:rPr lang="en-US"/>
              <a:t> </a:t>
            </a:r>
            <a:r>
              <a:rPr lang="en-US" err="1"/>
              <a:t>welzijn</a:t>
            </a:r>
            <a:endParaRPr lang="nl-NL" err="1"/>
          </a:p>
        </p:txBody>
      </p:sp>
      <p:sp>
        <p:nvSpPr>
          <p:cNvPr id="4" name="Tijdelijke aanduiding voor dianummer 3">
            <a:extLst>
              <a:ext uri="{FF2B5EF4-FFF2-40B4-BE49-F238E27FC236}">
                <a16:creationId xmlns:a16="http://schemas.microsoft.com/office/drawing/2014/main" id="{A128D897-DF7B-9310-361A-2A3698994E8F}"/>
              </a:ext>
            </a:extLst>
          </p:cNvPr>
          <p:cNvSpPr>
            <a:spLocks noGrp="1"/>
          </p:cNvSpPr>
          <p:nvPr>
            <p:ph type="sldNum" sz="quarter" idx="5"/>
          </p:nvPr>
        </p:nvSpPr>
        <p:spPr/>
        <p:txBody>
          <a:bodyPr/>
          <a:lstStyle/>
          <a:p>
            <a:fld id="{8E652D38-649F-2742-B8D4-CEFE19811428}" type="slidenum">
              <a:rPr lang="nl-NL" smtClean="0"/>
              <a:t>62</a:t>
            </a:fld>
            <a:endParaRPr lang="nl-NL"/>
          </a:p>
        </p:txBody>
      </p:sp>
    </p:spTree>
    <p:extLst>
      <p:ext uri="{BB962C8B-B14F-4D97-AF65-F5344CB8AC3E}">
        <p14:creationId xmlns:p14="http://schemas.microsoft.com/office/powerpoint/2010/main" val="212151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2C774-5E31-80A6-2C3B-385CD3C831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17801D-2DE9-A24F-3F5E-E2DEB638C7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958BAF-D9F1-E228-664A-0C27CA10D890}"/>
              </a:ext>
            </a:extLst>
          </p:cNvPr>
          <p:cNvSpPr>
            <a:spLocks noGrp="1"/>
          </p:cNvSpPr>
          <p:nvPr>
            <p:ph type="body" idx="1"/>
          </p:nvPr>
        </p:nvSpPr>
        <p:spPr/>
        <p:txBody>
          <a:bodyPr/>
          <a:lstStyle/>
          <a:p>
            <a:r>
              <a:rPr lang="en-US">
                <a:ea typeface="Calibri"/>
                <a:cs typeface="Calibri"/>
              </a:rPr>
              <a:t>Aantal </a:t>
            </a:r>
            <a:r>
              <a:rPr lang="en-US" err="1">
                <a:ea typeface="Calibri"/>
                <a:cs typeface="Calibri"/>
              </a:rPr>
              <a:t>en</a:t>
            </a:r>
            <a:r>
              <a:rPr lang="en-US">
                <a:ea typeface="Calibri"/>
                <a:cs typeface="Calibri"/>
              </a:rPr>
              <a:t> </a:t>
            </a:r>
            <a:r>
              <a:rPr lang="en-US" err="1">
                <a:ea typeface="Calibri"/>
                <a:cs typeface="Calibri"/>
              </a:rPr>
              <a:t>kwaliteit</a:t>
            </a:r>
            <a:r>
              <a:rPr lang="en-US">
                <a:ea typeface="Calibri"/>
                <a:cs typeface="Calibri"/>
              </a:rPr>
              <a:t> van de </a:t>
            </a:r>
            <a:r>
              <a:rPr lang="en-US" err="1">
                <a:ea typeface="Calibri"/>
                <a:cs typeface="Calibri"/>
              </a:rPr>
              <a:t>bindingen</a:t>
            </a:r>
          </a:p>
        </p:txBody>
      </p:sp>
      <p:sp>
        <p:nvSpPr>
          <p:cNvPr id="4" name="Tijdelijke aanduiding voor dianummer 3">
            <a:extLst>
              <a:ext uri="{FF2B5EF4-FFF2-40B4-BE49-F238E27FC236}">
                <a16:creationId xmlns:a16="http://schemas.microsoft.com/office/drawing/2014/main" id="{B2030A5D-FB10-E88F-963B-6A88C741457D}"/>
              </a:ext>
            </a:extLst>
          </p:cNvPr>
          <p:cNvSpPr>
            <a:spLocks noGrp="1"/>
          </p:cNvSpPr>
          <p:nvPr>
            <p:ph type="sldNum" sz="quarter" idx="5"/>
          </p:nvPr>
        </p:nvSpPr>
        <p:spPr/>
        <p:txBody>
          <a:bodyPr/>
          <a:lstStyle/>
          <a:p>
            <a:fld id="{8E652D38-649F-2742-B8D4-CEFE19811428}" type="slidenum">
              <a:rPr lang="nl-NL" smtClean="0"/>
              <a:t>63</a:t>
            </a:fld>
            <a:endParaRPr lang="nl-NL"/>
          </a:p>
        </p:txBody>
      </p:sp>
    </p:spTree>
    <p:extLst>
      <p:ext uri="{BB962C8B-B14F-4D97-AF65-F5344CB8AC3E}">
        <p14:creationId xmlns:p14="http://schemas.microsoft.com/office/powerpoint/2010/main" val="1313056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62D13-FAB6-223C-93AF-5DF145AA65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F33247-DCB7-5BEE-7BD7-EE15E27E77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DE40A5-6B22-1D2B-E8B6-AE667ED2C45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DEEC0FA-6DC0-2FFC-17DC-091FA77346B3}"/>
              </a:ext>
            </a:extLst>
          </p:cNvPr>
          <p:cNvSpPr>
            <a:spLocks noGrp="1"/>
          </p:cNvSpPr>
          <p:nvPr>
            <p:ph type="sldNum" sz="quarter" idx="5"/>
          </p:nvPr>
        </p:nvSpPr>
        <p:spPr/>
        <p:txBody>
          <a:bodyPr/>
          <a:lstStyle/>
          <a:p>
            <a:fld id="{8E652D38-649F-2742-B8D4-CEFE19811428}" type="slidenum">
              <a:rPr lang="nl-NL" smtClean="0"/>
              <a:t>79</a:t>
            </a:fld>
            <a:endParaRPr lang="nl-NL"/>
          </a:p>
        </p:txBody>
      </p:sp>
    </p:spTree>
    <p:extLst>
      <p:ext uri="{BB962C8B-B14F-4D97-AF65-F5344CB8AC3E}">
        <p14:creationId xmlns:p14="http://schemas.microsoft.com/office/powerpoint/2010/main" val="369321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57EEF-B461-0CA7-DE57-2B5E827E3B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22C413-9F8F-08DE-200A-1A7D7A6925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07FCE1-567F-F6B0-4439-9708DF7289E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870346C0-036E-2D46-2858-A17A588CC89D}"/>
              </a:ext>
            </a:extLst>
          </p:cNvPr>
          <p:cNvSpPr>
            <a:spLocks noGrp="1"/>
          </p:cNvSpPr>
          <p:nvPr>
            <p:ph type="sldNum" sz="quarter" idx="5"/>
          </p:nvPr>
        </p:nvSpPr>
        <p:spPr/>
        <p:txBody>
          <a:bodyPr/>
          <a:lstStyle/>
          <a:p>
            <a:fld id="{8E652D38-649F-2742-B8D4-CEFE19811428}" type="slidenum">
              <a:rPr lang="nl-NL" smtClean="0"/>
              <a:t>80</a:t>
            </a:fld>
            <a:endParaRPr lang="nl-NL"/>
          </a:p>
        </p:txBody>
      </p:sp>
    </p:spTree>
    <p:extLst>
      <p:ext uri="{BB962C8B-B14F-4D97-AF65-F5344CB8AC3E}">
        <p14:creationId xmlns:p14="http://schemas.microsoft.com/office/powerpoint/2010/main" val="377803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A2AEA-A97A-4EFC-F994-5CD0115DBA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36F47D-4D44-8F59-D605-9C69D75AB6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257B26-DDF1-F099-C9B8-9A76121CF47B}"/>
              </a:ext>
            </a:extLst>
          </p:cNvPr>
          <p:cNvSpPr>
            <a:spLocks noGrp="1"/>
          </p:cNvSpPr>
          <p:nvPr>
            <p:ph type="body" idx="1"/>
          </p:nvPr>
        </p:nvSpPr>
        <p:spPr/>
        <p:txBody>
          <a:bodyPr/>
          <a:lstStyle/>
          <a:p>
            <a:r>
              <a:rPr lang="nl-NL"/>
              <a:t>Klassiek</a:t>
            </a:r>
          </a:p>
        </p:txBody>
      </p:sp>
      <p:sp>
        <p:nvSpPr>
          <p:cNvPr id="4" name="Tijdelijke aanduiding voor dianummer 3">
            <a:extLst>
              <a:ext uri="{FF2B5EF4-FFF2-40B4-BE49-F238E27FC236}">
                <a16:creationId xmlns:a16="http://schemas.microsoft.com/office/drawing/2014/main" id="{D3D0CA9E-B695-2741-652A-A51384E37584}"/>
              </a:ext>
            </a:extLst>
          </p:cNvPr>
          <p:cNvSpPr>
            <a:spLocks noGrp="1"/>
          </p:cNvSpPr>
          <p:nvPr>
            <p:ph type="sldNum" sz="quarter" idx="5"/>
          </p:nvPr>
        </p:nvSpPr>
        <p:spPr/>
        <p:txBody>
          <a:bodyPr/>
          <a:lstStyle/>
          <a:p>
            <a:fld id="{8E652D38-649F-2742-B8D4-CEFE19811428}" type="slidenum">
              <a:rPr lang="nl-NL" smtClean="0"/>
              <a:t>81</a:t>
            </a:fld>
            <a:endParaRPr lang="nl-NL"/>
          </a:p>
        </p:txBody>
      </p:sp>
    </p:spTree>
    <p:extLst>
      <p:ext uri="{BB962C8B-B14F-4D97-AF65-F5344CB8AC3E}">
        <p14:creationId xmlns:p14="http://schemas.microsoft.com/office/powerpoint/2010/main" val="220616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B27B0-59C6-F6DC-77A6-C1C43222C3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30CCAB-F3A1-99AF-44E8-9CCFE3E42D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331D79-0C60-313F-F5D7-B1382324ACEC}"/>
              </a:ext>
            </a:extLst>
          </p:cNvPr>
          <p:cNvSpPr>
            <a:spLocks noGrp="1"/>
          </p:cNvSpPr>
          <p:nvPr>
            <p:ph type="body" idx="1"/>
          </p:nvPr>
        </p:nvSpPr>
        <p:spPr/>
        <p:txBody>
          <a:bodyPr/>
          <a:lstStyle/>
          <a:p>
            <a:r>
              <a:rPr lang="nl-NL"/>
              <a:t>Modern</a:t>
            </a:r>
          </a:p>
        </p:txBody>
      </p:sp>
      <p:sp>
        <p:nvSpPr>
          <p:cNvPr id="4" name="Tijdelijke aanduiding voor dianummer 3">
            <a:extLst>
              <a:ext uri="{FF2B5EF4-FFF2-40B4-BE49-F238E27FC236}">
                <a16:creationId xmlns:a16="http://schemas.microsoft.com/office/drawing/2014/main" id="{5790650A-A89F-AA15-5FA8-66477913E40D}"/>
              </a:ext>
            </a:extLst>
          </p:cNvPr>
          <p:cNvSpPr>
            <a:spLocks noGrp="1"/>
          </p:cNvSpPr>
          <p:nvPr>
            <p:ph type="sldNum" sz="quarter" idx="5"/>
          </p:nvPr>
        </p:nvSpPr>
        <p:spPr/>
        <p:txBody>
          <a:bodyPr/>
          <a:lstStyle/>
          <a:p>
            <a:fld id="{8E652D38-649F-2742-B8D4-CEFE19811428}" type="slidenum">
              <a:rPr lang="nl-NL" smtClean="0"/>
              <a:t>82</a:t>
            </a:fld>
            <a:endParaRPr lang="nl-NL"/>
          </a:p>
        </p:txBody>
      </p:sp>
    </p:spTree>
    <p:extLst>
      <p:ext uri="{BB962C8B-B14F-4D97-AF65-F5344CB8AC3E}">
        <p14:creationId xmlns:p14="http://schemas.microsoft.com/office/powerpoint/2010/main" val="403022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panose="020F0502020204030204"/>
                <a:cs typeface="Calibri" panose="020F0502020204030204"/>
              </a:rPr>
              <a:t>Supertip</a:t>
            </a:r>
          </a:p>
          <a:p>
            <a:r>
              <a:rPr lang="nl-NL">
                <a:ea typeface="Calibri" panose="020F0502020204030204"/>
                <a:cs typeface="Calibri" panose="020F0502020204030204"/>
              </a:rPr>
              <a:t>Karina --&gt; Hoofdconcepten leren &amp; toepassen</a:t>
            </a:r>
          </a:p>
          <a:p>
            <a:r>
              <a:rPr lang="nl-NL">
                <a:ea typeface="Calibri" panose="020F0502020204030204"/>
                <a:cs typeface="Calibri" panose="020F0502020204030204"/>
              </a:rPr>
              <a:t>Flemming --&gt; Letterlijk uit de bron halen</a:t>
            </a:r>
          </a:p>
          <a:p>
            <a:pPr marL="171450" indent="-171450">
              <a:buFont typeface="Calibri"/>
              <a:buChar char="-"/>
            </a:pPr>
            <a:endParaRPr lang="nl-NL">
              <a:ea typeface="Calibri" panose="020F0502020204030204"/>
              <a:cs typeface="Calibri" panose="020F0502020204030204"/>
            </a:endParaRPr>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2307981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708FB-1E58-03BD-5840-DCF50C4018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AFA120-411D-B582-9A37-89956FC36D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AF8CA7-2C2B-E49B-C6A1-666ABD3E36B9}"/>
              </a:ext>
            </a:extLst>
          </p:cNvPr>
          <p:cNvSpPr>
            <a:spLocks noGrp="1"/>
          </p:cNvSpPr>
          <p:nvPr>
            <p:ph type="body" idx="1"/>
          </p:nvPr>
        </p:nvSpPr>
        <p:spPr/>
        <p:txBody>
          <a:bodyPr/>
          <a:lstStyle/>
          <a:p>
            <a:r>
              <a:rPr lang="nl-NL"/>
              <a:t>Modern</a:t>
            </a:r>
          </a:p>
        </p:txBody>
      </p:sp>
      <p:sp>
        <p:nvSpPr>
          <p:cNvPr id="4" name="Tijdelijke aanduiding voor dianummer 3">
            <a:extLst>
              <a:ext uri="{FF2B5EF4-FFF2-40B4-BE49-F238E27FC236}">
                <a16:creationId xmlns:a16="http://schemas.microsoft.com/office/drawing/2014/main" id="{0E26D9EE-8A57-F246-A5B7-B6D8A6288AC9}"/>
              </a:ext>
            </a:extLst>
          </p:cNvPr>
          <p:cNvSpPr>
            <a:spLocks noGrp="1"/>
          </p:cNvSpPr>
          <p:nvPr>
            <p:ph type="sldNum" sz="quarter" idx="5"/>
          </p:nvPr>
        </p:nvSpPr>
        <p:spPr/>
        <p:txBody>
          <a:bodyPr/>
          <a:lstStyle/>
          <a:p>
            <a:fld id="{8E652D38-649F-2742-B8D4-CEFE19811428}" type="slidenum">
              <a:rPr lang="nl-NL" smtClean="0"/>
              <a:t>83</a:t>
            </a:fld>
            <a:endParaRPr lang="nl-NL"/>
          </a:p>
        </p:txBody>
      </p:sp>
    </p:spTree>
    <p:extLst>
      <p:ext uri="{BB962C8B-B14F-4D97-AF65-F5344CB8AC3E}">
        <p14:creationId xmlns:p14="http://schemas.microsoft.com/office/powerpoint/2010/main" val="130281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6F3C9-827C-0AEC-7D37-D061611775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53BA11-19B6-8084-D2D6-C45966F906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A3D9CF-3A76-E523-ED2A-7154EFB784B0}"/>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FC8D0F5B-ED7F-5442-2C9D-1C3340E17C2F}"/>
              </a:ext>
            </a:extLst>
          </p:cNvPr>
          <p:cNvSpPr>
            <a:spLocks noGrp="1"/>
          </p:cNvSpPr>
          <p:nvPr>
            <p:ph type="sldNum" sz="quarter" idx="5"/>
          </p:nvPr>
        </p:nvSpPr>
        <p:spPr/>
        <p:txBody>
          <a:bodyPr/>
          <a:lstStyle/>
          <a:p>
            <a:fld id="{8E652D38-649F-2742-B8D4-CEFE19811428}" type="slidenum">
              <a:rPr lang="nl-NL" smtClean="0"/>
              <a:t>111</a:t>
            </a:fld>
            <a:endParaRPr lang="nl-NL"/>
          </a:p>
        </p:txBody>
      </p:sp>
    </p:spTree>
    <p:extLst>
      <p:ext uri="{BB962C8B-B14F-4D97-AF65-F5344CB8AC3E}">
        <p14:creationId xmlns:p14="http://schemas.microsoft.com/office/powerpoint/2010/main" val="249834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8500-D4D5-4D92-D0B3-FA99C5AF92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58F74E-DF92-65E6-8AB5-B0EE966218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6C5388-DC49-39B3-A50F-BE934350D0AA}"/>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A1A772CB-360B-1F0A-EE03-23BCD4645E05}"/>
              </a:ext>
            </a:extLst>
          </p:cNvPr>
          <p:cNvSpPr>
            <a:spLocks noGrp="1"/>
          </p:cNvSpPr>
          <p:nvPr>
            <p:ph type="sldNum" sz="quarter" idx="5"/>
          </p:nvPr>
        </p:nvSpPr>
        <p:spPr/>
        <p:txBody>
          <a:bodyPr/>
          <a:lstStyle/>
          <a:p>
            <a:fld id="{8E652D38-649F-2742-B8D4-CEFE19811428}" type="slidenum">
              <a:rPr lang="nl-NL" smtClean="0"/>
              <a:t>112</a:t>
            </a:fld>
            <a:endParaRPr lang="nl-NL"/>
          </a:p>
        </p:txBody>
      </p:sp>
    </p:spTree>
    <p:extLst>
      <p:ext uri="{BB962C8B-B14F-4D97-AF65-F5344CB8AC3E}">
        <p14:creationId xmlns:p14="http://schemas.microsoft.com/office/powerpoint/2010/main" val="1893748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C7821-5E73-A8A8-DF23-746B76DD48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742017-930F-D472-3289-DE9820C37C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1CE969-48DC-AD47-BD11-3BE209AE65FA}"/>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25DCAF99-1685-A1D1-3E6E-56C4571EE101}"/>
              </a:ext>
            </a:extLst>
          </p:cNvPr>
          <p:cNvSpPr>
            <a:spLocks noGrp="1"/>
          </p:cNvSpPr>
          <p:nvPr>
            <p:ph type="sldNum" sz="quarter" idx="5"/>
          </p:nvPr>
        </p:nvSpPr>
        <p:spPr/>
        <p:txBody>
          <a:bodyPr/>
          <a:lstStyle/>
          <a:p>
            <a:fld id="{8E652D38-649F-2742-B8D4-CEFE19811428}" type="slidenum">
              <a:rPr lang="nl-NL" smtClean="0"/>
              <a:t>113</a:t>
            </a:fld>
            <a:endParaRPr lang="nl-NL"/>
          </a:p>
        </p:txBody>
      </p:sp>
    </p:spTree>
    <p:extLst>
      <p:ext uri="{BB962C8B-B14F-4D97-AF65-F5344CB8AC3E}">
        <p14:creationId xmlns:p14="http://schemas.microsoft.com/office/powerpoint/2010/main" val="36694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B2C5-788C-667B-48B9-AE62094BD1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476CF9-14D1-77C0-137A-20C694FF5F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98D1D8-2A55-743A-E863-C910ABBE40B7}"/>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08059E37-6465-E5A5-E7E9-AE0BAAD7C129}"/>
              </a:ext>
            </a:extLst>
          </p:cNvPr>
          <p:cNvSpPr>
            <a:spLocks noGrp="1"/>
          </p:cNvSpPr>
          <p:nvPr>
            <p:ph type="sldNum" sz="quarter" idx="5"/>
          </p:nvPr>
        </p:nvSpPr>
        <p:spPr/>
        <p:txBody>
          <a:bodyPr/>
          <a:lstStyle/>
          <a:p>
            <a:fld id="{8E652D38-649F-2742-B8D4-CEFE19811428}" type="slidenum">
              <a:rPr lang="nl-NL" smtClean="0"/>
              <a:t>114</a:t>
            </a:fld>
            <a:endParaRPr lang="nl-NL"/>
          </a:p>
        </p:txBody>
      </p:sp>
    </p:spTree>
    <p:extLst>
      <p:ext uri="{BB962C8B-B14F-4D97-AF65-F5344CB8AC3E}">
        <p14:creationId xmlns:p14="http://schemas.microsoft.com/office/powerpoint/2010/main" val="295010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1C9A2-3071-FE11-4C30-05BB9C5B62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91EC54-8673-9494-87D0-6676FA85C6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7C20CF-8890-2ED4-EB5F-57314BA666C5}"/>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12678647-7F0B-A1A6-9A7B-97CFDEC49F7D}"/>
              </a:ext>
            </a:extLst>
          </p:cNvPr>
          <p:cNvSpPr>
            <a:spLocks noGrp="1"/>
          </p:cNvSpPr>
          <p:nvPr>
            <p:ph type="sldNum" sz="quarter" idx="5"/>
          </p:nvPr>
        </p:nvSpPr>
        <p:spPr/>
        <p:txBody>
          <a:bodyPr/>
          <a:lstStyle/>
          <a:p>
            <a:fld id="{8E652D38-649F-2742-B8D4-CEFE19811428}" type="slidenum">
              <a:rPr lang="nl-NL" smtClean="0"/>
              <a:t>115</a:t>
            </a:fld>
            <a:endParaRPr lang="nl-NL"/>
          </a:p>
        </p:txBody>
      </p:sp>
    </p:spTree>
    <p:extLst>
      <p:ext uri="{BB962C8B-B14F-4D97-AF65-F5344CB8AC3E}">
        <p14:creationId xmlns:p14="http://schemas.microsoft.com/office/powerpoint/2010/main" val="2719427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9E31E-75D6-DAEA-6E69-BE327B7403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94C7EF-0455-08EB-770B-CBED328095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135483-8001-6EB2-E1CD-F4ED0D7AB44C}"/>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1BF48825-AEBE-EE16-8AC8-AD7EF1D138E8}"/>
              </a:ext>
            </a:extLst>
          </p:cNvPr>
          <p:cNvSpPr>
            <a:spLocks noGrp="1"/>
          </p:cNvSpPr>
          <p:nvPr>
            <p:ph type="sldNum" sz="quarter" idx="5"/>
          </p:nvPr>
        </p:nvSpPr>
        <p:spPr/>
        <p:txBody>
          <a:bodyPr/>
          <a:lstStyle/>
          <a:p>
            <a:fld id="{8E652D38-649F-2742-B8D4-CEFE19811428}" type="slidenum">
              <a:rPr lang="nl-NL" smtClean="0"/>
              <a:t>116</a:t>
            </a:fld>
            <a:endParaRPr lang="nl-NL"/>
          </a:p>
        </p:txBody>
      </p:sp>
    </p:spTree>
    <p:extLst>
      <p:ext uri="{BB962C8B-B14F-4D97-AF65-F5344CB8AC3E}">
        <p14:creationId xmlns:p14="http://schemas.microsoft.com/office/powerpoint/2010/main" val="3647421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F34B-4C5E-5AC9-CB0A-B13BF5013B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5E1217-695B-4E1E-55D9-E5128A0D73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FC303D-670A-3881-F952-5EC0C89420CB}"/>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7D8976BC-F837-AD7B-E141-62AC7E993B41}"/>
              </a:ext>
            </a:extLst>
          </p:cNvPr>
          <p:cNvSpPr>
            <a:spLocks noGrp="1"/>
          </p:cNvSpPr>
          <p:nvPr>
            <p:ph type="sldNum" sz="quarter" idx="5"/>
          </p:nvPr>
        </p:nvSpPr>
        <p:spPr/>
        <p:txBody>
          <a:bodyPr/>
          <a:lstStyle/>
          <a:p>
            <a:fld id="{8E652D38-649F-2742-B8D4-CEFE19811428}" type="slidenum">
              <a:rPr lang="nl-NL" smtClean="0"/>
              <a:t>117</a:t>
            </a:fld>
            <a:endParaRPr lang="nl-NL"/>
          </a:p>
        </p:txBody>
      </p:sp>
    </p:spTree>
    <p:extLst>
      <p:ext uri="{BB962C8B-B14F-4D97-AF65-F5344CB8AC3E}">
        <p14:creationId xmlns:p14="http://schemas.microsoft.com/office/powerpoint/2010/main" val="115697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5B02-1155-5B35-80CE-E2608BF83B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894C8F-1BFB-0023-8D8A-218C9730B9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ECDF9B-1DA9-45ED-34CF-DF9EE9B6BBAA}"/>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413A12CA-5C4F-E085-9785-0C909BF47445}"/>
              </a:ext>
            </a:extLst>
          </p:cNvPr>
          <p:cNvSpPr>
            <a:spLocks noGrp="1"/>
          </p:cNvSpPr>
          <p:nvPr>
            <p:ph type="sldNum" sz="quarter" idx="5"/>
          </p:nvPr>
        </p:nvSpPr>
        <p:spPr/>
        <p:txBody>
          <a:bodyPr/>
          <a:lstStyle/>
          <a:p>
            <a:fld id="{8E652D38-649F-2742-B8D4-CEFE19811428}" type="slidenum">
              <a:rPr lang="nl-NL" smtClean="0"/>
              <a:t>118</a:t>
            </a:fld>
            <a:endParaRPr lang="nl-NL"/>
          </a:p>
        </p:txBody>
      </p:sp>
    </p:spTree>
    <p:extLst>
      <p:ext uri="{BB962C8B-B14F-4D97-AF65-F5344CB8AC3E}">
        <p14:creationId xmlns:p14="http://schemas.microsoft.com/office/powerpoint/2010/main" val="233204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175C-D5B7-4CB8-559A-167F3DECC1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AB4F0A-E64E-C43E-7FDF-7A94ACFFD5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37BE0C-A121-B672-3A54-80C9410F1395}"/>
              </a:ext>
            </a:extLst>
          </p:cNvPr>
          <p:cNvSpPr>
            <a:spLocks noGrp="1"/>
          </p:cNvSpPr>
          <p:nvPr>
            <p:ph type="body" idx="1"/>
          </p:nvPr>
        </p:nvSpPr>
        <p:spPr/>
        <p:txBody>
          <a:bodyPr/>
          <a:lstStyle/>
          <a:p>
            <a:r>
              <a:rPr lang="en-US" b="0">
                <a:ea typeface="Calibri"/>
                <a:cs typeface="Calibri"/>
              </a:rPr>
              <a:t>Marx</a:t>
            </a: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DE26F4B9-931A-B423-9E80-38887FF485BB}"/>
              </a:ext>
            </a:extLst>
          </p:cNvPr>
          <p:cNvSpPr>
            <a:spLocks noGrp="1"/>
          </p:cNvSpPr>
          <p:nvPr>
            <p:ph type="sldNum" sz="quarter" idx="5"/>
          </p:nvPr>
        </p:nvSpPr>
        <p:spPr/>
        <p:txBody>
          <a:bodyPr/>
          <a:lstStyle/>
          <a:p>
            <a:fld id="{8E652D38-649F-2742-B8D4-CEFE19811428}" type="slidenum">
              <a:rPr lang="nl-NL" smtClean="0"/>
              <a:t>119</a:t>
            </a:fld>
            <a:endParaRPr lang="nl-NL"/>
          </a:p>
        </p:txBody>
      </p:sp>
    </p:spTree>
    <p:extLst>
      <p:ext uri="{BB962C8B-B14F-4D97-AF65-F5344CB8AC3E}">
        <p14:creationId xmlns:p14="http://schemas.microsoft.com/office/powerpoint/2010/main" val="11810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8F68-A398-0359-D200-A3B0769B08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2B06B5-9488-6939-D628-057A811206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618B10-7F6F-FC5B-3459-EEB66DB7AA2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44DED52-3EF4-294B-7563-8B8F91EA0C36}"/>
              </a:ext>
            </a:extLst>
          </p:cNvPr>
          <p:cNvSpPr>
            <a:spLocks noGrp="1"/>
          </p:cNvSpPr>
          <p:nvPr>
            <p:ph type="sldNum" sz="quarter" idx="10"/>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601129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2E0E-E969-FA36-80D9-F63993C2A9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CC7533-5DF0-9C28-C22B-B90EBB36E0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66CE69-6B4C-5353-A2BD-0FF318A1EC6D}"/>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11AC7B8A-6882-0739-202D-67163C3E0374}"/>
              </a:ext>
            </a:extLst>
          </p:cNvPr>
          <p:cNvSpPr>
            <a:spLocks noGrp="1"/>
          </p:cNvSpPr>
          <p:nvPr>
            <p:ph type="sldNum" sz="quarter" idx="5"/>
          </p:nvPr>
        </p:nvSpPr>
        <p:spPr/>
        <p:txBody>
          <a:bodyPr/>
          <a:lstStyle/>
          <a:p>
            <a:fld id="{8E652D38-649F-2742-B8D4-CEFE19811428}" type="slidenum">
              <a:rPr lang="nl-NL" smtClean="0"/>
              <a:t>120</a:t>
            </a:fld>
            <a:endParaRPr lang="nl-NL"/>
          </a:p>
        </p:txBody>
      </p:sp>
    </p:spTree>
    <p:extLst>
      <p:ext uri="{BB962C8B-B14F-4D97-AF65-F5344CB8AC3E}">
        <p14:creationId xmlns:p14="http://schemas.microsoft.com/office/powerpoint/2010/main" val="3822564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CEFB-52E1-C1B7-72BF-FB486DE889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47FE11-185D-D678-3473-4523C8CC50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1CF337-F360-9FE2-40BC-BE78850385BB}"/>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411E5D19-E3FF-4A07-4FBF-3BFA5B0DDD58}"/>
              </a:ext>
            </a:extLst>
          </p:cNvPr>
          <p:cNvSpPr>
            <a:spLocks noGrp="1"/>
          </p:cNvSpPr>
          <p:nvPr>
            <p:ph type="sldNum" sz="quarter" idx="5"/>
          </p:nvPr>
        </p:nvSpPr>
        <p:spPr/>
        <p:txBody>
          <a:bodyPr/>
          <a:lstStyle/>
          <a:p>
            <a:fld id="{8E652D38-649F-2742-B8D4-CEFE19811428}" type="slidenum">
              <a:rPr lang="nl-NL" smtClean="0"/>
              <a:t>121</a:t>
            </a:fld>
            <a:endParaRPr lang="nl-NL"/>
          </a:p>
        </p:txBody>
      </p:sp>
    </p:spTree>
    <p:extLst>
      <p:ext uri="{BB962C8B-B14F-4D97-AF65-F5344CB8AC3E}">
        <p14:creationId xmlns:p14="http://schemas.microsoft.com/office/powerpoint/2010/main" val="3111120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126</a:t>
            </a:fld>
            <a:endParaRPr lang="nl-NL"/>
          </a:p>
        </p:txBody>
      </p:sp>
    </p:spTree>
    <p:extLst>
      <p:ext uri="{BB962C8B-B14F-4D97-AF65-F5344CB8AC3E}">
        <p14:creationId xmlns:p14="http://schemas.microsoft.com/office/powerpoint/2010/main" val="873636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Ja </a:t>
            </a:r>
            <a:r>
              <a:rPr lang="nl-NL">
                <a:sym typeface="Wingdings" pitchFamily="2" charset="2"/>
              </a:rPr>
              <a:t> vertegenwoordiging van een groep</a:t>
            </a:r>
            <a:endParaRPr lang="nl-NL"/>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130</a:t>
            </a:fld>
            <a:endParaRPr lang="nl-NL"/>
          </a:p>
        </p:txBody>
      </p:sp>
    </p:spTree>
    <p:extLst>
      <p:ext uri="{BB962C8B-B14F-4D97-AF65-F5344CB8AC3E}">
        <p14:creationId xmlns:p14="http://schemas.microsoft.com/office/powerpoint/2010/main" val="25381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131</a:t>
            </a:fld>
            <a:endParaRPr lang="nl-NL"/>
          </a:p>
        </p:txBody>
      </p:sp>
    </p:spTree>
    <p:extLst>
      <p:ext uri="{BB962C8B-B14F-4D97-AF65-F5344CB8AC3E}">
        <p14:creationId xmlns:p14="http://schemas.microsoft.com/office/powerpoint/2010/main" val="640757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132</a:t>
            </a:fld>
            <a:endParaRPr lang="nl-NL"/>
          </a:p>
        </p:txBody>
      </p:sp>
    </p:spTree>
    <p:extLst>
      <p:ext uri="{BB962C8B-B14F-4D97-AF65-F5344CB8AC3E}">
        <p14:creationId xmlns:p14="http://schemas.microsoft.com/office/powerpoint/2010/main" val="3063694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133</a:t>
            </a:fld>
            <a:endParaRPr lang="nl-NL"/>
          </a:p>
        </p:txBody>
      </p:sp>
    </p:spTree>
    <p:extLst>
      <p:ext uri="{BB962C8B-B14F-4D97-AF65-F5344CB8AC3E}">
        <p14:creationId xmlns:p14="http://schemas.microsoft.com/office/powerpoint/2010/main" val="154781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134</a:t>
            </a:fld>
            <a:endParaRPr lang="nl-NL"/>
          </a:p>
        </p:txBody>
      </p:sp>
    </p:spTree>
    <p:extLst>
      <p:ext uri="{BB962C8B-B14F-4D97-AF65-F5344CB8AC3E}">
        <p14:creationId xmlns:p14="http://schemas.microsoft.com/office/powerpoint/2010/main" val="194807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135</a:t>
            </a:fld>
            <a:endParaRPr lang="nl-NL"/>
          </a:p>
        </p:txBody>
      </p:sp>
    </p:spTree>
    <p:extLst>
      <p:ext uri="{BB962C8B-B14F-4D97-AF65-F5344CB8AC3E}">
        <p14:creationId xmlns:p14="http://schemas.microsoft.com/office/powerpoint/2010/main" val="3871192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Ne</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136</a:t>
            </a:fld>
            <a:endParaRPr lang="nl-NL"/>
          </a:p>
        </p:txBody>
      </p:sp>
    </p:spTree>
    <p:extLst>
      <p:ext uri="{BB962C8B-B14F-4D97-AF65-F5344CB8AC3E}">
        <p14:creationId xmlns:p14="http://schemas.microsoft.com/office/powerpoint/2010/main" val="20429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841181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Ja!</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137</a:t>
            </a:fld>
            <a:endParaRPr lang="nl-NL"/>
          </a:p>
        </p:txBody>
      </p:sp>
    </p:spTree>
    <p:extLst>
      <p:ext uri="{BB962C8B-B14F-4D97-AF65-F5344CB8AC3E}">
        <p14:creationId xmlns:p14="http://schemas.microsoft.com/office/powerpoint/2010/main" val="843616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138</a:t>
            </a:fld>
            <a:endParaRPr lang="nl-NL"/>
          </a:p>
        </p:txBody>
      </p:sp>
    </p:spTree>
    <p:extLst>
      <p:ext uri="{BB962C8B-B14F-4D97-AF65-F5344CB8AC3E}">
        <p14:creationId xmlns:p14="http://schemas.microsoft.com/office/powerpoint/2010/main" val="3055418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139</a:t>
            </a:fld>
            <a:endParaRPr lang="nl-NL"/>
          </a:p>
        </p:txBody>
      </p:sp>
    </p:spTree>
    <p:extLst>
      <p:ext uri="{BB962C8B-B14F-4D97-AF65-F5344CB8AC3E}">
        <p14:creationId xmlns:p14="http://schemas.microsoft.com/office/powerpoint/2010/main" val="201723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140</a:t>
            </a:fld>
            <a:endParaRPr lang="nl-NL"/>
          </a:p>
        </p:txBody>
      </p:sp>
    </p:spTree>
    <p:extLst>
      <p:ext uri="{BB962C8B-B14F-4D97-AF65-F5344CB8AC3E}">
        <p14:creationId xmlns:p14="http://schemas.microsoft.com/office/powerpoint/2010/main" val="3092225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141</a:t>
            </a:fld>
            <a:endParaRPr lang="nl-NL"/>
          </a:p>
        </p:txBody>
      </p:sp>
    </p:spTree>
    <p:extLst>
      <p:ext uri="{BB962C8B-B14F-4D97-AF65-F5344CB8AC3E}">
        <p14:creationId xmlns:p14="http://schemas.microsoft.com/office/powerpoint/2010/main" val="3011497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142</a:t>
            </a:fld>
            <a:endParaRPr lang="nl-NL"/>
          </a:p>
        </p:txBody>
      </p:sp>
    </p:spTree>
    <p:extLst>
      <p:ext uri="{BB962C8B-B14F-4D97-AF65-F5344CB8AC3E}">
        <p14:creationId xmlns:p14="http://schemas.microsoft.com/office/powerpoint/2010/main" val="821450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143</a:t>
            </a:fld>
            <a:endParaRPr lang="nl-NL"/>
          </a:p>
        </p:txBody>
      </p:sp>
    </p:spTree>
    <p:extLst>
      <p:ext uri="{BB962C8B-B14F-4D97-AF65-F5344CB8AC3E}">
        <p14:creationId xmlns:p14="http://schemas.microsoft.com/office/powerpoint/2010/main" val="1677671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144</a:t>
            </a:fld>
            <a:endParaRPr lang="nl-NL"/>
          </a:p>
        </p:txBody>
      </p:sp>
    </p:spTree>
    <p:extLst>
      <p:ext uri="{BB962C8B-B14F-4D97-AF65-F5344CB8AC3E}">
        <p14:creationId xmlns:p14="http://schemas.microsoft.com/office/powerpoint/2010/main" val="2805855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145</a:t>
            </a:fld>
            <a:endParaRPr lang="nl-NL"/>
          </a:p>
        </p:txBody>
      </p:sp>
    </p:spTree>
    <p:extLst>
      <p:ext uri="{BB962C8B-B14F-4D97-AF65-F5344CB8AC3E}">
        <p14:creationId xmlns:p14="http://schemas.microsoft.com/office/powerpoint/2010/main" val="1235700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146</a:t>
            </a:fld>
            <a:endParaRPr lang="nl-NL"/>
          </a:p>
        </p:txBody>
      </p:sp>
    </p:spTree>
    <p:extLst>
      <p:ext uri="{BB962C8B-B14F-4D97-AF65-F5344CB8AC3E}">
        <p14:creationId xmlns:p14="http://schemas.microsoft.com/office/powerpoint/2010/main" val="36315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AA87-41CA-9F0A-1872-F6379EDB99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A93968-068D-C5D2-16F8-9A9CA8EDCF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AF9E07-CDF6-15FB-CABA-00964585698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8845D14-5663-8E53-F3CB-E4594A6AA333}"/>
              </a:ext>
            </a:extLst>
          </p:cNvPr>
          <p:cNvSpPr>
            <a:spLocks noGrp="1"/>
          </p:cNvSpPr>
          <p:nvPr>
            <p:ph type="sldNum" sz="quarter" idx="5"/>
          </p:nvPr>
        </p:nvSpPr>
        <p:spPr/>
        <p:txBody>
          <a:bodyPr/>
          <a:lstStyle/>
          <a:p>
            <a:fld id="{8E652D38-649F-2742-B8D4-CEFE19811428}" type="slidenum">
              <a:rPr lang="nl-NL" smtClean="0"/>
              <a:t>52</a:t>
            </a:fld>
            <a:endParaRPr lang="nl-NL"/>
          </a:p>
        </p:txBody>
      </p:sp>
    </p:spTree>
    <p:extLst>
      <p:ext uri="{BB962C8B-B14F-4D97-AF65-F5344CB8AC3E}">
        <p14:creationId xmlns:p14="http://schemas.microsoft.com/office/powerpoint/2010/main" val="3961799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147</a:t>
            </a:fld>
            <a:endParaRPr lang="nl-NL"/>
          </a:p>
        </p:txBody>
      </p:sp>
    </p:spTree>
    <p:extLst>
      <p:ext uri="{BB962C8B-B14F-4D97-AF65-F5344CB8AC3E}">
        <p14:creationId xmlns:p14="http://schemas.microsoft.com/office/powerpoint/2010/main" val="4116499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148</a:t>
            </a:fld>
            <a:endParaRPr lang="nl-NL"/>
          </a:p>
        </p:txBody>
      </p:sp>
    </p:spTree>
    <p:extLst>
      <p:ext uri="{BB962C8B-B14F-4D97-AF65-F5344CB8AC3E}">
        <p14:creationId xmlns:p14="http://schemas.microsoft.com/office/powerpoint/2010/main" val="741482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Omzetting</a:t>
            </a:r>
          </a:p>
        </p:txBody>
      </p:sp>
      <p:sp>
        <p:nvSpPr>
          <p:cNvPr id="4" name="Tijdelijke aanduiding voor voettekst 3"/>
          <p:cNvSpPr>
            <a:spLocks noGrp="1"/>
          </p:cNvSpPr>
          <p:nvPr>
            <p:ph type="ftr" sz="quarter" idx="4"/>
          </p:nvPr>
        </p:nvSpPr>
        <p:spPr/>
        <p:txBody>
          <a:bodyPr/>
          <a:lstStyle/>
          <a:p>
            <a:r>
              <a:rPr lang="nl-NL"/>
              <a:t>Van de Graaf</a:t>
            </a:r>
          </a:p>
        </p:txBody>
      </p:sp>
      <p:sp>
        <p:nvSpPr>
          <p:cNvPr id="5" name="Tijdelijke aanduiding voor dianummer 4"/>
          <p:cNvSpPr>
            <a:spLocks noGrp="1"/>
          </p:cNvSpPr>
          <p:nvPr>
            <p:ph type="sldNum" sz="quarter" idx="5"/>
          </p:nvPr>
        </p:nvSpPr>
        <p:spPr/>
        <p:txBody>
          <a:bodyPr/>
          <a:lstStyle/>
          <a:p>
            <a:fld id="{53EF1D96-E0EC-4AEA-AC00-62C38082B064}" type="slidenum">
              <a:rPr lang="nl-NL" smtClean="0"/>
              <a:t>149</a:t>
            </a:fld>
            <a:endParaRPr lang="nl-NL"/>
          </a:p>
        </p:txBody>
      </p:sp>
    </p:spTree>
    <p:extLst>
      <p:ext uri="{BB962C8B-B14F-4D97-AF65-F5344CB8AC3E}">
        <p14:creationId xmlns:p14="http://schemas.microsoft.com/office/powerpoint/2010/main" val="4124192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9154-CE84-BD0F-1063-C50617CB289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BEDD01-ED75-BD19-4CBA-6B019C0155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9F3A79-05AF-1AE2-F1D4-25BE1032EF09}"/>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4C28EEDF-DF31-E22B-3BB7-7A135CE564C9}"/>
              </a:ext>
            </a:extLst>
          </p:cNvPr>
          <p:cNvSpPr>
            <a:spLocks noGrp="1"/>
          </p:cNvSpPr>
          <p:nvPr>
            <p:ph type="sldNum" sz="quarter" idx="5"/>
          </p:nvPr>
        </p:nvSpPr>
        <p:spPr/>
        <p:txBody>
          <a:bodyPr/>
          <a:lstStyle/>
          <a:p>
            <a:fld id="{8E652D38-649F-2742-B8D4-CEFE19811428}" type="slidenum">
              <a:rPr lang="nl-NL" smtClean="0"/>
              <a:t>156</a:t>
            </a:fld>
            <a:endParaRPr lang="nl-NL"/>
          </a:p>
        </p:txBody>
      </p:sp>
    </p:spTree>
    <p:extLst>
      <p:ext uri="{BB962C8B-B14F-4D97-AF65-F5344CB8AC3E}">
        <p14:creationId xmlns:p14="http://schemas.microsoft.com/office/powerpoint/2010/main" val="15007255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BEED-6F26-FA17-0F6D-D71AE1FFB4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CF80B5-A1F2-FCFB-2995-FEB301576A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48DCF7-0193-A9AE-BA1A-B4DCB318D8C9}"/>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B38022A5-64F6-0773-04FE-E9E6230B21DF}"/>
              </a:ext>
            </a:extLst>
          </p:cNvPr>
          <p:cNvSpPr>
            <a:spLocks noGrp="1"/>
          </p:cNvSpPr>
          <p:nvPr>
            <p:ph type="sldNum" sz="quarter" idx="5"/>
          </p:nvPr>
        </p:nvSpPr>
        <p:spPr/>
        <p:txBody>
          <a:bodyPr/>
          <a:lstStyle/>
          <a:p>
            <a:fld id="{8E652D38-649F-2742-B8D4-CEFE19811428}" type="slidenum">
              <a:rPr lang="nl-NL" smtClean="0"/>
              <a:t>157</a:t>
            </a:fld>
            <a:endParaRPr lang="nl-NL"/>
          </a:p>
        </p:txBody>
      </p:sp>
    </p:spTree>
    <p:extLst>
      <p:ext uri="{BB962C8B-B14F-4D97-AF65-F5344CB8AC3E}">
        <p14:creationId xmlns:p14="http://schemas.microsoft.com/office/powerpoint/2010/main" val="1891675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25427-F999-B8C9-93D8-50BFFD0D57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354201-03F9-F414-B284-95AA4E509E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4092F8-4D3A-97EE-F092-C7629B461F23}"/>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088FD9B9-B80B-EA47-CF12-FA79505C4423}"/>
              </a:ext>
            </a:extLst>
          </p:cNvPr>
          <p:cNvSpPr>
            <a:spLocks noGrp="1"/>
          </p:cNvSpPr>
          <p:nvPr>
            <p:ph type="sldNum" sz="quarter" idx="5"/>
          </p:nvPr>
        </p:nvSpPr>
        <p:spPr/>
        <p:txBody>
          <a:bodyPr/>
          <a:lstStyle/>
          <a:p>
            <a:fld id="{8E652D38-649F-2742-B8D4-CEFE19811428}" type="slidenum">
              <a:rPr lang="nl-NL" smtClean="0"/>
              <a:t>158</a:t>
            </a:fld>
            <a:endParaRPr lang="nl-NL"/>
          </a:p>
        </p:txBody>
      </p:sp>
    </p:spTree>
    <p:extLst>
      <p:ext uri="{BB962C8B-B14F-4D97-AF65-F5344CB8AC3E}">
        <p14:creationId xmlns:p14="http://schemas.microsoft.com/office/powerpoint/2010/main" val="1120844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E165-366E-7810-9873-BCCC72F6BB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983FA9-278C-8474-2AB6-1448C4F004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E24821-2675-61DA-C58A-B54C0E66CDF5}"/>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3450CB34-94AD-908F-3948-596E8C21B8B1}"/>
              </a:ext>
            </a:extLst>
          </p:cNvPr>
          <p:cNvSpPr>
            <a:spLocks noGrp="1"/>
          </p:cNvSpPr>
          <p:nvPr>
            <p:ph type="sldNum" sz="quarter" idx="5"/>
          </p:nvPr>
        </p:nvSpPr>
        <p:spPr/>
        <p:txBody>
          <a:bodyPr/>
          <a:lstStyle/>
          <a:p>
            <a:fld id="{8E652D38-649F-2742-B8D4-CEFE19811428}" type="slidenum">
              <a:rPr lang="nl-NL" smtClean="0"/>
              <a:t>159</a:t>
            </a:fld>
            <a:endParaRPr lang="nl-NL"/>
          </a:p>
        </p:txBody>
      </p:sp>
    </p:spTree>
    <p:extLst>
      <p:ext uri="{BB962C8B-B14F-4D97-AF65-F5344CB8AC3E}">
        <p14:creationId xmlns:p14="http://schemas.microsoft.com/office/powerpoint/2010/main" val="1301176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FBC7-2F21-5E9F-21C3-135D88A590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42F43E-E445-88A0-B4E0-69101DFA38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BB345D-9565-F0C5-305D-5077E01F1B17}"/>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D4040D31-86D8-E4C3-FEED-D3A830E23098}"/>
              </a:ext>
            </a:extLst>
          </p:cNvPr>
          <p:cNvSpPr>
            <a:spLocks noGrp="1"/>
          </p:cNvSpPr>
          <p:nvPr>
            <p:ph type="sldNum" sz="quarter" idx="5"/>
          </p:nvPr>
        </p:nvSpPr>
        <p:spPr/>
        <p:txBody>
          <a:bodyPr/>
          <a:lstStyle/>
          <a:p>
            <a:fld id="{8E652D38-649F-2742-B8D4-CEFE19811428}" type="slidenum">
              <a:rPr lang="nl-NL" smtClean="0"/>
              <a:t>160</a:t>
            </a:fld>
            <a:endParaRPr lang="nl-NL"/>
          </a:p>
        </p:txBody>
      </p:sp>
    </p:spTree>
    <p:extLst>
      <p:ext uri="{BB962C8B-B14F-4D97-AF65-F5344CB8AC3E}">
        <p14:creationId xmlns:p14="http://schemas.microsoft.com/office/powerpoint/2010/main" val="834794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DB27-99D6-A903-2A38-901EF62445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1AC8FC-0838-6686-0DE0-D00B8FD045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9C31B5-5409-142B-72FE-D8E48C43A265}"/>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85294E7E-6461-34C2-A5B3-20DC9DD9D373}"/>
              </a:ext>
            </a:extLst>
          </p:cNvPr>
          <p:cNvSpPr>
            <a:spLocks noGrp="1"/>
          </p:cNvSpPr>
          <p:nvPr>
            <p:ph type="sldNum" sz="quarter" idx="5"/>
          </p:nvPr>
        </p:nvSpPr>
        <p:spPr/>
        <p:txBody>
          <a:bodyPr/>
          <a:lstStyle/>
          <a:p>
            <a:fld id="{8E652D38-649F-2742-B8D4-CEFE19811428}" type="slidenum">
              <a:rPr lang="nl-NL" smtClean="0"/>
              <a:t>161</a:t>
            </a:fld>
            <a:endParaRPr lang="nl-NL"/>
          </a:p>
        </p:txBody>
      </p:sp>
    </p:spTree>
    <p:extLst>
      <p:ext uri="{BB962C8B-B14F-4D97-AF65-F5344CB8AC3E}">
        <p14:creationId xmlns:p14="http://schemas.microsoft.com/office/powerpoint/2010/main" val="2994506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9873-38ED-82AC-2BC6-308AB9869A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C54473-42AB-CD45-1EAD-8F8216383F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37DB9F-D6E7-610F-D18C-6AA4C4CA7390}"/>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6B6535D8-339D-060A-BD49-122BB748F5D2}"/>
              </a:ext>
            </a:extLst>
          </p:cNvPr>
          <p:cNvSpPr>
            <a:spLocks noGrp="1"/>
          </p:cNvSpPr>
          <p:nvPr>
            <p:ph type="sldNum" sz="quarter" idx="5"/>
          </p:nvPr>
        </p:nvSpPr>
        <p:spPr/>
        <p:txBody>
          <a:bodyPr/>
          <a:lstStyle/>
          <a:p>
            <a:fld id="{8E652D38-649F-2742-B8D4-CEFE19811428}" type="slidenum">
              <a:rPr lang="nl-NL" smtClean="0"/>
              <a:t>162</a:t>
            </a:fld>
            <a:endParaRPr lang="nl-NL"/>
          </a:p>
        </p:txBody>
      </p:sp>
    </p:spTree>
    <p:extLst>
      <p:ext uri="{BB962C8B-B14F-4D97-AF65-F5344CB8AC3E}">
        <p14:creationId xmlns:p14="http://schemas.microsoft.com/office/powerpoint/2010/main" val="357299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2A287-7CA6-5290-8977-0AB7F05814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605878-1606-48E9-D5C4-4436471F71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2D67DD-E235-9904-14C0-11648591A0D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8FBCDB6-5F87-D3A3-E4B4-F67C41238077}"/>
              </a:ext>
            </a:extLst>
          </p:cNvPr>
          <p:cNvSpPr>
            <a:spLocks noGrp="1"/>
          </p:cNvSpPr>
          <p:nvPr>
            <p:ph type="sldNum" sz="quarter" idx="5"/>
          </p:nvPr>
        </p:nvSpPr>
        <p:spPr/>
        <p:txBody>
          <a:bodyPr/>
          <a:lstStyle/>
          <a:p>
            <a:fld id="{8E652D38-649F-2742-B8D4-CEFE19811428}" type="slidenum">
              <a:rPr lang="nl-NL" smtClean="0"/>
              <a:t>54</a:t>
            </a:fld>
            <a:endParaRPr lang="nl-NL"/>
          </a:p>
        </p:txBody>
      </p:sp>
    </p:spTree>
    <p:extLst>
      <p:ext uri="{BB962C8B-B14F-4D97-AF65-F5344CB8AC3E}">
        <p14:creationId xmlns:p14="http://schemas.microsoft.com/office/powerpoint/2010/main" val="13311145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83A2E-5550-B2AB-B36E-A4C68FF0B2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5BA834-DDB6-7C20-11DF-8A8919C96D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B90DBC-2FBE-CBB2-0D43-164F2D42CEA1}"/>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9B9A8ED5-8F43-38F2-9E8B-5D6AFC445F9A}"/>
              </a:ext>
            </a:extLst>
          </p:cNvPr>
          <p:cNvSpPr>
            <a:spLocks noGrp="1"/>
          </p:cNvSpPr>
          <p:nvPr>
            <p:ph type="sldNum" sz="quarter" idx="5"/>
          </p:nvPr>
        </p:nvSpPr>
        <p:spPr/>
        <p:txBody>
          <a:bodyPr/>
          <a:lstStyle/>
          <a:p>
            <a:fld id="{8E652D38-649F-2742-B8D4-CEFE19811428}" type="slidenum">
              <a:rPr lang="nl-NL" smtClean="0"/>
              <a:t>163</a:t>
            </a:fld>
            <a:endParaRPr lang="nl-NL"/>
          </a:p>
        </p:txBody>
      </p:sp>
    </p:spTree>
    <p:extLst>
      <p:ext uri="{BB962C8B-B14F-4D97-AF65-F5344CB8AC3E}">
        <p14:creationId xmlns:p14="http://schemas.microsoft.com/office/powerpoint/2010/main" val="4001806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5A28-76C5-0ADE-772B-99E59D413E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223C0F-25A4-476B-8C7D-0B05D3EBE7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5CB1754-1BA6-4239-4625-6A73FE919AC1}"/>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A7A125BC-6462-7922-16AB-92E13FF0C2BC}"/>
              </a:ext>
            </a:extLst>
          </p:cNvPr>
          <p:cNvSpPr>
            <a:spLocks noGrp="1"/>
          </p:cNvSpPr>
          <p:nvPr>
            <p:ph type="sldNum" sz="quarter" idx="5"/>
          </p:nvPr>
        </p:nvSpPr>
        <p:spPr/>
        <p:txBody>
          <a:bodyPr/>
          <a:lstStyle/>
          <a:p>
            <a:fld id="{8E652D38-649F-2742-B8D4-CEFE19811428}" type="slidenum">
              <a:rPr lang="nl-NL" smtClean="0"/>
              <a:t>164</a:t>
            </a:fld>
            <a:endParaRPr lang="nl-NL"/>
          </a:p>
        </p:txBody>
      </p:sp>
    </p:spTree>
    <p:extLst>
      <p:ext uri="{BB962C8B-B14F-4D97-AF65-F5344CB8AC3E}">
        <p14:creationId xmlns:p14="http://schemas.microsoft.com/office/powerpoint/2010/main" val="176725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B085A-9773-801B-62B8-0BFCE0CFB9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3CACD2-70F7-2C78-EE3A-0D795743E5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8BBD59-AC2D-3249-F654-D7CB4528CAB6}"/>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429081C8-C793-4D02-9BD7-2135012B7183}"/>
              </a:ext>
            </a:extLst>
          </p:cNvPr>
          <p:cNvSpPr>
            <a:spLocks noGrp="1"/>
          </p:cNvSpPr>
          <p:nvPr>
            <p:ph type="sldNum" sz="quarter" idx="5"/>
          </p:nvPr>
        </p:nvSpPr>
        <p:spPr/>
        <p:txBody>
          <a:bodyPr/>
          <a:lstStyle/>
          <a:p>
            <a:fld id="{8E652D38-649F-2742-B8D4-CEFE19811428}" type="slidenum">
              <a:rPr lang="nl-NL" smtClean="0"/>
              <a:t>165</a:t>
            </a:fld>
            <a:endParaRPr lang="nl-NL"/>
          </a:p>
        </p:txBody>
      </p:sp>
    </p:spTree>
    <p:extLst>
      <p:ext uri="{BB962C8B-B14F-4D97-AF65-F5344CB8AC3E}">
        <p14:creationId xmlns:p14="http://schemas.microsoft.com/office/powerpoint/2010/main" val="1947535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943A-D2DF-BB56-4BCF-9F390431DF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77B927-E5CC-702B-2FF3-70C8F171D2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861907-D7B5-18BE-208C-166E2D8A6E4D}"/>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3AD2E6FA-8F6E-D4A3-2863-ABC8A1C0EEA1}"/>
              </a:ext>
            </a:extLst>
          </p:cNvPr>
          <p:cNvSpPr>
            <a:spLocks noGrp="1"/>
          </p:cNvSpPr>
          <p:nvPr>
            <p:ph type="sldNum" sz="quarter" idx="5"/>
          </p:nvPr>
        </p:nvSpPr>
        <p:spPr/>
        <p:txBody>
          <a:bodyPr/>
          <a:lstStyle/>
          <a:p>
            <a:fld id="{8E652D38-649F-2742-B8D4-CEFE19811428}" type="slidenum">
              <a:rPr lang="nl-NL" smtClean="0"/>
              <a:t>166</a:t>
            </a:fld>
            <a:endParaRPr lang="nl-NL"/>
          </a:p>
        </p:txBody>
      </p:sp>
    </p:spTree>
    <p:extLst>
      <p:ext uri="{BB962C8B-B14F-4D97-AF65-F5344CB8AC3E}">
        <p14:creationId xmlns:p14="http://schemas.microsoft.com/office/powerpoint/2010/main" val="2273529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3340-04A4-46A0-6C77-27D95DF15F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B4BC5E-7D1A-9168-85F2-E7BF76DC91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ED54F2-8FC1-ACF1-718C-346CBAACE267}"/>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50896F35-7A9B-FDB1-A128-44A790AFB099}"/>
              </a:ext>
            </a:extLst>
          </p:cNvPr>
          <p:cNvSpPr>
            <a:spLocks noGrp="1"/>
          </p:cNvSpPr>
          <p:nvPr>
            <p:ph type="sldNum" sz="quarter" idx="5"/>
          </p:nvPr>
        </p:nvSpPr>
        <p:spPr/>
        <p:txBody>
          <a:bodyPr/>
          <a:lstStyle/>
          <a:p>
            <a:fld id="{8E652D38-649F-2742-B8D4-CEFE19811428}" type="slidenum">
              <a:rPr lang="nl-NL" smtClean="0"/>
              <a:t>167</a:t>
            </a:fld>
            <a:endParaRPr lang="nl-NL"/>
          </a:p>
        </p:txBody>
      </p:sp>
    </p:spTree>
    <p:extLst>
      <p:ext uri="{BB962C8B-B14F-4D97-AF65-F5344CB8AC3E}">
        <p14:creationId xmlns:p14="http://schemas.microsoft.com/office/powerpoint/2010/main" val="6131377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C3895-03B2-333D-D0A4-9821566512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87866F-3361-F9D1-1F42-8113C85790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0FF370-5E77-5BF0-9DD2-D2974227AE80}"/>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899CA376-88D8-A473-1AB0-D3F22E42FA46}"/>
              </a:ext>
            </a:extLst>
          </p:cNvPr>
          <p:cNvSpPr>
            <a:spLocks noGrp="1"/>
          </p:cNvSpPr>
          <p:nvPr>
            <p:ph type="sldNum" sz="quarter" idx="5"/>
          </p:nvPr>
        </p:nvSpPr>
        <p:spPr/>
        <p:txBody>
          <a:bodyPr/>
          <a:lstStyle/>
          <a:p>
            <a:fld id="{8E652D38-649F-2742-B8D4-CEFE19811428}" type="slidenum">
              <a:rPr lang="nl-NL" smtClean="0"/>
              <a:t>168</a:t>
            </a:fld>
            <a:endParaRPr lang="nl-NL"/>
          </a:p>
        </p:txBody>
      </p:sp>
    </p:spTree>
    <p:extLst>
      <p:ext uri="{BB962C8B-B14F-4D97-AF65-F5344CB8AC3E}">
        <p14:creationId xmlns:p14="http://schemas.microsoft.com/office/powerpoint/2010/main" val="1298020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835D-0871-7732-C50E-E60E30F717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3C34E7-07CB-988D-7BA4-26272C3884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93F8CE-E43B-B150-FA3C-931DBC558CD1}"/>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DDCD1DD4-A93E-6EA5-4E01-D93E1AC134D9}"/>
              </a:ext>
            </a:extLst>
          </p:cNvPr>
          <p:cNvSpPr>
            <a:spLocks noGrp="1"/>
          </p:cNvSpPr>
          <p:nvPr>
            <p:ph type="sldNum" sz="quarter" idx="5"/>
          </p:nvPr>
        </p:nvSpPr>
        <p:spPr/>
        <p:txBody>
          <a:bodyPr/>
          <a:lstStyle/>
          <a:p>
            <a:fld id="{8E652D38-649F-2742-B8D4-CEFE19811428}" type="slidenum">
              <a:rPr lang="nl-NL" smtClean="0"/>
              <a:t>169</a:t>
            </a:fld>
            <a:endParaRPr lang="nl-NL"/>
          </a:p>
        </p:txBody>
      </p:sp>
    </p:spTree>
    <p:extLst>
      <p:ext uri="{BB962C8B-B14F-4D97-AF65-F5344CB8AC3E}">
        <p14:creationId xmlns:p14="http://schemas.microsoft.com/office/powerpoint/2010/main" val="527145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D0639-E976-9EC6-DD7D-33565E5EC7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F2D414-F9D4-EBA6-B1DA-B2207FC3A9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C6DAFD-D3F7-C5EB-DA42-B88E788929D9}"/>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33226E7A-DB19-7F1D-CEA1-5553D630B0D3}"/>
              </a:ext>
            </a:extLst>
          </p:cNvPr>
          <p:cNvSpPr>
            <a:spLocks noGrp="1"/>
          </p:cNvSpPr>
          <p:nvPr>
            <p:ph type="sldNum" sz="quarter" idx="5"/>
          </p:nvPr>
        </p:nvSpPr>
        <p:spPr/>
        <p:txBody>
          <a:bodyPr/>
          <a:lstStyle/>
          <a:p>
            <a:fld id="{8E652D38-649F-2742-B8D4-CEFE19811428}" type="slidenum">
              <a:rPr lang="nl-NL" smtClean="0"/>
              <a:t>170</a:t>
            </a:fld>
            <a:endParaRPr lang="nl-NL"/>
          </a:p>
        </p:txBody>
      </p:sp>
    </p:spTree>
    <p:extLst>
      <p:ext uri="{BB962C8B-B14F-4D97-AF65-F5344CB8AC3E}">
        <p14:creationId xmlns:p14="http://schemas.microsoft.com/office/powerpoint/2010/main" val="1444440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1661B-8360-EF54-B43F-9751ED1860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C9F13E-19EA-8557-56E9-69927A1284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5DEC8C-0C6F-DF35-4355-AB7439D9EC23}"/>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5D3B3CB4-3927-82F8-2F51-C9A4BF41589F}"/>
              </a:ext>
            </a:extLst>
          </p:cNvPr>
          <p:cNvSpPr>
            <a:spLocks noGrp="1"/>
          </p:cNvSpPr>
          <p:nvPr>
            <p:ph type="sldNum" sz="quarter" idx="5"/>
          </p:nvPr>
        </p:nvSpPr>
        <p:spPr/>
        <p:txBody>
          <a:bodyPr/>
          <a:lstStyle/>
          <a:p>
            <a:fld id="{8E652D38-649F-2742-B8D4-CEFE19811428}" type="slidenum">
              <a:rPr lang="nl-NL" smtClean="0"/>
              <a:t>173</a:t>
            </a:fld>
            <a:endParaRPr lang="nl-NL"/>
          </a:p>
        </p:txBody>
      </p:sp>
    </p:spTree>
    <p:extLst>
      <p:ext uri="{BB962C8B-B14F-4D97-AF65-F5344CB8AC3E}">
        <p14:creationId xmlns:p14="http://schemas.microsoft.com/office/powerpoint/2010/main" val="3958468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6EDAB-28CD-5D09-868D-BD0242418E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D64D0E-5EE5-76D1-0242-221DEDB2DB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7031D6-9899-F0E2-9F4E-F25342D9F2A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FC8DFC5-1F80-6636-5692-1D145DBE6BDB}"/>
              </a:ext>
            </a:extLst>
          </p:cNvPr>
          <p:cNvSpPr>
            <a:spLocks noGrp="1"/>
          </p:cNvSpPr>
          <p:nvPr>
            <p:ph type="sldNum" sz="quarter" idx="5"/>
          </p:nvPr>
        </p:nvSpPr>
        <p:spPr/>
        <p:txBody>
          <a:bodyPr/>
          <a:lstStyle/>
          <a:p>
            <a:fld id="{8E652D38-649F-2742-B8D4-CEFE19811428}" type="slidenum">
              <a:rPr lang="nl-NL" smtClean="0"/>
              <a:t>178</a:t>
            </a:fld>
            <a:endParaRPr lang="nl-NL"/>
          </a:p>
        </p:txBody>
      </p:sp>
    </p:spTree>
    <p:extLst>
      <p:ext uri="{BB962C8B-B14F-4D97-AF65-F5344CB8AC3E}">
        <p14:creationId xmlns:p14="http://schemas.microsoft.com/office/powerpoint/2010/main" val="404947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FFDCE-6B65-32C8-C486-A75715EA21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24B6C5-8D36-FF86-159D-25F4BE461E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822B50-4638-6485-FE4D-496EFC1AE03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2B3C295-AF0A-6E43-D3B7-4ABCA7F51E30}"/>
              </a:ext>
            </a:extLst>
          </p:cNvPr>
          <p:cNvSpPr>
            <a:spLocks noGrp="1"/>
          </p:cNvSpPr>
          <p:nvPr>
            <p:ph type="sldNum" sz="quarter" idx="5"/>
          </p:nvPr>
        </p:nvSpPr>
        <p:spPr/>
        <p:txBody>
          <a:bodyPr/>
          <a:lstStyle/>
          <a:p>
            <a:fld id="{8E652D38-649F-2742-B8D4-CEFE19811428}" type="slidenum">
              <a:rPr lang="nl-NL" smtClean="0"/>
              <a:t>55</a:t>
            </a:fld>
            <a:endParaRPr lang="nl-NL"/>
          </a:p>
        </p:txBody>
      </p:sp>
    </p:spTree>
    <p:extLst>
      <p:ext uri="{BB962C8B-B14F-4D97-AF65-F5344CB8AC3E}">
        <p14:creationId xmlns:p14="http://schemas.microsoft.com/office/powerpoint/2010/main" val="991460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DA4D5-1AB1-296C-97F8-B553ADF603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79FF3-5997-96A6-E010-CA9815446A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C5B4E3-5DB7-897C-6E8C-AD21DC7E75B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B95512F-E1A3-0578-DF64-EEBAA8377D4B}"/>
              </a:ext>
            </a:extLst>
          </p:cNvPr>
          <p:cNvSpPr>
            <a:spLocks noGrp="1"/>
          </p:cNvSpPr>
          <p:nvPr>
            <p:ph type="sldNum" sz="quarter" idx="5"/>
          </p:nvPr>
        </p:nvSpPr>
        <p:spPr/>
        <p:txBody>
          <a:bodyPr/>
          <a:lstStyle/>
          <a:p>
            <a:fld id="{8E652D38-649F-2742-B8D4-CEFE19811428}" type="slidenum">
              <a:rPr lang="nl-NL" smtClean="0"/>
              <a:t>179</a:t>
            </a:fld>
            <a:endParaRPr lang="nl-NL"/>
          </a:p>
        </p:txBody>
      </p:sp>
    </p:spTree>
    <p:extLst>
      <p:ext uri="{BB962C8B-B14F-4D97-AF65-F5344CB8AC3E}">
        <p14:creationId xmlns:p14="http://schemas.microsoft.com/office/powerpoint/2010/main" val="2470775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8A88-D1C6-B8C8-B0D7-22CD87E3AF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6CFB83-7BF2-2890-51B1-8D1F65452F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64CE71-13E2-057F-C73C-0ED028DE66B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46CC3DD-5239-4C7F-C07A-CCA1E85E6CB7}"/>
              </a:ext>
            </a:extLst>
          </p:cNvPr>
          <p:cNvSpPr>
            <a:spLocks noGrp="1"/>
          </p:cNvSpPr>
          <p:nvPr>
            <p:ph type="sldNum" sz="quarter" idx="5"/>
          </p:nvPr>
        </p:nvSpPr>
        <p:spPr/>
        <p:txBody>
          <a:bodyPr/>
          <a:lstStyle/>
          <a:p>
            <a:fld id="{8E652D38-649F-2742-B8D4-CEFE19811428}" type="slidenum">
              <a:rPr lang="nl-NL" smtClean="0"/>
              <a:t>180</a:t>
            </a:fld>
            <a:endParaRPr lang="nl-NL"/>
          </a:p>
        </p:txBody>
      </p:sp>
    </p:spTree>
    <p:extLst>
      <p:ext uri="{BB962C8B-B14F-4D97-AF65-F5344CB8AC3E}">
        <p14:creationId xmlns:p14="http://schemas.microsoft.com/office/powerpoint/2010/main" val="15497570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77B3B-8055-24CF-43E0-CB2A6AB91A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F5AFF1-8897-47BA-0778-ACC768589C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469A83-C04A-CE5F-0F83-3AF39B749E28}"/>
              </a:ext>
            </a:extLst>
          </p:cNvPr>
          <p:cNvSpPr>
            <a:spLocks noGrp="1"/>
          </p:cNvSpPr>
          <p:nvPr>
            <p:ph type="body" idx="1"/>
          </p:nvPr>
        </p:nvSpPr>
        <p:spPr/>
        <p:txBody>
          <a:bodyPr/>
          <a:lstStyle/>
          <a:p>
            <a:r>
              <a:rPr lang="en-US" b="1">
                <a:ea typeface="Calibri"/>
                <a:cs typeface="Calibri"/>
              </a:rPr>
              <a:t>Achter de hand</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socialisatie</a:t>
            </a:r>
            <a:r>
              <a:rPr lang="en-US">
                <a:ea typeface="Calibri"/>
                <a:cs typeface="Calibri"/>
              </a:rPr>
              <a:t> --&gt; F</a:t>
            </a:r>
          </a:p>
          <a:p>
            <a:pPr marL="171450" indent="-171450">
              <a:buFont typeface="Calibri"/>
              <a:buChar char="-"/>
            </a:pPr>
            <a:r>
              <a:rPr lang="en-US" err="1">
                <a:ea typeface="Calibri"/>
                <a:cs typeface="Calibri"/>
              </a:rPr>
              <a:t>Soorten</a:t>
            </a:r>
            <a:r>
              <a:rPr lang="en-US">
                <a:ea typeface="Calibri"/>
                <a:cs typeface="Calibri"/>
              </a:rPr>
              <a:t> </a:t>
            </a:r>
            <a:r>
              <a:rPr lang="en-US" err="1">
                <a:ea typeface="Calibri"/>
                <a:cs typeface="Calibri"/>
              </a:rPr>
              <a:t>identiteit</a:t>
            </a:r>
            <a:r>
              <a:rPr lang="en-US">
                <a:ea typeface="Calibri"/>
                <a:cs typeface="Calibri"/>
              </a:rPr>
              <a:t> --&gt; K</a:t>
            </a:r>
          </a:p>
          <a:p>
            <a:pPr marL="171450" indent="-171450">
              <a:buFont typeface="Calibri"/>
              <a:buChar char="-"/>
            </a:pPr>
            <a:r>
              <a:rPr lang="en-US" err="1">
                <a:ea typeface="Calibri"/>
                <a:cs typeface="Calibri"/>
              </a:rPr>
              <a:t>Oorzaken</a:t>
            </a:r>
            <a:r>
              <a:rPr lang="en-US">
                <a:ea typeface="Calibri"/>
                <a:cs typeface="Calibri"/>
              </a:rPr>
              <a:t> </a:t>
            </a:r>
            <a:r>
              <a:rPr lang="en-US" err="1">
                <a:ea typeface="Calibri"/>
                <a:cs typeface="Calibri"/>
              </a:rPr>
              <a:t>conflicten</a:t>
            </a:r>
            <a:r>
              <a:rPr lang="en-US">
                <a:ea typeface="Calibri"/>
                <a:cs typeface="Calibri"/>
              </a:rPr>
              <a:t> (Marx </a:t>
            </a:r>
            <a:r>
              <a:rPr lang="en-US" err="1">
                <a:ea typeface="Calibri"/>
                <a:cs typeface="Calibri"/>
              </a:rPr>
              <a:t>en</a:t>
            </a:r>
            <a:r>
              <a:rPr lang="en-US">
                <a:ea typeface="Calibri"/>
                <a:cs typeface="Calibri"/>
              </a:rPr>
              <a:t> </a:t>
            </a:r>
            <a:r>
              <a:rPr lang="en-US" err="1">
                <a:ea typeface="Calibri"/>
                <a:cs typeface="Calibri"/>
              </a:rPr>
              <a:t>huntington</a:t>
            </a:r>
            <a:r>
              <a:rPr lang="en-US">
                <a:ea typeface="Calibri"/>
                <a:cs typeface="Calibri"/>
              </a:rPr>
              <a:t>) --&gt; F</a:t>
            </a:r>
          </a:p>
          <a:p>
            <a:pPr marL="171450" indent="-171450">
              <a:buFont typeface="Calibri"/>
              <a:buChar char="-"/>
            </a:pPr>
            <a:r>
              <a:rPr lang="en-US" err="1">
                <a:ea typeface="Calibri"/>
                <a:cs typeface="Calibri"/>
              </a:rPr>
              <a:t>Instrumentele</a:t>
            </a:r>
            <a:r>
              <a:rPr lang="en-US">
                <a:ea typeface="Calibri"/>
                <a:cs typeface="Calibri"/>
              </a:rPr>
              <a:t> </a:t>
            </a:r>
            <a:r>
              <a:rPr lang="en-US" err="1">
                <a:ea typeface="Calibri"/>
                <a:cs typeface="Calibri"/>
              </a:rPr>
              <a:t>visie</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ontwikkelingsvisie</a:t>
            </a:r>
            <a:r>
              <a:rPr lang="en-US">
                <a:ea typeface="Calibri"/>
                <a:cs typeface="Calibri"/>
              </a:rPr>
              <a:t> --&gt; K</a:t>
            </a:r>
          </a:p>
          <a:p>
            <a:pPr marL="171450" indent="-171450">
              <a:buFont typeface="Calibri"/>
              <a:buChar char="-"/>
            </a:pPr>
            <a:r>
              <a:rPr lang="en-US" err="1">
                <a:ea typeface="Calibri"/>
                <a:cs typeface="Calibri"/>
              </a:rPr>
              <a:t>Sociale</a:t>
            </a:r>
            <a:r>
              <a:rPr lang="en-US">
                <a:ea typeface="Calibri"/>
                <a:cs typeface="Calibri"/>
              </a:rPr>
              <a:t> </a:t>
            </a:r>
            <a:r>
              <a:rPr lang="en-US" err="1">
                <a:ea typeface="Calibri"/>
                <a:cs typeface="Calibri"/>
              </a:rPr>
              <a:t>controle</a:t>
            </a:r>
            <a:r>
              <a:rPr lang="en-US">
                <a:ea typeface="Calibri"/>
                <a:cs typeface="Calibri"/>
              </a:rPr>
              <a:t> --&gt; K</a:t>
            </a:r>
          </a:p>
          <a:p>
            <a:pPr marL="171450" indent="-171450">
              <a:buFont typeface="Calibri"/>
              <a:buChar char="-"/>
            </a:pPr>
            <a:r>
              <a:rPr lang="en-US" err="1">
                <a:ea typeface="Calibri"/>
                <a:cs typeface="Calibri"/>
              </a:rPr>
              <a:t>Functies</a:t>
            </a:r>
            <a:r>
              <a:rPr lang="en-US">
                <a:ea typeface="Calibri"/>
                <a:cs typeface="Calibri"/>
              </a:rPr>
              <a:t> van </a:t>
            </a:r>
            <a:r>
              <a:rPr lang="en-US" err="1">
                <a:ea typeface="Calibri"/>
                <a:cs typeface="Calibri"/>
              </a:rPr>
              <a:t>politieke</a:t>
            </a:r>
            <a:r>
              <a:rPr lang="en-US">
                <a:ea typeface="Calibri"/>
                <a:cs typeface="Calibri"/>
              </a:rPr>
              <a:t> </a:t>
            </a:r>
            <a:r>
              <a:rPr lang="en-US" err="1">
                <a:ea typeface="Calibri"/>
                <a:cs typeface="Calibri"/>
              </a:rPr>
              <a:t>partijen</a:t>
            </a:r>
            <a:r>
              <a:rPr lang="en-US">
                <a:ea typeface="Calibri"/>
                <a:cs typeface="Calibri"/>
              </a:rPr>
              <a:t> --&gt; F</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Tijdelijke aanduiding voor dianummer 3">
            <a:extLst>
              <a:ext uri="{FF2B5EF4-FFF2-40B4-BE49-F238E27FC236}">
                <a16:creationId xmlns:a16="http://schemas.microsoft.com/office/drawing/2014/main" id="{A057A25C-5469-1606-210E-8CF15BAD05AC}"/>
              </a:ext>
            </a:extLst>
          </p:cNvPr>
          <p:cNvSpPr>
            <a:spLocks noGrp="1"/>
          </p:cNvSpPr>
          <p:nvPr>
            <p:ph type="sldNum" sz="quarter" idx="5"/>
          </p:nvPr>
        </p:nvSpPr>
        <p:spPr/>
        <p:txBody>
          <a:bodyPr/>
          <a:lstStyle/>
          <a:p>
            <a:fld id="{8E652D38-649F-2742-B8D4-CEFE19811428}" type="slidenum">
              <a:rPr lang="nl-NL" smtClean="0"/>
              <a:t>183</a:t>
            </a:fld>
            <a:endParaRPr lang="nl-NL"/>
          </a:p>
        </p:txBody>
      </p:sp>
    </p:spTree>
    <p:extLst>
      <p:ext uri="{BB962C8B-B14F-4D97-AF65-F5344CB8AC3E}">
        <p14:creationId xmlns:p14="http://schemas.microsoft.com/office/powerpoint/2010/main" val="70783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AFC4-468D-C7C0-3D9A-B991C1F9AC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12D3B4-9313-BCA9-116C-DA263B2E34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1A9F70-8A8F-D3B3-CC31-A688183E410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B868E4F-4349-4288-382A-454E3286D245}"/>
              </a:ext>
            </a:extLst>
          </p:cNvPr>
          <p:cNvSpPr>
            <a:spLocks noGrp="1"/>
          </p:cNvSpPr>
          <p:nvPr>
            <p:ph type="sldNum" sz="quarter" idx="5"/>
          </p:nvPr>
        </p:nvSpPr>
        <p:spPr/>
        <p:txBody>
          <a:bodyPr/>
          <a:lstStyle/>
          <a:p>
            <a:fld id="{8E652D38-649F-2742-B8D4-CEFE19811428}" type="slidenum">
              <a:rPr lang="nl-NL" smtClean="0"/>
              <a:t>56</a:t>
            </a:fld>
            <a:endParaRPr lang="nl-NL"/>
          </a:p>
        </p:txBody>
      </p:sp>
    </p:spTree>
    <p:extLst>
      <p:ext uri="{BB962C8B-B14F-4D97-AF65-F5344CB8AC3E}">
        <p14:creationId xmlns:p14="http://schemas.microsoft.com/office/powerpoint/2010/main" val="2069100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78C2-9E9E-B523-D629-76E7F753AC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A6C0CB-7AF8-6478-7576-F5390CA0CE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ED7D5-A154-DA52-CD3F-381A5808C85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E34B7C2-EF00-58CD-7BC0-92E4F1EFEA20}"/>
              </a:ext>
            </a:extLst>
          </p:cNvPr>
          <p:cNvSpPr>
            <a:spLocks noGrp="1"/>
          </p:cNvSpPr>
          <p:nvPr>
            <p:ph type="sldNum" sz="quarter" idx="5"/>
          </p:nvPr>
        </p:nvSpPr>
        <p:spPr/>
        <p:txBody>
          <a:bodyPr/>
          <a:lstStyle/>
          <a:p>
            <a:fld id="{8E652D38-649F-2742-B8D4-CEFE19811428}" type="slidenum">
              <a:rPr lang="nl-NL" smtClean="0"/>
              <a:t>57</a:t>
            </a:fld>
            <a:endParaRPr lang="nl-NL"/>
          </a:p>
        </p:txBody>
      </p:sp>
    </p:spTree>
    <p:extLst>
      <p:ext uri="{BB962C8B-B14F-4D97-AF65-F5344CB8AC3E}">
        <p14:creationId xmlns:p14="http://schemas.microsoft.com/office/powerpoint/2010/main" val="169294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11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11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8.tiff"/></Relationships>
</file>

<file path=ppt/slides/_rels/slide133.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100.png"/></Relationships>
</file>

<file path=ppt/slides/_rels/slide144.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100.png"/></Relationships>
</file>

<file path=ppt/slides/_rels/slide145.xml.rels><?xml version="1.0" encoding="UTF-8" standalone="yes"?>
<Relationships xmlns="http://schemas.openxmlformats.org/package/2006/relationships"><Relationship Id="rId3" Type="http://schemas.openxmlformats.org/officeDocument/2006/relationships/image" Target="../media/image98.tiff"/><Relationship Id="rId7"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10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1.tiff"/></Relationships>
</file>

<file path=ppt/slides/_rels/slide15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3.tiff"/></Relationships>
</file>

<file path=ppt/slides/_rels/slide1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6.tif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geerthofstede.com/culture-geert-hofstede-gert-jan-hofstede/6d-model-of-national-culture/"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9.tiff"/></Relationships>
</file>

<file path=ppt/slides/_rels/slide166.xml.rels><?xml version="1.0" encoding="UTF-8" standalone="yes"?>
<Relationships xmlns="http://schemas.openxmlformats.org/package/2006/relationships"><Relationship Id="rId3" Type="http://schemas.openxmlformats.org/officeDocument/2006/relationships/hyperlink" Target="https://geerthofstede.com/culture-geert-hofstede-gert-jan-hofstede/6d-model-of-national-cultur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0.tiff"/></Relationships>
</file>

<file path=ppt/slides/_rels/slide167.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2.tiff"/></Relationships>
</file>

<file path=ppt/slides/_rels/slide168.xml.rels><?xml version="1.0" encoding="UTF-8" standalone="yes"?>
<Relationships xmlns="http://schemas.openxmlformats.org/package/2006/relationships"><Relationship Id="rId3" Type="http://schemas.openxmlformats.org/officeDocument/2006/relationships/hyperlink" Target="https://geerthofstede.com/culture-geert-hofstede-gert-jan-hofstede/6d-model-of-national-cultur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3.tiff"/></Relationships>
</file>

<file path=ppt/slides/_rels/slide1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384_301612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aivoorleerlingen.nl/ai-docent-hav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3E1_8E31EC98.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 Target="slide8.xml"/><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56.png"/><Relationship Id="rId10"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slide" Target="slide65.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8.xml"/><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slide" Target="slide6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microsoft.com/office/2018/10/relationships/comments" Target="../comments/modernComment_382_DB065F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8.xml"/><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slide" Target="slide65.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microsoft.com/office/2018/10/relationships/comments" Target="../comments/modernComment_385_990F473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8.xml"/><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slide" Target="slide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9785"/>
            <a:ext cx="10515600" cy="1325563"/>
          </a:xfrm>
        </p:spPr>
        <p:txBody>
          <a:bodyPr/>
          <a:lstStyle/>
          <a:p>
            <a:r>
              <a:rPr lang="nl-NL"/>
              <a:t>Kernconcepten - Algemeen</a:t>
            </a:r>
          </a:p>
        </p:txBody>
      </p:sp>
      <p:sp>
        <p:nvSpPr>
          <p:cNvPr id="3" name="Tijdelijke aanduiding voor inhoud 2"/>
          <p:cNvSpPr>
            <a:spLocks noGrp="1"/>
          </p:cNvSpPr>
          <p:nvPr>
            <p:ph idx="1"/>
          </p:nvPr>
        </p:nvSpPr>
        <p:spPr>
          <a:xfrm>
            <a:off x="838200" y="2407285"/>
            <a:ext cx="10515600" cy="4351338"/>
          </a:xfrm>
        </p:spPr>
        <p:txBody>
          <a:bodyPr>
            <a:normAutofit lnSpcReduction="10000"/>
          </a:bodyPr>
          <a:lstStyle/>
          <a:p>
            <a:pPr marL="0" indent="0">
              <a:buNone/>
            </a:pPr>
            <a:r>
              <a:rPr lang="nl-NL"/>
              <a:t>Bijv. </a:t>
            </a:r>
            <a:r>
              <a:rPr lang="nl-NL" b="1">
                <a:solidFill>
                  <a:srgbClr val="E739A1"/>
                </a:solidFill>
              </a:rPr>
              <a:t>Identiteit</a:t>
            </a:r>
            <a:r>
              <a:rPr lang="nl-NL"/>
              <a:t>, </a:t>
            </a:r>
            <a:r>
              <a:rPr lang="nl-NL" b="1">
                <a:solidFill>
                  <a:schemeClr val="accent5"/>
                </a:solidFill>
              </a:rPr>
              <a:t>Sociale institutie</a:t>
            </a:r>
            <a:r>
              <a:rPr lang="nl-NL"/>
              <a:t>, </a:t>
            </a:r>
            <a:r>
              <a:rPr lang="nl-NL" b="1">
                <a:solidFill>
                  <a:srgbClr val="92D050"/>
                </a:solidFill>
              </a:rPr>
              <a:t>Democratisering</a:t>
            </a:r>
          </a:p>
          <a:p>
            <a:r>
              <a:rPr lang="nl-NL"/>
              <a:t>Ongeacht de vraagstelling: gebruiken / uitleggen / omschrijven = toepassen!</a:t>
            </a:r>
          </a:p>
          <a:p>
            <a:pPr marL="0" indent="0">
              <a:buNone/>
            </a:pPr>
            <a:endParaRPr lang="nl-NL"/>
          </a:p>
          <a:p>
            <a:pPr marL="0" indent="0">
              <a:buNone/>
            </a:pPr>
            <a:r>
              <a:rPr lang="nl-NL" b="1"/>
              <a:t>Wat zit er in een antwoord?</a:t>
            </a:r>
          </a:p>
          <a:p>
            <a:r>
              <a:rPr lang="nl-NL"/>
              <a:t>Informatie uit de bron of inleiding, liefst citeren  “…..” (r.5-7)</a:t>
            </a:r>
          </a:p>
          <a:p>
            <a:r>
              <a:rPr lang="nl-NL"/>
              <a:t>Letterlijke woorden uit het kernconcept </a:t>
            </a:r>
            <a:r>
              <a:rPr lang="nl-NL" b="1">
                <a:solidFill>
                  <a:srgbClr val="945DE8"/>
                </a:solidFill>
              </a:rPr>
              <a:t>(maar welke?)</a:t>
            </a:r>
          </a:p>
          <a:p>
            <a:r>
              <a:rPr lang="nl-NL"/>
              <a:t>Een koppeling van </a:t>
            </a:r>
            <a:r>
              <a:rPr lang="nl-NL" b="1">
                <a:solidFill>
                  <a:srgbClr val="945DE8"/>
                </a:solidFill>
              </a:rPr>
              <a:t>tekst</a:t>
            </a:r>
            <a:r>
              <a:rPr lang="nl-NL"/>
              <a:t>informatie met het kernconcept</a:t>
            </a:r>
          </a:p>
          <a:p>
            <a:r>
              <a:rPr lang="nl-NL"/>
              <a:t>Conclusie: “Dus/Daarom…”</a:t>
            </a:r>
          </a:p>
        </p:txBody>
      </p:sp>
    </p:spTree>
    <p:extLst>
      <p:ext uri="{BB962C8B-B14F-4D97-AF65-F5344CB8AC3E}">
        <p14:creationId xmlns:p14="http://schemas.microsoft.com/office/powerpoint/2010/main" val="388930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Groepsvorming</a:t>
            </a:r>
          </a:p>
        </p:txBody>
      </p:sp>
      <p:sp>
        <p:nvSpPr>
          <p:cNvPr id="4" name="Rechthoek 3"/>
          <p:cNvSpPr/>
          <p:nvPr/>
        </p:nvSpPr>
        <p:spPr>
          <a:xfrm>
            <a:off x="1242391" y="3147646"/>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latin typeface="Effra" panose="02000506080000020004" pitchFamily="2" charset="77"/>
              </a:rPr>
              <a:t>Het tot stand komen van bindingen tussen meer dan twee mensen, doordat ze elkaar beïnvloeden en gemeenschappelijke waarden en normen ontwikkelen.</a:t>
            </a:r>
            <a:endParaRPr lang="nl-NL" sz="3200" i="1">
              <a:latin typeface="Effra" panose="02000506080000020004" pitchFamily="2" charset="77"/>
            </a:endParaRPr>
          </a:p>
        </p:txBody>
      </p:sp>
    </p:spTree>
    <p:extLst>
      <p:ext uri="{BB962C8B-B14F-4D97-AF65-F5344CB8AC3E}">
        <p14:creationId xmlns:p14="http://schemas.microsoft.com/office/powerpoint/2010/main" val="314326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Politieke institutie</a:t>
            </a:r>
          </a:p>
        </p:txBody>
      </p:sp>
      <p:sp>
        <p:nvSpPr>
          <p:cNvPr id="4" name="Rechthoek 3"/>
          <p:cNvSpPr/>
          <p:nvPr/>
        </p:nvSpPr>
        <p:spPr>
          <a:xfrm>
            <a:off x="1242391" y="2866292"/>
            <a:ext cx="9707217" cy="2062103"/>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Complex van min of meer geformaliseerde regels die het gedrag van mensen en hun onderlinge relaties rond politieke machtsuitoefening en politieke besluitvorming reguleren.</a:t>
            </a:r>
            <a:endParaRPr lang="nl-NL" sz="3200" i="1">
              <a:latin typeface="Effra" panose="02000506080000020004" pitchFamily="2" charset="77"/>
            </a:endParaRPr>
          </a:p>
        </p:txBody>
      </p:sp>
    </p:spTree>
    <p:extLst>
      <p:ext uri="{BB962C8B-B14F-4D97-AF65-F5344CB8AC3E}">
        <p14:creationId xmlns:p14="http://schemas.microsoft.com/office/powerpoint/2010/main" val="25292249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Representatie</a:t>
            </a:r>
          </a:p>
        </p:txBody>
      </p:sp>
      <p:sp>
        <p:nvSpPr>
          <p:cNvPr id="4" name="Rechthoek 3"/>
          <p:cNvSpPr/>
          <p:nvPr/>
        </p:nvSpPr>
        <p:spPr>
          <a:xfrm>
            <a:off x="1242391" y="3161714"/>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De vertegenwoordiging van een groep in (politieke) organisaties door één of enkele betrokkenen die namens de groep optreden.</a:t>
            </a:r>
            <a:endParaRPr lang="nl-NL" sz="3200" i="1">
              <a:latin typeface="Effra" panose="02000506080000020004" pitchFamily="2" charset="77"/>
            </a:endParaRPr>
          </a:p>
        </p:txBody>
      </p:sp>
    </p:spTree>
    <p:extLst>
      <p:ext uri="{BB962C8B-B14F-4D97-AF65-F5344CB8AC3E}">
        <p14:creationId xmlns:p14="http://schemas.microsoft.com/office/powerpoint/2010/main" val="3000541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Representativiteit</a:t>
            </a:r>
          </a:p>
        </p:txBody>
      </p:sp>
      <p:sp>
        <p:nvSpPr>
          <p:cNvPr id="4" name="Rechthoek 3"/>
          <p:cNvSpPr/>
          <p:nvPr/>
        </p:nvSpPr>
        <p:spPr>
          <a:xfrm>
            <a:off x="1242391" y="2711057"/>
            <a:ext cx="9707217" cy="2062103"/>
          </a:xfrm>
          <a:prstGeom prst="rect">
            <a:avLst/>
          </a:prstGeom>
          <a:ln>
            <a:solidFill>
              <a:schemeClr val="tx1"/>
            </a:solidFill>
          </a:ln>
        </p:spPr>
        <p:txBody>
          <a:bodyPr wrap="square">
            <a:spAutoFit/>
          </a:bodyPr>
          <a:lstStyle/>
          <a:p>
            <a:pPr algn="ctr"/>
            <a:r>
              <a:rPr lang="nl-NL" sz="3200" i="0" u="none" strike="noStrike">
                <a:effectLst/>
                <a:highlight>
                  <a:srgbClr val="FFFFFF"/>
                </a:highlight>
                <a:latin typeface="Effra" panose="02000506080000020004" pitchFamily="2" charset="77"/>
              </a:rPr>
              <a:t>De mate waarin de (politieke) besluiten, de standpunten of achtergrondkenmerken van vertegenwoordigers overeenkomen met die van de groep die vertegenwoordigd wordt.</a:t>
            </a:r>
            <a:endParaRPr lang="nl-NL" sz="3200" i="1">
              <a:latin typeface="Effra" panose="02000506080000020004" pitchFamily="2" charset="77"/>
            </a:endParaRPr>
          </a:p>
        </p:txBody>
      </p:sp>
    </p:spTree>
    <p:extLst>
      <p:ext uri="{BB962C8B-B14F-4D97-AF65-F5344CB8AC3E}">
        <p14:creationId xmlns:p14="http://schemas.microsoft.com/office/powerpoint/2010/main" val="3724965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Rationalisering</a:t>
            </a:r>
          </a:p>
        </p:txBody>
      </p:sp>
      <p:sp>
        <p:nvSpPr>
          <p:cNvPr id="4" name="Rechthoek 3"/>
          <p:cNvSpPr/>
          <p:nvPr/>
        </p:nvSpPr>
        <p:spPr>
          <a:xfrm>
            <a:off x="1242391" y="2711057"/>
            <a:ext cx="9707217" cy="2554545"/>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het ordenen en systematiseren van de werkelijkheid met de bedoeling haar voorspelbaar en beheersbaar te maken en van het doelgericht inzetten van middelen om zo efficiënt en effectief mogelijke resultaten te bereiken.</a:t>
            </a:r>
            <a:endParaRPr lang="nl-NL" sz="3200" i="1">
              <a:latin typeface="Effra" panose="02000506080000020004" pitchFamily="2" charset="77"/>
            </a:endParaRPr>
          </a:p>
        </p:txBody>
      </p:sp>
    </p:spTree>
    <p:extLst>
      <p:ext uri="{BB962C8B-B14F-4D97-AF65-F5344CB8AC3E}">
        <p14:creationId xmlns:p14="http://schemas.microsoft.com/office/powerpoint/2010/main" val="18269487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Individualisering</a:t>
            </a:r>
          </a:p>
        </p:txBody>
      </p:sp>
      <p:sp>
        <p:nvSpPr>
          <p:cNvPr id="4" name="Rechthoek 3"/>
          <p:cNvSpPr/>
          <p:nvPr/>
        </p:nvSpPr>
        <p:spPr>
          <a:xfrm>
            <a:off x="1242391" y="2753261"/>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waarbij individuen in toenemende mate hun zelfstandigheid op verschillende gebieden kunnen vergroten.</a:t>
            </a:r>
            <a:endParaRPr lang="nl-NL" sz="3600" i="1">
              <a:latin typeface="Effra" panose="02000506080000020004" pitchFamily="2" charset="77"/>
            </a:endParaRPr>
          </a:p>
        </p:txBody>
      </p:sp>
    </p:spTree>
    <p:extLst>
      <p:ext uri="{BB962C8B-B14F-4D97-AF65-F5344CB8AC3E}">
        <p14:creationId xmlns:p14="http://schemas.microsoft.com/office/powerpoint/2010/main" val="1190731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Institutionalisering</a:t>
            </a:r>
          </a:p>
        </p:txBody>
      </p:sp>
      <p:sp>
        <p:nvSpPr>
          <p:cNvPr id="4" name="Rechthoek 3"/>
          <p:cNvSpPr/>
          <p:nvPr/>
        </p:nvSpPr>
        <p:spPr>
          <a:xfrm>
            <a:off x="1242391" y="2753261"/>
            <a:ext cx="9707217" cy="2862322"/>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waarbij een complex van waarden en min of meer geformaliseerde regels vastgelegd wordt in standaard gedragspatronen, die het gedrag van mensen en hun onderlinge relaties reguleren.</a:t>
            </a:r>
            <a:endParaRPr lang="nl-NL" sz="3600" i="1">
              <a:latin typeface="Effra" panose="02000506080000020004" pitchFamily="2" charset="77"/>
            </a:endParaRPr>
          </a:p>
        </p:txBody>
      </p:sp>
    </p:spTree>
    <p:extLst>
      <p:ext uri="{BB962C8B-B14F-4D97-AF65-F5344CB8AC3E}">
        <p14:creationId xmlns:p14="http://schemas.microsoft.com/office/powerpoint/2010/main" val="4030255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Democratisering</a:t>
            </a:r>
          </a:p>
        </p:txBody>
      </p:sp>
      <p:sp>
        <p:nvSpPr>
          <p:cNvPr id="4" name="Rechthoek 3"/>
          <p:cNvSpPr/>
          <p:nvPr/>
        </p:nvSpPr>
        <p:spPr>
          <a:xfrm>
            <a:off x="1242391" y="3048682"/>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verandering van de machts- en gezagsverhoudingen door een grotere inspraak en medezeggenschap van degenen met minder macht.</a:t>
            </a:r>
            <a:endParaRPr lang="nl-NL" sz="3200" i="1">
              <a:latin typeface="Effra" panose="02000506080000020004" pitchFamily="2" charset="77"/>
            </a:endParaRPr>
          </a:p>
        </p:txBody>
      </p:sp>
    </p:spTree>
    <p:extLst>
      <p:ext uri="{BB962C8B-B14F-4D97-AF65-F5344CB8AC3E}">
        <p14:creationId xmlns:p14="http://schemas.microsoft.com/office/powerpoint/2010/main" val="11355598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Staatsvorming</a:t>
            </a:r>
          </a:p>
        </p:txBody>
      </p:sp>
      <p:sp>
        <p:nvSpPr>
          <p:cNvPr id="4" name="Rechthoek 3"/>
          <p:cNvSpPr/>
          <p:nvPr/>
        </p:nvSpPr>
        <p:spPr>
          <a:xfrm>
            <a:off x="928340" y="3429000"/>
            <a:ext cx="10335320" cy="1200329"/>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De institutionalisering van politieke macht tot een staat.</a:t>
            </a:r>
            <a:endParaRPr lang="nl-NL" sz="3600" i="1">
              <a:latin typeface="Effra" panose="02000506080000020004" pitchFamily="2" charset="77"/>
            </a:endParaRPr>
          </a:p>
        </p:txBody>
      </p:sp>
    </p:spTree>
    <p:extLst>
      <p:ext uri="{BB962C8B-B14F-4D97-AF65-F5344CB8AC3E}">
        <p14:creationId xmlns:p14="http://schemas.microsoft.com/office/powerpoint/2010/main" val="3901730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Globalisering</a:t>
            </a:r>
          </a:p>
        </p:txBody>
      </p:sp>
      <p:sp>
        <p:nvSpPr>
          <p:cNvPr id="4" name="Rechthoek 3"/>
          <p:cNvSpPr/>
          <p:nvPr/>
        </p:nvSpPr>
        <p:spPr>
          <a:xfrm>
            <a:off x="928340" y="2964766"/>
            <a:ext cx="10335320"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van uitbreiding en intensivering van contacten en afhankelijkheden over zeer grote afstanden en over landsgrenzen heen.</a:t>
            </a:r>
            <a:endParaRPr lang="nl-NL" sz="3600" i="1">
              <a:latin typeface="Effra" panose="02000506080000020004" pitchFamily="2" charset="77"/>
            </a:endParaRPr>
          </a:p>
        </p:txBody>
      </p:sp>
    </p:spTree>
    <p:extLst>
      <p:ext uri="{BB962C8B-B14F-4D97-AF65-F5344CB8AC3E}">
        <p14:creationId xmlns:p14="http://schemas.microsoft.com/office/powerpoint/2010/main" val="391647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45230B2-3057-CBDC-D868-08DB2FB650D5}"/>
              </a:ext>
            </a:extLst>
          </p:cNvPr>
          <p:cNvPicPr>
            <a:picLocks noChangeAspect="1"/>
          </p:cNvPicPr>
          <p:nvPr/>
        </p:nvPicPr>
        <p:blipFill>
          <a:blip r:embed="rId2"/>
          <a:stretch>
            <a:fillRect/>
          </a:stretch>
        </p:blipFill>
        <p:spPr>
          <a:xfrm>
            <a:off x="2068613" y="626608"/>
            <a:ext cx="7625994" cy="5774281"/>
          </a:xfrm>
          <a:prstGeom prst="rect">
            <a:avLst/>
          </a:prstGeom>
        </p:spPr>
      </p:pic>
      <p:sp>
        <p:nvSpPr>
          <p:cNvPr id="6" name="Rechthoek 5">
            <a:extLst>
              <a:ext uri="{FF2B5EF4-FFF2-40B4-BE49-F238E27FC236}">
                <a16:creationId xmlns:a16="http://schemas.microsoft.com/office/drawing/2014/main" id="{2C5EBFDB-535E-D044-7B65-8EAE5A1B4F5E}"/>
              </a:ext>
            </a:extLst>
          </p:cNvPr>
          <p:cNvSpPr/>
          <p:nvPr/>
        </p:nvSpPr>
        <p:spPr>
          <a:xfrm>
            <a:off x="4896465" y="2517058"/>
            <a:ext cx="3116825" cy="226142"/>
          </a:xfrm>
          <a:prstGeom prst="rect">
            <a:avLst/>
          </a:prstGeom>
          <a:solidFill>
            <a:srgbClr val="945DE8">
              <a:alpha val="41000"/>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20B4752F-E9F3-18AC-66CA-99976D8F403B}"/>
              </a:ext>
            </a:extLst>
          </p:cNvPr>
          <p:cNvSpPr/>
          <p:nvPr/>
        </p:nvSpPr>
        <p:spPr>
          <a:xfrm>
            <a:off x="3367548" y="2743200"/>
            <a:ext cx="1899777" cy="207092"/>
          </a:xfrm>
          <a:prstGeom prst="rect">
            <a:avLst/>
          </a:prstGeom>
          <a:solidFill>
            <a:srgbClr val="945DE8">
              <a:alpha val="41000"/>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70F3C951-E622-1FCF-D617-190657303A2C}"/>
              </a:ext>
            </a:extLst>
          </p:cNvPr>
          <p:cNvSpPr/>
          <p:nvPr/>
        </p:nvSpPr>
        <p:spPr>
          <a:xfrm>
            <a:off x="4896465" y="3157384"/>
            <a:ext cx="3542685" cy="226142"/>
          </a:xfrm>
          <a:prstGeom prst="rect">
            <a:avLst/>
          </a:prstGeom>
          <a:solidFill>
            <a:srgbClr val="945DE8">
              <a:alpha val="41000"/>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A8B9426B-60A3-52E5-02A9-5330F2142706}"/>
              </a:ext>
            </a:extLst>
          </p:cNvPr>
          <p:cNvSpPr/>
          <p:nvPr/>
        </p:nvSpPr>
        <p:spPr>
          <a:xfrm>
            <a:off x="3367548" y="3383526"/>
            <a:ext cx="4119102" cy="204020"/>
          </a:xfrm>
          <a:prstGeom prst="rect">
            <a:avLst/>
          </a:prstGeom>
          <a:solidFill>
            <a:srgbClr val="945DE8">
              <a:alpha val="41000"/>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3" name="Tijdelijke aanduiding voor inhoud 2">
            <a:extLst>
              <a:ext uri="{FF2B5EF4-FFF2-40B4-BE49-F238E27FC236}">
                <a16:creationId xmlns:a16="http://schemas.microsoft.com/office/drawing/2014/main" id="{7CA894B7-28D1-5D0E-4A23-02E386C06188}"/>
              </a:ext>
            </a:extLst>
          </p:cNvPr>
          <p:cNvSpPr txBox="1">
            <a:spLocks/>
          </p:cNvSpPr>
          <p:nvPr/>
        </p:nvSpPr>
        <p:spPr>
          <a:xfrm>
            <a:off x="10123387" y="3618272"/>
            <a:ext cx="1535060" cy="13169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600" b="1">
                <a:solidFill>
                  <a:srgbClr val="945DE8"/>
                </a:solidFill>
              </a:rPr>
              <a:t>|</a:t>
            </a:r>
            <a:r>
              <a:rPr lang="nl-NL" sz="1600"/>
              <a:t> </a:t>
            </a:r>
            <a:r>
              <a:rPr lang="nl-NL" sz="1600" i="1"/>
              <a:t>CE 2024 TV2</a:t>
            </a:r>
          </a:p>
        </p:txBody>
      </p:sp>
    </p:spTree>
    <p:extLst>
      <p:ext uri="{BB962C8B-B14F-4D97-AF65-F5344CB8AC3E}">
        <p14:creationId xmlns:p14="http://schemas.microsoft.com/office/powerpoint/2010/main" val="27270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3F8F-4D9E-7629-8919-9E9FCCFBB7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F7939B-6704-144E-C745-7B675EB53561}"/>
              </a:ext>
            </a:extLst>
          </p:cNvPr>
          <p:cNvSpPr>
            <a:spLocks noGrp="1"/>
          </p:cNvSpPr>
          <p:nvPr>
            <p:ph idx="1"/>
          </p:nvPr>
        </p:nvSpPr>
        <p:spPr/>
        <p:txBody>
          <a:bodyPr vert="horz" lIns="91440" tIns="45720" rIns="91440" bIns="45720" rtlCol="0" anchor="t">
            <a:normAutofit/>
          </a:bodyPr>
          <a:lstStyle/>
          <a:p>
            <a:pPr marL="0" indent="0">
              <a:buNone/>
            </a:pPr>
            <a:r>
              <a:rPr lang="en-US" sz="5400">
                <a:latin typeface="Effra"/>
              </a:rPr>
              <a:t> </a:t>
            </a:r>
            <a:endParaRPr lang="en-US" sz="5400" err="1"/>
          </a:p>
          <a:p>
            <a:pPr marL="0" indent="0">
              <a:buNone/>
            </a:pPr>
            <a:r>
              <a:rPr lang="en-US" sz="5400">
                <a:latin typeface="Effra"/>
              </a:rPr>
              <a:t>  </a:t>
            </a:r>
            <a:r>
              <a:rPr lang="en-US" sz="5400" err="1">
                <a:latin typeface="Effra"/>
              </a:rPr>
              <a:t>Functies</a:t>
            </a:r>
            <a:r>
              <a:rPr lang="en-US" sz="5400">
                <a:latin typeface="Effra"/>
              </a:rPr>
              <a:t> van </a:t>
            </a:r>
            <a:r>
              <a:rPr lang="en-US" sz="5400" err="1">
                <a:latin typeface="Effra"/>
              </a:rPr>
              <a:t>socialisatie</a:t>
            </a:r>
            <a:endParaRPr lang="en-US" sz="5400"/>
          </a:p>
        </p:txBody>
      </p:sp>
    </p:spTree>
    <p:extLst>
      <p:ext uri="{BB962C8B-B14F-4D97-AF65-F5344CB8AC3E}">
        <p14:creationId xmlns:p14="http://schemas.microsoft.com/office/powerpoint/2010/main" val="10146706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8C925-4A7C-FB3C-D47F-567926A2E3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4C058B-7A5B-C5C1-0F91-9C2B867CEBF6}"/>
              </a:ext>
            </a:extLst>
          </p:cNvPr>
          <p:cNvSpPr>
            <a:spLocks noGrp="1"/>
          </p:cNvSpPr>
          <p:nvPr>
            <p:ph type="title"/>
          </p:nvPr>
        </p:nvSpPr>
        <p:spPr/>
        <p:txBody>
          <a:bodyPr/>
          <a:lstStyle/>
          <a:p>
            <a:r>
              <a:rPr lang="nl-NL" b="1" err="1">
                <a:latin typeface="Effra"/>
              </a:rPr>
              <a:t>Indentificatie</a:t>
            </a:r>
            <a:r>
              <a:rPr lang="nl-NL" b="1">
                <a:latin typeface="Effra"/>
              </a:rPr>
              <a:t> functie</a:t>
            </a:r>
          </a:p>
        </p:txBody>
      </p:sp>
      <p:sp>
        <p:nvSpPr>
          <p:cNvPr id="5" name="Tijdelijke aanduiding voor inhoud 2">
            <a:extLst>
              <a:ext uri="{FF2B5EF4-FFF2-40B4-BE49-F238E27FC236}">
                <a16:creationId xmlns:a16="http://schemas.microsoft.com/office/drawing/2014/main" id="{73C64239-F000-2F1E-A656-C22E2706A0FA}"/>
              </a:ext>
            </a:extLst>
          </p:cNvPr>
          <p:cNvSpPr>
            <a:spLocks noGrp="1"/>
          </p:cNvSpPr>
          <p:nvPr>
            <p:ph idx="1"/>
          </p:nvPr>
        </p:nvSpPr>
        <p:spPr>
          <a:xfrm>
            <a:off x="838200" y="1828802"/>
            <a:ext cx="10292862" cy="4665821"/>
          </a:xfrm>
        </p:spPr>
        <p:txBody>
          <a:bodyPr vert="horz" lIns="91440" tIns="45720" rIns="91440" bIns="45720" rtlCol="0" anchor="t">
            <a:normAutofit/>
          </a:bodyPr>
          <a:lstStyle/>
          <a:p>
            <a:r>
              <a:rPr lang="nl-NL">
                <a:latin typeface="Effra"/>
              </a:rPr>
              <a:t>Identificeren met anderen; verbonden voelen met de groep</a:t>
            </a:r>
          </a:p>
          <a:p>
            <a:r>
              <a:rPr lang="nl-NL"/>
              <a:t>Rituelen, spreekwoorden, manieren van praten, lopen etc.</a:t>
            </a:r>
          </a:p>
          <a:p>
            <a:endParaRPr lang="nl-NL"/>
          </a:p>
          <a:p>
            <a:endParaRPr lang="nl-NL"/>
          </a:p>
          <a:p>
            <a:endParaRPr lang="nl-NL"/>
          </a:p>
          <a:p>
            <a:endParaRPr lang="nl-NL"/>
          </a:p>
          <a:p>
            <a:pPr marL="0" indent="0">
              <a:buNone/>
            </a:pPr>
            <a:endParaRPr lang="nl-NL"/>
          </a:p>
        </p:txBody>
      </p:sp>
      <p:pic>
        <p:nvPicPr>
          <p:cNvPr id="6" name="Picture 4" descr="zó belangrijk is het voor je gezondheid om samen te eten">
            <a:extLst>
              <a:ext uri="{FF2B5EF4-FFF2-40B4-BE49-F238E27FC236}">
                <a16:creationId xmlns:a16="http://schemas.microsoft.com/office/drawing/2014/main" id="{C124D738-43AE-CE0E-9D6A-B8D22A33C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29" y="3593125"/>
            <a:ext cx="3578465" cy="2385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lederdracht uit Volendam | Holland in Pixels">
            <a:extLst>
              <a:ext uri="{FF2B5EF4-FFF2-40B4-BE49-F238E27FC236}">
                <a16:creationId xmlns:a16="http://schemas.microsoft.com/office/drawing/2014/main" id="{DF4F1996-7C51-4198-803C-94CC8E579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529" y="3593125"/>
            <a:ext cx="3642204" cy="2385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ituelen maken - Stefanie Hoogland boeken">
            <a:extLst>
              <a:ext uri="{FF2B5EF4-FFF2-40B4-BE49-F238E27FC236}">
                <a16:creationId xmlns:a16="http://schemas.microsoft.com/office/drawing/2014/main" id="{7BCE59BA-C7A4-3418-77D2-D6DAEF64E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828" y="3593125"/>
            <a:ext cx="3578464" cy="23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AC1C-91C1-18A7-F0DB-44AD97B8E0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2FCBDD-A62D-9CE3-D5C4-3A9C1C5C0FEB}"/>
              </a:ext>
            </a:extLst>
          </p:cNvPr>
          <p:cNvSpPr>
            <a:spLocks noGrp="1"/>
          </p:cNvSpPr>
          <p:nvPr>
            <p:ph type="title"/>
          </p:nvPr>
        </p:nvSpPr>
        <p:spPr/>
        <p:txBody>
          <a:bodyPr/>
          <a:lstStyle/>
          <a:p>
            <a:pPr marL="0" indent="0">
              <a:buNone/>
            </a:pPr>
            <a:r>
              <a:rPr lang="nl-NL" b="1">
                <a:latin typeface="Effra"/>
              </a:rPr>
              <a:t>Identiteitsontwikkeling</a:t>
            </a:r>
            <a:endParaRPr lang="nl-NL"/>
          </a:p>
        </p:txBody>
      </p:sp>
      <p:sp>
        <p:nvSpPr>
          <p:cNvPr id="5" name="Tijdelijke aanduiding voor inhoud 2">
            <a:extLst>
              <a:ext uri="{FF2B5EF4-FFF2-40B4-BE49-F238E27FC236}">
                <a16:creationId xmlns:a16="http://schemas.microsoft.com/office/drawing/2014/main" id="{50EB23C7-EFC6-26C8-162E-A6C04A836323}"/>
              </a:ext>
            </a:extLst>
          </p:cNvPr>
          <p:cNvSpPr>
            <a:spLocks noGrp="1"/>
          </p:cNvSpPr>
          <p:nvPr>
            <p:ph idx="1"/>
          </p:nvPr>
        </p:nvSpPr>
        <p:spPr>
          <a:xfrm>
            <a:off x="838200" y="1828802"/>
            <a:ext cx="10292862" cy="4665821"/>
          </a:xfrm>
        </p:spPr>
        <p:txBody>
          <a:bodyPr>
            <a:normAutofit/>
          </a:bodyPr>
          <a:lstStyle/>
          <a:p>
            <a:r>
              <a:rPr lang="nl-NL"/>
              <a:t>Omgeving en mensen bepalen deels je identiteit</a:t>
            </a:r>
          </a:p>
          <a:p>
            <a:r>
              <a:rPr lang="nl-NL"/>
              <a:t>Je ontwikkelt je eigen identiteit</a:t>
            </a:r>
          </a:p>
          <a:p>
            <a:endParaRPr lang="nl-NL"/>
          </a:p>
          <a:p>
            <a:endParaRPr lang="nl-NL"/>
          </a:p>
          <a:p>
            <a:endParaRPr lang="nl-NL"/>
          </a:p>
          <a:p>
            <a:pPr marL="0" indent="0">
              <a:buNone/>
            </a:pPr>
            <a:endParaRPr lang="nl-NL"/>
          </a:p>
        </p:txBody>
      </p:sp>
      <p:pic>
        <p:nvPicPr>
          <p:cNvPr id="3" name="Picture 2" descr="Werken bij Albert Heijn">
            <a:extLst>
              <a:ext uri="{FF2B5EF4-FFF2-40B4-BE49-F238E27FC236}">
                <a16:creationId xmlns:a16="http://schemas.microsoft.com/office/drawing/2014/main" id="{BE9AEDD0-850D-E897-FEA2-6FC87B317E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33"/>
          <a:stretch/>
        </p:blipFill>
        <p:spPr bwMode="auto">
          <a:xfrm>
            <a:off x="8254385" y="3361491"/>
            <a:ext cx="3512124" cy="2312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erdiepingsmodule: Voor jou en je kind! | Stichting Lezen en Schrijven">
            <a:extLst>
              <a:ext uri="{FF2B5EF4-FFF2-40B4-BE49-F238E27FC236}">
                <a16:creationId xmlns:a16="http://schemas.microsoft.com/office/drawing/2014/main" id="{76B1F080-67FE-24AD-DD20-B6DED88CCB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94" r="12921"/>
          <a:stretch/>
        </p:blipFill>
        <p:spPr bwMode="auto">
          <a:xfrm>
            <a:off x="4171869" y="3224878"/>
            <a:ext cx="3625524" cy="2541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choolprojecten – Saïd&amp;Lody">
            <a:extLst>
              <a:ext uri="{FF2B5EF4-FFF2-40B4-BE49-F238E27FC236}">
                <a16:creationId xmlns:a16="http://schemas.microsoft.com/office/drawing/2014/main" id="{A66DAE02-3626-1206-0B84-4ED530BE1F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91" y="3312801"/>
            <a:ext cx="3213766" cy="24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73DC-4330-87E4-0B8A-C46511C5EE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DCCDD1-E931-CF07-4725-84630989A99B}"/>
              </a:ext>
            </a:extLst>
          </p:cNvPr>
          <p:cNvSpPr>
            <a:spLocks noGrp="1"/>
          </p:cNvSpPr>
          <p:nvPr>
            <p:ph type="title"/>
          </p:nvPr>
        </p:nvSpPr>
        <p:spPr/>
        <p:txBody>
          <a:bodyPr/>
          <a:lstStyle/>
          <a:p>
            <a:pPr marL="0" indent="0">
              <a:buNone/>
            </a:pPr>
            <a:r>
              <a:rPr lang="nl-NL" b="1"/>
              <a:t>Continuerende functie</a:t>
            </a:r>
          </a:p>
        </p:txBody>
      </p:sp>
      <p:sp>
        <p:nvSpPr>
          <p:cNvPr id="5" name="Tijdelijke aanduiding voor inhoud 2">
            <a:extLst>
              <a:ext uri="{FF2B5EF4-FFF2-40B4-BE49-F238E27FC236}">
                <a16:creationId xmlns:a16="http://schemas.microsoft.com/office/drawing/2014/main" id="{19637927-237B-1069-7C10-F0CA1FF6397E}"/>
              </a:ext>
            </a:extLst>
          </p:cNvPr>
          <p:cNvSpPr>
            <a:spLocks noGrp="1"/>
          </p:cNvSpPr>
          <p:nvPr>
            <p:ph idx="1"/>
          </p:nvPr>
        </p:nvSpPr>
        <p:spPr>
          <a:xfrm>
            <a:off x="838200" y="1828802"/>
            <a:ext cx="10292862" cy="4665821"/>
          </a:xfrm>
        </p:spPr>
        <p:txBody>
          <a:bodyPr>
            <a:normAutofit/>
          </a:bodyPr>
          <a:lstStyle/>
          <a:p>
            <a:r>
              <a:rPr lang="nl-NL"/>
              <a:t>Opvattingen, normen en waarden overdragen</a:t>
            </a:r>
          </a:p>
          <a:p>
            <a:r>
              <a:rPr lang="nl-NL"/>
              <a:t>Cultuur kenmerken blijven behouden</a:t>
            </a:r>
          </a:p>
          <a:p>
            <a:endParaRPr lang="nl-NL"/>
          </a:p>
          <a:p>
            <a:endParaRPr lang="nl-NL"/>
          </a:p>
          <a:p>
            <a:endParaRPr lang="nl-NL"/>
          </a:p>
          <a:p>
            <a:pPr marL="0" indent="0">
              <a:buNone/>
            </a:pPr>
            <a:endParaRPr lang="nl-NL"/>
          </a:p>
        </p:txBody>
      </p:sp>
      <p:pic>
        <p:nvPicPr>
          <p:cNvPr id="6" name="Afbeelding 5">
            <a:extLst>
              <a:ext uri="{FF2B5EF4-FFF2-40B4-BE49-F238E27FC236}">
                <a16:creationId xmlns:a16="http://schemas.microsoft.com/office/drawing/2014/main" id="{1BA72BE8-F068-FB8C-FF9F-EF7520D1DB04}"/>
              </a:ext>
            </a:extLst>
          </p:cNvPr>
          <p:cNvPicPr>
            <a:picLocks noChangeAspect="1"/>
          </p:cNvPicPr>
          <p:nvPr/>
        </p:nvPicPr>
        <p:blipFill rotWithShape="1">
          <a:blip r:embed="rId3"/>
          <a:srcRect l="49855" t="52081"/>
          <a:stretch/>
        </p:blipFill>
        <p:spPr>
          <a:xfrm>
            <a:off x="3495149" y="3114708"/>
            <a:ext cx="4978963" cy="3378167"/>
          </a:xfrm>
          <a:prstGeom prst="rect">
            <a:avLst/>
          </a:prstGeom>
        </p:spPr>
      </p:pic>
    </p:spTree>
    <p:extLst>
      <p:ext uri="{BB962C8B-B14F-4D97-AF65-F5344CB8AC3E}">
        <p14:creationId xmlns:p14="http://schemas.microsoft.com/office/powerpoint/2010/main" val="18075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DF67-8417-6DD1-3241-4CBAD7B085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59D771-6485-AEED-78B6-2449353C5A3C}"/>
              </a:ext>
            </a:extLst>
          </p:cNvPr>
          <p:cNvSpPr>
            <a:spLocks noGrp="1"/>
          </p:cNvSpPr>
          <p:nvPr>
            <p:ph type="title"/>
          </p:nvPr>
        </p:nvSpPr>
        <p:spPr/>
        <p:txBody>
          <a:bodyPr/>
          <a:lstStyle/>
          <a:p>
            <a:r>
              <a:rPr lang="nl-NL" b="1"/>
              <a:t>Veranderende functie</a:t>
            </a:r>
          </a:p>
        </p:txBody>
      </p:sp>
      <p:sp>
        <p:nvSpPr>
          <p:cNvPr id="5" name="Tijdelijke aanduiding voor inhoud 2">
            <a:extLst>
              <a:ext uri="{FF2B5EF4-FFF2-40B4-BE49-F238E27FC236}">
                <a16:creationId xmlns:a16="http://schemas.microsoft.com/office/drawing/2014/main" id="{D0645A18-E651-9BC7-D6AA-3FF4A7A4F90C}"/>
              </a:ext>
            </a:extLst>
          </p:cNvPr>
          <p:cNvSpPr>
            <a:spLocks noGrp="1"/>
          </p:cNvSpPr>
          <p:nvPr>
            <p:ph idx="1"/>
          </p:nvPr>
        </p:nvSpPr>
        <p:spPr>
          <a:xfrm>
            <a:off x="838200" y="1828802"/>
            <a:ext cx="10292862" cy="4665821"/>
          </a:xfrm>
        </p:spPr>
        <p:txBody>
          <a:bodyPr>
            <a:normAutofit/>
          </a:bodyPr>
          <a:lstStyle/>
          <a:p>
            <a:r>
              <a:rPr lang="nl-NL"/>
              <a:t>Cultuur is relatief</a:t>
            </a:r>
          </a:p>
          <a:p>
            <a:r>
              <a:rPr lang="nl-NL"/>
              <a:t>Verandering door bijv. acculturatie</a:t>
            </a:r>
          </a:p>
          <a:p>
            <a:r>
              <a:rPr lang="nl-NL"/>
              <a:t>Omgaan met nieuwe ontwikkelingen</a:t>
            </a:r>
          </a:p>
          <a:p>
            <a:endParaRPr lang="nl-NL"/>
          </a:p>
          <a:p>
            <a:endParaRPr lang="nl-NL"/>
          </a:p>
          <a:p>
            <a:endParaRPr lang="nl-NL"/>
          </a:p>
          <a:p>
            <a:pPr marL="0" indent="0">
              <a:buNone/>
            </a:pPr>
            <a:endParaRPr lang="nl-NL"/>
          </a:p>
        </p:txBody>
      </p:sp>
      <p:pic>
        <p:nvPicPr>
          <p:cNvPr id="4" name="Picture 2" descr="Afbeeldingsresultaat voor mensen met smartphone">
            <a:extLst>
              <a:ext uri="{FF2B5EF4-FFF2-40B4-BE49-F238E27FC236}">
                <a16:creationId xmlns:a16="http://schemas.microsoft.com/office/drawing/2014/main" id="{983F2E1C-202B-82CF-2F4D-4208A822E2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772" y="3429000"/>
            <a:ext cx="5106456"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A5D9C-0E92-CC8D-1B26-31F87E0149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46C5AD-A785-E1EE-61B7-4A3D42126F3C}"/>
              </a:ext>
            </a:extLst>
          </p:cNvPr>
          <p:cNvSpPr>
            <a:spLocks noGrp="1"/>
          </p:cNvSpPr>
          <p:nvPr>
            <p:ph type="title"/>
          </p:nvPr>
        </p:nvSpPr>
        <p:spPr/>
        <p:txBody>
          <a:bodyPr/>
          <a:lstStyle/>
          <a:p>
            <a:pPr marL="0" indent="0">
              <a:buNone/>
            </a:pPr>
            <a:r>
              <a:rPr lang="nl-NL" b="1">
                <a:latin typeface="Effra"/>
              </a:rPr>
              <a:t>Gedragsregulatie</a:t>
            </a:r>
            <a:endParaRPr lang="nl-NL" b="1"/>
          </a:p>
        </p:txBody>
      </p:sp>
      <p:sp>
        <p:nvSpPr>
          <p:cNvPr id="5" name="Tijdelijke aanduiding voor inhoud 2">
            <a:extLst>
              <a:ext uri="{FF2B5EF4-FFF2-40B4-BE49-F238E27FC236}">
                <a16:creationId xmlns:a16="http://schemas.microsoft.com/office/drawing/2014/main" id="{5DCFF5A6-BD9E-D4D4-D1E8-E39BC1DD77B3}"/>
              </a:ext>
            </a:extLst>
          </p:cNvPr>
          <p:cNvSpPr>
            <a:spLocks noGrp="1"/>
          </p:cNvSpPr>
          <p:nvPr>
            <p:ph idx="1"/>
          </p:nvPr>
        </p:nvSpPr>
        <p:spPr>
          <a:xfrm>
            <a:off x="838200" y="1828802"/>
            <a:ext cx="10292862" cy="4665821"/>
          </a:xfrm>
        </p:spPr>
        <p:txBody>
          <a:bodyPr>
            <a:normAutofit/>
          </a:bodyPr>
          <a:lstStyle/>
          <a:p>
            <a:r>
              <a:rPr lang="nl-NL"/>
              <a:t>Verwachtingen hoe mensen zich gedragen</a:t>
            </a:r>
          </a:p>
          <a:p>
            <a:endParaRPr lang="nl-NL"/>
          </a:p>
          <a:p>
            <a:endParaRPr lang="nl-NL"/>
          </a:p>
          <a:p>
            <a:pPr marL="0" indent="0">
              <a:buNone/>
            </a:pPr>
            <a:endParaRPr lang="nl-NL"/>
          </a:p>
        </p:txBody>
      </p:sp>
      <p:pic>
        <p:nvPicPr>
          <p:cNvPr id="3" name="Picture 2" descr="Afbeeldingsresultaat voor gedragsverwachtingen">
            <a:extLst>
              <a:ext uri="{FF2B5EF4-FFF2-40B4-BE49-F238E27FC236}">
                <a16:creationId xmlns:a16="http://schemas.microsoft.com/office/drawing/2014/main" id="{C00C59E8-6805-8F0E-4378-5A223984E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605" y="2838948"/>
            <a:ext cx="3793033" cy="28447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e werkt een stoplicht?">
            <a:extLst>
              <a:ext uri="{FF2B5EF4-FFF2-40B4-BE49-F238E27FC236}">
                <a16:creationId xmlns:a16="http://schemas.microsoft.com/office/drawing/2014/main" id="{E07D24FB-F31C-3D96-3CC4-2079229C8F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0"/>
          <a:stretch/>
        </p:blipFill>
        <p:spPr bwMode="auto">
          <a:xfrm>
            <a:off x="254362" y="2838949"/>
            <a:ext cx="3658527" cy="2844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nden schudden bij de vredewens | Lievevrouweparochie">
            <a:extLst>
              <a:ext uri="{FF2B5EF4-FFF2-40B4-BE49-F238E27FC236}">
                <a16:creationId xmlns:a16="http://schemas.microsoft.com/office/drawing/2014/main" id="{1446652E-3D8A-BA3F-1412-829666E55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621" y="3232373"/>
            <a:ext cx="3658527" cy="205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88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6D6B-BF09-C0B9-43C7-563D3AA8CB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222A28-EC36-48F0-0C8D-16372FB6FD5B}"/>
              </a:ext>
            </a:extLst>
          </p:cNvPr>
          <p:cNvSpPr>
            <a:spLocks noGrp="1"/>
          </p:cNvSpPr>
          <p:nvPr>
            <p:ph type="title"/>
          </p:nvPr>
        </p:nvSpPr>
        <p:spPr>
          <a:xfrm>
            <a:off x="838200" y="540975"/>
            <a:ext cx="10515600" cy="1325563"/>
          </a:xfrm>
        </p:spPr>
        <p:txBody>
          <a:bodyPr>
            <a:normAutofit/>
          </a:bodyPr>
          <a:lstStyle/>
          <a:p>
            <a:pPr marL="0" indent="0">
              <a:buNone/>
            </a:pPr>
            <a:r>
              <a:rPr lang="nl-NL" sz="3600" b="1"/>
              <a:t>Waardoor ontstaan conflicten in de samenleving?</a:t>
            </a:r>
          </a:p>
        </p:txBody>
      </p:sp>
      <p:sp>
        <p:nvSpPr>
          <p:cNvPr id="8" name="Tijdelijke aanduiding voor inhoud 1">
            <a:extLst>
              <a:ext uri="{FF2B5EF4-FFF2-40B4-BE49-F238E27FC236}">
                <a16:creationId xmlns:a16="http://schemas.microsoft.com/office/drawing/2014/main" id="{8B8E028A-1674-9401-6406-2A36BBDB6D8D}"/>
              </a:ext>
            </a:extLst>
          </p:cNvPr>
          <p:cNvSpPr>
            <a:spLocks noGrp="1"/>
          </p:cNvSpPr>
          <p:nvPr>
            <p:ph sz="half" idx="1"/>
          </p:nvPr>
        </p:nvSpPr>
        <p:spPr>
          <a:xfrm>
            <a:off x="838200" y="1825625"/>
            <a:ext cx="10515600" cy="4351338"/>
          </a:xfrm>
        </p:spPr>
        <p:txBody>
          <a:bodyPr vert="horz" lIns="91440" tIns="45720" rIns="91440" bIns="45720" rtlCol="0" anchor="t">
            <a:normAutofit/>
          </a:bodyPr>
          <a:lstStyle/>
          <a:p>
            <a:pPr marL="0" indent="0">
              <a:buNone/>
            </a:pPr>
            <a:r>
              <a:rPr lang="nl-NL">
                <a:latin typeface="Effra"/>
              </a:rPr>
              <a:t>Twee benaderingen over ontstaan conflicten in de samenleving</a:t>
            </a:r>
          </a:p>
        </p:txBody>
      </p:sp>
      <p:pic>
        <p:nvPicPr>
          <p:cNvPr id="9" name="Afbeelding 8">
            <a:extLst>
              <a:ext uri="{FF2B5EF4-FFF2-40B4-BE49-F238E27FC236}">
                <a16:creationId xmlns:a16="http://schemas.microsoft.com/office/drawing/2014/main" id="{11DC45EF-4623-756B-7736-066D1C7DC17C}"/>
              </a:ext>
            </a:extLst>
          </p:cNvPr>
          <p:cNvPicPr>
            <a:picLocks noChangeAspect="1"/>
          </p:cNvPicPr>
          <p:nvPr/>
        </p:nvPicPr>
        <p:blipFill>
          <a:blip r:embed="rId3"/>
          <a:stretch>
            <a:fillRect/>
          </a:stretch>
        </p:blipFill>
        <p:spPr>
          <a:xfrm>
            <a:off x="2539822" y="2553083"/>
            <a:ext cx="2357227" cy="2977550"/>
          </a:xfrm>
          <a:prstGeom prst="rect">
            <a:avLst/>
          </a:prstGeom>
        </p:spPr>
      </p:pic>
      <p:sp>
        <p:nvSpPr>
          <p:cNvPr id="10" name="Tekstvak 9">
            <a:extLst>
              <a:ext uri="{FF2B5EF4-FFF2-40B4-BE49-F238E27FC236}">
                <a16:creationId xmlns:a16="http://schemas.microsoft.com/office/drawing/2014/main" id="{89FF4EB5-D43D-6A9E-C7F0-B375DF4727BC}"/>
              </a:ext>
            </a:extLst>
          </p:cNvPr>
          <p:cNvSpPr txBox="1"/>
          <p:nvPr/>
        </p:nvSpPr>
        <p:spPr>
          <a:xfrm>
            <a:off x="2735409" y="5585754"/>
            <a:ext cx="1982594" cy="923330"/>
          </a:xfrm>
          <a:prstGeom prst="rect">
            <a:avLst/>
          </a:prstGeom>
          <a:noFill/>
        </p:spPr>
        <p:txBody>
          <a:bodyPr wrap="none" lIns="91440" tIns="45720" rIns="91440" bIns="45720" rtlCol="0" anchor="t">
            <a:spAutoFit/>
          </a:bodyPr>
          <a:lstStyle/>
          <a:p>
            <a:pPr algn="ctr"/>
            <a:r>
              <a:rPr lang="nl-NL">
                <a:latin typeface="Effra"/>
              </a:rPr>
              <a:t>Karl Marx / filosoof</a:t>
            </a:r>
          </a:p>
          <a:p>
            <a:pPr algn="ctr"/>
            <a:r>
              <a:rPr lang="nl-NL">
                <a:latin typeface="Effra" panose="02000506080000020004" pitchFamily="2" charset="77"/>
              </a:rPr>
              <a:t>1818 – 1883</a:t>
            </a:r>
          </a:p>
          <a:p>
            <a:pPr algn="ctr"/>
            <a:endParaRPr lang="nl-NL">
              <a:latin typeface="Effra" panose="02000506080000020004" pitchFamily="2" charset="77"/>
            </a:endParaRPr>
          </a:p>
        </p:txBody>
      </p:sp>
      <p:sp>
        <p:nvSpPr>
          <p:cNvPr id="11" name="Tekstvak 10">
            <a:extLst>
              <a:ext uri="{FF2B5EF4-FFF2-40B4-BE49-F238E27FC236}">
                <a16:creationId xmlns:a16="http://schemas.microsoft.com/office/drawing/2014/main" id="{2BF477DF-C3C1-235D-3F23-BDDA25C4C05E}"/>
              </a:ext>
            </a:extLst>
          </p:cNvPr>
          <p:cNvSpPr txBox="1"/>
          <p:nvPr/>
        </p:nvSpPr>
        <p:spPr>
          <a:xfrm>
            <a:off x="6344854" y="5585755"/>
            <a:ext cx="4202742" cy="646331"/>
          </a:xfrm>
          <a:prstGeom prst="rect">
            <a:avLst/>
          </a:prstGeom>
          <a:noFill/>
        </p:spPr>
        <p:txBody>
          <a:bodyPr wrap="square" lIns="91440" tIns="45720" rIns="91440" bIns="45720" rtlCol="0" anchor="t">
            <a:spAutoFit/>
          </a:bodyPr>
          <a:lstStyle/>
          <a:p>
            <a:pPr algn="ctr"/>
            <a:r>
              <a:rPr lang="nl-NL">
                <a:latin typeface="Effra"/>
              </a:rPr>
              <a:t>Samuel P. Huntington / wetenschapper</a:t>
            </a:r>
          </a:p>
          <a:p>
            <a:pPr algn="ctr"/>
            <a:r>
              <a:rPr lang="nl-NL">
                <a:latin typeface="Effra" panose="02000506080000020004" pitchFamily="2" charset="77"/>
              </a:rPr>
              <a:t>1927 - 2008</a:t>
            </a:r>
          </a:p>
        </p:txBody>
      </p:sp>
      <p:pic>
        <p:nvPicPr>
          <p:cNvPr id="12" name="Afbeelding 11">
            <a:extLst>
              <a:ext uri="{FF2B5EF4-FFF2-40B4-BE49-F238E27FC236}">
                <a16:creationId xmlns:a16="http://schemas.microsoft.com/office/drawing/2014/main" id="{77697198-BFF6-06E9-3A42-6633E1669FE0}"/>
              </a:ext>
            </a:extLst>
          </p:cNvPr>
          <p:cNvPicPr>
            <a:picLocks noChangeAspect="1"/>
          </p:cNvPicPr>
          <p:nvPr/>
        </p:nvPicPr>
        <p:blipFill>
          <a:blip r:embed="rId4"/>
          <a:stretch>
            <a:fillRect/>
          </a:stretch>
        </p:blipFill>
        <p:spPr>
          <a:xfrm>
            <a:off x="6422596" y="2615942"/>
            <a:ext cx="4036784" cy="2842569"/>
          </a:xfrm>
          <a:prstGeom prst="rect">
            <a:avLst/>
          </a:prstGeom>
        </p:spPr>
      </p:pic>
    </p:spTree>
    <p:extLst>
      <p:ext uri="{BB962C8B-B14F-4D97-AF65-F5344CB8AC3E}">
        <p14:creationId xmlns:p14="http://schemas.microsoft.com/office/powerpoint/2010/main" val="7532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7831-3D1B-EA1B-E1A6-D440B1C857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931D12-063E-CF8B-7A5F-F8615CB1C462}"/>
              </a:ext>
            </a:extLst>
          </p:cNvPr>
          <p:cNvSpPr>
            <a:spLocks noGrp="1"/>
          </p:cNvSpPr>
          <p:nvPr>
            <p:ph type="title"/>
          </p:nvPr>
        </p:nvSpPr>
        <p:spPr>
          <a:xfrm>
            <a:off x="838200" y="540975"/>
            <a:ext cx="10515600" cy="1325563"/>
          </a:xfrm>
        </p:spPr>
        <p:txBody>
          <a:bodyPr>
            <a:normAutofit/>
          </a:bodyPr>
          <a:lstStyle/>
          <a:p>
            <a:pPr marL="0" indent="0">
              <a:buNone/>
            </a:pPr>
            <a:r>
              <a:rPr lang="nl-NL" b="1">
                <a:latin typeface="Effra"/>
              </a:rPr>
              <a:t>Karl Marx</a:t>
            </a:r>
          </a:p>
        </p:txBody>
      </p:sp>
      <p:sp>
        <p:nvSpPr>
          <p:cNvPr id="8" name="Tijdelijke aanduiding voor inhoud 1">
            <a:extLst>
              <a:ext uri="{FF2B5EF4-FFF2-40B4-BE49-F238E27FC236}">
                <a16:creationId xmlns:a16="http://schemas.microsoft.com/office/drawing/2014/main" id="{5E26E8AC-4DD8-DF0E-8963-32C74C3EA8E8}"/>
              </a:ext>
            </a:extLst>
          </p:cNvPr>
          <p:cNvSpPr>
            <a:spLocks noGrp="1"/>
          </p:cNvSpPr>
          <p:nvPr>
            <p:ph sz="half" idx="1"/>
          </p:nvPr>
        </p:nvSpPr>
        <p:spPr>
          <a:xfrm>
            <a:off x="838200" y="1825625"/>
            <a:ext cx="10515600" cy="4351338"/>
          </a:xfrm>
        </p:spPr>
        <p:txBody>
          <a:bodyPr>
            <a:normAutofit/>
          </a:bodyPr>
          <a:lstStyle/>
          <a:p>
            <a:pPr marL="0" indent="0">
              <a:buNone/>
            </a:pPr>
            <a:r>
              <a:rPr lang="nl-NL"/>
              <a:t>In de conflictbenadering (Marx) staan de ongelijke materiële verschillen tussen de bezittende en de bezitloze klasse centraal. </a:t>
            </a:r>
          </a:p>
          <a:p>
            <a:pPr marL="0" indent="0">
              <a:buNone/>
            </a:pPr>
            <a:endParaRPr lang="nl-NL"/>
          </a:p>
        </p:txBody>
      </p:sp>
      <p:sp>
        <p:nvSpPr>
          <p:cNvPr id="3" name="Rechthoek: afgeronde hoeken 3">
            <a:extLst>
              <a:ext uri="{FF2B5EF4-FFF2-40B4-BE49-F238E27FC236}">
                <a16:creationId xmlns:a16="http://schemas.microsoft.com/office/drawing/2014/main" id="{5C62C28E-9F3A-C800-8763-6C8392EC784A}"/>
              </a:ext>
            </a:extLst>
          </p:cNvPr>
          <p:cNvSpPr/>
          <p:nvPr/>
        </p:nvSpPr>
        <p:spPr>
          <a:xfrm>
            <a:off x="527028" y="4163579"/>
            <a:ext cx="2935626" cy="101694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4" name="Tekstvak 3">
            <a:extLst>
              <a:ext uri="{FF2B5EF4-FFF2-40B4-BE49-F238E27FC236}">
                <a16:creationId xmlns:a16="http://schemas.microsoft.com/office/drawing/2014/main" id="{4292A222-D475-E516-D6B3-7B525B404542}"/>
              </a:ext>
            </a:extLst>
          </p:cNvPr>
          <p:cNvSpPr txBox="1"/>
          <p:nvPr/>
        </p:nvSpPr>
        <p:spPr>
          <a:xfrm>
            <a:off x="712269" y="4238923"/>
            <a:ext cx="2592941" cy="830997"/>
          </a:xfrm>
          <a:prstGeom prst="rect">
            <a:avLst/>
          </a:prstGeom>
          <a:noFill/>
        </p:spPr>
        <p:txBody>
          <a:bodyPr wrap="square" rtlCol="0">
            <a:spAutoFit/>
          </a:bodyPr>
          <a:lstStyle/>
          <a:p>
            <a:pPr algn="ctr"/>
            <a:r>
              <a:rPr lang="nl-NL" sz="2400">
                <a:latin typeface="Trebuchet MS" panose="020B0703020202090204" pitchFamily="34" charset="0"/>
              </a:rPr>
              <a:t>Wel of geen bezit hebben</a:t>
            </a:r>
          </a:p>
        </p:txBody>
      </p:sp>
      <p:sp>
        <p:nvSpPr>
          <p:cNvPr id="5" name="Rechthoek: afgeronde hoeken 5">
            <a:extLst>
              <a:ext uri="{FF2B5EF4-FFF2-40B4-BE49-F238E27FC236}">
                <a16:creationId xmlns:a16="http://schemas.microsoft.com/office/drawing/2014/main" id="{8F40B3C2-6AAD-86AD-5822-6392961A0DD1}"/>
              </a:ext>
            </a:extLst>
          </p:cNvPr>
          <p:cNvSpPr/>
          <p:nvPr/>
        </p:nvSpPr>
        <p:spPr>
          <a:xfrm>
            <a:off x="4116285" y="4145493"/>
            <a:ext cx="2592941" cy="101694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6" name="Tekstvak 5">
            <a:extLst>
              <a:ext uri="{FF2B5EF4-FFF2-40B4-BE49-F238E27FC236}">
                <a16:creationId xmlns:a16="http://schemas.microsoft.com/office/drawing/2014/main" id="{DF2FEF40-0A0D-7945-13F9-7E012DAE8E72}"/>
              </a:ext>
            </a:extLst>
          </p:cNvPr>
          <p:cNvSpPr txBox="1"/>
          <p:nvPr/>
        </p:nvSpPr>
        <p:spPr>
          <a:xfrm>
            <a:off x="4158131" y="4242228"/>
            <a:ext cx="2551096" cy="830997"/>
          </a:xfrm>
          <a:prstGeom prst="rect">
            <a:avLst/>
          </a:prstGeom>
          <a:noFill/>
        </p:spPr>
        <p:txBody>
          <a:bodyPr wrap="square" rtlCol="0">
            <a:spAutoFit/>
          </a:bodyPr>
          <a:lstStyle/>
          <a:p>
            <a:pPr algn="ctr"/>
            <a:r>
              <a:rPr lang="nl-NL" sz="2400">
                <a:latin typeface="Trebuchet MS" panose="020B0703020202090204" pitchFamily="34" charset="0"/>
              </a:rPr>
              <a:t>Conflicten in de samenleving</a:t>
            </a:r>
          </a:p>
        </p:txBody>
      </p:sp>
      <p:sp>
        <p:nvSpPr>
          <p:cNvPr id="7" name="Rechthoek: afgeronde hoeken 7">
            <a:extLst>
              <a:ext uri="{FF2B5EF4-FFF2-40B4-BE49-F238E27FC236}">
                <a16:creationId xmlns:a16="http://schemas.microsoft.com/office/drawing/2014/main" id="{663FDC3F-3764-B69F-DD8B-0437868526A3}"/>
              </a:ext>
            </a:extLst>
          </p:cNvPr>
          <p:cNvSpPr/>
          <p:nvPr/>
        </p:nvSpPr>
        <p:spPr>
          <a:xfrm>
            <a:off x="7266640" y="3877590"/>
            <a:ext cx="4338963" cy="156966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rebuchet MS" panose="020B0703020202090204" pitchFamily="34" charset="0"/>
              </a:rPr>
              <a:t>Pogingen om het oneerlijke economische en politieke systeem omver te werpen</a:t>
            </a:r>
          </a:p>
        </p:txBody>
      </p:sp>
      <p:sp>
        <p:nvSpPr>
          <p:cNvPr id="13" name="Pijl: rechts 9">
            <a:extLst>
              <a:ext uri="{FF2B5EF4-FFF2-40B4-BE49-F238E27FC236}">
                <a16:creationId xmlns:a16="http://schemas.microsoft.com/office/drawing/2014/main" id="{C664575F-26D9-BBB9-8719-073098FC4C4F}"/>
              </a:ext>
            </a:extLst>
          </p:cNvPr>
          <p:cNvSpPr/>
          <p:nvPr/>
        </p:nvSpPr>
        <p:spPr>
          <a:xfrm>
            <a:off x="3598859" y="4548911"/>
            <a:ext cx="331642"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14" name="Pijl: rechts 10">
            <a:extLst>
              <a:ext uri="{FF2B5EF4-FFF2-40B4-BE49-F238E27FC236}">
                <a16:creationId xmlns:a16="http://schemas.microsoft.com/office/drawing/2014/main" id="{C813B7C2-1BDC-0EEE-1734-ADE12CF5C2ED}"/>
              </a:ext>
            </a:extLst>
          </p:cNvPr>
          <p:cNvSpPr/>
          <p:nvPr/>
        </p:nvSpPr>
        <p:spPr>
          <a:xfrm>
            <a:off x="6866670" y="4548912"/>
            <a:ext cx="296334"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a:p>
        </p:txBody>
      </p:sp>
      <p:sp>
        <p:nvSpPr>
          <p:cNvPr id="15" name="Tekstvak 14">
            <a:extLst>
              <a:ext uri="{FF2B5EF4-FFF2-40B4-BE49-F238E27FC236}">
                <a16:creationId xmlns:a16="http://schemas.microsoft.com/office/drawing/2014/main" id="{299CFBFE-FB95-ADC5-770B-F9104B4AB273}"/>
              </a:ext>
            </a:extLst>
          </p:cNvPr>
          <p:cNvSpPr txBox="1"/>
          <p:nvPr/>
        </p:nvSpPr>
        <p:spPr>
          <a:xfrm>
            <a:off x="527538" y="3024554"/>
            <a:ext cx="184731" cy="523220"/>
          </a:xfrm>
          <a:prstGeom prst="rect">
            <a:avLst/>
          </a:prstGeom>
          <a:noFill/>
        </p:spPr>
        <p:txBody>
          <a:bodyPr wrap="none" rtlCol="0">
            <a:spAutoFit/>
          </a:bodyPr>
          <a:lstStyle/>
          <a:p>
            <a:endParaRPr lang="nl-NL" sz="2800"/>
          </a:p>
        </p:txBody>
      </p:sp>
    </p:spTree>
    <p:extLst>
      <p:ext uri="{BB962C8B-B14F-4D97-AF65-F5344CB8AC3E}">
        <p14:creationId xmlns:p14="http://schemas.microsoft.com/office/powerpoint/2010/main" val="20251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13" grpId="0" animBg="1"/>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F2734-877C-F6B2-A965-EB8080C895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C6F21D-FE5F-908D-4A3E-24E65F05D6A6}"/>
              </a:ext>
            </a:extLst>
          </p:cNvPr>
          <p:cNvSpPr>
            <a:spLocks noGrp="1"/>
          </p:cNvSpPr>
          <p:nvPr>
            <p:ph type="title"/>
          </p:nvPr>
        </p:nvSpPr>
        <p:spPr>
          <a:xfrm>
            <a:off x="838200" y="540975"/>
            <a:ext cx="10515600" cy="1325563"/>
          </a:xfrm>
        </p:spPr>
        <p:txBody>
          <a:bodyPr>
            <a:normAutofit/>
          </a:bodyPr>
          <a:lstStyle/>
          <a:p>
            <a:pPr marL="0" indent="0">
              <a:buNone/>
            </a:pPr>
            <a:r>
              <a:rPr lang="nl-NL" sz="4400" b="1"/>
              <a:t>Huntington</a:t>
            </a:r>
          </a:p>
        </p:txBody>
      </p:sp>
      <p:sp>
        <p:nvSpPr>
          <p:cNvPr id="8" name="Tijdelijke aanduiding voor inhoud 1">
            <a:extLst>
              <a:ext uri="{FF2B5EF4-FFF2-40B4-BE49-F238E27FC236}">
                <a16:creationId xmlns:a16="http://schemas.microsoft.com/office/drawing/2014/main" id="{A4B79695-DF6C-E6FA-2E14-70308253C64B}"/>
              </a:ext>
            </a:extLst>
          </p:cNvPr>
          <p:cNvSpPr>
            <a:spLocks noGrp="1"/>
          </p:cNvSpPr>
          <p:nvPr>
            <p:ph sz="half" idx="1"/>
          </p:nvPr>
        </p:nvSpPr>
        <p:spPr>
          <a:xfrm>
            <a:off x="838200" y="1825625"/>
            <a:ext cx="10515600" cy="4351338"/>
          </a:xfrm>
        </p:spPr>
        <p:txBody>
          <a:bodyPr>
            <a:normAutofit/>
          </a:bodyPr>
          <a:lstStyle/>
          <a:p>
            <a:pPr marL="0" indent="0">
              <a:buNone/>
            </a:pPr>
            <a:r>
              <a:rPr lang="nl-NL"/>
              <a:t>In de conflictbenadering (Huntington) staat centraal dat maatschappelijke conflicten hun oorsprong ook kunnen hebben in uiteenlopende sociale en culturele verschillen. </a:t>
            </a:r>
          </a:p>
        </p:txBody>
      </p:sp>
      <p:sp>
        <p:nvSpPr>
          <p:cNvPr id="15" name="Tekstvak 14">
            <a:extLst>
              <a:ext uri="{FF2B5EF4-FFF2-40B4-BE49-F238E27FC236}">
                <a16:creationId xmlns:a16="http://schemas.microsoft.com/office/drawing/2014/main" id="{4A044FF3-2563-18B3-AE52-5A7B21B5DD24}"/>
              </a:ext>
            </a:extLst>
          </p:cNvPr>
          <p:cNvSpPr txBox="1"/>
          <p:nvPr/>
        </p:nvSpPr>
        <p:spPr>
          <a:xfrm>
            <a:off x="527538" y="3024554"/>
            <a:ext cx="184731" cy="523220"/>
          </a:xfrm>
          <a:prstGeom prst="rect">
            <a:avLst/>
          </a:prstGeom>
          <a:noFill/>
        </p:spPr>
        <p:txBody>
          <a:bodyPr wrap="none" rtlCol="0">
            <a:spAutoFit/>
          </a:bodyPr>
          <a:lstStyle/>
          <a:p>
            <a:endParaRPr lang="nl-NL" sz="2800"/>
          </a:p>
        </p:txBody>
      </p:sp>
      <p:pic>
        <p:nvPicPr>
          <p:cNvPr id="16" name="Picture 4" descr="Vrouwelijke Portretten Van Verschillende Nationaliteiten Etniciteit.  Meisjes Gezichten Vatars Vectorcollectie. Begrip Culturele Ve Vector  Illustratie - Illustration of internationaal, etniciteit: 213956992">
            <a:extLst>
              <a:ext uri="{FF2B5EF4-FFF2-40B4-BE49-F238E27FC236}">
                <a16:creationId xmlns:a16="http://schemas.microsoft.com/office/drawing/2014/main" id="{8AFBAA1C-799F-178A-249D-490A32427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136" y="3391018"/>
            <a:ext cx="1464861" cy="1497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ligie - Wikipedia">
            <a:extLst>
              <a:ext uri="{FF2B5EF4-FFF2-40B4-BE49-F238E27FC236}">
                <a16:creationId xmlns:a16="http://schemas.microsoft.com/office/drawing/2014/main" id="{F06722E0-4019-7507-8F03-3EDDAB6AE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928" y="3349600"/>
            <a:ext cx="1276350" cy="15844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onflict Tussen Oekraïne En Rusland, Mannelijke Vuisten - Regeringen  Conflicten Concept Royalty-Vrije Foto, Plaatjes, Beelden En Stock  Fotografie. Image 88053762.">
            <a:extLst>
              <a:ext uri="{FF2B5EF4-FFF2-40B4-BE49-F238E27FC236}">
                <a16:creationId xmlns:a16="http://schemas.microsoft.com/office/drawing/2014/main" id="{BA5D6722-9297-F0DF-914A-25E01AC9C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853" y="3349601"/>
            <a:ext cx="2436812" cy="1527069"/>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afgeronde hoeken 3">
            <a:extLst>
              <a:ext uri="{FF2B5EF4-FFF2-40B4-BE49-F238E27FC236}">
                <a16:creationId xmlns:a16="http://schemas.microsoft.com/office/drawing/2014/main" id="{A9F093AC-1119-4B68-9323-433FEFA1F8F0}"/>
              </a:ext>
            </a:extLst>
          </p:cNvPr>
          <p:cNvSpPr/>
          <p:nvPr/>
        </p:nvSpPr>
        <p:spPr>
          <a:xfrm>
            <a:off x="1819629" y="5337547"/>
            <a:ext cx="2040645"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E4FAE502-0768-AF86-61CD-57EF6FEEE6FB}"/>
              </a:ext>
            </a:extLst>
          </p:cNvPr>
          <p:cNvSpPr txBox="1"/>
          <p:nvPr/>
        </p:nvSpPr>
        <p:spPr>
          <a:xfrm>
            <a:off x="1819629" y="5413238"/>
            <a:ext cx="2082492" cy="584775"/>
          </a:xfrm>
          <a:prstGeom prst="rect">
            <a:avLst/>
          </a:prstGeom>
          <a:noFill/>
        </p:spPr>
        <p:txBody>
          <a:bodyPr wrap="square" rtlCol="0">
            <a:spAutoFit/>
          </a:bodyPr>
          <a:lstStyle/>
          <a:p>
            <a:pPr algn="ctr"/>
            <a:r>
              <a:rPr lang="nl-NL" sz="1600">
                <a:latin typeface="Trebuchet MS" panose="020B0703020202090204" pitchFamily="34" charset="0"/>
              </a:rPr>
              <a:t>Sociale en culturele verschillen</a:t>
            </a:r>
          </a:p>
        </p:txBody>
      </p:sp>
      <p:sp>
        <p:nvSpPr>
          <p:cNvPr id="21" name="Rechthoek: afgeronde hoeken 5">
            <a:extLst>
              <a:ext uri="{FF2B5EF4-FFF2-40B4-BE49-F238E27FC236}">
                <a16:creationId xmlns:a16="http://schemas.microsoft.com/office/drawing/2014/main" id="{DDE2B39A-F95E-2D83-6C68-90AFB681FD41}"/>
              </a:ext>
            </a:extLst>
          </p:cNvPr>
          <p:cNvSpPr/>
          <p:nvPr/>
        </p:nvSpPr>
        <p:spPr>
          <a:xfrm>
            <a:off x="4298779" y="5337548"/>
            <a:ext cx="3965374"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7CD08F00-6993-264E-7BA2-614F387024BE}"/>
              </a:ext>
            </a:extLst>
          </p:cNvPr>
          <p:cNvSpPr txBox="1"/>
          <p:nvPr/>
        </p:nvSpPr>
        <p:spPr>
          <a:xfrm>
            <a:off x="4340625" y="5434283"/>
            <a:ext cx="3911524" cy="584775"/>
          </a:xfrm>
          <a:prstGeom prst="rect">
            <a:avLst/>
          </a:prstGeom>
          <a:noFill/>
        </p:spPr>
        <p:txBody>
          <a:bodyPr wrap="square" rtlCol="0">
            <a:spAutoFit/>
          </a:bodyPr>
          <a:lstStyle/>
          <a:p>
            <a:pPr algn="ctr"/>
            <a:r>
              <a:rPr lang="nl-NL" sz="1600">
                <a:latin typeface="Trebuchet MS" panose="020B0703020202090204" pitchFamily="34" charset="0"/>
              </a:rPr>
              <a:t>Belangentegenstellingen tussen groepen in de samenleving (bijv. generaties)</a:t>
            </a:r>
          </a:p>
        </p:txBody>
      </p:sp>
      <p:sp>
        <p:nvSpPr>
          <p:cNvPr id="23" name="Rechthoek: afgeronde hoeken 7">
            <a:extLst>
              <a:ext uri="{FF2B5EF4-FFF2-40B4-BE49-F238E27FC236}">
                <a16:creationId xmlns:a16="http://schemas.microsoft.com/office/drawing/2014/main" id="{E370AF25-63D5-8FB8-C023-F33ED01956BC}"/>
              </a:ext>
            </a:extLst>
          </p:cNvPr>
          <p:cNvSpPr/>
          <p:nvPr/>
        </p:nvSpPr>
        <p:spPr>
          <a:xfrm>
            <a:off x="8629853" y="5337547"/>
            <a:ext cx="1712518" cy="778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latin typeface="Trebuchet MS" panose="020B0703020202090204" pitchFamily="34" charset="0"/>
              </a:rPr>
              <a:t>Conflicten in de samenleving</a:t>
            </a:r>
          </a:p>
        </p:txBody>
      </p:sp>
      <p:sp>
        <p:nvSpPr>
          <p:cNvPr id="24" name="Pijl: rechts 9">
            <a:extLst>
              <a:ext uri="{FF2B5EF4-FFF2-40B4-BE49-F238E27FC236}">
                <a16:creationId xmlns:a16="http://schemas.microsoft.com/office/drawing/2014/main" id="{BD4000E5-08FA-6DF5-E88A-A5ECB92FA9EA}"/>
              </a:ext>
            </a:extLst>
          </p:cNvPr>
          <p:cNvSpPr/>
          <p:nvPr/>
        </p:nvSpPr>
        <p:spPr>
          <a:xfrm>
            <a:off x="3918804" y="5595247"/>
            <a:ext cx="331642"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 rechts 10">
            <a:extLst>
              <a:ext uri="{FF2B5EF4-FFF2-40B4-BE49-F238E27FC236}">
                <a16:creationId xmlns:a16="http://schemas.microsoft.com/office/drawing/2014/main" id="{89AFE3C0-D9BC-EF6C-AB08-60F2E62BAF4F}"/>
              </a:ext>
            </a:extLst>
          </p:cNvPr>
          <p:cNvSpPr/>
          <p:nvPr/>
        </p:nvSpPr>
        <p:spPr>
          <a:xfrm>
            <a:off x="8298836" y="5628696"/>
            <a:ext cx="296334" cy="2684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098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animBg="1"/>
      <p:bldP spid="2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3976D-E69D-C0F3-474F-37D914C7B7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C4BB7-AA5B-486D-7A57-F67E9E203A09}"/>
              </a:ext>
            </a:extLst>
          </p:cNvPr>
          <p:cNvSpPr>
            <a:spLocks noGrp="1"/>
          </p:cNvSpPr>
          <p:nvPr>
            <p:ph type="title"/>
          </p:nvPr>
        </p:nvSpPr>
        <p:spPr>
          <a:xfrm>
            <a:off x="838200" y="540975"/>
            <a:ext cx="10515600" cy="1325563"/>
          </a:xfrm>
        </p:spPr>
        <p:txBody>
          <a:bodyPr>
            <a:normAutofit/>
          </a:bodyPr>
          <a:lstStyle/>
          <a:p>
            <a:r>
              <a:rPr lang="nl-NL" b="1">
                <a:latin typeface="Effra"/>
              </a:rPr>
              <a:t>Welke alinea past bij Huntington?</a:t>
            </a:r>
            <a:endParaRPr lang="nl-NL" b="1"/>
          </a:p>
        </p:txBody>
      </p:sp>
      <p:sp>
        <p:nvSpPr>
          <p:cNvPr id="8" name="Tijdelijke aanduiding voor inhoud 1">
            <a:extLst>
              <a:ext uri="{FF2B5EF4-FFF2-40B4-BE49-F238E27FC236}">
                <a16:creationId xmlns:a16="http://schemas.microsoft.com/office/drawing/2014/main" id="{1CB97E74-F7D5-ACBC-20E9-D5580C2BD426}"/>
              </a:ext>
            </a:extLst>
          </p:cNvPr>
          <p:cNvSpPr>
            <a:spLocks noGrp="1"/>
          </p:cNvSpPr>
          <p:nvPr>
            <p:ph sz="half" idx="1"/>
          </p:nvPr>
        </p:nvSpPr>
        <p:spPr>
          <a:xfrm>
            <a:off x="838200" y="1825625"/>
            <a:ext cx="10515600" cy="4351338"/>
          </a:xfrm>
        </p:spPr>
        <p:txBody>
          <a:bodyPr vert="horz" lIns="91440" tIns="45720" rIns="91440" bIns="45720" rtlCol="0" anchor="t">
            <a:normAutofit lnSpcReduction="10000"/>
          </a:bodyPr>
          <a:lstStyle/>
          <a:p>
            <a:pPr marL="0" indent="0">
              <a:buNone/>
            </a:pPr>
            <a:r>
              <a:rPr lang="nl-NL">
                <a:latin typeface="Effra"/>
              </a:rPr>
              <a:t>In Den Haag is een nieuw winkelcentrum geopend. </a:t>
            </a:r>
            <a:endParaRPr lang="en-US"/>
          </a:p>
          <a:p>
            <a:pPr marL="514350" indent="-514350">
              <a:buAutoNum type="arabicPeriod"/>
            </a:pPr>
            <a:r>
              <a:rPr lang="nl-NL">
                <a:latin typeface="Effra"/>
              </a:rPr>
              <a:t>Al snel ontstond er discussie omdat jongeren met een migratieachtergrond vaker gecontroleerd worden door beveiligers dan andere bezoekers. Sommige jongeren zeggen dat ze zich niet welkom voelen. </a:t>
            </a:r>
            <a:endParaRPr lang="en-US"/>
          </a:p>
          <a:p>
            <a:pPr marL="514350" indent="-514350">
              <a:buAutoNum type="arabicPeriod"/>
            </a:pPr>
            <a:r>
              <a:rPr lang="nl-NL">
                <a:latin typeface="Effra"/>
              </a:rPr>
              <a:t>Tegelijkertijd werken veel jongeren in het winkelcentrum in tijdelijke baantjes, terwijl de leidinggevenden bijna allemaal hoger opgeleid zijn en een andere achtergrond hebben. Volgens een jongerenorganisatie speelt er meer dan alleen discriminatie: ze wijzen op het gebrek aan economische kansen voor jongeren uit deze wijk. </a:t>
            </a:r>
            <a:endParaRPr lang="en-US"/>
          </a:p>
          <a:p>
            <a:pPr marL="0" indent="0">
              <a:buNone/>
            </a:pPr>
            <a:endParaRPr lang="nl-NL"/>
          </a:p>
        </p:txBody>
      </p:sp>
      <p:sp>
        <p:nvSpPr>
          <p:cNvPr id="15" name="Tekstvak 14">
            <a:extLst>
              <a:ext uri="{FF2B5EF4-FFF2-40B4-BE49-F238E27FC236}">
                <a16:creationId xmlns:a16="http://schemas.microsoft.com/office/drawing/2014/main" id="{1FE066BE-11DB-258D-8BC6-CEE563E9A621}"/>
              </a:ext>
            </a:extLst>
          </p:cNvPr>
          <p:cNvSpPr txBox="1"/>
          <p:nvPr/>
        </p:nvSpPr>
        <p:spPr>
          <a:xfrm>
            <a:off x="527538" y="3024554"/>
            <a:ext cx="184731" cy="523220"/>
          </a:xfrm>
          <a:prstGeom prst="rect">
            <a:avLst/>
          </a:prstGeom>
          <a:noFill/>
        </p:spPr>
        <p:txBody>
          <a:bodyPr wrap="none" rtlCol="0">
            <a:spAutoFit/>
          </a:bodyPr>
          <a:lstStyle/>
          <a:p>
            <a:endParaRPr lang="nl-NL" sz="2800"/>
          </a:p>
        </p:txBody>
      </p:sp>
    </p:spTree>
    <p:extLst>
      <p:ext uri="{BB962C8B-B14F-4D97-AF65-F5344CB8AC3E}">
        <p14:creationId xmlns:p14="http://schemas.microsoft.com/office/powerpoint/2010/main" val="339571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9EC84E8-8881-AD3C-1FC4-565F090D262B}"/>
              </a:ext>
            </a:extLst>
          </p:cNvPr>
          <p:cNvGraphicFramePr>
            <a:graphicFrameLocks noGrp="1"/>
          </p:cNvGraphicFramePr>
          <p:nvPr>
            <p:extLst>
              <p:ext uri="{D42A27DB-BD31-4B8C-83A1-F6EECF244321}">
                <p14:modId xmlns:p14="http://schemas.microsoft.com/office/powerpoint/2010/main" val="3193273913"/>
              </p:ext>
            </p:extLst>
          </p:nvPr>
        </p:nvGraphicFramePr>
        <p:xfrm>
          <a:off x="912495" y="1212030"/>
          <a:ext cx="10367010" cy="5338469"/>
        </p:xfrm>
        <a:graphic>
          <a:graphicData uri="http://schemas.openxmlformats.org/drawingml/2006/table">
            <a:tbl>
              <a:tblPr firstRow="1" firstCol="1" bandRow="1"/>
              <a:tblGrid>
                <a:gridCol w="1783080">
                  <a:extLst>
                    <a:ext uri="{9D8B030D-6E8A-4147-A177-3AD203B41FA5}">
                      <a16:colId xmlns:a16="http://schemas.microsoft.com/office/drawing/2014/main" val="781617934"/>
                    </a:ext>
                  </a:extLst>
                </a:gridCol>
                <a:gridCol w="8583930">
                  <a:extLst>
                    <a:ext uri="{9D8B030D-6E8A-4147-A177-3AD203B41FA5}">
                      <a16:colId xmlns:a16="http://schemas.microsoft.com/office/drawing/2014/main" val="3255643861"/>
                    </a:ext>
                  </a:extLst>
                </a:gridCol>
              </a:tblGrid>
              <a:tr h="171164">
                <a:tc gridSpan="2">
                  <a:txBody>
                    <a:bodyPr/>
                    <a:lstStyle/>
                    <a:p>
                      <a:pPr>
                        <a:buNone/>
                      </a:pPr>
                      <a:r>
                        <a:rPr lang="nl-NL" sz="1800" b="1">
                          <a:solidFill>
                            <a:srgbClr val="FFFFFF"/>
                          </a:solidFill>
                          <a:effectLst/>
                          <a:latin typeface="Effra" panose="02000506080000020004"/>
                          <a:ea typeface="Times New Roman" panose="02020603050405020304" pitchFamily="18" charset="0"/>
                          <a:cs typeface="Times New Roman" panose="02020603050405020304" pitchFamily="18" charset="0"/>
                        </a:rPr>
                        <a:t>Sociale ongelijkheid</a:t>
                      </a:r>
                    </a:p>
                    <a:p>
                      <a:pPr>
                        <a:buNone/>
                      </a:pPr>
                      <a:r>
                        <a:rPr lang="nl-NL" sz="1000" b="1">
                          <a:solidFill>
                            <a:srgbClr val="FFFFFF"/>
                          </a:solidFill>
                          <a:effectLst/>
                          <a:latin typeface="Effra" panose="02000506080000020004"/>
                          <a:cs typeface="Times New Roman" panose="02020603050405020304" pitchFamily="18" charset="0"/>
                        </a:rPr>
                        <a:t> </a:t>
                      </a:r>
                      <a:endParaRPr lang="nl-NL" sz="1000">
                        <a:effectLst/>
                        <a:latin typeface="Effra" panose="02000506080000020004"/>
                        <a:cs typeface="Times New Roman" panose="02020603050405020304" pitchFamily="18" charset="0"/>
                      </a:endParaRPr>
                    </a:p>
                  </a:txBody>
                  <a:tcPr marL="54392" marR="54392" marT="0" marB="0">
                    <a:lnL>
                      <a:noFill/>
                    </a:lnL>
                    <a:lnR>
                      <a:noFill/>
                    </a:lnR>
                    <a:lnT>
                      <a:noFill/>
                    </a:lnT>
                    <a:lnB>
                      <a:noFill/>
                    </a:lnB>
                    <a:solidFill>
                      <a:srgbClr val="ED7D31"/>
                    </a:solidFill>
                  </a:tcPr>
                </a:tc>
                <a:tc hMerge="1">
                  <a:txBody>
                    <a:bodyPr/>
                    <a:lstStyle/>
                    <a:p>
                      <a:endParaRPr/>
                    </a:p>
                  </a:txBody>
                  <a:tcPr marL="54392" marR="54392" marT="0" marB="0">
                    <a:lnL>
                      <a:noFill/>
                    </a:lnL>
                    <a:lnR>
                      <a:noFill/>
                    </a:lnR>
                    <a:lnT>
                      <a:noFill/>
                    </a:lnT>
                    <a:lnB>
                      <a:noFill/>
                    </a:lnB>
                    <a:solidFill>
                      <a:srgbClr val="ED7D31"/>
                    </a:solidFill>
                  </a:tcPr>
                </a:tc>
                <a:extLst>
                  <a:ext uri="{0D108BD9-81ED-4DB2-BD59-A6C34878D82A}">
                    <a16:rowId xmlns:a16="http://schemas.microsoft.com/office/drawing/2014/main" val="3675475012"/>
                  </a:ext>
                </a:extLst>
              </a:tr>
              <a:tr h="2348339">
                <a:tc>
                  <a:txBody>
                    <a:bodyPr/>
                    <a:lstStyle/>
                    <a:p>
                      <a:pPr>
                        <a:buNone/>
                      </a:pPr>
                      <a:r>
                        <a:rPr lang="nl-NL" sz="18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1800">
                          <a:effectLst/>
                          <a:latin typeface="Effra" panose="02000506080000020004"/>
                          <a:ea typeface="Times New Roman" panose="02020603050405020304" pitchFamily="18" charset="0"/>
                          <a:cs typeface="Times New Roman" panose="02020603050405020304" pitchFamily="18" charset="0"/>
                        </a:rPr>
                        <a:t>Een situatie waarin </a:t>
                      </a:r>
                      <a:r>
                        <a:rPr lang="nl-NL" sz="1800" b="1">
                          <a:solidFill>
                            <a:srgbClr val="ED7D31"/>
                          </a:solidFill>
                          <a:effectLst/>
                          <a:latin typeface="Effra" panose="02000506080000020004"/>
                          <a:ea typeface="Times New Roman" panose="02020603050405020304" pitchFamily="18" charset="0"/>
                          <a:cs typeface="Times New Roman" panose="02020603050405020304" pitchFamily="18" charset="0"/>
                        </a:rPr>
                        <a:t>(1) verschillen tussen mensen in al dan niet aangeboren kenmerken,</a:t>
                      </a:r>
                      <a:r>
                        <a:rPr lang="nl-NL" sz="1800">
                          <a:solidFill>
                            <a:srgbClr val="ED7D31"/>
                          </a:solidFill>
                          <a:effectLst/>
                          <a:latin typeface="Effra" panose="02000506080000020004"/>
                          <a:ea typeface="Times New Roman" panose="02020603050405020304" pitchFamily="18" charset="0"/>
                          <a:cs typeface="Times New Roman" panose="02020603050405020304" pitchFamily="18" charset="0"/>
                        </a:rPr>
                        <a:t> </a:t>
                      </a:r>
                      <a:r>
                        <a:rPr lang="nl-NL" sz="1800" b="1">
                          <a:solidFill>
                            <a:srgbClr val="0070C0"/>
                          </a:solidFill>
                          <a:effectLst/>
                          <a:latin typeface="Effra" panose="02000506080000020004"/>
                          <a:ea typeface="Times New Roman" panose="02020603050405020304" pitchFamily="18" charset="0"/>
                          <a:cs typeface="Times New Roman" panose="02020603050405020304" pitchFamily="18" charset="0"/>
                        </a:rPr>
                        <a:t>(2) consequenties hebben voor hun maatschappelijke positie</a:t>
                      </a:r>
                      <a:r>
                        <a:rPr lang="nl-NL" sz="1800">
                          <a:solidFill>
                            <a:srgbClr val="0070C0"/>
                          </a:solidFill>
                          <a:effectLst/>
                          <a:latin typeface="Effra" panose="02000506080000020004"/>
                          <a:ea typeface="Times New Roman" panose="02020603050405020304" pitchFamily="18" charset="0"/>
                          <a:cs typeface="Times New Roman" panose="02020603050405020304" pitchFamily="18" charset="0"/>
                        </a:rPr>
                        <a:t> </a:t>
                      </a:r>
                      <a:r>
                        <a:rPr lang="nl-NL" sz="1800">
                          <a:effectLst/>
                          <a:latin typeface="Effra" panose="02000506080000020004"/>
                          <a:ea typeface="Times New Roman" panose="02020603050405020304" pitchFamily="18" charset="0"/>
                          <a:cs typeface="Times New Roman" panose="02020603050405020304" pitchFamily="18" charset="0"/>
                        </a:rPr>
                        <a:t>en leiden tot (</a:t>
                      </a:r>
                      <a:r>
                        <a:rPr lang="nl-NL" sz="1800" b="1">
                          <a:solidFill>
                            <a:srgbClr val="70AD47"/>
                          </a:solidFill>
                          <a:effectLst/>
                          <a:latin typeface="Effra" panose="02000506080000020004"/>
                          <a:ea typeface="Times New Roman" panose="02020603050405020304" pitchFamily="18" charset="0"/>
                          <a:cs typeface="Times New Roman" panose="02020603050405020304" pitchFamily="18" charset="0"/>
                        </a:rPr>
                        <a:t>3) een ongelijke verdeling van schaarse en hooggewaardeerde zaken, van waardering en behandeling</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a:effectLst/>
                          <a:latin typeface="Effra" panose="02000506080000020004"/>
                          <a:ea typeface="Times New Roman" panose="02020603050405020304" pitchFamily="18" charset="0"/>
                          <a:cs typeface="Times New Roman" panose="02020603050405020304" pitchFamily="18" charset="0"/>
                        </a:rPr>
                        <a:t> </a:t>
                      </a:r>
                    </a:p>
                    <a:p>
                      <a:pPr>
                        <a:buNone/>
                      </a:pPr>
                      <a:r>
                        <a:rPr lang="nl-NL" sz="1800" i="1">
                          <a:effectLst/>
                          <a:latin typeface="Effra" panose="02000506080000020004"/>
                          <a:ea typeface="Times New Roman" panose="02020603050405020304" pitchFamily="18" charset="0"/>
                          <a:cs typeface="Times New Roman" panose="02020603050405020304" pitchFamily="18" charset="0"/>
                        </a:rPr>
                        <a:t>Element 1 </a:t>
                      </a:r>
                      <a:r>
                        <a:rPr lang="nl-NL" sz="1800" b="1" i="1">
                          <a:effectLst/>
                          <a:latin typeface="Effra" panose="02000506080000020004"/>
                          <a:ea typeface="Times New Roman" panose="02020603050405020304" pitchFamily="18" charset="0"/>
                          <a:cs typeface="Times New Roman" panose="02020603050405020304" pitchFamily="18" charset="0"/>
                        </a:rPr>
                        <a:t>altijd</a:t>
                      </a:r>
                      <a:r>
                        <a:rPr lang="nl-NL" sz="1800" i="1">
                          <a:effectLst/>
                          <a:latin typeface="Effra" panose="02000506080000020004"/>
                          <a:ea typeface="Times New Roman" panose="02020603050405020304" pitchFamily="18" charset="0"/>
                          <a:cs typeface="Times New Roman" panose="02020603050405020304" pitchFamily="18" charset="0"/>
                        </a:rPr>
                        <a:t> toepassen </a:t>
                      </a:r>
                      <a:r>
                        <a:rPr lang="nl-NL" sz="1800" i="1">
                          <a:effectLst/>
                          <a:latin typeface="Effra" panose="02000506080000020004"/>
                          <a:ea typeface="Times New Roman" panose="02020603050405020304" pitchFamily="18" charset="0"/>
                          <a:cs typeface="Times New Roman" panose="02020603050405020304" pitchFamily="18" charset="0"/>
                          <a:sym typeface="Wingdings" panose="05000000000000000000" pitchFamily="2" charset="2"/>
                        </a:rPr>
                        <a:t></a:t>
                      </a:r>
                      <a:r>
                        <a:rPr lang="nl-NL" sz="1800" i="1">
                          <a:effectLst/>
                          <a:latin typeface="Effra" panose="02000506080000020004"/>
                          <a:ea typeface="Times New Roman" panose="02020603050405020304" pitchFamily="18" charset="0"/>
                          <a:cs typeface="Times New Roman" panose="02020603050405020304" pitchFamily="18" charset="0"/>
                        </a:rPr>
                        <a:t> welke verschillen tussen mensen zijn hier belangrijk</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i="1">
                          <a:effectLst/>
                          <a:latin typeface="Effra" panose="02000506080000020004"/>
                          <a:ea typeface="Times New Roman" panose="02020603050405020304" pitchFamily="18" charset="0"/>
                          <a:cs typeface="Times New Roman" panose="02020603050405020304" pitchFamily="18" charset="0"/>
                        </a:rPr>
                        <a:t> </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i="1">
                          <a:effectLst/>
                          <a:latin typeface="Effra" panose="02000506080000020004"/>
                          <a:ea typeface="Times New Roman" panose="02020603050405020304" pitchFamily="18" charset="0"/>
                          <a:cs typeface="Times New Roman" panose="02020603050405020304" pitchFamily="18" charset="0"/>
                        </a:rPr>
                        <a:t>+ Keuze uit element 2 of 3, afhankelijk welke toepasbaar is. </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54392" marR="54392"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8928697"/>
                  </a:ext>
                </a:extLst>
              </a:tr>
              <a:tr h="814517">
                <a:tc>
                  <a:txBody>
                    <a:bodyPr/>
                    <a:lstStyle/>
                    <a:p>
                      <a:pPr>
                        <a:buNone/>
                      </a:pPr>
                      <a:r>
                        <a:rPr lang="nl-NL" sz="18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1800">
                          <a:effectLst/>
                          <a:latin typeface="Effra" panose="02000506080000020004"/>
                          <a:ea typeface="Calibri" panose="020F0502020204030204" pitchFamily="34" charset="0"/>
                          <a:cs typeface="Times New Roman" panose="02020603050405020304" pitchFamily="18" charset="0"/>
                        </a:rPr>
                        <a:t>Verschillen in al dan niet aangeboren kenmerken</a:t>
                      </a:r>
                    </a:p>
                    <a:p>
                      <a:pPr marL="342900" lvl="0" indent="-342900">
                        <a:buFont typeface="Calibri" panose="020F0502020204030204" pitchFamily="34" charset="0"/>
                        <a:buChar char="-"/>
                      </a:pPr>
                      <a:r>
                        <a:rPr lang="nl-NL" sz="1800">
                          <a:effectLst/>
                          <a:latin typeface="Effra" panose="02000506080000020004"/>
                          <a:ea typeface="Calibri" panose="020F0502020204030204" pitchFamily="34" charset="0"/>
                          <a:cs typeface="Times New Roman" panose="02020603050405020304" pitchFamily="18" charset="0"/>
                        </a:rPr>
                        <a:t>Maatschappelijke positie</a:t>
                      </a:r>
                    </a:p>
                    <a:p>
                      <a:pPr marL="342900" lvl="0" indent="-342900">
                        <a:buFont typeface="Calibri" panose="020F0502020204030204" pitchFamily="34" charset="0"/>
                        <a:buChar char="-"/>
                      </a:pPr>
                      <a:r>
                        <a:rPr lang="nl-NL" sz="1800">
                          <a:effectLst/>
                          <a:latin typeface="Effra" panose="02000506080000020004"/>
                          <a:ea typeface="Calibri" panose="020F0502020204030204" pitchFamily="34" charset="0"/>
                          <a:cs typeface="Times New Roman" panose="02020603050405020304" pitchFamily="18" charset="0"/>
                        </a:rPr>
                        <a:t>Ongelijke verdeling schaarse en hooggewaardeerde zaken</a:t>
                      </a:r>
                    </a:p>
                    <a:p>
                      <a:pPr>
                        <a:buNone/>
                      </a:pPr>
                      <a:r>
                        <a:rPr lang="nl-NL" sz="1800" b="1">
                          <a:effectLst/>
                          <a:latin typeface="Effra" panose="02000506080000020004"/>
                          <a:ea typeface="Times New Roman" panose="02020603050405020304" pitchFamily="18" charset="0"/>
                          <a:cs typeface="Times New Roman" panose="02020603050405020304" pitchFamily="18" charset="0"/>
                        </a:rPr>
                        <a:t> </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54392" marR="5439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8599336"/>
                  </a:ext>
                </a:extLst>
              </a:tr>
              <a:tr h="1466130">
                <a:tc>
                  <a:txBody>
                    <a:bodyPr/>
                    <a:lstStyle/>
                    <a:p>
                      <a:pPr>
                        <a:buNone/>
                      </a:pPr>
                      <a:r>
                        <a:rPr lang="nl-NL" sz="1100" b="1">
                          <a:solidFill>
                            <a:srgbClr val="000000"/>
                          </a:solidFill>
                          <a:effectLst/>
                          <a:latin typeface="Effra" panose="02000506080000020004"/>
                          <a:ea typeface="Times New Roman" panose="02020603050405020304" pitchFamily="18" charset="0"/>
                          <a:cs typeface="Times New Roman" panose="02020603050405020304" pitchFamily="18" charset="0"/>
                        </a:rPr>
                        <a:t>Extra begrippen horend bij dit kernconcept</a:t>
                      </a:r>
                      <a:endParaRPr lang="nl-NL" sz="1100">
                        <a:effectLst/>
                        <a:latin typeface="Effra" panose="02000506080000020004"/>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sz="1100">
                          <a:effectLst/>
                          <a:latin typeface="Effra" panose="02000506080000020004"/>
                          <a:ea typeface="Times New Roman" panose="02020603050405020304" pitchFamily="18" charset="0"/>
                          <a:cs typeface="Times New Roman" panose="02020603050405020304" pitchFamily="18" charset="0"/>
                        </a:rPr>
                        <a:t>Positieverwerving:</a:t>
                      </a:r>
                    </a:p>
                    <a:p>
                      <a:pPr>
                        <a:buNone/>
                      </a:pPr>
                      <a:r>
                        <a:rPr lang="nl-NL" sz="1100">
                          <a:effectLst/>
                          <a:latin typeface="Effra" panose="02000506080000020004"/>
                          <a:ea typeface="Times New Roman" panose="02020603050405020304" pitchFamily="18" charset="0"/>
                          <a:cs typeface="Times New Roman" panose="02020603050405020304" pitchFamily="18" charset="0"/>
                        </a:rPr>
                        <a:t> </a:t>
                      </a:r>
                    </a:p>
                    <a:p>
                      <a:pPr>
                        <a:buNone/>
                      </a:pPr>
                      <a:r>
                        <a:rPr lang="nl-NL" sz="1100">
                          <a:effectLst/>
                          <a:latin typeface="Effra" panose="02000506080000020004"/>
                          <a:ea typeface="Times New Roman" panose="02020603050405020304" pitchFamily="18" charset="0"/>
                          <a:cs typeface="Times New Roman" panose="02020603050405020304" pitchFamily="18" charset="0"/>
                        </a:rPr>
                        <a:t>Positietoewijzing:</a:t>
                      </a:r>
                    </a:p>
                    <a:p>
                      <a:pPr>
                        <a:buNone/>
                      </a:pPr>
                      <a:r>
                        <a:rPr lang="nl-NL" sz="1100">
                          <a:effectLst/>
                          <a:latin typeface="Effra" panose="02000506080000020004"/>
                          <a:ea typeface="Times New Roman" panose="02020603050405020304" pitchFamily="18" charset="0"/>
                          <a:cs typeface="Times New Roman" panose="02020603050405020304" pitchFamily="18" charset="0"/>
                        </a:rPr>
                        <a:t> </a:t>
                      </a:r>
                    </a:p>
                    <a:p>
                      <a:pPr>
                        <a:buNone/>
                      </a:pPr>
                      <a:r>
                        <a:rPr lang="nl-NL" sz="1100">
                          <a:effectLst/>
                          <a:latin typeface="Effra" panose="02000506080000020004"/>
                          <a:ea typeface="Times New Roman" panose="02020603050405020304" pitchFamily="18" charset="0"/>
                          <a:cs typeface="Times New Roman" panose="02020603050405020304" pitchFamily="18" charset="0"/>
                        </a:rPr>
                        <a:t>Soorten kapitaal:</a:t>
                      </a:r>
                    </a:p>
                    <a:p>
                      <a:pPr marL="342900" lvl="0" indent="-342900">
                        <a:buFont typeface="Symbol" panose="05050102010706020507" pitchFamily="18" charset="2"/>
                        <a:buChar char=""/>
                      </a:pPr>
                      <a:r>
                        <a:rPr lang="nl-NL" sz="1100">
                          <a:effectLst/>
                          <a:latin typeface="Effra" panose="02000506080000020004"/>
                          <a:ea typeface="Calibri" panose="020F0502020204030204" pitchFamily="34" charset="0"/>
                          <a:cs typeface="Times New Roman" panose="02020603050405020304" pitchFamily="18" charset="0"/>
                        </a:rPr>
                        <a:t>Economisch kapitaal: (financieel) bezit of een hoog inkomen </a:t>
                      </a:r>
                    </a:p>
                    <a:p>
                      <a:pPr marL="342900" lvl="0" indent="-342900">
                        <a:buFont typeface="Symbol" panose="05050102010706020507" pitchFamily="18" charset="2"/>
                        <a:buChar char=""/>
                      </a:pPr>
                      <a:r>
                        <a:rPr lang="nl-NL" sz="1100">
                          <a:effectLst/>
                          <a:latin typeface="Effra" panose="02000506080000020004"/>
                          <a:ea typeface="Calibri" panose="020F0502020204030204" pitchFamily="34" charset="0"/>
                          <a:cs typeface="Times New Roman" panose="02020603050405020304" pitchFamily="18" charset="0"/>
                        </a:rPr>
                        <a:t>Sociaal kapitaal: netwerken en connecties</a:t>
                      </a:r>
                    </a:p>
                    <a:p>
                      <a:pPr marL="342900" lvl="0" indent="-342900">
                        <a:buFont typeface="Symbol" panose="05050102010706020507" pitchFamily="18" charset="2"/>
                        <a:buChar char=""/>
                      </a:pPr>
                      <a:r>
                        <a:rPr lang="nl-NL" sz="1100">
                          <a:effectLst/>
                          <a:latin typeface="Effra" panose="02000506080000020004"/>
                          <a:ea typeface="Calibri" panose="020F0502020204030204" pitchFamily="34" charset="0"/>
                          <a:cs typeface="Times New Roman" panose="02020603050405020304" pitchFamily="18" charset="0"/>
                        </a:rPr>
                        <a:t>Cultureel kapitaal: </a:t>
                      </a:r>
                    </a:p>
                  </a:txBody>
                  <a:tcPr marL="54392" marR="5439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4675121"/>
                  </a:ext>
                </a:extLst>
              </a:tr>
            </a:tbl>
          </a:graphicData>
        </a:graphic>
      </p:graphicFrame>
    </p:spTree>
    <p:extLst>
      <p:ext uri="{BB962C8B-B14F-4D97-AF65-F5344CB8AC3E}">
        <p14:creationId xmlns:p14="http://schemas.microsoft.com/office/powerpoint/2010/main" val="37624698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4CC8-BA4F-43AA-38F3-099266A2B7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AC2D6B-7B47-81BB-D253-09B1A9EFDBC0}"/>
              </a:ext>
            </a:extLst>
          </p:cNvPr>
          <p:cNvSpPr>
            <a:spLocks noGrp="1"/>
          </p:cNvSpPr>
          <p:nvPr>
            <p:ph type="title"/>
          </p:nvPr>
        </p:nvSpPr>
        <p:spPr>
          <a:xfrm>
            <a:off x="838200" y="540975"/>
            <a:ext cx="10515600" cy="1325563"/>
          </a:xfrm>
        </p:spPr>
        <p:txBody>
          <a:bodyPr>
            <a:normAutofit/>
          </a:bodyPr>
          <a:lstStyle/>
          <a:p>
            <a:pPr marL="0" indent="0">
              <a:buNone/>
            </a:pPr>
            <a:r>
              <a:rPr lang="nl-NL" sz="4400" b="1"/>
              <a:t>5 functies van politieke partijen</a:t>
            </a:r>
          </a:p>
        </p:txBody>
      </p:sp>
      <p:pic>
        <p:nvPicPr>
          <p:cNvPr id="4" name="Afbeelding 9" descr="Afbeelding met schermafbeelding&#10;&#10;Beschrijving is gegenereerd met zeer hoge betrouwbaarheid">
            <a:extLst>
              <a:ext uri="{FF2B5EF4-FFF2-40B4-BE49-F238E27FC236}">
                <a16:creationId xmlns:a16="http://schemas.microsoft.com/office/drawing/2014/main" id="{7C0A7B26-588C-45DE-6803-DE3B5F15E79F}"/>
              </a:ext>
            </a:extLst>
          </p:cNvPr>
          <p:cNvPicPr>
            <a:picLocks noChangeAspect="1"/>
          </p:cNvPicPr>
          <p:nvPr/>
        </p:nvPicPr>
        <p:blipFill>
          <a:blip r:embed="rId3"/>
          <a:stretch>
            <a:fillRect/>
          </a:stretch>
        </p:blipFill>
        <p:spPr>
          <a:xfrm>
            <a:off x="1428839" y="1714858"/>
            <a:ext cx="1559859" cy="2202349"/>
          </a:xfrm>
          <a:prstGeom prst="rect">
            <a:avLst/>
          </a:prstGeom>
        </p:spPr>
      </p:pic>
      <p:sp>
        <p:nvSpPr>
          <p:cNvPr id="5" name="Tekstvak 4">
            <a:extLst>
              <a:ext uri="{FF2B5EF4-FFF2-40B4-BE49-F238E27FC236}">
                <a16:creationId xmlns:a16="http://schemas.microsoft.com/office/drawing/2014/main" id="{BA4DC5A4-1296-1F35-B275-8C67CB74E1F7}"/>
              </a:ext>
            </a:extLst>
          </p:cNvPr>
          <p:cNvSpPr txBox="1"/>
          <p:nvPr/>
        </p:nvSpPr>
        <p:spPr>
          <a:xfrm>
            <a:off x="545123" y="5019248"/>
            <a:ext cx="40655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latin typeface="Effra" panose="02000506080000020004" pitchFamily="2" charset="77"/>
              </a:rPr>
              <a:t>Articulatiefunctie</a:t>
            </a:r>
            <a:br>
              <a:rPr lang="nl-NL" b="1">
                <a:latin typeface="Effra" panose="02000506080000020004" pitchFamily="2" charset="77"/>
              </a:rPr>
            </a:br>
            <a:r>
              <a:rPr lang="nl-NL">
                <a:latin typeface="Effra" panose="02000506080000020004" pitchFamily="2" charset="77"/>
              </a:rPr>
              <a:t>Het op de politiek agenda plaatsen van maatschappelijke eisen en wensen</a:t>
            </a:r>
            <a:endParaRPr lang="nl-NL">
              <a:latin typeface="Effra" panose="02000506080000020004" pitchFamily="2" charset="77"/>
              <a:cs typeface="Calibri" panose="020F0502020204030204"/>
            </a:endParaRPr>
          </a:p>
        </p:txBody>
      </p:sp>
      <p:sp>
        <p:nvSpPr>
          <p:cNvPr id="6" name="Pijl: omhoog 11">
            <a:extLst>
              <a:ext uri="{FF2B5EF4-FFF2-40B4-BE49-F238E27FC236}">
                <a16:creationId xmlns:a16="http://schemas.microsoft.com/office/drawing/2014/main" id="{57BD8A9D-77FB-39A8-FBD8-B93492BD2B9F}"/>
              </a:ext>
            </a:extLst>
          </p:cNvPr>
          <p:cNvSpPr/>
          <p:nvPr/>
        </p:nvSpPr>
        <p:spPr>
          <a:xfrm rot="10740000">
            <a:off x="5867584" y="2879110"/>
            <a:ext cx="505171" cy="744076"/>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pic>
        <p:nvPicPr>
          <p:cNvPr id="7" name="Afbeelding 13" descr="Afbeelding met klok&#10;&#10;Beschrijving is gegenereerd met zeer hoge betrouwbaarheid">
            <a:extLst>
              <a:ext uri="{FF2B5EF4-FFF2-40B4-BE49-F238E27FC236}">
                <a16:creationId xmlns:a16="http://schemas.microsoft.com/office/drawing/2014/main" id="{9C3AC86F-6241-34DE-2004-980FC8805F66}"/>
              </a:ext>
            </a:extLst>
          </p:cNvPr>
          <p:cNvPicPr>
            <a:picLocks noChangeAspect="1"/>
          </p:cNvPicPr>
          <p:nvPr/>
        </p:nvPicPr>
        <p:blipFill rotWithShape="1">
          <a:blip r:embed="rId4"/>
          <a:srcRect r="-448" b="7469"/>
          <a:stretch/>
        </p:blipFill>
        <p:spPr>
          <a:xfrm>
            <a:off x="4920382" y="3876808"/>
            <a:ext cx="2400365" cy="2334650"/>
          </a:xfrm>
          <a:prstGeom prst="rect">
            <a:avLst/>
          </a:prstGeom>
        </p:spPr>
      </p:pic>
      <p:sp>
        <p:nvSpPr>
          <p:cNvPr id="9" name="Tekstvak 8">
            <a:extLst>
              <a:ext uri="{FF2B5EF4-FFF2-40B4-BE49-F238E27FC236}">
                <a16:creationId xmlns:a16="http://schemas.microsoft.com/office/drawing/2014/main" id="{BE0D152A-EDB9-BC2E-EC11-AF74AFFDC477}"/>
              </a:ext>
            </a:extLst>
          </p:cNvPr>
          <p:cNvSpPr txBox="1"/>
          <p:nvPr/>
        </p:nvSpPr>
        <p:spPr>
          <a:xfrm>
            <a:off x="3710432" y="1783189"/>
            <a:ext cx="47917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latin typeface="Effra" panose="02000506080000020004" pitchFamily="2" charset="77"/>
              </a:rPr>
              <a:t>Aggregatiefunctie</a:t>
            </a:r>
            <a:br>
              <a:rPr lang="nl-NL" b="1">
                <a:latin typeface="Effra" panose="02000506080000020004" pitchFamily="2" charset="77"/>
              </a:rPr>
            </a:br>
            <a:r>
              <a:rPr lang="nl-NL">
                <a:latin typeface="Effra" panose="02000506080000020004" pitchFamily="2" charset="77"/>
              </a:rPr>
              <a:t>Het tegen elkaar afwegen en bij elkaar brengen van wensen, eisen en belangen</a:t>
            </a:r>
          </a:p>
        </p:txBody>
      </p:sp>
      <p:sp>
        <p:nvSpPr>
          <p:cNvPr id="10" name="Pijl: omlaag 15">
            <a:extLst>
              <a:ext uri="{FF2B5EF4-FFF2-40B4-BE49-F238E27FC236}">
                <a16:creationId xmlns:a16="http://schemas.microsoft.com/office/drawing/2014/main" id="{48C24918-068E-60AF-7CD9-03A65ABE2182}"/>
              </a:ext>
            </a:extLst>
          </p:cNvPr>
          <p:cNvSpPr/>
          <p:nvPr/>
        </p:nvSpPr>
        <p:spPr>
          <a:xfrm rot="10800000">
            <a:off x="1920922" y="4051235"/>
            <a:ext cx="575051" cy="756728"/>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sp>
        <p:nvSpPr>
          <p:cNvPr id="11" name="Tekstvak 10">
            <a:extLst>
              <a:ext uri="{FF2B5EF4-FFF2-40B4-BE49-F238E27FC236}">
                <a16:creationId xmlns:a16="http://schemas.microsoft.com/office/drawing/2014/main" id="{99B01B46-D485-B1DE-4CDB-D665379990DF}"/>
              </a:ext>
            </a:extLst>
          </p:cNvPr>
          <p:cNvSpPr txBox="1"/>
          <p:nvPr/>
        </p:nvSpPr>
        <p:spPr>
          <a:xfrm>
            <a:off x="6693705" y="5022376"/>
            <a:ext cx="5410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000">
                <a:latin typeface="Effra" panose="02000506080000020004" pitchFamily="2" charset="77"/>
              </a:rPr>
              <a:t>Eis</a:t>
            </a:r>
            <a:endParaRPr lang="nl-NL" sz="2000">
              <a:latin typeface="Effra" panose="02000506080000020004" pitchFamily="2" charset="77"/>
              <a:cs typeface="Calibri"/>
            </a:endParaRPr>
          </a:p>
        </p:txBody>
      </p:sp>
      <p:sp>
        <p:nvSpPr>
          <p:cNvPr id="12" name="Tekstvak 11">
            <a:extLst>
              <a:ext uri="{FF2B5EF4-FFF2-40B4-BE49-F238E27FC236}">
                <a16:creationId xmlns:a16="http://schemas.microsoft.com/office/drawing/2014/main" id="{2589D14E-7B96-CE18-8335-FB307F171842}"/>
              </a:ext>
            </a:extLst>
          </p:cNvPr>
          <p:cNvSpPr txBox="1"/>
          <p:nvPr/>
        </p:nvSpPr>
        <p:spPr>
          <a:xfrm>
            <a:off x="4920382" y="5017305"/>
            <a:ext cx="9221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000">
                <a:latin typeface="Effra" panose="02000506080000020004" pitchFamily="2" charset="77"/>
              </a:rPr>
              <a:t>Wens</a:t>
            </a:r>
            <a:endParaRPr lang="nl-NL" sz="2000">
              <a:latin typeface="Effra" panose="02000506080000020004" pitchFamily="2" charset="77"/>
              <a:cs typeface="Calibri"/>
            </a:endParaRPr>
          </a:p>
        </p:txBody>
      </p:sp>
      <p:sp>
        <p:nvSpPr>
          <p:cNvPr id="13" name="Tekstvak 12">
            <a:extLst>
              <a:ext uri="{FF2B5EF4-FFF2-40B4-BE49-F238E27FC236}">
                <a16:creationId xmlns:a16="http://schemas.microsoft.com/office/drawing/2014/main" id="{3868C305-6CB9-5E70-660C-7AD99CE2EFD6}"/>
              </a:ext>
            </a:extLst>
          </p:cNvPr>
          <p:cNvSpPr txBox="1"/>
          <p:nvPr/>
        </p:nvSpPr>
        <p:spPr>
          <a:xfrm>
            <a:off x="5419824" y="6188721"/>
            <a:ext cx="1583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a:latin typeface="Effra" panose="02000506080000020004" pitchFamily="2" charset="77"/>
              </a:rPr>
              <a:t>Belangen</a:t>
            </a:r>
            <a:endParaRPr lang="nl-NL" sz="2400">
              <a:latin typeface="Effra" panose="02000506080000020004" pitchFamily="2" charset="77"/>
              <a:cs typeface="Calibri"/>
            </a:endParaRPr>
          </a:p>
        </p:txBody>
      </p:sp>
      <p:pic>
        <p:nvPicPr>
          <p:cNvPr id="14" name="Afbeelding 20" descr="Afbeelding met tekening&#10;&#10;Beschrijving is gegenereerd met zeer hoge betrouwbaarheid">
            <a:extLst>
              <a:ext uri="{FF2B5EF4-FFF2-40B4-BE49-F238E27FC236}">
                <a16:creationId xmlns:a16="http://schemas.microsoft.com/office/drawing/2014/main" id="{E5B7D126-D529-14A0-4D4F-2E33CC888A6F}"/>
              </a:ext>
            </a:extLst>
          </p:cNvPr>
          <p:cNvPicPr>
            <a:picLocks noChangeAspect="1"/>
          </p:cNvPicPr>
          <p:nvPr/>
        </p:nvPicPr>
        <p:blipFill>
          <a:blip r:embed="rId5"/>
          <a:stretch>
            <a:fillRect/>
          </a:stretch>
        </p:blipFill>
        <p:spPr>
          <a:xfrm>
            <a:off x="9309609" y="1737110"/>
            <a:ext cx="1701539" cy="2123485"/>
          </a:xfrm>
          <a:prstGeom prst="rect">
            <a:avLst/>
          </a:prstGeom>
        </p:spPr>
      </p:pic>
      <p:sp>
        <p:nvSpPr>
          <p:cNvPr id="26" name="Tekstvak 25">
            <a:extLst>
              <a:ext uri="{FF2B5EF4-FFF2-40B4-BE49-F238E27FC236}">
                <a16:creationId xmlns:a16="http://schemas.microsoft.com/office/drawing/2014/main" id="{F99E2F66-0EB8-7580-ED6B-539078EA4B51}"/>
              </a:ext>
            </a:extLst>
          </p:cNvPr>
          <p:cNvSpPr txBox="1"/>
          <p:nvPr/>
        </p:nvSpPr>
        <p:spPr>
          <a:xfrm>
            <a:off x="8171954" y="5044133"/>
            <a:ext cx="34050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sz="2400" b="1">
                <a:latin typeface="Effra" panose="02000506080000020004" pitchFamily="2" charset="77"/>
              </a:rPr>
              <a:t>Participatiefunctie</a:t>
            </a:r>
            <a:br>
              <a:rPr lang="nl-NL" b="1">
                <a:latin typeface="Effra" panose="02000506080000020004" pitchFamily="2" charset="77"/>
              </a:rPr>
            </a:br>
            <a:r>
              <a:rPr lang="nl-NL">
                <a:latin typeface="Effra" panose="02000506080000020004" pitchFamily="2" charset="77"/>
              </a:rPr>
              <a:t>Burgers stimuleren om actief deel te nemen aan politiek.</a:t>
            </a:r>
            <a:endParaRPr lang="nl-NL">
              <a:latin typeface="Effra" panose="02000506080000020004" pitchFamily="2" charset="77"/>
              <a:cs typeface="Calibri"/>
            </a:endParaRPr>
          </a:p>
        </p:txBody>
      </p:sp>
      <p:sp>
        <p:nvSpPr>
          <p:cNvPr id="27" name="Pijl: omhoog 22">
            <a:extLst>
              <a:ext uri="{FF2B5EF4-FFF2-40B4-BE49-F238E27FC236}">
                <a16:creationId xmlns:a16="http://schemas.microsoft.com/office/drawing/2014/main" id="{0557696A-FC03-0206-EE94-5796EDD82A8B}"/>
              </a:ext>
            </a:extLst>
          </p:cNvPr>
          <p:cNvSpPr/>
          <p:nvPr/>
        </p:nvSpPr>
        <p:spPr>
          <a:xfrm>
            <a:off x="9887801" y="4071614"/>
            <a:ext cx="541014" cy="744628"/>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latin typeface="Effra" panose="02000506080000020004" pitchFamily="2" charset="77"/>
            </a:endParaRPr>
          </a:p>
        </p:txBody>
      </p:sp>
    </p:spTree>
    <p:extLst>
      <p:ext uri="{BB962C8B-B14F-4D97-AF65-F5344CB8AC3E}">
        <p14:creationId xmlns:p14="http://schemas.microsoft.com/office/powerpoint/2010/main" val="39890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animBg="1"/>
      <p:bldP spid="11" grpId="0"/>
      <p:bldP spid="12" grpId="0"/>
      <p:bldP spid="13" grpId="0"/>
      <p:bldP spid="26" grpId="0"/>
      <p:bldP spid="2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5647-7E22-CA5D-3560-1892172418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E1BBF1-4F0E-2526-3FCA-B64121CFE27A}"/>
              </a:ext>
            </a:extLst>
          </p:cNvPr>
          <p:cNvSpPr>
            <a:spLocks noGrp="1"/>
          </p:cNvSpPr>
          <p:nvPr>
            <p:ph type="title"/>
          </p:nvPr>
        </p:nvSpPr>
        <p:spPr>
          <a:xfrm>
            <a:off x="838200" y="540975"/>
            <a:ext cx="10515600" cy="1325563"/>
          </a:xfrm>
        </p:spPr>
        <p:txBody>
          <a:bodyPr>
            <a:normAutofit/>
          </a:bodyPr>
          <a:lstStyle/>
          <a:p>
            <a:pPr marL="0" indent="0">
              <a:buNone/>
            </a:pPr>
            <a:r>
              <a:rPr lang="nl-NL" sz="4400" b="1"/>
              <a:t>5 functies van politieke partijen</a:t>
            </a:r>
          </a:p>
        </p:txBody>
      </p:sp>
      <p:pic>
        <p:nvPicPr>
          <p:cNvPr id="17" name="Afbeelding 6">
            <a:extLst>
              <a:ext uri="{FF2B5EF4-FFF2-40B4-BE49-F238E27FC236}">
                <a16:creationId xmlns:a16="http://schemas.microsoft.com/office/drawing/2014/main" id="{23F03FE1-A259-5AAB-969E-CB8CCF5E4C78}"/>
              </a:ext>
            </a:extLst>
          </p:cNvPr>
          <p:cNvPicPr>
            <a:picLocks noChangeAspect="1"/>
          </p:cNvPicPr>
          <p:nvPr/>
        </p:nvPicPr>
        <p:blipFill>
          <a:blip r:embed="rId3"/>
          <a:stretch>
            <a:fillRect/>
          </a:stretch>
        </p:blipFill>
        <p:spPr>
          <a:xfrm>
            <a:off x="2146925" y="3784874"/>
            <a:ext cx="2705878" cy="2531658"/>
          </a:xfrm>
          <a:prstGeom prst="rect">
            <a:avLst/>
          </a:prstGeom>
        </p:spPr>
      </p:pic>
      <p:sp>
        <p:nvSpPr>
          <p:cNvPr id="18" name="Tekstvak 17">
            <a:extLst>
              <a:ext uri="{FF2B5EF4-FFF2-40B4-BE49-F238E27FC236}">
                <a16:creationId xmlns:a16="http://schemas.microsoft.com/office/drawing/2014/main" id="{A2BCDF59-6354-83DA-0561-2349DAE38E5C}"/>
              </a:ext>
            </a:extLst>
          </p:cNvPr>
          <p:cNvSpPr txBox="1"/>
          <p:nvPr/>
        </p:nvSpPr>
        <p:spPr>
          <a:xfrm>
            <a:off x="1301262" y="1813162"/>
            <a:ext cx="499403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latin typeface="Effra" panose="02000506080000020004" pitchFamily="2" charset="77"/>
              </a:rPr>
              <a:t>Communicatiefunctie</a:t>
            </a:r>
            <a:r>
              <a:rPr lang="nl-NL" sz="2400">
                <a:latin typeface="Effra" panose="02000506080000020004" pitchFamily="2" charset="77"/>
              </a:rPr>
              <a:t> </a:t>
            </a:r>
            <a:endParaRPr lang="nl-NL" sz="2400">
              <a:latin typeface="Effra" panose="02000506080000020004" pitchFamily="2" charset="77"/>
              <a:cs typeface="Calibri" panose="020F0502020204030204"/>
            </a:endParaRPr>
          </a:p>
          <a:p>
            <a:r>
              <a:rPr lang="nl-NL" sz="2000">
                <a:latin typeface="Effra" panose="02000506080000020004" pitchFamily="2" charset="77"/>
              </a:rPr>
              <a:t>Als tussenpersoon tussen over overheid en burger; tussen kiezers en gekozenen</a:t>
            </a:r>
            <a:br>
              <a:rPr lang="nl-NL">
                <a:latin typeface="Effra" panose="02000506080000020004" pitchFamily="2" charset="77"/>
              </a:rPr>
            </a:br>
            <a:endParaRPr lang="nl-NL">
              <a:latin typeface="Effra" panose="02000506080000020004" pitchFamily="2" charset="77"/>
              <a:ea typeface="+mn-lt"/>
              <a:cs typeface="+mn-lt"/>
            </a:endParaRPr>
          </a:p>
        </p:txBody>
      </p:sp>
      <p:sp>
        <p:nvSpPr>
          <p:cNvPr id="19" name="Pijl: omhoog 9">
            <a:extLst>
              <a:ext uri="{FF2B5EF4-FFF2-40B4-BE49-F238E27FC236}">
                <a16:creationId xmlns:a16="http://schemas.microsoft.com/office/drawing/2014/main" id="{AF6E04E4-B703-EFEC-6D1A-C9A83A603ECB}"/>
              </a:ext>
            </a:extLst>
          </p:cNvPr>
          <p:cNvSpPr/>
          <p:nvPr/>
        </p:nvSpPr>
        <p:spPr>
          <a:xfrm rot="10740000">
            <a:off x="3258540" y="2953688"/>
            <a:ext cx="485191" cy="699796"/>
          </a:xfrm>
          <a:prstGeom prst="up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2B2768D3-F0C8-C1D6-6783-E2FD4A316BF7}"/>
              </a:ext>
            </a:extLst>
          </p:cNvPr>
          <p:cNvSpPr txBox="1"/>
          <p:nvPr/>
        </p:nvSpPr>
        <p:spPr>
          <a:xfrm>
            <a:off x="6596960" y="5452258"/>
            <a:ext cx="44461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sz="2400" b="1">
                <a:latin typeface="Effra" panose="02000506080000020004" pitchFamily="2" charset="77"/>
              </a:rPr>
              <a:t>Rekrutering en selectiefunctie</a:t>
            </a:r>
            <a:r>
              <a:rPr lang="nl-NL" sz="2400">
                <a:latin typeface="Effra" panose="02000506080000020004" pitchFamily="2" charset="77"/>
              </a:rPr>
              <a:t> </a:t>
            </a:r>
            <a:r>
              <a:rPr lang="nl-NL" sz="2000">
                <a:latin typeface="Effra" panose="02000506080000020004" pitchFamily="2" charset="77"/>
              </a:rPr>
              <a:t>Het voorbereiden en voordragen van kandidaten = politieke loopbaan</a:t>
            </a:r>
          </a:p>
        </p:txBody>
      </p:sp>
      <p:sp>
        <p:nvSpPr>
          <p:cNvPr id="21" name="Pijl: omlaag 8">
            <a:extLst>
              <a:ext uri="{FF2B5EF4-FFF2-40B4-BE49-F238E27FC236}">
                <a16:creationId xmlns:a16="http://schemas.microsoft.com/office/drawing/2014/main" id="{3D1706AB-C43C-9F48-6A05-DE3481DA7EEC}"/>
              </a:ext>
            </a:extLst>
          </p:cNvPr>
          <p:cNvSpPr/>
          <p:nvPr/>
        </p:nvSpPr>
        <p:spPr>
          <a:xfrm rot="10740000">
            <a:off x="8715596" y="4573824"/>
            <a:ext cx="466530" cy="774441"/>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0C1D270C-FCC8-5CD0-D198-71CBC0F4D62A}"/>
              </a:ext>
            </a:extLst>
          </p:cNvPr>
          <p:cNvPicPr>
            <a:picLocks noChangeAspect="1"/>
          </p:cNvPicPr>
          <p:nvPr/>
        </p:nvPicPr>
        <p:blipFill>
          <a:blip r:embed="rId4"/>
          <a:stretch>
            <a:fillRect/>
          </a:stretch>
        </p:blipFill>
        <p:spPr>
          <a:xfrm>
            <a:off x="7126121" y="1714428"/>
            <a:ext cx="3387489" cy="2553411"/>
          </a:xfrm>
          <a:prstGeom prst="rect">
            <a:avLst/>
          </a:prstGeom>
        </p:spPr>
      </p:pic>
    </p:spTree>
    <p:extLst>
      <p:ext uri="{BB962C8B-B14F-4D97-AF65-F5344CB8AC3E}">
        <p14:creationId xmlns:p14="http://schemas.microsoft.com/office/powerpoint/2010/main" val="415821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C9680-011E-361B-CDA6-778A4485E225}"/>
              </a:ext>
            </a:extLst>
          </p:cNvPr>
          <p:cNvSpPr>
            <a:spLocks noGrp="1"/>
          </p:cNvSpPr>
          <p:nvPr>
            <p:ph type="title"/>
          </p:nvPr>
        </p:nvSpPr>
        <p:spPr/>
        <p:txBody>
          <a:bodyPr/>
          <a:lstStyle/>
          <a:p>
            <a:r>
              <a:rPr lang="nl-NL" b="1"/>
              <a:t>Soorten identiteit</a:t>
            </a:r>
          </a:p>
        </p:txBody>
      </p:sp>
      <p:sp>
        <p:nvSpPr>
          <p:cNvPr id="3" name="Tijdelijke aanduiding voor inhoud 2">
            <a:extLst>
              <a:ext uri="{FF2B5EF4-FFF2-40B4-BE49-F238E27FC236}">
                <a16:creationId xmlns:a16="http://schemas.microsoft.com/office/drawing/2014/main" id="{215FD3BF-274B-329E-6437-BCA9DA169200}"/>
              </a:ext>
            </a:extLst>
          </p:cNvPr>
          <p:cNvSpPr>
            <a:spLocks noGrp="1"/>
          </p:cNvSpPr>
          <p:nvPr>
            <p:ph idx="1"/>
          </p:nvPr>
        </p:nvSpPr>
        <p:spPr/>
        <p:txBody>
          <a:bodyPr>
            <a:normAutofit/>
          </a:bodyPr>
          <a:lstStyle/>
          <a:p>
            <a:pPr marL="0" indent="0">
              <a:buNone/>
            </a:pPr>
            <a:r>
              <a:rPr lang="nl-NL"/>
              <a:t>Er wordt onderscheid gemaakt tussen persoonlijke identiteit, sociale identiteit en collectieve identiteit. </a:t>
            </a:r>
          </a:p>
          <a:p>
            <a:r>
              <a:rPr lang="nl-NL"/>
              <a:t>Persoonlijke identiteit is </a:t>
            </a:r>
            <a:r>
              <a:rPr lang="nl-NL" b="1"/>
              <a:t>het beeld dat iemand heeft van zichzelf</a:t>
            </a:r>
            <a:r>
              <a:rPr lang="nl-NL"/>
              <a:t>. Het is het antwoord op de vraag ‘wie ben ik? </a:t>
            </a:r>
          </a:p>
          <a:p>
            <a:r>
              <a:rPr lang="nl-NL"/>
              <a:t>Sociale identiteit is </a:t>
            </a:r>
            <a:r>
              <a:rPr lang="nl-NL" b="1"/>
              <a:t>het beeld dat iemand heeft van zichzelf als lid van de sociale groep(en) waar hij of zij deel van uitmaakt</a:t>
            </a:r>
            <a:r>
              <a:rPr lang="nl-NL"/>
              <a:t>. Iemand ziet zichzelf bijvoorbeeld als vrouw, Rotterdammer, Nederlander met Marokkaanse </a:t>
            </a:r>
            <a:r>
              <a:rPr lang="nl-NL" err="1"/>
              <a:t>roots</a:t>
            </a:r>
            <a:r>
              <a:rPr lang="nl-NL"/>
              <a:t>, jongere en Sparta-fan. </a:t>
            </a:r>
          </a:p>
          <a:p>
            <a:r>
              <a:rPr lang="nl-NL"/>
              <a:t>Collectieve identiteit is </a:t>
            </a:r>
            <a:r>
              <a:rPr lang="nl-NL" b="1"/>
              <a:t>een zij-beeld van een groep </a:t>
            </a:r>
            <a:r>
              <a:rPr lang="nl-NL"/>
              <a:t>dat breed wordt onderschreven door niet-leden of buitenstaanders.</a:t>
            </a:r>
          </a:p>
        </p:txBody>
      </p:sp>
    </p:spTree>
    <p:extLst>
      <p:ext uri="{BB962C8B-B14F-4D97-AF65-F5344CB8AC3E}">
        <p14:creationId xmlns:p14="http://schemas.microsoft.com/office/powerpoint/2010/main" val="21685304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13C9F-A587-6F09-6BC7-708F198ED00D}"/>
              </a:ext>
            </a:extLst>
          </p:cNvPr>
          <p:cNvSpPr>
            <a:spLocks noGrp="1"/>
          </p:cNvSpPr>
          <p:nvPr>
            <p:ph type="title"/>
          </p:nvPr>
        </p:nvSpPr>
        <p:spPr/>
        <p:txBody>
          <a:bodyPr/>
          <a:lstStyle/>
          <a:p>
            <a:r>
              <a:rPr lang="nl-NL" b="1">
                <a:latin typeface="Effra"/>
              </a:rPr>
              <a:t>Sociale controle</a:t>
            </a:r>
          </a:p>
        </p:txBody>
      </p:sp>
      <p:sp>
        <p:nvSpPr>
          <p:cNvPr id="3" name="Tijdelijke aanduiding voor inhoud 2">
            <a:extLst>
              <a:ext uri="{FF2B5EF4-FFF2-40B4-BE49-F238E27FC236}">
                <a16:creationId xmlns:a16="http://schemas.microsoft.com/office/drawing/2014/main" id="{9E76AB56-B6C5-A1C2-3C96-10BBA77D203E}"/>
              </a:ext>
            </a:extLst>
          </p:cNvPr>
          <p:cNvSpPr>
            <a:spLocks noGrp="1"/>
          </p:cNvSpPr>
          <p:nvPr>
            <p:ph idx="1"/>
          </p:nvPr>
        </p:nvSpPr>
        <p:spPr/>
        <p:txBody>
          <a:bodyPr/>
          <a:lstStyle/>
          <a:p>
            <a:r>
              <a:rPr lang="nl-NL"/>
              <a:t>Sociale controle kan omschreven worden als de manieren waarop mensen anderen ertoe brengen of dwingen zich aan normen of regels te houden. </a:t>
            </a:r>
          </a:p>
        </p:txBody>
      </p:sp>
      <p:pic>
        <p:nvPicPr>
          <p:cNvPr id="4" name="Afbeelding 3">
            <a:extLst>
              <a:ext uri="{FF2B5EF4-FFF2-40B4-BE49-F238E27FC236}">
                <a16:creationId xmlns:a16="http://schemas.microsoft.com/office/drawing/2014/main" id="{C62C275C-3E4D-654C-483E-F4487D0CBCC0}"/>
              </a:ext>
            </a:extLst>
          </p:cNvPr>
          <p:cNvPicPr>
            <a:picLocks noChangeAspect="1"/>
          </p:cNvPicPr>
          <p:nvPr/>
        </p:nvPicPr>
        <p:blipFill>
          <a:blip r:embed="rId2"/>
          <a:stretch>
            <a:fillRect/>
          </a:stretch>
        </p:blipFill>
        <p:spPr>
          <a:xfrm>
            <a:off x="5226901" y="2614222"/>
            <a:ext cx="6126899" cy="4083004"/>
          </a:xfrm>
          <a:prstGeom prst="rect">
            <a:avLst/>
          </a:prstGeom>
        </p:spPr>
      </p:pic>
      <p:pic>
        <p:nvPicPr>
          <p:cNvPr id="2054" name="Picture 6" descr="Straffen? Gewoon niet meer doen - Ontspannen Opvoeden">
            <a:extLst>
              <a:ext uri="{FF2B5EF4-FFF2-40B4-BE49-F238E27FC236}">
                <a16:creationId xmlns:a16="http://schemas.microsoft.com/office/drawing/2014/main" id="{F224F5D7-E4EC-11CA-BF34-79CCD00C2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7" y="3429000"/>
            <a:ext cx="4161765" cy="277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210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43220-655A-0DFB-7DF8-ACE27EF481EC}"/>
              </a:ext>
            </a:extLst>
          </p:cNvPr>
          <p:cNvSpPr>
            <a:spLocks noGrp="1"/>
          </p:cNvSpPr>
          <p:nvPr>
            <p:ph type="title"/>
          </p:nvPr>
        </p:nvSpPr>
        <p:spPr/>
        <p:txBody>
          <a:bodyPr/>
          <a:lstStyle/>
          <a:p>
            <a:r>
              <a:rPr lang="nl-NL" b="1">
                <a:latin typeface="Effra"/>
              </a:rPr>
              <a:t>Visies op politieke participatie</a:t>
            </a:r>
          </a:p>
        </p:txBody>
      </p:sp>
      <p:graphicFrame>
        <p:nvGraphicFramePr>
          <p:cNvPr id="4" name="Tijdelijke aanduiding voor inhoud 3">
            <a:extLst>
              <a:ext uri="{FF2B5EF4-FFF2-40B4-BE49-F238E27FC236}">
                <a16:creationId xmlns:a16="http://schemas.microsoft.com/office/drawing/2014/main" id="{B677AAA4-80CF-C249-6EEB-0E9A344355F2}"/>
              </a:ext>
            </a:extLst>
          </p:cNvPr>
          <p:cNvGraphicFramePr>
            <a:graphicFrameLocks noGrp="1"/>
          </p:cNvGraphicFramePr>
          <p:nvPr>
            <p:ph idx="1"/>
            <p:extLst>
              <p:ext uri="{D42A27DB-BD31-4B8C-83A1-F6EECF244321}">
                <p14:modId xmlns:p14="http://schemas.microsoft.com/office/powerpoint/2010/main" val="2460427939"/>
              </p:ext>
            </p:extLst>
          </p:nvPr>
        </p:nvGraphicFramePr>
        <p:xfrm>
          <a:off x="811161" y="1551940"/>
          <a:ext cx="10515600" cy="2722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845871138"/>
                    </a:ext>
                  </a:extLst>
                </a:gridCol>
                <a:gridCol w="5257800">
                  <a:extLst>
                    <a:ext uri="{9D8B030D-6E8A-4147-A177-3AD203B41FA5}">
                      <a16:colId xmlns:a16="http://schemas.microsoft.com/office/drawing/2014/main" val="3056443233"/>
                    </a:ext>
                  </a:extLst>
                </a:gridCol>
              </a:tblGrid>
              <a:tr h="370840">
                <a:tc>
                  <a:txBody>
                    <a:bodyPr/>
                    <a:lstStyle/>
                    <a:p>
                      <a:r>
                        <a:rPr lang="nl-NL" sz="1600"/>
                        <a:t>Ontwikkelingsvisie</a:t>
                      </a:r>
                    </a:p>
                  </a:txBody>
                  <a:tcPr/>
                </a:tc>
                <a:tc>
                  <a:txBody>
                    <a:bodyPr/>
                    <a:lstStyle/>
                    <a:p>
                      <a:r>
                        <a:rPr lang="nl-NL" sz="1600"/>
                        <a:t>Instrumentele visie</a:t>
                      </a:r>
                    </a:p>
                  </a:txBody>
                  <a:tcPr/>
                </a:tc>
                <a:extLst>
                  <a:ext uri="{0D108BD9-81ED-4DB2-BD59-A6C34878D82A}">
                    <a16:rowId xmlns:a16="http://schemas.microsoft.com/office/drawing/2014/main" val="1569968741"/>
                  </a:ext>
                </a:extLst>
              </a:tr>
              <a:tr h="370840">
                <a:tc>
                  <a:txBody>
                    <a:bodyPr/>
                    <a:lstStyle/>
                    <a:p>
                      <a:r>
                        <a:rPr lang="nl-NL" sz="1600"/>
                        <a:t>Politieke participatie is een </a:t>
                      </a:r>
                      <a:r>
                        <a:rPr lang="nl-NL" sz="1600" b="1"/>
                        <a:t>doel</a:t>
                      </a:r>
                      <a:r>
                        <a:rPr lang="nl-NL" sz="1600"/>
                        <a:t> op zich</a:t>
                      </a:r>
                    </a:p>
                  </a:txBody>
                  <a:tcPr/>
                </a:tc>
                <a:tc>
                  <a:txBody>
                    <a:bodyPr/>
                    <a:lstStyle/>
                    <a:p>
                      <a:r>
                        <a:rPr lang="nl-NL" sz="1600"/>
                        <a:t>Politieke participatie is een </a:t>
                      </a:r>
                      <a:r>
                        <a:rPr lang="nl-NL" sz="1600" b="1"/>
                        <a:t>middel</a:t>
                      </a:r>
                      <a:r>
                        <a:rPr lang="nl-NL" sz="1600"/>
                        <a:t> (om besluiten te nemen)</a:t>
                      </a:r>
                    </a:p>
                  </a:txBody>
                  <a:tcPr/>
                </a:tc>
                <a:extLst>
                  <a:ext uri="{0D108BD9-81ED-4DB2-BD59-A6C34878D82A}">
                    <a16:rowId xmlns:a16="http://schemas.microsoft.com/office/drawing/2014/main" val="2409352249"/>
                  </a:ext>
                </a:extLst>
              </a:tr>
              <a:tr h="370840">
                <a:tc>
                  <a:txBody>
                    <a:bodyPr/>
                    <a:lstStyle/>
                    <a:p>
                      <a:r>
                        <a:rPr lang="nl-NL" sz="1600"/>
                        <a:t>Kennis onder burgers neemt doe door participatie</a:t>
                      </a:r>
                    </a:p>
                  </a:txBody>
                  <a:tcPr/>
                </a:tc>
                <a:tc>
                  <a:txBody>
                    <a:bodyPr/>
                    <a:lstStyle/>
                    <a:p>
                      <a:r>
                        <a:rPr lang="nl-NL" sz="1600"/>
                        <a:t>Stemmen is een manier om aan te geven wat je belangrijk vindt</a:t>
                      </a:r>
                    </a:p>
                  </a:txBody>
                  <a:tcPr/>
                </a:tc>
                <a:extLst>
                  <a:ext uri="{0D108BD9-81ED-4DB2-BD59-A6C34878D82A}">
                    <a16:rowId xmlns:a16="http://schemas.microsoft.com/office/drawing/2014/main" val="2569955154"/>
                  </a:ext>
                </a:extLst>
              </a:tr>
              <a:tr h="370840">
                <a:tc>
                  <a:txBody>
                    <a:bodyPr/>
                    <a:lstStyle/>
                    <a:p>
                      <a:r>
                        <a:rPr lang="nl-NL" sz="1600" b="1"/>
                        <a:t>Hoe actiever burgers zijn, hoe beter voor de democratie</a:t>
                      </a:r>
                    </a:p>
                  </a:txBody>
                  <a:tcPr/>
                </a:tc>
                <a:tc>
                  <a:txBody>
                    <a:bodyPr/>
                    <a:lstStyle/>
                    <a:p>
                      <a:r>
                        <a:rPr lang="nl-NL" sz="1600"/>
                        <a:t>Participatie kent </a:t>
                      </a:r>
                      <a:r>
                        <a:rPr lang="nl-NL" sz="1600" b="1"/>
                        <a:t>kansen en risico’s</a:t>
                      </a:r>
                      <a:r>
                        <a:rPr lang="nl-NL" sz="1600"/>
                        <a:t>: het is goed als het leidt tot beter beleid, of betere acceptatie van beleid. Maar kent ook risico’s; als niet alle groepen participeren</a:t>
                      </a:r>
                    </a:p>
                  </a:txBody>
                  <a:tcPr/>
                </a:tc>
                <a:extLst>
                  <a:ext uri="{0D108BD9-81ED-4DB2-BD59-A6C34878D82A}">
                    <a16:rowId xmlns:a16="http://schemas.microsoft.com/office/drawing/2014/main" val="3615086019"/>
                  </a:ext>
                </a:extLst>
              </a:tr>
              <a:tr h="370840">
                <a:tc>
                  <a:txBody>
                    <a:bodyPr/>
                    <a:lstStyle/>
                    <a:p>
                      <a:r>
                        <a:rPr lang="nl-NL" sz="1600" b="1"/>
                        <a:t>Participatie is dus méér dan eens per vier jaar stemmen</a:t>
                      </a:r>
                    </a:p>
                  </a:txBody>
                  <a:tcPr/>
                </a:tc>
                <a:tc>
                  <a:txBody>
                    <a:bodyPr/>
                    <a:lstStyle/>
                    <a:p>
                      <a:r>
                        <a:rPr lang="nl-NL" sz="1600"/>
                        <a:t>Omdat de meeste mensen stemmen, moeten </a:t>
                      </a:r>
                      <a:r>
                        <a:rPr lang="nl-NL" sz="1600" b="1"/>
                        <a:t>verkiezingen de kern van politieke participatie</a:t>
                      </a:r>
                      <a:r>
                        <a:rPr lang="nl-NL" sz="1600"/>
                        <a:t> vormen</a:t>
                      </a:r>
                    </a:p>
                  </a:txBody>
                  <a:tcPr/>
                </a:tc>
                <a:extLst>
                  <a:ext uri="{0D108BD9-81ED-4DB2-BD59-A6C34878D82A}">
                    <a16:rowId xmlns:a16="http://schemas.microsoft.com/office/drawing/2014/main" val="767661921"/>
                  </a:ext>
                </a:extLst>
              </a:tr>
            </a:tbl>
          </a:graphicData>
        </a:graphic>
      </p:graphicFrame>
      <p:pic>
        <p:nvPicPr>
          <p:cNvPr id="6" name="Afbeelding 5">
            <a:extLst>
              <a:ext uri="{FF2B5EF4-FFF2-40B4-BE49-F238E27FC236}">
                <a16:creationId xmlns:a16="http://schemas.microsoft.com/office/drawing/2014/main" id="{010DCF4D-7F70-47BD-E10C-F9BC6A02960A}"/>
              </a:ext>
            </a:extLst>
          </p:cNvPr>
          <p:cNvPicPr>
            <a:picLocks noChangeAspect="1"/>
          </p:cNvPicPr>
          <p:nvPr/>
        </p:nvPicPr>
        <p:blipFill>
          <a:blip r:embed="rId2"/>
          <a:stretch>
            <a:fillRect/>
          </a:stretch>
        </p:blipFill>
        <p:spPr>
          <a:xfrm>
            <a:off x="4139654" y="4350702"/>
            <a:ext cx="4083801" cy="2221865"/>
          </a:xfrm>
          <a:prstGeom prst="rect">
            <a:avLst/>
          </a:prstGeom>
        </p:spPr>
      </p:pic>
    </p:spTree>
    <p:extLst>
      <p:ext uri="{BB962C8B-B14F-4D97-AF65-F5344CB8AC3E}">
        <p14:creationId xmlns:p14="http://schemas.microsoft.com/office/powerpoint/2010/main" val="6882262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buNone/>
            </a:pPr>
            <a:r>
              <a:rPr lang="nl-NL" sz="4000" b="1">
                <a:latin typeface="Effra"/>
              </a:rPr>
              <a:t>Twee strategieën voor criminaliteitsbestrijding</a:t>
            </a:r>
          </a:p>
        </p:txBody>
      </p:sp>
      <p:sp>
        <p:nvSpPr>
          <p:cNvPr id="3" name="Tijdelijke aanduiding voor inhoud 2"/>
          <p:cNvSpPr>
            <a:spLocks noGrp="1"/>
          </p:cNvSpPr>
          <p:nvPr>
            <p:ph idx="1"/>
          </p:nvPr>
        </p:nvSpPr>
        <p:spPr/>
        <p:txBody>
          <a:bodyPr>
            <a:normAutofit fontScale="85000" lnSpcReduction="20000"/>
          </a:bodyPr>
          <a:lstStyle/>
          <a:p>
            <a:pPr marL="457200" indent="-457200">
              <a:buFont typeface="+mj-lt"/>
              <a:buAutoNum type="arabicPeriod"/>
            </a:pPr>
            <a:r>
              <a:rPr lang="nl-NL" sz="2300" u="sng"/>
              <a:t>Repressie</a:t>
            </a:r>
          </a:p>
          <a:p>
            <a:pPr lvl="1">
              <a:buFont typeface="Wingdings" panose="05000000000000000000" pitchFamily="2" charset="2"/>
              <a:buChar char="q"/>
            </a:pPr>
            <a:r>
              <a:rPr lang="nl-NL"/>
              <a:t> </a:t>
            </a:r>
            <a:r>
              <a:rPr lang="nl-NL" sz="2100" i="1"/>
              <a:t>Handhaven van rechtsorde </a:t>
            </a:r>
            <a:r>
              <a:rPr lang="nl-NL" sz="2100">
                <a:sym typeface="Wingdings" pitchFamily="2" charset="2"/>
              </a:rPr>
              <a:t> </a:t>
            </a:r>
            <a:r>
              <a:rPr lang="nl-NL" sz="2100"/>
              <a:t>Deze strategie is erop gericht om (vermeende) daders van delicten op te sporen, te vervolgen en berechten, en te straffen. </a:t>
            </a:r>
          </a:p>
          <a:p>
            <a:pPr lvl="2">
              <a:buFont typeface="Wingdings" panose="05000000000000000000" pitchFamily="2" charset="2"/>
              <a:buChar char="q"/>
            </a:pPr>
            <a:r>
              <a:rPr lang="nl-NL" sz="1800"/>
              <a:t> Snelrecht</a:t>
            </a:r>
          </a:p>
          <a:p>
            <a:pPr lvl="2">
              <a:buFont typeface="Wingdings" panose="05000000000000000000" pitchFamily="2" charset="2"/>
              <a:buChar char="q"/>
            </a:pPr>
            <a:r>
              <a:rPr lang="nl-NL" sz="1800"/>
              <a:t> Zero </a:t>
            </a:r>
            <a:r>
              <a:rPr lang="nl-NL" sz="1800" err="1"/>
              <a:t>tolerance</a:t>
            </a:r>
            <a:r>
              <a:rPr lang="nl-NL" sz="1800"/>
              <a:t> arrestaties </a:t>
            </a:r>
          </a:p>
          <a:p>
            <a:pPr marL="0" indent="0">
              <a:buNone/>
            </a:pPr>
            <a:endParaRPr lang="nl-NL" sz="800"/>
          </a:p>
          <a:p>
            <a:pPr marL="457200" indent="-457200">
              <a:buFont typeface="+mj-lt"/>
              <a:buAutoNum type="arabicPeriod" startAt="2"/>
            </a:pPr>
            <a:r>
              <a:rPr lang="nl-NL" sz="2300" u="sng"/>
              <a:t>Preventie</a:t>
            </a:r>
          </a:p>
          <a:p>
            <a:pPr lvl="1">
              <a:buFont typeface="Wingdings" panose="05000000000000000000" pitchFamily="2" charset="2"/>
              <a:buChar char="q"/>
            </a:pPr>
            <a:r>
              <a:rPr lang="nl-NL" sz="2100"/>
              <a:t> </a:t>
            </a:r>
            <a:r>
              <a:rPr lang="nl-NL" sz="2100" i="1"/>
              <a:t>Ondersteuning &amp; hulpverlening </a:t>
            </a:r>
            <a:r>
              <a:rPr lang="nl-NL" sz="2100">
                <a:sym typeface="Wingdings" pitchFamily="2" charset="2"/>
              </a:rPr>
              <a:t> </a:t>
            </a:r>
            <a:r>
              <a:rPr lang="nl-NL" sz="2100"/>
              <a:t>Deze strategie is gericht op het bevorderen van cognitieve en sociale competenties en het afleren van antisociaal gedrag bij risicogroepen, veelal minderjarigen. </a:t>
            </a:r>
          </a:p>
          <a:p>
            <a:pPr lvl="2">
              <a:buFont typeface="Wingdings" panose="05000000000000000000" pitchFamily="2" charset="2"/>
              <a:buChar char="q"/>
            </a:pPr>
            <a:r>
              <a:rPr lang="nl-NL" sz="1800"/>
              <a:t> Persoonsgerichte aanpak (risicogroepen ontvangen hulp/therapie, jeugdzorg)</a:t>
            </a:r>
          </a:p>
          <a:p>
            <a:pPr lvl="2">
              <a:buFont typeface="Wingdings" panose="05000000000000000000" pitchFamily="2" charset="2"/>
              <a:buChar char="q"/>
            </a:pPr>
            <a:r>
              <a:rPr lang="nl-NL" sz="1800"/>
              <a:t> Beleid gericht op de groep (inzet van buurthuizen)</a:t>
            </a:r>
          </a:p>
          <a:p>
            <a:pPr marL="0" indent="0">
              <a:buNone/>
            </a:pPr>
            <a:endParaRPr lang="nl-NL" sz="2300" u="sng"/>
          </a:p>
          <a:p>
            <a:pPr lvl="1">
              <a:buFont typeface="Wingdings" panose="05000000000000000000" pitchFamily="2" charset="2"/>
              <a:buChar char="q"/>
            </a:pPr>
            <a:r>
              <a:rPr lang="nl-NL" sz="2100"/>
              <a:t> </a:t>
            </a:r>
            <a:r>
              <a:rPr lang="nl-NL" sz="2100" i="1"/>
              <a:t>Beperken van de mogelijkheid tot criminaliteit </a:t>
            </a:r>
            <a:r>
              <a:rPr lang="nl-NL" sz="2100" i="1">
                <a:sym typeface="Wingdings" pitchFamily="2" charset="2"/>
              </a:rPr>
              <a:t> v</a:t>
            </a:r>
            <a:r>
              <a:rPr lang="nl-NL" sz="2100" i="1"/>
              <a:t>ooral gericht op de criminaliteit zelf</a:t>
            </a:r>
          </a:p>
          <a:p>
            <a:pPr lvl="2">
              <a:buFont typeface="Wingdings" panose="05000000000000000000" pitchFamily="2" charset="2"/>
              <a:buChar char="q"/>
            </a:pPr>
            <a:r>
              <a:rPr lang="nl-NL" sz="1800"/>
              <a:t> Extra politie inzet</a:t>
            </a:r>
            <a:endParaRPr lang="nl-NL"/>
          </a:p>
          <a:p>
            <a:pPr lvl="2">
              <a:buFont typeface="Wingdings" panose="05000000000000000000" pitchFamily="2" charset="2"/>
              <a:buChar char="q"/>
            </a:pPr>
            <a:r>
              <a:rPr lang="nl-NL" sz="1800"/>
              <a:t> </a:t>
            </a:r>
            <a:r>
              <a:rPr lang="nl-NL"/>
              <a:t>C</a:t>
            </a:r>
            <a:r>
              <a:rPr lang="nl-NL" sz="1800"/>
              <a:t>amera’s op gevaarlijke plekken</a:t>
            </a:r>
            <a:endParaRPr lang="nl-NL"/>
          </a:p>
          <a:p>
            <a:pPr lvl="2">
              <a:buFont typeface="Wingdings" panose="05000000000000000000" pitchFamily="2" charset="2"/>
              <a:buChar char="q"/>
            </a:pPr>
            <a:r>
              <a:rPr lang="nl-NL" sz="1800"/>
              <a:t> Identificatieplicht</a:t>
            </a:r>
          </a:p>
          <a:p>
            <a:pPr lvl="2">
              <a:buFont typeface="Wingdings" panose="05000000000000000000" pitchFamily="2" charset="2"/>
              <a:buChar char="q"/>
            </a:pPr>
            <a:r>
              <a:rPr lang="nl-NL" sz="1800"/>
              <a:t> Preventief fouilleren</a:t>
            </a:r>
          </a:p>
          <a:p>
            <a:endParaRPr lang="nl-NL"/>
          </a:p>
        </p:txBody>
      </p:sp>
    </p:spTree>
    <p:extLst>
      <p:ext uri="{BB962C8B-B14F-4D97-AF65-F5344CB8AC3E}">
        <p14:creationId xmlns:p14="http://schemas.microsoft.com/office/powerpoint/2010/main" val="37670452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latin typeface="Effra"/>
              </a:rPr>
              <a:t>Klassieke VS moderne school</a:t>
            </a:r>
          </a:p>
        </p:txBody>
      </p:sp>
      <p:sp>
        <p:nvSpPr>
          <p:cNvPr id="3" name="Tijdelijke aanduiding voor inhoud 2"/>
          <p:cNvSpPr>
            <a:spLocks noGrp="1"/>
          </p:cNvSpPr>
          <p:nvPr>
            <p:ph idx="1"/>
          </p:nvPr>
        </p:nvSpPr>
        <p:spPr/>
        <p:txBody>
          <a:bodyPr>
            <a:normAutofit/>
          </a:bodyPr>
          <a:lstStyle/>
          <a:p>
            <a:pPr marL="0" indent="0">
              <a:lnSpc>
                <a:spcPct val="110000"/>
              </a:lnSpc>
              <a:spcBef>
                <a:spcPts val="0"/>
              </a:spcBef>
              <a:buNone/>
            </a:pPr>
            <a:r>
              <a:rPr lang="nl-NL" b="1"/>
              <a:t>Klassieke school</a:t>
            </a:r>
          </a:p>
          <a:p>
            <a:pPr marL="457200" lvl="2">
              <a:lnSpc>
                <a:spcPct val="110000"/>
              </a:lnSpc>
              <a:spcBef>
                <a:spcPts val="0"/>
              </a:spcBef>
            </a:pPr>
            <a:r>
              <a:rPr lang="nl-NL"/>
              <a:t>Daad staat centraal (daadrecht)</a:t>
            </a:r>
          </a:p>
          <a:p>
            <a:pPr marL="457200" lvl="2">
              <a:lnSpc>
                <a:spcPct val="110000"/>
              </a:lnSpc>
              <a:spcBef>
                <a:spcPts val="0"/>
              </a:spcBef>
            </a:pPr>
            <a:r>
              <a:rPr lang="nl-NL"/>
              <a:t>Voor dezelfde daad, dezelfde straf</a:t>
            </a:r>
          </a:p>
          <a:p>
            <a:pPr marL="457200" lvl="2">
              <a:lnSpc>
                <a:spcPct val="110000"/>
              </a:lnSpc>
              <a:spcBef>
                <a:spcPts val="0"/>
              </a:spcBef>
            </a:pPr>
            <a:r>
              <a:rPr lang="nl-NL"/>
              <a:t>Afschrikken is hoofddoel van straffen </a:t>
            </a:r>
          </a:p>
          <a:p>
            <a:pPr marL="457200" lvl="2">
              <a:lnSpc>
                <a:spcPct val="110000"/>
              </a:lnSpc>
              <a:spcBef>
                <a:spcPts val="0"/>
              </a:spcBef>
            </a:pPr>
            <a:r>
              <a:rPr lang="nl-NL"/>
              <a:t>Welke criminaliteitstheorie/theorieën passen daarbij?</a:t>
            </a:r>
          </a:p>
          <a:p>
            <a:pPr marL="0" lvl="1">
              <a:lnSpc>
                <a:spcPct val="110000"/>
              </a:lnSpc>
              <a:spcBef>
                <a:spcPts val="0"/>
              </a:spcBef>
            </a:pPr>
            <a:endParaRPr lang="nl-NL" sz="800" b="1"/>
          </a:p>
          <a:p>
            <a:pPr marL="0" indent="0">
              <a:lnSpc>
                <a:spcPct val="110000"/>
              </a:lnSpc>
              <a:spcBef>
                <a:spcPts val="0"/>
              </a:spcBef>
              <a:buNone/>
            </a:pPr>
            <a:r>
              <a:rPr lang="nl-NL" b="1"/>
              <a:t>Moderne school</a:t>
            </a:r>
          </a:p>
          <a:p>
            <a:pPr marL="457200" lvl="2">
              <a:lnSpc>
                <a:spcPct val="110000"/>
              </a:lnSpc>
              <a:spcBef>
                <a:spcPts val="0"/>
              </a:spcBef>
            </a:pPr>
            <a:r>
              <a:rPr lang="nl-NL"/>
              <a:t>Daderrecht staat centraal</a:t>
            </a:r>
          </a:p>
          <a:p>
            <a:pPr marL="457200" lvl="2">
              <a:lnSpc>
                <a:spcPct val="110000"/>
              </a:lnSpc>
              <a:spcBef>
                <a:spcPts val="0"/>
              </a:spcBef>
            </a:pPr>
            <a:r>
              <a:rPr lang="nl-NL"/>
              <a:t>Bij het geven van een straf wordt gekeken naar het waarschijnlijke effect van de straf op de dader</a:t>
            </a:r>
          </a:p>
          <a:p>
            <a:pPr marL="457200" lvl="2">
              <a:lnSpc>
                <a:spcPct val="110000"/>
              </a:lnSpc>
              <a:spcBef>
                <a:spcPts val="0"/>
              </a:spcBef>
            </a:pPr>
            <a:r>
              <a:rPr lang="nl-NL"/>
              <a:t>Voorkeur voor andere straffen met andere doelen </a:t>
            </a:r>
          </a:p>
          <a:p>
            <a:pPr marL="457200" lvl="2">
              <a:lnSpc>
                <a:spcPct val="110000"/>
              </a:lnSpc>
              <a:spcBef>
                <a:spcPts val="0"/>
              </a:spcBef>
            </a:pPr>
            <a:r>
              <a:rPr lang="nl-NL"/>
              <a:t>Welke criminaliteitstheorie/theorieën passen daarbij?</a:t>
            </a:r>
          </a:p>
        </p:txBody>
      </p:sp>
    </p:spTree>
    <p:extLst>
      <p:ext uri="{BB962C8B-B14F-4D97-AF65-F5344CB8AC3E}">
        <p14:creationId xmlns:p14="http://schemas.microsoft.com/office/powerpoint/2010/main" val="38180837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Rijtjes</a:t>
            </a:r>
          </a:p>
        </p:txBody>
      </p:sp>
      <p:sp>
        <p:nvSpPr>
          <p:cNvPr id="3" name="Tijdelijke aanduiding voor tekst 2"/>
          <p:cNvSpPr>
            <a:spLocks noGrp="1"/>
          </p:cNvSpPr>
          <p:nvPr>
            <p:ph type="body" idx="1"/>
          </p:nvPr>
        </p:nvSpPr>
        <p:spPr/>
        <p:txBody>
          <a:bodyPr/>
          <a:lstStyle/>
          <a:p>
            <a:r>
              <a:rPr lang="nl-NL"/>
              <a:t>Type bindingen (relaties of afhankelijkheden)</a:t>
            </a:r>
          </a:p>
        </p:txBody>
      </p:sp>
      <p:sp>
        <p:nvSpPr>
          <p:cNvPr id="4" name="Tijdelijke aanduiding voor inhoud 3"/>
          <p:cNvSpPr>
            <a:spLocks noGrp="1"/>
          </p:cNvSpPr>
          <p:nvPr>
            <p:ph sz="half" idx="2"/>
          </p:nvPr>
        </p:nvSpPr>
        <p:spPr/>
        <p:txBody>
          <a:bodyPr/>
          <a:lstStyle/>
          <a:p>
            <a:r>
              <a:rPr lang="nl-NL"/>
              <a:t>Economisch: schaarse goederen en geld </a:t>
            </a:r>
          </a:p>
          <a:p>
            <a:r>
              <a:rPr lang="nl-NL"/>
              <a:t>Politiek: macht en collectieve goederen</a:t>
            </a:r>
          </a:p>
          <a:p>
            <a:r>
              <a:rPr lang="nl-NL"/>
              <a:t>Cognitief: kennis</a:t>
            </a:r>
          </a:p>
          <a:p>
            <a:r>
              <a:rPr lang="nl-NL"/>
              <a:t>Affectief: gevoelens</a:t>
            </a:r>
          </a:p>
        </p:txBody>
      </p:sp>
      <p:sp>
        <p:nvSpPr>
          <p:cNvPr id="5" name="Tijdelijke aanduiding voor tekst 4"/>
          <p:cNvSpPr>
            <a:spLocks noGrp="1"/>
          </p:cNvSpPr>
          <p:nvPr>
            <p:ph type="body" sz="quarter" idx="3"/>
          </p:nvPr>
        </p:nvSpPr>
        <p:spPr/>
        <p:txBody>
          <a:bodyPr/>
          <a:lstStyle/>
          <a:p>
            <a:r>
              <a:rPr lang="nl-NL"/>
              <a:t>Type machtsbronnen (hulpbronnen om je doel te bereiken)</a:t>
            </a:r>
          </a:p>
        </p:txBody>
      </p:sp>
      <p:sp>
        <p:nvSpPr>
          <p:cNvPr id="6" name="Tijdelijke aanduiding voor inhoud 5"/>
          <p:cNvSpPr>
            <a:spLocks noGrp="1"/>
          </p:cNvSpPr>
          <p:nvPr>
            <p:ph sz="quarter" idx="4"/>
          </p:nvPr>
        </p:nvSpPr>
        <p:spPr/>
        <p:txBody>
          <a:bodyPr/>
          <a:lstStyle/>
          <a:p>
            <a:r>
              <a:rPr lang="nl-NL"/>
              <a:t>Economisch: geld of productiemiddelen</a:t>
            </a:r>
          </a:p>
          <a:p>
            <a:r>
              <a:rPr lang="nl-NL"/>
              <a:t>Politiek: wetten of militaire middelen</a:t>
            </a:r>
          </a:p>
          <a:p>
            <a:r>
              <a:rPr lang="nl-NL"/>
              <a:t>Cognitief: kennis</a:t>
            </a:r>
          </a:p>
          <a:p>
            <a:r>
              <a:rPr lang="nl-NL"/>
              <a:t>Affectief: emotioneel en charisma</a:t>
            </a:r>
          </a:p>
          <a:p>
            <a:endParaRPr lang="nl-NL"/>
          </a:p>
        </p:txBody>
      </p:sp>
    </p:spTree>
    <p:extLst>
      <p:ext uri="{BB962C8B-B14F-4D97-AF65-F5344CB8AC3E}">
        <p14:creationId xmlns:p14="http://schemas.microsoft.com/office/powerpoint/2010/main" val="30037524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Rijtjes</a:t>
            </a:r>
          </a:p>
        </p:txBody>
      </p:sp>
      <p:sp>
        <p:nvSpPr>
          <p:cNvPr id="3" name="Tijdelijke aanduiding voor tekst 2"/>
          <p:cNvSpPr>
            <a:spLocks noGrp="1"/>
          </p:cNvSpPr>
          <p:nvPr>
            <p:ph type="body" idx="1"/>
          </p:nvPr>
        </p:nvSpPr>
        <p:spPr/>
        <p:txBody>
          <a:bodyPr/>
          <a:lstStyle/>
          <a:p>
            <a:r>
              <a:rPr lang="nl-NL"/>
              <a:t>Soorten ongelijkheid (ongelijke verdeling van hulpbronnen)</a:t>
            </a:r>
          </a:p>
        </p:txBody>
      </p:sp>
      <p:sp>
        <p:nvSpPr>
          <p:cNvPr id="4" name="Tijdelijke aanduiding voor inhoud 3"/>
          <p:cNvSpPr>
            <a:spLocks noGrp="1"/>
          </p:cNvSpPr>
          <p:nvPr>
            <p:ph sz="half" idx="2"/>
          </p:nvPr>
        </p:nvSpPr>
        <p:spPr/>
        <p:txBody>
          <a:bodyPr/>
          <a:lstStyle/>
          <a:p>
            <a:r>
              <a:rPr lang="nl-NL"/>
              <a:t>Economische hulpbronnen: geld of bezit</a:t>
            </a:r>
          </a:p>
          <a:p>
            <a:r>
              <a:rPr lang="nl-NL"/>
              <a:t>Politieke hulpbronnen: macht of gezag</a:t>
            </a:r>
          </a:p>
          <a:p>
            <a:r>
              <a:rPr lang="nl-NL"/>
              <a:t>Sociale hulpbronnen: kennissen of hulp</a:t>
            </a:r>
          </a:p>
          <a:p>
            <a:r>
              <a:rPr lang="nl-NL"/>
              <a:t>Symbolische hulpbronnen: status/aanzien</a:t>
            </a:r>
          </a:p>
        </p:txBody>
      </p:sp>
      <p:sp>
        <p:nvSpPr>
          <p:cNvPr id="5" name="Tijdelijke aanduiding voor tekst 4"/>
          <p:cNvSpPr>
            <a:spLocks noGrp="1"/>
          </p:cNvSpPr>
          <p:nvPr>
            <p:ph type="body" sz="quarter" idx="3"/>
          </p:nvPr>
        </p:nvSpPr>
        <p:spPr/>
        <p:txBody>
          <a:bodyPr/>
          <a:lstStyle/>
          <a:p>
            <a:r>
              <a:rPr lang="nl-NL"/>
              <a:t>Soorten kapitaal</a:t>
            </a:r>
          </a:p>
        </p:txBody>
      </p:sp>
      <p:sp>
        <p:nvSpPr>
          <p:cNvPr id="6" name="Tijdelijke aanduiding voor inhoud 5"/>
          <p:cNvSpPr>
            <a:spLocks noGrp="1"/>
          </p:cNvSpPr>
          <p:nvPr>
            <p:ph sz="quarter" idx="4"/>
          </p:nvPr>
        </p:nvSpPr>
        <p:spPr/>
        <p:txBody>
          <a:bodyPr/>
          <a:lstStyle/>
          <a:p>
            <a:r>
              <a:rPr lang="nl-NL"/>
              <a:t>Economisch kapitaal: bezit of inkomen</a:t>
            </a:r>
          </a:p>
          <a:p>
            <a:r>
              <a:rPr lang="nl-NL"/>
              <a:t>Sociaal kapitaal: connecties, netwerken, respect</a:t>
            </a:r>
          </a:p>
          <a:p>
            <a:r>
              <a:rPr lang="nl-NL"/>
              <a:t>Cultureel kapitaal: competenties (kennis, houdingen, opvattingen en smaak van mensen met hoge posities)</a:t>
            </a:r>
          </a:p>
        </p:txBody>
      </p:sp>
    </p:spTree>
    <p:extLst>
      <p:ext uri="{BB962C8B-B14F-4D97-AF65-F5344CB8AC3E}">
        <p14:creationId xmlns:p14="http://schemas.microsoft.com/office/powerpoint/2010/main" val="38600181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a:latin typeface="Effra"/>
              </a:rPr>
              <a:t>Ideologie </a:t>
            </a:r>
          </a:p>
        </p:txBody>
      </p:sp>
      <p:graphicFrame>
        <p:nvGraphicFramePr>
          <p:cNvPr id="10" name="Tabel 9">
            <a:extLst>
              <a:ext uri="{FF2B5EF4-FFF2-40B4-BE49-F238E27FC236}">
                <a16:creationId xmlns:a16="http://schemas.microsoft.com/office/drawing/2014/main" id="{A4231E9B-B438-D4B3-061D-3FC52BBB257D}"/>
              </a:ext>
            </a:extLst>
          </p:cNvPr>
          <p:cNvGraphicFramePr>
            <a:graphicFrameLocks noGrp="1"/>
          </p:cNvGraphicFramePr>
          <p:nvPr/>
        </p:nvGraphicFramePr>
        <p:xfrm>
          <a:off x="1044518" y="1434905"/>
          <a:ext cx="10102964" cy="5218671"/>
        </p:xfrm>
        <a:graphic>
          <a:graphicData uri="http://schemas.openxmlformats.org/drawingml/2006/table">
            <a:tbl>
              <a:tblPr firstRow="1" bandRow="1">
                <a:tableStyleId>{72833802-FEF1-4C79-8D5D-14CF1EAF98D9}</a:tableStyleId>
              </a:tblPr>
              <a:tblGrid>
                <a:gridCol w="2525741">
                  <a:extLst>
                    <a:ext uri="{9D8B030D-6E8A-4147-A177-3AD203B41FA5}">
                      <a16:colId xmlns:a16="http://schemas.microsoft.com/office/drawing/2014/main" val="20000"/>
                    </a:ext>
                  </a:extLst>
                </a:gridCol>
                <a:gridCol w="2525741">
                  <a:extLst>
                    <a:ext uri="{9D8B030D-6E8A-4147-A177-3AD203B41FA5}">
                      <a16:colId xmlns:a16="http://schemas.microsoft.com/office/drawing/2014/main" val="20001"/>
                    </a:ext>
                  </a:extLst>
                </a:gridCol>
                <a:gridCol w="2525741">
                  <a:extLst>
                    <a:ext uri="{9D8B030D-6E8A-4147-A177-3AD203B41FA5}">
                      <a16:colId xmlns:a16="http://schemas.microsoft.com/office/drawing/2014/main" val="20002"/>
                    </a:ext>
                  </a:extLst>
                </a:gridCol>
                <a:gridCol w="2525741">
                  <a:extLst>
                    <a:ext uri="{9D8B030D-6E8A-4147-A177-3AD203B41FA5}">
                      <a16:colId xmlns:a16="http://schemas.microsoft.com/office/drawing/2014/main" val="20003"/>
                    </a:ext>
                  </a:extLst>
                </a:gridCol>
              </a:tblGrid>
              <a:tr h="421256">
                <a:tc>
                  <a:txBody>
                    <a:bodyPr/>
                    <a:lstStyle/>
                    <a:p>
                      <a:pPr algn="l"/>
                      <a:endParaRPr lang="nl-NL" sz="1600">
                        <a:latin typeface="Effra" panose="02000506080000020004" pitchFamily="2" charset="77"/>
                      </a:endParaRPr>
                    </a:p>
                  </a:txBody>
                  <a:tcPr marL="68580" marR="68580" marT="34290" marB="34290"/>
                </a:tc>
                <a:tc>
                  <a:txBody>
                    <a:bodyPr/>
                    <a:lstStyle/>
                    <a:p>
                      <a:pPr algn="l"/>
                      <a:r>
                        <a:rPr lang="nl-NL" sz="1800">
                          <a:latin typeface="Effra" panose="02000506080000020004" pitchFamily="2" charset="77"/>
                        </a:rPr>
                        <a:t>Sociaaldemocratie</a:t>
                      </a:r>
                    </a:p>
                  </a:txBody>
                  <a:tcPr marL="68580" marR="68580" marT="34290" marB="34290"/>
                </a:tc>
                <a:tc>
                  <a:txBody>
                    <a:bodyPr/>
                    <a:lstStyle/>
                    <a:p>
                      <a:pPr algn="l"/>
                      <a:r>
                        <a:rPr lang="nl-NL" sz="1800">
                          <a:latin typeface="Effra" panose="02000506080000020004" pitchFamily="2" charset="77"/>
                        </a:rPr>
                        <a:t>Christendemocratie</a:t>
                      </a:r>
                    </a:p>
                  </a:txBody>
                  <a:tcPr marL="68580" marR="68580" marT="34290" marB="34290"/>
                </a:tc>
                <a:tc>
                  <a:txBody>
                    <a:bodyPr/>
                    <a:lstStyle/>
                    <a:p>
                      <a:pPr algn="l"/>
                      <a:r>
                        <a:rPr lang="nl-NL" sz="1800">
                          <a:latin typeface="Effra" panose="02000506080000020004" pitchFamily="2" charset="77"/>
                        </a:rPr>
                        <a:t>Liberalisme</a:t>
                      </a:r>
                    </a:p>
                  </a:txBody>
                  <a:tcPr marL="68580" marR="68580" marT="34290" marB="34290"/>
                </a:tc>
                <a:extLst>
                  <a:ext uri="{0D108BD9-81ED-4DB2-BD59-A6C34878D82A}">
                    <a16:rowId xmlns:a16="http://schemas.microsoft.com/office/drawing/2014/main" val="10000"/>
                  </a:ext>
                </a:extLst>
              </a:tr>
              <a:tr h="1237596">
                <a:tc>
                  <a:txBody>
                    <a:bodyPr/>
                    <a:lstStyle/>
                    <a:p>
                      <a:pPr algn="l"/>
                      <a:r>
                        <a:rPr lang="nl-NL" sz="1600" b="1">
                          <a:latin typeface="Effra" panose="02000506080000020004" pitchFamily="2" charset="77"/>
                        </a:rPr>
                        <a:t>Waarde</a:t>
                      </a:r>
                    </a:p>
                    <a:p>
                      <a:pPr algn="l"/>
                      <a:endParaRPr lang="nl-NL" sz="1600" b="1">
                        <a:latin typeface="Effra" panose="02000506080000020004" pitchFamily="2" charset="77"/>
                      </a:endParaRPr>
                    </a:p>
                    <a:p>
                      <a:pPr algn="l"/>
                      <a:endParaRPr lang="nl-NL" sz="1600" b="1">
                        <a:latin typeface="Effra" panose="02000506080000020004" pitchFamily="2" charset="77"/>
                      </a:endParaRPr>
                    </a:p>
                    <a:p>
                      <a:pPr algn="l"/>
                      <a:r>
                        <a:rPr lang="nl-NL" sz="1600" b="1">
                          <a:latin typeface="Effra" panose="02000506080000020004" pitchFamily="2" charset="77"/>
                        </a:rPr>
                        <a:t>Norm</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Gelijkwaardigheid</a:t>
                      </a:r>
                    </a:p>
                    <a:p>
                      <a:pPr algn="l"/>
                      <a:endParaRPr lang="nl-NL" sz="1600">
                        <a:latin typeface="Effra" panose="02000506080000020004" pitchFamily="2" charset="77"/>
                      </a:endParaRPr>
                    </a:p>
                    <a:p>
                      <a:pPr algn="l"/>
                      <a:endParaRPr lang="nl-NL" sz="1600">
                        <a:latin typeface="Effra" panose="02000506080000020004" pitchFamily="2" charset="77"/>
                      </a:endParaRPr>
                    </a:p>
                    <a:p>
                      <a:pPr algn="l"/>
                      <a:r>
                        <a:rPr lang="nl-NL" sz="1600">
                          <a:latin typeface="Effra" panose="02000506080000020004" pitchFamily="2" charset="77"/>
                        </a:rPr>
                        <a:t>Zwakkeren moeten worden beschermd</a:t>
                      </a:r>
                    </a:p>
                  </a:txBody>
                  <a:tcPr marL="68580" marR="68580" marT="34290" marB="34290"/>
                </a:tc>
                <a:tc>
                  <a:txBody>
                    <a:bodyPr/>
                    <a:lstStyle/>
                    <a:p>
                      <a:pPr algn="l"/>
                      <a:r>
                        <a:rPr lang="nl-NL" sz="1600">
                          <a:latin typeface="Effra" panose="02000506080000020004" pitchFamily="2" charset="77"/>
                        </a:rPr>
                        <a:t>Gezamenlijke</a:t>
                      </a:r>
                      <a:r>
                        <a:rPr lang="nl-NL" sz="1600" baseline="0">
                          <a:latin typeface="Effra" panose="02000506080000020004" pitchFamily="2" charset="77"/>
                        </a:rPr>
                        <a:t> verantwoordelijkheid</a:t>
                      </a:r>
                    </a:p>
                    <a:p>
                      <a:pPr algn="l"/>
                      <a:endParaRPr lang="nl-NL" sz="1600" baseline="0">
                        <a:latin typeface="Effra" panose="02000506080000020004" pitchFamily="2" charset="77"/>
                      </a:endParaRPr>
                    </a:p>
                    <a:p>
                      <a:pPr algn="l"/>
                      <a:r>
                        <a:rPr lang="nl-NL" sz="1600" baseline="0">
                          <a:latin typeface="Effra" panose="02000506080000020004" pitchFamily="2" charset="77"/>
                        </a:rPr>
                        <a:t>Mensen moeten voor elkaar zorgen</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Vrijheid (persoonlijk &amp; economisch)</a:t>
                      </a:r>
                    </a:p>
                    <a:p>
                      <a:pPr algn="l"/>
                      <a:endParaRPr lang="nl-NL" sz="1600">
                        <a:latin typeface="Effra" panose="02000506080000020004" pitchFamily="2" charset="77"/>
                      </a:endParaRPr>
                    </a:p>
                    <a:p>
                      <a:pPr algn="l"/>
                      <a:r>
                        <a:rPr lang="nl-NL" sz="1600">
                          <a:latin typeface="Effra" panose="02000506080000020004" pitchFamily="2" charset="77"/>
                        </a:rPr>
                        <a:t>Vrijheden moeten worden beschermd</a:t>
                      </a:r>
                    </a:p>
                  </a:txBody>
                  <a:tcPr marL="68580" marR="68580" marT="34290" marB="34290"/>
                </a:tc>
                <a:extLst>
                  <a:ext uri="{0D108BD9-81ED-4DB2-BD59-A6C34878D82A}">
                    <a16:rowId xmlns:a16="http://schemas.microsoft.com/office/drawing/2014/main" val="10001"/>
                  </a:ext>
                </a:extLst>
              </a:tr>
              <a:tr h="1526842">
                <a:tc>
                  <a:txBody>
                    <a:bodyPr/>
                    <a:lstStyle/>
                    <a:p>
                      <a:pPr algn="l"/>
                      <a:r>
                        <a:rPr lang="nl-NL" sz="1600" b="1">
                          <a:latin typeface="Effra" panose="02000506080000020004" pitchFamily="2" charset="77"/>
                        </a:rPr>
                        <a:t>Sociaaleconomische verhoudingen</a:t>
                      </a:r>
                    </a:p>
                  </a:txBody>
                  <a:tcPr marL="68580" marR="68580" marT="34290" marB="34290">
                    <a:solidFill>
                      <a:schemeClr val="accent4">
                        <a:lumMod val="60000"/>
                        <a:lumOff val="40000"/>
                      </a:schemeClr>
                    </a:solidFill>
                  </a:tcPr>
                </a:tc>
                <a:tc>
                  <a:txBody>
                    <a:bodyPr/>
                    <a:lstStyle/>
                    <a:p>
                      <a:pPr algn="l"/>
                      <a:r>
                        <a:rPr lang="nl-NL" sz="1600" baseline="0">
                          <a:latin typeface="Effra" panose="02000506080000020004" pitchFamily="2" charset="77"/>
                        </a:rPr>
                        <a:t>Overheidsbemoeienis binnen de vrijemarkteconomie.</a:t>
                      </a:r>
                    </a:p>
                    <a:p>
                      <a:pPr algn="l"/>
                      <a:r>
                        <a:rPr lang="nl-NL" sz="1600">
                          <a:latin typeface="Effra" panose="02000506080000020004" pitchFamily="2" charset="77"/>
                        </a:rPr>
                        <a:t>Sterke verzorgingsstaat: hoge belastingen</a:t>
                      </a:r>
                      <a:r>
                        <a:rPr lang="nl-NL" sz="1600" baseline="0">
                          <a:latin typeface="Effra" panose="02000506080000020004" pitchFamily="2" charset="77"/>
                        </a:rPr>
                        <a:t> en uitkeringen</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Samenwerking tussen overheid, burgers</a:t>
                      </a:r>
                      <a:r>
                        <a:rPr lang="nl-NL" sz="1600" baseline="0">
                          <a:latin typeface="Effra" panose="02000506080000020004" pitchFamily="2" charset="77"/>
                        </a:rPr>
                        <a:t> en maatschappelijk middenveld</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Vrij</a:t>
                      </a:r>
                      <a:r>
                        <a:rPr lang="nl-NL" sz="1600" baseline="0">
                          <a:latin typeface="Effra" panose="02000506080000020004" pitchFamily="2" charset="77"/>
                        </a:rPr>
                        <a:t> ondernemerschap, lage belastingen en uitkeringen</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2"/>
                  </a:ext>
                </a:extLst>
              </a:tr>
              <a:tr h="1044681">
                <a:tc>
                  <a:txBody>
                    <a:bodyPr/>
                    <a:lstStyle/>
                    <a:p>
                      <a:pPr algn="l"/>
                      <a:r>
                        <a:rPr lang="nl-NL" sz="1600" b="1">
                          <a:latin typeface="Effra" panose="02000506080000020004" pitchFamily="2" charset="77"/>
                        </a:rPr>
                        <a:t>Gewenste machtsverhouding</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Overheid moet kennis, inkomen en macht verdelen</a:t>
                      </a:r>
                    </a:p>
                  </a:txBody>
                  <a:tcPr marL="68580" marR="68580" marT="34290" marB="34290"/>
                </a:tc>
                <a:tc>
                  <a:txBody>
                    <a:bodyPr/>
                    <a:lstStyle/>
                    <a:p>
                      <a:pPr algn="l"/>
                      <a:r>
                        <a:rPr lang="nl-NL" sz="1600">
                          <a:latin typeface="Effra" panose="02000506080000020004" pitchFamily="2" charset="77"/>
                        </a:rPr>
                        <a:t>Overheid</a:t>
                      </a:r>
                      <a:r>
                        <a:rPr lang="nl-NL" sz="1600" baseline="0">
                          <a:latin typeface="Effra" panose="02000506080000020004" pitchFamily="2" charset="77"/>
                        </a:rPr>
                        <a:t> doet de taken die mensen (en hun omgeving) niet zelf kunnen verrichten </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Overheid</a:t>
                      </a:r>
                      <a:r>
                        <a:rPr lang="nl-NL" sz="1600" baseline="0">
                          <a:latin typeface="Effra" panose="02000506080000020004" pitchFamily="2" charset="77"/>
                        </a:rPr>
                        <a:t> verzorgt alleen kerntaken: bijv. rechtsstaat beschermen</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3"/>
                  </a:ext>
                </a:extLst>
              </a:tr>
              <a:tr h="377074">
                <a:tc>
                  <a:txBody>
                    <a:bodyPr/>
                    <a:lstStyle/>
                    <a:p>
                      <a:pPr algn="l"/>
                      <a:r>
                        <a:rPr lang="nl-NL" sz="1600" b="1">
                          <a:latin typeface="Effra" panose="02000506080000020004" pitchFamily="2" charset="77"/>
                        </a:rPr>
                        <a:t>Overheid</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Sturend</a:t>
                      </a:r>
                    </a:p>
                  </a:txBody>
                  <a:tcPr marL="68580" marR="68580" marT="34290" marB="34290"/>
                </a:tc>
                <a:tc>
                  <a:txBody>
                    <a:bodyPr/>
                    <a:lstStyle/>
                    <a:p>
                      <a:pPr algn="l"/>
                      <a:r>
                        <a:rPr lang="nl-NL" sz="1600">
                          <a:latin typeface="Effra" panose="02000506080000020004" pitchFamily="2" charset="77"/>
                        </a:rPr>
                        <a:t>Aanvullend</a:t>
                      </a:r>
                    </a:p>
                  </a:txBody>
                  <a:tcPr marL="68580" marR="68580" marT="34290" marB="34290"/>
                </a:tc>
                <a:tc>
                  <a:txBody>
                    <a:bodyPr/>
                    <a:lstStyle/>
                    <a:p>
                      <a:pPr algn="l"/>
                      <a:r>
                        <a:rPr lang="nl-NL" sz="1600">
                          <a:latin typeface="Effra" panose="02000506080000020004" pitchFamily="2" charset="77"/>
                        </a:rPr>
                        <a:t>Terughoudend</a:t>
                      </a:r>
                    </a:p>
                  </a:txBody>
                  <a:tcPr marL="68580" marR="68580" marT="34290" marB="34290"/>
                </a:tc>
                <a:extLst>
                  <a:ext uri="{0D108BD9-81ED-4DB2-BD59-A6C34878D82A}">
                    <a16:rowId xmlns:a16="http://schemas.microsoft.com/office/drawing/2014/main" val="10004"/>
                  </a:ext>
                </a:extLst>
              </a:tr>
              <a:tr h="537070">
                <a:tc>
                  <a:txBody>
                    <a:bodyPr/>
                    <a:lstStyle/>
                    <a:p>
                      <a:pPr algn="l"/>
                      <a:r>
                        <a:rPr lang="nl-NL" sz="1600" b="1">
                          <a:latin typeface="Effra" panose="02000506080000020004" pitchFamily="2" charset="77"/>
                        </a:rPr>
                        <a:t>Voor wie komen ze op?</a:t>
                      </a:r>
                    </a:p>
                  </a:txBody>
                  <a:tcPr marL="68580" marR="68580" marT="34290" marB="34290">
                    <a:solidFill>
                      <a:schemeClr val="accent4">
                        <a:lumMod val="60000"/>
                        <a:lumOff val="40000"/>
                      </a:schemeClr>
                    </a:solidFill>
                  </a:tcPr>
                </a:tc>
                <a:tc>
                  <a:txBody>
                    <a:bodyPr/>
                    <a:lstStyle/>
                    <a:p>
                      <a:pPr algn="l"/>
                      <a:r>
                        <a:rPr lang="nl-NL" sz="1600">
                          <a:latin typeface="Effra" panose="02000506080000020004" pitchFamily="2" charset="77"/>
                        </a:rPr>
                        <a:t>Mensen met minder geld/kansen</a:t>
                      </a:r>
                    </a:p>
                  </a:txBody>
                  <a:tcPr marL="68580" marR="68580" marT="34290" marB="34290"/>
                </a:tc>
                <a:tc>
                  <a:txBody>
                    <a:bodyPr/>
                    <a:lstStyle/>
                    <a:p>
                      <a:pPr algn="l"/>
                      <a:r>
                        <a:rPr lang="nl-NL" sz="1600">
                          <a:latin typeface="Effra" panose="02000506080000020004" pitchFamily="2" charset="77"/>
                        </a:rPr>
                        <a:t>Traditionele</a:t>
                      </a:r>
                      <a:r>
                        <a:rPr lang="nl-NL" sz="1600" baseline="0">
                          <a:latin typeface="Effra" panose="02000506080000020004" pitchFamily="2" charset="77"/>
                        </a:rPr>
                        <a:t> gezin</a:t>
                      </a:r>
                      <a:endParaRPr lang="nl-NL" sz="1600">
                        <a:latin typeface="Effra" panose="02000506080000020004" pitchFamily="2" charset="77"/>
                      </a:endParaRPr>
                    </a:p>
                  </a:txBody>
                  <a:tcPr marL="68580" marR="68580" marT="34290" marB="34290"/>
                </a:tc>
                <a:tc>
                  <a:txBody>
                    <a:bodyPr/>
                    <a:lstStyle/>
                    <a:p>
                      <a:pPr algn="l"/>
                      <a:r>
                        <a:rPr lang="nl-NL" sz="1600">
                          <a:latin typeface="Effra" panose="02000506080000020004" pitchFamily="2" charset="77"/>
                        </a:rPr>
                        <a:t>Voor werkende burgers/ondernemers</a:t>
                      </a:r>
                      <a:r>
                        <a:rPr lang="nl-NL" sz="1600" baseline="0">
                          <a:latin typeface="Effra" panose="02000506080000020004" pitchFamily="2" charset="77"/>
                        </a:rPr>
                        <a:t> </a:t>
                      </a:r>
                      <a:endParaRPr lang="nl-NL" sz="1600">
                        <a:latin typeface="Effra" panose="02000506080000020004" pitchFamily="2" charset="77"/>
                      </a:endParaRP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565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5661-DC07-EE51-16F7-4B595A949559}"/>
              </a:ext>
            </a:extLst>
          </p:cNvPr>
          <p:cNvSpPr>
            <a:spLocks noGrp="1"/>
          </p:cNvSpPr>
          <p:nvPr>
            <p:ph type="title"/>
          </p:nvPr>
        </p:nvSpPr>
        <p:spPr/>
        <p:txBody>
          <a:bodyPr/>
          <a:lstStyle/>
          <a:p>
            <a:r>
              <a:rPr lang="en-US" err="1"/>
              <a:t>Kernconcepten</a:t>
            </a:r>
            <a:r>
              <a:rPr lang="en-US"/>
              <a:t> </a:t>
            </a:r>
            <a:r>
              <a:rPr lang="en-US" err="1"/>
              <a:t>opknippen</a:t>
            </a:r>
            <a:endParaRPr lang="nl-NL"/>
          </a:p>
        </p:txBody>
      </p:sp>
      <p:pic>
        <p:nvPicPr>
          <p:cNvPr id="5" name="Tijdelijke aanduiding voor inhoud 4">
            <a:extLst>
              <a:ext uri="{FF2B5EF4-FFF2-40B4-BE49-F238E27FC236}">
                <a16:creationId xmlns:a16="http://schemas.microsoft.com/office/drawing/2014/main" id="{8BC5AAF0-64B3-CA0D-80E6-B7D2A38E1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1791" y="1690688"/>
            <a:ext cx="4351338" cy="4351338"/>
          </a:xfrm>
          <a:prstGeom prst="rect">
            <a:avLst/>
          </a:prstGeom>
        </p:spPr>
      </p:pic>
      <p:pic>
        <p:nvPicPr>
          <p:cNvPr id="7" name="Afbeelding 6">
            <a:extLst>
              <a:ext uri="{FF2B5EF4-FFF2-40B4-BE49-F238E27FC236}">
                <a16:creationId xmlns:a16="http://schemas.microsoft.com/office/drawing/2014/main" id="{EC1B196F-52F6-CE0A-1DB4-B8A00BAC3692}"/>
              </a:ext>
            </a:extLst>
          </p:cNvPr>
          <p:cNvPicPr>
            <a:picLocks noChangeAspect="1"/>
          </p:cNvPicPr>
          <p:nvPr/>
        </p:nvPicPr>
        <p:blipFill>
          <a:blip r:embed="rId3"/>
          <a:srcRect l="2386"/>
          <a:stretch>
            <a:fillRect/>
          </a:stretch>
        </p:blipFill>
        <p:spPr>
          <a:xfrm>
            <a:off x="1347953" y="1452240"/>
            <a:ext cx="4081652" cy="4828233"/>
          </a:xfrm>
          <a:prstGeom prst="rect">
            <a:avLst/>
          </a:prstGeom>
        </p:spPr>
      </p:pic>
    </p:spTree>
    <p:extLst>
      <p:ext uri="{BB962C8B-B14F-4D97-AF65-F5344CB8AC3E}">
        <p14:creationId xmlns:p14="http://schemas.microsoft.com/office/powerpoint/2010/main" val="15272781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2800"/>
              <a:t>Er is in dit voorbeeld sprake van representatie van </a:t>
            </a:r>
            <a:br>
              <a:rPr lang="nl-NL" sz="2800"/>
            </a:br>
            <a:r>
              <a:rPr lang="nl-NL" sz="2800"/>
              <a:t>de groep </a:t>
            </a:r>
            <a:r>
              <a:rPr lang="nl-NL" sz="2800" err="1"/>
              <a:t>Extinction</a:t>
            </a:r>
            <a:r>
              <a:rPr lang="nl-NL" sz="2800"/>
              <a:t> </a:t>
            </a:r>
            <a:r>
              <a:rPr lang="nl-NL" sz="2800" err="1"/>
              <a:t>Rebellion</a:t>
            </a:r>
            <a:r>
              <a:rPr lang="nl-NL" sz="2800"/>
              <a:t> door de activisten?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6" name="Tekstvak 5">
            <a:extLst>
              <a:ext uri="{FF2B5EF4-FFF2-40B4-BE49-F238E27FC236}">
                <a16:creationId xmlns:a16="http://schemas.microsoft.com/office/drawing/2014/main" id="{684FF88A-568F-5259-94BB-1789E8C13557}"/>
              </a:ext>
            </a:extLst>
          </p:cNvPr>
          <p:cNvSpPr txBox="1"/>
          <p:nvPr/>
        </p:nvSpPr>
        <p:spPr>
          <a:xfrm>
            <a:off x="2771355" y="2275865"/>
            <a:ext cx="699230" cy="707886"/>
          </a:xfrm>
          <a:prstGeom prst="rect">
            <a:avLst/>
          </a:prstGeom>
          <a:noFill/>
        </p:spPr>
        <p:txBody>
          <a:bodyPr wrap="none" rtlCol="0">
            <a:spAutoFit/>
          </a:bodyPr>
          <a:lstStyle/>
          <a:p>
            <a:r>
              <a:rPr lang="nl-NL" sz="4000">
                <a:latin typeface="Trebuchet MS" panose="020B0703020202090204" pitchFamily="34" charset="0"/>
              </a:rPr>
              <a:t>Ja</a:t>
            </a:r>
          </a:p>
        </p:txBody>
      </p:sp>
      <p:sp>
        <p:nvSpPr>
          <p:cNvPr id="9" name="Tekstvak 8">
            <a:extLst>
              <a:ext uri="{FF2B5EF4-FFF2-40B4-BE49-F238E27FC236}">
                <a16:creationId xmlns:a16="http://schemas.microsoft.com/office/drawing/2014/main" id="{BC88530A-2FDF-7324-FFBE-467710304A04}"/>
              </a:ext>
            </a:extLst>
          </p:cNvPr>
          <p:cNvSpPr txBox="1"/>
          <p:nvPr/>
        </p:nvSpPr>
        <p:spPr>
          <a:xfrm>
            <a:off x="2771355" y="3281142"/>
            <a:ext cx="1072730" cy="707886"/>
          </a:xfrm>
          <a:prstGeom prst="rect">
            <a:avLst/>
          </a:prstGeom>
          <a:noFill/>
        </p:spPr>
        <p:txBody>
          <a:bodyPr wrap="none" rtlCol="0">
            <a:spAutoFit/>
          </a:bodyPr>
          <a:lstStyle/>
          <a:p>
            <a:r>
              <a:rPr lang="nl-NL" sz="4000">
                <a:latin typeface="Trebuchet MS" panose="020B0703020202090204" pitchFamily="34" charset="0"/>
              </a:rPr>
              <a:t>Nee</a:t>
            </a:r>
          </a:p>
        </p:txBody>
      </p:sp>
      <p:pic>
        <p:nvPicPr>
          <p:cNvPr id="10" name="Picture 2">
            <a:extLst>
              <a:ext uri="{FF2B5EF4-FFF2-40B4-BE49-F238E27FC236}">
                <a16:creationId xmlns:a16="http://schemas.microsoft.com/office/drawing/2014/main" id="{50C4DB28-AB2C-2441-DE61-38FB41F4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44" y="2275865"/>
            <a:ext cx="59981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7C05E96-C619-82C0-8A5B-88E6B8F47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745" y="3299663"/>
            <a:ext cx="618705"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descr="Afbeelding met tekst, Lettertype, schermopname&#10;&#10;Automatisch gegenereerde beschrijving">
            <a:extLst>
              <a:ext uri="{FF2B5EF4-FFF2-40B4-BE49-F238E27FC236}">
                <a16:creationId xmlns:a16="http://schemas.microsoft.com/office/drawing/2014/main" id="{30ABAB9B-E167-2071-A4A9-C2661CCAE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431" y="1830993"/>
            <a:ext cx="5301119" cy="3796511"/>
          </a:xfrm>
          <a:prstGeom prst="rect">
            <a:avLst/>
          </a:prstGeom>
        </p:spPr>
      </p:pic>
    </p:spTree>
    <p:extLst>
      <p:ext uri="{BB962C8B-B14F-4D97-AF65-F5344CB8AC3E}">
        <p14:creationId xmlns:p14="http://schemas.microsoft.com/office/powerpoint/2010/main" val="9989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Dit voorbeeld geeft informatie over de representativiteit van de klimaatactivisten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6" name="Tekstvak 5">
            <a:extLst>
              <a:ext uri="{FF2B5EF4-FFF2-40B4-BE49-F238E27FC236}">
                <a16:creationId xmlns:a16="http://schemas.microsoft.com/office/drawing/2014/main" id="{684FF88A-568F-5259-94BB-1789E8C13557}"/>
              </a:ext>
            </a:extLst>
          </p:cNvPr>
          <p:cNvSpPr txBox="1"/>
          <p:nvPr/>
        </p:nvSpPr>
        <p:spPr>
          <a:xfrm>
            <a:off x="2771355" y="2275865"/>
            <a:ext cx="699230" cy="707886"/>
          </a:xfrm>
          <a:prstGeom prst="rect">
            <a:avLst/>
          </a:prstGeom>
          <a:noFill/>
        </p:spPr>
        <p:txBody>
          <a:bodyPr wrap="none" rtlCol="0">
            <a:spAutoFit/>
          </a:bodyPr>
          <a:lstStyle/>
          <a:p>
            <a:r>
              <a:rPr lang="nl-NL" sz="4000">
                <a:latin typeface="Trebuchet MS" panose="020B0703020202090204" pitchFamily="34" charset="0"/>
              </a:rPr>
              <a:t>Ja</a:t>
            </a:r>
          </a:p>
        </p:txBody>
      </p:sp>
      <p:sp>
        <p:nvSpPr>
          <p:cNvPr id="9" name="Tekstvak 8">
            <a:extLst>
              <a:ext uri="{FF2B5EF4-FFF2-40B4-BE49-F238E27FC236}">
                <a16:creationId xmlns:a16="http://schemas.microsoft.com/office/drawing/2014/main" id="{BC88530A-2FDF-7324-FFBE-467710304A04}"/>
              </a:ext>
            </a:extLst>
          </p:cNvPr>
          <p:cNvSpPr txBox="1"/>
          <p:nvPr/>
        </p:nvSpPr>
        <p:spPr>
          <a:xfrm>
            <a:off x="2771355" y="3281142"/>
            <a:ext cx="1072730" cy="707886"/>
          </a:xfrm>
          <a:prstGeom prst="rect">
            <a:avLst/>
          </a:prstGeom>
          <a:noFill/>
        </p:spPr>
        <p:txBody>
          <a:bodyPr wrap="none" rtlCol="0">
            <a:spAutoFit/>
          </a:bodyPr>
          <a:lstStyle/>
          <a:p>
            <a:r>
              <a:rPr lang="nl-NL" sz="4000">
                <a:latin typeface="Trebuchet MS" panose="020B0703020202090204" pitchFamily="34" charset="0"/>
              </a:rPr>
              <a:t>Nee</a:t>
            </a:r>
          </a:p>
        </p:txBody>
      </p:sp>
      <p:pic>
        <p:nvPicPr>
          <p:cNvPr id="10" name="Picture 2">
            <a:extLst>
              <a:ext uri="{FF2B5EF4-FFF2-40B4-BE49-F238E27FC236}">
                <a16:creationId xmlns:a16="http://schemas.microsoft.com/office/drawing/2014/main" id="{50C4DB28-AB2C-2441-DE61-38FB41F4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44" y="2275865"/>
            <a:ext cx="59981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7C05E96-C619-82C0-8A5B-88E6B8F47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745" y="3299663"/>
            <a:ext cx="618705"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descr="Afbeelding met tekst, Lettertype, schermopname&#10;&#10;Automatisch gegenereerde beschrijving">
            <a:extLst>
              <a:ext uri="{FF2B5EF4-FFF2-40B4-BE49-F238E27FC236}">
                <a16:creationId xmlns:a16="http://schemas.microsoft.com/office/drawing/2014/main" id="{30ABAB9B-E167-2071-A4A9-C2661CCAE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431" y="1830993"/>
            <a:ext cx="5301119" cy="3796511"/>
          </a:xfrm>
          <a:prstGeom prst="rect">
            <a:avLst/>
          </a:prstGeom>
        </p:spPr>
      </p:pic>
    </p:spTree>
    <p:extLst>
      <p:ext uri="{BB962C8B-B14F-4D97-AF65-F5344CB8AC3E}">
        <p14:creationId xmlns:p14="http://schemas.microsoft.com/office/powerpoint/2010/main" val="351604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Twee besluitvormingsmodellen</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atin typeface="Effra" panose="02000506080000020004" pitchFamily="2" charset="77"/>
              </a:rPr>
              <a:t>Simpele modellen over hoe wetten tot stand komen</a:t>
            </a:r>
          </a:p>
          <a:p>
            <a:endParaRPr lang="nl-NL"/>
          </a:p>
        </p:txBody>
      </p:sp>
      <p:pic>
        <p:nvPicPr>
          <p:cNvPr id="4" name="Afbeelding 3">
            <a:extLst>
              <a:ext uri="{FF2B5EF4-FFF2-40B4-BE49-F238E27FC236}">
                <a16:creationId xmlns:a16="http://schemas.microsoft.com/office/drawing/2014/main" id="{E51FEBAE-84F1-B778-83E9-759F894706FB}"/>
              </a:ext>
            </a:extLst>
          </p:cNvPr>
          <p:cNvPicPr>
            <a:picLocks noChangeAspect="1"/>
          </p:cNvPicPr>
          <p:nvPr/>
        </p:nvPicPr>
        <p:blipFill rotWithShape="1">
          <a:blip r:embed="rId3"/>
          <a:srcRect l="1135" t="36008" r="151" b="103"/>
          <a:stretch/>
        </p:blipFill>
        <p:spPr>
          <a:xfrm>
            <a:off x="1666368" y="2694901"/>
            <a:ext cx="4291265" cy="2044384"/>
          </a:xfrm>
          <a:prstGeom prst="rect">
            <a:avLst/>
          </a:prstGeom>
        </p:spPr>
      </p:pic>
      <p:pic>
        <p:nvPicPr>
          <p:cNvPr id="5" name="Afbeelding 4">
            <a:extLst>
              <a:ext uri="{FF2B5EF4-FFF2-40B4-BE49-F238E27FC236}">
                <a16:creationId xmlns:a16="http://schemas.microsoft.com/office/drawing/2014/main" id="{456CA0C8-BC4D-B260-89A2-AA080477BD1C}"/>
              </a:ext>
            </a:extLst>
          </p:cNvPr>
          <p:cNvPicPr>
            <a:picLocks noChangeAspect="1"/>
          </p:cNvPicPr>
          <p:nvPr/>
        </p:nvPicPr>
        <p:blipFill rotWithShape="1">
          <a:blip r:embed="rId4"/>
          <a:srcRect t="42570"/>
          <a:stretch/>
        </p:blipFill>
        <p:spPr>
          <a:xfrm>
            <a:off x="6096001" y="2762258"/>
            <a:ext cx="4433631" cy="1909671"/>
          </a:xfrm>
          <a:prstGeom prst="rect">
            <a:avLst/>
          </a:prstGeom>
        </p:spPr>
      </p:pic>
      <p:graphicFrame>
        <p:nvGraphicFramePr>
          <p:cNvPr id="13" name="Tabel 12">
            <a:extLst>
              <a:ext uri="{FF2B5EF4-FFF2-40B4-BE49-F238E27FC236}">
                <a16:creationId xmlns:a16="http://schemas.microsoft.com/office/drawing/2014/main" id="{1EE13E76-D327-D6BE-7AFF-A568FB14CE2D}"/>
              </a:ext>
            </a:extLst>
          </p:cNvPr>
          <p:cNvGraphicFramePr>
            <a:graphicFrameLocks noGrp="1"/>
          </p:cNvGraphicFramePr>
          <p:nvPr/>
        </p:nvGraphicFramePr>
        <p:xfrm>
          <a:off x="646493" y="4847878"/>
          <a:ext cx="10622280" cy="1656080"/>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707389691"/>
                    </a:ext>
                  </a:extLst>
                </a:gridCol>
                <a:gridCol w="3540760">
                  <a:extLst>
                    <a:ext uri="{9D8B030D-6E8A-4147-A177-3AD203B41FA5}">
                      <a16:colId xmlns:a16="http://schemas.microsoft.com/office/drawing/2014/main" val="4101509989"/>
                    </a:ext>
                  </a:extLst>
                </a:gridCol>
                <a:gridCol w="3540760">
                  <a:extLst>
                    <a:ext uri="{9D8B030D-6E8A-4147-A177-3AD203B41FA5}">
                      <a16:colId xmlns:a16="http://schemas.microsoft.com/office/drawing/2014/main" val="495976801"/>
                    </a:ext>
                  </a:extLst>
                </a:gridCol>
              </a:tblGrid>
              <a:tr h="370840">
                <a:tc>
                  <a:txBody>
                    <a:bodyPr/>
                    <a:lstStyle/>
                    <a:p>
                      <a:endParaRPr lang="nl-NL"/>
                    </a:p>
                  </a:txBody>
                  <a:tcPr/>
                </a:tc>
                <a:tc>
                  <a:txBody>
                    <a:bodyPr/>
                    <a:lstStyle/>
                    <a:p>
                      <a:r>
                        <a:rPr lang="nl-NL"/>
                        <a:t>Systeemmodel</a:t>
                      </a:r>
                    </a:p>
                  </a:txBody>
                  <a:tcPr/>
                </a:tc>
                <a:tc>
                  <a:txBody>
                    <a:bodyPr/>
                    <a:lstStyle/>
                    <a:p>
                      <a:r>
                        <a:rPr lang="nl-NL"/>
                        <a:t>Barrièremodel </a:t>
                      </a:r>
                    </a:p>
                  </a:txBody>
                  <a:tcPr/>
                </a:tc>
                <a:extLst>
                  <a:ext uri="{0D108BD9-81ED-4DB2-BD59-A6C34878D82A}">
                    <a16:rowId xmlns:a16="http://schemas.microsoft.com/office/drawing/2014/main" val="1629177778"/>
                  </a:ext>
                </a:extLst>
              </a:tr>
              <a:tr h="370840">
                <a:tc>
                  <a:txBody>
                    <a:bodyPr/>
                    <a:lstStyle/>
                    <a:p>
                      <a:r>
                        <a:rPr lang="nl-NL"/>
                        <a:t>Een besluitvormingsproces is:</a:t>
                      </a:r>
                    </a:p>
                  </a:txBody>
                  <a:tcPr/>
                </a:tc>
                <a:tc>
                  <a:txBody>
                    <a:bodyPr/>
                    <a:lstStyle/>
                    <a:p>
                      <a:r>
                        <a:rPr lang="nl-NL"/>
                        <a:t>… net als een machine</a:t>
                      </a:r>
                    </a:p>
                  </a:txBody>
                  <a:tcPr/>
                </a:tc>
                <a:tc>
                  <a:txBody>
                    <a:bodyPr/>
                    <a:lstStyle/>
                    <a:p>
                      <a:r>
                        <a:rPr lang="nl-NL"/>
                        <a:t>… een politieke strijd om de macht</a:t>
                      </a:r>
                    </a:p>
                  </a:txBody>
                  <a:tcPr/>
                </a:tc>
                <a:extLst>
                  <a:ext uri="{0D108BD9-81ED-4DB2-BD59-A6C34878D82A}">
                    <a16:rowId xmlns:a16="http://schemas.microsoft.com/office/drawing/2014/main" val="731141329"/>
                  </a:ext>
                </a:extLst>
              </a:tr>
              <a:tr h="370840">
                <a:tc>
                  <a:txBody>
                    <a:bodyPr/>
                    <a:lstStyle/>
                    <a:p>
                      <a:r>
                        <a:rPr lang="nl-NL"/>
                        <a:t>De nadruk van het model ligt op:</a:t>
                      </a:r>
                    </a:p>
                  </a:txBody>
                  <a:tcPr/>
                </a:tc>
                <a:tc>
                  <a:txBody>
                    <a:bodyPr/>
                    <a:lstStyle/>
                    <a:p>
                      <a:r>
                        <a:rPr lang="nl-NL"/>
                        <a:t>… eisen, steun, kansen en bedreigingen door omgevingsfactoren</a:t>
                      </a:r>
                    </a:p>
                  </a:txBody>
                  <a:tcPr/>
                </a:tc>
                <a:tc>
                  <a:txBody>
                    <a:bodyPr/>
                    <a:lstStyle/>
                    <a:p>
                      <a:r>
                        <a:rPr lang="nl-NL"/>
                        <a:t>… Macht is besluitvorming: realisatie en hindermacht</a:t>
                      </a:r>
                    </a:p>
                  </a:txBody>
                  <a:tcPr/>
                </a:tc>
                <a:extLst>
                  <a:ext uri="{0D108BD9-81ED-4DB2-BD59-A6C34878D82A}">
                    <a16:rowId xmlns:a16="http://schemas.microsoft.com/office/drawing/2014/main" val="2571982413"/>
                  </a:ext>
                </a:extLst>
              </a:tr>
            </a:tbl>
          </a:graphicData>
        </a:graphic>
      </p:graphicFrame>
    </p:spTree>
    <p:extLst>
      <p:ext uri="{BB962C8B-B14F-4D97-AF65-F5344CB8AC3E}">
        <p14:creationId xmlns:p14="http://schemas.microsoft.com/office/powerpoint/2010/main" val="213885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4"/>
                                        </p:tgtEl>
                                        <p:attrNameLst>
                                          <p:attrName>style.opacity</p:attrName>
                                        </p:attrNameLst>
                                      </p:cBhvr>
                                      <p:to>
                                        <p:strVal val="0.5"/>
                                      </p:to>
                                    </p:set>
                                    <p:animEffect filter="image" prLst="opacity: 0.5">
                                      <p:cBhvr rctx="IE">
                                        <p:cTn id="13" dur="indefinite"/>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5"/>
                                        </p:tgtEl>
                                        <p:attrNameLst>
                                          <p:attrName>style.opacity</p:attrName>
                                        </p:attrNameLst>
                                      </p:cBhvr>
                                      <p:to>
                                        <p:strVal val="0.5"/>
                                      </p:to>
                                    </p:set>
                                    <p:animEffect filter="image" prLst="opacity: 0.5">
                                      <p:cBhvr rctx="IE">
                                        <p:cTn id="20"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8" name="Rechthoek 7">
            <a:extLst>
              <a:ext uri="{FF2B5EF4-FFF2-40B4-BE49-F238E27FC236}">
                <a16:creationId xmlns:a16="http://schemas.microsoft.com/office/drawing/2014/main" id="{8202AB57-1587-48D0-3ADB-438586F078D1}"/>
              </a:ext>
            </a:extLst>
          </p:cNvPr>
          <p:cNvSpPr/>
          <p:nvPr/>
        </p:nvSpPr>
        <p:spPr>
          <a:xfrm>
            <a:off x="4791636" y="2245660"/>
            <a:ext cx="5470643"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46425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4" name="Rechthoek 3">
            <a:extLst>
              <a:ext uri="{FF2B5EF4-FFF2-40B4-BE49-F238E27FC236}">
                <a16:creationId xmlns:a16="http://schemas.microsoft.com/office/drawing/2014/main" id="{315D37BF-F334-578F-354C-16DB891DEF6D}"/>
              </a:ext>
            </a:extLst>
          </p:cNvPr>
          <p:cNvSpPr/>
          <p:nvPr/>
        </p:nvSpPr>
        <p:spPr>
          <a:xfrm>
            <a:off x="6601326" y="2245660"/>
            <a:ext cx="3660952"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251143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
        <p:nvSpPr>
          <p:cNvPr id="5" name="Rechthoek 4">
            <a:extLst>
              <a:ext uri="{FF2B5EF4-FFF2-40B4-BE49-F238E27FC236}">
                <a16:creationId xmlns:a16="http://schemas.microsoft.com/office/drawing/2014/main" id="{D72CB48D-5334-23A6-593E-F21866A01B10}"/>
              </a:ext>
            </a:extLst>
          </p:cNvPr>
          <p:cNvSpPr/>
          <p:nvPr/>
        </p:nvSpPr>
        <p:spPr>
          <a:xfrm>
            <a:off x="8314765" y="2245660"/>
            <a:ext cx="1947513"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330553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Systeemmodel</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6" name="Afbeelding 5">
            <a:extLst>
              <a:ext uri="{FF2B5EF4-FFF2-40B4-BE49-F238E27FC236}">
                <a16:creationId xmlns:a16="http://schemas.microsoft.com/office/drawing/2014/main" id="{BF4B6BDB-A96F-80E5-A719-0E5C89DBF4D1}"/>
              </a:ext>
            </a:extLst>
          </p:cNvPr>
          <p:cNvPicPr>
            <a:picLocks noChangeAspect="1"/>
          </p:cNvPicPr>
          <p:nvPr/>
        </p:nvPicPr>
        <p:blipFill rotWithShape="1">
          <a:blip r:embed="rId3"/>
          <a:srcRect l="1135" t="36008" r="151" b="103"/>
          <a:stretch/>
        </p:blipFill>
        <p:spPr>
          <a:xfrm>
            <a:off x="1937048" y="2364779"/>
            <a:ext cx="8325230" cy="3966189"/>
          </a:xfrm>
          <a:prstGeom prst="rect">
            <a:avLst/>
          </a:prstGeom>
        </p:spPr>
      </p:pic>
    </p:spTree>
    <p:extLst>
      <p:ext uri="{BB962C8B-B14F-4D97-AF65-F5344CB8AC3E}">
        <p14:creationId xmlns:p14="http://schemas.microsoft.com/office/powerpoint/2010/main" val="3936201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Stelling</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5" name="Tekstvak 4">
            <a:extLst>
              <a:ext uri="{FF2B5EF4-FFF2-40B4-BE49-F238E27FC236}">
                <a16:creationId xmlns:a16="http://schemas.microsoft.com/office/drawing/2014/main" id="{B082FEC2-E186-95CF-49C5-D22EEB50DEFA}"/>
              </a:ext>
            </a:extLst>
          </p:cNvPr>
          <p:cNvSpPr txBox="1"/>
          <p:nvPr/>
        </p:nvSpPr>
        <p:spPr>
          <a:xfrm>
            <a:off x="1093381" y="3429000"/>
            <a:ext cx="10005237" cy="646331"/>
          </a:xfrm>
          <a:prstGeom prst="rect">
            <a:avLst/>
          </a:prstGeom>
          <a:noFill/>
        </p:spPr>
        <p:txBody>
          <a:bodyPr wrap="square">
            <a:spAutoFit/>
          </a:bodyPr>
          <a:lstStyle/>
          <a:p>
            <a:pPr marL="0" indent="0" algn="ctr">
              <a:buNone/>
            </a:pPr>
            <a:r>
              <a:rPr lang="nl-NL" sz="3600">
                <a:latin typeface="Effra" panose="02000506080000020004" pitchFamily="2" charset="77"/>
              </a:rPr>
              <a:t>Het systeemmodel is een doorlopend model</a:t>
            </a:r>
          </a:p>
        </p:txBody>
      </p:sp>
    </p:spTree>
    <p:extLst>
      <p:ext uri="{BB962C8B-B14F-4D97-AF65-F5344CB8AC3E}">
        <p14:creationId xmlns:p14="http://schemas.microsoft.com/office/powerpoint/2010/main" val="40297762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Checkvraag</a:t>
            </a:r>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4" name="Tijdelijke aanduiding voor inhoud 6">
            <a:extLst>
              <a:ext uri="{FF2B5EF4-FFF2-40B4-BE49-F238E27FC236}">
                <a16:creationId xmlns:a16="http://schemas.microsoft.com/office/drawing/2014/main" id="{DBB1554A-E755-825C-FD9B-EFE13C12B1B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r>
              <a:rPr lang="nl-NL"/>
              <a:t>Welke fase herken je in dit voorbeeld?</a:t>
            </a:r>
          </a:p>
        </p:txBody>
      </p:sp>
      <p:sp>
        <p:nvSpPr>
          <p:cNvPr id="6" name="Tekstvak 5">
            <a:extLst>
              <a:ext uri="{FF2B5EF4-FFF2-40B4-BE49-F238E27FC236}">
                <a16:creationId xmlns:a16="http://schemas.microsoft.com/office/drawing/2014/main" id="{AB37516E-B406-990C-D094-5E6E67CC1377}"/>
              </a:ext>
            </a:extLst>
          </p:cNvPr>
          <p:cNvSpPr txBox="1"/>
          <p:nvPr/>
        </p:nvSpPr>
        <p:spPr>
          <a:xfrm>
            <a:off x="1824358" y="5602611"/>
            <a:ext cx="1528558" cy="461665"/>
          </a:xfrm>
          <a:prstGeom prst="rect">
            <a:avLst/>
          </a:prstGeom>
          <a:noFill/>
        </p:spPr>
        <p:txBody>
          <a:bodyPr wrap="square" rtlCol="0">
            <a:spAutoFit/>
          </a:bodyPr>
          <a:lstStyle/>
          <a:p>
            <a:r>
              <a:rPr lang="nl-NL" sz="2400">
                <a:latin typeface="Effra" panose="02000506080000020004" pitchFamily="2" charset="77"/>
              </a:rPr>
              <a:t>A. Invoer</a:t>
            </a:r>
          </a:p>
        </p:txBody>
      </p:sp>
      <p:sp>
        <p:nvSpPr>
          <p:cNvPr id="8" name="Tekstvak 7">
            <a:extLst>
              <a:ext uri="{FF2B5EF4-FFF2-40B4-BE49-F238E27FC236}">
                <a16:creationId xmlns:a16="http://schemas.microsoft.com/office/drawing/2014/main" id="{21B58C95-E013-E95A-578B-37B04AF38514}"/>
              </a:ext>
            </a:extLst>
          </p:cNvPr>
          <p:cNvSpPr txBox="1"/>
          <p:nvPr/>
        </p:nvSpPr>
        <p:spPr>
          <a:xfrm>
            <a:off x="3964895" y="5602611"/>
            <a:ext cx="1940531" cy="461665"/>
          </a:xfrm>
          <a:prstGeom prst="rect">
            <a:avLst/>
          </a:prstGeom>
          <a:noFill/>
        </p:spPr>
        <p:txBody>
          <a:bodyPr wrap="none" rtlCol="0">
            <a:spAutoFit/>
          </a:bodyPr>
          <a:lstStyle/>
          <a:p>
            <a:r>
              <a:rPr lang="nl-NL" sz="2400">
                <a:latin typeface="Effra" panose="02000506080000020004" pitchFamily="2" charset="77"/>
              </a:rPr>
              <a:t>B. Omzetting</a:t>
            </a:r>
          </a:p>
        </p:txBody>
      </p:sp>
      <p:sp>
        <p:nvSpPr>
          <p:cNvPr id="9" name="Tekstvak 8">
            <a:extLst>
              <a:ext uri="{FF2B5EF4-FFF2-40B4-BE49-F238E27FC236}">
                <a16:creationId xmlns:a16="http://schemas.microsoft.com/office/drawing/2014/main" id="{97F9F702-06F6-412E-08AE-DE1BE06BFBEA}"/>
              </a:ext>
            </a:extLst>
          </p:cNvPr>
          <p:cNvSpPr txBox="1"/>
          <p:nvPr/>
        </p:nvSpPr>
        <p:spPr>
          <a:xfrm>
            <a:off x="6368773" y="5602611"/>
            <a:ext cx="1515736" cy="461665"/>
          </a:xfrm>
          <a:prstGeom prst="rect">
            <a:avLst/>
          </a:prstGeom>
          <a:noFill/>
        </p:spPr>
        <p:txBody>
          <a:bodyPr wrap="none" rtlCol="0">
            <a:spAutoFit/>
          </a:bodyPr>
          <a:lstStyle/>
          <a:p>
            <a:r>
              <a:rPr lang="nl-NL" sz="2400">
                <a:latin typeface="Effra" panose="02000506080000020004" pitchFamily="2" charset="77"/>
              </a:rPr>
              <a:t>C. Uitvoer</a:t>
            </a:r>
          </a:p>
        </p:txBody>
      </p:sp>
      <p:sp>
        <p:nvSpPr>
          <p:cNvPr id="10" name="Tekstvak 9">
            <a:extLst>
              <a:ext uri="{FF2B5EF4-FFF2-40B4-BE49-F238E27FC236}">
                <a16:creationId xmlns:a16="http://schemas.microsoft.com/office/drawing/2014/main" id="{D93E1F3B-FF49-6B21-5187-C61F3924AD07}"/>
              </a:ext>
            </a:extLst>
          </p:cNvPr>
          <p:cNvSpPr txBox="1"/>
          <p:nvPr/>
        </p:nvSpPr>
        <p:spPr>
          <a:xfrm>
            <a:off x="8496488" y="5602611"/>
            <a:ext cx="1827744" cy="461665"/>
          </a:xfrm>
          <a:prstGeom prst="rect">
            <a:avLst/>
          </a:prstGeom>
          <a:noFill/>
        </p:spPr>
        <p:txBody>
          <a:bodyPr wrap="none" rtlCol="0">
            <a:spAutoFit/>
          </a:bodyPr>
          <a:lstStyle/>
          <a:p>
            <a:r>
              <a:rPr lang="nl-NL" sz="2400">
                <a:latin typeface="Effra" panose="02000506080000020004" pitchFamily="2" charset="77"/>
              </a:rPr>
              <a:t>D. Feedback</a:t>
            </a:r>
          </a:p>
        </p:txBody>
      </p:sp>
      <p:pic>
        <p:nvPicPr>
          <p:cNvPr id="11" name="Afbeelding 10" descr="Afbeelding met tekst, Lettertype, schermopname, algebra&#10;&#10;Automatisch gegenereerde beschrijving">
            <a:extLst>
              <a:ext uri="{FF2B5EF4-FFF2-40B4-BE49-F238E27FC236}">
                <a16:creationId xmlns:a16="http://schemas.microsoft.com/office/drawing/2014/main" id="{A920D52A-BDD9-6546-3CDF-05FF10D9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50" y="2206650"/>
            <a:ext cx="7632700" cy="1549400"/>
          </a:xfrm>
          <a:prstGeom prst="rect">
            <a:avLst/>
          </a:prstGeom>
        </p:spPr>
      </p:pic>
    </p:spTree>
    <p:extLst>
      <p:ext uri="{BB962C8B-B14F-4D97-AF65-F5344CB8AC3E}">
        <p14:creationId xmlns:p14="http://schemas.microsoft.com/office/powerpoint/2010/main" val="26849026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Checkvraag</a:t>
            </a:r>
          </a:p>
        </p:txBody>
      </p:sp>
      <p:sp>
        <p:nvSpPr>
          <p:cNvPr id="7" name="Tijdelijke aanduiding voor inhoud 6">
            <a:extLst>
              <a:ext uri="{FF2B5EF4-FFF2-40B4-BE49-F238E27FC236}">
                <a16:creationId xmlns:a16="http://schemas.microsoft.com/office/drawing/2014/main" id="{4E1EC542-786E-E71B-5BB1-6442D547F720}"/>
              </a:ext>
            </a:extLst>
          </p:cNvPr>
          <p:cNvSpPr>
            <a:spLocks noGrp="1"/>
          </p:cNvSpPr>
          <p:nvPr>
            <p:ph idx="1"/>
          </p:nvPr>
        </p:nvSpPr>
        <p:spPr/>
        <p:txBody>
          <a:bodyPr/>
          <a:lstStyle/>
          <a:p>
            <a:pPr marL="0" indent="0" algn="ctr">
              <a:buNone/>
            </a:pPr>
            <a:endParaRPr lang="nl-NL"/>
          </a:p>
          <a:p>
            <a:pPr marL="0" indent="0" algn="ctr">
              <a:buNone/>
            </a:pPr>
            <a:endParaRPr lang="nl-NL"/>
          </a:p>
          <a:p>
            <a:pPr marL="0" indent="0" algn="ctr">
              <a:buNone/>
            </a:pPr>
            <a:endParaRPr lang="nl-NL"/>
          </a:p>
          <a:p>
            <a:pPr marL="0" indent="0" algn="ctr">
              <a:buNone/>
            </a:pPr>
            <a:endParaRPr lang="nl-NL"/>
          </a:p>
        </p:txBody>
      </p:sp>
      <p:sp>
        <p:nvSpPr>
          <p:cNvPr id="3" name="Tijdelijke aanduiding voor inhoud 2">
            <a:extLst>
              <a:ext uri="{FF2B5EF4-FFF2-40B4-BE49-F238E27FC236}">
                <a16:creationId xmlns:a16="http://schemas.microsoft.com/office/drawing/2014/main" id="{FEFEC08D-61E5-B33C-1730-78CF4DAB3B5C}"/>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sp>
        <p:nvSpPr>
          <p:cNvPr id="4" name="Tijdelijke aanduiding voor inhoud 6">
            <a:extLst>
              <a:ext uri="{FF2B5EF4-FFF2-40B4-BE49-F238E27FC236}">
                <a16:creationId xmlns:a16="http://schemas.microsoft.com/office/drawing/2014/main" id="{DBB1554A-E755-825C-FD9B-EFE13C12B1B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endParaRPr lang="nl-NL"/>
          </a:p>
          <a:p>
            <a:pPr marL="0" indent="0" algn="ctr">
              <a:buFont typeface="Arial" panose="020B0604020202020204" pitchFamily="34" charset="0"/>
              <a:buNone/>
            </a:pPr>
            <a:r>
              <a:rPr lang="nl-NL"/>
              <a:t>Welke </a:t>
            </a:r>
            <a:r>
              <a:rPr lang="nl-NL" err="1"/>
              <a:t>subfase</a:t>
            </a:r>
            <a:r>
              <a:rPr lang="nl-NL"/>
              <a:t> bij omzetten herken je in dit voorbeeld?</a:t>
            </a:r>
          </a:p>
        </p:txBody>
      </p:sp>
      <p:sp>
        <p:nvSpPr>
          <p:cNvPr id="6" name="Tekstvak 5">
            <a:extLst>
              <a:ext uri="{FF2B5EF4-FFF2-40B4-BE49-F238E27FC236}">
                <a16:creationId xmlns:a16="http://schemas.microsoft.com/office/drawing/2014/main" id="{AB37516E-B406-990C-D094-5E6E67CC1377}"/>
              </a:ext>
            </a:extLst>
          </p:cNvPr>
          <p:cNvSpPr txBox="1"/>
          <p:nvPr/>
        </p:nvSpPr>
        <p:spPr>
          <a:xfrm>
            <a:off x="1184943" y="5546341"/>
            <a:ext cx="2618024" cy="461665"/>
          </a:xfrm>
          <a:prstGeom prst="rect">
            <a:avLst/>
          </a:prstGeom>
          <a:noFill/>
        </p:spPr>
        <p:txBody>
          <a:bodyPr wrap="square" rtlCol="0">
            <a:spAutoFit/>
          </a:bodyPr>
          <a:lstStyle/>
          <a:p>
            <a:r>
              <a:rPr lang="nl-NL" sz="2400">
                <a:latin typeface="Effra" panose="02000506080000020004" pitchFamily="2" charset="77"/>
              </a:rPr>
              <a:t>A. Agendavorming</a:t>
            </a:r>
          </a:p>
        </p:txBody>
      </p:sp>
      <p:sp>
        <p:nvSpPr>
          <p:cNvPr id="8" name="Tekstvak 7">
            <a:extLst>
              <a:ext uri="{FF2B5EF4-FFF2-40B4-BE49-F238E27FC236}">
                <a16:creationId xmlns:a16="http://schemas.microsoft.com/office/drawing/2014/main" id="{21B58C95-E013-E95A-578B-37B04AF38514}"/>
              </a:ext>
            </a:extLst>
          </p:cNvPr>
          <p:cNvSpPr txBox="1"/>
          <p:nvPr/>
        </p:nvSpPr>
        <p:spPr>
          <a:xfrm>
            <a:off x="4660282" y="5546341"/>
            <a:ext cx="3313023" cy="461665"/>
          </a:xfrm>
          <a:prstGeom prst="rect">
            <a:avLst/>
          </a:prstGeom>
          <a:noFill/>
        </p:spPr>
        <p:txBody>
          <a:bodyPr wrap="none" rtlCol="0">
            <a:spAutoFit/>
          </a:bodyPr>
          <a:lstStyle/>
          <a:p>
            <a:r>
              <a:rPr lang="nl-NL" sz="2400">
                <a:latin typeface="Effra" panose="02000506080000020004" pitchFamily="2" charset="77"/>
              </a:rPr>
              <a:t>B. Beleidsvoorbereiding</a:t>
            </a:r>
          </a:p>
        </p:txBody>
      </p:sp>
      <p:sp>
        <p:nvSpPr>
          <p:cNvPr id="9" name="Tekstvak 8">
            <a:extLst>
              <a:ext uri="{FF2B5EF4-FFF2-40B4-BE49-F238E27FC236}">
                <a16:creationId xmlns:a16="http://schemas.microsoft.com/office/drawing/2014/main" id="{97F9F702-06F6-412E-08AE-DE1BE06BFBEA}"/>
              </a:ext>
            </a:extLst>
          </p:cNvPr>
          <p:cNvSpPr txBox="1"/>
          <p:nvPr/>
        </p:nvSpPr>
        <p:spPr>
          <a:xfrm>
            <a:off x="8735776" y="5550011"/>
            <a:ext cx="2618024" cy="461665"/>
          </a:xfrm>
          <a:prstGeom prst="rect">
            <a:avLst/>
          </a:prstGeom>
          <a:noFill/>
        </p:spPr>
        <p:txBody>
          <a:bodyPr wrap="none" rtlCol="0">
            <a:spAutoFit/>
          </a:bodyPr>
          <a:lstStyle/>
          <a:p>
            <a:r>
              <a:rPr lang="nl-NL" sz="2400">
                <a:latin typeface="Effra" panose="02000506080000020004" pitchFamily="2" charset="77"/>
              </a:rPr>
              <a:t>C. Beleidsbepaling</a:t>
            </a:r>
          </a:p>
        </p:txBody>
      </p:sp>
      <p:pic>
        <p:nvPicPr>
          <p:cNvPr id="11" name="Afbeelding 10" descr="Afbeelding met tekst, Lettertype, schermopname, algebra&#10;&#10;Automatisch gegenereerde beschrijving">
            <a:extLst>
              <a:ext uri="{FF2B5EF4-FFF2-40B4-BE49-F238E27FC236}">
                <a16:creationId xmlns:a16="http://schemas.microsoft.com/office/drawing/2014/main" id="{A920D52A-BDD9-6546-3CDF-05FF10D9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50" y="2206650"/>
            <a:ext cx="7632700" cy="1549400"/>
          </a:xfrm>
          <a:prstGeom prst="rect">
            <a:avLst/>
          </a:prstGeom>
        </p:spPr>
      </p:pic>
    </p:spTree>
    <p:extLst>
      <p:ext uri="{BB962C8B-B14F-4D97-AF65-F5344CB8AC3E}">
        <p14:creationId xmlns:p14="http://schemas.microsoft.com/office/powerpoint/2010/main" val="75019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A64C-5AB4-7032-EF62-B165F6F6E8CB}"/>
              </a:ext>
            </a:extLst>
          </p:cNvPr>
          <p:cNvSpPr>
            <a:spLocks noGrp="1"/>
          </p:cNvSpPr>
          <p:nvPr>
            <p:ph type="title"/>
          </p:nvPr>
        </p:nvSpPr>
        <p:spPr>
          <a:xfrm>
            <a:off x="827088" y="745649"/>
            <a:ext cx="10515600" cy="1325563"/>
          </a:xfrm>
        </p:spPr>
        <p:txBody>
          <a:bodyPr/>
          <a:lstStyle/>
          <a:p>
            <a:r>
              <a:rPr lang="en-US" b="1" err="1">
                <a:latin typeface="Effra" panose="02000506080000020004"/>
              </a:rPr>
              <a:t>Kernconcept</a:t>
            </a:r>
            <a:r>
              <a:rPr lang="en-US" b="1">
                <a:latin typeface="Effra" panose="02000506080000020004"/>
              </a:rPr>
              <a:t> </a:t>
            </a:r>
            <a:r>
              <a:rPr lang="en-US" b="1" err="1">
                <a:latin typeface="Effra" panose="02000506080000020004"/>
              </a:rPr>
              <a:t>wel</a:t>
            </a:r>
            <a:r>
              <a:rPr lang="en-US" b="1">
                <a:latin typeface="Effra" panose="02000506080000020004"/>
              </a:rPr>
              <a:t> of </a:t>
            </a:r>
            <a:r>
              <a:rPr lang="en-US" b="1" err="1">
                <a:latin typeface="Effra" panose="02000506080000020004"/>
              </a:rPr>
              <a:t>niet</a:t>
            </a:r>
            <a:r>
              <a:rPr lang="en-US" b="1">
                <a:latin typeface="Effra" panose="02000506080000020004"/>
              </a:rPr>
              <a:t> </a:t>
            </a:r>
            <a:r>
              <a:rPr lang="en-US" b="1" err="1">
                <a:latin typeface="Effra" panose="02000506080000020004"/>
              </a:rPr>
              <a:t>opschrijven</a:t>
            </a:r>
            <a:r>
              <a:rPr lang="en-US" b="1">
                <a:latin typeface="Effra" panose="02000506080000020004"/>
              </a:rPr>
              <a:t>? </a:t>
            </a:r>
            <a:endParaRPr lang="nl-NL" b="1">
              <a:latin typeface="Effra" panose="02000506080000020004"/>
            </a:endParaRPr>
          </a:p>
        </p:txBody>
      </p:sp>
      <p:sp>
        <p:nvSpPr>
          <p:cNvPr id="4" name="Text Placeholder 3">
            <a:extLst>
              <a:ext uri="{FF2B5EF4-FFF2-40B4-BE49-F238E27FC236}">
                <a16:creationId xmlns:a16="http://schemas.microsoft.com/office/drawing/2014/main" id="{7B74F81E-5C3F-7533-A8EC-7B2D7DBCEED3}"/>
              </a:ext>
            </a:extLst>
          </p:cNvPr>
          <p:cNvSpPr>
            <a:spLocks noGrp="1"/>
          </p:cNvSpPr>
          <p:nvPr>
            <p:ph type="body" idx="1"/>
          </p:nvPr>
        </p:nvSpPr>
        <p:spPr/>
        <p:txBody>
          <a:bodyPr/>
          <a:lstStyle/>
          <a:p>
            <a:r>
              <a:rPr lang="en-US" err="1">
                <a:latin typeface="Effra" panose="02000506080000020004"/>
              </a:rPr>
              <a:t>Voordelen</a:t>
            </a:r>
            <a:endParaRPr lang="nl-NL">
              <a:latin typeface="Effra" panose="02000506080000020004"/>
            </a:endParaRPr>
          </a:p>
        </p:txBody>
      </p:sp>
      <p:sp>
        <p:nvSpPr>
          <p:cNvPr id="5" name="Content Placeholder 4">
            <a:extLst>
              <a:ext uri="{FF2B5EF4-FFF2-40B4-BE49-F238E27FC236}">
                <a16:creationId xmlns:a16="http://schemas.microsoft.com/office/drawing/2014/main" id="{00D09D8A-DD27-8E15-8FFD-21B4B6C2EC2B}"/>
              </a:ext>
            </a:extLst>
          </p:cNvPr>
          <p:cNvSpPr>
            <a:spLocks noGrp="1"/>
          </p:cNvSpPr>
          <p:nvPr>
            <p:ph sz="half" idx="2"/>
          </p:nvPr>
        </p:nvSpPr>
        <p:spPr/>
        <p:txBody>
          <a:bodyPr/>
          <a:lstStyle/>
          <a:p>
            <a:r>
              <a:rPr lang="en-US">
                <a:latin typeface="Effra" panose="02000506080000020004"/>
              </a:rPr>
              <a:t>Je </a:t>
            </a:r>
            <a:r>
              <a:rPr lang="en-US" err="1">
                <a:latin typeface="Effra" panose="02000506080000020004"/>
              </a:rPr>
              <a:t>kan</a:t>
            </a:r>
            <a:r>
              <a:rPr lang="en-US">
                <a:latin typeface="Effra" panose="02000506080000020004"/>
              </a:rPr>
              <a:t> </a:t>
            </a:r>
            <a:r>
              <a:rPr lang="en-US" err="1">
                <a:latin typeface="Effra" panose="02000506080000020004"/>
              </a:rPr>
              <a:t>checken</a:t>
            </a:r>
            <a:r>
              <a:rPr lang="en-US">
                <a:latin typeface="Effra" panose="02000506080000020004"/>
              </a:rPr>
              <a:t> of alle </a:t>
            </a:r>
            <a:r>
              <a:rPr lang="en-US" err="1">
                <a:latin typeface="Effra" panose="02000506080000020004"/>
              </a:rPr>
              <a:t>onderdelen</a:t>
            </a:r>
            <a:r>
              <a:rPr lang="en-US">
                <a:latin typeface="Effra" panose="02000506080000020004"/>
              </a:rPr>
              <a:t> van </a:t>
            </a:r>
            <a:r>
              <a:rPr lang="en-US" err="1">
                <a:latin typeface="Effra" panose="02000506080000020004"/>
              </a:rPr>
              <a:t>een</a:t>
            </a:r>
            <a:r>
              <a:rPr lang="en-US">
                <a:latin typeface="Effra" panose="02000506080000020004"/>
              </a:rPr>
              <a:t> KC in je </a:t>
            </a:r>
            <a:r>
              <a:rPr lang="en-US" err="1">
                <a:latin typeface="Effra" panose="02000506080000020004"/>
              </a:rPr>
              <a:t>antwoord</a:t>
            </a:r>
            <a:r>
              <a:rPr lang="en-US">
                <a:latin typeface="Effra" panose="02000506080000020004"/>
              </a:rPr>
              <a:t> </a:t>
            </a:r>
            <a:r>
              <a:rPr lang="en-US" err="1">
                <a:latin typeface="Effra" panose="02000506080000020004"/>
              </a:rPr>
              <a:t>zitten</a:t>
            </a:r>
            <a:r>
              <a:rPr lang="en-US">
                <a:latin typeface="Effra" panose="02000506080000020004"/>
              </a:rPr>
              <a:t>.</a:t>
            </a:r>
          </a:p>
          <a:p>
            <a:endParaRPr lang="nl-NL">
              <a:latin typeface="Effra" panose="02000506080000020004"/>
            </a:endParaRPr>
          </a:p>
        </p:txBody>
      </p:sp>
      <p:sp>
        <p:nvSpPr>
          <p:cNvPr id="6" name="Text Placeholder 5">
            <a:extLst>
              <a:ext uri="{FF2B5EF4-FFF2-40B4-BE49-F238E27FC236}">
                <a16:creationId xmlns:a16="http://schemas.microsoft.com/office/drawing/2014/main" id="{346C2D52-C5C2-E8DF-08D8-02C9E29E2EA0}"/>
              </a:ext>
            </a:extLst>
          </p:cNvPr>
          <p:cNvSpPr>
            <a:spLocks noGrp="1"/>
          </p:cNvSpPr>
          <p:nvPr>
            <p:ph type="body" sz="quarter" idx="3"/>
          </p:nvPr>
        </p:nvSpPr>
        <p:spPr/>
        <p:txBody>
          <a:bodyPr/>
          <a:lstStyle/>
          <a:p>
            <a:r>
              <a:rPr lang="en-US" err="1">
                <a:latin typeface="Effra" panose="02000506080000020004"/>
              </a:rPr>
              <a:t>Nadelen</a:t>
            </a:r>
            <a:endParaRPr lang="nl-NL">
              <a:latin typeface="Effra" panose="02000506080000020004"/>
            </a:endParaRPr>
          </a:p>
        </p:txBody>
      </p:sp>
      <p:sp>
        <p:nvSpPr>
          <p:cNvPr id="7" name="Content Placeholder 6">
            <a:extLst>
              <a:ext uri="{FF2B5EF4-FFF2-40B4-BE49-F238E27FC236}">
                <a16:creationId xmlns:a16="http://schemas.microsoft.com/office/drawing/2014/main" id="{C5300E27-9F31-B605-CCFA-1B9D50D1DCFE}"/>
              </a:ext>
            </a:extLst>
          </p:cNvPr>
          <p:cNvSpPr>
            <a:spLocks noGrp="1"/>
          </p:cNvSpPr>
          <p:nvPr>
            <p:ph sz="quarter" idx="4"/>
          </p:nvPr>
        </p:nvSpPr>
        <p:spPr/>
        <p:txBody>
          <a:bodyPr/>
          <a:lstStyle/>
          <a:p>
            <a:r>
              <a:rPr lang="en-US">
                <a:latin typeface="Effra" panose="02000506080000020004"/>
              </a:rPr>
              <a:t>Kost </a:t>
            </a:r>
            <a:r>
              <a:rPr lang="en-US" err="1">
                <a:latin typeface="Effra" panose="02000506080000020004"/>
              </a:rPr>
              <a:t>veel</a:t>
            </a:r>
            <a:r>
              <a:rPr lang="en-US">
                <a:latin typeface="Effra" panose="02000506080000020004"/>
              </a:rPr>
              <a:t> </a:t>
            </a:r>
            <a:r>
              <a:rPr lang="en-US" err="1">
                <a:latin typeface="Effra" panose="02000506080000020004"/>
              </a:rPr>
              <a:t>tijd</a:t>
            </a:r>
            <a:r>
              <a:rPr lang="en-US">
                <a:latin typeface="Effra" panose="02000506080000020004"/>
              </a:rPr>
              <a:t> </a:t>
            </a:r>
            <a:r>
              <a:rPr lang="en-US">
                <a:latin typeface="Effra" panose="02000506080000020004"/>
                <a:sym typeface="Wingdings" panose="05000000000000000000" pitchFamily="2" charset="2"/>
              </a:rPr>
              <a:t> Risico </a:t>
            </a:r>
            <a:r>
              <a:rPr lang="en-US" err="1">
                <a:latin typeface="Effra" panose="02000506080000020004"/>
                <a:sym typeface="Wingdings" panose="05000000000000000000" pitchFamily="2" charset="2"/>
              </a:rPr>
              <a:t>tijdsgebrek</a:t>
            </a:r>
            <a:endParaRPr lang="en-US">
              <a:latin typeface="Effra" panose="02000506080000020004"/>
            </a:endParaRPr>
          </a:p>
          <a:p>
            <a:r>
              <a:rPr lang="en-US">
                <a:latin typeface="Effra" panose="02000506080000020004"/>
              </a:rPr>
              <a:t>Levert </a:t>
            </a:r>
            <a:r>
              <a:rPr lang="en-US" err="1">
                <a:latin typeface="Effra" panose="02000506080000020004"/>
              </a:rPr>
              <a:t>geen</a:t>
            </a:r>
            <a:r>
              <a:rPr lang="en-US">
                <a:latin typeface="Effra" panose="02000506080000020004"/>
              </a:rPr>
              <a:t> </a:t>
            </a:r>
            <a:r>
              <a:rPr lang="en-US" err="1">
                <a:latin typeface="Effra" panose="02000506080000020004"/>
              </a:rPr>
              <a:t>punten</a:t>
            </a:r>
            <a:r>
              <a:rPr lang="en-US">
                <a:latin typeface="Effra" panose="02000506080000020004"/>
              </a:rPr>
              <a:t> op </a:t>
            </a:r>
            <a:r>
              <a:rPr lang="en-US">
                <a:latin typeface="Effra" panose="02000506080000020004"/>
                <a:sym typeface="Wingdings" panose="05000000000000000000" pitchFamily="2" charset="2"/>
              </a:rPr>
              <a:t> je </a:t>
            </a:r>
            <a:r>
              <a:rPr lang="en-US" err="1">
                <a:latin typeface="Effra" panose="02000506080000020004"/>
                <a:sym typeface="Wingdings" panose="05000000000000000000" pitchFamily="2" charset="2"/>
              </a:rPr>
              <a:t>moet</a:t>
            </a:r>
            <a:r>
              <a:rPr lang="en-US">
                <a:latin typeface="Effra" panose="02000506080000020004"/>
                <a:sym typeface="Wingdings" panose="05000000000000000000" pitchFamily="2" charset="2"/>
              </a:rPr>
              <a:t> </a:t>
            </a:r>
            <a:r>
              <a:rPr lang="en-US" err="1">
                <a:latin typeface="Effra" panose="02000506080000020004"/>
                <a:sym typeface="Wingdings" panose="05000000000000000000" pitchFamily="2" charset="2"/>
              </a:rPr>
              <a:t>toepassen</a:t>
            </a:r>
            <a:r>
              <a:rPr lang="en-US">
                <a:latin typeface="Effra" panose="02000506080000020004"/>
                <a:sym typeface="Wingdings" panose="05000000000000000000" pitchFamily="2" charset="2"/>
              </a:rPr>
              <a:t>!</a:t>
            </a:r>
            <a:endParaRPr lang="nl-NL">
              <a:latin typeface="Effra" panose="02000506080000020004"/>
            </a:endParaRPr>
          </a:p>
        </p:txBody>
      </p:sp>
    </p:spTree>
    <p:extLst>
      <p:ext uri="{BB962C8B-B14F-4D97-AF65-F5344CB8AC3E}">
        <p14:creationId xmlns:p14="http://schemas.microsoft.com/office/powerpoint/2010/main" val="38496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10" name="Tijdelijke aanduiding voor inhoud 9">
            <a:extLst>
              <a:ext uri="{FF2B5EF4-FFF2-40B4-BE49-F238E27FC236}">
                <a16:creationId xmlns:a16="http://schemas.microsoft.com/office/drawing/2014/main" id="{CC121B81-E602-9F04-F460-8A93706D05EC}"/>
              </a:ext>
            </a:extLst>
          </p:cNvPr>
          <p:cNvSpPr>
            <a:spLocks noGrp="1"/>
          </p:cNvSpPr>
          <p:nvPr>
            <p:ph idx="1"/>
          </p:nvPr>
        </p:nvSpPr>
        <p:spPr/>
        <p:txBody>
          <a:bodyPr/>
          <a:lstStyle/>
          <a:p>
            <a:endParaRPr lang="nl-NL"/>
          </a:p>
        </p:txBody>
      </p:sp>
      <p:pic>
        <p:nvPicPr>
          <p:cNvPr id="12" name="Afbeelding 11">
            <a:extLst>
              <a:ext uri="{FF2B5EF4-FFF2-40B4-BE49-F238E27FC236}">
                <a16:creationId xmlns:a16="http://schemas.microsoft.com/office/drawing/2014/main" id="{754AE62C-E7C5-A541-C278-372B23183609}"/>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13" name="Rechthoek 12">
            <a:extLst>
              <a:ext uri="{FF2B5EF4-FFF2-40B4-BE49-F238E27FC236}">
                <a16:creationId xmlns:a16="http://schemas.microsoft.com/office/drawing/2014/main" id="{F78B7473-FD91-1E1D-30CA-A61B96503975}"/>
              </a:ext>
            </a:extLst>
          </p:cNvPr>
          <p:cNvSpPr/>
          <p:nvPr/>
        </p:nvSpPr>
        <p:spPr>
          <a:xfrm>
            <a:off x="3579702" y="1304519"/>
            <a:ext cx="665122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217859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F40A8CC0-6B66-3575-9458-CBD1B7F76991}"/>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BB4026B1-6852-E39D-F161-29FB8160BD4B}"/>
              </a:ext>
            </a:extLst>
          </p:cNvPr>
          <p:cNvSpPr/>
          <p:nvPr/>
        </p:nvSpPr>
        <p:spPr>
          <a:xfrm>
            <a:off x="5117295" y="1304519"/>
            <a:ext cx="5113627"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0BCD0335-9C70-7CF5-9C0B-CFF2114CDB76}"/>
              </a:ext>
            </a:extLst>
          </p:cNvPr>
          <p:cNvPicPr>
            <a:picLocks noChangeAspect="1"/>
          </p:cNvPicPr>
          <p:nvPr/>
        </p:nvPicPr>
        <p:blipFill>
          <a:blip r:embed="rId4"/>
          <a:stretch>
            <a:fillRect/>
          </a:stretch>
        </p:blipFill>
        <p:spPr>
          <a:xfrm>
            <a:off x="1635233" y="4108691"/>
            <a:ext cx="2387385" cy="1342904"/>
          </a:xfrm>
          <a:prstGeom prst="rect">
            <a:avLst/>
          </a:prstGeom>
        </p:spPr>
      </p:pic>
    </p:spTree>
    <p:extLst>
      <p:ext uri="{BB962C8B-B14F-4D97-AF65-F5344CB8AC3E}">
        <p14:creationId xmlns:p14="http://schemas.microsoft.com/office/powerpoint/2010/main" val="40181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11" name="Tijdelijke aanduiding voor dianummer 4">
            <a:extLst>
              <a:ext uri="{FF2B5EF4-FFF2-40B4-BE49-F238E27FC236}">
                <a16:creationId xmlns:a16="http://schemas.microsoft.com/office/drawing/2014/main" id="{F0E88A14-03E5-20D0-EC8E-441319EC32FD}"/>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142</a:t>
            </a:fld>
            <a:endParaRPr lang="nl-NL"/>
          </a:p>
        </p:txBody>
      </p:sp>
      <p:pic>
        <p:nvPicPr>
          <p:cNvPr id="12" name="Afbeelding 11">
            <a:extLst>
              <a:ext uri="{FF2B5EF4-FFF2-40B4-BE49-F238E27FC236}">
                <a16:creationId xmlns:a16="http://schemas.microsoft.com/office/drawing/2014/main" id="{304FC3DF-59D1-68BC-2CEF-D3EFA0CEFF08}"/>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13" name="Rechthoek 12">
            <a:extLst>
              <a:ext uri="{FF2B5EF4-FFF2-40B4-BE49-F238E27FC236}">
                <a16:creationId xmlns:a16="http://schemas.microsoft.com/office/drawing/2014/main" id="{E0C284CB-70C4-5B73-230F-8256A7948BBD}"/>
              </a:ext>
            </a:extLst>
          </p:cNvPr>
          <p:cNvSpPr/>
          <p:nvPr/>
        </p:nvSpPr>
        <p:spPr>
          <a:xfrm>
            <a:off x="6719743" y="1304519"/>
            <a:ext cx="3511179"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11010E07-74D7-C3A0-76E0-093C4955FB48}"/>
              </a:ext>
            </a:extLst>
          </p:cNvPr>
          <p:cNvSpPr/>
          <p:nvPr/>
        </p:nvSpPr>
        <p:spPr>
          <a:xfrm>
            <a:off x="6087244" y="3214442"/>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FD6D785B-A667-74B6-EABE-28F4D9DD8EB5}"/>
              </a:ext>
            </a:extLst>
          </p:cNvPr>
          <p:cNvSpPr/>
          <p:nvPr/>
        </p:nvSpPr>
        <p:spPr>
          <a:xfrm>
            <a:off x="6096000" y="1396974"/>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497B6B13-1D99-B6E9-652A-DA07EA15CF57}"/>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17" name="Afbeelding 16">
            <a:extLst>
              <a:ext uri="{FF2B5EF4-FFF2-40B4-BE49-F238E27FC236}">
                <a16:creationId xmlns:a16="http://schemas.microsoft.com/office/drawing/2014/main" id="{DEA139FD-C7CE-C128-82D0-3CD79A4A5CB2}"/>
              </a:ext>
            </a:extLst>
          </p:cNvPr>
          <p:cNvPicPr>
            <a:picLocks noChangeAspect="1"/>
          </p:cNvPicPr>
          <p:nvPr/>
        </p:nvPicPr>
        <p:blipFill>
          <a:blip r:embed="rId5"/>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19559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4319A067-4237-C7FB-83D7-E89C65B6E645}"/>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6AF8806-5196-87D0-F506-9DF7A1F5328C}"/>
              </a:ext>
            </a:extLst>
          </p:cNvPr>
          <p:cNvSpPr/>
          <p:nvPr/>
        </p:nvSpPr>
        <p:spPr>
          <a:xfrm>
            <a:off x="7709947" y="3240699"/>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1137942-4663-E471-9CB6-E359CECB1CCE}"/>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9" name="Afbeelding 8">
            <a:extLst>
              <a:ext uri="{FF2B5EF4-FFF2-40B4-BE49-F238E27FC236}">
                <a16:creationId xmlns:a16="http://schemas.microsoft.com/office/drawing/2014/main" id="{9746E052-D693-1FF7-41D4-C47D6B2BA5DA}"/>
              </a:ext>
            </a:extLst>
          </p:cNvPr>
          <p:cNvPicPr>
            <a:picLocks noChangeAspect="1"/>
          </p:cNvPicPr>
          <p:nvPr/>
        </p:nvPicPr>
        <p:blipFill rotWithShape="1">
          <a:blip r:embed="rId5"/>
          <a:srcRect l="2123" r="4464" b="15890"/>
          <a:stretch/>
        </p:blipFill>
        <p:spPr>
          <a:xfrm>
            <a:off x="5833803" y="4227222"/>
            <a:ext cx="2079118" cy="1491127"/>
          </a:xfrm>
          <a:prstGeom prst="rect">
            <a:avLst/>
          </a:prstGeom>
        </p:spPr>
      </p:pic>
      <p:pic>
        <p:nvPicPr>
          <p:cNvPr id="10" name="Afbeelding 9">
            <a:extLst>
              <a:ext uri="{FF2B5EF4-FFF2-40B4-BE49-F238E27FC236}">
                <a16:creationId xmlns:a16="http://schemas.microsoft.com/office/drawing/2014/main" id="{77863396-8495-48FD-6E52-B97901A2314A}"/>
              </a:ext>
            </a:extLst>
          </p:cNvPr>
          <p:cNvPicPr>
            <a:picLocks noChangeAspect="1"/>
          </p:cNvPicPr>
          <p:nvPr/>
        </p:nvPicPr>
        <p:blipFill>
          <a:blip r:embed="rId6"/>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18999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pic>
        <p:nvPicPr>
          <p:cNvPr id="4" name="Afbeelding 3">
            <a:extLst>
              <a:ext uri="{FF2B5EF4-FFF2-40B4-BE49-F238E27FC236}">
                <a16:creationId xmlns:a16="http://schemas.microsoft.com/office/drawing/2014/main" id="{4319A067-4237-C7FB-83D7-E89C65B6E645}"/>
              </a:ext>
            </a:extLst>
          </p:cNvPr>
          <p:cNvPicPr>
            <a:picLocks noChangeAspect="1"/>
          </p:cNvPicPr>
          <p:nvPr/>
        </p:nvPicPr>
        <p:blipFill rotWithShape="1">
          <a:blip r:embed="rId3"/>
          <a:srcRect t="42570"/>
          <a:stretch/>
        </p:blipFill>
        <p:spPr>
          <a:xfrm>
            <a:off x="2535793" y="1550305"/>
            <a:ext cx="7120414" cy="3066932"/>
          </a:xfrm>
          <a:prstGeom prst="rect">
            <a:avLst/>
          </a:prstGeom>
        </p:spPr>
      </p:pic>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6AF8806-5196-87D0-F506-9DF7A1F5328C}"/>
              </a:ext>
            </a:extLst>
          </p:cNvPr>
          <p:cNvSpPr/>
          <p:nvPr/>
        </p:nvSpPr>
        <p:spPr>
          <a:xfrm>
            <a:off x="7709947" y="3240699"/>
            <a:ext cx="1839710" cy="181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1137942-4663-E471-9CB6-E359CECB1CCE}"/>
              </a:ext>
            </a:extLst>
          </p:cNvPr>
          <p:cNvPicPr>
            <a:picLocks noChangeAspect="1"/>
          </p:cNvPicPr>
          <p:nvPr/>
        </p:nvPicPr>
        <p:blipFill>
          <a:blip r:embed="rId4"/>
          <a:stretch>
            <a:fillRect/>
          </a:stretch>
        </p:blipFill>
        <p:spPr>
          <a:xfrm>
            <a:off x="1635233" y="4108691"/>
            <a:ext cx="2387385" cy="1342904"/>
          </a:xfrm>
          <a:prstGeom prst="rect">
            <a:avLst/>
          </a:prstGeom>
        </p:spPr>
      </p:pic>
      <p:pic>
        <p:nvPicPr>
          <p:cNvPr id="9" name="Afbeelding 8">
            <a:extLst>
              <a:ext uri="{FF2B5EF4-FFF2-40B4-BE49-F238E27FC236}">
                <a16:creationId xmlns:a16="http://schemas.microsoft.com/office/drawing/2014/main" id="{9746E052-D693-1FF7-41D4-C47D6B2BA5DA}"/>
              </a:ext>
            </a:extLst>
          </p:cNvPr>
          <p:cNvPicPr>
            <a:picLocks noChangeAspect="1"/>
          </p:cNvPicPr>
          <p:nvPr/>
        </p:nvPicPr>
        <p:blipFill rotWithShape="1">
          <a:blip r:embed="rId5"/>
          <a:srcRect l="2123" r="4464" b="15890"/>
          <a:stretch/>
        </p:blipFill>
        <p:spPr>
          <a:xfrm>
            <a:off x="5833803" y="4227222"/>
            <a:ext cx="2079118" cy="1491127"/>
          </a:xfrm>
          <a:prstGeom prst="rect">
            <a:avLst/>
          </a:prstGeom>
        </p:spPr>
      </p:pic>
      <p:pic>
        <p:nvPicPr>
          <p:cNvPr id="10" name="Afbeelding 9">
            <a:extLst>
              <a:ext uri="{FF2B5EF4-FFF2-40B4-BE49-F238E27FC236}">
                <a16:creationId xmlns:a16="http://schemas.microsoft.com/office/drawing/2014/main" id="{77863396-8495-48FD-6E52-B97901A2314A}"/>
              </a:ext>
            </a:extLst>
          </p:cNvPr>
          <p:cNvPicPr>
            <a:picLocks noChangeAspect="1"/>
          </p:cNvPicPr>
          <p:nvPr/>
        </p:nvPicPr>
        <p:blipFill>
          <a:blip r:embed="rId6"/>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9858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F564E86D-13BD-8E5F-303D-FFFF604CA22A}"/>
              </a:ext>
            </a:extLst>
          </p:cNvPr>
          <p:cNvPicPr>
            <a:picLocks noChangeAspect="1"/>
          </p:cNvPicPr>
          <p:nvPr/>
        </p:nvPicPr>
        <p:blipFill rotWithShape="1">
          <a:blip r:embed="rId3"/>
          <a:srcRect t="42570"/>
          <a:stretch/>
        </p:blipFill>
        <p:spPr>
          <a:xfrm>
            <a:off x="2535793" y="1550305"/>
            <a:ext cx="7120414" cy="3066932"/>
          </a:xfrm>
          <a:prstGeom prst="rect">
            <a:avLst/>
          </a:prstGeom>
        </p:spPr>
      </p:pic>
      <p:pic>
        <p:nvPicPr>
          <p:cNvPr id="12" name="Afbeelding 11">
            <a:extLst>
              <a:ext uri="{FF2B5EF4-FFF2-40B4-BE49-F238E27FC236}">
                <a16:creationId xmlns:a16="http://schemas.microsoft.com/office/drawing/2014/main" id="{F1070236-1FB4-B281-2FF7-0C4695E3BCD6}"/>
              </a:ext>
            </a:extLst>
          </p:cNvPr>
          <p:cNvPicPr>
            <a:picLocks noChangeAspect="1"/>
          </p:cNvPicPr>
          <p:nvPr/>
        </p:nvPicPr>
        <p:blipFill>
          <a:blip r:embed="rId4"/>
          <a:stretch>
            <a:fillRect/>
          </a:stretch>
        </p:blipFill>
        <p:spPr>
          <a:xfrm>
            <a:off x="8251058" y="4108691"/>
            <a:ext cx="2295750" cy="2237134"/>
          </a:xfrm>
          <a:prstGeom prst="rect">
            <a:avLst/>
          </a:prstGeom>
        </p:spPr>
      </p:pic>
      <p:pic>
        <p:nvPicPr>
          <p:cNvPr id="13" name="Afbeelding 12">
            <a:extLst>
              <a:ext uri="{FF2B5EF4-FFF2-40B4-BE49-F238E27FC236}">
                <a16:creationId xmlns:a16="http://schemas.microsoft.com/office/drawing/2014/main" id="{B035CE33-A303-2AC3-85AC-A263CFEE85F4}"/>
              </a:ext>
            </a:extLst>
          </p:cNvPr>
          <p:cNvPicPr>
            <a:picLocks noChangeAspect="1"/>
          </p:cNvPicPr>
          <p:nvPr/>
        </p:nvPicPr>
        <p:blipFill>
          <a:blip r:embed="rId5"/>
          <a:stretch>
            <a:fillRect/>
          </a:stretch>
        </p:blipFill>
        <p:spPr>
          <a:xfrm>
            <a:off x="1635233" y="4108691"/>
            <a:ext cx="2387385" cy="1342904"/>
          </a:xfrm>
          <a:prstGeom prst="rect">
            <a:avLst/>
          </a:prstGeom>
        </p:spPr>
      </p:pic>
      <p:pic>
        <p:nvPicPr>
          <p:cNvPr id="14" name="Afbeelding 13">
            <a:extLst>
              <a:ext uri="{FF2B5EF4-FFF2-40B4-BE49-F238E27FC236}">
                <a16:creationId xmlns:a16="http://schemas.microsoft.com/office/drawing/2014/main" id="{CCFD4F04-4FF1-F486-FBAB-4ACDC651385E}"/>
              </a:ext>
            </a:extLst>
          </p:cNvPr>
          <p:cNvPicPr>
            <a:picLocks noChangeAspect="1"/>
          </p:cNvPicPr>
          <p:nvPr/>
        </p:nvPicPr>
        <p:blipFill rotWithShape="1">
          <a:blip r:embed="rId6"/>
          <a:srcRect l="2123" r="4464" b="15890"/>
          <a:stretch/>
        </p:blipFill>
        <p:spPr>
          <a:xfrm>
            <a:off x="5833803" y="4227222"/>
            <a:ext cx="2079118" cy="1491127"/>
          </a:xfrm>
          <a:prstGeom prst="rect">
            <a:avLst/>
          </a:prstGeom>
        </p:spPr>
      </p:pic>
      <p:pic>
        <p:nvPicPr>
          <p:cNvPr id="15" name="Afbeelding 14">
            <a:extLst>
              <a:ext uri="{FF2B5EF4-FFF2-40B4-BE49-F238E27FC236}">
                <a16:creationId xmlns:a16="http://schemas.microsoft.com/office/drawing/2014/main" id="{74C95B21-26A0-9102-C59E-0F2576DAC280}"/>
              </a:ext>
            </a:extLst>
          </p:cNvPr>
          <p:cNvPicPr>
            <a:picLocks noChangeAspect="1"/>
          </p:cNvPicPr>
          <p:nvPr/>
        </p:nvPicPr>
        <p:blipFill>
          <a:blip r:embed="rId7"/>
          <a:stretch>
            <a:fillRect/>
          </a:stretch>
        </p:blipFill>
        <p:spPr>
          <a:xfrm>
            <a:off x="4018626" y="5019785"/>
            <a:ext cx="2701116" cy="1397129"/>
          </a:xfrm>
          <a:prstGeom prst="rect">
            <a:avLst/>
          </a:prstGeom>
        </p:spPr>
      </p:pic>
    </p:spTree>
    <p:extLst>
      <p:ext uri="{BB962C8B-B14F-4D97-AF65-F5344CB8AC3E}">
        <p14:creationId xmlns:p14="http://schemas.microsoft.com/office/powerpoint/2010/main" val="9681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759F6-7BCA-BD4F-91C7-43A333F54761}"/>
              </a:ext>
            </a:extLst>
          </p:cNvPr>
          <p:cNvSpPr>
            <a:spLocks noGrp="1"/>
          </p:cNvSpPr>
          <p:nvPr>
            <p:ph type="title"/>
          </p:nvPr>
        </p:nvSpPr>
        <p:spPr/>
        <p:txBody>
          <a:bodyPr>
            <a:normAutofit/>
          </a:bodyPr>
          <a:lstStyle/>
          <a:p>
            <a:pPr algn="ctr"/>
            <a:r>
              <a:rPr lang="nl-NL" sz="3600"/>
              <a:t>Barrièremodel</a:t>
            </a:r>
          </a:p>
        </p:txBody>
      </p:sp>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lnSpcReduction="10000"/>
          </a:bodyPr>
          <a:lstStyle/>
          <a:p>
            <a:pPr marL="0" indent="0" algn="ctr" defTabSz="353246">
              <a:spcBef>
                <a:spcPts val="1931"/>
              </a:spcBef>
              <a:buClr>
                <a:srgbClr val="747474"/>
              </a:buClr>
              <a:buNone/>
              <a:defRPr sz="1800">
                <a:solidFill>
                  <a:srgbClr val="000000"/>
                </a:solidFill>
              </a:defRPr>
            </a:pPr>
            <a:r>
              <a:rPr lang="nl-NL" sz="3800" b="1"/>
              <a:t>Realisatiemacht </a:t>
            </a:r>
            <a:r>
              <a:rPr lang="nl-NL" sz="3800"/>
              <a:t>= De macht hebben om een barrière te kunnen nemen</a:t>
            </a:r>
          </a:p>
          <a:p>
            <a:pPr marL="0" indent="0" algn="ctr" defTabSz="353246">
              <a:spcBef>
                <a:spcPts val="1931"/>
              </a:spcBef>
              <a:buClr>
                <a:srgbClr val="747474"/>
              </a:buClr>
              <a:buNone/>
              <a:defRPr sz="1800">
                <a:solidFill>
                  <a:srgbClr val="000000"/>
                </a:solidFill>
              </a:defRPr>
            </a:pPr>
            <a:endParaRPr lang="nl-NL" sz="3800" b="1"/>
          </a:p>
          <a:p>
            <a:pPr marL="0" indent="0" algn="ctr" defTabSz="353246">
              <a:spcBef>
                <a:spcPts val="1931"/>
              </a:spcBef>
              <a:buClr>
                <a:srgbClr val="747474"/>
              </a:buClr>
              <a:buNone/>
              <a:defRPr sz="1800">
                <a:solidFill>
                  <a:srgbClr val="000000"/>
                </a:solidFill>
              </a:defRPr>
            </a:pPr>
            <a:r>
              <a:rPr lang="nl-NL" sz="3800" b="1"/>
              <a:t>Of</a:t>
            </a:r>
          </a:p>
          <a:p>
            <a:pPr marL="0" indent="0" algn="ctr" defTabSz="353246">
              <a:spcBef>
                <a:spcPts val="1931"/>
              </a:spcBef>
              <a:buClr>
                <a:srgbClr val="747474"/>
              </a:buClr>
              <a:buNone/>
              <a:defRPr sz="1800">
                <a:solidFill>
                  <a:srgbClr val="000000"/>
                </a:solidFill>
              </a:defRPr>
            </a:pPr>
            <a:endParaRPr lang="nl-NL" sz="3800" b="1"/>
          </a:p>
          <a:p>
            <a:pPr marL="0" indent="0" algn="ctr" defTabSz="353246">
              <a:spcBef>
                <a:spcPts val="1931"/>
              </a:spcBef>
              <a:buClr>
                <a:srgbClr val="747474"/>
              </a:buClr>
              <a:buNone/>
              <a:defRPr sz="1800">
                <a:solidFill>
                  <a:srgbClr val="000000"/>
                </a:solidFill>
              </a:defRPr>
            </a:pPr>
            <a:r>
              <a:rPr lang="nl-NL" sz="3800" b="1"/>
              <a:t>Hindermacht </a:t>
            </a:r>
            <a:r>
              <a:rPr lang="nl-NL" sz="3800"/>
              <a:t>= De macht hebben om een ander te weerhouden een barrière te kunnen nemen</a:t>
            </a:r>
            <a:endParaRPr lang="nl-NL" sz="3800" b="1" u="sng"/>
          </a:p>
          <a:p>
            <a:pPr marL="342900" indent="-342900" defTabSz="353246">
              <a:spcBef>
                <a:spcPts val="2531"/>
              </a:spcBef>
              <a:buClr>
                <a:srgbClr val="747474"/>
              </a:buClr>
              <a:buFont typeface="+mj-lt"/>
              <a:buAutoNum type="arabicPeriod"/>
              <a:defRPr sz="1800">
                <a:solidFill>
                  <a:srgbClr val="000000"/>
                </a:solidFill>
              </a:defRPr>
            </a:pPr>
            <a:endParaRPr lang="nl-NL"/>
          </a:p>
        </p:txBody>
      </p:sp>
    </p:spTree>
    <p:extLst>
      <p:ext uri="{BB962C8B-B14F-4D97-AF65-F5344CB8AC3E}">
        <p14:creationId xmlns:p14="http://schemas.microsoft.com/office/powerpoint/2010/main" val="1774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Burgers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35104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Bedrijven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383099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6DB4EB0-E396-49E6-D166-B903E2498F39}"/>
              </a:ext>
            </a:extLst>
          </p:cNvPr>
          <p:cNvSpPr/>
          <p:nvPr/>
        </p:nvSpPr>
        <p:spPr>
          <a:xfrm>
            <a:off x="8287871" y="1304519"/>
            <a:ext cx="1943050" cy="424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56F56F4-9F3E-C172-D96E-6211C38C2C6F}"/>
              </a:ext>
            </a:extLst>
          </p:cNvPr>
          <p:cNvSpPr/>
          <p:nvPr/>
        </p:nvSpPr>
        <p:spPr>
          <a:xfrm>
            <a:off x="7690745" y="1385500"/>
            <a:ext cx="1839710" cy="72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8C871CF-D8AB-D60F-AD6C-0AAFC31F9B91}"/>
              </a:ext>
            </a:extLst>
          </p:cNvPr>
          <p:cNvSpPr>
            <a:spLocks noGrp="1"/>
          </p:cNvSpPr>
          <p:nvPr>
            <p:ph sz="half" idx="1"/>
          </p:nvPr>
        </p:nvSpPr>
        <p:spPr>
          <a:xfrm>
            <a:off x="838200" y="1825625"/>
            <a:ext cx="10515600" cy="4351338"/>
          </a:xfrm>
        </p:spPr>
        <p:txBody>
          <a:bodyPr>
            <a:normAutofit/>
          </a:bodyPr>
          <a:lstStyle/>
          <a:p>
            <a:pPr marL="0" indent="0" algn="ctr">
              <a:buNone/>
            </a:pPr>
            <a:endParaRPr lang="nl-NL" sz="4000"/>
          </a:p>
          <a:p>
            <a:pPr marL="0" indent="0" algn="ctr">
              <a:buNone/>
            </a:pPr>
            <a:endParaRPr lang="nl-NL" sz="4000"/>
          </a:p>
          <a:p>
            <a:pPr marL="0" indent="0" algn="ctr">
              <a:buNone/>
            </a:pPr>
            <a:r>
              <a:rPr lang="nl-NL" sz="4000"/>
              <a:t>Politici kunnen zowel de realisatiemacht hebben als de hindermacht</a:t>
            </a:r>
          </a:p>
          <a:p>
            <a:pPr marL="0" indent="0" defTabSz="353246">
              <a:spcBef>
                <a:spcPts val="2531"/>
              </a:spcBef>
              <a:buClr>
                <a:srgbClr val="747474"/>
              </a:buClr>
              <a:buNone/>
              <a:defRPr sz="1800">
                <a:solidFill>
                  <a:srgbClr val="000000"/>
                </a:solidFill>
              </a:defRPr>
            </a:pPr>
            <a:endParaRPr lang="nl-NL"/>
          </a:p>
        </p:txBody>
      </p:sp>
    </p:spTree>
    <p:extLst>
      <p:ext uri="{BB962C8B-B14F-4D97-AF65-F5344CB8AC3E}">
        <p14:creationId xmlns:p14="http://schemas.microsoft.com/office/powerpoint/2010/main" val="25334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614B3-2A2C-0E2E-7251-C95FF7BA60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59F8BE-5773-4096-43BC-9B2FAEB71918}"/>
              </a:ext>
            </a:extLst>
          </p:cNvPr>
          <p:cNvSpPr>
            <a:spLocks noGrp="1"/>
          </p:cNvSpPr>
          <p:nvPr>
            <p:ph type="title"/>
          </p:nvPr>
        </p:nvSpPr>
        <p:spPr/>
        <p:txBody>
          <a:bodyPr/>
          <a:lstStyle/>
          <a:p>
            <a:r>
              <a:rPr lang="nl-NL"/>
              <a:t>Begripsvragen - Algemeen</a:t>
            </a:r>
          </a:p>
        </p:txBody>
      </p:sp>
      <p:sp>
        <p:nvSpPr>
          <p:cNvPr id="3" name="Tijdelijke aanduiding voor inhoud 2">
            <a:extLst>
              <a:ext uri="{FF2B5EF4-FFF2-40B4-BE49-F238E27FC236}">
                <a16:creationId xmlns:a16="http://schemas.microsoft.com/office/drawing/2014/main" id="{6032FF44-85FC-D462-7479-C77FDBC5B560}"/>
              </a:ext>
            </a:extLst>
          </p:cNvPr>
          <p:cNvSpPr>
            <a:spLocks noGrp="1"/>
          </p:cNvSpPr>
          <p:nvPr>
            <p:ph idx="1"/>
          </p:nvPr>
        </p:nvSpPr>
        <p:spPr/>
        <p:txBody>
          <a:bodyPr/>
          <a:lstStyle/>
          <a:p>
            <a:pPr marL="0" indent="0">
              <a:buNone/>
            </a:pPr>
            <a:r>
              <a:rPr lang="nl-NL" err="1"/>
              <a:t>Bijv</a:t>
            </a:r>
            <a:r>
              <a:rPr lang="nl-NL"/>
              <a:t>: cultureel kapitaal | affectieve binding| cultivatiehypothese etc. </a:t>
            </a:r>
          </a:p>
          <a:p>
            <a:r>
              <a:rPr lang="nl-NL"/>
              <a:t>Ongeacht de vraagstelling: gebruiken / uitleggen = toepassen!</a:t>
            </a:r>
          </a:p>
          <a:p>
            <a:pPr marL="0" indent="0">
              <a:buNone/>
            </a:pPr>
            <a:endParaRPr lang="nl-NL"/>
          </a:p>
          <a:p>
            <a:pPr marL="0" indent="0">
              <a:buNone/>
            </a:pPr>
            <a:r>
              <a:rPr lang="nl-NL" b="1"/>
              <a:t>Wat zit er in een antwoord?</a:t>
            </a:r>
          </a:p>
          <a:p>
            <a:r>
              <a:rPr lang="nl-NL"/>
              <a:t>Informatie uit de bron of inleiding, liefst citeren  “…..” (r.5-7)</a:t>
            </a:r>
          </a:p>
          <a:p>
            <a:r>
              <a:rPr lang="nl-NL"/>
              <a:t>Wel altijd even definitie noemen!</a:t>
            </a:r>
          </a:p>
          <a:p>
            <a:r>
              <a:rPr lang="nl-NL"/>
              <a:t>Een koppeling van </a:t>
            </a:r>
            <a:r>
              <a:rPr lang="nl-NL" b="1">
                <a:solidFill>
                  <a:srgbClr val="945DE8"/>
                </a:solidFill>
              </a:rPr>
              <a:t>tekst</a:t>
            </a:r>
            <a:r>
              <a:rPr lang="nl-NL"/>
              <a:t>informatie met het begrip</a:t>
            </a:r>
          </a:p>
          <a:p>
            <a:pPr marL="0" indent="0">
              <a:buNone/>
            </a:pPr>
            <a:endParaRPr lang="nl-NL"/>
          </a:p>
        </p:txBody>
      </p:sp>
    </p:spTree>
    <p:extLst>
      <p:ext uri="{BB962C8B-B14F-4D97-AF65-F5344CB8AC3E}">
        <p14:creationId xmlns:p14="http://schemas.microsoft.com/office/powerpoint/2010/main" val="15451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Onderzoek operationaliseren  </a:t>
            </a:r>
          </a:p>
        </p:txBody>
      </p:sp>
      <p:sp>
        <p:nvSpPr>
          <p:cNvPr id="3" name="Tijdelijke aanduiding voor inhoud 2"/>
          <p:cNvSpPr>
            <a:spLocks noGrp="1"/>
          </p:cNvSpPr>
          <p:nvPr>
            <p:ph idx="1"/>
          </p:nvPr>
        </p:nvSpPr>
        <p:spPr/>
        <p:txBody>
          <a:bodyPr>
            <a:normAutofit fontScale="92500"/>
          </a:bodyPr>
          <a:lstStyle/>
          <a:p>
            <a:pPr marL="0" indent="0">
              <a:buNone/>
            </a:pPr>
            <a:r>
              <a:rPr lang="nl-NL">
                <a:sym typeface="Wingdings" panose="05000000000000000000" pitchFamily="2" charset="2"/>
              </a:rPr>
              <a:t>Cultureel kapitaal van de opvoeder(s)  jaarlijkse inkomen van het kind</a:t>
            </a:r>
          </a:p>
          <a:p>
            <a:pPr marL="0" indent="0">
              <a:buNone/>
            </a:pPr>
            <a:endParaRPr lang="nl-NL">
              <a:sym typeface="Wingdings" panose="05000000000000000000" pitchFamily="2" charset="2"/>
            </a:endParaRPr>
          </a:p>
          <a:p>
            <a:r>
              <a:rPr lang="nl-NL">
                <a:sym typeface="Wingdings" panose="05000000000000000000" pitchFamily="2" charset="2"/>
              </a:rPr>
              <a:t>Indicator = het meetbaar maken van een variabele</a:t>
            </a:r>
          </a:p>
          <a:p>
            <a:r>
              <a:rPr lang="nl-NL">
                <a:sym typeface="Wingdings" panose="05000000000000000000" pitchFamily="2" charset="2"/>
              </a:rPr>
              <a:t>Categorie = mensen die een kenmerk delen, maar verder geen binding hebben</a:t>
            </a:r>
          </a:p>
          <a:p>
            <a:pPr marL="0" indent="0">
              <a:buNone/>
            </a:pPr>
            <a:endParaRPr lang="nl-NL">
              <a:sym typeface="Wingdings" panose="05000000000000000000" pitchFamily="2" charset="2"/>
            </a:endParaRPr>
          </a:p>
          <a:p>
            <a:pPr marL="0" indent="0">
              <a:buNone/>
            </a:pPr>
            <a:r>
              <a:rPr lang="nl-NL">
                <a:sym typeface="Wingdings" panose="05000000000000000000" pitchFamily="2" charset="2"/>
              </a:rPr>
              <a:t>Cultureel kapitaal van de opvoeder(s)       jaarlijkse inkomen van het kind</a:t>
            </a:r>
          </a:p>
          <a:p>
            <a:pPr lvl="1"/>
            <a:r>
              <a:rPr lang="nl-NL" sz="2000">
                <a:sym typeface="Wingdings" panose="05000000000000000000" pitchFamily="2" charset="2"/>
              </a:rPr>
              <a:t>Leefstijl (buitenlandse vakantie, museum)	             €0 tot €21.000</a:t>
            </a:r>
          </a:p>
          <a:p>
            <a:pPr lvl="1"/>
            <a:r>
              <a:rPr lang="nl-NL" sz="2000">
                <a:sym typeface="Wingdings" panose="05000000000000000000" pitchFamily="2" charset="2"/>
              </a:rPr>
              <a:t>Digitale vaardigheden (pc beveiligen)		             €21.000 tot €35.000 </a:t>
            </a:r>
          </a:p>
          <a:p>
            <a:pPr lvl="1"/>
            <a:r>
              <a:rPr lang="nl-NL" sz="2000">
                <a:sym typeface="Wingdings" panose="05000000000000000000" pitchFamily="2" charset="2"/>
              </a:rPr>
              <a:t>Beheersing Engels (geen/redelijk/goed)	             €35.000 of meer </a:t>
            </a:r>
          </a:p>
          <a:p>
            <a:pPr marL="0" indent="0">
              <a:buNone/>
            </a:pPr>
            <a:endParaRPr lang="nl-NL"/>
          </a:p>
        </p:txBody>
      </p:sp>
    </p:spTree>
    <p:extLst>
      <p:ext uri="{BB962C8B-B14F-4D97-AF65-F5344CB8AC3E}">
        <p14:creationId xmlns:p14="http://schemas.microsoft.com/office/powerpoint/2010/main" val="345891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Eisen aan wetenschappelijk onderzoek</a:t>
            </a:r>
          </a:p>
        </p:txBody>
      </p:sp>
      <p:sp>
        <p:nvSpPr>
          <p:cNvPr id="3" name="Tijdelijke aanduiding voor inhoud 2"/>
          <p:cNvSpPr>
            <a:spLocks noGrp="1"/>
          </p:cNvSpPr>
          <p:nvPr>
            <p:ph idx="1"/>
          </p:nvPr>
        </p:nvSpPr>
        <p:spPr/>
        <p:txBody>
          <a:bodyPr>
            <a:normAutofit fontScale="85000" lnSpcReduction="20000"/>
          </a:bodyPr>
          <a:lstStyle/>
          <a:p>
            <a:r>
              <a:rPr lang="nl-NL"/>
              <a:t>Validiteit: heb je gemeten wat je wilde meten?</a:t>
            </a:r>
          </a:p>
          <a:p>
            <a:pPr marL="0" indent="0">
              <a:buNone/>
            </a:pPr>
            <a:r>
              <a:rPr lang="nl-NL" i="1"/>
              <a:t>Kun je criminaliteitscijfers tussen landen vergelijken?</a:t>
            </a:r>
          </a:p>
          <a:p>
            <a:pPr marL="0" indent="0">
              <a:buNone/>
            </a:pPr>
            <a:endParaRPr lang="nl-NL" i="1"/>
          </a:p>
          <a:p>
            <a:r>
              <a:rPr lang="nl-NL"/>
              <a:t>Betrouwbaarheid: de mate waarin een meting onafhankelijk van toeval en vrij van willekeurige meetfouten is</a:t>
            </a:r>
          </a:p>
          <a:p>
            <a:pPr marL="0" indent="0">
              <a:buNone/>
            </a:pPr>
            <a:r>
              <a:rPr lang="nl-NL" i="1"/>
              <a:t>Hoeveel schadelijke stoffen zitten er in een sigaret?</a:t>
            </a:r>
          </a:p>
          <a:p>
            <a:pPr marL="0" indent="0">
              <a:buNone/>
            </a:pPr>
            <a:endParaRPr lang="nl-NL" i="1"/>
          </a:p>
          <a:p>
            <a:r>
              <a:rPr lang="nl-NL"/>
              <a:t>Representativiteit: de mate waarin een steekproef de beoogde populatie weerspiegelt. </a:t>
            </a:r>
          </a:p>
          <a:p>
            <a:pPr marL="0" indent="0">
              <a:buNone/>
            </a:pPr>
            <a:r>
              <a:rPr lang="nl-NL" i="1"/>
              <a:t>De link naar je PWS enquête delen via </a:t>
            </a:r>
            <a:r>
              <a:rPr lang="nl-NL" i="1" err="1"/>
              <a:t>tiktok</a:t>
            </a:r>
            <a:endParaRPr lang="nl-NL" i="1"/>
          </a:p>
          <a:p>
            <a:pPr marL="0" indent="0">
              <a:buNone/>
            </a:pPr>
            <a:endParaRPr lang="nl-NL" i="1"/>
          </a:p>
          <a:p>
            <a:pPr marL="0" indent="0">
              <a:buNone/>
            </a:pPr>
            <a:r>
              <a:rPr lang="nl-NL"/>
              <a:t>Let op! Representativiteit komt 3x in de examenstof voor!</a:t>
            </a:r>
          </a:p>
          <a:p>
            <a:pPr marL="0" indent="0">
              <a:buNone/>
            </a:pPr>
            <a:endParaRPr lang="nl-NL"/>
          </a:p>
        </p:txBody>
      </p:sp>
    </p:spTree>
    <p:extLst>
      <p:ext uri="{BB962C8B-B14F-4D97-AF65-F5344CB8AC3E}">
        <p14:creationId xmlns:p14="http://schemas.microsoft.com/office/powerpoint/2010/main" val="11135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Sociale ongelijkheid (CE 2023 TV2)</a:t>
            </a:r>
          </a:p>
        </p:txBody>
      </p:sp>
      <p:pic>
        <p:nvPicPr>
          <p:cNvPr id="4" name="Tijdelijke aanduiding voor inhoud 3"/>
          <p:cNvPicPr>
            <a:picLocks noGrp="1" noChangeAspect="1"/>
          </p:cNvPicPr>
          <p:nvPr>
            <p:ph idx="1"/>
          </p:nvPr>
        </p:nvPicPr>
        <p:blipFill>
          <a:blip r:embed="rId2"/>
          <a:stretch>
            <a:fillRect/>
          </a:stretch>
        </p:blipFill>
        <p:spPr>
          <a:xfrm>
            <a:off x="838200" y="1549458"/>
            <a:ext cx="7256369" cy="1857730"/>
          </a:xfrm>
          <a:prstGeom prst="rect">
            <a:avLst/>
          </a:prstGeom>
        </p:spPr>
      </p:pic>
      <p:pic>
        <p:nvPicPr>
          <p:cNvPr id="5" name="Afbeelding 4"/>
          <p:cNvPicPr>
            <a:picLocks noChangeAspect="1"/>
          </p:cNvPicPr>
          <p:nvPr/>
        </p:nvPicPr>
        <p:blipFill>
          <a:blip r:embed="rId3"/>
          <a:stretch>
            <a:fillRect/>
          </a:stretch>
        </p:blipFill>
        <p:spPr>
          <a:xfrm>
            <a:off x="5372828" y="3265957"/>
            <a:ext cx="5868219" cy="3134162"/>
          </a:xfrm>
          <a:prstGeom prst="rect">
            <a:avLst/>
          </a:prstGeom>
        </p:spPr>
      </p:pic>
    </p:spTree>
    <p:extLst>
      <p:ext uri="{BB962C8B-B14F-4D97-AF65-F5344CB8AC3E}">
        <p14:creationId xmlns:p14="http://schemas.microsoft.com/office/powerpoint/2010/main" val="20231245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Sociale ongelijkheid</a:t>
            </a:r>
          </a:p>
        </p:txBody>
      </p:sp>
      <p:pic>
        <p:nvPicPr>
          <p:cNvPr id="4" name="Tijdelijke aanduiding voor inhoud 3"/>
          <p:cNvPicPr>
            <a:picLocks noGrp="1" noChangeAspect="1"/>
          </p:cNvPicPr>
          <p:nvPr>
            <p:ph idx="1"/>
          </p:nvPr>
        </p:nvPicPr>
        <p:blipFill>
          <a:blip r:embed="rId2"/>
          <a:stretch>
            <a:fillRect/>
          </a:stretch>
        </p:blipFill>
        <p:spPr>
          <a:xfrm>
            <a:off x="838200" y="1388896"/>
            <a:ext cx="5802092" cy="4889073"/>
          </a:xfrm>
          <a:prstGeom prst="rect">
            <a:avLst/>
          </a:prstGeom>
        </p:spPr>
      </p:pic>
    </p:spTree>
    <p:extLst>
      <p:ext uri="{BB962C8B-B14F-4D97-AF65-F5344CB8AC3E}">
        <p14:creationId xmlns:p14="http://schemas.microsoft.com/office/powerpoint/2010/main" val="41621432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Criminaliteitstheorieën</a:t>
            </a:r>
          </a:p>
        </p:txBody>
      </p:sp>
      <p:sp>
        <p:nvSpPr>
          <p:cNvPr id="3" name="Tijdelijke aanduiding voor inhoud 2"/>
          <p:cNvSpPr>
            <a:spLocks noGrp="1"/>
          </p:cNvSpPr>
          <p:nvPr>
            <p:ph idx="1"/>
          </p:nvPr>
        </p:nvSpPr>
        <p:spPr/>
        <p:txBody>
          <a:bodyPr/>
          <a:lstStyle/>
          <a:p>
            <a:pPr fontAlgn="base"/>
            <a:r>
              <a:rPr lang="nl-NL"/>
              <a:t>Rationele keuze theorie: criminaliteit is een gevolg van een logische kosten (nadelen) en baten (voordelen) afweging</a:t>
            </a:r>
            <a:r>
              <a:rPr lang="en-US"/>
              <a:t>​</a:t>
            </a:r>
          </a:p>
          <a:p>
            <a:pPr fontAlgn="base"/>
            <a:r>
              <a:rPr lang="nl-NL"/>
              <a:t>Gelegenheidstheorie: het niveau van criminaliteit wordt bepaald door de hoeveelheid potentiële daders, de hoeveelheid geschikte doelwitten en de hoeveelheid sociale bewaking</a:t>
            </a:r>
            <a:r>
              <a:rPr lang="en-US"/>
              <a:t>​</a:t>
            </a:r>
          </a:p>
          <a:p>
            <a:pPr marL="0" indent="0" fontAlgn="base">
              <a:buNone/>
            </a:pPr>
            <a:endParaRPr lang="nl-NL"/>
          </a:p>
          <a:p>
            <a:pPr marL="0" indent="0" fontAlgn="base">
              <a:buNone/>
            </a:pPr>
            <a:r>
              <a:rPr lang="nl-NL" i="1"/>
              <a:t>Zou je overwegen te frauderen met een schoolexamen? Maakt het dan uit of je een 3 of een 8 staat? Maakt het uit of de docent in het lokaal is?</a:t>
            </a:r>
            <a:endParaRPr lang="nl-NL"/>
          </a:p>
        </p:txBody>
      </p:sp>
    </p:spTree>
    <p:extLst>
      <p:ext uri="{BB962C8B-B14F-4D97-AF65-F5344CB8AC3E}">
        <p14:creationId xmlns:p14="http://schemas.microsoft.com/office/powerpoint/2010/main" val="4544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Criminaliteitstheorieën</a:t>
            </a:r>
          </a:p>
        </p:txBody>
      </p:sp>
      <p:sp>
        <p:nvSpPr>
          <p:cNvPr id="3" name="Tijdelijke aanduiding voor inhoud 2"/>
          <p:cNvSpPr>
            <a:spLocks noGrp="1"/>
          </p:cNvSpPr>
          <p:nvPr>
            <p:ph idx="1"/>
          </p:nvPr>
        </p:nvSpPr>
        <p:spPr/>
        <p:txBody>
          <a:bodyPr>
            <a:normAutofit fontScale="77500" lnSpcReduction="20000"/>
          </a:bodyPr>
          <a:lstStyle/>
          <a:p>
            <a:pPr marL="0" indent="0" fontAlgn="base">
              <a:buNone/>
            </a:pPr>
            <a:r>
              <a:rPr lang="nl-NL"/>
              <a:t>Bindingstheorie</a:t>
            </a:r>
          </a:p>
          <a:p>
            <a:pPr fontAlgn="base"/>
            <a:r>
              <a:rPr lang="nl-NL"/>
              <a:t>Maatschappelijke bindingen remmen criminaliteit . Dus omdat we geïntegreerd zijn in groepen (op school, met collega's, in een buurt) houdt dat ons op het rechte pad.</a:t>
            </a:r>
          </a:p>
          <a:p>
            <a:pPr marL="0" indent="0" fontAlgn="base">
              <a:buNone/>
            </a:pPr>
            <a:endParaRPr lang="nl-NL"/>
          </a:p>
          <a:p>
            <a:pPr marL="0" indent="0" fontAlgn="base">
              <a:buNone/>
            </a:pPr>
            <a:r>
              <a:rPr lang="nl-NL"/>
              <a:t>Anomietheorie</a:t>
            </a:r>
          </a:p>
          <a:p>
            <a:pPr fontAlgn="base"/>
            <a:r>
              <a:rPr lang="nl-NL"/>
              <a:t>Criminaliteit is het gevolg van het niet op legitieme wijze kunnen verwerven van maatschappelijke doelen, welvaart of succes</a:t>
            </a:r>
          </a:p>
          <a:p>
            <a:pPr fontAlgn="base"/>
            <a:endParaRPr lang="nl-NL"/>
          </a:p>
          <a:p>
            <a:pPr marL="0" indent="0" fontAlgn="base">
              <a:buNone/>
            </a:pPr>
            <a:r>
              <a:rPr lang="nl-NL" err="1"/>
              <a:t>Etiketteringtheorie</a:t>
            </a:r>
            <a:endParaRPr lang="nl-NL"/>
          </a:p>
          <a:p>
            <a:pPr fontAlgn="base"/>
            <a:r>
              <a:rPr lang="nl-NL"/>
              <a:t>Ook wel </a:t>
            </a:r>
            <a:r>
              <a:rPr lang="nl-NL" err="1"/>
              <a:t>labeling</a:t>
            </a:r>
            <a:r>
              <a:rPr lang="nl-NL"/>
              <a:t>- of stigmatiseringstheorie genoemd</a:t>
            </a:r>
            <a:r>
              <a:rPr lang="en-US"/>
              <a:t>​. </a:t>
            </a:r>
            <a:r>
              <a:rPr lang="nl-NL"/>
              <a:t>Uitgangspunt: als we mensen een etiket geven dan zal dit werkelijkheid worden</a:t>
            </a:r>
            <a:r>
              <a:rPr lang="en-US"/>
              <a:t>​</a:t>
            </a:r>
          </a:p>
          <a:p>
            <a:pPr fontAlgn="base"/>
            <a:r>
              <a:rPr lang="nl-NL"/>
              <a:t>​Belangrijk begrip: selffulfilling prophecy (een zichzelf waarmakende voorspelling)</a:t>
            </a:r>
            <a:endParaRPr lang="en-US"/>
          </a:p>
          <a:p>
            <a:pPr marL="0" indent="0" fontAlgn="base">
              <a:buNone/>
            </a:pPr>
            <a:endParaRPr lang="en-US"/>
          </a:p>
          <a:p>
            <a:endParaRPr lang="nl-NL"/>
          </a:p>
        </p:txBody>
      </p:sp>
    </p:spTree>
    <p:extLst>
      <p:ext uri="{BB962C8B-B14F-4D97-AF65-F5344CB8AC3E}">
        <p14:creationId xmlns:p14="http://schemas.microsoft.com/office/powerpoint/2010/main" val="26384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9FA1C-B568-0F6D-518E-5F90F212DF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5E973A-CE9A-2FD5-F970-F04D9E699DEF}"/>
              </a:ext>
            </a:extLst>
          </p:cNvPr>
          <p:cNvSpPr>
            <a:spLocks noGrp="1"/>
          </p:cNvSpPr>
          <p:nvPr>
            <p:ph type="title"/>
          </p:nvPr>
        </p:nvSpPr>
        <p:spPr/>
        <p:txBody>
          <a:bodyPr/>
          <a:lstStyle/>
          <a:p>
            <a:r>
              <a:rPr lang="nl-NL">
                <a:latin typeface="Effra"/>
              </a:rPr>
              <a:t>Dimensies van Hofstede</a:t>
            </a:r>
            <a:endParaRPr lang="nl-NL"/>
          </a:p>
        </p:txBody>
      </p:sp>
      <p:sp>
        <p:nvSpPr>
          <p:cNvPr id="3" name="Tijdelijke aanduiding voor inhoud 2">
            <a:extLst>
              <a:ext uri="{FF2B5EF4-FFF2-40B4-BE49-F238E27FC236}">
                <a16:creationId xmlns:a16="http://schemas.microsoft.com/office/drawing/2014/main" id="{C0A48A56-924B-ED85-CB63-B97E41ACBD09}"/>
              </a:ext>
            </a:extLst>
          </p:cNvPr>
          <p:cNvSpPr>
            <a:spLocks noGrp="1"/>
          </p:cNvSpPr>
          <p:nvPr>
            <p:ph idx="1"/>
          </p:nvPr>
        </p:nvSpPr>
        <p:spPr/>
        <p:txBody>
          <a:bodyPr vert="horz" lIns="91440" tIns="45720" rIns="91440" bIns="45720" rtlCol="0" anchor="t">
            <a:normAutofit/>
          </a:bodyPr>
          <a:lstStyle/>
          <a:p>
            <a:pPr marL="0" indent="0">
              <a:buNone/>
            </a:pPr>
            <a:endParaRPr lang="nl-NL">
              <a:solidFill>
                <a:schemeClr val="tx1">
                  <a:lumMod val="95000"/>
                  <a:lumOff val="5000"/>
                </a:schemeClr>
              </a:solidFill>
            </a:endParaRPr>
          </a:p>
          <a:p>
            <a:pPr marL="0" indent="0">
              <a:buNone/>
            </a:pPr>
            <a:endParaRPr lang="nl-NL">
              <a:solidFill>
                <a:schemeClr val="tx1">
                  <a:lumMod val="95000"/>
                  <a:lumOff val="5000"/>
                </a:schemeClr>
              </a:solidFill>
            </a:endParaRPr>
          </a:p>
          <a:p>
            <a:pPr marL="0" indent="0">
              <a:buNone/>
            </a:pPr>
            <a:endParaRPr lang="nl-NL">
              <a:solidFill>
                <a:schemeClr val="tx1">
                  <a:lumMod val="95000"/>
                  <a:lumOff val="5000"/>
                </a:schemeClr>
              </a:solidFill>
            </a:endParaRPr>
          </a:p>
          <a:p>
            <a:pPr marL="0" indent="0">
              <a:buNone/>
            </a:pPr>
            <a:endParaRPr lang="nl-NL">
              <a:solidFill>
                <a:schemeClr val="tx1">
                  <a:lumMod val="95000"/>
                  <a:lumOff val="5000"/>
                </a:schemeClr>
              </a:solidFill>
            </a:endParaRPr>
          </a:p>
          <a:p>
            <a:pPr marL="0" indent="0" algn="ctr">
              <a:buNone/>
            </a:pPr>
            <a:endParaRPr lang="nl-NL">
              <a:solidFill>
                <a:schemeClr val="tx1">
                  <a:lumMod val="95000"/>
                  <a:lumOff val="5000"/>
                </a:schemeClr>
              </a:solidFill>
            </a:endParaRPr>
          </a:p>
          <a:p>
            <a:pPr marL="0" indent="0" algn="ctr">
              <a:buNone/>
            </a:pPr>
            <a:r>
              <a:rPr lang="nl-NL">
                <a:solidFill>
                  <a:schemeClr val="tx1">
                    <a:lumMod val="95000"/>
                    <a:lumOff val="5000"/>
                  </a:schemeClr>
                </a:solidFill>
              </a:rPr>
              <a:t>Alle culturen zijn verschillend</a:t>
            </a:r>
          </a:p>
          <a:p>
            <a:pPr marL="0" indent="0">
              <a:buNone/>
            </a:pPr>
            <a:endParaRPr lang="nl-NL">
              <a:solidFill>
                <a:schemeClr val="tx1">
                  <a:lumMod val="95000"/>
                  <a:lumOff val="5000"/>
                </a:schemeClr>
              </a:solidFill>
            </a:endParaRPr>
          </a:p>
          <a:p>
            <a:pPr marL="0" indent="0">
              <a:buNone/>
            </a:pPr>
            <a:r>
              <a:rPr lang="nl-NL">
                <a:solidFill>
                  <a:schemeClr val="tx1">
                    <a:lumMod val="95000"/>
                    <a:lumOff val="5000"/>
                  </a:schemeClr>
                </a:solidFill>
              </a:rPr>
              <a:t>Makkelijk vergelijken? </a:t>
            </a:r>
            <a:r>
              <a:rPr lang="nl-NL">
                <a:solidFill>
                  <a:schemeClr val="tx1">
                    <a:lumMod val="95000"/>
                    <a:lumOff val="5000"/>
                  </a:schemeClr>
                </a:solidFill>
                <a:sym typeface="Wingdings" pitchFamily="2" charset="2"/>
              </a:rPr>
              <a:t> </a:t>
            </a:r>
            <a:r>
              <a:rPr lang="nl-NL" b="1" u="sng">
                <a:solidFill>
                  <a:schemeClr val="tx1">
                    <a:lumMod val="95000"/>
                    <a:lumOff val="5000"/>
                  </a:schemeClr>
                </a:solidFill>
                <a:latin typeface="Trebuchet MS"/>
              </a:rPr>
              <a:t>de 6 dimensies van Hofstede</a:t>
            </a:r>
          </a:p>
        </p:txBody>
      </p:sp>
      <p:pic>
        <p:nvPicPr>
          <p:cNvPr id="4" name="Afbeelding 3">
            <a:extLst>
              <a:ext uri="{FF2B5EF4-FFF2-40B4-BE49-F238E27FC236}">
                <a16:creationId xmlns:a16="http://schemas.microsoft.com/office/drawing/2014/main" id="{68252AAC-32FB-5CB0-285D-0E71E576888C}"/>
              </a:ext>
            </a:extLst>
          </p:cNvPr>
          <p:cNvPicPr>
            <a:picLocks noChangeAspect="1"/>
          </p:cNvPicPr>
          <p:nvPr/>
        </p:nvPicPr>
        <p:blipFill rotWithShape="1">
          <a:blip r:embed="rId3"/>
          <a:srcRect r="6191"/>
          <a:stretch/>
        </p:blipFill>
        <p:spPr>
          <a:xfrm>
            <a:off x="838200" y="1909488"/>
            <a:ext cx="3060029" cy="1834877"/>
          </a:xfrm>
          <a:prstGeom prst="rect">
            <a:avLst/>
          </a:prstGeom>
        </p:spPr>
      </p:pic>
      <p:pic>
        <p:nvPicPr>
          <p:cNvPr id="1026" name="Picture 2" descr="De meest bijzondere culturen ter wereld">
            <a:extLst>
              <a:ext uri="{FF2B5EF4-FFF2-40B4-BE49-F238E27FC236}">
                <a16:creationId xmlns:a16="http://schemas.microsoft.com/office/drawing/2014/main" id="{3AF5A5F2-B2F8-6279-F79E-BF5672DFB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149" y="1833523"/>
            <a:ext cx="2550651" cy="1986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 verschillen tussen Nederland en Suriname volgens Rinne - Trajectum">
            <a:extLst>
              <a:ext uri="{FF2B5EF4-FFF2-40B4-BE49-F238E27FC236}">
                <a16:creationId xmlns:a16="http://schemas.microsoft.com/office/drawing/2014/main" id="{54F2BBE7-7FD4-E000-7F39-F352BC2CD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04" b="12772"/>
          <a:stretch/>
        </p:blipFill>
        <p:spPr bwMode="auto">
          <a:xfrm>
            <a:off x="5043063" y="1473933"/>
            <a:ext cx="2676584" cy="270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2F97-21A8-F60E-54F3-13F7741D32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54BF08-8F50-C244-9B53-ACF8BE3935C4}"/>
              </a:ext>
            </a:extLst>
          </p:cNvPr>
          <p:cNvSpPr>
            <a:spLocks noGrp="1"/>
          </p:cNvSpPr>
          <p:nvPr>
            <p:ph type="title"/>
          </p:nvPr>
        </p:nvSpPr>
        <p:spPr/>
        <p:txBody>
          <a:bodyPr/>
          <a:lstStyle/>
          <a:p>
            <a:r>
              <a:rPr lang="nl-NL">
                <a:latin typeface="Effra"/>
              </a:rPr>
              <a:t>Vraag</a:t>
            </a:r>
            <a:endParaRPr lang="nl-NL"/>
          </a:p>
        </p:txBody>
      </p:sp>
      <p:sp>
        <p:nvSpPr>
          <p:cNvPr id="3" name="Tijdelijke aanduiding voor inhoud 2">
            <a:extLst>
              <a:ext uri="{FF2B5EF4-FFF2-40B4-BE49-F238E27FC236}">
                <a16:creationId xmlns:a16="http://schemas.microsoft.com/office/drawing/2014/main" id="{F417C7B6-B51D-8B1C-DD33-9BC591D133BB}"/>
              </a:ext>
            </a:extLst>
          </p:cNvPr>
          <p:cNvSpPr>
            <a:spLocks noGrp="1"/>
          </p:cNvSpPr>
          <p:nvPr>
            <p:ph idx="1"/>
          </p:nvPr>
        </p:nvSpPr>
        <p:spPr/>
        <p:txBody>
          <a:bodyPr vert="horz" lIns="91440" tIns="45720" rIns="91440" bIns="45720" rtlCol="0" anchor="t">
            <a:normAutofit/>
          </a:bodyPr>
          <a:lstStyle/>
          <a:p>
            <a:pPr marL="0" indent="0">
              <a:buNone/>
            </a:pPr>
            <a:endParaRPr lang="nl-NL">
              <a:solidFill>
                <a:schemeClr val="tx1">
                  <a:lumMod val="95000"/>
                  <a:lumOff val="5000"/>
                </a:schemeClr>
              </a:solidFill>
            </a:endParaRPr>
          </a:p>
          <a:p>
            <a:pPr marL="0" indent="0">
              <a:buNone/>
            </a:pPr>
            <a:endParaRPr lang="nl-NL">
              <a:solidFill>
                <a:schemeClr val="tx1">
                  <a:lumMod val="95000"/>
                  <a:lumOff val="5000"/>
                </a:schemeClr>
              </a:solidFill>
            </a:endParaRPr>
          </a:p>
          <a:p>
            <a:pPr marL="0" indent="0" algn="ctr">
              <a:buNone/>
            </a:pPr>
            <a:endParaRPr lang="nl-NL">
              <a:solidFill>
                <a:schemeClr val="tx1">
                  <a:lumMod val="95000"/>
                  <a:lumOff val="5000"/>
                </a:schemeClr>
              </a:solidFill>
            </a:endParaRPr>
          </a:p>
          <a:p>
            <a:pPr marL="0" indent="0" algn="ctr">
              <a:buNone/>
            </a:pPr>
            <a:r>
              <a:rPr lang="nl-NL" sz="3600">
                <a:solidFill>
                  <a:schemeClr val="tx1">
                    <a:lumMod val="95000"/>
                    <a:lumOff val="5000"/>
                  </a:schemeClr>
                </a:solidFill>
              </a:rPr>
              <a:t>Over welke dimensie wil je graag meer uitleg?</a:t>
            </a:r>
          </a:p>
          <a:p>
            <a:pPr marL="0" indent="0">
              <a:buNone/>
            </a:pPr>
            <a:endParaRPr lang="nl-NL">
              <a:solidFill>
                <a:schemeClr val="tx1">
                  <a:lumMod val="95000"/>
                  <a:lumOff val="5000"/>
                </a:schemeClr>
              </a:solidFill>
            </a:endParaRPr>
          </a:p>
        </p:txBody>
      </p:sp>
    </p:spTree>
    <p:extLst>
      <p:ext uri="{BB962C8B-B14F-4D97-AF65-F5344CB8AC3E}">
        <p14:creationId xmlns:p14="http://schemas.microsoft.com/office/powerpoint/2010/main" val="2257042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2EF7-29C9-6934-68B7-14E9682B9F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16FA38-FF33-9638-129C-334CC8D1B417}"/>
              </a:ext>
            </a:extLst>
          </p:cNvPr>
          <p:cNvSpPr>
            <a:spLocks noGrp="1"/>
          </p:cNvSpPr>
          <p:nvPr>
            <p:ph type="title"/>
          </p:nvPr>
        </p:nvSpPr>
        <p:spPr/>
        <p:txBody>
          <a:bodyPr/>
          <a:lstStyle/>
          <a:p>
            <a:r>
              <a:rPr lang="nl-NL">
                <a:latin typeface="Effra"/>
              </a:rPr>
              <a:t>Machtsafstand</a:t>
            </a:r>
            <a:endParaRPr lang="nl-NL"/>
          </a:p>
        </p:txBody>
      </p:sp>
      <p:sp>
        <p:nvSpPr>
          <p:cNvPr id="7" name="Tijdelijke aanduiding voor inhoud 8">
            <a:extLst>
              <a:ext uri="{FF2B5EF4-FFF2-40B4-BE49-F238E27FC236}">
                <a16:creationId xmlns:a16="http://schemas.microsoft.com/office/drawing/2014/main" id="{6A8EFBCA-C3CB-E412-8B19-DCC74A8B183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solidFill>
                  <a:schemeClr val="tx1">
                    <a:lumMod val="95000"/>
                    <a:lumOff val="5000"/>
                  </a:schemeClr>
                </a:solidFill>
              </a:rPr>
              <a:t>De mate waarin de minder machtige leden in een land verwachten en accepteren dat de macht ongelijk verdeeld is.</a:t>
            </a:r>
          </a:p>
          <a:p>
            <a:pPr marL="0" indent="0" algn="ctr">
              <a:buFont typeface="Arial" panose="020B0604020202020204" pitchFamily="34" charset="0"/>
              <a:buNone/>
            </a:pPr>
            <a:r>
              <a:rPr lang="nl-NL">
                <a:solidFill>
                  <a:schemeClr val="tx1">
                    <a:lumMod val="95000"/>
                    <a:lumOff val="5000"/>
                  </a:schemeClr>
                </a:solidFill>
              </a:rPr>
              <a:t>Grote machtsafstand 	  vs.	 Kleine machtsafstand</a:t>
            </a:r>
          </a:p>
        </p:txBody>
      </p:sp>
      <p:pic>
        <p:nvPicPr>
          <p:cNvPr id="8" name="Afbeelding 7">
            <a:extLst>
              <a:ext uri="{FF2B5EF4-FFF2-40B4-BE49-F238E27FC236}">
                <a16:creationId xmlns:a16="http://schemas.microsoft.com/office/drawing/2014/main" id="{0149289A-9AFB-5579-ABE3-1FA4F896FF39}"/>
              </a:ext>
            </a:extLst>
          </p:cNvPr>
          <p:cNvPicPr>
            <a:picLocks noChangeAspect="1"/>
          </p:cNvPicPr>
          <p:nvPr/>
        </p:nvPicPr>
        <p:blipFill>
          <a:blip r:embed="rId3"/>
          <a:stretch>
            <a:fillRect/>
          </a:stretch>
        </p:blipFill>
        <p:spPr>
          <a:xfrm>
            <a:off x="2152651" y="3324631"/>
            <a:ext cx="3214301" cy="2043199"/>
          </a:xfrm>
          <a:prstGeom prst="rect">
            <a:avLst/>
          </a:prstGeom>
        </p:spPr>
      </p:pic>
      <p:pic>
        <p:nvPicPr>
          <p:cNvPr id="9" name="Afbeelding 8">
            <a:extLst>
              <a:ext uri="{FF2B5EF4-FFF2-40B4-BE49-F238E27FC236}">
                <a16:creationId xmlns:a16="http://schemas.microsoft.com/office/drawing/2014/main" id="{0662516D-6FE9-F0A7-B33B-C9621B773D17}"/>
              </a:ext>
            </a:extLst>
          </p:cNvPr>
          <p:cNvPicPr>
            <a:picLocks noChangeAspect="1"/>
          </p:cNvPicPr>
          <p:nvPr/>
        </p:nvPicPr>
        <p:blipFill>
          <a:blip r:embed="rId4"/>
          <a:stretch>
            <a:fillRect/>
          </a:stretch>
        </p:blipFill>
        <p:spPr>
          <a:xfrm>
            <a:off x="6713739" y="3307465"/>
            <a:ext cx="3325512" cy="2011935"/>
          </a:xfrm>
          <a:prstGeom prst="rect">
            <a:avLst/>
          </a:prstGeom>
        </p:spPr>
      </p:pic>
      <p:sp>
        <p:nvSpPr>
          <p:cNvPr id="10" name="Tekstvak 9">
            <a:extLst>
              <a:ext uri="{FF2B5EF4-FFF2-40B4-BE49-F238E27FC236}">
                <a16:creationId xmlns:a16="http://schemas.microsoft.com/office/drawing/2014/main" id="{5BE6233B-E6CD-1939-FB61-2EB293F787DB}"/>
              </a:ext>
            </a:extLst>
          </p:cNvPr>
          <p:cNvSpPr txBox="1"/>
          <p:nvPr/>
        </p:nvSpPr>
        <p:spPr>
          <a:xfrm>
            <a:off x="1790603" y="5571292"/>
            <a:ext cx="8610794" cy="923330"/>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Wie spreekt/kent iemand die de ouders bij de voornaam aanspreekt?</a:t>
            </a:r>
          </a:p>
          <a:p>
            <a:pPr marL="285750" indent="-285750">
              <a:buFont typeface="Arial" panose="020B0604020202020204" pitchFamily="34" charset="0"/>
              <a:buChar char="•"/>
            </a:pPr>
            <a:r>
              <a:rPr lang="nl-NL">
                <a:latin typeface="Effra" panose="02000506080000020004" pitchFamily="2" charset="77"/>
              </a:rPr>
              <a:t>Is er veel ruimte voor jullie om eigen keuzes te maken of in discussie te gaan?</a:t>
            </a:r>
          </a:p>
        </p:txBody>
      </p:sp>
    </p:spTree>
    <p:extLst>
      <p:ext uri="{BB962C8B-B14F-4D97-AF65-F5344CB8AC3E}">
        <p14:creationId xmlns:p14="http://schemas.microsoft.com/office/powerpoint/2010/main" val="102327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8"/>
                                        </p:tgtEl>
                                        <p:attrNameLst>
                                          <p:attrName>style.opacity</p:attrName>
                                        </p:attrNameLst>
                                      </p:cBhvr>
                                      <p:to>
                                        <p:strVal val="0.5"/>
                                      </p:to>
                                    </p:set>
                                    <p:animEffect filter="image" prLst="opacity: 0.5">
                                      <p:cBhvr rctx="IE">
                                        <p:cTn id="21" dur="indefinite"/>
                                        <p:tgtEl>
                                          <p:spTgt spid="8"/>
                                        </p:tgtEl>
                                      </p:cBhvr>
                                    </p:animEffect>
                                  </p:childTnLst>
                                </p:cTn>
                              </p:par>
                              <p:par>
                                <p:cTn id="22" presetID="9" presetClass="emph" presetSubtype="0" nodeType="withEffect">
                                  <p:stCondLst>
                                    <p:cond delay="0"/>
                                  </p:stCondLst>
                                  <p:childTnLst>
                                    <p:set>
                                      <p:cBhvr>
                                        <p:cTn id="23" dur="indefinite"/>
                                        <p:tgtEl>
                                          <p:spTgt spid="9"/>
                                        </p:tgtEl>
                                        <p:attrNameLst>
                                          <p:attrName>style.opacity</p:attrName>
                                        </p:attrNameLst>
                                      </p:cBhvr>
                                      <p:to>
                                        <p:strVal val="0.5"/>
                                      </p:to>
                                    </p:set>
                                    <p:animEffect filter="image" prLst="opacity: 0.5">
                                      <p:cBhvr rctx="IE">
                                        <p:cTn id="24" dur="indefinite"/>
                                        <p:tgtEl>
                                          <p:spTgt spid="9"/>
                                        </p:tgtEl>
                                      </p:cBhvr>
                                    </p:animEffect>
                                  </p:childTnLst>
                                </p:cTn>
                              </p:par>
                              <p:par>
                                <p:cTn id="25" presetID="9" presetClass="emph" presetSubtype="0" grpId="0" nodeType="withEffect">
                                  <p:stCondLst>
                                    <p:cond delay="0"/>
                                  </p:stCondLst>
                                  <p:childTnLst>
                                    <p:set>
                                      <p:cBhvr>
                                        <p:cTn id="26" dur="indefinite"/>
                                        <p:tgtEl>
                                          <p:spTgt spid="7">
                                            <p:txEl>
                                              <p:pRg st="0" end="0"/>
                                            </p:txEl>
                                          </p:spTgt>
                                        </p:tgtEl>
                                        <p:attrNameLst>
                                          <p:attrName>style.opacity</p:attrName>
                                        </p:attrNameLst>
                                      </p:cBhvr>
                                      <p:to>
                                        <p:strVal val="0.5"/>
                                      </p:to>
                                    </p:set>
                                    <p:animEffect filter="image" prLst="opacity: 0.5">
                                      <p:cBhvr rctx="IE">
                                        <p:cTn id="27" dur="indefinite"/>
                                        <p:tgtEl>
                                          <p:spTgt spid="7">
                                            <p:txEl>
                                              <p:pRg st="0" end="0"/>
                                            </p:txEl>
                                          </p:spTgt>
                                        </p:tgtEl>
                                      </p:cBhvr>
                                    </p:animEffect>
                                  </p:childTnLst>
                                </p:cTn>
                              </p:par>
                              <p:par>
                                <p:cTn id="28" presetID="9" presetClass="emph" presetSubtype="0" grpId="0" nodeType="withEffect">
                                  <p:stCondLst>
                                    <p:cond delay="0"/>
                                  </p:stCondLst>
                                  <p:childTnLst>
                                    <p:set>
                                      <p:cBhvr>
                                        <p:cTn id="29" dur="indefinite"/>
                                        <p:tgtEl>
                                          <p:spTgt spid="7">
                                            <p:txEl>
                                              <p:pRg st="1" end="1"/>
                                            </p:txEl>
                                          </p:spTgt>
                                        </p:tgtEl>
                                        <p:attrNameLst>
                                          <p:attrName>style.opacity</p:attrName>
                                        </p:attrNameLst>
                                      </p:cBhvr>
                                      <p:to>
                                        <p:strVal val="0.5"/>
                                      </p:to>
                                    </p:set>
                                    <p:animEffect filter="image" prLst="opacity: 0.5">
                                      <p:cBhvr rctx="IE">
                                        <p:cTn id="30" dur="indefinite"/>
                                        <p:tgtEl>
                                          <p:spTgt spid="7">
                                            <p:txEl>
                                              <p:pRg st="1" end="1"/>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43726-0276-E975-32B3-E4576BE993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014C8E-BD7F-7C27-2618-3023CD461659}"/>
              </a:ext>
            </a:extLst>
          </p:cNvPr>
          <p:cNvSpPr>
            <a:spLocks noGrp="1"/>
          </p:cNvSpPr>
          <p:nvPr>
            <p:ph type="title"/>
          </p:nvPr>
        </p:nvSpPr>
        <p:spPr/>
        <p:txBody>
          <a:bodyPr/>
          <a:lstStyle/>
          <a:p>
            <a:r>
              <a:rPr lang="nl-NL">
                <a:latin typeface="Effra"/>
              </a:rPr>
              <a:t>Machtsafstand</a:t>
            </a:r>
            <a:endParaRPr lang="nl-NL"/>
          </a:p>
        </p:txBody>
      </p:sp>
      <p:sp>
        <p:nvSpPr>
          <p:cNvPr id="7" name="Tijdelijke aanduiding voor inhoud 8">
            <a:extLst>
              <a:ext uri="{FF2B5EF4-FFF2-40B4-BE49-F238E27FC236}">
                <a16:creationId xmlns:a16="http://schemas.microsoft.com/office/drawing/2014/main" id="{752397F9-5CE0-A6D3-8E1C-9EEE5AC826F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pic>
        <p:nvPicPr>
          <p:cNvPr id="3" name="Afbeelding 2">
            <a:extLst>
              <a:ext uri="{FF2B5EF4-FFF2-40B4-BE49-F238E27FC236}">
                <a16:creationId xmlns:a16="http://schemas.microsoft.com/office/drawing/2014/main" id="{509D7030-EE62-6626-D9A3-3610C7306C74}"/>
              </a:ext>
            </a:extLst>
          </p:cNvPr>
          <p:cNvPicPr>
            <a:picLocks noChangeAspect="1"/>
          </p:cNvPicPr>
          <p:nvPr/>
        </p:nvPicPr>
        <p:blipFill rotWithShape="1">
          <a:blip r:embed="rId3"/>
          <a:srcRect t="12387"/>
          <a:stretch/>
        </p:blipFill>
        <p:spPr>
          <a:xfrm>
            <a:off x="1815586" y="1690689"/>
            <a:ext cx="8560828" cy="4091107"/>
          </a:xfrm>
          <a:prstGeom prst="rect">
            <a:avLst/>
          </a:prstGeom>
        </p:spPr>
      </p:pic>
      <p:sp>
        <p:nvSpPr>
          <p:cNvPr id="4" name="Rechthoek 3">
            <a:extLst>
              <a:ext uri="{FF2B5EF4-FFF2-40B4-BE49-F238E27FC236}">
                <a16:creationId xmlns:a16="http://schemas.microsoft.com/office/drawing/2014/main" id="{2BFD5C94-8D10-D824-195D-C19E6CF6404D}"/>
              </a:ext>
            </a:extLst>
          </p:cNvPr>
          <p:cNvSpPr/>
          <p:nvPr/>
        </p:nvSpPr>
        <p:spPr>
          <a:xfrm>
            <a:off x="8006611" y="5916732"/>
            <a:ext cx="2369803" cy="369332"/>
          </a:xfrm>
          <a:prstGeom prst="rect">
            <a:avLst/>
          </a:prstGeom>
        </p:spPr>
        <p:txBody>
          <a:bodyPr wrap="square">
            <a:spAutoFit/>
          </a:bodyPr>
          <a:lstStyle/>
          <a:p>
            <a:r>
              <a:rPr lang="nl-NL">
                <a:latin typeface="Effra" panose="02000506080000020004" pitchFamily="2" charset="77"/>
                <a:hlinkClick r:id="rId4"/>
              </a:rPr>
              <a:t>Bron: Geert Hofstede</a:t>
            </a:r>
            <a:r>
              <a:rPr lang="nl-NL">
                <a:latin typeface="Effra" panose="02000506080000020004" pitchFamily="2" charset="77"/>
              </a:rPr>
              <a:t> </a:t>
            </a:r>
          </a:p>
        </p:txBody>
      </p:sp>
    </p:spTree>
    <p:extLst>
      <p:ext uri="{BB962C8B-B14F-4D97-AF65-F5344CB8AC3E}">
        <p14:creationId xmlns:p14="http://schemas.microsoft.com/office/powerpoint/2010/main" val="48713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1B428A-5145-CAA9-D216-1EA57209C43E}"/>
              </a:ext>
            </a:extLst>
          </p:cNvPr>
          <p:cNvSpPr/>
          <p:nvPr/>
        </p:nvSpPr>
        <p:spPr>
          <a:xfrm>
            <a:off x="838200" y="2008359"/>
            <a:ext cx="2971993" cy="333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Isosceles Triangle 3">
            <a:extLst>
              <a:ext uri="{FF2B5EF4-FFF2-40B4-BE49-F238E27FC236}">
                <a16:creationId xmlns:a16="http://schemas.microsoft.com/office/drawing/2014/main" id="{1D483EFA-A9F7-B805-CF82-C6CDE967B3D0}"/>
              </a:ext>
            </a:extLst>
          </p:cNvPr>
          <p:cNvSpPr/>
          <p:nvPr/>
        </p:nvSpPr>
        <p:spPr>
          <a:xfrm rot="5400000">
            <a:off x="2422781" y="3395771"/>
            <a:ext cx="3333750" cy="558926"/>
          </a:xfrm>
          <a:prstGeom prst="triangle">
            <a:avLst>
              <a:gd name="adj" fmla="val 505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5">
            <a:extLst>
              <a:ext uri="{FF2B5EF4-FFF2-40B4-BE49-F238E27FC236}">
                <a16:creationId xmlns:a16="http://schemas.microsoft.com/office/drawing/2014/main" id="{C13FD92A-96FB-DFDC-F341-D627B4B8B768}"/>
              </a:ext>
            </a:extLst>
          </p:cNvPr>
          <p:cNvSpPr txBox="1">
            <a:spLocks/>
          </p:cNvSpPr>
          <p:nvPr/>
        </p:nvSpPr>
        <p:spPr>
          <a:xfrm>
            <a:off x="1149478" y="240160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pPr algn="ctr"/>
            <a:r>
              <a:rPr lang="en-US" sz="3100">
                <a:solidFill>
                  <a:srgbClr val="FFFFFF"/>
                </a:solidFill>
              </a:rPr>
              <a:t>Samenwerking </a:t>
            </a:r>
            <a:endParaRPr lang="nl-NL" sz="3100">
              <a:solidFill>
                <a:srgbClr val="FFFFFF"/>
              </a:solidFill>
            </a:endParaRPr>
          </a:p>
        </p:txBody>
      </p:sp>
      <p:pic>
        <p:nvPicPr>
          <p:cNvPr id="6" name="Picture 2">
            <a:extLst>
              <a:ext uri="{FF2B5EF4-FFF2-40B4-BE49-F238E27FC236}">
                <a16:creationId xmlns:a16="http://schemas.microsoft.com/office/drawing/2014/main" id="{DC6EFDAD-C089-5250-110F-CA77A5D2B7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9340" y="2110400"/>
            <a:ext cx="6780700" cy="33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467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5358-A8F6-4AF5-FEF5-638D555718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31A1B4-E994-B001-A60E-D3F8CD4D6786}"/>
              </a:ext>
            </a:extLst>
          </p:cNvPr>
          <p:cNvSpPr>
            <a:spLocks noGrp="1"/>
          </p:cNvSpPr>
          <p:nvPr>
            <p:ph type="title"/>
          </p:nvPr>
        </p:nvSpPr>
        <p:spPr/>
        <p:txBody>
          <a:bodyPr/>
          <a:lstStyle/>
          <a:p>
            <a:r>
              <a:rPr lang="nl-NL" sz="4400"/>
              <a:t>Individualistisch - collectivistisch</a:t>
            </a:r>
            <a:endParaRPr lang="nl-NL"/>
          </a:p>
        </p:txBody>
      </p:sp>
      <p:sp>
        <p:nvSpPr>
          <p:cNvPr id="3" name="Tijdelijke aanduiding voor inhoud 8">
            <a:extLst>
              <a:ext uri="{FF2B5EF4-FFF2-40B4-BE49-F238E27FC236}">
                <a16:creationId xmlns:a16="http://schemas.microsoft.com/office/drawing/2014/main" id="{6ADCF07C-773B-3C5C-BDB8-C8494B0E2325}"/>
              </a:ext>
            </a:extLst>
          </p:cNvPr>
          <p:cNvSpPr>
            <a:spLocks noGrp="1"/>
          </p:cNvSpPr>
          <p:nvPr>
            <p:ph sz="half" idx="1"/>
          </p:nvPr>
        </p:nvSpPr>
        <p:spPr>
          <a:xfrm>
            <a:off x="838200" y="1825625"/>
            <a:ext cx="10515600" cy="4351338"/>
          </a:xfrm>
        </p:spPr>
        <p:txBody>
          <a:bodyPr>
            <a:normAutofit/>
          </a:bodyPr>
          <a:lstStyle/>
          <a:p>
            <a:pPr marL="0" indent="0" algn="ctr">
              <a:buNone/>
            </a:pPr>
            <a:r>
              <a:rPr lang="nl-NL">
                <a:solidFill>
                  <a:schemeClr val="tx1">
                    <a:lumMod val="95000"/>
                    <a:lumOff val="5000"/>
                  </a:schemeClr>
                </a:solidFill>
              </a:rPr>
              <a:t>De mate waarin het belang van het individu of het belang van de groep belangrijk gevonden wordt.</a:t>
            </a:r>
          </a:p>
          <a:p>
            <a:pPr marL="0" indent="0" algn="ctr">
              <a:buNone/>
            </a:pPr>
            <a:r>
              <a:rPr lang="nl-NL">
                <a:solidFill>
                  <a:schemeClr val="tx1">
                    <a:lumMod val="95000"/>
                    <a:lumOff val="5000"/>
                  </a:schemeClr>
                </a:solidFill>
              </a:rPr>
              <a:t>Individualistisch 	vs. 	collectivistisch</a:t>
            </a:r>
          </a:p>
        </p:txBody>
      </p:sp>
      <p:pic>
        <p:nvPicPr>
          <p:cNvPr id="4" name="Afbeelding 3">
            <a:extLst>
              <a:ext uri="{FF2B5EF4-FFF2-40B4-BE49-F238E27FC236}">
                <a16:creationId xmlns:a16="http://schemas.microsoft.com/office/drawing/2014/main" id="{7D42D9BD-F3CC-7902-EA78-0DDFC91B71F4}"/>
              </a:ext>
            </a:extLst>
          </p:cNvPr>
          <p:cNvPicPr>
            <a:picLocks noChangeAspect="1"/>
          </p:cNvPicPr>
          <p:nvPr/>
        </p:nvPicPr>
        <p:blipFill rotWithShape="1">
          <a:blip r:embed="rId3"/>
          <a:srcRect r="6191"/>
          <a:stretch/>
        </p:blipFill>
        <p:spPr>
          <a:xfrm>
            <a:off x="7087714" y="3405338"/>
            <a:ext cx="3272913" cy="1962528"/>
          </a:xfrm>
          <a:prstGeom prst="rect">
            <a:avLst/>
          </a:prstGeom>
        </p:spPr>
      </p:pic>
      <p:pic>
        <p:nvPicPr>
          <p:cNvPr id="5" name="Afbeelding 4">
            <a:extLst>
              <a:ext uri="{FF2B5EF4-FFF2-40B4-BE49-F238E27FC236}">
                <a16:creationId xmlns:a16="http://schemas.microsoft.com/office/drawing/2014/main" id="{218F9A21-A1AD-7AB5-3711-9D932AE4C6CC}"/>
              </a:ext>
            </a:extLst>
          </p:cNvPr>
          <p:cNvPicPr>
            <a:picLocks noChangeAspect="1"/>
          </p:cNvPicPr>
          <p:nvPr/>
        </p:nvPicPr>
        <p:blipFill>
          <a:blip r:embed="rId4"/>
          <a:stretch>
            <a:fillRect/>
          </a:stretch>
        </p:blipFill>
        <p:spPr>
          <a:xfrm>
            <a:off x="1936624" y="3332801"/>
            <a:ext cx="3386836" cy="2116773"/>
          </a:xfrm>
          <a:prstGeom prst="rect">
            <a:avLst/>
          </a:prstGeom>
        </p:spPr>
      </p:pic>
      <p:sp>
        <p:nvSpPr>
          <p:cNvPr id="6" name="Tekstvak 5">
            <a:extLst>
              <a:ext uri="{FF2B5EF4-FFF2-40B4-BE49-F238E27FC236}">
                <a16:creationId xmlns:a16="http://schemas.microsoft.com/office/drawing/2014/main" id="{D63F4E1A-E622-6233-4E7E-C6B7E3CC0C8D}"/>
              </a:ext>
            </a:extLst>
          </p:cNvPr>
          <p:cNvSpPr txBox="1"/>
          <p:nvPr/>
        </p:nvSpPr>
        <p:spPr>
          <a:xfrm>
            <a:off x="1790603" y="5571292"/>
            <a:ext cx="8610794" cy="923330"/>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In hoeverre mag je je eigen gedrag bepalen? Bijv. qua uiterlijk?</a:t>
            </a:r>
          </a:p>
          <a:p>
            <a:pPr marL="285750" indent="-285750">
              <a:buFont typeface="Arial" panose="020B0604020202020204" pitchFamily="34" charset="0"/>
              <a:buChar char="•"/>
            </a:pPr>
            <a:r>
              <a:rPr lang="nl-NL">
                <a:latin typeface="Effra" panose="02000506080000020004" pitchFamily="2" charset="77"/>
              </a:rPr>
              <a:t>Gaan jouw grootouders naar een verzorgingstehuis als ze oud zijn?</a:t>
            </a:r>
          </a:p>
        </p:txBody>
      </p:sp>
    </p:spTree>
    <p:extLst>
      <p:ext uri="{BB962C8B-B14F-4D97-AF65-F5344CB8AC3E}">
        <p14:creationId xmlns:p14="http://schemas.microsoft.com/office/powerpoint/2010/main" val="12419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par>
                                <p:cTn id="22" presetID="9" presetClass="emph" presetSubtype="0" nodeType="withEffect">
                                  <p:stCondLst>
                                    <p:cond delay="0"/>
                                  </p:stCondLst>
                                  <p:childTnLst>
                                    <p:set>
                                      <p:cBhvr>
                                        <p:cTn id="23" dur="indefinite"/>
                                        <p:tgtEl>
                                          <p:spTgt spid="4"/>
                                        </p:tgtEl>
                                        <p:attrNameLst>
                                          <p:attrName>style.opacity</p:attrName>
                                        </p:attrNameLst>
                                      </p:cBhvr>
                                      <p:to>
                                        <p:strVal val="0.5"/>
                                      </p:to>
                                    </p:set>
                                    <p:animEffect filter="image" prLst="opacity: 0.5">
                                      <p:cBhvr rctx="IE">
                                        <p:cTn id="24" dur="indefinite"/>
                                        <p:tgtEl>
                                          <p:spTgt spid="4"/>
                                        </p:tgtEl>
                                      </p:cBhvr>
                                    </p:animEffect>
                                  </p:childTnLst>
                                </p:cTn>
                              </p:par>
                              <p:par>
                                <p:cTn id="25" presetID="9" presetClass="emph" presetSubtype="0" grpId="0" nodeType="withEffect">
                                  <p:stCondLst>
                                    <p:cond delay="0"/>
                                  </p:stCondLst>
                                  <p:childTnLst>
                                    <p:set>
                                      <p:cBhvr>
                                        <p:cTn id="26" dur="indefinite"/>
                                        <p:tgtEl>
                                          <p:spTgt spid="3">
                                            <p:txEl>
                                              <p:pRg st="0" end="0"/>
                                            </p:txEl>
                                          </p:spTgt>
                                        </p:tgtEl>
                                        <p:attrNameLst>
                                          <p:attrName>style.opacity</p:attrName>
                                        </p:attrNameLst>
                                      </p:cBhvr>
                                      <p:to>
                                        <p:strVal val="0.5"/>
                                      </p:to>
                                    </p:set>
                                    <p:animEffect filter="image" prLst="opacity: 0.5">
                                      <p:cBhvr rctx="IE">
                                        <p:cTn id="27" dur="indefinite"/>
                                        <p:tgtEl>
                                          <p:spTgt spid="3">
                                            <p:txEl>
                                              <p:pRg st="0" end="0"/>
                                            </p:txEl>
                                          </p:spTgt>
                                        </p:tgtEl>
                                      </p:cBhvr>
                                    </p:animEffect>
                                  </p:childTnLst>
                                </p:cTn>
                              </p:par>
                              <p:par>
                                <p:cTn id="28" presetID="9" presetClass="emph" presetSubtype="0" grpId="0" nodeType="withEffect">
                                  <p:stCondLst>
                                    <p:cond delay="0"/>
                                  </p:stCondLst>
                                  <p:childTnLst>
                                    <p:set>
                                      <p:cBhvr>
                                        <p:cTn id="29" dur="indefinite"/>
                                        <p:tgtEl>
                                          <p:spTgt spid="3">
                                            <p:txEl>
                                              <p:pRg st="1" end="1"/>
                                            </p:txEl>
                                          </p:spTgt>
                                        </p:tgtEl>
                                        <p:attrNameLst>
                                          <p:attrName>style.opacity</p:attrName>
                                        </p:attrNameLst>
                                      </p:cBhvr>
                                      <p:to>
                                        <p:strVal val="0.5"/>
                                      </p:to>
                                    </p:set>
                                    <p:animEffect filter="image" prLst="opacity: 0.5">
                                      <p:cBhvr rctx="IE">
                                        <p:cTn id="30" dur="indefinite"/>
                                        <p:tgtEl>
                                          <p:spTgt spid="3">
                                            <p:txEl>
                                              <p:pRg st="1" end="1"/>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36CC-4F66-EFDC-6A33-A3F563823F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2C5AD8-96D0-B62F-E1CF-1FF83A1F2EDC}"/>
              </a:ext>
            </a:extLst>
          </p:cNvPr>
          <p:cNvSpPr>
            <a:spLocks noGrp="1"/>
          </p:cNvSpPr>
          <p:nvPr>
            <p:ph type="title"/>
          </p:nvPr>
        </p:nvSpPr>
        <p:spPr/>
        <p:txBody>
          <a:bodyPr/>
          <a:lstStyle/>
          <a:p>
            <a:r>
              <a:rPr lang="nl-NL" sz="4400"/>
              <a:t>Individualistisch - collectivistisch</a:t>
            </a:r>
            <a:endParaRPr lang="nl-NL"/>
          </a:p>
        </p:txBody>
      </p:sp>
      <p:sp>
        <p:nvSpPr>
          <p:cNvPr id="7" name="Tijdelijke aanduiding voor inhoud 8">
            <a:extLst>
              <a:ext uri="{FF2B5EF4-FFF2-40B4-BE49-F238E27FC236}">
                <a16:creationId xmlns:a16="http://schemas.microsoft.com/office/drawing/2014/main" id="{1C2D4044-C8C5-532E-4E36-27B4B67AC37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pic>
        <p:nvPicPr>
          <p:cNvPr id="4" name="IDV-world-map-50.png" descr="IDV-world-map-50.png">
            <a:extLst>
              <a:ext uri="{FF2B5EF4-FFF2-40B4-BE49-F238E27FC236}">
                <a16:creationId xmlns:a16="http://schemas.microsoft.com/office/drawing/2014/main" id="{7591A97E-B4B1-38CA-258E-4C4382A273B5}"/>
              </a:ext>
            </a:extLst>
          </p:cNvPr>
          <p:cNvPicPr>
            <a:picLocks noChangeAspect="1"/>
          </p:cNvPicPr>
          <p:nvPr/>
        </p:nvPicPr>
        <p:blipFill rotWithShape="1">
          <a:blip r:embed="rId3"/>
          <a:srcRect t="12897"/>
          <a:stretch/>
        </p:blipFill>
        <p:spPr>
          <a:xfrm>
            <a:off x="1809179" y="1690689"/>
            <a:ext cx="8573643" cy="4099219"/>
          </a:xfrm>
          <a:prstGeom prst="rect">
            <a:avLst/>
          </a:prstGeom>
          <a:ln w="12700">
            <a:miter lim="400000"/>
          </a:ln>
        </p:spPr>
      </p:pic>
      <p:sp>
        <p:nvSpPr>
          <p:cNvPr id="5" name="Rechthoek 4">
            <a:extLst>
              <a:ext uri="{FF2B5EF4-FFF2-40B4-BE49-F238E27FC236}">
                <a16:creationId xmlns:a16="http://schemas.microsoft.com/office/drawing/2014/main" id="{56995D56-793B-C442-A437-C35E41094BBB}"/>
              </a:ext>
            </a:extLst>
          </p:cNvPr>
          <p:cNvSpPr/>
          <p:nvPr/>
        </p:nvSpPr>
        <p:spPr>
          <a:xfrm>
            <a:off x="8006611" y="5916732"/>
            <a:ext cx="2369803" cy="369332"/>
          </a:xfrm>
          <a:prstGeom prst="rect">
            <a:avLst/>
          </a:prstGeom>
        </p:spPr>
        <p:txBody>
          <a:bodyPr wrap="square">
            <a:spAutoFit/>
          </a:bodyPr>
          <a:lstStyle/>
          <a:p>
            <a:r>
              <a:rPr lang="nl-NL">
                <a:latin typeface="Effra" panose="02000506080000020004" pitchFamily="2" charset="77"/>
                <a:hlinkClick r:id="rId4"/>
              </a:rPr>
              <a:t>Bron: Geert Hofstede</a:t>
            </a:r>
            <a:r>
              <a:rPr lang="nl-NL">
                <a:latin typeface="Effra" panose="02000506080000020004" pitchFamily="2" charset="77"/>
              </a:rPr>
              <a:t> </a:t>
            </a:r>
          </a:p>
        </p:txBody>
      </p:sp>
    </p:spTree>
    <p:extLst>
      <p:ext uri="{BB962C8B-B14F-4D97-AF65-F5344CB8AC3E}">
        <p14:creationId xmlns:p14="http://schemas.microsoft.com/office/powerpoint/2010/main" val="6187988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E42B6-5C8F-FA4C-B8DC-866A46F514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F16F07-10A0-7A13-3698-5CF627D0D7B5}"/>
              </a:ext>
            </a:extLst>
          </p:cNvPr>
          <p:cNvSpPr>
            <a:spLocks noGrp="1"/>
          </p:cNvSpPr>
          <p:nvPr>
            <p:ph type="title"/>
          </p:nvPr>
        </p:nvSpPr>
        <p:spPr/>
        <p:txBody>
          <a:bodyPr/>
          <a:lstStyle/>
          <a:p>
            <a:r>
              <a:rPr lang="nl-NL"/>
              <a:t>Masculien - feminien</a:t>
            </a:r>
          </a:p>
        </p:txBody>
      </p:sp>
      <p:sp>
        <p:nvSpPr>
          <p:cNvPr id="9" name="Tijdelijke aanduiding voor inhoud 8">
            <a:extLst>
              <a:ext uri="{FF2B5EF4-FFF2-40B4-BE49-F238E27FC236}">
                <a16:creationId xmlns:a16="http://schemas.microsoft.com/office/drawing/2014/main" id="{00CC74F8-DB6B-050C-8E42-C530DE3E9282}"/>
              </a:ext>
            </a:extLst>
          </p:cNvPr>
          <p:cNvSpPr>
            <a:spLocks noGrp="1"/>
          </p:cNvSpPr>
          <p:nvPr>
            <p:ph sz="half" idx="1"/>
          </p:nvPr>
        </p:nvSpPr>
        <p:spPr>
          <a:xfrm>
            <a:off x="838200" y="1825625"/>
            <a:ext cx="10515600" cy="4351338"/>
          </a:xfrm>
        </p:spPr>
        <p:txBody>
          <a:bodyPr>
            <a:normAutofit/>
          </a:bodyPr>
          <a:lstStyle/>
          <a:p>
            <a:pPr marL="0" indent="0" algn="ctr">
              <a:buNone/>
            </a:pPr>
            <a:r>
              <a:rPr lang="nl-NL">
                <a:solidFill>
                  <a:schemeClr val="tx1">
                    <a:lumMod val="95000"/>
                    <a:lumOff val="5000"/>
                  </a:schemeClr>
                </a:solidFill>
              </a:rPr>
              <a:t>De mate waarin ‘vrouwelijke’ of ‘mannelijke’ rollen in een samenleving met elkaar overlappen of juist gescheiden zijn.</a:t>
            </a:r>
          </a:p>
          <a:p>
            <a:pPr marL="0" indent="0" algn="ctr">
              <a:buNone/>
            </a:pPr>
            <a:r>
              <a:rPr lang="nl-NL">
                <a:solidFill>
                  <a:schemeClr val="tx1">
                    <a:lumMod val="95000"/>
                    <a:lumOff val="5000"/>
                  </a:schemeClr>
                </a:solidFill>
              </a:rPr>
              <a:t>Masculien 	vs. 	Feminien</a:t>
            </a:r>
          </a:p>
        </p:txBody>
      </p:sp>
      <p:pic>
        <p:nvPicPr>
          <p:cNvPr id="10" name="Afbeelding 9">
            <a:extLst>
              <a:ext uri="{FF2B5EF4-FFF2-40B4-BE49-F238E27FC236}">
                <a16:creationId xmlns:a16="http://schemas.microsoft.com/office/drawing/2014/main" id="{559A3720-2B85-17C6-65EF-524AFDD8B1DF}"/>
              </a:ext>
            </a:extLst>
          </p:cNvPr>
          <p:cNvPicPr>
            <a:picLocks noChangeAspect="1"/>
          </p:cNvPicPr>
          <p:nvPr/>
        </p:nvPicPr>
        <p:blipFill>
          <a:blip r:embed="rId3"/>
          <a:stretch>
            <a:fillRect/>
          </a:stretch>
        </p:blipFill>
        <p:spPr>
          <a:xfrm>
            <a:off x="6889455" y="3241909"/>
            <a:ext cx="3645244" cy="2328977"/>
          </a:xfrm>
          <a:prstGeom prst="rect">
            <a:avLst/>
          </a:prstGeom>
        </p:spPr>
      </p:pic>
      <p:pic>
        <p:nvPicPr>
          <p:cNvPr id="11" name="Afbeelding 10">
            <a:extLst>
              <a:ext uri="{FF2B5EF4-FFF2-40B4-BE49-F238E27FC236}">
                <a16:creationId xmlns:a16="http://schemas.microsoft.com/office/drawing/2014/main" id="{37E3BFC6-304E-F3C7-1ABD-F51EF4337C92}"/>
              </a:ext>
            </a:extLst>
          </p:cNvPr>
          <p:cNvPicPr>
            <a:picLocks noChangeAspect="1"/>
          </p:cNvPicPr>
          <p:nvPr/>
        </p:nvPicPr>
        <p:blipFill>
          <a:blip r:embed="rId4"/>
          <a:stretch>
            <a:fillRect/>
          </a:stretch>
        </p:blipFill>
        <p:spPr>
          <a:xfrm>
            <a:off x="1565508" y="3241909"/>
            <a:ext cx="3645243" cy="2019661"/>
          </a:xfrm>
          <a:prstGeom prst="rect">
            <a:avLst/>
          </a:prstGeom>
        </p:spPr>
      </p:pic>
      <p:sp>
        <p:nvSpPr>
          <p:cNvPr id="12" name="Tekstvak 11">
            <a:extLst>
              <a:ext uri="{FF2B5EF4-FFF2-40B4-BE49-F238E27FC236}">
                <a16:creationId xmlns:a16="http://schemas.microsoft.com/office/drawing/2014/main" id="{8FFEB99F-E9D1-37D0-A521-4105C060E183}"/>
              </a:ext>
            </a:extLst>
          </p:cNvPr>
          <p:cNvSpPr txBox="1"/>
          <p:nvPr/>
        </p:nvSpPr>
        <p:spPr>
          <a:xfrm>
            <a:off x="1790603" y="5308756"/>
            <a:ext cx="8610794" cy="1200329"/>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Wie bepaalt de belangrijkste regels thuis?</a:t>
            </a:r>
          </a:p>
          <a:p>
            <a:pPr marL="285750" indent="-285750">
              <a:buFont typeface="Arial" panose="020B0604020202020204" pitchFamily="34" charset="0"/>
              <a:buChar char="•"/>
            </a:pPr>
            <a:r>
              <a:rPr lang="nl-NL">
                <a:latin typeface="Effra" panose="02000506080000020004" pitchFamily="2" charset="77"/>
              </a:rPr>
              <a:t>Wie doet wat in huis? </a:t>
            </a:r>
            <a:r>
              <a:rPr lang="nl-NL" i="1">
                <a:latin typeface="Effra" panose="02000506080000020004" pitchFamily="2" charset="77"/>
              </a:rPr>
              <a:t>Denk aan: wie zorgt voor het inkomen, wie zorgt voor de kinderen  / wie zorgt voor opa of oma en wie doet wat in het huishouden? </a:t>
            </a:r>
          </a:p>
        </p:txBody>
      </p:sp>
    </p:spTree>
    <p:extLst>
      <p:ext uri="{BB962C8B-B14F-4D97-AF65-F5344CB8AC3E}">
        <p14:creationId xmlns:p14="http://schemas.microsoft.com/office/powerpoint/2010/main" val="6626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9">
                                            <p:txEl>
                                              <p:pRg st="0" end="0"/>
                                            </p:txEl>
                                          </p:spTgt>
                                        </p:tgtEl>
                                        <p:attrNameLst>
                                          <p:attrName>style.opacity</p:attrName>
                                        </p:attrNameLst>
                                      </p:cBhvr>
                                      <p:to>
                                        <p:strVal val="0.5"/>
                                      </p:to>
                                    </p:set>
                                    <p:animEffect filter="image" prLst="opacity: 0.5">
                                      <p:cBhvr rctx="IE">
                                        <p:cTn id="21" dur="indefinite"/>
                                        <p:tgtEl>
                                          <p:spTgt spid="9">
                                            <p:txEl>
                                              <p:pRg st="0" end="0"/>
                                            </p:txEl>
                                          </p:spTgt>
                                        </p:tgtEl>
                                      </p:cBhvr>
                                    </p:animEffect>
                                  </p:childTnLst>
                                </p:cTn>
                              </p:par>
                              <p:par>
                                <p:cTn id="22" presetID="9" presetClass="emph" presetSubtype="0" grpId="0" nodeType="withEffect">
                                  <p:stCondLst>
                                    <p:cond delay="0"/>
                                  </p:stCondLst>
                                  <p:childTnLst>
                                    <p:set>
                                      <p:cBhvr>
                                        <p:cTn id="23" dur="indefinite"/>
                                        <p:tgtEl>
                                          <p:spTgt spid="9">
                                            <p:txEl>
                                              <p:pRg st="1" end="1"/>
                                            </p:txEl>
                                          </p:spTgt>
                                        </p:tgtEl>
                                        <p:attrNameLst>
                                          <p:attrName>style.opacity</p:attrName>
                                        </p:attrNameLst>
                                      </p:cBhvr>
                                      <p:to>
                                        <p:strVal val="0.5"/>
                                      </p:to>
                                    </p:set>
                                    <p:animEffect filter="image" prLst="opacity: 0.5">
                                      <p:cBhvr rctx="IE">
                                        <p:cTn id="24" dur="indefinite"/>
                                        <p:tgtEl>
                                          <p:spTgt spid="9">
                                            <p:txEl>
                                              <p:pRg st="1" end="1"/>
                                            </p:txEl>
                                          </p:spTgt>
                                        </p:tgtEl>
                                      </p:cBhvr>
                                    </p:animEffect>
                                  </p:childTnLst>
                                </p:cTn>
                              </p:par>
                              <p:par>
                                <p:cTn id="25" presetID="9" presetClass="emph" presetSubtype="0" nodeType="withEffect">
                                  <p:stCondLst>
                                    <p:cond delay="0"/>
                                  </p:stCondLst>
                                  <p:childTnLst>
                                    <p:set>
                                      <p:cBhvr>
                                        <p:cTn id="26" dur="indefinite"/>
                                        <p:tgtEl>
                                          <p:spTgt spid="11"/>
                                        </p:tgtEl>
                                        <p:attrNameLst>
                                          <p:attrName>style.opacity</p:attrName>
                                        </p:attrNameLst>
                                      </p:cBhvr>
                                      <p:to>
                                        <p:strVal val="0.5"/>
                                      </p:to>
                                    </p:set>
                                    <p:animEffect filter="image" prLst="opacity: 0.5">
                                      <p:cBhvr rctx="IE">
                                        <p:cTn id="27" dur="indefinite"/>
                                        <p:tgtEl>
                                          <p:spTgt spid="11"/>
                                        </p:tgtEl>
                                      </p:cBhvr>
                                    </p:animEffect>
                                  </p:childTnLst>
                                </p:cTn>
                              </p:par>
                              <p:par>
                                <p:cTn id="28" presetID="9" presetClass="emph" presetSubtype="0" nodeType="withEffect">
                                  <p:stCondLst>
                                    <p:cond delay="0"/>
                                  </p:stCondLst>
                                  <p:childTnLst>
                                    <p:set>
                                      <p:cBhvr>
                                        <p:cTn id="29" dur="indefinite"/>
                                        <p:tgtEl>
                                          <p:spTgt spid="10"/>
                                        </p:tgtEl>
                                        <p:attrNameLst>
                                          <p:attrName>style.opacity</p:attrName>
                                        </p:attrNameLst>
                                      </p:cBhvr>
                                      <p:to>
                                        <p:strVal val="0.5"/>
                                      </p:to>
                                    </p:set>
                                    <p:animEffect filter="image" prLst="opacity: 0.5">
                                      <p:cBhvr rctx="IE">
                                        <p:cTn id="30" dur="indefinite"/>
                                        <p:tgtEl>
                                          <p:spTgt spid="10"/>
                                        </p:tgtEl>
                                      </p:cBhvr>
                                    </p:animEffect>
                                  </p:childTnLst>
                                </p:cTn>
                              </p:par>
                              <p:par>
                                <p:cTn id="31" presetID="1" presetClass="entr" presetSubtype="0" fill="hold"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EA5E3-9BF8-768C-0891-ABD8D3659D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C90B66-A234-FCA4-95AE-1336DA583D25}"/>
              </a:ext>
            </a:extLst>
          </p:cNvPr>
          <p:cNvSpPr>
            <a:spLocks noGrp="1"/>
          </p:cNvSpPr>
          <p:nvPr>
            <p:ph type="title"/>
          </p:nvPr>
        </p:nvSpPr>
        <p:spPr/>
        <p:txBody>
          <a:bodyPr/>
          <a:lstStyle/>
          <a:p>
            <a:r>
              <a:rPr lang="nl-NL"/>
              <a:t>Masculien - feminien</a:t>
            </a:r>
          </a:p>
        </p:txBody>
      </p:sp>
      <p:sp>
        <p:nvSpPr>
          <p:cNvPr id="9" name="Tijdelijke aanduiding voor inhoud 8">
            <a:extLst>
              <a:ext uri="{FF2B5EF4-FFF2-40B4-BE49-F238E27FC236}">
                <a16:creationId xmlns:a16="http://schemas.microsoft.com/office/drawing/2014/main" id="{B7378D93-F9D5-B946-7C67-3B226F8EFADB}"/>
              </a:ext>
            </a:extLst>
          </p:cNvPr>
          <p:cNvSpPr>
            <a:spLocks noGrp="1"/>
          </p:cNvSpPr>
          <p:nvPr>
            <p:ph sz="half" idx="1"/>
          </p:nvPr>
        </p:nvSpPr>
        <p:spPr>
          <a:xfrm>
            <a:off x="838200" y="1825625"/>
            <a:ext cx="10515600" cy="4351338"/>
          </a:xfrm>
        </p:spPr>
        <p:txBody>
          <a:bodyPr>
            <a:normAutofit fontScale="92500" lnSpcReduction="10000"/>
          </a:bodyPr>
          <a:lstStyle/>
          <a:p>
            <a:pPr marL="0" indent="0">
              <a:buNone/>
            </a:pPr>
            <a:r>
              <a:rPr lang="nl-NL">
                <a:solidFill>
                  <a:schemeClr val="tx1">
                    <a:lumMod val="95000"/>
                    <a:lumOff val="5000"/>
                  </a:schemeClr>
                </a:solidFill>
              </a:rPr>
              <a:t>Welke van deze waarden worden in onze samenleving gezien als mannelijk en welke als vrouwelijk?</a:t>
            </a:r>
          </a:p>
          <a:p>
            <a:pPr>
              <a:buFontTx/>
              <a:buChar char="-"/>
            </a:pPr>
            <a:r>
              <a:rPr lang="nl-NL">
                <a:solidFill>
                  <a:schemeClr val="tx1">
                    <a:lumMod val="95000"/>
                    <a:lumOff val="5000"/>
                  </a:schemeClr>
                </a:solidFill>
              </a:rPr>
              <a:t>Prestatiegerichtheid</a:t>
            </a:r>
          </a:p>
          <a:p>
            <a:pPr>
              <a:buFontTx/>
              <a:buChar char="-"/>
            </a:pPr>
            <a:r>
              <a:rPr lang="nl-NL">
                <a:solidFill>
                  <a:schemeClr val="tx1">
                    <a:lumMod val="95000"/>
                    <a:lumOff val="5000"/>
                  </a:schemeClr>
                </a:solidFill>
              </a:rPr>
              <a:t>Zorgzaamheid</a:t>
            </a:r>
          </a:p>
          <a:p>
            <a:pPr>
              <a:buFontTx/>
              <a:buChar char="-"/>
            </a:pPr>
            <a:r>
              <a:rPr lang="nl-NL">
                <a:solidFill>
                  <a:schemeClr val="tx1">
                    <a:lumMod val="95000"/>
                    <a:lumOff val="5000"/>
                  </a:schemeClr>
                </a:solidFill>
              </a:rPr>
              <a:t>Emotionele betrokkenheid</a:t>
            </a:r>
          </a:p>
          <a:p>
            <a:pPr>
              <a:buFontTx/>
              <a:buChar char="-"/>
            </a:pPr>
            <a:r>
              <a:rPr lang="nl-NL">
                <a:solidFill>
                  <a:schemeClr val="tx1">
                    <a:lumMod val="95000"/>
                    <a:lumOff val="5000"/>
                  </a:schemeClr>
                </a:solidFill>
              </a:rPr>
              <a:t>Leiderschap / dominantie </a:t>
            </a:r>
          </a:p>
          <a:p>
            <a:pPr marL="0" indent="0">
              <a:buNone/>
            </a:pPr>
            <a:endParaRPr lang="nl-NL">
              <a:solidFill>
                <a:schemeClr val="tx1">
                  <a:lumMod val="95000"/>
                  <a:lumOff val="5000"/>
                </a:schemeClr>
              </a:solidFill>
            </a:endParaRPr>
          </a:p>
          <a:p>
            <a:pPr marL="0" indent="0">
              <a:buNone/>
            </a:pPr>
            <a:r>
              <a:rPr lang="nl-NL"/>
              <a:t>Dus… Een samenleving → masculien of feminien</a:t>
            </a:r>
          </a:p>
          <a:p>
            <a:r>
              <a:rPr lang="nl-NL"/>
              <a:t>Masculien/feminien → bepaalt welk gedrag van mannen en vrouwen wordt verwacht</a:t>
            </a:r>
          </a:p>
          <a:p>
            <a:pPr marL="0" indent="0" algn="ctr">
              <a:buNone/>
            </a:pPr>
            <a:endParaRPr lang="nl-NL">
              <a:solidFill>
                <a:schemeClr val="tx1">
                  <a:lumMod val="95000"/>
                  <a:lumOff val="5000"/>
                </a:schemeClr>
              </a:solidFill>
            </a:endParaRPr>
          </a:p>
        </p:txBody>
      </p:sp>
    </p:spTree>
    <p:extLst>
      <p:ext uri="{BB962C8B-B14F-4D97-AF65-F5344CB8AC3E}">
        <p14:creationId xmlns:p14="http://schemas.microsoft.com/office/powerpoint/2010/main" val="239762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3B4B-7C9A-A692-5814-5CACD1DFF7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8D6CCC-0813-5420-7818-86AC525C8434}"/>
              </a:ext>
            </a:extLst>
          </p:cNvPr>
          <p:cNvSpPr>
            <a:spLocks noGrp="1"/>
          </p:cNvSpPr>
          <p:nvPr>
            <p:ph type="title"/>
          </p:nvPr>
        </p:nvSpPr>
        <p:spPr/>
        <p:txBody>
          <a:bodyPr/>
          <a:lstStyle/>
          <a:p>
            <a:r>
              <a:rPr lang="nl-NL" sz="4400"/>
              <a:t>Masculien - feminien</a:t>
            </a:r>
            <a:endParaRPr lang="nl-NL"/>
          </a:p>
        </p:txBody>
      </p:sp>
      <p:sp>
        <p:nvSpPr>
          <p:cNvPr id="7" name="Tijdelijke aanduiding voor inhoud 8">
            <a:extLst>
              <a:ext uri="{FF2B5EF4-FFF2-40B4-BE49-F238E27FC236}">
                <a16:creationId xmlns:a16="http://schemas.microsoft.com/office/drawing/2014/main" id="{A0CB1A09-6B04-125B-C9D0-FFF3C34EC43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pic>
        <p:nvPicPr>
          <p:cNvPr id="3" name="Afbeelding 2">
            <a:extLst>
              <a:ext uri="{FF2B5EF4-FFF2-40B4-BE49-F238E27FC236}">
                <a16:creationId xmlns:a16="http://schemas.microsoft.com/office/drawing/2014/main" id="{E18EAC19-6508-CA8E-611F-020A6C30D232}"/>
              </a:ext>
            </a:extLst>
          </p:cNvPr>
          <p:cNvPicPr>
            <a:picLocks noChangeAspect="1"/>
          </p:cNvPicPr>
          <p:nvPr/>
        </p:nvPicPr>
        <p:blipFill rotWithShape="1">
          <a:blip r:embed="rId3"/>
          <a:srcRect t="9015"/>
          <a:stretch/>
        </p:blipFill>
        <p:spPr>
          <a:xfrm>
            <a:off x="1855549" y="1690688"/>
            <a:ext cx="8480903" cy="4081830"/>
          </a:xfrm>
          <a:prstGeom prst="rect">
            <a:avLst/>
          </a:prstGeom>
        </p:spPr>
      </p:pic>
      <p:sp>
        <p:nvSpPr>
          <p:cNvPr id="5" name="Rechthoek 4">
            <a:extLst>
              <a:ext uri="{FF2B5EF4-FFF2-40B4-BE49-F238E27FC236}">
                <a16:creationId xmlns:a16="http://schemas.microsoft.com/office/drawing/2014/main" id="{61B80E0F-F571-0C8B-2436-2CD7C782C7A3}"/>
              </a:ext>
            </a:extLst>
          </p:cNvPr>
          <p:cNvSpPr/>
          <p:nvPr/>
        </p:nvSpPr>
        <p:spPr>
          <a:xfrm>
            <a:off x="8006611" y="5916732"/>
            <a:ext cx="2369803" cy="369332"/>
          </a:xfrm>
          <a:prstGeom prst="rect">
            <a:avLst/>
          </a:prstGeom>
        </p:spPr>
        <p:txBody>
          <a:bodyPr wrap="square">
            <a:spAutoFit/>
          </a:bodyPr>
          <a:lstStyle/>
          <a:p>
            <a:r>
              <a:rPr lang="nl-NL">
                <a:latin typeface="Effra" panose="02000506080000020004" pitchFamily="2" charset="77"/>
                <a:hlinkClick r:id="rId4"/>
              </a:rPr>
              <a:t>Bron: Geert Hofstede</a:t>
            </a:r>
            <a:r>
              <a:rPr lang="nl-NL">
                <a:latin typeface="Effra" panose="02000506080000020004" pitchFamily="2" charset="77"/>
              </a:rPr>
              <a:t> </a:t>
            </a:r>
          </a:p>
        </p:txBody>
      </p:sp>
    </p:spTree>
    <p:extLst>
      <p:ext uri="{BB962C8B-B14F-4D97-AF65-F5344CB8AC3E}">
        <p14:creationId xmlns:p14="http://schemas.microsoft.com/office/powerpoint/2010/main" val="35675673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1AA3-0C32-7DE0-8B8C-1EB9BB4D89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7D6724-B936-9E4E-C449-C17FE704AE88}"/>
              </a:ext>
            </a:extLst>
          </p:cNvPr>
          <p:cNvSpPr>
            <a:spLocks noGrp="1"/>
          </p:cNvSpPr>
          <p:nvPr>
            <p:ph type="title"/>
          </p:nvPr>
        </p:nvSpPr>
        <p:spPr/>
        <p:txBody>
          <a:bodyPr/>
          <a:lstStyle/>
          <a:p>
            <a:r>
              <a:rPr lang="nl-NL">
                <a:latin typeface="Effra"/>
              </a:rPr>
              <a:t>Onzekerheidsvermijding</a:t>
            </a:r>
            <a:endParaRPr lang="nl-NL"/>
          </a:p>
        </p:txBody>
      </p:sp>
      <p:sp>
        <p:nvSpPr>
          <p:cNvPr id="5" name="Tijdelijke aanduiding voor inhoud 8">
            <a:extLst>
              <a:ext uri="{FF2B5EF4-FFF2-40B4-BE49-F238E27FC236}">
                <a16:creationId xmlns:a16="http://schemas.microsoft.com/office/drawing/2014/main" id="{33858990-C52B-C1AB-F286-AFDA2DC5A270}"/>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a:solidFill>
                  <a:schemeClr val="tx1">
                    <a:lumMod val="95000"/>
                    <a:lumOff val="5000"/>
                  </a:schemeClr>
                </a:solidFill>
              </a:rPr>
              <a:t>De mate waarin mensen zich bedreigd voelen in onzekere of onbekende situaties en bereid zijn risico’s te nemen.</a:t>
            </a:r>
          </a:p>
          <a:p>
            <a:pPr marL="0" indent="0">
              <a:buNone/>
            </a:pPr>
            <a:r>
              <a:rPr lang="nl-NL">
                <a:solidFill>
                  <a:schemeClr val="tx1">
                    <a:lumMod val="95000"/>
                    <a:lumOff val="5000"/>
                  </a:schemeClr>
                </a:solidFill>
                <a:latin typeface="Effra"/>
              </a:rPr>
              <a:t>Lage onzekerheidsvermijding vs. hoge onzekerheidsvermijding</a:t>
            </a:r>
          </a:p>
          <a:p>
            <a:pPr marL="0" indent="0">
              <a:buFont typeface="Arial" panose="020B0604020202020204" pitchFamily="34" charset="0"/>
              <a:buNone/>
            </a:pPr>
            <a:endParaRPr lang="nl-NL">
              <a:solidFill>
                <a:schemeClr val="tx1">
                  <a:lumMod val="95000"/>
                  <a:lumOff val="5000"/>
                </a:schemeClr>
              </a:solidFill>
            </a:endParaRPr>
          </a:p>
        </p:txBody>
      </p:sp>
      <p:sp>
        <p:nvSpPr>
          <p:cNvPr id="6" name="Tijdelijke aanduiding voor dianummer 3">
            <a:extLst>
              <a:ext uri="{FF2B5EF4-FFF2-40B4-BE49-F238E27FC236}">
                <a16:creationId xmlns:a16="http://schemas.microsoft.com/office/drawing/2014/main" id="{E0780318-CE7A-BB4D-FADC-4B0289F595AF}"/>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165</a:t>
            </a:fld>
            <a:endParaRPr lang="nl-NL"/>
          </a:p>
        </p:txBody>
      </p:sp>
      <p:pic>
        <p:nvPicPr>
          <p:cNvPr id="7" name="Afbeelding 6">
            <a:extLst>
              <a:ext uri="{FF2B5EF4-FFF2-40B4-BE49-F238E27FC236}">
                <a16:creationId xmlns:a16="http://schemas.microsoft.com/office/drawing/2014/main" id="{A7986CA7-B055-73CC-6E13-9B27305EEB0A}"/>
              </a:ext>
            </a:extLst>
          </p:cNvPr>
          <p:cNvPicPr>
            <a:picLocks noChangeAspect="1"/>
          </p:cNvPicPr>
          <p:nvPr/>
        </p:nvPicPr>
        <p:blipFill>
          <a:blip r:embed="rId3"/>
          <a:stretch>
            <a:fillRect/>
          </a:stretch>
        </p:blipFill>
        <p:spPr>
          <a:xfrm>
            <a:off x="6699078" y="3341937"/>
            <a:ext cx="2634392" cy="1757858"/>
          </a:xfrm>
          <a:prstGeom prst="rect">
            <a:avLst/>
          </a:prstGeom>
        </p:spPr>
      </p:pic>
      <p:pic>
        <p:nvPicPr>
          <p:cNvPr id="8" name="Afbeelding 7">
            <a:extLst>
              <a:ext uri="{FF2B5EF4-FFF2-40B4-BE49-F238E27FC236}">
                <a16:creationId xmlns:a16="http://schemas.microsoft.com/office/drawing/2014/main" id="{CDA9B716-4CB2-48C4-7E3B-665AEE353D8F}"/>
              </a:ext>
            </a:extLst>
          </p:cNvPr>
          <p:cNvPicPr>
            <a:picLocks noChangeAspect="1"/>
          </p:cNvPicPr>
          <p:nvPr/>
        </p:nvPicPr>
        <p:blipFill>
          <a:blip r:embed="rId4"/>
          <a:stretch>
            <a:fillRect/>
          </a:stretch>
        </p:blipFill>
        <p:spPr>
          <a:xfrm>
            <a:off x="2432604" y="3284221"/>
            <a:ext cx="2723634" cy="1814477"/>
          </a:xfrm>
          <a:prstGeom prst="rect">
            <a:avLst/>
          </a:prstGeom>
        </p:spPr>
      </p:pic>
      <p:sp>
        <p:nvSpPr>
          <p:cNvPr id="13" name="Tekstvak 12">
            <a:extLst>
              <a:ext uri="{FF2B5EF4-FFF2-40B4-BE49-F238E27FC236}">
                <a16:creationId xmlns:a16="http://schemas.microsoft.com/office/drawing/2014/main" id="{0C448030-C59B-A3BF-20AD-48CF6F8A8350}"/>
              </a:ext>
            </a:extLst>
          </p:cNvPr>
          <p:cNvSpPr txBox="1"/>
          <p:nvPr/>
        </p:nvSpPr>
        <p:spPr>
          <a:xfrm>
            <a:off x="1790603" y="5137681"/>
            <a:ext cx="8610794" cy="1200329"/>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Mag jij van je ouders makkelijk alleen weg/ op vakantie? </a:t>
            </a:r>
          </a:p>
          <a:p>
            <a:pPr marL="285750" indent="-285750">
              <a:buFont typeface="Arial" panose="020B0604020202020204" pitchFamily="34" charset="0"/>
              <a:buChar char="•"/>
            </a:pPr>
            <a:r>
              <a:rPr lang="nl-NL">
                <a:latin typeface="Effra" panose="02000506080000020004" pitchFamily="2" charset="77"/>
              </a:rPr>
              <a:t>Waren / zijn je opvoeders erg voorzichtig met jou of juist niet? </a:t>
            </a:r>
            <a:r>
              <a:rPr lang="nl-NL" i="1">
                <a:latin typeface="Effra" panose="02000506080000020004" pitchFamily="2" charset="77"/>
              </a:rPr>
              <a:t>Mocht je vroeger in bomen klimmen, met aanstekers en deo spelen of andere risico’s nemen? </a:t>
            </a:r>
          </a:p>
        </p:txBody>
      </p:sp>
    </p:spTree>
    <p:extLst>
      <p:ext uri="{BB962C8B-B14F-4D97-AF65-F5344CB8AC3E}">
        <p14:creationId xmlns:p14="http://schemas.microsoft.com/office/powerpoint/2010/main" val="321842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5">
                                            <p:txEl>
                                              <p:pRg st="0" end="0"/>
                                            </p:txEl>
                                          </p:spTgt>
                                        </p:tgtEl>
                                        <p:attrNameLst>
                                          <p:attrName>style.opacity</p:attrName>
                                        </p:attrNameLst>
                                      </p:cBhvr>
                                      <p:to>
                                        <p:strVal val="0.5"/>
                                      </p:to>
                                    </p:set>
                                    <p:animEffect filter="image" prLst="opacity: 0.5">
                                      <p:cBhvr rctx="IE">
                                        <p:cTn id="21" dur="indefinite"/>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grpId="0" nodeType="clickEffect">
                                  <p:stCondLst>
                                    <p:cond delay="0"/>
                                  </p:stCondLst>
                                  <p:childTnLst>
                                    <p:set>
                                      <p:cBhvr>
                                        <p:cTn id="25" dur="indefinite"/>
                                        <p:tgtEl>
                                          <p:spTgt spid="5">
                                            <p:txEl>
                                              <p:pRg st="1" end="1"/>
                                            </p:txEl>
                                          </p:spTgt>
                                        </p:tgtEl>
                                        <p:attrNameLst>
                                          <p:attrName>style.opacity</p:attrName>
                                        </p:attrNameLst>
                                      </p:cBhvr>
                                      <p:to>
                                        <p:strVal val="0.5"/>
                                      </p:to>
                                    </p:set>
                                    <p:animEffect filter="image" prLst="opacity: 0.5">
                                      <p:cBhvr rctx="IE">
                                        <p:cTn id="26" dur="indefinite"/>
                                        <p:tgtEl>
                                          <p:spTgt spid="5">
                                            <p:txEl>
                                              <p:pRg st="1" end="1"/>
                                            </p:txEl>
                                          </p:spTgt>
                                        </p:tgtEl>
                                      </p:cBhvr>
                                    </p:animEffect>
                                  </p:childTnLst>
                                </p:cTn>
                              </p:par>
                              <p:par>
                                <p:cTn id="27" presetID="9" presetClass="emph" presetSubtype="0" nodeType="withEffect">
                                  <p:stCondLst>
                                    <p:cond delay="0"/>
                                  </p:stCondLst>
                                  <p:childTnLst>
                                    <p:set>
                                      <p:cBhvr>
                                        <p:cTn id="28" dur="indefinite"/>
                                        <p:tgtEl>
                                          <p:spTgt spid="8"/>
                                        </p:tgtEl>
                                        <p:attrNameLst>
                                          <p:attrName>style.opacity</p:attrName>
                                        </p:attrNameLst>
                                      </p:cBhvr>
                                      <p:to>
                                        <p:strVal val="0.5"/>
                                      </p:to>
                                    </p:set>
                                    <p:animEffect filter="image" prLst="opacity: 0.5">
                                      <p:cBhvr rctx="IE">
                                        <p:cTn id="29" dur="indefinite"/>
                                        <p:tgtEl>
                                          <p:spTgt spid="8"/>
                                        </p:tgtEl>
                                      </p:cBhvr>
                                    </p:animEffect>
                                  </p:childTnLst>
                                </p:cTn>
                              </p:par>
                              <p:par>
                                <p:cTn id="30" presetID="9" presetClass="emph" presetSubtype="0" nodeType="withEffect">
                                  <p:stCondLst>
                                    <p:cond delay="0"/>
                                  </p:stCondLst>
                                  <p:childTnLst>
                                    <p:set>
                                      <p:cBhvr>
                                        <p:cTn id="31" dur="indefinite"/>
                                        <p:tgtEl>
                                          <p:spTgt spid="7"/>
                                        </p:tgtEl>
                                        <p:attrNameLst>
                                          <p:attrName>style.opacity</p:attrName>
                                        </p:attrNameLst>
                                      </p:cBhvr>
                                      <p:to>
                                        <p:strVal val="0.5"/>
                                      </p:to>
                                    </p:set>
                                    <p:animEffect filter="image" prLst="opacity: 0.5">
                                      <p:cBhvr rctx="IE">
                                        <p:cTn id="32" dur="indefinite"/>
                                        <p:tgtEl>
                                          <p:spTgt spid="7"/>
                                        </p:tgtEl>
                                      </p:cBhvr>
                                    </p:animEffect>
                                  </p:childTnLst>
                                </p:cTn>
                              </p:par>
                              <p:par>
                                <p:cTn id="33" presetID="1" presetClass="entr" presetSubtype="0" fill="hold"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05D9-A051-583D-5726-D464542A3E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641991-7ACC-DD28-5D81-450836044087}"/>
              </a:ext>
            </a:extLst>
          </p:cNvPr>
          <p:cNvSpPr>
            <a:spLocks noGrp="1"/>
          </p:cNvSpPr>
          <p:nvPr>
            <p:ph type="title"/>
          </p:nvPr>
        </p:nvSpPr>
        <p:spPr/>
        <p:txBody>
          <a:bodyPr/>
          <a:lstStyle/>
          <a:p>
            <a:r>
              <a:rPr lang="nl-NL">
                <a:latin typeface="Effra"/>
              </a:rPr>
              <a:t>Onzekerheidsvermijding</a:t>
            </a:r>
            <a:endParaRPr lang="nl-NL"/>
          </a:p>
        </p:txBody>
      </p:sp>
      <p:sp>
        <p:nvSpPr>
          <p:cNvPr id="7" name="Tijdelijke aanduiding voor inhoud 8">
            <a:extLst>
              <a:ext uri="{FF2B5EF4-FFF2-40B4-BE49-F238E27FC236}">
                <a16:creationId xmlns:a16="http://schemas.microsoft.com/office/drawing/2014/main" id="{5D0AD8AC-9D5C-C805-C1D1-BA35F991CEE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sp>
        <p:nvSpPr>
          <p:cNvPr id="5" name="Rechthoek 4">
            <a:extLst>
              <a:ext uri="{FF2B5EF4-FFF2-40B4-BE49-F238E27FC236}">
                <a16:creationId xmlns:a16="http://schemas.microsoft.com/office/drawing/2014/main" id="{3C165590-7F12-B7C3-29B7-9C898DCB4C25}"/>
              </a:ext>
            </a:extLst>
          </p:cNvPr>
          <p:cNvSpPr/>
          <p:nvPr/>
        </p:nvSpPr>
        <p:spPr>
          <a:xfrm>
            <a:off x="8006611" y="5916732"/>
            <a:ext cx="2369803" cy="369332"/>
          </a:xfrm>
          <a:prstGeom prst="rect">
            <a:avLst/>
          </a:prstGeom>
        </p:spPr>
        <p:txBody>
          <a:bodyPr wrap="square">
            <a:spAutoFit/>
          </a:bodyPr>
          <a:lstStyle/>
          <a:p>
            <a:r>
              <a:rPr lang="nl-NL">
                <a:latin typeface="Effra" panose="02000506080000020004" pitchFamily="2" charset="77"/>
                <a:hlinkClick r:id="rId3"/>
              </a:rPr>
              <a:t>Bron: Geert Hofstede</a:t>
            </a:r>
            <a:r>
              <a:rPr lang="nl-NL">
                <a:latin typeface="Effra" panose="02000506080000020004" pitchFamily="2" charset="77"/>
              </a:rPr>
              <a:t> </a:t>
            </a:r>
          </a:p>
        </p:txBody>
      </p:sp>
      <p:pic>
        <p:nvPicPr>
          <p:cNvPr id="6" name="Afbeelding 5">
            <a:extLst>
              <a:ext uri="{FF2B5EF4-FFF2-40B4-BE49-F238E27FC236}">
                <a16:creationId xmlns:a16="http://schemas.microsoft.com/office/drawing/2014/main" id="{11538A72-9C4D-4AA7-B263-CB87CF7A3D51}"/>
              </a:ext>
            </a:extLst>
          </p:cNvPr>
          <p:cNvPicPr>
            <a:picLocks noChangeAspect="1"/>
          </p:cNvPicPr>
          <p:nvPr/>
        </p:nvPicPr>
        <p:blipFill rotWithShape="1">
          <a:blip r:embed="rId4"/>
          <a:srcRect t="9914" b="-9914"/>
          <a:stretch/>
        </p:blipFill>
        <p:spPr>
          <a:xfrm>
            <a:off x="2077120" y="1499233"/>
            <a:ext cx="8227541" cy="4441680"/>
          </a:xfrm>
          <a:prstGeom prst="rect">
            <a:avLst/>
          </a:prstGeom>
        </p:spPr>
      </p:pic>
    </p:spTree>
    <p:extLst>
      <p:ext uri="{BB962C8B-B14F-4D97-AF65-F5344CB8AC3E}">
        <p14:creationId xmlns:p14="http://schemas.microsoft.com/office/powerpoint/2010/main" val="23480706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9FFB-C36C-3800-8571-47DF8E1285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C2A6AC-9716-4948-298E-A4A60C644E7B}"/>
              </a:ext>
            </a:extLst>
          </p:cNvPr>
          <p:cNvSpPr>
            <a:spLocks noGrp="1"/>
          </p:cNvSpPr>
          <p:nvPr>
            <p:ph type="title"/>
          </p:nvPr>
        </p:nvSpPr>
        <p:spPr/>
        <p:txBody>
          <a:bodyPr/>
          <a:lstStyle/>
          <a:p>
            <a:r>
              <a:rPr lang="nl-NL"/>
              <a:t>Termijngerichtheid</a:t>
            </a:r>
          </a:p>
        </p:txBody>
      </p:sp>
      <p:sp>
        <p:nvSpPr>
          <p:cNvPr id="3" name="Tijdelijke aanduiding voor inhoud 8">
            <a:extLst>
              <a:ext uri="{FF2B5EF4-FFF2-40B4-BE49-F238E27FC236}">
                <a16:creationId xmlns:a16="http://schemas.microsoft.com/office/drawing/2014/main" id="{6379C788-2213-497C-87CD-3C5A613B5209}"/>
              </a:ext>
            </a:extLst>
          </p:cNvPr>
          <p:cNvSpPr>
            <a:spLocks noGrp="1"/>
          </p:cNvSpPr>
          <p:nvPr>
            <p:ph sz="half" idx="1"/>
          </p:nvPr>
        </p:nvSpPr>
        <p:spPr>
          <a:xfrm>
            <a:off x="838200" y="1825625"/>
            <a:ext cx="10515600" cy="4351338"/>
          </a:xfrm>
        </p:spPr>
        <p:txBody>
          <a:bodyPr vert="horz" lIns="91440" tIns="45720" rIns="91440" bIns="45720" rtlCol="0" anchor="t">
            <a:normAutofit/>
          </a:bodyPr>
          <a:lstStyle/>
          <a:p>
            <a:pPr marL="0" indent="0" algn="ctr">
              <a:buNone/>
            </a:pPr>
            <a:r>
              <a:rPr lang="nl-NL">
                <a:solidFill>
                  <a:schemeClr val="tx1">
                    <a:lumMod val="95000"/>
                    <a:lumOff val="5000"/>
                  </a:schemeClr>
                </a:solidFill>
              </a:rPr>
              <a:t>De mate waarin mensen hun keuzes afstemmen op het belang op de korte termijn of het belang op de lange termijn </a:t>
            </a:r>
          </a:p>
          <a:p>
            <a:pPr marL="0" indent="0" algn="ctr">
              <a:buNone/>
            </a:pPr>
            <a:r>
              <a:rPr lang="nl-NL">
                <a:solidFill>
                  <a:schemeClr val="tx1">
                    <a:lumMod val="95000"/>
                    <a:lumOff val="5000"/>
                  </a:schemeClr>
                </a:solidFill>
                <a:latin typeface="Effra"/>
              </a:rPr>
              <a:t>Lange termijngerichtheid 	 vs. 	Korte termijngerichtheid</a:t>
            </a:r>
          </a:p>
          <a:p>
            <a:pPr marL="0" indent="0">
              <a:buNone/>
            </a:pPr>
            <a:endParaRPr lang="nl-NL">
              <a:solidFill>
                <a:schemeClr val="tx1">
                  <a:lumMod val="95000"/>
                  <a:lumOff val="5000"/>
                </a:schemeClr>
              </a:solidFill>
            </a:endParaRPr>
          </a:p>
        </p:txBody>
      </p:sp>
      <p:pic>
        <p:nvPicPr>
          <p:cNvPr id="4" name="Afbeelding 3">
            <a:extLst>
              <a:ext uri="{FF2B5EF4-FFF2-40B4-BE49-F238E27FC236}">
                <a16:creationId xmlns:a16="http://schemas.microsoft.com/office/drawing/2014/main" id="{57D3A6AE-3CDA-6D3C-0175-4D0472D42845}"/>
              </a:ext>
            </a:extLst>
          </p:cNvPr>
          <p:cNvPicPr>
            <a:picLocks noChangeAspect="1"/>
          </p:cNvPicPr>
          <p:nvPr/>
        </p:nvPicPr>
        <p:blipFill>
          <a:blip r:embed="rId3"/>
          <a:stretch>
            <a:fillRect/>
          </a:stretch>
        </p:blipFill>
        <p:spPr>
          <a:xfrm>
            <a:off x="2433480" y="3314137"/>
            <a:ext cx="2695270" cy="1994619"/>
          </a:xfrm>
          <a:prstGeom prst="rect">
            <a:avLst/>
          </a:prstGeom>
        </p:spPr>
      </p:pic>
      <p:pic>
        <p:nvPicPr>
          <p:cNvPr id="9" name="Afbeelding 8">
            <a:extLst>
              <a:ext uri="{FF2B5EF4-FFF2-40B4-BE49-F238E27FC236}">
                <a16:creationId xmlns:a16="http://schemas.microsoft.com/office/drawing/2014/main" id="{3EAAFB0C-58EF-EA69-2FE4-1CB8FB515D78}"/>
              </a:ext>
            </a:extLst>
          </p:cNvPr>
          <p:cNvPicPr>
            <a:picLocks noChangeAspect="1"/>
          </p:cNvPicPr>
          <p:nvPr/>
        </p:nvPicPr>
        <p:blipFill>
          <a:blip r:embed="rId4"/>
          <a:stretch>
            <a:fillRect/>
          </a:stretch>
        </p:blipFill>
        <p:spPr>
          <a:xfrm>
            <a:off x="6791146" y="3309578"/>
            <a:ext cx="3028374" cy="2271280"/>
          </a:xfrm>
          <a:prstGeom prst="rect">
            <a:avLst/>
          </a:prstGeom>
        </p:spPr>
      </p:pic>
      <p:sp>
        <p:nvSpPr>
          <p:cNvPr id="10" name="Tekstvak 9">
            <a:extLst>
              <a:ext uri="{FF2B5EF4-FFF2-40B4-BE49-F238E27FC236}">
                <a16:creationId xmlns:a16="http://schemas.microsoft.com/office/drawing/2014/main" id="{4BBF4FF6-081F-2F58-9FD6-54D9E851B80D}"/>
              </a:ext>
            </a:extLst>
          </p:cNvPr>
          <p:cNvSpPr txBox="1"/>
          <p:nvPr/>
        </p:nvSpPr>
        <p:spPr>
          <a:xfrm>
            <a:off x="1512277" y="5308756"/>
            <a:ext cx="8686800" cy="1200329"/>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Word jou van jongs af aan geleerd/verplicht te sparen? </a:t>
            </a:r>
          </a:p>
          <a:p>
            <a:pPr marL="285750" indent="-285750">
              <a:buFont typeface="Arial" panose="020B0604020202020204" pitchFamily="34" charset="0"/>
              <a:buChar char="•"/>
            </a:pPr>
            <a:r>
              <a:rPr lang="nl-NL">
                <a:latin typeface="Effra" panose="02000506080000020004" pitchFamily="2" charset="77"/>
              </a:rPr>
              <a:t>Wanneer krijg/ kreeg je als kind cadeautjes? Hoe belangrijk vonden je opvoeders het dat je een hoog schooladvies zou krijgen? </a:t>
            </a:r>
          </a:p>
        </p:txBody>
      </p:sp>
    </p:spTree>
    <p:extLst>
      <p:ext uri="{BB962C8B-B14F-4D97-AF65-F5344CB8AC3E}">
        <p14:creationId xmlns:p14="http://schemas.microsoft.com/office/powerpoint/2010/main" val="32335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3">
                                            <p:txEl>
                                              <p:pRg st="0" end="0"/>
                                            </p:txEl>
                                          </p:spTgt>
                                        </p:tgtEl>
                                        <p:attrNameLst>
                                          <p:attrName>style.opacity</p:attrName>
                                        </p:attrNameLst>
                                      </p:cBhvr>
                                      <p:to>
                                        <p:strVal val="0.5"/>
                                      </p:to>
                                    </p:set>
                                    <p:animEffect filter="image" prLst="opacity: 0.5">
                                      <p:cBhvr rctx="IE">
                                        <p:cTn id="21" dur="indefinite"/>
                                        <p:tgtEl>
                                          <p:spTgt spid="3">
                                            <p:txEl>
                                              <p:pRg st="0" end="0"/>
                                            </p:txEl>
                                          </p:spTgt>
                                        </p:tgtEl>
                                      </p:cBhvr>
                                    </p:animEffect>
                                  </p:childTnLst>
                                </p:cTn>
                              </p:par>
                              <p:par>
                                <p:cTn id="22" presetID="9" presetClass="emph" presetSubtype="0" grpId="0" nodeType="withEffect">
                                  <p:stCondLst>
                                    <p:cond delay="0"/>
                                  </p:stCondLst>
                                  <p:childTnLst>
                                    <p:set>
                                      <p:cBhvr>
                                        <p:cTn id="23" dur="indefinite"/>
                                        <p:tgtEl>
                                          <p:spTgt spid="3">
                                            <p:txEl>
                                              <p:pRg st="1" end="1"/>
                                            </p:txEl>
                                          </p:spTgt>
                                        </p:tgtEl>
                                        <p:attrNameLst>
                                          <p:attrName>style.opacity</p:attrName>
                                        </p:attrNameLst>
                                      </p:cBhvr>
                                      <p:to>
                                        <p:strVal val="0.5"/>
                                      </p:to>
                                    </p:set>
                                    <p:animEffect filter="image" prLst="opacity: 0.5">
                                      <p:cBhvr rctx="IE">
                                        <p:cTn id="24" dur="indefinite"/>
                                        <p:tgtEl>
                                          <p:spTgt spid="3">
                                            <p:txEl>
                                              <p:pRg st="1" end="1"/>
                                            </p:txEl>
                                          </p:spTgt>
                                        </p:tgtEl>
                                      </p:cBhvr>
                                    </p:animEffect>
                                  </p:childTnLst>
                                </p:cTn>
                              </p:par>
                              <p:par>
                                <p:cTn id="25" presetID="9" presetClass="emph" presetSubtype="0"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9" presetClass="emph" presetSubtype="0" nodeType="withEffect">
                                  <p:stCondLst>
                                    <p:cond delay="0"/>
                                  </p:stCondLst>
                                  <p:childTnLst>
                                    <p:set>
                                      <p:cBhvr>
                                        <p:cTn id="29" dur="indefinite"/>
                                        <p:tgtEl>
                                          <p:spTgt spid="9"/>
                                        </p:tgtEl>
                                        <p:attrNameLst>
                                          <p:attrName>style.opacity</p:attrName>
                                        </p:attrNameLst>
                                      </p:cBhvr>
                                      <p:to>
                                        <p:strVal val="0.5"/>
                                      </p:to>
                                    </p:set>
                                    <p:animEffect filter="image" prLst="opacity: 0.5">
                                      <p:cBhvr rctx="IE">
                                        <p:cTn id="30" dur="indefinite"/>
                                        <p:tgtEl>
                                          <p:spTgt spid="9"/>
                                        </p:tgtEl>
                                      </p:cBhvr>
                                    </p:animEffect>
                                  </p:childTnLst>
                                </p:cTn>
                              </p:par>
                              <p:par>
                                <p:cTn id="31" presetID="1" presetClass="entr" presetSubtype="0" fill="hold"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328EE-EF7F-5CB0-59E6-EA2B82A30B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AE1461-4E4C-0389-EE96-76CF9357CFD7}"/>
              </a:ext>
            </a:extLst>
          </p:cNvPr>
          <p:cNvSpPr>
            <a:spLocks noGrp="1"/>
          </p:cNvSpPr>
          <p:nvPr>
            <p:ph type="title"/>
          </p:nvPr>
        </p:nvSpPr>
        <p:spPr/>
        <p:txBody>
          <a:bodyPr/>
          <a:lstStyle/>
          <a:p>
            <a:r>
              <a:rPr lang="nl-NL"/>
              <a:t>Termijngerichtheid</a:t>
            </a:r>
          </a:p>
        </p:txBody>
      </p:sp>
      <p:sp>
        <p:nvSpPr>
          <p:cNvPr id="7" name="Tijdelijke aanduiding voor inhoud 8">
            <a:extLst>
              <a:ext uri="{FF2B5EF4-FFF2-40B4-BE49-F238E27FC236}">
                <a16:creationId xmlns:a16="http://schemas.microsoft.com/office/drawing/2014/main" id="{CE794D37-BF6D-FFCA-25FF-A9B8D1B323A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sp>
        <p:nvSpPr>
          <p:cNvPr id="5" name="Rechthoek 4">
            <a:extLst>
              <a:ext uri="{FF2B5EF4-FFF2-40B4-BE49-F238E27FC236}">
                <a16:creationId xmlns:a16="http://schemas.microsoft.com/office/drawing/2014/main" id="{B786D2C9-765C-7562-CE88-50C6B82826D6}"/>
              </a:ext>
            </a:extLst>
          </p:cNvPr>
          <p:cNvSpPr/>
          <p:nvPr/>
        </p:nvSpPr>
        <p:spPr>
          <a:xfrm>
            <a:off x="8006611" y="5916732"/>
            <a:ext cx="2369803" cy="369332"/>
          </a:xfrm>
          <a:prstGeom prst="rect">
            <a:avLst/>
          </a:prstGeom>
        </p:spPr>
        <p:txBody>
          <a:bodyPr wrap="square">
            <a:spAutoFit/>
          </a:bodyPr>
          <a:lstStyle/>
          <a:p>
            <a:r>
              <a:rPr lang="nl-NL">
                <a:latin typeface="Effra" panose="02000506080000020004" pitchFamily="2" charset="77"/>
                <a:hlinkClick r:id="rId3"/>
              </a:rPr>
              <a:t>Bron: Geert Hofstede</a:t>
            </a:r>
            <a:r>
              <a:rPr lang="nl-NL">
                <a:latin typeface="Effra" panose="02000506080000020004" pitchFamily="2" charset="77"/>
              </a:rPr>
              <a:t> </a:t>
            </a:r>
          </a:p>
        </p:txBody>
      </p:sp>
      <p:pic>
        <p:nvPicPr>
          <p:cNvPr id="3" name="Afbeelding 2">
            <a:extLst>
              <a:ext uri="{FF2B5EF4-FFF2-40B4-BE49-F238E27FC236}">
                <a16:creationId xmlns:a16="http://schemas.microsoft.com/office/drawing/2014/main" id="{5DF5EE44-02FC-2610-0A8D-887782F700AA}"/>
              </a:ext>
            </a:extLst>
          </p:cNvPr>
          <p:cNvPicPr>
            <a:picLocks noChangeAspect="1"/>
          </p:cNvPicPr>
          <p:nvPr/>
        </p:nvPicPr>
        <p:blipFill rotWithShape="1">
          <a:blip r:embed="rId4"/>
          <a:srcRect t="15782"/>
          <a:stretch/>
        </p:blipFill>
        <p:spPr>
          <a:xfrm>
            <a:off x="1746724" y="1706877"/>
            <a:ext cx="8715804" cy="4001363"/>
          </a:xfrm>
          <a:prstGeom prst="rect">
            <a:avLst/>
          </a:prstGeom>
        </p:spPr>
      </p:pic>
    </p:spTree>
    <p:extLst>
      <p:ext uri="{BB962C8B-B14F-4D97-AF65-F5344CB8AC3E}">
        <p14:creationId xmlns:p14="http://schemas.microsoft.com/office/powerpoint/2010/main" val="15323451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EA84-8CE7-D496-1273-55B7A4BBAF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8522DD-8C69-C96B-D768-7DF246B4FACF}"/>
              </a:ext>
            </a:extLst>
          </p:cNvPr>
          <p:cNvSpPr>
            <a:spLocks noGrp="1"/>
          </p:cNvSpPr>
          <p:nvPr>
            <p:ph type="title"/>
          </p:nvPr>
        </p:nvSpPr>
        <p:spPr/>
        <p:txBody>
          <a:bodyPr/>
          <a:lstStyle/>
          <a:p>
            <a:r>
              <a:rPr lang="nl-NL">
                <a:latin typeface="Effra" panose="02000506080000020004" pitchFamily="2" charset="77"/>
                <a:cs typeface="Dubai Medium"/>
              </a:rPr>
              <a:t>Hedonisme - soberheid</a:t>
            </a:r>
            <a:endParaRPr lang="nl-NL">
              <a:latin typeface="Effra" panose="02000506080000020004" pitchFamily="2" charset="77"/>
            </a:endParaRPr>
          </a:p>
        </p:txBody>
      </p:sp>
      <p:sp>
        <p:nvSpPr>
          <p:cNvPr id="5" name="Tijdelijke aanduiding voor inhoud 8">
            <a:extLst>
              <a:ext uri="{FF2B5EF4-FFF2-40B4-BE49-F238E27FC236}">
                <a16:creationId xmlns:a16="http://schemas.microsoft.com/office/drawing/2014/main" id="{00D61FDF-13B2-E1D6-AAC0-718AC57150E5}"/>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600"/>
              <a:t>De mate waarin behoeftebevrediging wordt nagestreefd door genieten en plezier maken, of juist gereguleerd wordt door strikte sociale normen.</a:t>
            </a:r>
          </a:p>
          <a:p>
            <a:pPr marL="0" indent="0" algn="ctr">
              <a:buFont typeface="Arial" panose="020B0604020202020204" pitchFamily="34" charset="0"/>
              <a:buNone/>
            </a:pPr>
            <a:r>
              <a:rPr lang="nl-NL">
                <a:solidFill>
                  <a:schemeClr val="tx1">
                    <a:lumMod val="95000"/>
                    <a:lumOff val="5000"/>
                  </a:schemeClr>
                </a:solidFill>
              </a:rPr>
              <a:t>Hedonisme vs. Soberheid</a:t>
            </a:r>
          </a:p>
          <a:p>
            <a:pPr marL="0" indent="0">
              <a:buFont typeface="Arial" panose="020B0604020202020204" pitchFamily="34" charset="0"/>
              <a:buNone/>
            </a:pPr>
            <a:endParaRPr lang="nl-NL">
              <a:solidFill>
                <a:schemeClr val="tx1">
                  <a:lumMod val="95000"/>
                  <a:lumOff val="5000"/>
                </a:schemeClr>
              </a:solidFill>
            </a:endParaRPr>
          </a:p>
        </p:txBody>
      </p:sp>
      <p:sp>
        <p:nvSpPr>
          <p:cNvPr id="6" name="Tijdelijke aanduiding voor dianummer 3">
            <a:extLst>
              <a:ext uri="{FF2B5EF4-FFF2-40B4-BE49-F238E27FC236}">
                <a16:creationId xmlns:a16="http://schemas.microsoft.com/office/drawing/2014/main" id="{9EB4959B-3BE1-4C79-2533-37AD38676809}"/>
              </a:ext>
            </a:extLst>
          </p:cNvPr>
          <p:cNvSpPr>
            <a:spLocks noGrp="1"/>
          </p:cNvSpPr>
          <p:nvPr>
            <p:ph type="sldNum" sz="quarter" idx="12"/>
          </p:nvPr>
        </p:nvSpPr>
        <p:spPr>
          <a:xfrm>
            <a:off x="9448800" y="6494623"/>
            <a:ext cx="2743200" cy="365125"/>
          </a:xfrm>
        </p:spPr>
        <p:txBody>
          <a:bodyPr/>
          <a:lstStyle/>
          <a:p>
            <a:fld id="{63AD7A11-3D5A-4415-BDBF-8D922CA99AC8}" type="slidenum">
              <a:rPr lang="nl-NL" smtClean="0"/>
              <a:pPr/>
              <a:t>169</a:t>
            </a:fld>
            <a:endParaRPr lang="nl-NL"/>
          </a:p>
        </p:txBody>
      </p:sp>
      <p:sp>
        <p:nvSpPr>
          <p:cNvPr id="13" name="Tekstvak 12">
            <a:extLst>
              <a:ext uri="{FF2B5EF4-FFF2-40B4-BE49-F238E27FC236}">
                <a16:creationId xmlns:a16="http://schemas.microsoft.com/office/drawing/2014/main" id="{BEDB312F-F82F-F055-B79D-26E17ED45788}"/>
              </a:ext>
            </a:extLst>
          </p:cNvPr>
          <p:cNvSpPr txBox="1"/>
          <p:nvPr/>
        </p:nvSpPr>
        <p:spPr>
          <a:xfrm>
            <a:off x="1790603" y="5137681"/>
            <a:ext cx="8610794" cy="1200329"/>
          </a:xfrm>
          <a:prstGeom prst="rect">
            <a:avLst/>
          </a:prstGeom>
          <a:noFill/>
        </p:spPr>
        <p:txBody>
          <a:bodyPr wrap="square" rtlCol="0">
            <a:spAutoFit/>
          </a:bodyPr>
          <a:lstStyle/>
          <a:p>
            <a:r>
              <a:rPr lang="nl-NL" b="1">
                <a:latin typeface="Effra" panose="02000506080000020004" pitchFamily="2" charset="77"/>
              </a:rPr>
              <a:t>Voorbeelden</a:t>
            </a:r>
          </a:p>
          <a:p>
            <a:pPr marL="285750" indent="-285750">
              <a:buFont typeface="Arial" panose="020B0604020202020204" pitchFamily="34" charset="0"/>
              <a:buChar char="•"/>
            </a:pPr>
            <a:r>
              <a:rPr lang="nl-NL">
                <a:latin typeface="Effra" panose="02000506080000020004" pitchFamily="2" charset="77"/>
              </a:rPr>
              <a:t>Werd plezier maken (zoals gamen, uitgaan of chillen) gestimuleerd of juist beperkt?</a:t>
            </a:r>
          </a:p>
          <a:p>
            <a:pPr marL="285750" indent="-285750">
              <a:buFont typeface="Arial" panose="020B0604020202020204" pitchFamily="34" charset="0"/>
              <a:buChar char="•"/>
            </a:pPr>
            <a:r>
              <a:rPr lang="nl-NL">
                <a:latin typeface="Effra" panose="02000506080000020004" pitchFamily="2" charset="77"/>
              </a:rPr>
              <a:t>Was er ruimte voor spontaniteit, zoals spontaan iets leuks doen of uit eten gaan, of moest alles gepland en verantwoord zijn?</a:t>
            </a:r>
          </a:p>
        </p:txBody>
      </p:sp>
      <p:pic>
        <p:nvPicPr>
          <p:cNvPr id="3" name="Picture 2" descr="Leven alsof elke dag de laatste is, met genot als hoogste levensdoel: wat  brengt dat? ﻿">
            <a:extLst>
              <a:ext uri="{FF2B5EF4-FFF2-40B4-BE49-F238E27FC236}">
                <a16:creationId xmlns:a16="http://schemas.microsoft.com/office/drawing/2014/main" id="{32ECF97B-1279-C72C-3F8B-8C28B9E79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883" y="329633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asten, een kuur in soberheid | Groen geloven">
            <a:extLst>
              <a:ext uri="{FF2B5EF4-FFF2-40B4-BE49-F238E27FC236}">
                <a16:creationId xmlns:a16="http://schemas.microsoft.com/office/drawing/2014/main" id="{885C4FFD-6056-BAA6-4BF1-A03E38B3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978" y="3296332"/>
            <a:ext cx="2115392" cy="21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3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A2DAD-4E99-5F0D-37D2-DCB139B3E4EC}"/>
              </a:ext>
            </a:extLst>
          </p:cNvPr>
          <p:cNvSpPr>
            <a:spLocks noGrp="1"/>
          </p:cNvSpPr>
          <p:nvPr>
            <p:ph type="title"/>
          </p:nvPr>
        </p:nvSpPr>
        <p:spPr>
          <a:xfrm>
            <a:off x="838200" y="936625"/>
            <a:ext cx="10515600" cy="1325563"/>
          </a:xfrm>
        </p:spPr>
        <p:txBody>
          <a:bodyPr/>
          <a:lstStyle/>
          <a:p>
            <a:r>
              <a:rPr lang="nl-NL">
                <a:latin typeface="Effra"/>
              </a:rPr>
              <a:t>Samenwerking</a:t>
            </a:r>
            <a:endParaRPr lang="nl-NL"/>
          </a:p>
        </p:txBody>
      </p:sp>
      <p:sp>
        <p:nvSpPr>
          <p:cNvPr id="3" name="Tijdelijke aanduiding voor inhoud 2">
            <a:extLst>
              <a:ext uri="{FF2B5EF4-FFF2-40B4-BE49-F238E27FC236}">
                <a16:creationId xmlns:a16="http://schemas.microsoft.com/office/drawing/2014/main" id="{4456CD72-09E0-D1F6-EE0C-CFE17C5B9EDB}"/>
              </a:ext>
            </a:extLst>
          </p:cNvPr>
          <p:cNvSpPr>
            <a:spLocks noGrp="1"/>
          </p:cNvSpPr>
          <p:nvPr>
            <p:ph idx="1"/>
          </p:nvPr>
        </p:nvSpPr>
        <p:spPr>
          <a:xfrm>
            <a:off x="838200" y="2141537"/>
            <a:ext cx="7226300" cy="4351338"/>
          </a:xfrm>
        </p:spPr>
        <p:txBody>
          <a:bodyPr vert="horz" lIns="91440" tIns="45720" rIns="91440" bIns="45720" rtlCol="0" anchor="t">
            <a:normAutofit/>
          </a:bodyPr>
          <a:lstStyle/>
          <a:p>
            <a:pPr marL="0" indent="0">
              <a:buNone/>
            </a:pPr>
            <a:r>
              <a:rPr lang="nl-NL" b="1">
                <a:latin typeface="Effra"/>
              </a:rPr>
              <a:t>Vraag</a:t>
            </a:r>
          </a:p>
          <a:p>
            <a:pPr marL="0" indent="0">
              <a:buNone/>
            </a:pPr>
            <a:r>
              <a:rPr lang="nl-NL">
                <a:latin typeface="Effra"/>
              </a:rPr>
              <a:t>Beredeneer hoe de gedupeerden door de samenwerking sterker staan in de rechtszaak. Gebruik in je antwoord:</a:t>
            </a:r>
          </a:p>
          <a:p>
            <a:pPr marL="446088" indent="-263525"/>
            <a:r>
              <a:rPr lang="nl-NL">
                <a:latin typeface="Effra"/>
              </a:rPr>
              <a:t>Een omschrijving van het kernconcept samenwerking</a:t>
            </a:r>
          </a:p>
          <a:p>
            <a:pPr marL="446088" indent="-263525"/>
            <a:r>
              <a:rPr lang="nl-NL">
                <a:latin typeface="Effra"/>
              </a:rPr>
              <a:t>Informatie uit nieuwsbericht </a:t>
            </a:r>
            <a:r>
              <a:rPr lang="nl-NL" err="1">
                <a:latin typeface="Effra"/>
              </a:rPr>
              <a:t>Odido</a:t>
            </a:r>
            <a:endParaRPr lang="nl-NL">
              <a:latin typeface="Effra"/>
            </a:endParaRPr>
          </a:p>
          <a:p>
            <a:pPr marL="0" indent="0">
              <a:buNone/>
            </a:pPr>
            <a:endParaRPr lang="nl-NL">
              <a:latin typeface="Effra"/>
            </a:endParaRPr>
          </a:p>
          <a:p>
            <a:endParaRPr lang="nl-NL"/>
          </a:p>
        </p:txBody>
      </p:sp>
      <p:pic>
        <p:nvPicPr>
          <p:cNvPr id="4098" name="Picture 2">
            <a:extLst>
              <a:ext uri="{FF2B5EF4-FFF2-40B4-BE49-F238E27FC236}">
                <a16:creationId xmlns:a16="http://schemas.microsoft.com/office/drawing/2014/main" id="{7EFF2751-324B-CAEB-020C-C7645513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2806700"/>
            <a:ext cx="3289300" cy="164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34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829B-DD49-2F79-5DC3-66840012F5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379B22-82E2-7574-477D-D8830649A4C8}"/>
              </a:ext>
            </a:extLst>
          </p:cNvPr>
          <p:cNvSpPr>
            <a:spLocks noGrp="1"/>
          </p:cNvSpPr>
          <p:nvPr>
            <p:ph type="title"/>
          </p:nvPr>
        </p:nvSpPr>
        <p:spPr/>
        <p:txBody>
          <a:bodyPr/>
          <a:lstStyle/>
          <a:p>
            <a:r>
              <a:rPr lang="nl-NL">
                <a:latin typeface="Effra" panose="02000506080000020004" pitchFamily="2" charset="77"/>
                <a:cs typeface="Dubai Medium"/>
              </a:rPr>
              <a:t>Hedonisme - soberheid</a:t>
            </a:r>
            <a:endParaRPr lang="nl-NL"/>
          </a:p>
        </p:txBody>
      </p:sp>
      <p:sp>
        <p:nvSpPr>
          <p:cNvPr id="7" name="Tijdelijke aanduiding voor inhoud 8">
            <a:extLst>
              <a:ext uri="{FF2B5EF4-FFF2-40B4-BE49-F238E27FC236}">
                <a16:creationId xmlns:a16="http://schemas.microsoft.com/office/drawing/2014/main" id="{FCBDCA3B-E3DE-6C15-C2DA-2FE26D3403AB}"/>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solidFill>
                <a:schemeClr val="tx1">
                  <a:lumMod val="95000"/>
                  <a:lumOff val="5000"/>
                </a:schemeClr>
              </a:solidFill>
            </a:endParaRPr>
          </a:p>
        </p:txBody>
      </p:sp>
      <p:pic>
        <p:nvPicPr>
          <p:cNvPr id="11266" name="Picture 2" descr="IvR world map 50">
            <a:extLst>
              <a:ext uri="{FF2B5EF4-FFF2-40B4-BE49-F238E27FC236}">
                <a16:creationId xmlns:a16="http://schemas.microsoft.com/office/drawing/2014/main" id="{8DF51A02-AB93-3F36-F69E-C52C843E2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91"/>
          <a:stretch/>
        </p:blipFill>
        <p:spPr bwMode="auto">
          <a:xfrm>
            <a:off x="2094877" y="2057400"/>
            <a:ext cx="8002245" cy="375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2888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DA93-D5A7-55DA-A048-0F1FB13EDC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755FB0-7A7D-4706-4F6C-17CC9C5F6BD8}"/>
              </a:ext>
            </a:extLst>
          </p:cNvPr>
          <p:cNvSpPr>
            <a:spLocks noGrp="1"/>
          </p:cNvSpPr>
          <p:nvPr>
            <p:ph type="title"/>
          </p:nvPr>
        </p:nvSpPr>
        <p:spPr/>
        <p:txBody>
          <a:bodyPr/>
          <a:lstStyle/>
          <a:p>
            <a:r>
              <a:rPr lang="nl-NL" b="1">
                <a:latin typeface="Effra"/>
              </a:rPr>
              <a:t>Dilemma van de rechtstaat</a:t>
            </a:r>
          </a:p>
        </p:txBody>
      </p:sp>
      <p:sp>
        <p:nvSpPr>
          <p:cNvPr id="3" name="Tijdelijke aanduiding voor inhoud 2">
            <a:extLst>
              <a:ext uri="{FF2B5EF4-FFF2-40B4-BE49-F238E27FC236}">
                <a16:creationId xmlns:a16="http://schemas.microsoft.com/office/drawing/2014/main" id="{3828604C-E39C-75D5-5B99-B0C4089D1B82}"/>
              </a:ext>
            </a:extLst>
          </p:cNvPr>
          <p:cNvSpPr>
            <a:spLocks noGrp="1"/>
          </p:cNvSpPr>
          <p:nvPr>
            <p:ph idx="1"/>
          </p:nvPr>
        </p:nvSpPr>
        <p:spPr/>
        <p:txBody>
          <a:bodyPr>
            <a:normAutofit fontScale="85000" lnSpcReduction="20000"/>
          </a:bodyPr>
          <a:lstStyle/>
          <a:p>
            <a:endParaRPr lang="nl-NL"/>
          </a:p>
          <a:p>
            <a:pPr marL="0" indent="0">
              <a:buNone/>
            </a:pPr>
            <a:endParaRPr lang="nl-NL" sz="3400" b="1"/>
          </a:p>
          <a:p>
            <a:pPr marL="0" indent="0">
              <a:buNone/>
            </a:pPr>
            <a:endParaRPr lang="nl-NL" sz="3400" b="1"/>
          </a:p>
          <a:p>
            <a:pPr marL="0" indent="0">
              <a:buNone/>
            </a:pPr>
            <a:r>
              <a:rPr lang="nl-NL" sz="3400" b="1"/>
              <a:t>Rechtshandhaving    				Rechtsbescherming</a:t>
            </a:r>
          </a:p>
          <a:p>
            <a:pPr marL="0" indent="0">
              <a:buNone/>
            </a:pPr>
            <a:r>
              <a:rPr lang="nl-NL"/>
              <a:t>Beschermen van burgers tegen 			Het respect dat de overheid 	 onveiligheid 				                           moet hebben voor de vrijheid 							van burgers</a:t>
            </a:r>
          </a:p>
          <a:p>
            <a:pPr marL="0" indent="0">
              <a:buNone/>
            </a:pPr>
            <a:endParaRPr lang="nl-NL"/>
          </a:p>
          <a:p>
            <a:pPr marL="0" indent="0">
              <a:buNone/>
            </a:pPr>
            <a:r>
              <a:rPr lang="nl-NL"/>
              <a:t>In het dilemma van de rechtsstaat leggen de socialistische/sociaaldemocratische stroming en progressiefliberalen meer nadruk op rechtsbescherming, terwijl de confessionele stroming en conservatief-liberalen meer nadruk leggen op rechtshandhaving.</a:t>
            </a:r>
          </a:p>
        </p:txBody>
      </p:sp>
      <p:pic>
        <p:nvPicPr>
          <p:cNvPr id="5" name="Afbeelding 4">
            <a:extLst>
              <a:ext uri="{FF2B5EF4-FFF2-40B4-BE49-F238E27FC236}">
                <a16:creationId xmlns:a16="http://schemas.microsoft.com/office/drawing/2014/main" id="{B71DC28E-7C96-89FD-82DB-A1ED788EA7F9}"/>
              </a:ext>
            </a:extLst>
          </p:cNvPr>
          <p:cNvPicPr>
            <a:picLocks noChangeAspect="1"/>
          </p:cNvPicPr>
          <p:nvPr/>
        </p:nvPicPr>
        <p:blipFill>
          <a:blip r:embed="rId2"/>
          <a:stretch>
            <a:fillRect/>
          </a:stretch>
        </p:blipFill>
        <p:spPr>
          <a:xfrm>
            <a:off x="2424775" y="1504335"/>
            <a:ext cx="6318757" cy="1145147"/>
          </a:xfrm>
          <a:prstGeom prst="rect">
            <a:avLst/>
          </a:prstGeom>
        </p:spPr>
      </p:pic>
    </p:spTree>
    <p:extLst>
      <p:ext uri="{BB962C8B-B14F-4D97-AF65-F5344CB8AC3E}">
        <p14:creationId xmlns:p14="http://schemas.microsoft.com/office/powerpoint/2010/main" val="21651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C557-330A-CC8F-7EA8-B9B4C3BFDB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D88467-EB0F-95F5-CE63-963FB5E702A5}"/>
              </a:ext>
            </a:extLst>
          </p:cNvPr>
          <p:cNvSpPr>
            <a:spLocks noGrp="1"/>
          </p:cNvSpPr>
          <p:nvPr>
            <p:ph type="title"/>
          </p:nvPr>
        </p:nvSpPr>
        <p:spPr/>
        <p:txBody>
          <a:bodyPr/>
          <a:lstStyle/>
          <a:p>
            <a:r>
              <a:rPr lang="nl-NL" b="1">
                <a:latin typeface="Effra"/>
              </a:rPr>
              <a:t>Modellen voor onderhandelen</a:t>
            </a:r>
          </a:p>
        </p:txBody>
      </p:sp>
      <p:sp>
        <p:nvSpPr>
          <p:cNvPr id="3" name="Tijdelijke aanduiding voor inhoud 2">
            <a:extLst>
              <a:ext uri="{FF2B5EF4-FFF2-40B4-BE49-F238E27FC236}">
                <a16:creationId xmlns:a16="http://schemas.microsoft.com/office/drawing/2014/main" id="{BC990916-72F5-A36C-167C-03D2BD8EAE63}"/>
              </a:ext>
            </a:extLst>
          </p:cNvPr>
          <p:cNvSpPr>
            <a:spLocks noGrp="1"/>
          </p:cNvSpPr>
          <p:nvPr>
            <p:ph idx="1"/>
          </p:nvPr>
        </p:nvSpPr>
        <p:spPr/>
        <p:txBody>
          <a:bodyPr vert="horz" lIns="91440" tIns="45720" rIns="91440" bIns="45720" rtlCol="0" anchor="t">
            <a:normAutofit fontScale="85000" lnSpcReduction="20000"/>
          </a:bodyPr>
          <a:lstStyle/>
          <a:p>
            <a:r>
              <a:rPr lang="nl-NL">
                <a:latin typeface="Effra"/>
              </a:rPr>
              <a:t>Twee modellen voor omgaan met conflict:  </a:t>
            </a:r>
            <a:r>
              <a:rPr lang="nl-NL" b="1">
                <a:latin typeface="Effra"/>
              </a:rPr>
              <a:t>harmoniemodel en conflictmodel. </a:t>
            </a:r>
          </a:p>
          <a:p>
            <a:r>
              <a:rPr lang="nl-NL">
                <a:latin typeface="Effra"/>
              </a:rPr>
              <a:t>De Nederlandse versie van het harmoniemodel</a:t>
            </a:r>
            <a:r>
              <a:rPr lang="nl-NL" b="1">
                <a:latin typeface="Effra"/>
              </a:rPr>
              <a:t> </a:t>
            </a:r>
            <a:r>
              <a:rPr lang="nl-NL">
                <a:latin typeface="Effra"/>
              </a:rPr>
              <a:t>wordt </a:t>
            </a:r>
            <a:r>
              <a:rPr lang="nl-NL" b="1">
                <a:latin typeface="Effra"/>
              </a:rPr>
              <a:t>poldermodel </a:t>
            </a:r>
            <a:r>
              <a:rPr lang="nl-NL">
                <a:latin typeface="Effra"/>
              </a:rPr>
              <a:t>genoemd. </a:t>
            </a:r>
          </a:p>
          <a:p>
            <a:endParaRPr lang="nl-NL">
              <a:latin typeface="Effra"/>
            </a:endParaRPr>
          </a:p>
          <a:p>
            <a:r>
              <a:rPr lang="nl-NL">
                <a:latin typeface="Effra"/>
              </a:rPr>
              <a:t>Harmoniemodel: nadruk op overlegcultuur en </a:t>
            </a:r>
            <a:r>
              <a:rPr lang="nl-NL" b="1">
                <a:latin typeface="Effra"/>
              </a:rPr>
              <a:t>consensus</a:t>
            </a:r>
            <a:r>
              <a:rPr lang="nl-NL">
                <a:latin typeface="Effra"/>
              </a:rPr>
              <a:t>. Er is sprake van consensus als deelnemende personen of partijen een breed gedragen overeenstemming bereikt hebben. </a:t>
            </a:r>
          </a:p>
          <a:p>
            <a:pPr marL="0" indent="0">
              <a:buNone/>
            </a:pPr>
            <a:endParaRPr lang="nl-NL"/>
          </a:p>
          <a:p>
            <a:r>
              <a:rPr lang="nl-NL">
                <a:latin typeface="Effra"/>
              </a:rPr>
              <a:t>Conflictmodel: eigen doelen en belangen in de strijd gooien en doelen bereiken door inzet </a:t>
            </a:r>
            <a:r>
              <a:rPr lang="nl-NL" b="1">
                <a:latin typeface="Effra"/>
              </a:rPr>
              <a:t>strijdmiddelen, </a:t>
            </a:r>
            <a:r>
              <a:rPr lang="nl-NL">
                <a:latin typeface="Effra"/>
              </a:rPr>
              <a:t>waaronder het beïnvloeden van de politiek en de bevolking via de media. Lukt dit niet, dan kunnen ze zwaardere middelen inzetten (stakingen, burgerlijke ongehoorzaamheid et cetera). </a:t>
            </a:r>
          </a:p>
        </p:txBody>
      </p:sp>
    </p:spTree>
    <p:extLst>
      <p:ext uri="{BB962C8B-B14F-4D97-AF65-F5344CB8AC3E}">
        <p14:creationId xmlns:p14="http://schemas.microsoft.com/office/powerpoint/2010/main" val="36416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FB5B-4FE1-BD1B-0FAF-18EA49B758E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4291AB4-9BA4-4CCF-4D02-745BBA62B576}"/>
              </a:ext>
            </a:extLst>
          </p:cNvPr>
          <p:cNvSpPr>
            <a:spLocks noGrp="1"/>
          </p:cNvSpPr>
          <p:nvPr>
            <p:ph idx="1"/>
          </p:nvPr>
        </p:nvSpPr>
        <p:spPr/>
        <p:txBody>
          <a:bodyPr vert="horz" lIns="91440" tIns="45720" rIns="91440" bIns="45720" rtlCol="0" anchor="t">
            <a:normAutofit/>
          </a:bodyPr>
          <a:lstStyle/>
          <a:p>
            <a:pPr marL="0" indent="0">
              <a:buNone/>
            </a:pPr>
            <a:endParaRPr lang="nl-NL">
              <a:solidFill>
                <a:schemeClr val="tx1">
                  <a:lumMod val="95000"/>
                  <a:lumOff val="5000"/>
                </a:schemeClr>
              </a:solidFill>
            </a:endParaRPr>
          </a:p>
          <a:p>
            <a:pPr marL="0" indent="0" algn="ctr">
              <a:buNone/>
            </a:pPr>
            <a:endParaRPr lang="nl-NL">
              <a:solidFill>
                <a:schemeClr val="tx1">
                  <a:lumMod val="95000"/>
                  <a:lumOff val="5000"/>
                </a:schemeClr>
              </a:solidFill>
            </a:endParaRPr>
          </a:p>
          <a:p>
            <a:pPr marL="0" indent="0" algn="ctr">
              <a:buNone/>
            </a:pPr>
            <a:r>
              <a:rPr lang="nl-NL" sz="8000"/>
              <a:t>Mediatheorieën</a:t>
            </a:r>
            <a:endParaRPr lang="nl-NL">
              <a:solidFill>
                <a:schemeClr val="tx1">
                  <a:lumMod val="95000"/>
                  <a:lumOff val="5000"/>
                </a:schemeClr>
              </a:solidFill>
            </a:endParaRPr>
          </a:p>
        </p:txBody>
      </p:sp>
    </p:spTree>
    <p:extLst>
      <p:ext uri="{BB962C8B-B14F-4D97-AF65-F5344CB8AC3E}">
        <p14:creationId xmlns:p14="http://schemas.microsoft.com/office/powerpoint/2010/main" val="16628373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D516-4586-5916-5B99-32F84FD685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468490-68F3-C7DC-F9E0-FBAD7BB66B40}"/>
              </a:ext>
            </a:extLst>
          </p:cNvPr>
          <p:cNvSpPr>
            <a:spLocks noGrp="1"/>
          </p:cNvSpPr>
          <p:nvPr>
            <p:ph type="title"/>
          </p:nvPr>
        </p:nvSpPr>
        <p:spPr/>
        <p:txBody>
          <a:bodyPr/>
          <a:lstStyle/>
          <a:p>
            <a:r>
              <a:rPr lang="nl-NL" b="1"/>
              <a:t>De cultivatiehypothese</a:t>
            </a:r>
            <a:endParaRPr lang="nl-NL"/>
          </a:p>
        </p:txBody>
      </p:sp>
      <p:sp>
        <p:nvSpPr>
          <p:cNvPr id="3" name="Tijdelijke aanduiding voor inhoud 2">
            <a:extLst>
              <a:ext uri="{FF2B5EF4-FFF2-40B4-BE49-F238E27FC236}">
                <a16:creationId xmlns:a16="http://schemas.microsoft.com/office/drawing/2014/main" id="{40515736-A9C1-839D-0EC3-9C4CCE9D0471}"/>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nl-NL"/>
              <a:t>Mensen die veel media consumeren (vooral tv) gaan de mediawerkelijkheid als de echte werkelijkheid zien.</a:t>
            </a:r>
          </a:p>
          <a:p>
            <a:pPr marL="0" indent="0">
              <a:buNone/>
            </a:pPr>
            <a:r>
              <a:rPr lang="nl-NL"/>
              <a:t>Zware kijkers → wereldbeeld meer beïnvloed door media</a:t>
            </a:r>
          </a:p>
          <a:p>
            <a:pPr marL="0" indent="0">
              <a:buNone/>
            </a:pPr>
            <a:r>
              <a:rPr lang="nl-NL"/>
              <a:t>Lichte kijkers → wereldbeeld meer gebaseerd op eigen ervaring</a:t>
            </a:r>
          </a:p>
          <a:p>
            <a:pPr>
              <a:buNone/>
            </a:pPr>
            <a:br>
              <a:rPr lang="nl-NL"/>
            </a:br>
            <a:endParaRPr lang="nl-NL"/>
          </a:p>
          <a:p>
            <a:pPr>
              <a:buNone/>
            </a:pPr>
            <a:r>
              <a:rPr lang="nl-NL" b="1"/>
              <a:t>Voorbeelden</a:t>
            </a:r>
            <a:endParaRPr lang="nl-NL"/>
          </a:p>
          <a:p>
            <a:pPr>
              <a:buFont typeface="Arial" panose="020B0604020202020204" pitchFamily="34" charset="0"/>
              <a:buChar char="•"/>
            </a:pPr>
            <a:r>
              <a:rPr lang="nl-NL"/>
              <a:t>Iemand die veel misdaadseries kijkt, denkt dat er in het echte leven meer geweld is dan er werkelijk is.</a:t>
            </a:r>
          </a:p>
          <a:p>
            <a:pPr>
              <a:buFont typeface="Arial" panose="020B0604020202020204" pitchFamily="34" charset="0"/>
              <a:buChar char="•"/>
            </a:pPr>
            <a:r>
              <a:rPr lang="nl-NL"/>
              <a:t>Kijkers van reality-tv kunnen denken dat luxe of drama normaal is.</a:t>
            </a:r>
          </a:p>
          <a:p>
            <a:pPr>
              <a:buFont typeface="Arial" panose="020B0604020202020204" pitchFamily="34" charset="0"/>
              <a:buChar char="•"/>
            </a:pPr>
            <a:r>
              <a:rPr lang="nl-NL"/>
              <a:t>Mensen die vaak nieuws over terreur zien, schatten de kans op een aanslag hoger in.</a:t>
            </a:r>
          </a:p>
        </p:txBody>
      </p:sp>
    </p:spTree>
    <p:extLst>
      <p:ext uri="{BB962C8B-B14F-4D97-AF65-F5344CB8AC3E}">
        <p14:creationId xmlns:p14="http://schemas.microsoft.com/office/powerpoint/2010/main" val="17808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460D4-78C7-C9F4-BDF0-B69FDB5C21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52D1DE-F1DD-001F-1A54-F4B8ECA92A5D}"/>
              </a:ext>
            </a:extLst>
          </p:cNvPr>
          <p:cNvSpPr>
            <a:spLocks noGrp="1"/>
          </p:cNvSpPr>
          <p:nvPr>
            <p:ph type="title"/>
          </p:nvPr>
        </p:nvSpPr>
        <p:spPr/>
        <p:txBody>
          <a:bodyPr/>
          <a:lstStyle/>
          <a:p>
            <a:pPr marL="0" indent="0">
              <a:buNone/>
            </a:pPr>
            <a:r>
              <a:rPr lang="nl-NL" sz="4400" b="1"/>
              <a:t>De opinieleidershypothese</a:t>
            </a:r>
            <a:endParaRPr lang="nl-NL" sz="4400"/>
          </a:p>
        </p:txBody>
      </p:sp>
      <p:sp>
        <p:nvSpPr>
          <p:cNvPr id="3" name="Tijdelijke aanduiding voor inhoud 2">
            <a:extLst>
              <a:ext uri="{FF2B5EF4-FFF2-40B4-BE49-F238E27FC236}">
                <a16:creationId xmlns:a16="http://schemas.microsoft.com/office/drawing/2014/main" id="{E403BFA1-C7A5-8CC7-206C-2ECA167D0F58}"/>
              </a:ext>
            </a:extLst>
          </p:cNvPr>
          <p:cNvSpPr>
            <a:spLocks noGrp="1"/>
          </p:cNvSpPr>
          <p:nvPr>
            <p:ph idx="1"/>
          </p:nvPr>
        </p:nvSpPr>
        <p:spPr/>
        <p:txBody>
          <a:bodyPr>
            <a:normAutofit fontScale="85000" lnSpcReduction="20000"/>
          </a:bodyPr>
          <a:lstStyle/>
          <a:p>
            <a:pPr marL="0" indent="0">
              <a:buNone/>
            </a:pPr>
            <a:r>
              <a:rPr lang="nl-NL"/>
              <a:t>Media beïnvloeden mensen via opinieleiders: personen die invloedrijk zijn in een groep.</a:t>
            </a:r>
          </a:p>
          <a:p>
            <a:pPr marL="0" indent="0">
              <a:buNone/>
            </a:pPr>
            <a:r>
              <a:rPr lang="nl-NL">
                <a:sym typeface="Wingdings" pitchFamily="2" charset="2"/>
              </a:rPr>
              <a:t> </a:t>
            </a:r>
            <a:r>
              <a:rPr lang="nl-NL"/>
              <a:t>Deze personen vormen de brug tussen media en publiek.</a:t>
            </a:r>
          </a:p>
          <a:p>
            <a:pPr marL="0" indent="0">
              <a:buNone/>
            </a:pPr>
            <a:r>
              <a:rPr lang="nl-NL">
                <a:sym typeface="Wingdings" pitchFamily="2" charset="2"/>
              </a:rPr>
              <a:t> </a:t>
            </a:r>
            <a:r>
              <a:rPr lang="nl-NL"/>
              <a:t>Opinieleiders zijn vaak bekende mensen, experts of </a:t>
            </a:r>
            <a:r>
              <a:rPr lang="nl-NL" err="1"/>
              <a:t>influencers</a:t>
            </a:r>
            <a:r>
              <a:rPr lang="nl-NL"/>
              <a:t>.</a:t>
            </a:r>
          </a:p>
          <a:p>
            <a:pPr marL="0" indent="0">
              <a:buNone/>
            </a:pPr>
            <a:br>
              <a:rPr lang="nl-NL"/>
            </a:br>
            <a:endParaRPr lang="nl-NL"/>
          </a:p>
          <a:p>
            <a:pPr marL="0" indent="0">
              <a:buNone/>
            </a:pPr>
            <a:r>
              <a:rPr lang="nl-NL" b="1"/>
              <a:t>Voorbeelden</a:t>
            </a:r>
            <a:endParaRPr lang="nl-NL"/>
          </a:p>
          <a:p>
            <a:r>
              <a:rPr lang="nl-NL"/>
              <a:t>Een </a:t>
            </a:r>
            <a:r>
              <a:rPr lang="nl-NL" err="1"/>
              <a:t>influencer</a:t>
            </a:r>
            <a:r>
              <a:rPr lang="nl-NL"/>
              <a:t> die een bepaald product promoot, beïnvloedt volgers meer dan een tv-reclame.</a:t>
            </a:r>
          </a:p>
          <a:p>
            <a:r>
              <a:rPr lang="nl-NL"/>
              <a:t>Je verandert van mening over klimaatverandering doordat een beroemdheid erover spreekt.</a:t>
            </a:r>
          </a:p>
          <a:p>
            <a:r>
              <a:rPr lang="nl-NL"/>
              <a:t>Jongeren volgen politieke opvattingen van hun favoriete </a:t>
            </a:r>
            <a:r>
              <a:rPr lang="nl-NL" err="1"/>
              <a:t>YouTuber</a:t>
            </a:r>
            <a:r>
              <a:rPr lang="nl-NL"/>
              <a:t> of artiest.</a:t>
            </a:r>
          </a:p>
        </p:txBody>
      </p:sp>
    </p:spTree>
    <p:extLst>
      <p:ext uri="{BB962C8B-B14F-4D97-AF65-F5344CB8AC3E}">
        <p14:creationId xmlns:p14="http://schemas.microsoft.com/office/powerpoint/2010/main" val="26910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2252-D204-3088-EAE6-2536E4E8A7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363BCF-13E9-2493-2F3F-EBA47F415E1F}"/>
              </a:ext>
            </a:extLst>
          </p:cNvPr>
          <p:cNvSpPr>
            <a:spLocks noGrp="1"/>
          </p:cNvSpPr>
          <p:nvPr>
            <p:ph type="title"/>
          </p:nvPr>
        </p:nvSpPr>
        <p:spPr/>
        <p:txBody>
          <a:bodyPr/>
          <a:lstStyle/>
          <a:p>
            <a:r>
              <a:rPr lang="nl-NL" b="1" err="1">
                <a:latin typeface="Effra"/>
              </a:rPr>
              <a:t>Mediaframing</a:t>
            </a:r>
            <a:r>
              <a:rPr lang="nl-NL" b="1">
                <a:latin typeface="Effra"/>
              </a:rPr>
              <a:t> hypothese</a:t>
            </a:r>
            <a:endParaRPr lang="nl-NL" b="1"/>
          </a:p>
        </p:txBody>
      </p:sp>
      <p:sp>
        <p:nvSpPr>
          <p:cNvPr id="3" name="Tijdelijke aanduiding voor inhoud 2">
            <a:extLst>
              <a:ext uri="{FF2B5EF4-FFF2-40B4-BE49-F238E27FC236}">
                <a16:creationId xmlns:a16="http://schemas.microsoft.com/office/drawing/2014/main" id="{6204FA4F-6D02-2069-7EBA-F4DCC00A66A3}"/>
              </a:ext>
            </a:extLst>
          </p:cNvPr>
          <p:cNvSpPr>
            <a:spLocks noGrp="1"/>
          </p:cNvSpPr>
          <p:nvPr>
            <p:ph idx="1"/>
          </p:nvPr>
        </p:nvSpPr>
        <p:spPr/>
        <p:txBody>
          <a:bodyPr>
            <a:normAutofit fontScale="92500" lnSpcReduction="10000"/>
          </a:bodyPr>
          <a:lstStyle/>
          <a:p>
            <a:pPr marL="0" indent="0">
              <a:buNone/>
            </a:pPr>
            <a:r>
              <a:rPr lang="nl-NL"/>
              <a:t>Media beïnvloeden ons wereldbeeld via </a:t>
            </a:r>
            <a:r>
              <a:rPr lang="nl-NL" err="1"/>
              <a:t>framing</a:t>
            </a:r>
            <a:r>
              <a:rPr lang="nl-NL"/>
              <a:t>: de manier waarop informatie wordt gepresenteerd.</a:t>
            </a:r>
          </a:p>
          <a:p>
            <a:pPr marL="0" indent="0">
              <a:buNone/>
            </a:pPr>
            <a:r>
              <a:rPr lang="nl-NL">
                <a:sym typeface="Wingdings" pitchFamily="2" charset="2"/>
              </a:rPr>
              <a:t> </a:t>
            </a:r>
            <a:r>
              <a:rPr lang="nl-NL" err="1"/>
              <a:t>Framing</a:t>
            </a:r>
            <a:r>
              <a:rPr lang="nl-NL"/>
              <a:t> bepaalt hoe we een onderwerp begrijpen of beoordelen.</a:t>
            </a:r>
          </a:p>
          <a:p>
            <a:pPr marL="0" indent="0">
              <a:buNone/>
            </a:pPr>
            <a:br>
              <a:rPr lang="nl-NL"/>
            </a:br>
            <a:endParaRPr lang="nl-NL"/>
          </a:p>
          <a:p>
            <a:pPr marL="0" indent="0">
              <a:buNone/>
            </a:pPr>
            <a:r>
              <a:rPr lang="nl-NL" b="1"/>
              <a:t>Voorbeelden</a:t>
            </a:r>
            <a:endParaRPr lang="nl-NL"/>
          </a:p>
          <a:p>
            <a:r>
              <a:rPr lang="nl-NL"/>
              <a:t>Een krantenartikel noemt een groep “vluchtelingen” of “illegalen” → beïnvloedt jouw kijk op de situatie.</a:t>
            </a:r>
          </a:p>
          <a:p>
            <a:r>
              <a:rPr lang="nl-NL"/>
              <a:t>Nieuws over een protest: “geweld bij protest” vs. “betogers eisen rechtvaardigheid”.</a:t>
            </a:r>
          </a:p>
          <a:p>
            <a:r>
              <a:rPr lang="nl-NL"/>
              <a:t>Klimaatverandering als “crisis” vs. “uitdaging voor innovatie”.</a:t>
            </a:r>
          </a:p>
        </p:txBody>
      </p:sp>
    </p:spTree>
    <p:extLst>
      <p:ext uri="{BB962C8B-B14F-4D97-AF65-F5344CB8AC3E}">
        <p14:creationId xmlns:p14="http://schemas.microsoft.com/office/powerpoint/2010/main" val="16655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C5E38-DD4B-9E67-0490-5E67D78CC7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C4FA71-7AB9-820B-0078-32CE7F2A7E9F}"/>
              </a:ext>
            </a:extLst>
          </p:cNvPr>
          <p:cNvSpPr>
            <a:spLocks noGrp="1"/>
          </p:cNvSpPr>
          <p:nvPr>
            <p:ph type="title"/>
          </p:nvPr>
        </p:nvSpPr>
        <p:spPr/>
        <p:txBody>
          <a:bodyPr/>
          <a:lstStyle/>
          <a:p>
            <a:r>
              <a:rPr lang="nl-NL" b="1">
                <a:latin typeface="Effra"/>
              </a:rPr>
              <a:t>Selectiviteitshypothese</a:t>
            </a:r>
            <a:endParaRPr lang="nl-NL" b="1"/>
          </a:p>
        </p:txBody>
      </p:sp>
      <p:sp>
        <p:nvSpPr>
          <p:cNvPr id="3" name="Tijdelijke aanduiding voor inhoud 2">
            <a:extLst>
              <a:ext uri="{FF2B5EF4-FFF2-40B4-BE49-F238E27FC236}">
                <a16:creationId xmlns:a16="http://schemas.microsoft.com/office/drawing/2014/main" id="{39560C17-D3AC-5D7A-1272-C589C9683755}"/>
              </a:ext>
            </a:extLst>
          </p:cNvPr>
          <p:cNvSpPr>
            <a:spLocks noGrp="1"/>
          </p:cNvSpPr>
          <p:nvPr>
            <p:ph idx="1"/>
          </p:nvPr>
        </p:nvSpPr>
        <p:spPr/>
        <p:txBody>
          <a:bodyPr>
            <a:normAutofit/>
          </a:bodyPr>
          <a:lstStyle/>
          <a:p>
            <a:r>
              <a:rPr lang="nl-NL"/>
              <a:t>Mensen bepalen zelf welke media ze gebruiken (</a:t>
            </a:r>
            <a:r>
              <a:rPr lang="nl-NL" u="sng"/>
              <a:t>selectieve blootstelling</a:t>
            </a:r>
            <a:r>
              <a:rPr lang="nl-NL"/>
              <a:t>), hoe ze informatie interpreteren (</a:t>
            </a:r>
            <a:r>
              <a:rPr lang="nl-NL" u="sng"/>
              <a:t>selectieve perceptie</a:t>
            </a:r>
            <a:r>
              <a:rPr lang="nl-NL"/>
              <a:t>), en wat ze onthouden (</a:t>
            </a:r>
            <a:r>
              <a:rPr lang="nl-NL" u="sng"/>
              <a:t>selectief onthouden</a:t>
            </a:r>
            <a:r>
              <a:rPr lang="nl-NL"/>
              <a:t>). Media hebben daarom beperkte invloed.</a:t>
            </a:r>
          </a:p>
          <a:p>
            <a:pPr marL="0" indent="0">
              <a:buNone/>
            </a:pPr>
            <a:br>
              <a:rPr lang="nl-NL"/>
            </a:br>
            <a:r>
              <a:rPr lang="nl-NL" b="1"/>
              <a:t>Voorbeelden</a:t>
            </a:r>
            <a:endParaRPr lang="nl-NL"/>
          </a:p>
          <a:p>
            <a:r>
              <a:rPr lang="nl-NL"/>
              <a:t>Iemand met linkse politieke voorkeur leest alleen progressieve nieuwswebsites.</a:t>
            </a:r>
          </a:p>
          <a:p>
            <a:r>
              <a:rPr lang="nl-NL"/>
              <a:t>Een fan van een voetbalclub vergeet snel slecht nieuws over zijn club.</a:t>
            </a:r>
          </a:p>
        </p:txBody>
      </p:sp>
    </p:spTree>
    <p:extLst>
      <p:ext uri="{BB962C8B-B14F-4D97-AF65-F5344CB8AC3E}">
        <p14:creationId xmlns:p14="http://schemas.microsoft.com/office/powerpoint/2010/main" val="219870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0BDC-C130-6B12-5D57-59AC383337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D57E97-17EA-1165-C777-F25E3F5C0E11}"/>
              </a:ext>
            </a:extLst>
          </p:cNvPr>
          <p:cNvSpPr>
            <a:spLocks noGrp="1"/>
          </p:cNvSpPr>
          <p:nvPr>
            <p:ph type="title"/>
          </p:nvPr>
        </p:nvSpPr>
        <p:spPr>
          <a:xfrm>
            <a:off x="838200" y="1103678"/>
            <a:ext cx="10515600" cy="1325563"/>
          </a:xfrm>
        </p:spPr>
        <p:txBody>
          <a:bodyPr/>
          <a:lstStyle/>
          <a:p>
            <a:r>
              <a:rPr lang="nl-NL"/>
              <a:t>Welke theorieën gaan uit van grote invloed van de media op mensen?</a:t>
            </a:r>
          </a:p>
        </p:txBody>
      </p:sp>
      <p:sp>
        <p:nvSpPr>
          <p:cNvPr id="3" name="Tijdelijke aanduiding voor inhoud 2">
            <a:extLst>
              <a:ext uri="{FF2B5EF4-FFF2-40B4-BE49-F238E27FC236}">
                <a16:creationId xmlns:a16="http://schemas.microsoft.com/office/drawing/2014/main" id="{50BBE1E4-E51B-D782-BA7B-6F015453540B}"/>
              </a:ext>
            </a:extLst>
          </p:cNvPr>
          <p:cNvSpPr>
            <a:spLocks noGrp="1"/>
          </p:cNvSpPr>
          <p:nvPr>
            <p:ph idx="1"/>
          </p:nvPr>
        </p:nvSpPr>
        <p:spPr>
          <a:xfrm>
            <a:off x="838200" y="2655277"/>
            <a:ext cx="10515600" cy="3521686"/>
          </a:xfrm>
        </p:spPr>
        <p:txBody>
          <a:bodyPr>
            <a:normAutofit/>
          </a:bodyPr>
          <a:lstStyle/>
          <a:p>
            <a:pPr marL="514350" indent="-514350">
              <a:buFont typeface="+mj-lt"/>
              <a:buAutoNum type="arabicPeriod"/>
            </a:pPr>
            <a:r>
              <a:rPr lang="nl-NL"/>
              <a:t>De cultivatiehypothese</a:t>
            </a:r>
          </a:p>
          <a:p>
            <a:pPr marL="514350" indent="-514350">
              <a:buFont typeface="+mj-lt"/>
              <a:buAutoNum type="arabicPeriod"/>
            </a:pPr>
            <a:r>
              <a:rPr lang="nl-NL"/>
              <a:t>De opinieleidershypothese </a:t>
            </a:r>
          </a:p>
          <a:p>
            <a:pPr marL="514350" indent="-514350">
              <a:buFont typeface="+mj-lt"/>
              <a:buAutoNum type="arabicPeriod"/>
            </a:pPr>
            <a:r>
              <a:rPr lang="nl-NL"/>
              <a:t>De </a:t>
            </a:r>
            <a:r>
              <a:rPr lang="nl-NL" err="1"/>
              <a:t>mediaframing</a:t>
            </a:r>
            <a:r>
              <a:rPr lang="nl-NL"/>
              <a:t> hypothese </a:t>
            </a:r>
          </a:p>
          <a:p>
            <a:pPr marL="514350" indent="-514350">
              <a:buFont typeface="+mj-lt"/>
              <a:buAutoNum type="arabicPeriod"/>
            </a:pPr>
            <a:r>
              <a:rPr lang="nl-NL"/>
              <a:t>De selectiviteitshypothese</a:t>
            </a:r>
          </a:p>
        </p:txBody>
      </p:sp>
    </p:spTree>
    <p:extLst>
      <p:ext uri="{BB962C8B-B14F-4D97-AF65-F5344CB8AC3E}">
        <p14:creationId xmlns:p14="http://schemas.microsoft.com/office/powerpoint/2010/main" val="32399145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84820-1993-14D1-CB2C-3455C2DDB3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7746EB-BC13-66B3-C548-2A3911D49354}"/>
              </a:ext>
            </a:extLst>
          </p:cNvPr>
          <p:cNvSpPr>
            <a:spLocks noGrp="1"/>
          </p:cNvSpPr>
          <p:nvPr>
            <p:ph type="title"/>
          </p:nvPr>
        </p:nvSpPr>
        <p:spPr>
          <a:xfrm>
            <a:off x="838200" y="1103678"/>
            <a:ext cx="10515600" cy="1325563"/>
          </a:xfrm>
        </p:spPr>
        <p:txBody>
          <a:bodyPr/>
          <a:lstStyle/>
          <a:p>
            <a:r>
              <a:rPr lang="nl-NL"/>
              <a:t>Welke theorieën gaan uit van grote invloed van de media op mensen?</a:t>
            </a:r>
          </a:p>
        </p:txBody>
      </p:sp>
      <p:sp>
        <p:nvSpPr>
          <p:cNvPr id="3" name="Tijdelijke aanduiding voor inhoud 2">
            <a:extLst>
              <a:ext uri="{FF2B5EF4-FFF2-40B4-BE49-F238E27FC236}">
                <a16:creationId xmlns:a16="http://schemas.microsoft.com/office/drawing/2014/main" id="{2433568D-1D7F-88F6-50CB-1357D6E3DAA1}"/>
              </a:ext>
            </a:extLst>
          </p:cNvPr>
          <p:cNvSpPr>
            <a:spLocks noGrp="1"/>
          </p:cNvSpPr>
          <p:nvPr>
            <p:ph idx="1"/>
          </p:nvPr>
        </p:nvSpPr>
        <p:spPr>
          <a:xfrm>
            <a:off x="838200" y="2655277"/>
            <a:ext cx="10515600" cy="3521686"/>
          </a:xfrm>
        </p:spPr>
        <p:txBody>
          <a:bodyPr vert="horz" lIns="91440" tIns="45720" rIns="91440" bIns="45720" rtlCol="0" anchor="t">
            <a:normAutofit/>
          </a:bodyPr>
          <a:lstStyle/>
          <a:p>
            <a:pPr marL="514350" indent="-514350">
              <a:buFont typeface="+mj-lt"/>
              <a:buAutoNum type="arabicPeriod"/>
            </a:pPr>
            <a:r>
              <a:rPr lang="nl-NL">
                <a:solidFill>
                  <a:srgbClr val="00B050"/>
                </a:solidFill>
                <a:latin typeface="Effra"/>
              </a:rPr>
              <a:t>De cultivatiehypothese</a:t>
            </a:r>
          </a:p>
          <a:p>
            <a:pPr marL="514350" indent="-514350">
              <a:buFont typeface="+mj-lt"/>
              <a:buAutoNum type="arabicPeriod"/>
            </a:pPr>
            <a:r>
              <a:rPr lang="nl-NL">
                <a:solidFill>
                  <a:srgbClr val="00B050"/>
                </a:solidFill>
                <a:latin typeface="Effra"/>
              </a:rPr>
              <a:t>De opinieleidershypothese </a:t>
            </a:r>
          </a:p>
          <a:p>
            <a:pPr marL="514350" indent="-514350">
              <a:buFont typeface="+mj-lt"/>
              <a:buAutoNum type="arabicPeriod"/>
            </a:pPr>
            <a:r>
              <a:rPr lang="nl-NL">
                <a:solidFill>
                  <a:srgbClr val="00B050"/>
                </a:solidFill>
                <a:latin typeface="Effra"/>
              </a:rPr>
              <a:t>De </a:t>
            </a:r>
            <a:r>
              <a:rPr lang="nl-NL" err="1">
                <a:solidFill>
                  <a:srgbClr val="00B050"/>
                </a:solidFill>
                <a:latin typeface="Effra"/>
              </a:rPr>
              <a:t>mediaframing</a:t>
            </a:r>
            <a:r>
              <a:rPr lang="nl-NL">
                <a:solidFill>
                  <a:srgbClr val="00B050"/>
                </a:solidFill>
                <a:latin typeface="Effra"/>
              </a:rPr>
              <a:t> hypothese </a:t>
            </a:r>
          </a:p>
          <a:p>
            <a:pPr marL="514350" indent="-514350">
              <a:buFont typeface="+mj-lt"/>
              <a:buAutoNum type="arabicPeriod"/>
            </a:pPr>
            <a:r>
              <a:rPr lang="nl-NL">
                <a:solidFill>
                  <a:schemeClr val="accent2"/>
                </a:solidFill>
                <a:latin typeface="Effra"/>
              </a:rPr>
              <a:t>De selectiviteitshypothese</a:t>
            </a:r>
          </a:p>
        </p:txBody>
      </p:sp>
    </p:spTree>
    <p:extLst>
      <p:ext uri="{BB962C8B-B14F-4D97-AF65-F5344CB8AC3E}">
        <p14:creationId xmlns:p14="http://schemas.microsoft.com/office/powerpoint/2010/main" val="173259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9D566DD-D0BE-8A95-4E13-6167E5C377B7}"/>
              </a:ext>
            </a:extLst>
          </p:cNvPr>
          <p:cNvGraphicFramePr>
            <a:graphicFrameLocks noGrp="1"/>
          </p:cNvGraphicFramePr>
          <p:nvPr>
            <p:extLst>
              <p:ext uri="{D42A27DB-BD31-4B8C-83A1-F6EECF244321}">
                <p14:modId xmlns:p14="http://schemas.microsoft.com/office/powerpoint/2010/main" val="1481641290"/>
              </p:ext>
            </p:extLst>
          </p:nvPr>
        </p:nvGraphicFramePr>
        <p:xfrm>
          <a:off x="1021080" y="1212374"/>
          <a:ext cx="9894570" cy="5454047"/>
        </p:xfrm>
        <a:graphic>
          <a:graphicData uri="http://schemas.openxmlformats.org/drawingml/2006/table">
            <a:tbl>
              <a:tblPr firstRow="1" firstCol="1" bandRow="1"/>
              <a:tblGrid>
                <a:gridCol w="3114674">
                  <a:extLst>
                    <a:ext uri="{9D8B030D-6E8A-4147-A177-3AD203B41FA5}">
                      <a16:colId xmlns:a16="http://schemas.microsoft.com/office/drawing/2014/main" val="2198000704"/>
                    </a:ext>
                  </a:extLst>
                </a:gridCol>
                <a:gridCol w="6779896">
                  <a:extLst>
                    <a:ext uri="{9D8B030D-6E8A-4147-A177-3AD203B41FA5}">
                      <a16:colId xmlns:a16="http://schemas.microsoft.com/office/drawing/2014/main" val="654066433"/>
                    </a:ext>
                  </a:extLst>
                </a:gridCol>
              </a:tblGrid>
              <a:tr h="263657">
                <a:tc>
                  <a:txBody>
                    <a:bodyPr/>
                    <a:lstStyle/>
                    <a:p>
                      <a:pPr>
                        <a:buNone/>
                      </a:pPr>
                      <a:r>
                        <a:rPr lang="nl-NL" sz="1800" b="1">
                          <a:solidFill>
                            <a:srgbClr val="FFFFFF"/>
                          </a:solidFill>
                          <a:effectLst/>
                          <a:latin typeface="Effra" panose="02000506080000020004"/>
                          <a:ea typeface="Times New Roman" panose="02020603050405020304" pitchFamily="18" charset="0"/>
                          <a:cs typeface="Times New Roman" panose="02020603050405020304" pitchFamily="18" charset="0"/>
                        </a:rPr>
                        <a:t>Samenwerking</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a:noFill/>
                    </a:lnL>
                    <a:lnR>
                      <a:noFill/>
                    </a:lnR>
                    <a:lnT>
                      <a:noFill/>
                    </a:lnT>
                    <a:lnB>
                      <a:noFill/>
                    </a:lnB>
                    <a:solidFill>
                      <a:srgbClr val="E97132"/>
                    </a:solidFill>
                  </a:tcPr>
                </a:tc>
                <a:tc>
                  <a:txBody>
                    <a:bodyPr/>
                    <a:lstStyle/>
                    <a:p>
                      <a:pPr>
                        <a:buNone/>
                      </a:pPr>
                      <a:r>
                        <a:rPr lang="nl-NL" sz="1100" b="1">
                          <a:solidFill>
                            <a:srgbClr val="FFFFFF"/>
                          </a:solidFill>
                          <a:effectLst/>
                          <a:latin typeface="Effra" panose="02000506080000020004"/>
                          <a:ea typeface="Times New Roman" panose="02020603050405020304" pitchFamily="18" charset="0"/>
                          <a:cs typeface="Times New Roman" panose="02020603050405020304" pitchFamily="18" charset="0"/>
                        </a:rPr>
                        <a:t> </a:t>
                      </a:r>
                      <a:endParaRPr lang="nl-NL" sz="11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a:noFill/>
                    </a:lnL>
                    <a:lnR>
                      <a:noFill/>
                    </a:lnR>
                    <a:lnT>
                      <a:noFill/>
                    </a:lnT>
                    <a:lnB>
                      <a:noFill/>
                    </a:lnB>
                    <a:solidFill>
                      <a:srgbClr val="E97132"/>
                    </a:solidFill>
                  </a:tcPr>
                </a:tc>
                <a:extLst>
                  <a:ext uri="{0D108BD9-81ED-4DB2-BD59-A6C34878D82A}">
                    <a16:rowId xmlns:a16="http://schemas.microsoft.com/office/drawing/2014/main" val="3621506353"/>
                  </a:ext>
                </a:extLst>
              </a:tr>
              <a:tr h="2109255">
                <a:tc>
                  <a:txBody>
                    <a:bodyPr/>
                    <a:lstStyle/>
                    <a:p>
                      <a:pPr>
                        <a:buNone/>
                      </a:pPr>
                      <a:r>
                        <a:rPr lang="nl-NL" sz="18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1800">
                          <a:effectLst/>
                          <a:latin typeface="Effra" panose="02000506080000020004"/>
                          <a:ea typeface="Times New Roman" panose="02020603050405020304" pitchFamily="18" charset="0"/>
                          <a:cs typeface="Times New Roman" panose="02020603050405020304" pitchFamily="18" charset="0"/>
                        </a:rPr>
                        <a:t>Het proces waarin </a:t>
                      </a:r>
                      <a:r>
                        <a:rPr lang="nl-NL" sz="1800" b="1">
                          <a:solidFill>
                            <a:srgbClr val="E97132"/>
                          </a:solidFill>
                          <a:effectLst/>
                          <a:latin typeface="Effra" panose="02000506080000020004"/>
                          <a:ea typeface="Times New Roman" panose="02020603050405020304" pitchFamily="18" charset="0"/>
                          <a:cs typeface="Times New Roman" panose="02020603050405020304" pitchFamily="18" charset="0"/>
                        </a:rPr>
                        <a:t>(1)</a:t>
                      </a:r>
                      <a:r>
                        <a:rPr lang="nl-NL" sz="1800">
                          <a:solidFill>
                            <a:srgbClr val="E97132"/>
                          </a:solidFill>
                          <a:effectLst/>
                          <a:latin typeface="Effra" panose="02000506080000020004"/>
                          <a:ea typeface="Times New Roman" panose="02020603050405020304" pitchFamily="18" charset="0"/>
                          <a:cs typeface="Times New Roman" panose="02020603050405020304" pitchFamily="18" charset="0"/>
                        </a:rPr>
                        <a:t> </a:t>
                      </a:r>
                      <a:r>
                        <a:rPr lang="nl-NL" sz="1800" b="1">
                          <a:solidFill>
                            <a:srgbClr val="E97132"/>
                          </a:solidFill>
                          <a:effectLst/>
                          <a:latin typeface="Effra" panose="02000506080000020004"/>
                          <a:ea typeface="Times New Roman" panose="02020603050405020304" pitchFamily="18" charset="0"/>
                          <a:cs typeface="Times New Roman" panose="02020603050405020304" pitchFamily="18" charset="0"/>
                        </a:rPr>
                        <a:t>individuen, groepen en/of staten relaties vormen </a:t>
                      </a:r>
                      <a:r>
                        <a:rPr lang="nl-NL" sz="1800" b="1">
                          <a:solidFill>
                            <a:srgbClr val="0070C0"/>
                          </a:solidFill>
                          <a:effectLst/>
                          <a:latin typeface="Effra" panose="02000506080000020004"/>
                          <a:ea typeface="Times New Roman" panose="02020603050405020304" pitchFamily="18" charset="0"/>
                          <a:cs typeface="Times New Roman" panose="02020603050405020304" pitchFamily="18" charset="0"/>
                        </a:rPr>
                        <a:t>(2) om hun handelen op elkaar af te stemmen</a:t>
                      </a:r>
                      <a:r>
                        <a:rPr lang="nl-NL" sz="1800">
                          <a:solidFill>
                            <a:srgbClr val="0070C0"/>
                          </a:solidFill>
                          <a:effectLst/>
                          <a:latin typeface="Effra" panose="02000506080000020004"/>
                          <a:ea typeface="Times New Roman" panose="02020603050405020304" pitchFamily="18" charset="0"/>
                          <a:cs typeface="Times New Roman" panose="02020603050405020304" pitchFamily="18" charset="0"/>
                        </a:rPr>
                        <a:t> </a:t>
                      </a:r>
                      <a:r>
                        <a:rPr lang="nl-NL" sz="1800">
                          <a:effectLst/>
                          <a:latin typeface="Effra" panose="02000506080000020004"/>
                          <a:ea typeface="Times New Roman" panose="02020603050405020304" pitchFamily="18" charset="0"/>
                          <a:cs typeface="Times New Roman" panose="02020603050405020304" pitchFamily="18" charset="0"/>
                        </a:rPr>
                        <a:t>voor </a:t>
                      </a:r>
                      <a:r>
                        <a:rPr lang="nl-NL" sz="1800" b="1">
                          <a:solidFill>
                            <a:srgbClr val="4EA72E"/>
                          </a:solidFill>
                          <a:effectLst/>
                          <a:latin typeface="Effra" panose="02000506080000020004"/>
                          <a:ea typeface="Times New Roman" panose="02020603050405020304" pitchFamily="18" charset="0"/>
                          <a:cs typeface="Times New Roman" panose="02020603050405020304" pitchFamily="18" charset="0"/>
                        </a:rPr>
                        <a:t>(3) een gemeenschappelijk doel</a:t>
                      </a:r>
                      <a:r>
                        <a:rPr lang="nl-NL" sz="1800">
                          <a:effectLst/>
                          <a:latin typeface="Effra" panose="02000506080000020004"/>
                          <a:ea typeface="Times New Roman" panose="02020603050405020304" pitchFamily="18" charset="0"/>
                          <a:cs typeface="Times New Roman" panose="02020603050405020304" pitchFamily="18" charset="0"/>
                        </a:rPr>
                        <a:t>.</a:t>
                      </a:r>
                    </a:p>
                    <a:p>
                      <a:pPr>
                        <a:buNone/>
                      </a:pPr>
                      <a:r>
                        <a:rPr lang="nl-NL" sz="1800">
                          <a:effectLst/>
                          <a:latin typeface="Effra" panose="02000506080000020004"/>
                          <a:ea typeface="Times New Roman" panose="02020603050405020304" pitchFamily="18" charset="0"/>
                          <a:cs typeface="Times New Roman" panose="02020603050405020304" pitchFamily="18" charset="0"/>
                        </a:rPr>
                        <a:t> </a:t>
                      </a:r>
                    </a:p>
                    <a:p>
                      <a:pPr>
                        <a:buNone/>
                      </a:pPr>
                      <a:r>
                        <a:rPr lang="nl-NL" sz="1800" i="1">
                          <a:effectLst/>
                          <a:latin typeface="Effra" panose="02000506080000020004"/>
                          <a:ea typeface="Times New Roman" panose="02020603050405020304" pitchFamily="18" charset="0"/>
                          <a:cs typeface="Times New Roman" panose="02020603050405020304" pitchFamily="18" charset="0"/>
                        </a:rPr>
                        <a:t>Element 3 altijd toepassen</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i="1">
                          <a:effectLst/>
                          <a:latin typeface="Effra" panose="02000506080000020004"/>
                          <a:ea typeface="Times New Roman" panose="02020603050405020304" pitchFamily="18" charset="0"/>
                          <a:cs typeface="Times New Roman" panose="02020603050405020304" pitchFamily="18" charset="0"/>
                        </a:rPr>
                        <a:t> </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i="1">
                          <a:effectLst/>
                          <a:latin typeface="Effra" panose="02000506080000020004"/>
                          <a:ea typeface="Times New Roman" panose="02020603050405020304" pitchFamily="18" charset="0"/>
                          <a:cs typeface="Times New Roman" panose="02020603050405020304" pitchFamily="18" charset="0"/>
                        </a:rPr>
                        <a:t>Element 1 of 2 ook toepassen </a:t>
                      </a:r>
                      <a:r>
                        <a:rPr lang="nl-NL" sz="1800" i="1">
                          <a:effectLst/>
                          <a:latin typeface="Effra" panose="02000506080000020004"/>
                          <a:ea typeface="Times New Roman" panose="02020603050405020304" pitchFamily="18" charset="0"/>
                          <a:cs typeface="Times New Roman" panose="02020603050405020304" pitchFamily="18" charset="0"/>
                          <a:sym typeface="Wingdings" panose="05000000000000000000" pitchFamily="2" charset="2"/>
                        </a:rPr>
                        <a:t></a:t>
                      </a:r>
                      <a:r>
                        <a:rPr lang="nl-NL" sz="1800" i="1">
                          <a:effectLst/>
                          <a:latin typeface="Effra" panose="02000506080000020004"/>
                          <a:ea typeface="Times New Roman" panose="02020603050405020304" pitchFamily="18" charset="0"/>
                          <a:cs typeface="Times New Roman" panose="02020603050405020304" pitchFamily="18" charset="0"/>
                        </a:rPr>
                        <a:t> beste allebei</a:t>
                      </a:r>
                      <a:endParaRPr lang="nl-NL" sz="1800">
                        <a:effectLst/>
                        <a:latin typeface="Effra" panose="02000506080000020004"/>
                        <a:ea typeface="Times New Roman" panose="02020603050405020304" pitchFamily="18" charset="0"/>
                        <a:cs typeface="Times New Roman" panose="02020603050405020304" pitchFamily="18" charset="0"/>
                      </a:endParaRPr>
                    </a:p>
                    <a:p>
                      <a:pPr>
                        <a:buNone/>
                      </a:pPr>
                      <a:r>
                        <a:rPr lang="nl-NL" sz="1800">
                          <a:effectLst/>
                          <a:latin typeface="Effra" panose="02000506080000020004"/>
                          <a:ea typeface="Times New Roman" panose="02020603050405020304" pitchFamily="18" charset="0"/>
                          <a:cs typeface="Times New Roman" panose="02020603050405020304" pitchFamily="18" charset="0"/>
                        </a:rPr>
                        <a:t> </a:t>
                      </a:r>
                    </a:p>
                  </a:txBody>
                  <a:tcPr marL="61383" marR="61383"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0309845"/>
                  </a:ext>
                </a:extLst>
              </a:tr>
              <a:tr h="1054627">
                <a:tc>
                  <a:txBody>
                    <a:bodyPr/>
                    <a:lstStyle/>
                    <a:p>
                      <a:pPr>
                        <a:buNone/>
                      </a:pPr>
                      <a:r>
                        <a:rPr lang="nl-NL" sz="18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1800">
                          <a:effectLst/>
                          <a:latin typeface="Effra" panose="02000506080000020004"/>
                          <a:ea typeface="Aptos" panose="020B0004020202020204" pitchFamily="34" charset="0"/>
                          <a:cs typeface="Times New Roman" panose="02020603050405020304" pitchFamily="18" charset="0"/>
                        </a:rPr>
                        <a:t>Relaties vormen (tussen individuen, groepen en/of staten)</a:t>
                      </a:r>
                    </a:p>
                    <a:p>
                      <a:pPr marL="342900" lvl="0" indent="-342900">
                        <a:buFont typeface="Calibri" panose="020F0502020204030204" pitchFamily="34" charset="0"/>
                        <a:buChar char="-"/>
                      </a:pPr>
                      <a:r>
                        <a:rPr lang="nl-NL" sz="1800">
                          <a:effectLst/>
                          <a:latin typeface="Effra" panose="02000506080000020004"/>
                          <a:ea typeface="Aptos" panose="020B0004020202020204" pitchFamily="34" charset="0"/>
                          <a:cs typeface="Times New Roman" panose="02020603050405020304" pitchFamily="18" charset="0"/>
                        </a:rPr>
                        <a:t>Handelen afstemmen</a:t>
                      </a:r>
                    </a:p>
                    <a:p>
                      <a:pPr marL="342900" lvl="0" indent="-342900">
                        <a:buFont typeface="Calibri" panose="020F0502020204030204" pitchFamily="34" charset="0"/>
                        <a:buChar char="-"/>
                      </a:pPr>
                      <a:r>
                        <a:rPr lang="nl-NL" sz="1800">
                          <a:effectLst/>
                          <a:latin typeface="Effra" panose="02000506080000020004"/>
                          <a:ea typeface="Aptos" panose="020B0004020202020204" pitchFamily="34" charset="0"/>
                          <a:cs typeface="Times New Roman" panose="02020603050405020304" pitchFamily="18" charset="0"/>
                        </a:rPr>
                        <a:t>Gemeenschappelijk doel</a:t>
                      </a:r>
                    </a:p>
                    <a:p>
                      <a:pPr>
                        <a:buNone/>
                      </a:pPr>
                      <a:r>
                        <a:rPr lang="nl-NL" sz="1800" b="1">
                          <a:effectLst/>
                          <a:latin typeface="Effra" panose="02000506080000020004"/>
                          <a:ea typeface="Times New Roman" panose="02020603050405020304" pitchFamily="18" charset="0"/>
                          <a:cs typeface="Times New Roman" panose="02020603050405020304" pitchFamily="18" charset="0"/>
                        </a:rPr>
                        <a:t> </a:t>
                      </a:r>
                      <a:endParaRPr lang="nl-NL" sz="18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218765"/>
                  </a:ext>
                </a:extLst>
              </a:tr>
              <a:tr h="1887887">
                <a:tc>
                  <a:txBody>
                    <a:bodyPr/>
                    <a:lstStyle/>
                    <a:p>
                      <a:pPr>
                        <a:buNone/>
                      </a:pPr>
                      <a:r>
                        <a:rPr lang="nl-NL" sz="1100" b="1">
                          <a:solidFill>
                            <a:srgbClr val="000000"/>
                          </a:solidFill>
                          <a:effectLst/>
                          <a:latin typeface="Effra" panose="02000506080000020004"/>
                          <a:ea typeface="Times New Roman" panose="02020603050405020304" pitchFamily="18" charset="0"/>
                          <a:cs typeface="Times New Roman" panose="02020603050405020304" pitchFamily="18" charset="0"/>
                        </a:rPr>
                        <a:t>Extra begrippen horend bij dit kernconcept</a:t>
                      </a:r>
                      <a:endParaRPr lang="nl-NL" sz="11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nl-NL" sz="1100">
                          <a:effectLst/>
                          <a:latin typeface="Effra" panose="02000506080000020004"/>
                          <a:ea typeface="Times New Roman" panose="02020603050405020304" pitchFamily="18" charset="0"/>
                          <a:cs typeface="Times New Roman" panose="02020603050405020304" pitchFamily="18" charset="0"/>
                        </a:rPr>
                        <a:t>Voorwaarden samenwerking: </a:t>
                      </a:r>
                    </a:p>
                    <a:p>
                      <a:pPr marL="342900" lvl="0" indent="-79375">
                        <a:buFont typeface="Symbol" panose="05050102010706020507" pitchFamily="18" charset="2"/>
                        <a:buChar char=""/>
                      </a:pPr>
                      <a:r>
                        <a:rPr lang="nl-NL" sz="1100">
                          <a:effectLst/>
                          <a:latin typeface="Effra" panose="02000506080000020004"/>
                          <a:ea typeface="Times New Roman" panose="02020603050405020304" pitchFamily="18" charset="0"/>
                          <a:cs typeface="Times New Roman" panose="02020603050405020304" pitchFamily="18" charset="0"/>
                        </a:rPr>
                        <a:t>onderling vertrouwen;</a:t>
                      </a:r>
                    </a:p>
                    <a:p>
                      <a:pPr marL="342900" lvl="0" indent="-79375">
                        <a:buFont typeface="Symbol" panose="05050102010706020507" pitchFamily="18" charset="2"/>
                        <a:buChar char=""/>
                      </a:pPr>
                      <a:r>
                        <a:rPr lang="nl-NL" sz="1100">
                          <a:effectLst/>
                          <a:latin typeface="Effra" panose="02000506080000020004"/>
                          <a:ea typeface="Times New Roman" panose="02020603050405020304" pitchFamily="18" charset="0"/>
                          <a:cs typeface="Times New Roman" panose="02020603050405020304" pitchFamily="18" charset="0"/>
                        </a:rPr>
                        <a:t>wederzijdse acceptatie;</a:t>
                      </a:r>
                    </a:p>
                    <a:p>
                      <a:pPr marL="342900" lvl="0" indent="-79375">
                        <a:buFont typeface="Symbol" panose="05050102010706020507" pitchFamily="18" charset="2"/>
                        <a:buChar char=""/>
                      </a:pPr>
                      <a:r>
                        <a:rPr lang="nl-NL" sz="1100">
                          <a:effectLst/>
                          <a:latin typeface="Effra" panose="02000506080000020004"/>
                          <a:ea typeface="Times New Roman" panose="02020603050405020304" pitchFamily="18" charset="0"/>
                          <a:cs typeface="Times New Roman" panose="02020603050405020304" pitchFamily="18" charset="0"/>
                        </a:rPr>
                        <a:t>een zekere compromisbereidheid </a:t>
                      </a:r>
                    </a:p>
                    <a:p>
                      <a:pPr marL="720725" lvl="0" indent="-184150">
                        <a:buFont typeface="Courier New" panose="02070309020205020404" pitchFamily="49" charset="0"/>
                        <a:buChar char="o"/>
                      </a:pPr>
                      <a:r>
                        <a:rPr lang="nl-NL" sz="1100">
                          <a:effectLst/>
                          <a:latin typeface="Effra" panose="02000506080000020004"/>
                          <a:ea typeface="Times New Roman" panose="02020603050405020304" pitchFamily="18" charset="0"/>
                          <a:cs typeface="Times New Roman" panose="02020603050405020304" pitchFamily="18" charset="0"/>
                        </a:rPr>
                        <a:t>deel autonomie inleveren, bereidheid te praten, afspraken maken</a:t>
                      </a:r>
                    </a:p>
                    <a:p>
                      <a:pPr>
                        <a:buNone/>
                      </a:pPr>
                      <a:r>
                        <a:rPr lang="nl-NL" sz="1100">
                          <a:effectLst/>
                          <a:latin typeface="Effra" panose="02000506080000020004"/>
                          <a:ea typeface="Times New Roman" panose="02020603050405020304" pitchFamily="18" charset="0"/>
                          <a:cs typeface="Times New Roman" panose="02020603050405020304" pitchFamily="18" charset="0"/>
                        </a:rPr>
                        <a:t> </a:t>
                      </a:r>
                    </a:p>
                    <a:p>
                      <a:pPr>
                        <a:buNone/>
                      </a:pPr>
                      <a:r>
                        <a:rPr lang="nl-NL" sz="1100">
                          <a:effectLst/>
                          <a:latin typeface="Effra" panose="02000506080000020004"/>
                          <a:ea typeface="Times New Roman" panose="02020603050405020304" pitchFamily="18" charset="0"/>
                          <a:cs typeface="Times New Roman" panose="02020603050405020304" pitchFamily="18" charset="0"/>
                        </a:rPr>
                        <a:t>Harmoniemodel/poldermodel</a:t>
                      </a:r>
                    </a:p>
                    <a:p>
                      <a:pPr>
                        <a:buNone/>
                      </a:pPr>
                      <a:r>
                        <a:rPr lang="nl-NL" sz="1100">
                          <a:effectLst/>
                          <a:latin typeface="Effra" panose="02000506080000020004"/>
                          <a:ea typeface="Times New Roman" panose="02020603050405020304" pitchFamily="18" charset="0"/>
                          <a:cs typeface="Times New Roman" panose="02020603050405020304" pitchFamily="18" charset="0"/>
                        </a:rPr>
                        <a:t> </a:t>
                      </a:r>
                    </a:p>
                    <a:p>
                      <a:pPr>
                        <a:buNone/>
                      </a:pPr>
                      <a:r>
                        <a:rPr lang="nl-NL" sz="1100">
                          <a:effectLst/>
                          <a:latin typeface="Effra" panose="02000506080000020004"/>
                          <a:ea typeface="Times New Roman" panose="02020603050405020304" pitchFamily="18" charset="0"/>
                          <a:cs typeface="Times New Roman" panose="02020603050405020304" pitchFamily="18" charset="0"/>
                        </a:rPr>
                        <a:t>Dilemma van de collectieve actie </a:t>
                      </a:r>
                    </a:p>
                    <a:p>
                      <a:pPr>
                        <a:buNone/>
                      </a:pPr>
                      <a:r>
                        <a:rPr lang="nl-NL" sz="1100" b="1">
                          <a:effectLst/>
                          <a:latin typeface="Effra" panose="02000506080000020004"/>
                          <a:ea typeface="Times New Roman" panose="02020603050405020304" pitchFamily="18" charset="0"/>
                          <a:cs typeface="Times New Roman" panose="02020603050405020304" pitchFamily="18" charset="0"/>
                        </a:rPr>
                        <a:t> </a:t>
                      </a:r>
                      <a:endParaRPr lang="nl-NL" sz="1100">
                        <a:effectLst/>
                        <a:latin typeface="Effra" panose="02000506080000020004"/>
                        <a:ea typeface="Times New Roman" panose="02020603050405020304" pitchFamily="18" charset="0"/>
                        <a:cs typeface="Times New Roman" panose="02020603050405020304" pitchFamily="18" charset="0"/>
                      </a:endParaRPr>
                    </a:p>
                  </a:txBody>
                  <a:tcPr marL="61383" marR="613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6689579"/>
                  </a:ext>
                </a:extLst>
              </a:tr>
            </a:tbl>
          </a:graphicData>
        </a:graphic>
      </p:graphicFrame>
    </p:spTree>
    <p:extLst>
      <p:ext uri="{BB962C8B-B14F-4D97-AF65-F5344CB8AC3E}">
        <p14:creationId xmlns:p14="http://schemas.microsoft.com/office/powerpoint/2010/main" val="33541139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59FD-B85C-90C5-0508-188074BA4AB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2BC2C10-9DF4-8D94-095D-0BC208105207}"/>
              </a:ext>
            </a:extLst>
          </p:cNvPr>
          <p:cNvPicPr>
            <a:picLocks noChangeAspect="1"/>
          </p:cNvPicPr>
          <p:nvPr/>
        </p:nvPicPr>
        <p:blipFill>
          <a:blip r:embed="rId3"/>
          <a:stretch>
            <a:fillRect/>
          </a:stretch>
        </p:blipFill>
        <p:spPr>
          <a:xfrm>
            <a:off x="7522866" y="2487837"/>
            <a:ext cx="4505954" cy="600159"/>
          </a:xfrm>
          <a:prstGeom prst="rect">
            <a:avLst/>
          </a:prstGeom>
        </p:spPr>
      </p:pic>
      <p:sp>
        <p:nvSpPr>
          <p:cNvPr id="2" name="Titel 1">
            <a:extLst>
              <a:ext uri="{FF2B5EF4-FFF2-40B4-BE49-F238E27FC236}">
                <a16:creationId xmlns:a16="http://schemas.microsoft.com/office/drawing/2014/main" id="{F5F1C6D3-DB5F-E2C7-4D4D-22812887243F}"/>
              </a:ext>
            </a:extLst>
          </p:cNvPr>
          <p:cNvSpPr>
            <a:spLocks noGrp="1"/>
          </p:cNvSpPr>
          <p:nvPr>
            <p:ph type="title"/>
          </p:nvPr>
        </p:nvSpPr>
        <p:spPr/>
        <p:txBody>
          <a:bodyPr/>
          <a:lstStyle/>
          <a:p>
            <a:r>
              <a:rPr lang="nl-NL"/>
              <a:t>Componenten van sociale uitsluiting</a:t>
            </a:r>
          </a:p>
        </p:txBody>
      </p:sp>
      <p:sp>
        <p:nvSpPr>
          <p:cNvPr id="3" name="Tijdelijke aanduiding voor inhoud 2">
            <a:extLst>
              <a:ext uri="{FF2B5EF4-FFF2-40B4-BE49-F238E27FC236}">
                <a16:creationId xmlns:a16="http://schemas.microsoft.com/office/drawing/2014/main" id="{0A8162BC-C60E-7539-00CC-46AFA00E91B5}"/>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nl-NL"/>
              <a:t>Bij ongeveer 10% van de Nederlandse bevolking is sprake van </a:t>
            </a:r>
            <a:r>
              <a:rPr lang="nl-NL" b="1"/>
              <a:t>sociale uitsluiting</a:t>
            </a:r>
            <a:r>
              <a:rPr lang="nl-NL"/>
              <a:t>, te herkennen aan vier componenten: </a:t>
            </a:r>
          </a:p>
          <a:p>
            <a:pPr marL="0" indent="0">
              <a:buNone/>
            </a:pPr>
            <a:endParaRPr lang="nl-NL" sz="2400"/>
          </a:p>
          <a:p>
            <a:pPr marL="514350" indent="-514350">
              <a:buAutoNum type="arabicPeriod"/>
            </a:pPr>
            <a:r>
              <a:rPr lang="nl-NL" sz="2800"/>
              <a:t>Beperkte sociale en politieke participatie</a:t>
            </a:r>
          </a:p>
          <a:p>
            <a:pPr lvl="1">
              <a:buFont typeface="Courier New" panose="02070309020205020404" pitchFamily="49" charset="0"/>
              <a:buChar char="o"/>
            </a:pPr>
            <a:r>
              <a:rPr lang="nl-NL">
                <a:latin typeface="Effra"/>
              </a:rPr>
              <a:t>In mindere mate ‘meedoen’ in de samenleving</a:t>
            </a:r>
          </a:p>
          <a:p>
            <a:pPr marL="514350" indent="-514350">
              <a:buAutoNum type="arabicPeriod" startAt="2"/>
            </a:pPr>
            <a:r>
              <a:rPr lang="nl-NL" sz="2800"/>
              <a:t>Beperkte normatieve integratie</a:t>
            </a:r>
          </a:p>
          <a:p>
            <a:pPr lvl="1">
              <a:buFont typeface="Courier New" panose="02070309020205020404" pitchFamily="49" charset="0"/>
              <a:buChar char="o"/>
            </a:pPr>
            <a:r>
              <a:rPr lang="nl-NL"/>
              <a:t>Andere waarden en normen dan gebruikelijk</a:t>
            </a:r>
          </a:p>
          <a:p>
            <a:pPr marL="514350" indent="-514350">
              <a:buAutoNum type="arabicPeriod" startAt="3"/>
            </a:pPr>
            <a:r>
              <a:rPr lang="nl-NL" sz="2800"/>
              <a:t>Niet goed kunnen voorzien in elementaire levensbehoeften &amp; een tekort aan materiële goederen</a:t>
            </a:r>
            <a:endParaRPr lang="nl-NL"/>
          </a:p>
          <a:p>
            <a:pPr marL="514350" indent="-514350">
              <a:buAutoNum type="arabicPeriod" startAt="4"/>
            </a:pPr>
            <a:r>
              <a:rPr lang="nl-NL" sz="2800"/>
              <a:t>Geringe toegang tot sociale grondrechten</a:t>
            </a:r>
          </a:p>
          <a:p>
            <a:pPr lvl="1">
              <a:buFont typeface="Courier New" panose="02070309020205020404" pitchFamily="49" charset="0"/>
              <a:buChar char="o"/>
            </a:pPr>
            <a:r>
              <a:rPr lang="nl-NL"/>
              <a:t>Zoals onderwijs, huisvesting, gezondheidszorg en veiligheid</a:t>
            </a:r>
          </a:p>
          <a:p>
            <a:pPr marL="514350" indent="-514350">
              <a:buFont typeface="Arial" panose="020B0604020202020204" pitchFamily="34" charset="0"/>
              <a:buAutoNum type="arabicPeriod"/>
            </a:pPr>
            <a:endParaRPr lang="nl-NL" sz="2800" i="1"/>
          </a:p>
          <a:p>
            <a:pPr marL="514350" indent="-514350">
              <a:buAutoNum type="arabicPeriod"/>
            </a:pPr>
            <a:endParaRPr lang="nl-NL" sz="2800" i="1"/>
          </a:p>
          <a:p>
            <a:pPr marL="514350" indent="-514350">
              <a:buAutoNum type="arabicPeriod"/>
            </a:pPr>
            <a:endParaRPr lang="nl-NL" sz="2800" i="1"/>
          </a:p>
        </p:txBody>
      </p:sp>
      <p:pic>
        <p:nvPicPr>
          <p:cNvPr id="11" name="Afbeelding 10">
            <a:extLst>
              <a:ext uri="{FF2B5EF4-FFF2-40B4-BE49-F238E27FC236}">
                <a16:creationId xmlns:a16="http://schemas.microsoft.com/office/drawing/2014/main" id="{E53EDAB2-0BAE-B47C-F493-9D06C0B0546A}"/>
              </a:ext>
            </a:extLst>
          </p:cNvPr>
          <p:cNvPicPr>
            <a:picLocks noChangeAspect="1"/>
          </p:cNvPicPr>
          <p:nvPr/>
        </p:nvPicPr>
        <p:blipFill>
          <a:blip r:embed="rId4"/>
          <a:stretch>
            <a:fillRect/>
          </a:stretch>
        </p:blipFill>
        <p:spPr>
          <a:xfrm>
            <a:off x="7603840" y="3070411"/>
            <a:ext cx="2172003" cy="457264"/>
          </a:xfrm>
          <a:prstGeom prst="rect">
            <a:avLst/>
          </a:prstGeom>
        </p:spPr>
      </p:pic>
    </p:spTree>
    <p:extLst>
      <p:ext uri="{BB962C8B-B14F-4D97-AF65-F5344CB8AC3E}">
        <p14:creationId xmlns:p14="http://schemas.microsoft.com/office/powerpoint/2010/main" val="4640270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AFD8-4145-7083-5E16-7016C26DC7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104584-193C-4A54-FAB7-9C4C0F3AE6E1}"/>
              </a:ext>
            </a:extLst>
          </p:cNvPr>
          <p:cNvSpPr>
            <a:spLocks noGrp="1"/>
          </p:cNvSpPr>
          <p:nvPr>
            <p:ph type="title"/>
          </p:nvPr>
        </p:nvSpPr>
        <p:spPr/>
        <p:txBody>
          <a:bodyPr>
            <a:normAutofit/>
          </a:bodyPr>
          <a:lstStyle/>
          <a:p>
            <a:r>
              <a:rPr lang="nl-NL" sz="4000"/>
              <a:t>Welke vormen van sociale uitsluiting herken je?</a:t>
            </a:r>
          </a:p>
        </p:txBody>
      </p:sp>
      <p:sp>
        <p:nvSpPr>
          <p:cNvPr id="3" name="Tijdelijke aanduiding voor inhoud 2">
            <a:extLst>
              <a:ext uri="{FF2B5EF4-FFF2-40B4-BE49-F238E27FC236}">
                <a16:creationId xmlns:a16="http://schemas.microsoft.com/office/drawing/2014/main" id="{419A0180-EAAF-08E0-00E3-16B1BFB37C57}"/>
              </a:ext>
            </a:extLst>
          </p:cNvPr>
          <p:cNvSpPr>
            <a:spLocks noGrp="1"/>
          </p:cNvSpPr>
          <p:nvPr>
            <p:ph idx="1"/>
          </p:nvPr>
        </p:nvSpPr>
        <p:spPr>
          <a:xfrm>
            <a:off x="838200" y="1825625"/>
            <a:ext cx="10515600" cy="4667250"/>
          </a:xfrm>
        </p:spPr>
        <p:txBody>
          <a:bodyPr>
            <a:normAutofit lnSpcReduction="10000"/>
          </a:bodyPr>
          <a:lstStyle/>
          <a:p>
            <a:pPr marL="514350" indent="-514350">
              <a:buAutoNum type="arabicPeriod"/>
            </a:pPr>
            <a:endParaRPr lang="nl-NL" sz="2000"/>
          </a:p>
          <a:p>
            <a:pPr marL="514350" indent="-514350">
              <a:buAutoNum type="arabicPeriod"/>
            </a:pPr>
            <a:r>
              <a:rPr lang="nl-NL" sz="2000"/>
              <a:t>Beperkte sociale of politieke participatie</a:t>
            </a:r>
          </a:p>
          <a:p>
            <a:pPr marL="514350" indent="-514350">
              <a:buAutoNum type="arabicPeriod"/>
            </a:pPr>
            <a:r>
              <a:rPr lang="nl-NL" sz="2000"/>
              <a:t>Beperkte normatieve integratie</a:t>
            </a:r>
          </a:p>
          <a:p>
            <a:pPr marL="514350" indent="-514350">
              <a:buAutoNum type="arabicPeriod"/>
            </a:pPr>
            <a:r>
              <a:rPr lang="nl-NL" sz="2000"/>
              <a:t>Niet kunnen voorzien in elementaire levensbehoeften</a:t>
            </a:r>
          </a:p>
          <a:p>
            <a:pPr marL="514350" indent="-514350">
              <a:buAutoNum type="arabicPeriod"/>
            </a:pPr>
            <a:r>
              <a:rPr lang="nl-NL" sz="2000"/>
              <a:t>Geringe toegang tot sociale grondrechten</a:t>
            </a:r>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0" indent="0">
              <a:buNone/>
            </a:pPr>
            <a:r>
              <a:rPr lang="nl-NL" sz="2000"/>
              <a:t>								</a:t>
            </a:r>
            <a:r>
              <a:rPr lang="nl-NL" sz="1800" i="1"/>
              <a:t>Bron: Trouw, 21 december 2024</a:t>
            </a:r>
            <a:endParaRPr lang="nl-NL" sz="2000" i="1"/>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p:txBody>
      </p:sp>
      <p:pic>
        <p:nvPicPr>
          <p:cNvPr id="5" name="Afbeelding 4">
            <a:extLst>
              <a:ext uri="{FF2B5EF4-FFF2-40B4-BE49-F238E27FC236}">
                <a16:creationId xmlns:a16="http://schemas.microsoft.com/office/drawing/2014/main" id="{2701C330-242C-9219-11B2-1566DA4AEF3D}"/>
              </a:ext>
            </a:extLst>
          </p:cNvPr>
          <p:cNvPicPr>
            <a:picLocks noChangeAspect="1"/>
          </p:cNvPicPr>
          <p:nvPr/>
        </p:nvPicPr>
        <p:blipFill>
          <a:blip r:embed="rId2"/>
          <a:stretch>
            <a:fillRect/>
          </a:stretch>
        </p:blipFill>
        <p:spPr>
          <a:xfrm>
            <a:off x="730046" y="3831603"/>
            <a:ext cx="7392432" cy="2505425"/>
          </a:xfrm>
          <a:prstGeom prst="rect">
            <a:avLst/>
          </a:prstGeom>
        </p:spPr>
      </p:pic>
      <p:pic>
        <p:nvPicPr>
          <p:cNvPr id="6" name="Afbeelding 5">
            <a:extLst>
              <a:ext uri="{FF2B5EF4-FFF2-40B4-BE49-F238E27FC236}">
                <a16:creationId xmlns:a16="http://schemas.microsoft.com/office/drawing/2014/main" id="{326EF427-D477-2457-4C5D-68527A520D52}"/>
              </a:ext>
            </a:extLst>
          </p:cNvPr>
          <p:cNvPicPr>
            <a:picLocks noChangeAspect="1"/>
          </p:cNvPicPr>
          <p:nvPr/>
        </p:nvPicPr>
        <p:blipFill>
          <a:blip r:embed="rId3"/>
          <a:stretch>
            <a:fillRect/>
          </a:stretch>
        </p:blipFill>
        <p:spPr>
          <a:xfrm>
            <a:off x="8615031" y="5084316"/>
            <a:ext cx="2048161" cy="523948"/>
          </a:xfrm>
          <a:prstGeom prst="rect">
            <a:avLst/>
          </a:prstGeom>
        </p:spPr>
      </p:pic>
      <p:pic>
        <p:nvPicPr>
          <p:cNvPr id="8" name="Afbeelding 7">
            <a:extLst>
              <a:ext uri="{FF2B5EF4-FFF2-40B4-BE49-F238E27FC236}">
                <a16:creationId xmlns:a16="http://schemas.microsoft.com/office/drawing/2014/main" id="{09C46937-4BA3-ED19-836B-FEC7862E81E2}"/>
              </a:ext>
            </a:extLst>
          </p:cNvPr>
          <p:cNvPicPr>
            <a:picLocks noChangeAspect="1"/>
          </p:cNvPicPr>
          <p:nvPr/>
        </p:nvPicPr>
        <p:blipFill>
          <a:blip r:embed="rId4"/>
          <a:stretch>
            <a:fillRect/>
          </a:stretch>
        </p:blipFill>
        <p:spPr>
          <a:xfrm>
            <a:off x="8230632" y="2205216"/>
            <a:ext cx="3451603" cy="1874421"/>
          </a:xfrm>
          <a:prstGeom prst="rect">
            <a:avLst/>
          </a:prstGeom>
        </p:spPr>
      </p:pic>
    </p:spTree>
    <p:extLst>
      <p:ext uri="{BB962C8B-B14F-4D97-AF65-F5344CB8AC3E}">
        <p14:creationId xmlns:p14="http://schemas.microsoft.com/office/powerpoint/2010/main" val="11366431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20F0F-EB6E-95AA-FB02-41B0E8855D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63F9ED-50D2-8FCA-9479-74D94A3AADE6}"/>
              </a:ext>
            </a:extLst>
          </p:cNvPr>
          <p:cNvSpPr>
            <a:spLocks noGrp="1"/>
          </p:cNvSpPr>
          <p:nvPr>
            <p:ph type="title"/>
          </p:nvPr>
        </p:nvSpPr>
        <p:spPr/>
        <p:txBody>
          <a:bodyPr>
            <a:normAutofit/>
          </a:bodyPr>
          <a:lstStyle/>
          <a:p>
            <a:r>
              <a:rPr lang="nl-NL" sz="4000"/>
              <a:t>Welke vormen van sociale uitsluiting herken je?</a:t>
            </a:r>
          </a:p>
        </p:txBody>
      </p:sp>
      <p:sp>
        <p:nvSpPr>
          <p:cNvPr id="3" name="Tijdelijke aanduiding voor inhoud 2">
            <a:extLst>
              <a:ext uri="{FF2B5EF4-FFF2-40B4-BE49-F238E27FC236}">
                <a16:creationId xmlns:a16="http://schemas.microsoft.com/office/drawing/2014/main" id="{42E94024-2BE2-CBEE-5F5D-CB771181EA84}"/>
              </a:ext>
            </a:extLst>
          </p:cNvPr>
          <p:cNvSpPr>
            <a:spLocks noGrp="1"/>
          </p:cNvSpPr>
          <p:nvPr>
            <p:ph idx="1"/>
          </p:nvPr>
        </p:nvSpPr>
        <p:spPr>
          <a:xfrm>
            <a:off x="838200" y="1825625"/>
            <a:ext cx="10515600" cy="4667250"/>
          </a:xfrm>
        </p:spPr>
        <p:txBody>
          <a:bodyPr vert="horz" lIns="91440" tIns="45720" rIns="91440" bIns="45720" rtlCol="0" anchor="t">
            <a:normAutofit lnSpcReduction="10000"/>
          </a:bodyPr>
          <a:lstStyle/>
          <a:p>
            <a:pPr marL="514350" indent="-514350">
              <a:buAutoNum type="arabicPeriod"/>
            </a:pPr>
            <a:endParaRPr lang="nl-NL" sz="2000"/>
          </a:p>
          <a:p>
            <a:pPr marL="514350" indent="-514350">
              <a:buAutoNum type="arabicPeriod"/>
            </a:pPr>
            <a:r>
              <a:rPr lang="nl-NL" sz="2000">
                <a:solidFill>
                  <a:schemeClr val="accent6"/>
                </a:solidFill>
                <a:latin typeface="Effra"/>
              </a:rPr>
              <a:t>Beperkte sociale of politieke participatie</a:t>
            </a:r>
          </a:p>
          <a:p>
            <a:pPr marL="514350" indent="-514350">
              <a:buAutoNum type="arabicPeriod"/>
            </a:pPr>
            <a:r>
              <a:rPr lang="nl-NL" sz="2000"/>
              <a:t>Beperkte normatieve integratie</a:t>
            </a:r>
          </a:p>
          <a:p>
            <a:pPr marL="514350" indent="-514350">
              <a:buAutoNum type="arabicPeriod"/>
            </a:pPr>
            <a:r>
              <a:rPr lang="nl-NL" sz="2000">
                <a:solidFill>
                  <a:schemeClr val="accent6"/>
                </a:solidFill>
                <a:latin typeface="Effra"/>
              </a:rPr>
              <a:t>Niet kunnen voorzien in elementaire levensbehoeften</a:t>
            </a:r>
          </a:p>
          <a:p>
            <a:pPr marL="514350" indent="-514350">
              <a:buAutoNum type="arabicPeriod"/>
            </a:pPr>
            <a:r>
              <a:rPr lang="nl-NL" sz="2000">
                <a:solidFill>
                  <a:schemeClr val="accent6"/>
                </a:solidFill>
                <a:latin typeface="Effra"/>
              </a:rPr>
              <a:t>Geringe toegang tot sociale grondrechten</a:t>
            </a:r>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514350" indent="-514350">
              <a:buAutoNum type="arabicPeriod"/>
            </a:pPr>
            <a:endParaRPr lang="nl-NL" sz="2000"/>
          </a:p>
          <a:p>
            <a:pPr marL="0" indent="0">
              <a:buNone/>
            </a:pPr>
            <a:r>
              <a:rPr lang="nl-NL" sz="2000"/>
              <a:t>								</a:t>
            </a:r>
            <a:r>
              <a:rPr lang="nl-NL" sz="1800" i="1"/>
              <a:t>Bron: Trouw, 21 december 2024</a:t>
            </a:r>
            <a:endParaRPr lang="nl-NL" sz="2000" i="1"/>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a:p>
            <a:pPr marL="514350" indent="-514350">
              <a:buAutoNum type="arabicPeriod"/>
            </a:pPr>
            <a:endParaRPr lang="nl-NL"/>
          </a:p>
        </p:txBody>
      </p:sp>
      <p:pic>
        <p:nvPicPr>
          <p:cNvPr id="5" name="Afbeelding 4">
            <a:extLst>
              <a:ext uri="{FF2B5EF4-FFF2-40B4-BE49-F238E27FC236}">
                <a16:creationId xmlns:a16="http://schemas.microsoft.com/office/drawing/2014/main" id="{DA83C4CF-7CAC-3308-3A1F-FBFC2F4DE480}"/>
              </a:ext>
            </a:extLst>
          </p:cNvPr>
          <p:cNvPicPr>
            <a:picLocks noChangeAspect="1"/>
          </p:cNvPicPr>
          <p:nvPr/>
        </p:nvPicPr>
        <p:blipFill>
          <a:blip r:embed="rId2"/>
          <a:stretch>
            <a:fillRect/>
          </a:stretch>
        </p:blipFill>
        <p:spPr>
          <a:xfrm>
            <a:off x="730046" y="3831603"/>
            <a:ext cx="7392432" cy="2505425"/>
          </a:xfrm>
          <a:prstGeom prst="rect">
            <a:avLst/>
          </a:prstGeom>
        </p:spPr>
      </p:pic>
      <p:pic>
        <p:nvPicPr>
          <p:cNvPr id="6" name="Afbeelding 5">
            <a:extLst>
              <a:ext uri="{FF2B5EF4-FFF2-40B4-BE49-F238E27FC236}">
                <a16:creationId xmlns:a16="http://schemas.microsoft.com/office/drawing/2014/main" id="{4A8DDF4A-2F42-DA74-159A-51B09896C7A1}"/>
              </a:ext>
            </a:extLst>
          </p:cNvPr>
          <p:cNvPicPr>
            <a:picLocks noChangeAspect="1"/>
          </p:cNvPicPr>
          <p:nvPr/>
        </p:nvPicPr>
        <p:blipFill>
          <a:blip r:embed="rId3"/>
          <a:stretch>
            <a:fillRect/>
          </a:stretch>
        </p:blipFill>
        <p:spPr>
          <a:xfrm>
            <a:off x="8615031" y="5084316"/>
            <a:ext cx="2048161" cy="523948"/>
          </a:xfrm>
          <a:prstGeom prst="rect">
            <a:avLst/>
          </a:prstGeom>
        </p:spPr>
      </p:pic>
      <p:pic>
        <p:nvPicPr>
          <p:cNvPr id="8" name="Afbeelding 7">
            <a:extLst>
              <a:ext uri="{FF2B5EF4-FFF2-40B4-BE49-F238E27FC236}">
                <a16:creationId xmlns:a16="http://schemas.microsoft.com/office/drawing/2014/main" id="{A2D5B0A5-DF64-52AC-3028-544C59A86E4C}"/>
              </a:ext>
            </a:extLst>
          </p:cNvPr>
          <p:cNvPicPr>
            <a:picLocks noChangeAspect="1"/>
          </p:cNvPicPr>
          <p:nvPr/>
        </p:nvPicPr>
        <p:blipFill>
          <a:blip r:embed="rId4"/>
          <a:stretch>
            <a:fillRect/>
          </a:stretch>
        </p:blipFill>
        <p:spPr>
          <a:xfrm>
            <a:off x="8230632" y="2205216"/>
            <a:ext cx="3451603" cy="1874421"/>
          </a:xfrm>
          <a:prstGeom prst="rect">
            <a:avLst/>
          </a:prstGeom>
        </p:spPr>
      </p:pic>
    </p:spTree>
    <p:extLst>
      <p:ext uri="{BB962C8B-B14F-4D97-AF65-F5344CB8AC3E}">
        <p14:creationId xmlns:p14="http://schemas.microsoft.com/office/powerpoint/2010/main" val="31007053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CF9A2-7B9D-607D-1FDE-D6A8D0102CE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91AD1B-096D-C60D-7E5E-A1D5AC4C8BCE}"/>
              </a:ext>
            </a:extLst>
          </p:cNvPr>
          <p:cNvSpPr>
            <a:spLocks noGrp="1"/>
          </p:cNvSpPr>
          <p:nvPr>
            <p:ph idx="1"/>
          </p:nvPr>
        </p:nvSpPr>
        <p:spPr/>
        <p:txBody>
          <a:bodyPr vert="horz" lIns="91440" tIns="45720" rIns="91440" bIns="45720" rtlCol="0" anchor="t">
            <a:normAutofit/>
          </a:bodyPr>
          <a:lstStyle/>
          <a:p>
            <a:pPr marL="0" indent="0">
              <a:buNone/>
            </a:pPr>
            <a:endParaRPr lang="nl-NL" sz="2400">
              <a:solidFill>
                <a:schemeClr val="tx1">
                  <a:lumMod val="95000"/>
                  <a:lumOff val="5000"/>
                </a:schemeClr>
              </a:solidFill>
            </a:endParaRPr>
          </a:p>
          <a:p>
            <a:pPr marL="0" indent="0" algn="ctr">
              <a:buNone/>
            </a:pPr>
            <a:endParaRPr lang="nl-NL" sz="2400">
              <a:solidFill>
                <a:schemeClr val="tx1">
                  <a:lumMod val="95000"/>
                  <a:lumOff val="5000"/>
                </a:schemeClr>
              </a:solidFill>
            </a:endParaRPr>
          </a:p>
          <a:p>
            <a:pPr marL="0" indent="0" algn="ctr">
              <a:buNone/>
            </a:pPr>
            <a:r>
              <a:rPr lang="nl-NL" sz="7200" err="1"/>
              <a:t>Onderzoeksvaardigheden</a:t>
            </a:r>
            <a:endParaRPr lang="nl-NL" sz="2400">
              <a:solidFill>
                <a:schemeClr val="tx1">
                  <a:lumMod val="95000"/>
                  <a:lumOff val="5000"/>
                </a:schemeClr>
              </a:solidFill>
            </a:endParaRPr>
          </a:p>
        </p:txBody>
      </p:sp>
    </p:spTree>
    <p:extLst>
      <p:ext uri="{BB962C8B-B14F-4D97-AF65-F5344CB8AC3E}">
        <p14:creationId xmlns:p14="http://schemas.microsoft.com/office/powerpoint/2010/main" val="25853652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A83C-B082-000A-4274-CFAB5B7496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34BF82-3647-BB24-8F8D-6DB83D9D8303}"/>
              </a:ext>
            </a:extLst>
          </p:cNvPr>
          <p:cNvSpPr>
            <a:spLocks noGrp="1"/>
          </p:cNvSpPr>
          <p:nvPr>
            <p:ph type="title"/>
          </p:nvPr>
        </p:nvSpPr>
        <p:spPr>
          <a:xfrm>
            <a:off x="838200" y="681037"/>
            <a:ext cx="9272954" cy="1325563"/>
          </a:xfrm>
        </p:spPr>
        <p:txBody>
          <a:bodyPr>
            <a:noAutofit/>
          </a:bodyPr>
          <a:lstStyle/>
          <a:p>
            <a:r>
              <a:rPr lang="nl-NL" sz="3600" b="1"/>
              <a:t>Casus: Geslacht en houding ten opzichte van feminisme onder scholieren</a:t>
            </a:r>
          </a:p>
        </p:txBody>
      </p:sp>
      <p:sp>
        <p:nvSpPr>
          <p:cNvPr id="3" name="Tijdelijke aanduiding voor inhoud 2">
            <a:extLst>
              <a:ext uri="{FF2B5EF4-FFF2-40B4-BE49-F238E27FC236}">
                <a16:creationId xmlns:a16="http://schemas.microsoft.com/office/drawing/2014/main" id="{713442DC-B376-5F71-382A-C3888A789F46}"/>
              </a:ext>
            </a:extLst>
          </p:cNvPr>
          <p:cNvSpPr>
            <a:spLocks noGrp="1"/>
          </p:cNvSpPr>
          <p:nvPr>
            <p:ph idx="1"/>
          </p:nvPr>
        </p:nvSpPr>
        <p:spPr>
          <a:xfrm>
            <a:off x="838200" y="2006598"/>
            <a:ext cx="10515600" cy="4552463"/>
          </a:xfrm>
        </p:spPr>
        <p:txBody>
          <a:bodyPr>
            <a:normAutofit fontScale="77500" lnSpcReduction="20000"/>
          </a:bodyPr>
          <a:lstStyle/>
          <a:p>
            <a:r>
              <a:rPr lang="nl-NL"/>
              <a:t>Er wordt aangenomen dat meisjes op de middelbare school een positievere houding hebben tegenover feminisme dan jongens. Deze houding kan beïnvloed worden door socialisatie, groepsdruk, en identificatie met feministische rolmodellen of ideeën.</a:t>
            </a:r>
            <a:br>
              <a:rPr lang="nl-NL"/>
            </a:br>
            <a:endParaRPr lang="nl-NL"/>
          </a:p>
          <a:p>
            <a:pPr marL="0" indent="0">
              <a:buNone/>
            </a:pPr>
            <a:r>
              <a:rPr lang="nl-NL" b="1"/>
              <a:t>Onderzoeksvraag</a:t>
            </a:r>
            <a:endParaRPr lang="nl-NL"/>
          </a:p>
          <a:p>
            <a:r>
              <a:rPr lang="nl-NL"/>
              <a:t>In hoeverre verschilt de houding tegenover feminisme tussen mannelijke en vrouwelijke scholieren?</a:t>
            </a:r>
            <a:br>
              <a:rPr lang="nl-NL"/>
            </a:br>
            <a:endParaRPr lang="nl-NL"/>
          </a:p>
          <a:p>
            <a:pPr marL="0" indent="0">
              <a:buNone/>
            </a:pPr>
            <a:r>
              <a:rPr lang="nl-NL" b="1"/>
              <a:t>Hypothese</a:t>
            </a:r>
            <a:endParaRPr lang="nl-NL"/>
          </a:p>
          <a:p>
            <a:r>
              <a:rPr lang="nl-NL"/>
              <a:t>Als scholieren vrouwelijk zijn, dan hebben zij een positievere houding ten opzichte van feminisme dan mannelijke scholieren </a:t>
            </a:r>
            <a:r>
              <a:rPr lang="nl-NL" b="1"/>
              <a:t>(</a:t>
            </a:r>
            <a:r>
              <a:rPr lang="nl-NL" b="1" err="1"/>
              <a:t>als-dan</a:t>
            </a:r>
            <a:r>
              <a:rPr lang="nl-NL" b="1"/>
              <a:t>).</a:t>
            </a:r>
          </a:p>
          <a:p>
            <a:pPr marL="0" indent="0">
              <a:buNone/>
            </a:pPr>
            <a:r>
              <a:rPr lang="nl-NL"/>
              <a:t>OF</a:t>
            </a:r>
          </a:p>
          <a:p>
            <a:r>
              <a:rPr lang="nl-NL"/>
              <a:t>Hoe vrouwelijker de identiteit die scholieren aan zichzelf toeschrijven, hoe positiever hun houding tegenover feminisme </a:t>
            </a:r>
            <a:r>
              <a:rPr lang="nl-NL" b="1"/>
              <a:t>(hoe-hoe).</a:t>
            </a:r>
            <a:endParaRPr lang="nl-NL"/>
          </a:p>
          <a:p>
            <a:endParaRPr lang="nl-NL"/>
          </a:p>
        </p:txBody>
      </p:sp>
    </p:spTree>
    <p:extLst>
      <p:ext uri="{BB962C8B-B14F-4D97-AF65-F5344CB8AC3E}">
        <p14:creationId xmlns:p14="http://schemas.microsoft.com/office/powerpoint/2010/main" val="34403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3820-B81F-EC36-727C-E431200EFBD0}"/>
            </a:ext>
          </a:extLst>
        </p:cNvPr>
        <p:cNvGrpSpPr/>
        <p:nvPr/>
      </p:nvGrpSpPr>
      <p:grpSpPr>
        <a:xfrm>
          <a:off x="0" y="0"/>
          <a:ext cx="0" cy="0"/>
          <a:chOff x="0" y="0"/>
          <a:chExt cx="0" cy="0"/>
        </a:xfrm>
      </p:grpSpPr>
      <p:pic>
        <p:nvPicPr>
          <p:cNvPr id="6" name="Tijdelijke aanduiding voor inhoud 5" descr="Afbeelding met tekst, schermopname, Lettertype, algebra&#10;&#10;Door AI gegenereerde inhoud is mogelijk onjuist.">
            <a:extLst>
              <a:ext uri="{FF2B5EF4-FFF2-40B4-BE49-F238E27FC236}">
                <a16:creationId xmlns:a16="http://schemas.microsoft.com/office/drawing/2014/main" id="{7F7A9C19-4324-B28B-FC03-EBE2CDABA5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2694" y="986203"/>
            <a:ext cx="11126612" cy="3162300"/>
          </a:xfrm>
          <a:prstGeom prst="rect">
            <a:avLst/>
          </a:prstGeom>
        </p:spPr>
      </p:pic>
      <p:sp>
        <p:nvSpPr>
          <p:cNvPr id="7" name="Tekstvak 6">
            <a:extLst>
              <a:ext uri="{FF2B5EF4-FFF2-40B4-BE49-F238E27FC236}">
                <a16:creationId xmlns:a16="http://schemas.microsoft.com/office/drawing/2014/main" id="{4A1EF45A-8389-C305-08E3-F1459EF81421}"/>
              </a:ext>
            </a:extLst>
          </p:cNvPr>
          <p:cNvSpPr txBox="1"/>
          <p:nvPr/>
        </p:nvSpPr>
        <p:spPr>
          <a:xfrm>
            <a:off x="532694" y="4349435"/>
            <a:ext cx="10515600" cy="2215991"/>
          </a:xfrm>
          <a:prstGeom prst="rect">
            <a:avLst/>
          </a:prstGeom>
          <a:noFill/>
        </p:spPr>
        <p:txBody>
          <a:bodyPr wrap="square">
            <a:spAutoFit/>
          </a:bodyPr>
          <a:lstStyle/>
          <a:p>
            <a:pPr marL="0" indent="0">
              <a:buNone/>
            </a:pPr>
            <a:r>
              <a:rPr lang="nl-NL" sz="2400" b="1">
                <a:latin typeface="Effra" panose="02000506080000020004" pitchFamily="2" charset="77"/>
              </a:rPr>
              <a:t>Onderzoeksvraag</a:t>
            </a:r>
          </a:p>
          <a:p>
            <a:pPr marL="0" indent="0">
              <a:buNone/>
            </a:pPr>
            <a:r>
              <a:rPr lang="nl-NL">
                <a:latin typeface="Effra" panose="02000506080000020004" pitchFamily="2" charset="77"/>
              </a:rPr>
              <a:t>Wat is de invloed van sociale mediagebruik op het slaappatroon van jongeren in Nederland?</a:t>
            </a:r>
          </a:p>
          <a:p>
            <a:pPr marL="0" indent="0">
              <a:buNone/>
            </a:pPr>
            <a:endParaRPr lang="nl-NL">
              <a:latin typeface="Effra" panose="02000506080000020004" pitchFamily="2" charset="77"/>
            </a:endParaRPr>
          </a:p>
          <a:p>
            <a:pPr marL="0" indent="0">
              <a:buNone/>
            </a:pPr>
            <a:r>
              <a:rPr lang="nl-NL" sz="2400" b="1">
                <a:latin typeface="Effra" panose="02000506080000020004" pitchFamily="2" charset="77"/>
              </a:rPr>
              <a:t>Hypothese</a:t>
            </a:r>
          </a:p>
          <a:p>
            <a:pPr marL="0" indent="0">
              <a:buNone/>
            </a:pPr>
            <a:r>
              <a:rPr lang="nl-NL">
                <a:latin typeface="Effra" panose="02000506080000020004" pitchFamily="2" charset="77"/>
              </a:rPr>
              <a:t>Hoe meer tijd jongeren ’s avonds doorbrengen op sociale media, des te slechter is hun slaapkwaliteit.</a:t>
            </a:r>
          </a:p>
          <a:p>
            <a:pPr marL="0" indent="0">
              <a:buNone/>
            </a:pPr>
            <a:r>
              <a:rPr lang="nl-NL">
                <a:latin typeface="Effra" panose="02000506080000020004" pitchFamily="2" charset="77"/>
                <a:ea typeface="Source Sans Pro" panose="020B0503030403020204" pitchFamily="34" charset="0"/>
              </a:rPr>
              <a:t>OF</a:t>
            </a:r>
          </a:p>
          <a:p>
            <a:pPr marL="0" indent="0">
              <a:buNone/>
            </a:pPr>
            <a:r>
              <a:rPr lang="nl-NL" b="1">
                <a:latin typeface="Effra" panose="02000506080000020004" pitchFamily="2" charset="77"/>
              </a:rPr>
              <a:t>Als</a:t>
            </a:r>
            <a:r>
              <a:rPr lang="nl-NL">
                <a:latin typeface="Effra" panose="02000506080000020004" pitchFamily="2" charset="77"/>
              </a:rPr>
              <a:t> jongeren ’s avonds meer tijd besteden aan sociale media, </a:t>
            </a:r>
            <a:r>
              <a:rPr lang="nl-NL" b="1">
                <a:latin typeface="Effra" panose="02000506080000020004" pitchFamily="2" charset="77"/>
              </a:rPr>
              <a:t>dan</a:t>
            </a:r>
            <a:r>
              <a:rPr lang="nl-NL">
                <a:latin typeface="Effra" panose="02000506080000020004" pitchFamily="2" charset="77"/>
              </a:rPr>
              <a:t> neemt hun slaapkwaliteit af.</a:t>
            </a:r>
            <a:endParaRPr lang="nl-NL">
              <a:effectLst/>
              <a:latin typeface="Effra" panose="02000506080000020004" pitchFamily="2" charset="77"/>
              <a:ea typeface="Source Sans Pro" panose="020B0503030403020204" pitchFamily="34" charset="0"/>
            </a:endParaRPr>
          </a:p>
        </p:txBody>
      </p:sp>
    </p:spTree>
    <p:extLst>
      <p:ext uri="{BB962C8B-B14F-4D97-AF65-F5344CB8AC3E}">
        <p14:creationId xmlns:p14="http://schemas.microsoft.com/office/powerpoint/2010/main" val="4422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57FC-66F5-9844-1C4B-423CCD8F3C50}"/>
            </a:ext>
          </a:extLst>
        </p:cNvPr>
        <p:cNvGrpSpPr/>
        <p:nvPr/>
      </p:nvGrpSpPr>
      <p:grpSpPr>
        <a:xfrm>
          <a:off x="0" y="0"/>
          <a:ext cx="0" cy="0"/>
          <a:chOff x="0" y="0"/>
          <a:chExt cx="0" cy="0"/>
        </a:xfrm>
      </p:grpSpPr>
      <p:pic>
        <p:nvPicPr>
          <p:cNvPr id="6" name="Tijdelijke aanduiding voor inhoud 5" descr="Afbeelding met tekst, schermopname, Lettertype, algebra&#10;&#10;Door AI gegenereerde inhoud is mogelijk onjuist.">
            <a:extLst>
              <a:ext uri="{FF2B5EF4-FFF2-40B4-BE49-F238E27FC236}">
                <a16:creationId xmlns:a16="http://schemas.microsoft.com/office/drawing/2014/main" id="{C42C5C68-63B8-487C-9826-1A6B86B3F5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2694" y="986203"/>
            <a:ext cx="11126612" cy="3162300"/>
          </a:xfrm>
          <a:prstGeom prst="rect">
            <a:avLst/>
          </a:prstGeom>
        </p:spPr>
      </p:pic>
      <p:sp>
        <p:nvSpPr>
          <p:cNvPr id="7" name="Tekstvak 6">
            <a:extLst>
              <a:ext uri="{FF2B5EF4-FFF2-40B4-BE49-F238E27FC236}">
                <a16:creationId xmlns:a16="http://schemas.microsoft.com/office/drawing/2014/main" id="{DE482628-D7AC-C081-58DD-006C4B58389E}"/>
              </a:ext>
            </a:extLst>
          </p:cNvPr>
          <p:cNvSpPr txBox="1"/>
          <p:nvPr/>
        </p:nvSpPr>
        <p:spPr>
          <a:xfrm>
            <a:off x="532694" y="4148503"/>
            <a:ext cx="10515600" cy="2492990"/>
          </a:xfrm>
          <a:prstGeom prst="rect">
            <a:avLst/>
          </a:prstGeom>
          <a:noFill/>
        </p:spPr>
        <p:txBody>
          <a:bodyPr wrap="square">
            <a:spAutoFit/>
          </a:bodyPr>
          <a:lstStyle/>
          <a:p>
            <a:pPr marL="0" indent="0">
              <a:buNone/>
            </a:pPr>
            <a:r>
              <a:rPr lang="nl-NL" sz="2400" b="1">
                <a:latin typeface="Effra" panose="02000506080000020004" pitchFamily="2" charset="77"/>
              </a:rPr>
              <a:t>Variabelen</a:t>
            </a:r>
          </a:p>
          <a:p>
            <a:r>
              <a:rPr lang="nl-NL" b="1">
                <a:latin typeface="Effra" panose="02000506080000020004" pitchFamily="2" charset="77"/>
              </a:rPr>
              <a:t>Afhankelijke variabele:</a:t>
            </a:r>
            <a:r>
              <a:rPr lang="nl-NL">
                <a:latin typeface="Effra" panose="02000506080000020004" pitchFamily="2" charset="77"/>
              </a:rPr>
              <a:t> Slaapkwaliteit van jongeren</a:t>
            </a:r>
          </a:p>
          <a:p>
            <a:r>
              <a:rPr lang="nl-NL" b="1">
                <a:latin typeface="Effra" panose="02000506080000020004" pitchFamily="2" charset="77"/>
              </a:rPr>
              <a:t>Onafhankelijke variabele:</a:t>
            </a:r>
            <a:r>
              <a:rPr lang="nl-NL">
                <a:latin typeface="Effra" panose="02000506080000020004" pitchFamily="2" charset="77"/>
              </a:rPr>
              <a:t> Tijd die jongeren ’s avonds besteden aan sociale media</a:t>
            </a:r>
          </a:p>
          <a:p>
            <a:endParaRPr lang="nl-NL">
              <a:latin typeface="Effra" panose="02000506080000020004" pitchFamily="2" charset="77"/>
            </a:endParaRPr>
          </a:p>
          <a:p>
            <a:pPr>
              <a:buNone/>
            </a:pPr>
            <a:r>
              <a:rPr lang="nl-NL" sz="2400" b="1">
                <a:latin typeface="Effra" panose="02000506080000020004" pitchFamily="2" charset="77"/>
              </a:rPr>
              <a:t>Operationaliseren</a:t>
            </a:r>
          </a:p>
          <a:p>
            <a:r>
              <a:rPr lang="nl-NL" b="1">
                <a:latin typeface="Effra" panose="02000506080000020004" pitchFamily="2" charset="77"/>
              </a:rPr>
              <a:t>Indicator afhankelijke variabele:</a:t>
            </a:r>
            <a:r>
              <a:rPr lang="nl-NL">
                <a:latin typeface="Effra" panose="02000506080000020004" pitchFamily="2" charset="77"/>
              </a:rPr>
              <a:t> Aantal uur slaap per nacht, moeite met inslapen (zelfrapportage of slaapdagboek)</a:t>
            </a:r>
          </a:p>
          <a:p>
            <a:r>
              <a:rPr lang="nl-NL" b="1">
                <a:latin typeface="Effra" panose="02000506080000020004" pitchFamily="2" charset="77"/>
              </a:rPr>
              <a:t>Indicator onafhankelijke variabele:</a:t>
            </a:r>
            <a:r>
              <a:rPr lang="nl-NL">
                <a:latin typeface="Effra" panose="02000506080000020004" pitchFamily="2" charset="77"/>
              </a:rPr>
              <a:t> Aantal minuten/uren actief op sociale media na 21.00 uur</a:t>
            </a:r>
          </a:p>
        </p:txBody>
      </p:sp>
    </p:spTree>
    <p:extLst>
      <p:ext uri="{BB962C8B-B14F-4D97-AF65-F5344CB8AC3E}">
        <p14:creationId xmlns:p14="http://schemas.microsoft.com/office/powerpoint/2010/main" val="21143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6DD9-0A20-9B9B-F4E2-BA2DA21D60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2FA25F-9CB4-C29A-39E7-BB7D98989ABC}"/>
              </a:ext>
            </a:extLst>
          </p:cNvPr>
          <p:cNvSpPr>
            <a:spLocks noGrp="1"/>
          </p:cNvSpPr>
          <p:nvPr>
            <p:ph type="title"/>
          </p:nvPr>
        </p:nvSpPr>
        <p:spPr/>
        <p:txBody>
          <a:bodyPr/>
          <a:lstStyle/>
          <a:p>
            <a:r>
              <a:rPr lang="nl-NL" b="1"/>
              <a:t>Causaliteit of correlatie</a:t>
            </a:r>
          </a:p>
        </p:txBody>
      </p:sp>
      <p:sp>
        <p:nvSpPr>
          <p:cNvPr id="3" name="Tijdelijke aanduiding voor inhoud 2">
            <a:extLst>
              <a:ext uri="{FF2B5EF4-FFF2-40B4-BE49-F238E27FC236}">
                <a16:creationId xmlns:a16="http://schemas.microsoft.com/office/drawing/2014/main" id="{1D4BBF06-1FCC-940B-C1E4-43D3F92AB695}"/>
              </a:ext>
            </a:extLst>
          </p:cNvPr>
          <p:cNvSpPr>
            <a:spLocks noGrp="1"/>
          </p:cNvSpPr>
          <p:nvPr>
            <p:ph idx="1"/>
          </p:nvPr>
        </p:nvSpPr>
        <p:spPr>
          <a:xfrm>
            <a:off x="838200" y="1690688"/>
            <a:ext cx="10515600" cy="4802187"/>
          </a:xfrm>
        </p:spPr>
        <p:txBody>
          <a:bodyPr vert="horz" lIns="91440" tIns="45720" rIns="91440" bIns="45720" rtlCol="0" anchor="t">
            <a:normAutofit/>
          </a:bodyPr>
          <a:lstStyle/>
          <a:p>
            <a:pPr marL="0" indent="0">
              <a:buNone/>
            </a:pPr>
            <a:r>
              <a:rPr lang="nl-NL" b="1">
                <a:latin typeface="Effra"/>
              </a:rPr>
              <a:t>Causaliteit = oorzakelijk verband</a:t>
            </a:r>
            <a:endParaRPr lang="nl-NL"/>
          </a:p>
          <a:p>
            <a:pPr marL="0" indent="0">
              <a:buNone/>
            </a:pPr>
            <a:r>
              <a:rPr lang="nl-NL"/>
              <a:t>Het ene veroorzaakt echt het andere.</a:t>
            </a:r>
          </a:p>
          <a:p>
            <a:r>
              <a:rPr lang="nl-NL" i="1"/>
              <a:t>Bijv.</a:t>
            </a:r>
            <a:r>
              <a:rPr lang="nl-NL"/>
              <a:t>: Te weinig slaap </a:t>
            </a:r>
            <a:r>
              <a:rPr lang="nl-NL" b="1"/>
              <a:t>veroorzaakt</a:t>
            </a:r>
            <a:r>
              <a:rPr lang="nl-NL"/>
              <a:t> concentratieproblemen.</a:t>
            </a:r>
          </a:p>
          <a:p>
            <a:pPr marL="0" indent="0">
              <a:buNone/>
            </a:pPr>
            <a:endParaRPr lang="nl-NL" b="1"/>
          </a:p>
          <a:p>
            <a:pPr marL="0" indent="0">
              <a:buNone/>
            </a:pPr>
            <a:r>
              <a:rPr lang="nl-NL" b="1">
                <a:latin typeface="Effra"/>
              </a:rPr>
              <a:t>Correlatie = samenhang</a:t>
            </a:r>
            <a:endParaRPr lang="nl-NL"/>
          </a:p>
          <a:p>
            <a:pPr marL="0" indent="0">
              <a:buNone/>
            </a:pPr>
            <a:r>
              <a:rPr lang="nl-NL">
                <a:latin typeface="Effra"/>
              </a:rPr>
              <a:t>Twee dingen komen samen voor, maar het één hoeft niet de oorzaak van het ander te zijn.</a:t>
            </a:r>
          </a:p>
          <a:p>
            <a:r>
              <a:rPr lang="nl-NL" i="1"/>
              <a:t>Bijv.</a:t>
            </a:r>
            <a:r>
              <a:rPr lang="nl-NL"/>
              <a:t>: Hoe meer mensen zwemkleding kopen, hoe meer zonnebrand wordt verkocht.</a:t>
            </a:r>
          </a:p>
        </p:txBody>
      </p:sp>
    </p:spTree>
    <p:extLst>
      <p:ext uri="{BB962C8B-B14F-4D97-AF65-F5344CB8AC3E}">
        <p14:creationId xmlns:p14="http://schemas.microsoft.com/office/powerpoint/2010/main" val="28376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7FB5-99BF-A349-83E8-B643187C08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698308-EE7C-292D-34FF-C58A52EF58F5}"/>
              </a:ext>
            </a:extLst>
          </p:cNvPr>
          <p:cNvSpPr>
            <a:spLocks noGrp="1"/>
          </p:cNvSpPr>
          <p:nvPr>
            <p:ph type="title"/>
          </p:nvPr>
        </p:nvSpPr>
        <p:spPr/>
        <p:txBody>
          <a:bodyPr/>
          <a:lstStyle/>
          <a:p>
            <a:r>
              <a:rPr lang="nl-NL" b="1"/>
              <a:t>Causaliteit of correlatie</a:t>
            </a:r>
          </a:p>
        </p:txBody>
      </p:sp>
      <p:sp>
        <p:nvSpPr>
          <p:cNvPr id="3" name="Tijdelijke aanduiding voor inhoud 2">
            <a:extLst>
              <a:ext uri="{FF2B5EF4-FFF2-40B4-BE49-F238E27FC236}">
                <a16:creationId xmlns:a16="http://schemas.microsoft.com/office/drawing/2014/main" id="{F43B551D-74F2-3FC9-4AA5-82FC89E1E00F}"/>
              </a:ext>
            </a:extLst>
          </p:cNvPr>
          <p:cNvSpPr>
            <a:spLocks noGrp="1"/>
          </p:cNvSpPr>
          <p:nvPr>
            <p:ph idx="1"/>
          </p:nvPr>
        </p:nvSpPr>
        <p:spPr>
          <a:xfrm>
            <a:off x="838200" y="1690688"/>
            <a:ext cx="10515600" cy="4802187"/>
          </a:xfrm>
        </p:spPr>
        <p:txBody>
          <a:bodyPr>
            <a:normAutofit/>
          </a:bodyPr>
          <a:lstStyle/>
          <a:p>
            <a:pPr marL="0" indent="0">
              <a:buNone/>
            </a:pPr>
            <a:r>
              <a:rPr lang="nl-NL" b="1"/>
              <a:t>Correlatie</a:t>
            </a:r>
            <a:endParaRPr lang="nl-NL"/>
          </a:p>
          <a:p>
            <a:pPr marL="0" indent="0">
              <a:buNone/>
            </a:pPr>
            <a:r>
              <a:rPr lang="nl-NL"/>
              <a:t>Twee dingen gebeuren tegelijk, maar het één hoeft niet de oorzaak van het ander te zijn.</a:t>
            </a:r>
          </a:p>
          <a:p>
            <a:r>
              <a:rPr lang="nl-NL" i="1"/>
              <a:t>Bijv.</a:t>
            </a:r>
            <a:r>
              <a:rPr lang="nl-NL"/>
              <a:t>: Hoe meer mensen zwemkleding kopen, hoe meer zonnebrand wordt verkocht.</a:t>
            </a:r>
          </a:p>
        </p:txBody>
      </p:sp>
      <p:sp>
        <p:nvSpPr>
          <p:cNvPr id="5" name="Tekstvak 4">
            <a:extLst>
              <a:ext uri="{FF2B5EF4-FFF2-40B4-BE49-F238E27FC236}">
                <a16:creationId xmlns:a16="http://schemas.microsoft.com/office/drawing/2014/main" id="{4D2847BF-D141-5C5D-A74F-76084F8E86CD}"/>
              </a:ext>
            </a:extLst>
          </p:cNvPr>
          <p:cNvSpPr txBox="1"/>
          <p:nvPr/>
        </p:nvSpPr>
        <p:spPr>
          <a:xfrm>
            <a:off x="838200" y="4905702"/>
            <a:ext cx="3159904" cy="523220"/>
          </a:xfrm>
          <a:prstGeom prst="rect">
            <a:avLst/>
          </a:prstGeom>
          <a:noFill/>
        </p:spPr>
        <p:txBody>
          <a:bodyPr wrap="none" rtlCol="0">
            <a:spAutoFit/>
          </a:bodyPr>
          <a:lstStyle/>
          <a:p>
            <a:r>
              <a:rPr lang="nl-NL" sz="2800">
                <a:latin typeface="Effra" panose="02000506080000020004" pitchFamily="2" charset="77"/>
              </a:rPr>
              <a:t>Positieve correlatie</a:t>
            </a:r>
          </a:p>
        </p:txBody>
      </p:sp>
      <p:sp>
        <p:nvSpPr>
          <p:cNvPr id="6" name="Pijl links 5">
            <a:extLst>
              <a:ext uri="{FF2B5EF4-FFF2-40B4-BE49-F238E27FC236}">
                <a16:creationId xmlns:a16="http://schemas.microsoft.com/office/drawing/2014/main" id="{C2455368-1965-42DA-2FBF-C84B5E7DD756}"/>
              </a:ext>
            </a:extLst>
          </p:cNvPr>
          <p:cNvSpPr/>
          <p:nvPr/>
        </p:nvSpPr>
        <p:spPr>
          <a:xfrm rot="18975074">
            <a:off x="3982252" y="4984740"/>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7" name="Pijl links 6">
            <a:extLst>
              <a:ext uri="{FF2B5EF4-FFF2-40B4-BE49-F238E27FC236}">
                <a16:creationId xmlns:a16="http://schemas.microsoft.com/office/drawing/2014/main" id="{4FE4F2B1-DF64-B35B-8153-9CB99E552C4C}"/>
              </a:ext>
            </a:extLst>
          </p:cNvPr>
          <p:cNvSpPr/>
          <p:nvPr/>
        </p:nvSpPr>
        <p:spPr>
          <a:xfrm rot="18975074">
            <a:off x="4714949" y="5014045"/>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EE53A7E-EF25-1D5F-FACC-33D11C0661A9}"/>
              </a:ext>
            </a:extLst>
          </p:cNvPr>
          <p:cNvSpPr txBox="1"/>
          <p:nvPr/>
        </p:nvSpPr>
        <p:spPr>
          <a:xfrm>
            <a:off x="6096000" y="4905702"/>
            <a:ext cx="3341364" cy="523220"/>
          </a:xfrm>
          <a:prstGeom prst="rect">
            <a:avLst/>
          </a:prstGeom>
          <a:noFill/>
        </p:spPr>
        <p:txBody>
          <a:bodyPr wrap="none" rtlCol="0">
            <a:spAutoFit/>
          </a:bodyPr>
          <a:lstStyle/>
          <a:p>
            <a:r>
              <a:rPr lang="nl-NL" sz="2800">
                <a:latin typeface="Effra" panose="02000506080000020004" pitchFamily="2" charset="77"/>
              </a:rPr>
              <a:t>Negatieve correlatie</a:t>
            </a:r>
          </a:p>
        </p:txBody>
      </p:sp>
      <p:sp>
        <p:nvSpPr>
          <p:cNvPr id="9" name="Pijl links 8">
            <a:extLst>
              <a:ext uri="{FF2B5EF4-FFF2-40B4-BE49-F238E27FC236}">
                <a16:creationId xmlns:a16="http://schemas.microsoft.com/office/drawing/2014/main" id="{95F07908-931A-13B3-C16D-ACBE804F401D}"/>
              </a:ext>
            </a:extLst>
          </p:cNvPr>
          <p:cNvSpPr/>
          <p:nvPr/>
        </p:nvSpPr>
        <p:spPr>
          <a:xfrm rot="18975074">
            <a:off x="9240052" y="4984740"/>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0" name="Pijl links 9">
            <a:extLst>
              <a:ext uri="{FF2B5EF4-FFF2-40B4-BE49-F238E27FC236}">
                <a16:creationId xmlns:a16="http://schemas.microsoft.com/office/drawing/2014/main" id="{F9E8FD96-FA8C-84E1-1579-024749C95B33}"/>
              </a:ext>
            </a:extLst>
          </p:cNvPr>
          <p:cNvSpPr/>
          <p:nvPr/>
        </p:nvSpPr>
        <p:spPr>
          <a:xfrm rot="8030109">
            <a:off x="9972749" y="5014045"/>
            <a:ext cx="1289693" cy="4260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722551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2A40A-C3B1-4BDC-16D1-8311CD5CC5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99AF8C-D65D-8434-D73F-94AFC5869BD3}"/>
              </a:ext>
            </a:extLst>
          </p:cNvPr>
          <p:cNvSpPr>
            <a:spLocks noGrp="1"/>
          </p:cNvSpPr>
          <p:nvPr>
            <p:ph type="title"/>
          </p:nvPr>
        </p:nvSpPr>
        <p:spPr/>
        <p:txBody>
          <a:bodyPr/>
          <a:lstStyle/>
          <a:p>
            <a:r>
              <a:rPr lang="nl-NL" b="1"/>
              <a:t>Correlatie of causaliteit</a:t>
            </a:r>
          </a:p>
        </p:txBody>
      </p:sp>
      <p:sp>
        <p:nvSpPr>
          <p:cNvPr id="3" name="Tijdelijke aanduiding voor inhoud 2">
            <a:extLst>
              <a:ext uri="{FF2B5EF4-FFF2-40B4-BE49-F238E27FC236}">
                <a16:creationId xmlns:a16="http://schemas.microsoft.com/office/drawing/2014/main" id="{D8EF074C-F813-91E6-BA8B-210207FAF8E3}"/>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a:latin typeface="Effra"/>
              </a:rPr>
              <a:t>Quiz vraag 1</a:t>
            </a:r>
            <a:endParaRPr lang="nl-NL" b="1"/>
          </a:p>
          <a:p>
            <a:pPr marL="0" indent="0">
              <a:buNone/>
            </a:pPr>
            <a:r>
              <a:rPr lang="nl-NL">
                <a:latin typeface="Effra"/>
              </a:rPr>
              <a:t>Beredeneer op basis van je kennis; is hier een correlatie of causaliteit?</a:t>
            </a:r>
          </a:p>
          <a:p>
            <a:pPr marL="0" indent="0">
              <a:buNone/>
            </a:pPr>
            <a:endParaRPr lang="nl-NL"/>
          </a:p>
          <a:p>
            <a:pPr marL="0" indent="0">
              <a:buNone/>
            </a:pPr>
            <a:endParaRPr lang="nl-NL"/>
          </a:p>
          <a:p>
            <a:endParaRPr lang="nl-NL"/>
          </a:p>
        </p:txBody>
      </p:sp>
      <p:pic>
        <p:nvPicPr>
          <p:cNvPr id="4" name="Afbeelding 3">
            <a:extLst>
              <a:ext uri="{FF2B5EF4-FFF2-40B4-BE49-F238E27FC236}">
                <a16:creationId xmlns:a16="http://schemas.microsoft.com/office/drawing/2014/main" id="{81A9548E-64BC-9663-4000-CB555C3E9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28692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a:extLst>
              <a:ext uri="{FF2B5EF4-FFF2-40B4-BE49-F238E27FC236}">
                <a16:creationId xmlns:a16="http://schemas.microsoft.com/office/drawing/2014/main" id="{F53DEE10-7983-D937-3739-636311EAC282}"/>
              </a:ext>
            </a:extLst>
          </p:cNvPr>
          <p:cNvGraphicFramePr>
            <a:graphicFrameLocks noGrp="1"/>
          </p:cNvGraphicFramePr>
          <p:nvPr>
            <p:extLst>
              <p:ext uri="{D42A27DB-BD31-4B8C-83A1-F6EECF244321}">
                <p14:modId xmlns:p14="http://schemas.microsoft.com/office/powerpoint/2010/main" val="2675791696"/>
              </p:ext>
            </p:extLst>
          </p:nvPr>
        </p:nvGraphicFramePr>
        <p:xfrm>
          <a:off x="8228765" y="2461846"/>
          <a:ext cx="3613985" cy="1737360"/>
        </p:xfrm>
        <a:graphic>
          <a:graphicData uri="http://schemas.openxmlformats.org/drawingml/2006/table">
            <a:tbl>
              <a:tblPr firstRow="1" bandRow="1">
                <a:tableStyleId>{5C22544A-7EE6-4342-B048-85BDC9FD1C3A}</a:tableStyleId>
              </a:tblPr>
              <a:tblGrid>
                <a:gridCol w="3613985">
                  <a:extLst>
                    <a:ext uri="{9D8B030D-6E8A-4147-A177-3AD203B41FA5}">
                      <a16:colId xmlns:a16="http://schemas.microsoft.com/office/drawing/2014/main" val="4086789891"/>
                    </a:ext>
                  </a:extLst>
                </a:gridCol>
              </a:tblGrid>
              <a:tr h="370840">
                <a:tc>
                  <a:txBody>
                    <a:bodyPr/>
                    <a:lstStyle/>
                    <a:p>
                      <a:pPr marL="0" indent="0">
                        <a:buNone/>
                      </a:pPr>
                      <a:r>
                        <a:rPr lang="nl-NL">
                          <a:latin typeface="Effra"/>
                        </a:rPr>
                        <a:t>Vraag</a:t>
                      </a:r>
                    </a:p>
                    <a:p>
                      <a:pPr marL="0" indent="0">
                        <a:buNone/>
                      </a:pPr>
                      <a:r>
                        <a:rPr lang="nl-NL" b="0">
                          <a:latin typeface="Effra"/>
                        </a:rPr>
                        <a:t>Beredeneer hoe de gedupeerden door de samenwerking sterker staan in de rechtszaak.</a:t>
                      </a:r>
                    </a:p>
                    <a:p>
                      <a:pPr marL="0" indent="0">
                        <a:buNone/>
                      </a:pPr>
                      <a:r>
                        <a:rPr lang="nl-NL" b="0">
                          <a:latin typeface="Effra"/>
                        </a:rPr>
                        <a:t>- Gebruik in je antwoord het kernconcept samenwerking</a:t>
                      </a:r>
                    </a:p>
                  </a:txBody>
                  <a:tcPr/>
                </a:tc>
                <a:extLst>
                  <a:ext uri="{0D108BD9-81ED-4DB2-BD59-A6C34878D82A}">
                    <a16:rowId xmlns:a16="http://schemas.microsoft.com/office/drawing/2014/main" val="3387229703"/>
                  </a:ext>
                </a:extLst>
              </a:tr>
            </a:tbl>
          </a:graphicData>
        </a:graphic>
      </p:graphicFrame>
      <p:pic>
        <p:nvPicPr>
          <p:cNvPr id="8" name="Afbeelding 7">
            <a:extLst>
              <a:ext uri="{FF2B5EF4-FFF2-40B4-BE49-F238E27FC236}">
                <a16:creationId xmlns:a16="http://schemas.microsoft.com/office/drawing/2014/main" id="{922D2165-3CBD-E990-065C-4CE0181FF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913818"/>
            <a:ext cx="7772400" cy="5760860"/>
          </a:xfrm>
          <a:prstGeom prst="rect">
            <a:avLst/>
          </a:prstGeom>
        </p:spPr>
      </p:pic>
    </p:spTree>
    <p:extLst>
      <p:ext uri="{BB962C8B-B14F-4D97-AF65-F5344CB8AC3E}">
        <p14:creationId xmlns:p14="http://schemas.microsoft.com/office/powerpoint/2010/main" val="20633710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7A95B-05B0-4725-FC1F-BCB3B94237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B40486-DE61-517F-6AE3-10AC353ECEFF}"/>
              </a:ext>
            </a:extLst>
          </p:cNvPr>
          <p:cNvSpPr>
            <a:spLocks noGrp="1"/>
          </p:cNvSpPr>
          <p:nvPr>
            <p:ph type="title"/>
          </p:nvPr>
        </p:nvSpPr>
        <p:spPr/>
        <p:txBody>
          <a:bodyPr/>
          <a:lstStyle/>
          <a:p>
            <a:r>
              <a:rPr lang="nl-NL" b="1"/>
              <a:t>Correlatie of causaliteit</a:t>
            </a:r>
          </a:p>
        </p:txBody>
      </p:sp>
      <p:sp>
        <p:nvSpPr>
          <p:cNvPr id="3" name="Tijdelijke aanduiding voor inhoud 2">
            <a:extLst>
              <a:ext uri="{FF2B5EF4-FFF2-40B4-BE49-F238E27FC236}">
                <a16:creationId xmlns:a16="http://schemas.microsoft.com/office/drawing/2014/main" id="{3375A836-049E-84A3-3809-317A19CF14C3}"/>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a:latin typeface="Effra"/>
              </a:rPr>
              <a:t>Quiz vraag 1</a:t>
            </a:r>
            <a:endParaRPr lang="nl-NL" b="1"/>
          </a:p>
          <a:p>
            <a:pPr marL="0" indent="0">
              <a:buNone/>
            </a:pPr>
            <a:r>
              <a:rPr lang="nl-NL">
                <a:latin typeface="Effra"/>
              </a:rPr>
              <a:t>Correlatie; de twee variabelen komen wel samen voor, er is dus een samenhang. Maar; er is waarschijnlijk geen oorzakelijk verband, want andere variabelen spelen ook een rol. (bijvoorbeeld hoe vaak je sport)</a:t>
            </a:r>
            <a:endParaRPr lang="nl-NL"/>
          </a:p>
          <a:p>
            <a:pPr marL="0" indent="0">
              <a:buNone/>
            </a:pPr>
            <a:endParaRPr lang="nl-NL"/>
          </a:p>
          <a:p>
            <a:pPr marL="0" indent="0">
              <a:buNone/>
            </a:pPr>
            <a:endParaRPr lang="nl-NL"/>
          </a:p>
          <a:p>
            <a:endParaRPr lang="nl-NL"/>
          </a:p>
        </p:txBody>
      </p:sp>
      <p:pic>
        <p:nvPicPr>
          <p:cNvPr id="4" name="Afbeelding 3">
            <a:extLst>
              <a:ext uri="{FF2B5EF4-FFF2-40B4-BE49-F238E27FC236}">
                <a16:creationId xmlns:a16="http://schemas.microsoft.com/office/drawing/2014/main" id="{C6F05BD0-EEE9-A1C9-5AB1-8E90220E3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216117650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88F1-5EDD-B1AD-8786-12280DF4AD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D67362-4CED-A364-ADC7-1B7231286D1D}"/>
              </a:ext>
            </a:extLst>
          </p:cNvPr>
          <p:cNvSpPr>
            <a:spLocks noGrp="1"/>
          </p:cNvSpPr>
          <p:nvPr>
            <p:ph type="title"/>
          </p:nvPr>
        </p:nvSpPr>
        <p:spPr/>
        <p:txBody>
          <a:bodyPr/>
          <a:lstStyle/>
          <a:p>
            <a:r>
              <a:rPr lang="nl-NL" b="1"/>
              <a:t>Correlatie of causaliteit</a:t>
            </a:r>
          </a:p>
        </p:txBody>
      </p:sp>
      <p:sp>
        <p:nvSpPr>
          <p:cNvPr id="3" name="Tijdelijke aanduiding voor inhoud 2">
            <a:extLst>
              <a:ext uri="{FF2B5EF4-FFF2-40B4-BE49-F238E27FC236}">
                <a16:creationId xmlns:a16="http://schemas.microsoft.com/office/drawing/2014/main" id="{19DBF910-989E-86E5-2E39-429866C337AA}"/>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a:latin typeface="Effra"/>
              </a:rPr>
              <a:t>Quiz vraag 2</a:t>
            </a:r>
            <a:endParaRPr lang="nl-NL" b="1"/>
          </a:p>
          <a:p>
            <a:pPr marL="0" indent="0">
              <a:buNone/>
            </a:pPr>
            <a:endParaRPr lang="nl-NL"/>
          </a:p>
          <a:p>
            <a:pPr marL="0" indent="0">
              <a:buNone/>
            </a:pPr>
            <a:r>
              <a:rPr lang="nl-NL"/>
              <a:t>Positieve of negatieve correlatie?</a:t>
            </a:r>
          </a:p>
          <a:p>
            <a:endParaRPr lang="nl-NL"/>
          </a:p>
        </p:txBody>
      </p:sp>
      <p:pic>
        <p:nvPicPr>
          <p:cNvPr id="4" name="Afbeelding 3">
            <a:extLst>
              <a:ext uri="{FF2B5EF4-FFF2-40B4-BE49-F238E27FC236}">
                <a16:creationId xmlns:a16="http://schemas.microsoft.com/office/drawing/2014/main" id="{D78E47F0-D690-DA64-0D7A-DDAAAC082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Tree>
    <p:extLst>
      <p:ext uri="{BB962C8B-B14F-4D97-AF65-F5344CB8AC3E}">
        <p14:creationId xmlns:p14="http://schemas.microsoft.com/office/powerpoint/2010/main" val="4383618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81ACC-F1B4-DFEC-586F-256E62DEC4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0AECCD-B63F-20F2-FEE1-B8E763D6B685}"/>
              </a:ext>
            </a:extLst>
          </p:cNvPr>
          <p:cNvSpPr>
            <a:spLocks noGrp="1"/>
          </p:cNvSpPr>
          <p:nvPr>
            <p:ph type="title"/>
          </p:nvPr>
        </p:nvSpPr>
        <p:spPr/>
        <p:txBody>
          <a:bodyPr/>
          <a:lstStyle/>
          <a:p>
            <a:r>
              <a:rPr lang="nl-NL" b="1"/>
              <a:t>Correlatie of causaliteit</a:t>
            </a:r>
          </a:p>
        </p:txBody>
      </p:sp>
      <p:sp>
        <p:nvSpPr>
          <p:cNvPr id="3" name="Tijdelijke aanduiding voor inhoud 2">
            <a:extLst>
              <a:ext uri="{FF2B5EF4-FFF2-40B4-BE49-F238E27FC236}">
                <a16:creationId xmlns:a16="http://schemas.microsoft.com/office/drawing/2014/main" id="{03177862-7675-993C-D16A-95C02BC2A6E5}"/>
              </a:ext>
            </a:extLst>
          </p:cNvPr>
          <p:cNvSpPr>
            <a:spLocks noGrp="1"/>
          </p:cNvSpPr>
          <p:nvPr>
            <p:ph idx="1"/>
          </p:nvPr>
        </p:nvSpPr>
        <p:spPr>
          <a:xfrm>
            <a:off x="838200" y="3289818"/>
            <a:ext cx="10515600" cy="3203057"/>
          </a:xfrm>
        </p:spPr>
        <p:txBody>
          <a:bodyPr vert="horz" lIns="91440" tIns="45720" rIns="91440" bIns="45720" rtlCol="0" anchor="t">
            <a:normAutofit/>
          </a:bodyPr>
          <a:lstStyle/>
          <a:p>
            <a:pPr marL="0" indent="0">
              <a:buNone/>
            </a:pPr>
            <a:r>
              <a:rPr lang="nl-NL" b="1">
                <a:latin typeface="Effra"/>
              </a:rPr>
              <a:t>Quiz vraag 2</a:t>
            </a:r>
            <a:endParaRPr lang="nl-NL" b="1"/>
          </a:p>
          <a:p>
            <a:pPr marL="0" indent="0">
              <a:buNone/>
            </a:pPr>
            <a:endParaRPr lang="nl-NL"/>
          </a:p>
          <a:p>
            <a:pPr marL="0" indent="0">
              <a:buNone/>
            </a:pPr>
            <a:r>
              <a:rPr lang="nl-NL">
                <a:latin typeface="Effra"/>
              </a:rPr>
              <a:t>Het is een positieve correlatie, want de variabelen bewegen dezelfde kant op (drankjes     = sportprestaties    )</a:t>
            </a:r>
            <a:endParaRPr lang="nl-NL"/>
          </a:p>
        </p:txBody>
      </p:sp>
      <p:pic>
        <p:nvPicPr>
          <p:cNvPr id="4" name="Afbeelding 3">
            <a:extLst>
              <a:ext uri="{FF2B5EF4-FFF2-40B4-BE49-F238E27FC236}">
                <a16:creationId xmlns:a16="http://schemas.microsoft.com/office/drawing/2014/main" id="{4469BCDC-CAE8-861C-2590-E97F18C25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9" y="1825625"/>
            <a:ext cx="11186081" cy="1148281"/>
          </a:xfrm>
          <a:prstGeom prst="rect">
            <a:avLst/>
          </a:prstGeom>
        </p:spPr>
      </p:pic>
      <p:sp>
        <p:nvSpPr>
          <p:cNvPr id="5" name="Arrow: Up 4">
            <a:extLst>
              <a:ext uri="{FF2B5EF4-FFF2-40B4-BE49-F238E27FC236}">
                <a16:creationId xmlns:a16="http://schemas.microsoft.com/office/drawing/2014/main" id="{F48F6F27-5C5E-4F4F-D90E-973BBE928CAE}"/>
              </a:ext>
            </a:extLst>
          </p:cNvPr>
          <p:cNvSpPr/>
          <p:nvPr/>
        </p:nvSpPr>
        <p:spPr>
          <a:xfrm>
            <a:off x="3503620" y="4717639"/>
            <a:ext cx="188931" cy="341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4CDF682F-03E5-1A08-469C-23B0B986A242}"/>
              </a:ext>
            </a:extLst>
          </p:cNvPr>
          <p:cNvSpPr/>
          <p:nvPr/>
        </p:nvSpPr>
        <p:spPr>
          <a:xfrm>
            <a:off x="6290037" y="4717638"/>
            <a:ext cx="188931" cy="341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15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err="1"/>
              <a:t>Toetsmatrix</a:t>
            </a:r>
            <a:endParaRPr lang="nl-NL"/>
          </a:p>
        </p:txBody>
      </p:sp>
      <p:sp>
        <p:nvSpPr>
          <p:cNvPr id="3" name="Tijdelijke aanduiding voor inhoud 2"/>
          <p:cNvSpPr>
            <a:spLocks noGrp="1"/>
          </p:cNvSpPr>
          <p:nvPr>
            <p:ph idx="1"/>
          </p:nvPr>
        </p:nvSpPr>
        <p:spPr/>
        <p:txBody>
          <a:bodyPr vert="horz" lIns="91440" tIns="45720" rIns="91440" bIns="45720" rtlCol="0" anchor="t">
            <a:normAutofit/>
          </a:bodyPr>
          <a:lstStyle/>
          <a:p>
            <a:r>
              <a:rPr lang="nl-NL">
                <a:latin typeface="Effra"/>
              </a:rPr>
              <a:t>180 minuten</a:t>
            </a:r>
          </a:p>
          <a:p>
            <a:r>
              <a:rPr lang="nl-NL">
                <a:latin typeface="Effra"/>
              </a:rPr>
              <a:t>24 vragen</a:t>
            </a:r>
          </a:p>
          <a:p>
            <a:r>
              <a:rPr lang="nl-NL">
                <a:latin typeface="Effra"/>
              </a:rPr>
              <a:t>48 punten</a:t>
            </a:r>
          </a:p>
          <a:p>
            <a:r>
              <a:rPr lang="nl-NL">
                <a:latin typeface="Effra"/>
              </a:rPr>
              <a:t>8 vragen per uur </a:t>
            </a:r>
          </a:p>
          <a:p>
            <a:endParaRPr lang="nl-NL"/>
          </a:p>
          <a:p>
            <a:pPr marL="0" indent="0">
              <a:buNone/>
            </a:pPr>
            <a:r>
              <a:rPr lang="nl-NL">
                <a:latin typeface="Effra"/>
              </a:rPr>
              <a:t>Verdeel je tijd!</a:t>
            </a:r>
          </a:p>
          <a:p>
            <a:pPr marL="0" indent="0">
              <a:buNone/>
            </a:pPr>
            <a:endParaRPr lang="nl-NL"/>
          </a:p>
          <a:p>
            <a:pPr marL="0" indent="0">
              <a:buNone/>
            </a:pPr>
            <a:endParaRPr lang="nl-NL"/>
          </a:p>
        </p:txBody>
      </p:sp>
      <p:pic>
        <p:nvPicPr>
          <p:cNvPr id="8" name="Picture 7">
            <a:extLst>
              <a:ext uri="{FF2B5EF4-FFF2-40B4-BE49-F238E27FC236}">
                <a16:creationId xmlns:a16="http://schemas.microsoft.com/office/drawing/2014/main" id="{F27F0751-8D19-B424-95E3-D5A836F3237A}"/>
              </a:ext>
            </a:extLst>
          </p:cNvPr>
          <p:cNvPicPr>
            <a:picLocks noChangeAspect="1"/>
          </p:cNvPicPr>
          <p:nvPr/>
        </p:nvPicPr>
        <p:blipFill>
          <a:blip r:embed="rId3"/>
          <a:stretch>
            <a:fillRect/>
          </a:stretch>
        </p:blipFill>
        <p:spPr>
          <a:xfrm>
            <a:off x="3783253" y="528232"/>
            <a:ext cx="5753903" cy="5801535"/>
          </a:xfrm>
          <a:prstGeom prst="rect">
            <a:avLst/>
          </a:prstGeom>
        </p:spPr>
      </p:pic>
    </p:spTree>
    <p:extLst>
      <p:ext uri="{BB962C8B-B14F-4D97-AF65-F5344CB8AC3E}">
        <p14:creationId xmlns:p14="http://schemas.microsoft.com/office/powerpoint/2010/main" val="428603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58DE6AC-92FE-564B-3902-E692F01873FB}"/>
              </a:ext>
            </a:extLst>
          </p:cNvPr>
          <p:cNvSpPr>
            <a:spLocks noGrp="1"/>
          </p:cNvSpPr>
          <p:nvPr>
            <p:ph idx="1"/>
          </p:nvPr>
        </p:nvSpPr>
        <p:spPr>
          <a:xfrm>
            <a:off x="838200" y="935990"/>
            <a:ext cx="10515600" cy="5750560"/>
          </a:xfrm>
        </p:spPr>
        <p:txBody>
          <a:bodyPr>
            <a:normAutofit fontScale="85000" lnSpcReduction="20000"/>
          </a:bodyPr>
          <a:lstStyle/>
          <a:p>
            <a:pPr marL="0" indent="0">
              <a:buNone/>
            </a:pPr>
            <a:r>
              <a:rPr lang="nl-NL" b="1">
                <a:latin typeface="Effra"/>
              </a:rPr>
              <a:t>Vraag</a:t>
            </a:r>
          </a:p>
          <a:p>
            <a:pPr marL="0" indent="0">
              <a:buNone/>
            </a:pPr>
            <a:r>
              <a:rPr lang="nl-NL">
                <a:latin typeface="Effra"/>
              </a:rPr>
              <a:t>Beredeneer hoe de gedupeerden door de samenwerking sterker staan in de rechtszaak. Gebruik in je antwoord:</a:t>
            </a:r>
          </a:p>
          <a:p>
            <a:pPr marL="446088" indent="-263525"/>
            <a:r>
              <a:rPr lang="nl-NL">
                <a:latin typeface="Effra"/>
              </a:rPr>
              <a:t>Een omschrijving van het kernconcept samenwerking</a:t>
            </a:r>
          </a:p>
          <a:p>
            <a:pPr marL="446088" indent="-263525"/>
            <a:r>
              <a:rPr lang="nl-NL">
                <a:latin typeface="Effra"/>
              </a:rPr>
              <a:t>Informatie uit nieuwsbericht </a:t>
            </a:r>
            <a:r>
              <a:rPr lang="nl-NL" err="1">
                <a:latin typeface="Effra"/>
              </a:rPr>
              <a:t>Odido</a:t>
            </a:r>
            <a:endParaRPr lang="nl-NL">
              <a:latin typeface="Effra"/>
            </a:endParaRPr>
          </a:p>
          <a:p>
            <a:pPr marL="0" indent="0">
              <a:buNone/>
            </a:pPr>
            <a:endParaRPr lang="nl-NL">
              <a:latin typeface="Effra"/>
            </a:endParaRPr>
          </a:p>
          <a:p>
            <a:pPr marL="0" indent="0">
              <a:buNone/>
            </a:pPr>
            <a:r>
              <a:rPr lang="nl-NL" b="1">
                <a:latin typeface="Effra"/>
              </a:rPr>
              <a:t>Mogelijk antwoord</a:t>
            </a:r>
          </a:p>
          <a:p>
            <a:pPr marL="0" indent="0">
              <a:buNone/>
            </a:pPr>
            <a:r>
              <a:rPr lang="nl-NL"/>
              <a:t>Door samenwerking staan de gedupeerden sterker in de rechtszaak, omdat zij gezamenlijk optreden tegen </a:t>
            </a:r>
            <a:r>
              <a:rPr lang="nl-NL" err="1"/>
              <a:t>Odido</a:t>
            </a:r>
            <a:r>
              <a:rPr lang="nl-NL"/>
              <a:t>. Samenwerking is het proces waarbij individuen hun handelen op elkaar afstemmen voor een gemeenschappelijk doel. In dit geval sluiten meer dan 350.000 gedupeerden (</a:t>
            </a:r>
            <a:r>
              <a:rPr lang="nl-NL" b="1">
                <a:solidFill>
                  <a:schemeClr val="accent2"/>
                </a:solidFill>
              </a:rPr>
              <a:t>losse individuen</a:t>
            </a:r>
            <a:r>
              <a:rPr lang="nl-NL"/>
              <a:t>) zich aan bij één massaclaim, waardoor zij hun krachten bundelen. </a:t>
            </a:r>
          </a:p>
          <a:p>
            <a:pPr marL="0" indent="0">
              <a:buNone/>
            </a:pPr>
            <a:endParaRPr lang="nl-NL"/>
          </a:p>
          <a:p>
            <a:pPr marL="0" indent="0">
              <a:buNone/>
            </a:pPr>
            <a:r>
              <a:rPr lang="nl-NL"/>
              <a:t>Hierdoor hebben zij meer macht, kunnen zij kosten en kennis delen (</a:t>
            </a:r>
            <a:r>
              <a:rPr lang="nl-NL" b="1">
                <a:solidFill>
                  <a:schemeClr val="accent2"/>
                </a:solidFill>
              </a:rPr>
              <a:t>handelen op elkaar afstemmen</a:t>
            </a:r>
            <a:r>
              <a:rPr lang="nl-NL"/>
              <a:t>) en worden zij serieuzer genomen, wat hun positie in de rechtszaak versterkt om ervoor te zorgen dat ze geld krijgen voor het te lang opslaan van hun persoonsgegevens (</a:t>
            </a:r>
            <a:r>
              <a:rPr lang="nl-NL" b="1">
                <a:solidFill>
                  <a:schemeClr val="accent2"/>
                </a:solidFill>
              </a:rPr>
              <a:t>gezamenlijke doel</a:t>
            </a:r>
            <a:r>
              <a:rPr lang="nl-NL"/>
              <a:t>).</a:t>
            </a:r>
          </a:p>
          <a:p>
            <a:endParaRPr lang="nl-NL"/>
          </a:p>
        </p:txBody>
      </p:sp>
    </p:spTree>
    <p:extLst>
      <p:ext uri="{BB962C8B-B14F-4D97-AF65-F5344CB8AC3E}">
        <p14:creationId xmlns:p14="http://schemas.microsoft.com/office/powerpoint/2010/main" val="1231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4F4E4-0D94-F6D4-A36B-56DB877DD985}"/>
              </a:ext>
            </a:extLst>
          </p:cNvPr>
          <p:cNvSpPr/>
          <p:nvPr/>
        </p:nvSpPr>
        <p:spPr>
          <a:xfrm>
            <a:off x="866012" y="1905489"/>
            <a:ext cx="2971993" cy="3333750"/>
          </a:xfrm>
          <a:prstGeom prst="rect">
            <a:avLst/>
          </a:prstGeom>
          <a:solidFill>
            <a:srgbClr val="E73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Isosceles Triangle 4">
            <a:extLst>
              <a:ext uri="{FF2B5EF4-FFF2-40B4-BE49-F238E27FC236}">
                <a16:creationId xmlns:a16="http://schemas.microsoft.com/office/drawing/2014/main" id="{291CF092-3F14-8E71-AEAC-D4664929EBC9}"/>
              </a:ext>
            </a:extLst>
          </p:cNvPr>
          <p:cNvSpPr/>
          <p:nvPr/>
        </p:nvSpPr>
        <p:spPr>
          <a:xfrm rot="5400000">
            <a:off x="2450593" y="3292901"/>
            <a:ext cx="3333750" cy="558926"/>
          </a:xfrm>
          <a:prstGeom prst="triangle">
            <a:avLst>
              <a:gd name="adj" fmla="val 50551"/>
            </a:avLst>
          </a:prstGeom>
          <a:solidFill>
            <a:srgbClr val="E73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le 6">
            <a:extLst>
              <a:ext uri="{FF2B5EF4-FFF2-40B4-BE49-F238E27FC236}">
                <a16:creationId xmlns:a16="http://schemas.microsoft.com/office/drawing/2014/main" id="{CF1F0949-D76E-9F79-7DF9-66AC6F67C7AB}"/>
              </a:ext>
            </a:extLst>
          </p:cNvPr>
          <p:cNvSpPr>
            <a:spLocks noGrp="1"/>
          </p:cNvSpPr>
          <p:nvPr>
            <p:ph type="title"/>
          </p:nvPr>
        </p:nvSpPr>
        <p:spPr>
          <a:xfrm>
            <a:off x="1177290" y="2298736"/>
            <a:ext cx="2628900" cy="2547257"/>
          </a:xfrm>
          <a:noFill/>
        </p:spPr>
        <p:txBody>
          <a:bodyPr anchor="ctr">
            <a:normAutofit/>
          </a:bodyPr>
          <a:lstStyle/>
          <a:p>
            <a:pPr algn="ctr"/>
            <a:r>
              <a:rPr lang="en-US" sz="3600" err="1">
                <a:solidFill>
                  <a:srgbClr val="FFFFFF"/>
                </a:solidFill>
              </a:rPr>
              <a:t>Identiteit</a:t>
            </a:r>
            <a:r>
              <a:rPr lang="en-US" sz="3600">
                <a:solidFill>
                  <a:srgbClr val="FFFFFF"/>
                </a:solidFill>
              </a:rPr>
              <a:t> </a:t>
            </a:r>
            <a:endParaRPr lang="nl-NL" sz="3600">
              <a:solidFill>
                <a:srgbClr val="FFFFFF"/>
              </a:solidFill>
            </a:endParaRPr>
          </a:p>
        </p:txBody>
      </p:sp>
      <p:pic>
        <p:nvPicPr>
          <p:cNvPr id="7" name="Picture 6">
            <a:extLst>
              <a:ext uri="{FF2B5EF4-FFF2-40B4-BE49-F238E27FC236}">
                <a16:creationId xmlns:a16="http://schemas.microsoft.com/office/drawing/2014/main" id="{B3CD4911-3D1D-B965-9ED9-D0D7D7D747D3}"/>
              </a:ext>
            </a:extLst>
          </p:cNvPr>
          <p:cNvPicPr>
            <a:picLocks noChangeAspect="1"/>
          </p:cNvPicPr>
          <p:nvPr/>
        </p:nvPicPr>
        <p:blipFill>
          <a:blip r:embed="rId2"/>
          <a:stretch>
            <a:fillRect/>
          </a:stretch>
        </p:blipFill>
        <p:spPr>
          <a:xfrm>
            <a:off x="5281936" y="1394460"/>
            <a:ext cx="6044052" cy="4820088"/>
          </a:xfrm>
          <a:prstGeom prst="rect">
            <a:avLst/>
          </a:prstGeom>
        </p:spPr>
      </p:pic>
    </p:spTree>
    <p:extLst>
      <p:ext uri="{BB962C8B-B14F-4D97-AF65-F5344CB8AC3E}">
        <p14:creationId xmlns:p14="http://schemas.microsoft.com/office/powerpoint/2010/main" val="24763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571EDB8-3DA9-43AE-90DE-9A5B165033AC}"/>
              </a:ext>
            </a:extLst>
          </p:cNvPr>
          <p:cNvSpPr>
            <a:spLocks noGrp="1"/>
          </p:cNvSpPr>
          <p:nvPr>
            <p:ph idx="1"/>
          </p:nvPr>
        </p:nvSpPr>
        <p:spPr>
          <a:xfrm>
            <a:off x="1409700" y="2429171"/>
            <a:ext cx="9143140" cy="4428829"/>
          </a:xfrm>
        </p:spPr>
        <p:txBody>
          <a:bodyPr vert="horz" lIns="91440" tIns="45720" rIns="91440" bIns="45720" rtlCol="0" anchor="t">
            <a:normAutofit/>
          </a:bodyPr>
          <a:lstStyle/>
          <a:p>
            <a:pPr marL="0" indent="0">
              <a:buNone/>
            </a:pPr>
            <a:r>
              <a:rPr lang="nl-NL">
                <a:latin typeface="Effra"/>
              </a:rPr>
              <a:t>Leg uit dat </a:t>
            </a:r>
            <a:r>
              <a:rPr lang="nl-NL" err="1">
                <a:latin typeface="Effra"/>
              </a:rPr>
              <a:t>looksmaxxing</a:t>
            </a:r>
            <a:r>
              <a:rPr lang="nl-NL">
                <a:latin typeface="Effra"/>
              </a:rPr>
              <a:t> een trend is die gericht is op het veranderen van je identiteit. Gebruik in je antwoord:</a:t>
            </a:r>
          </a:p>
          <a:p>
            <a:pPr marL="536575"/>
            <a:r>
              <a:rPr lang="nl-NL">
                <a:latin typeface="Effra"/>
              </a:rPr>
              <a:t>Een omschrijving van het kernconcept identiteit</a:t>
            </a:r>
          </a:p>
          <a:p>
            <a:pPr marL="536575"/>
            <a:r>
              <a:rPr lang="nl-NL">
                <a:latin typeface="Effra"/>
              </a:rPr>
              <a:t>Een soort identiteit </a:t>
            </a:r>
          </a:p>
          <a:p>
            <a:pPr marL="536575"/>
            <a:r>
              <a:rPr lang="nl-NL">
                <a:latin typeface="Effra"/>
              </a:rPr>
              <a:t>Informatie uit het artikel</a:t>
            </a:r>
            <a:endParaRPr lang="nl-NL"/>
          </a:p>
          <a:p>
            <a:pPr marL="0" indent="0">
              <a:buNone/>
            </a:pPr>
            <a:endParaRPr lang="nl-NL"/>
          </a:p>
        </p:txBody>
      </p:sp>
      <p:sp>
        <p:nvSpPr>
          <p:cNvPr id="2" name="Titel 1">
            <a:extLst>
              <a:ext uri="{FF2B5EF4-FFF2-40B4-BE49-F238E27FC236}">
                <a16:creationId xmlns:a16="http://schemas.microsoft.com/office/drawing/2014/main" id="{4E843A1A-6D9E-EA42-A282-60F4BA7DA2F7}"/>
              </a:ext>
            </a:extLst>
          </p:cNvPr>
          <p:cNvSpPr>
            <a:spLocks noGrp="1"/>
          </p:cNvSpPr>
          <p:nvPr>
            <p:ph type="title"/>
          </p:nvPr>
        </p:nvSpPr>
        <p:spPr>
          <a:xfrm>
            <a:off x="1409700" y="1103608"/>
            <a:ext cx="10515600" cy="1325563"/>
          </a:xfrm>
        </p:spPr>
        <p:txBody>
          <a:bodyPr/>
          <a:lstStyle/>
          <a:p>
            <a:r>
              <a:rPr lang="en-US"/>
              <a:t>Looksmaxxing </a:t>
            </a:r>
            <a:r>
              <a:rPr lang="en-US" err="1"/>
              <a:t>en</a:t>
            </a:r>
            <a:r>
              <a:rPr lang="en-US"/>
              <a:t> </a:t>
            </a:r>
            <a:r>
              <a:rPr lang="en-US" err="1"/>
              <a:t>identiteit</a:t>
            </a:r>
            <a:r>
              <a:rPr lang="en-US"/>
              <a:t> </a:t>
            </a:r>
            <a:endParaRPr lang="nl-NL"/>
          </a:p>
        </p:txBody>
      </p:sp>
    </p:spTree>
    <p:extLst>
      <p:ext uri="{BB962C8B-B14F-4D97-AF65-F5344CB8AC3E}">
        <p14:creationId xmlns:p14="http://schemas.microsoft.com/office/powerpoint/2010/main" val="324331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CA53581A-FB49-B181-81C3-9639C2A0F666}"/>
              </a:ext>
            </a:extLst>
          </p:cNvPr>
          <p:cNvGraphicFramePr>
            <a:graphicFrameLocks noGrp="1"/>
          </p:cNvGraphicFramePr>
          <p:nvPr>
            <p:extLst>
              <p:ext uri="{D42A27DB-BD31-4B8C-83A1-F6EECF244321}">
                <p14:modId xmlns:p14="http://schemas.microsoft.com/office/powerpoint/2010/main" val="1634568630"/>
              </p:ext>
            </p:extLst>
          </p:nvPr>
        </p:nvGraphicFramePr>
        <p:xfrm>
          <a:off x="281428" y="1110294"/>
          <a:ext cx="11649359" cy="5565174"/>
        </p:xfrm>
        <a:graphic>
          <a:graphicData uri="http://schemas.openxmlformats.org/drawingml/2006/table">
            <a:tbl>
              <a:tblPr firstRow="1" firstCol="1" bandRow="1">
                <a:tableStyleId>{5C22544A-7EE6-4342-B048-85BDC9FD1C3A}</a:tableStyleId>
              </a:tblPr>
              <a:tblGrid>
                <a:gridCol w="2724463">
                  <a:extLst>
                    <a:ext uri="{9D8B030D-6E8A-4147-A177-3AD203B41FA5}">
                      <a16:colId xmlns:a16="http://schemas.microsoft.com/office/drawing/2014/main" val="3724018778"/>
                    </a:ext>
                  </a:extLst>
                </a:gridCol>
                <a:gridCol w="8924896">
                  <a:extLst>
                    <a:ext uri="{9D8B030D-6E8A-4147-A177-3AD203B41FA5}">
                      <a16:colId xmlns:a16="http://schemas.microsoft.com/office/drawing/2014/main" val="3162194273"/>
                    </a:ext>
                  </a:extLst>
                </a:gridCol>
              </a:tblGrid>
              <a:tr h="261317">
                <a:tc>
                  <a:txBody>
                    <a:bodyPr/>
                    <a:lstStyle/>
                    <a:p>
                      <a:pPr>
                        <a:buNone/>
                      </a:pPr>
                      <a:r>
                        <a:rPr lang="nl-NL" b="1">
                          <a:solidFill>
                            <a:srgbClr val="FFFFFF"/>
                          </a:solidFill>
                          <a:effectLst/>
                        </a:rPr>
                        <a:t>Identiteit</a:t>
                      </a:r>
                      <a:endParaRPr lang="nl-NL">
                        <a:effectLst/>
                      </a:endParaRPr>
                    </a:p>
                  </a:txBody>
                  <a:tcPr marL="68580" marR="68580" marT="0" marB="0">
                    <a:lnL>
                      <a:noFill/>
                    </a:lnL>
                    <a:lnR>
                      <a:noFill/>
                    </a:lnR>
                    <a:lnT>
                      <a:noFill/>
                    </a:lnT>
                    <a:lnB>
                      <a:noFill/>
                    </a:lnB>
                    <a:solidFill>
                      <a:srgbClr val="F836E1"/>
                    </a:solidFill>
                  </a:tcPr>
                </a:tc>
                <a:tc>
                  <a:txBody>
                    <a:bodyPr/>
                    <a:lstStyle/>
                    <a:p>
                      <a:pPr>
                        <a:buNone/>
                      </a:pPr>
                      <a:endParaRPr lang="nl-NL">
                        <a:effectLst/>
                      </a:endParaRPr>
                    </a:p>
                  </a:txBody>
                  <a:tcPr marL="68580" marR="68580" marT="0" marB="0">
                    <a:lnL>
                      <a:noFill/>
                    </a:lnL>
                    <a:lnR>
                      <a:noFill/>
                    </a:lnR>
                    <a:lnT>
                      <a:noFill/>
                    </a:lnT>
                    <a:lnB>
                      <a:noFill/>
                    </a:lnB>
                    <a:solidFill>
                      <a:srgbClr val="F836E1"/>
                    </a:solidFill>
                  </a:tcPr>
                </a:tc>
                <a:extLst>
                  <a:ext uri="{0D108BD9-81ED-4DB2-BD59-A6C34878D82A}">
                    <a16:rowId xmlns:a16="http://schemas.microsoft.com/office/drawing/2014/main" val="918029922"/>
                  </a:ext>
                </a:extLst>
              </a:tr>
              <a:tr h="2090546">
                <a:tc>
                  <a:txBody>
                    <a:bodyPr/>
                    <a:lstStyle/>
                    <a:p>
                      <a:pPr>
                        <a:buNone/>
                      </a:pPr>
                      <a:r>
                        <a:rPr lang="nl-NL" b="1">
                          <a:solidFill>
                            <a:srgbClr val="000000"/>
                          </a:solidFill>
                          <a:effectLst/>
                        </a:rPr>
                        <a:t>Definitie: </a:t>
                      </a:r>
                      <a:endParaRPr lang="nl-NL">
                        <a:effectLst/>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a:effectLst/>
                        </a:rPr>
                        <a:t>Het </a:t>
                      </a:r>
                      <a:r>
                        <a:rPr lang="nl-NL">
                          <a:solidFill>
                            <a:srgbClr val="F836E1"/>
                          </a:solidFill>
                          <a:effectLst/>
                        </a:rPr>
                        <a:t>(</a:t>
                      </a:r>
                      <a:r>
                        <a:rPr lang="nl-NL" b="1">
                          <a:solidFill>
                            <a:srgbClr val="F836E1"/>
                          </a:solidFill>
                          <a:effectLst/>
                        </a:rPr>
                        <a:t>1) beeld dat iemand van zichzelf heeft, dat hij uitdraagt en anderen voorhoudt en dat hij als kenmerkend en blijvend beschouwt voor zijn eigen persoon</a:t>
                      </a:r>
                      <a:r>
                        <a:rPr lang="nl-NL">
                          <a:solidFill>
                            <a:srgbClr val="F836E1"/>
                          </a:solidFill>
                          <a:effectLst/>
                        </a:rPr>
                        <a:t> </a:t>
                      </a:r>
                      <a:r>
                        <a:rPr lang="nl-NL">
                          <a:effectLst/>
                        </a:rPr>
                        <a:t>en</a:t>
                      </a:r>
                      <a:r>
                        <a:rPr lang="nl-NL">
                          <a:solidFill>
                            <a:schemeClr val="accent2"/>
                          </a:solidFill>
                          <a:effectLst/>
                        </a:rPr>
                        <a:t> </a:t>
                      </a:r>
                      <a:r>
                        <a:rPr lang="nl-NL" b="1">
                          <a:solidFill>
                            <a:schemeClr val="accent2"/>
                          </a:solidFill>
                          <a:effectLst/>
                        </a:rPr>
                        <a:t>(2) dat is afgeleid van zijn perceptie over de groep(en) waar hij wel of juist ook niet deel van uitmaakt.</a:t>
                      </a:r>
                      <a:endParaRPr lang="nl-NL">
                        <a:solidFill>
                          <a:schemeClr val="accent2"/>
                        </a:solidFill>
                        <a:effectLst/>
                      </a:endParaRPr>
                    </a:p>
                    <a:p>
                      <a:pPr>
                        <a:buNone/>
                      </a:pPr>
                      <a:endParaRPr lang="nl-NL">
                        <a:effectLst/>
                      </a:endParaRPr>
                    </a:p>
                    <a:p>
                      <a:pPr>
                        <a:buNone/>
                      </a:pPr>
                      <a:r>
                        <a:rPr lang="nl-NL" i="1">
                          <a:effectLst/>
                        </a:rPr>
                        <a:t>Element 1 of 2 kiezen op basis van vraag/bron. </a:t>
                      </a:r>
                      <a:endParaRPr lang="nl-NL">
                        <a:effectLst/>
                      </a:endParaRPr>
                    </a:p>
                    <a:p>
                      <a:pPr marL="342900" lvl="0" indent="-342900">
                        <a:buNone/>
                      </a:pPr>
                      <a:r>
                        <a:rPr lang="nl-NL" i="1">
                          <a:effectLst/>
                        </a:rPr>
                        <a:t>Zelfbeeld van individu </a:t>
                      </a:r>
                      <a:r>
                        <a:rPr lang="nl-NL">
                          <a:effectLst/>
                          <a:latin typeface="Trebuchet MS" panose="020B0603020202020204" pitchFamily="34" charset="0"/>
                          <a:sym typeface="Wingdings" panose="05000000000000000000" pitchFamily="2" charset="2"/>
                        </a:rPr>
                        <a:t></a:t>
                      </a:r>
                      <a:r>
                        <a:rPr lang="nl-NL" i="1">
                          <a:effectLst/>
                        </a:rPr>
                        <a:t> element 1 </a:t>
                      </a:r>
                      <a:endParaRPr lang="nl-NL">
                        <a:effectLst/>
                      </a:endParaRPr>
                    </a:p>
                    <a:p>
                      <a:pPr marL="342900" lvl="0" indent="-342900">
                        <a:buNone/>
                      </a:pPr>
                      <a:r>
                        <a:rPr lang="nl-NL" i="1">
                          <a:effectLst/>
                        </a:rPr>
                        <a:t>Sociale identiteit of groepsbeeld </a:t>
                      </a:r>
                      <a:r>
                        <a:rPr lang="nl-NL" i="1">
                          <a:effectLst/>
                          <a:latin typeface="Trebuchet MS" panose="020B0603020202020204" pitchFamily="34" charset="0"/>
                          <a:sym typeface="Wingdings" panose="05000000000000000000" pitchFamily="2" charset="2"/>
                        </a:rPr>
                        <a:t></a:t>
                      </a:r>
                      <a:r>
                        <a:rPr lang="nl-NL" i="1">
                          <a:effectLst/>
                        </a:rPr>
                        <a:t> element 2 </a:t>
                      </a:r>
                      <a:endParaRPr lang="nl-NL">
                        <a:effectLst/>
                      </a:endParaRPr>
                    </a:p>
                    <a:p>
                      <a:pPr>
                        <a:buNone/>
                      </a:pPr>
                      <a:endParaRPr lang="nl-NL">
                        <a:effectLst/>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0441330"/>
                  </a:ext>
                </a:extLst>
              </a:tr>
              <a:tr h="261317">
                <a:tc>
                  <a:txBody>
                    <a:bodyPr/>
                    <a:lstStyle/>
                    <a:p>
                      <a:pPr>
                        <a:buNone/>
                      </a:pPr>
                      <a:r>
                        <a:rPr lang="nl-NL" b="1">
                          <a:solidFill>
                            <a:srgbClr val="000000"/>
                          </a:solidFill>
                          <a:effectLst/>
                        </a:rPr>
                        <a:t>Hoort bij hoofdconcept</a:t>
                      </a:r>
                      <a:endParaRPr lang="nl-NL">
                        <a:effectLst/>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nl-NL" b="1">
                          <a:solidFill>
                            <a:srgbClr val="FF33CC"/>
                          </a:solidFill>
                          <a:effectLst/>
                        </a:rPr>
                        <a:t>Vorming</a:t>
                      </a:r>
                      <a:endParaRPr lang="nl-NL">
                        <a:effectLst/>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395447"/>
                  </a:ext>
                </a:extLst>
              </a:tr>
              <a:tr h="1045269">
                <a:tc>
                  <a:txBody>
                    <a:bodyPr/>
                    <a:lstStyle/>
                    <a:p>
                      <a:pPr>
                        <a:buNone/>
                      </a:pPr>
                      <a:r>
                        <a:rPr lang="nl-NL" b="1">
                          <a:solidFill>
                            <a:srgbClr val="000000"/>
                          </a:solidFill>
                          <a:effectLst/>
                        </a:rPr>
                        <a:t>Belangrijke woorden kernconcept:</a:t>
                      </a:r>
                      <a:endParaRPr lang="nl-NL">
                        <a:effectLst/>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None/>
                      </a:pPr>
                      <a:r>
                        <a:rPr lang="nl-NL">
                          <a:effectLst/>
                        </a:rPr>
                        <a:t>Beeld van je zelf/zelfbeeld</a:t>
                      </a:r>
                    </a:p>
                    <a:p>
                      <a:pPr marL="342900" lvl="0" indent="-342900">
                        <a:buNone/>
                      </a:pPr>
                      <a:r>
                        <a:rPr lang="nl-NL">
                          <a:effectLst/>
                        </a:rPr>
                        <a:t>Perceptie (beeld) van groepen</a:t>
                      </a:r>
                    </a:p>
                    <a:p>
                      <a:pPr marL="342900" lvl="0" indent="-342900">
                        <a:buNone/>
                      </a:pPr>
                      <a:r>
                        <a:rPr lang="nl-NL">
                          <a:effectLst/>
                        </a:rPr>
                        <a:t>Wel of niet deel van uitmaken</a:t>
                      </a:r>
                    </a:p>
                    <a:p>
                      <a:pPr>
                        <a:buNone/>
                      </a:pPr>
                      <a:endParaRPr lang="nl-NL">
                        <a:effectLst/>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98337"/>
                  </a:ext>
                </a:extLst>
              </a:tr>
              <a:tr h="1724694">
                <a:tc>
                  <a:txBody>
                    <a:bodyPr/>
                    <a:lstStyle/>
                    <a:p>
                      <a:pPr>
                        <a:buNone/>
                      </a:pPr>
                      <a:r>
                        <a:rPr lang="nl-NL" b="1">
                          <a:solidFill>
                            <a:srgbClr val="000000"/>
                          </a:solidFill>
                          <a:effectLst/>
                        </a:rPr>
                        <a:t>Extra begrippen horend bij dit kernconcept</a:t>
                      </a:r>
                      <a:endParaRPr lang="nl-NL">
                        <a:effectLst/>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a:effectLst/>
                        </a:rPr>
                        <a:t>Soorten identiteit: </a:t>
                      </a:r>
                    </a:p>
                    <a:p>
                      <a:pPr marL="342900" lvl="0" indent="-342900">
                        <a:buAutoNum type="arabicPeriod"/>
                      </a:pPr>
                      <a:r>
                        <a:rPr lang="nl-NL">
                          <a:effectLst/>
                        </a:rPr>
                        <a:t>Persoonlijke identiteit</a:t>
                      </a:r>
                    </a:p>
                    <a:p>
                      <a:pPr marL="342900" lvl="0" indent="-342900">
                        <a:buAutoNum type="arabicPeriod"/>
                      </a:pPr>
                      <a:r>
                        <a:rPr lang="nl-NL">
                          <a:effectLst/>
                        </a:rPr>
                        <a:t>Sociale identiteit</a:t>
                      </a:r>
                    </a:p>
                    <a:p>
                      <a:pPr marL="342900" lvl="0" indent="-342900">
                        <a:buAutoNum type="arabicPeriod"/>
                      </a:pPr>
                      <a:r>
                        <a:rPr lang="nl-NL">
                          <a:effectLst/>
                        </a:rPr>
                        <a:t>Intern collectieve identiteit</a:t>
                      </a:r>
                    </a:p>
                    <a:p>
                      <a:pPr marL="342900" lvl="0" indent="-342900">
                        <a:buAutoNum type="arabicPeriod"/>
                      </a:pPr>
                      <a:r>
                        <a:rPr lang="nl-NL">
                          <a:effectLst/>
                        </a:rPr>
                        <a:t>Extern collectieve identiteit</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37020427"/>
                  </a:ext>
                </a:extLst>
              </a:tr>
            </a:tbl>
          </a:graphicData>
        </a:graphic>
      </p:graphicFrame>
    </p:spTree>
    <p:extLst>
      <p:ext uri="{BB962C8B-B14F-4D97-AF65-F5344CB8AC3E}">
        <p14:creationId xmlns:p14="http://schemas.microsoft.com/office/powerpoint/2010/main" val="706380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C09C73-D0FF-5707-7EDF-A1A8050BFA74}"/>
              </a:ext>
            </a:extLst>
          </p:cNvPr>
          <p:cNvPicPr>
            <a:picLocks noChangeAspect="1"/>
          </p:cNvPicPr>
          <p:nvPr/>
        </p:nvPicPr>
        <p:blipFill>
          <a:blip r:embed="rId2"/>
          <a:srcRect t="14254"/>
          <a:stretch>
            <a:fillRect/>
          </a:stretch>
        </p:blipFill>
        <p:spPr>
          <a:xfrm>
            <a:off x="1143143" y="4333297"/>
            <a:ext cx="9905713" cy="2524703"/>
          </a:xfrm>
          <a:prstGeom prst="rect">
            <a:avLst/>
          </a:prstGeom>
        </p:spPr>
      </p:pic>
      <p:pic>
        <p:nvPicPr>
          <p:cNvPr id="5" name="Picture 4">
            <a:extLst>
              <a:ext uri="{FF2B5EF4-FFF2-40B4-BE49-F238E27FC236}">
                <a16:creationId xmlns:a16="http://schemas.microsoft.com/office/drawing/2014/main" id="{7501BB66-79C4-0C4D-04F3-E610380A6F4A}"/>
              </a:ext>
            </a:extLst>
          </p:cNvPr>
          <p:cNvPicPr>
            <a:picLocks noChangeAspect="1"/>
          </p:cNvPicPr>
          <p:nvPr/>
        </p:nvPicPr>
        <p:blipFill>
          <a:blip r:embed="rId3"/>
          <a:srcRect b="18409"/>
          <a:stretch>
            <a:fillRect/>
          </a:stretch>
        </p:blipFill>
        <p:spPr>
          <a:xfrm>
            <a:off x="1345943" y="0"/>
            <a:ext cx="9500112" cy="4013200"/>
          </a:xfrm>
          <a:prstGeom prst="rect">
            <a:avLst/>
          </a:prstGeom>
        </p:spPr>
      </p:pic>
    </p:spTree>
    <p:extLst>
      <p:ext uri="{BB962C8B-B14F-4D97-AF65-F5344CB8AC3E}">
        <p14:creationId xmlns:p14="http://schemas.microsoft.com/office/powerpoint/2010/main" val="357893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D4C6-B8D3-E266-3304-0233E97E89A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948783-14E8-2E0E-CC2A-279A395302EE}"/>
              </a:ext>
            </a:extLst>
          </p:cNvPr>
          <p:cNvSpPr txBox="1"/>
          <p:nvPr/>
        </p:nvSpPr>
        <p:spPr>
          <a:xfrm>
            <a:off x="643890" y="774561"/>
            <a:ext cx="8641080" cy="5909310"/>
          </a:xfrm>
          <a:prstGeom prst="rect">
            <a:avLst/>
          </a:prstGeom>
          <a:noFill/>
        </p:spPr>
        <p:txBody>
          <a:bodyPr wrap="square">
            <a:spAutoFit/>
          </a:bodyPr>
          <a:lstStyle/>
          <a:p>
            <a:pPr algn="l">
              <a:buNone/>
            </a:pPr>
            <a:r>
              <a:rPr lang="nl-NL" b="0" i="0">
                <a:solidFill>
                  <a:srgbClr val="000000"/>
                </a:solidFill>
                <a:effectLst/>
                <a:latin typeface="Effra" panose="02000506080000020004"/>
              </a:rPr>
              <a:t>Jezelf transformeren van een puistige puber tot een volledig vernieuwde versie van jezelf. Dat is wat </a:t>
            </a:r>
            <a:r>
              <a:rPr lang="nl-NL" b="0" i="0" err="1">
                <a:solidFill>
                  <a:srgbClr val="000000"/>
                </a:solidFill>
                <a:effectLst/>
                <a:latin typeface="Effra" panose="02000506080000020004"/>
              </a:rPr>
              <a:t>looksmaxxing</a:t>
            </a:r>
            <a:r>
              <a:rPr lang="nl-NL" b="0" i="0">
                <a:solidFill>
                  <a:srgbClr val="000000"/>
                </a:solidFill>
                <a:effectLst/>
                <a:latin typeface="Effra" panose="02000506080000020004"/>
              </a:rPr>
              <a:t> belooft. Op zoek naar het perfecte uiterlijk komen onzekere jongens online in een fuik van steeds extremere berichten terecht. Ouders en artsen maken zich grote zorgen en waarschuwen voor de ernstige gevolgen.</a:t>
            </a:r>
          </a:p>
          <a:p>
            <a:pPr algn="l">
              <a:buNone/>
            </a:pPr>
            <a:endParaRPr lang="nl-NL" b="0" i="0">
              <a:solidFill>
                <a:srgbClr val="000000"/>
              </a:solidFill>
              <a:effectLst/>
              <a:latin typeface="Effra" panose="02000506080000020004"/>
            </a:endParaRPr>
          </a:p>
          <a:p>
            <a:pPr algn="l">
              <a:buNone/>
            </a:pPr>
            <a:r>
              <a:rPr lang="nl-NL" b="0" i="0">
                <a:solidFill>
                  <a:srgbClr val="000000"/>
                </a:solidFill>
                <a:effectLst/>
                <a:latin typeface="Effra" panose="02000506080000020004"/>
              </a:rPr>
              <a:t>Een sterke kaaklijn, weinig lichaamsvet, duidelijke wenkbrauwen, in de wereld van '</a:t>
            </a:r>
            <a:r>
              <a:rPr lang="nl-NL" b="0" i="0" err="1">
                <a:solidFill>
                  <a:srgbClr val="000000"/>
                </a:solidFill>
                <a:effectLst/>
                <a:latin typeface="Effra" panose="02000506080000020004"/>
              </a:rPr>
              <a:t>looksmaxxing</a:t>
            </a:r>
            <a:r>
              <a:rPr lang="nl-NL" b="0" i="0">
                <a:solidFill>
                  <a:srgbClr val="000000"/>
                </a:solidFill>
                <a:effectLst/>
                <a:latin typeface="Effra" panose="02000506080000020004"/>
              </a:rPr>
              <a:t>' - letterlijk: het maximaliseren van je looks - krijgen jongeren tips om dit schoonheidsideaal te bereiken. Door te sporten en gezond te eten, maar in sommige gevallen ook met anabolen en plastische chirurgie. Maar ook je gezicht slaan met een pan of hamer, in de hoop op een strakkere kaaklijn. En sommigen gaan zelfs zo ver dat ze hun botten breken en hun benen laten verlengen voor de ideale lengte: minstens 1 meter 80.</a:t>
            </a:r>
          </a:p>
          <a:p>
            <a:pPr algn="l">
              <a:buNone/>
            </a:pPr>
            <a:endParaRPr lang="nl-NL">
              <a:solidFill>
                <a:srgbClr val="000000"/>
              </a:solidFill>
              <a:latin typeface="Effra" panose="02000506080000020004"/>
            </a:endParaRPr>
          </a:p>
          <a:p>
            <a:r>
              <a:rPr lang="nl-NL">
                <a:solidFill>
                  <a:srgbClr val="000000"/>
                </a:solidFill>
                <a:latin typeface="Effra" panose="02000506080000020004"/>
              </a:rPr>
              <a:t> "Jongens hopen dat ze zelfverzekerder worden als ze er beter uitzien. Maar het gevolg is dat ze eigenlijk alleen maar onzekerder worden, omdat ze steeds iets anders zien wat niet perfect is. Hartverscheurend."</a:t>
            </a:r>
          </a:p>
          <a:p>
            <a:r>
              <a:rPr lang="nl-NL">
                <a:solidFill>
                  <a:srgbClr val="000000"/>
                </a:solidFill>
                <a:latin typeface="Effra" panose="02000506080000020004"/>
              </a:rPr>
              <a:t>De 15-jarige Jay was op z'n 12e niet blij met zijn uiterlijk. "Mensen zeiden altijd wel iets over mijn uiterlijk. Dat heeft mij heel hard geraakt. Ik dacht: als ik er beter uitzie, dan wordt mijn leven misschien beter."</a:t>
            </a:r>
          </a:p>
          <a:p>
            <a:pPr algn="l">
              <a:buNone/>
            </a:pPr>
            <a:endParaRPr lang="nl-NL" b="0" i="0">
              <a:solidFill>
                <a:srgbClr val="000000"/>
              </a:solidFill>
              <a:effectLst/>
              <a:latin typeface="Effra" panose="02000506080000020004"/>
            </a:endParaRPr>
          </a:p>
          <a:p>
            <a:pPr algn="l">
              <a:buNone/>
            </a:pPr>
            <a:endParaRPr lang="nl-NL">
              <a:solidFill>
                <a:srgbClr val="000000"/>
              </a:solidFill>
              <a:latin typeface="Effra" panose="02000506080000020004"/>
            </a:endParaRPr>
          </a:p>
          <a:p>
            <a:pPr algn="l">
              <a:buNone/>
            </a:pPr>
            <a:endParaRPr lang="nl-NL" b="0" i="0">
              <a:solidFill>
                <a:srgbClr val="000000"/>
              </a:solidFill>
              <a:effectLst/>
              <a:latin typeface="Effra" panose="02000506080000020004"/>
            </a:endParaRPr>
          </a:p>
        </p:txBody>
      </p:sp>
      <p:sp>
        <p:nvSpPr>
          <p:cNvPr id="7" name="Rectangle 6">
            <a:extLst>
              <a:ext uri="{FF2B5EF4-FFF2-40B4-BE49-F238E27FC236}">
                <a16:creationId xmlns:a16="http://schemas.microsoft.com/office/drawing/2014/main" id="{FEB75553-E557-C9E0-BE12-56072A487DFA}"/>
              </a:ext>
            </a:extLst>
          </p:cNvPr>
          <p:cNvSpPr/>
          <p:nvPr/>
        </p:nvSpPr>
        <p:spPr>
          <a:xfrm>
            <a:off x="643890" y="800100"/>
            <a:ext cx="8420100" cy="320040"/>
          </a:xfrm>
          <a:prstGeom prst="rect">
            <a:avLst/>
          </a:prstGeom>
          <a:solidFill>
            <a:schemeClr val="accent2">
              <a:alpha val="5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70E0FCD9-3A48-8842-6507-8F6A2C6C365C}"/>
              </a:ext>
            </a:extLst>
          </p:cNvPr>
          <p:cNvSpPr/>
          <p:nvPr/>
        </p:nvSpPr>
        <p:spPr>
          <a:xfrm>
            <a:off x="643890" y="1120140"/>
            <a:ext cx="669290" cy="271780"/>
          </a:xfrm>
          <a:prstGeom prst="rect">
            <a:avLst/>
          </a:prstGeom>
          <a:solidFill>
            <a:schemeClr val="accent2">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394FAC66-3971-41A0-ED82-8AA195B4264D}"/>
              </a:ext>
            </a:extLst>
          </p:cNvPr>
          <p:cNvSpPr/>
          <p:nvPr/>
        </p:nvSpPr>
        <p:spPr>
          <a:xfrm>
            <a:off x="5404484" y="5185410"/>
            <a:ext cx="3350895" cy="320040"/>
          </a:xfrm>
          <a:prstGeom prst="rect">
            <a:avLst/>
          </a:prstGeom>
          <a:solidFill>
            <a:schemeClr val="accent2">
              <a:alpha val="5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F34BF8DF-8404-D9ED-B604-9EDFDF39F653}"/>
              </a:ext>
            </a:extLst>
          </p:cNvPr>
          <p:cNvSpPr/>
          <p:nvPr/>
        </p:nvSpPr>
        <p:spPr>
          <a:xfrm>
            <a:off x="643890" y="5455920"/>
            <a:ext cx="3859530" cy="320040"/>
          </a:xfrm>
          <a:prstGeom prst="rect">
            <a:avLst/>
          </a:prstGeom>
          <a:solidFill>
            <a:schemeClr val="accent2">
              <a:alpha val="5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8E5AB5A9-68FA-2D95-7CC4-8B759F137598}"/>
              </a:ext>
            </a:extLst>
          </p:cNvPr>
          <p:cNvSpPr/>
          <p:nvPr/>
        </p:nvSpPr>
        <p:spPr>
          <a:xfrm>
            <a:off x="643890" y="4942979"/>
            <a:ext cx="1733550" cy="320040"/>
          </a:xfrm>
          <a:prstGeom prst="rect">
            <a:avLst/>
          </a:prstGeom>
          <a:solidFill>
            <a:schemeClr val="accent2">
              <a:alpha val="5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2" name="Tabel 6">
            <a:extLst>
              <a:ext uri="{FF2B5EF4-FFF2-40B4-BE49-F238E27FC236}">
                <a16:creationId xmlns:a16="http://schemas.microsoft.com/office/drawing/2014/main" id="{F8D69EE3-7F6B-6AF6-4ECD-5502B14A8A85}"/>
              </a:ext>
            </a:extLst>
          </p:cNvPr>
          <p:cNvGraphicFramePr>
            <a:graphicFrameLocks noGrp="1"/>
          </p:cNvGraphicFramePr>
          <p:nvPr>
            <p:extLst>
              <p:ext uri="{D42A27DB-BD31-4B8C-83A1-F6EECF244321}">
                <p14:modId xmlns:p14="http://schemas.microsoft.com/office/powerpoint/2010/main" val="3139074293"/>
              </p:ext>
            </p:extLst>
          </p:nvPr>
        </p:nvGraphicFramePr>
        <p:xfrm>
          <a:off x="9455150" y="2011680"/>
          <a:ext cx="2736850" cy="2484120"/>
        </p:xfrm>
        <a:graphic>
          <a:graphicData uri="http://schemas.openxmlformats.org/drawingml/2006/table">
            <a:tbl>
              <a:tblPr firstRow="1" bandRow="1">
                <a:tableStyleId>{5C22544A-7EE6-4342-B048-85BDC9FD1C3A}</a:tableStyleId>
              </a:tblPr>
              <a:tblGrid>
                <a:gridCol w="2736850">
                  <a:extLst>
                    <a:ext uri="{9D8B030D-6E8A-4147-A177-3AD203B41FA5}">
                      <a16:colId xmlns:a16="http://schemas.microsoft.com/office/drawing/2014/main" val="4086789891"/>
                    </a:ext>
                  </a:extLst>
                </a:gridCol>
              </a:tblGrid>
              <a:tr h="2484120">
                <a:tc>
                  <a:txBody>
                    <a:bodyPr/>
                    <a:lstStyle/>
                    <a:p>
                      <a:pPr marL="0" indent="0">
                        <a:buNone/>
                      </a:pPr>
                      <a:r>
                        <a:rPr lang="nl-NL">
                          <a:latin typeface="Effra"/>
                        </a:rPr>
                        <a:t>Vraag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a:latin typeface="Effra"/>
                        </a:rPr>
                        <a:t>Leg uit dat </a:t>
                      </a:r>
                      <a:r>
                        <a:rPr lang="nl-NL" b="0" err="1">
                          <a:latin typeface="Effra"/>
                        </a:rPr>
                        <a:t>looksmaxxing</a:t>
                      </a:r>
                      <a:r>
                        <a:rPr lang="nl-NL" b="0">
                          <a:latin typeface="Effra"/>
                        </a:rPr>
                        <a:t> een trend is die gericht is op het veranderen van je identiteit. Gebruik:</a:t>
                      </a:r>
                    </a:p>
                    <a:p>
                      <a:pPr marL="285750" indent="-285750">
                        <a:buFont typeface="Arial" panose="020B0604020202020204" pitchFamily="34" charset="0"/>
                        <a:buChar char="•"/>
                      </a:pPr>
                      <a:r>
                        <a:rPr lang="nl-NL" b="0">
                          <a:latin typeface="Effra"/>
                        </a:rPr>
                        <a:t>Omschrijving KC identiteit</a:t>
                      </a:r>
                    </a:p>
                    <a:p>
                      <a:pPr marL="285750" indent="-285750">
                        <a:buFont typeface="Arial" panose="020B0604020202020204" pitchFamily="34" charset="0"/>
                        <a:buChar char="•"/>
                      </a:pPr>
                      <a:r>
                        <a:rPr lang="nl-NL" b="0">
                          <a:latin typeface="Effra"/>
                        </a:rPr>
                        <a:t>Soort identiteit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95029"/>
                    </a:solidFill>
                  </a:tcPr>
                </a:tc>
                <a:extLst>
                  <a:ext uri="{0D108BD9-81ED-4DB2-BD59-A6C34878D82A}">
                    <a16:rowId xmlns:a16="http://schemas.microsoft.com/office/drawing/2014/main" val="3387229703"/>
                  </a:ext>
                </a:extLst>
              </a:tr>
            </a:tbl>
          </a:graphicData>
        </a:graphic>
      </p:graphicFrame>
    </p:spTree>
    <p:extLst>
      <p:ext uri="{BB962C8B-B14F-4D97-AF65-F5344CB8AC3E}">
        <p14:creationId xmlns:p14="http://schemas.microsoft.com/office/powerpoint/2010/main" val="3389011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0564-3385-0A1D-AD61-C76BF113C16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CF5485B-EF88-81F9-E8EA-705ADBDD0AC3}"/>
              </a:ext>
            </a:extLst>
          </p:cNvPr>
          <p:cNvSpPr>
            <a:spLocks noGrp="1"/>
          </p:cNvSpPr>
          <p:nvPr>
            <p:ph idx="1"/>
          </p:nvPr>
        </p:nvSpPr>
        <p:spPr>
          <a:xfrm>
            <a:off x="1089660" y="1920535"/>
            <a:ext cx="9143140" cy="3016929"/>
          </a:xfrm>
        </p:spPr>
        <p:txBody>
          <a:bodyPr vert="horz" lIns="91440" tIns="45720" rIns="91440" bIns="45720" rtlCol="0" anchor="t">
            <a:normAutofit/>
          </a:bodyPr>
          <a:lstStyle/>
          <a:p>
            <a:pPr marL="0" indent="0">
              <a:buNone/>
            </a:pPr>
            <a:r>
              <a:rPr lang="nl-NL">
                <a:latin typeface="Effra"/>
              </a:rPr>
              <a:t>Leg uit dat </a:t>
            </a:r>
            <a:r>
              <a:rPr lang="nl-NL" err="1">
                <a:latin typeface="Effra"/>
              </a:rPr>
              <a:t>looksmaxxing</a:t>
            </a:r>
            <a:r>
              <a:rPr lang="nl-NL">
                <a:latin typeface="Effra"/>
              </a:rPr>
              <a:t> een trend is die gericht is op het veranderen van je identiteit. Gebruik in je antwoord:</a:t>
            </a:r>
          </a:p>
          <a:p>
            <a:pPr marL="536575"/>
            <a:r>
              <a:rPr lang="nl-NL">
                <a:latin typeface="Effra"/>
              </a:rPr>
              <a:t>Een omschrijving van het kernconcept identiteit</a:t>
            </a:r>
          </a:p>
          <a:p>
            <a:pPr marL="536575"/>
            <a:r>
              <a:rPr lang="nl-NL">
                <a:latin typeface="Effra"/>
              </a:rPr>
              <a:t>Een soort identiteit </a:t>
            </a:r>
          </a:p>
          <a:p>
            <a:pPr marL="536575"/>
            <a:r>
              <a:rPr lang="nl-NL">
                <a:latin typeface="Effra"/>
              </a:rPr>
              <a:t>Informatie uit het artikel</a:t>
            </a:r>
          </a:p>
          <a:p>
            <a:pPr marL="536575"/>
            <a:endParaRPr lang="nl-NL">
              <a:latin typeface="Effra"/>
            </a:endParaRPr>
          </a:p>
          <a:p>
            <a:pPr marL="307975" indent="0">
              <a:buNone/>
            </a:pPr>
            <a:endParaRPr lang="nl-NL"/>
          </a:p>
          <a:p>
            <a:pPr marL="0" indent="0">
              <a:buNone/>
            </a:pPr>
            <a:endParaRPr lang="nl-NL"/>
          </a:p>
        </p:txBody>
      </p:sp>
      <p:sp>
        <p:nvSpPr>
          <p:cNvPr id="2" name="Titel 1">
            <a:extLst>
              <a:ext uri="{FF2B5EF4-FFF2-40B4-BE49-F238E27FC236}">
                <a16:creationId xmlns:a16="http://schemas.microsoft.com/office/drawing/2014/main" id="{6CAC03BA-EC9B-23EF-60F8-EBFCDB114B2E}"/>
              </a:ext>
            </a:extLst>
          </p:cNvPr>
          <p:cNvSpPr>
            <a:spLocks noGrp="1"/>
          </p:cNvSpPr>
          <p:nvPr>
            <p:ph type="title"/>
          </p:nvPr>
        </p:nvSpPr>
        <p:spPr>
          <a:xfrm>
            <a:off x="1089660" y="726418"/>
            <a:ext cx="10515600" cy="1325563"/>
          </a:xfrm>
        </p:spPr>
        <p:txBody>
          <a:bodyPr/>
          <a:lstStyle/>
          <a:p>
            <a:r>
              <a:rPr lang="en-US"/>
              <a:t>Looksmaxxing </a:t>
            </a:r>
            <a:r>
              <a:rPr lang="en-US" err="1"/>
              <a:t>en</a:t>
            </a:r>
            <a:r>
              <a:rPr lang="en-US"/>
              <a:t> </a:t>
            </a:r>
            <a:r>
              <a:rPr lang="en-US" err="1"/>
              <a:t>identiteit</a:t>
            </a:r>
            <a:r>
              <a:rPr lang="en-US"/>
              <a:t> </a:t>
            </a:r>
            <a:endParaRPr lang="nl-NL"/>
          </a:p>
        </p:txBody>
      </p:sp>
      <p:pic>
        <p:nvPicPr>
          <p:cNvPr id="5" name="Graphic 4" descr="Badge Question Mark outline">
            <a:extLst>
              <a:ext uri="{FF2B5EF4-FFF2-40B4-BE49-F238E27FC236}">
                <a16:creationId xmlns:a16="http://schemas.microsoft.com/office/drawing/2014/main" id="{3C56F711-F5F3-031B-CA23-A4F2E31C6A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55800" y="5260824"/>
            <a:ext cx="914400" cy="914400"/>
          </a:xfrm>
          <a:prstGeom prst="rect">
            <a:avLst/>
          </a:prstGeom>
        </p:spPr>
      </p:pic>
      <p:sp>
        <p:nvSpPr>
          <p:cNvPr id="6" name="Tijdelijke aanduiding voor inhoud 2">
            <a:extLst>
              <a:ext uri="{FF2B5EF4-FFF2-40B4-BE49-F238E27FC236}">
                <a16:creationId xmlns:a16="http://schemas.microsoft.com/office/drawing/2014/main" id="{20F29E58-653B-4369-D3F0-C9F99CCA6CC4}"/>
              </a:ext>
            </a:extLst>
          </p:cNvPr>
          <p:cNvSpPr txBox="1">
            <a:spLocks/>
          </p:cNvSpPr>
          <p:nvPr/>
        </p:nvSpPr>
        <p:spPr>
          <a:xfrm>
            <a:off x="1993060" y="4699000"/>
            <a:ext cx="9143140" cy="1758950"/>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atin typeface="Effra"/>
              </a:rPr>
              <a:t>Welke soort identiteit is hier van toepassing?</a:t>
            </a:r>
          </a:p>
          <a:p>
            <a:pPr marL="514350" indent="-250825">
              <a:buFont typeface="Arial" panose="020B0604020202020204" pitchFamily="34" charset="0"/>
              <a:buAutoNum type="alphaUcPeriod"/>
            </a:pPr>
            <a:r>
              <a:rPr lang="nl-NL">
                <a:latin typeface="Effra"/>
              </a:rPr>
              <a:t>Persoonlijk</a:t>
            </a:r>
          </a:p>
          <a:p>
            <a:pPr marL="514350" indent="-250825">
              <a:buFont typeface="Arial" panose="020B0604020202020204" pitchFamily="34" charset="0"/>
              <a:buAutoNum type="alphaUcPeriod"/>
            </a:pPr>
            <a:r>
              <a:rPr lang="nl-NL">
                <a:latin typeface="Effra"/>
              </a:rPr>
              <a:t>Sociaal</a:t>
            </a:r>
          </a:p>
          <a:p>
            <a:pPr marL="514350" indent="-250825">
              <a:buFont typeface="Arial" panose="020B0604020202020204" pitchFamily="34" charset="0"/>
              <a:buAutoNum type="alphaUcPeriod"/>
            </a:pPr>
            <a:r>
              <a:rPr lang="nl-NL">
                <a:latin typeface="Effra"/>
              </a:rPr>
              <a:t>Intern collectief</a:t>
            </a:r>
          </a:p>
          <a:p>
            <a:pPr marL="514350" indent="-250825">
              <a:buFont typeface="Arial" panose="020B0604020202020204" pitchFamily="34" charset="0"/>
              <a:buAutoNum type="alphaUcPeriod"/>
            </a:pPr>
            <a:r>
              <a:rPr lang="nl-NL">
                <a:latin typeface="Effra"/>
              </a:rPr>
              <a:t>Extern collectief </a:t>
            </a:r>
          </a:p>
          <a:p>
            <a:pPr marL="536575"/>
            <a:endParaRPr lang="nl-NL">
              <a:latin typeface="Effra"/>
            </a:endParaRPr>
          </a:p>
          <a:p>
            <a:pPr marL="307975" indent="0">
              <a:buFont typeface="Arial" panose="020B0604020202020204" pitchFamily="34" charset="0"/>
              <a:buNone/>
            </a:pPr>
            <a:endParaRPr lang="nl-NL"/>
          </a:p>
          <a:p>
            <a:pPr marL="0" indent="0">
              <a:buFont typeface="Arial" panose="020B0604020202020204" pitchFamily="34" charset="0"/>
              <a:buNone/>
            </a:pPr>
            <a:endParaRPr lang="nl-NL"/>
          </a:p>
        </p:txBody>
      </p:sp>
    </p:spTree>
    <p:extLst>
      <p:ext uri="{BB962C8B-B14F-4D97-AF65-F5344CB8AC3E}">
        <p14:creationId xmlns:p14="http://schemas.microsoft.com/office/powerpoint/2010/main" val="275963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5C66-C9FD-A385-ECE4-9B8B576E2CDE}"/>
              </a:ext>
            </a:extLst>
          </p:cNvPr>
          <p:cNvSpPr>
            <a:spLocks noGrp="1"/>
          </p:cNvSpPr>
          <p:nvPr>
            <p:ph type="title"/>
          </p:nvPr>
        </p:nvSpPr>
        <p:spPr>
          <a:xfrm>
            <a:off x="838200" y="681037"/>
            <a:ext cx="10515600" cy="1325563"/>
          </a:xfrm>
        </p:spPr>
        <p:txBody>
          <a:bodyPr/>
          <a:lstStyle/>
          <a:p>
            <a:r>
              <a:rPr lang="en-US"/>
              <a:t>Twee </a:t>
            </a:r>
            <a:r>
              <a:rPr lang="en-US" err="1"/>
              <a:t>antwoorden</a:t>
            </a:r>
            <a:r>
              <a:rPr lang="en-US"/>
              <a:t> – </a:t>
            </a:r>
            <a:r>
              <a:rPr lang="en-US" err="1"/>
              <a:t>welke</a:t>
            </a:r>
            <a:r>
              <a:rPr lang="en-US"/>
              <a:t> is </a:t>
            </a:r>
            <a:r>
              <a:rPr lang="en-US" err="1"/>
              <a:t>beter</a:t>
            </a:r>
            <a:r>
              <a:rPr lang="en-US"/>
              <a:t>?</a:t>
            </a:r>
            <a:endParaRPr lang="nl-NL"/>
          </a:p>
        </p:txBody>
      </p:sp>
      <p:sp>
        <p:nvSpPr>
          <p:cNvPr id="3" name="Content Placeholder 2">
            <a:extLst>
              <a:ext uri="{FF2B5EF4-FFF2-40B4-BE49-F238E27FC236}">
                <a16:creationId xmlns:a16="http://schemas.microsoft.com/office/drawing/2014/main" id="{CC6267D5-67FE-E563-E064-2BC14FD8AFA7}"/>
              </a:ext>
            </a:extLst>
          </p:cNvPr>
          <p:cNvSpPr>
            <a:spLocks noGrp="1"/>
          </p:cNvSpPr>
          <p:nvPr>
            <p:ph idx="1"/>
          </p:nvPr>
        </p:nvSpPr>
        <p:spPr>
          <a:xfrm>
            <a:off x="1803400" y="2006600"/>
            <a:ext cx="9550400" cy="4351338"/>
          </a:xfrm>
        </p:spPr>
        <p:txBody>
          <a:bodyPr>
            <a:normAutofit fontScale="92500" lnSpcReduction="20000"/>
          </a:bodyPr>
          <a:lstStyle/>
          <a:p>
            <a:pPr marL="514350" indent="-514350">
              <a:buFont typeface="+mj-lt"/>
              <a:buAutoNum type="arabicPeriod"/>
            </a:pPr>
            <a:r>
              <a:rPr lang="nl-NL" noProof="0"/>
              <a:t>Identiteit </a:t>
            </a:r>
            <a:r>
              <a:rPr lang="en-US"/>
              <a:t>is h</a:t>
            </a:r>
            <a:r>
              <a:rPr lang="nl-NL"/>
              <a:t>et beeld dat iemand van zichzelf heeft, dat hij uitdraagt en anderen voorhoudt en dat hij als kenmerkend en blijvend beschouwt voor zijn eigen persoon en dat is afgeleid van zijn perceptie over de groep(en) waar hij wel of juist ook niet deel van uitmaakt. Jongeren proberen hun uiterlijk te veranderen en dus hoe ze zichzelf zien (persoonlijke identiteit). Daarom heeft </a:t>
            </a:r>
            <a:r>
              <a:rPr lang="nl-NL" err="1"/>
              <a:t>looksmaxxing</a:t>
            </a:r>
            <a:r>
              <a:rPr lang="nl-NL"/>
              <a:t> met identiteit te maken. </a:t>
            </a:r>
          </a:p>
          <a:p>
            <a:pPr marL="514350" indent="-514350">
              <a:buFont typeface="+mj-lt"/>
              <a:buAutoNum type="arabicPeriod"/>
            </a:pPr>
            <a:endParaRPr lang="nl-NL"/>
          </a:p>
          <a:p>
            <a:pPr marL="514350" indent="-514350">
              <a:buFont typeface="+mj-lt"/>
              <a:buAutoNum type="arabicPeriod"/>
            </a:pPr>
            <a:r>
              <a:rPr lang="nl-NL"/>
              <a:t>Jongeren proberen met </a:t>
            </a:r>
            <a:r>
              <a:rPr lang="nl-NL" err="1"/>
              <a:t>looksmaxxing</a:t>
            </a:r>
            <a:r>
              <a:rPr lang="nl-NL"/>
              <a:t> een volledig nieuwe versie van zichzelf te maken met een perfect uiterlijk. Ze willen dus een nieuw kenmerkend beeld van zichzelf (persoonlijke identiteit) en daarom heeft </a:t>
            </a:r>
            <a:r>
              <a:rPr lang="nl-NL" err="1"/>
              <a:t>looksmaxxing</a:t>
            </a:r>
            <a:r>
              <a:rPr lang="nl-NL"/>
              <a:t> met een verandering van identiteit te maken. </a:t>
            </a:r>
          </a:p>
        </p:txBody>
      </p:sp>
      <p:pic>
        <p:nvPicPr>
          <p:cNvPr id="4" name="Graphic 3" descr="Badge Question Mark outline">
            <a:extLst>
              <a:ext uri="{FF2B5EF4-FFF2-40B4-BE49-F238E27FC236}">
                <a16:creationId xmlns:a16="http://schemas.microsoft.com/office/drawing/2014/main" id="{70B3DD02-C456-0DD3-247A-B8EB198A07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7200" y="3111500"/>
            <a:ext cx="1257300" cy="1257300"/>
          </a:xfrm>
          <a:prstGeom prst="rect">
            <a:avLst/>
          </a:prstGeom>
        </p:spPr>
      </p:pic>
    </p:spTree>
    <p:extLst>
      <p:ext uri="{BB962C8B-B14F-4D97-AF65-F5344CB8AC3E}">
        <p14:creationId xmlns:p14="http://schemas.microsoft.com/office/powerpoint/2010/main" val="31036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207F-4CCF-B1FA-A79A-37E9851AD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61898-31A1-93DE-3A75-6F362A0FF7F4}"/>
              </a:ext>
            </a:extLst>
          </p:cNvPr>
          <p:cNvSpPr>
            <a:spLocks noGrp="1"/>
          </p:cNvSpPr>
          <p:nvPr>
            <p:ph type="title"/>
          </p:nvPr>
        </p:nvSpPr>
        <p:spPr>
          <a:xfrm>
            <a:off x="838200" y="681037"/>
            <a:ext cx="10515600" cy="1325563"/>
          </a:xfrm>
        </p:spPr>
        <p:txBody>
          <a:bodyPr/>
          <a:lstStyle/>
          <a:p>
            <a:r>
              <a:rPr lang="en-US"/>
              <a:t>Antwoord </a:t>
            </a:r>
            <a:r>
              <a:rPr lang="en-US" err="1"/>
              <a:t>vergelijken</a:t>
            </a:r>
            <a:endParaRPr lang="nl-NL"/>
          </a:p>
        </p:txBody>
      </p:sp>
      <p:sp>
        <p:nvSpPr>
          <p:cNvPr id="3" name="Content Placeholder 2">
            <a:extLst>
              <a:ext uri="{FF2B5EF4-FFF2-40B4-BE49-F238E27FC236}">
                <a16:creationId xmlns:a16="http://schemas.microsoft.com/office/drawing/2014/main" id="{58D63498-4A5E-3052-65DA-487E7F41A3CA}"/>
              </a:ext>
            </a:extLst>
          </p:cNvPr>
          <p:cNvSpPr>
            <a:spLocks noGrp="1"/>
          </p:cNvSpPr>
          <p:nvPr>
            <p:ph idx="1"/>
          </p:nvPr>
        </p:nvSpPr>
        <p:spPr>
          <a:xfrm>
            <a:off x="838200" y="2006600"/>
            <a:ext cx="10515600" cy="4351338"/>
          </a:xfrm>
        </p:spPr>
        <p:txBody>
          <a:bodyPr>
            <a:normAutofit fontScale="85000" lnSpcReduction="20000"/>
          </a:bodyPr>
          <a:lstStyle/>
          <a:p>
            <a:pPr marL="514350" indent="-514350">
              <a:buFont typeface="+mj-lt"/>
              <a:buAutoNum type="arabicPeriod"/>
            </a:pPr>
            <a:r>
              <a:rPr lang="nl-NL" noProof="0"/>
              <a:t>Identiteit </a:t>
            </a:r>
            <a:r>
              <a:rPr lang="en-US"/>
              <a:t>is h</a:t>
            </a:r>
            <a:r>
              <a:rPr lang="nl-NL"/>
              <a:t>et beeld dat iemand van zichzelf heeft, dat hij uitdraagt en anderen voorhoudt en dat hij als kenmerkend en blijvend beschouwt voor zijn eigen persoon en dat is afgeleid van zijn perceptie over de groep(en) waar hij wel of juist ook niet deel van uitmaakt. Jongeren proberen hun uiterlijk te veranderen en dus hoe ze zichzelf zien (persoonlijke identiteit). Daarom heeft </a:t>
            </a:r>
            <a:r>
              <a:rPr lang="nl-NL" err="1"/>
              <a:t>looksmaxxing</a:t>
            </a:r>
            <a:r>
              <a:rPr lang="nl-NL"/>
              <a:t> met identiteit te maken. </a:t>
            </a:r>
          </a:p>
          <a:p>
            <a:pPr lvl="2"/>
            <a:r>
              <a:rPr lang="nl-NL" sz="2600"/>
              <a:t>Geen toepassing KC </a:t>
            </a:r>
          </a:p>
          <a:p>
            <a:pPr lvl="2"/>
            <a:r>
              <a:rPr lang="nl-NL" sz="2600"/>
              <a:t>Niet goed de vraag beantwoord </a:t>
            </a:r>
          </a:p>
          <a:p>
            <a:pPr lvl="2"/>
            <a:endParaRPr lang="nl-NL" sz="2600"/>
          </a:p>
          <a:p>
            <a:pPr marL="514350" indent="-514350">
              <a:buFont typeface="+mj-lt"/>
              <a:buAutoNum type="arabicPeriod"/>
            </a:pPr>
            <a:r>
              <a:rPr lang="nl-NL"/>
              <a:t>Jongeren proberen met </a:t>
            </a:r>
            <a:r>
              <a:rPr lang="nl-NL" err="1"/>
              <a:t>looksmaxxing</a:t>
            </a:r>
            <a:r>
              <a:rPr lang="nl-NL"/>
              <a:t> een volledig nieuwe versie van zichzelf te maken met een perfect uiterlijk. Ze willen dus door </a:t>
            </a:r>
            <a:r>
              <a:rPr lang="nl-NL" err="1"/>
              <a:t>looksmaxxing</a:t>
            </a:r>
            <a:r>
              <a:rPr lang="nl-NL"/>
              <a:t> hun uiterlijk aanpassen en een nieuw </a:t>
            </a:r>
            <a:r>
              <a:rPr lang="nl-NL" b="1">
                <a:solidFill>
                  <a:srgbClr val="945EE8"/>
                </a:solidFill>
              </a:rPr>
              <a:t>kenmerkend beeld van zichzelf </a:t>
            </a:r>
            <a:r>
              <a:rPr lang="nl-NL"/>
              <a:t>(persoonlijke identiteit) maken. Daarom heeft </a:t>
            </a:r>
            <a:r>
              <a:rPr lang="nl-NL" err="1"/>
              <a:t>looksmaxxing</a:t>
            </a:r>
            <a:r>
              <a:rPr lang="nl-NL"/>
              <a:t> met een </a:t>
            </a:r>
            <a:r>
              <a:rPr lang="nl-NL" b="1">
                <a:solidFill>
                  <a:srgbClr val="945EE8"/>
                </a:solidFill>
              </a:rPr>
              <a:t>verandering van identiteit </a:t>
            </a:r>
            <a:r>
              <a:rPr lang="nl-NL"/>
              <a:t>te maken. </a:t>
            </a:r>
          </a:p>
          <a:p>
            <a:pPr lvl="2"/>
            <a:r>
              <a:rPr lang="nl-NL"/>
              <a:t>Antwoord is inhoudelijk goed, MAAR tekstverwijzing is wel wat mager</a:t>
            </a:r>
          </a:p>
        </p:txBody>
      </p:sp>
    </p:spTree>
    <p:extLst>
      <p:ext uri="{BB962C8B-B14F-4D97-AF65-F5344CB8AC3E}">
        <p14:creationId xmlns:p14="http://schemas.microsoft.com/office/powerpoint/2010/main" val="32997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C336-C521-D4BA-6B67-B91D354A733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086CADA-178C-497B-6D2D-0B2BC94E1A15}"/>
              </a:ext>
            </a:extLst>
          </p:cNvPr>
          <p:cNvSpPr>
            <a:spLocks noGrp="1"/>
          </p:cNvSpPr>
          <p:nvPr>
            <p:ph idx="1"/>
          </p:nvPr>
        </p:nvSpPr>
        <p:spPr>
          <a:xfrm>
            <a:off x="998220" y="1766231"/>
            <a:ext cx="9143140" cy="4428829"/>
          </a:xfrm>
        </p:spPr>
        <p:txBody>
          <a:bodyPr vert="horz" lIns="91440" tIns="45720" rIns="91440" bIns="45720" rtlCol="0" anchor="t">
            <a:normAutofit fontScale="85000" lnSpcReduction="20000"/>
          </a:bodyPr>
          <a:lstStyle/>
          <a:p>
            <a:pPr marL="0" indent="0">
              <a:buNone/>
            </a:pPr>
            <a:r>
              <a:rPr lang="nl-NL" err="1">
                <a:latin typeface="Effra"/>
              </a:rPr>
              <a:t>Looksmaxxing</a:t>
            </a:r>
            <a:r>
              <a:rPr lang="nl-NL">
                <a:latin typeface="Effra"/>
              </a:rPr>
              <a:t> is een trend die erop gericht is om de </a:t>
            </a:r>
            <a:r>
              <a:rPr lang="nl-NL" b="1">
                <a:solidFill>
                  <a:srgbClr val="E739A1"/>
                </a:solidFill>
                <a:latin typeface="Effra"/>
              </a:rPr>
              <a:t>persoonlijke identiteit </a:t>
            </a:r>
            <a:r>
              <a:rPr lang="nl-NL">
                <a:latin typeface="Effra"/>
              </a:rPr>
              <a:t>van de deelnemende jongens te veranderen. </a:t>
            </a:r>
          </a:p>
          <a:p>
            <a:pPr marL="0" indent="0">
              <a:buNone/>
            </a:pPr>
            <a:endParaRPr lang="nl-NL">
              <a:latin typeface="Effra"/>
            </a:endParaRPr>
          </a:p>
          <a:p>
            <a:pPr marL="0" indent="0">
              <a:buNone/>
            </a:pPr>
            <a:r>
              <a:rPr lang="nl-NL">
                <a:latin typeface="Effra"/>
              </a:rPr>
              <a:t>In de tekst staat namelijk dat deze trend belooft dat je jezelf kan transformeren van een puistige puber tot een volledig vernieuwde versie van jezelf. De 15-jarige Jay deed hieraan mee en wilde zijn uiterlijk veranderen om een nieuwe versie van zichzelf te maken. Hiermee wilde hij net als andere jongeren dus </a:t>
            </a:r>
            <a:r>
              <a:rPr lang="nl-NL" b="1">
                <a:solidFill>
                  <a:srgbClr val="E739A1"/>
                </a:solidFill>
                <a:latin typeface="Effra"/>
              </a:rPr>
              <a:t>het beeld dat hij van zichzelf en kenmerkend beschouwt voor zijn eigen persoon</a:t>
            </a:r>
            <a:r>
              <a:rPr lang="nl-NL">
                <a:solidFill>
                  <a:srgbClr val="E739A1"/>
                </a:solidFill>
                <a:latin typeface="Effra"/>
              </a:rPr>
              <a:t> </a:t>
            </a:r>
            <a:r>
              <a:rPr lang="nl-NL">
                <a:latin typeface="Effra"/>
              </a:rPr>
              <a:t>(persoonlijke identiteit) veranderen, namelijk van een beeld als puistige puber naar een nieuwe betere versie van zichzelf.</a:t>
            </a:r>
          </a:p>
          <a:p>
            <a:pPr marL="0" indent="0">
              <a:buNone/>
            </a:pPr>
            <a:endParaRPr lang="nl-NL">
              <a:latin typeface="Effra"/>
            </a:endParaRPr>
          </a:p>
          <a:p>
            <a:pPr marL="0" indent="0">
              <a:buNone/>
            </a:pPr>
            <a:r>
              <a:rPr lang="nl-NL">
                <a:latin typeface="Effra"/>
              </a:rPr>
              <a:t>Daarom is de trend </a:t>
            </a:r>
            <a:r>
              <a:rPr lang="nl-NL" err="1">
                <a:latin typeface="Effra"/>
              </a:rPr>
              <a:t>looksmaxxing</a:t>
            </a:r>
            <a:r>
              <a:rPr lang="nl-NL">
                <a:latin typeface="Effra"/>
              </a:rPr>
              <a:t> gericht op het veranderen van je persoonlijke identiteit.</a:t>
            </a:r>
            <a:endParaRPr lang="nl-NL"/>
          </a:p>
        </p:txBody>
      </p:sp>
      <p:sp>
        <p:nvSpPr>
          <p:cNvPr id="2" name="Titel 1">
            <a:extLst>
              <a:ext uri="{FF2B5EF4-FFF2-40B4-BE49-F238E27FC236}">
                <a16:creationId xmlns:a16="http://schemas.microsoft.com/office/drawing/2014/main" id="{5F58E7C4-1E1C-7D29-F53E-AB1D6DF59D1A}"/>
              </a:ext>
            </a:extLst>
          </p:cNvPr>
          <p:cNvSpPr>
            <a:spLocks noGrp="1"/>
          </p:cNvSpPr>
          <p:nvPr>
            <p:ph type="title"/>
          </p:nvPr>
        </p:nvSpPr>
        <p:spPr>
          <a:xfrm>
            <a:off x="998220" y="863579"/>
            <a:ext cx="10515600" cy="1079522"/>
          </a:xfrm>
        </p:spPr>
        <p:txBody>
          <a:bodyPr/>
          <a:lstStyle/>
          <a:p>
            <a:r>
              <a:rPr lang="en-US" err="1"/>
              <a:t>Mogelijk</a:t>
            </a:r>
            <a:r>
              <a:rPr lang="en-US"/>
              <a:t> correct </a:t>
            </a:r>
            <a:r>
              <a:rPr lang="en-US" err="1"/>
              <a:t>antwoord</a:t>
            </a:r>
            <a:r>
              <a:rPr lang="en-US"/>
              <a:t> </a:t>
            </a:r>
            <a:endParaRPr lang="nl-NL"/>
          </a:p>
        </p:txBody>
      </p:sp>
    </p:spTree>
    <p:extLst>
      <p:ext uri="{BB962C8B-B14F-4D97-AF65-F5344CB8AC3E}">
        <p14:creationId xmlns:p14="http://schemas.microsoft.com/office/powerpoint/2010/main" val="6058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Algemene tips</a:t>
            </a:r>
          </a:p>
        </p:txBody>
      </p:sp>
      <p:sp>
        <p:nvSpPr>
          <p:cNvPr id="3" name="Tijdelijke aanduiding voor inhoud 2"/>
          <p:cNvSpPr>
            <a:spLocks noGrp="1"/>
          </p:cNvSpPr>
          <p:nvPr>
            <p:ph idx="1"/>
          </p:nvPr>
        </p:nvSpPr>
        <p:spPr>
          <a:xfrm>
            <a:off x="838200" y="1825625"/>
            <a:ext cx="5587314" cy="4351338"/>
          </a:xfrm>
        </p:spPr>
        <p:txBody>
          <a:bodyPr>
            <a:normAutofit lnSpcReduction="10000"/>
          </a:bodyPr>
          <a:lstStyle/>
          <a:p>
            <a:r>
              <a:rPr lang="nl-NL"/>
              <a:t>Woordenboek</a:t>
            </a:r>
          </a:p>
          <a:p>
            <a:r>
              <a:rPr lang="nl-NL"/>
              <a:t>Laat een vraag niet leeg</a:t>
            </a:r>
          </a:p>
          <a:p>
            <a:r>
              <a:rPr lang="nl-NL"/>
              <a:t>Domeinen door elkaar heen</a:t>
            </a:r>
          </a:p>
          <a:p>
            <a:r>
              <a:rPr lang="nl-NL"/>
              <a:t>Type vragen: </a:t>
            </a:r>
          </a:p>
          <a:p>
            <a:pPr lvl="1"/>
            <a:r>
              <a:rPr lang="nl-NL"/>
              <a:t>Kernconcepten</a:t>
            </a:r>
          </a:p>
          <a:p>
            <a:pPr lvl="1"/>
            <a:r>
              <a:rPr lang="nl-NL"/>
              <a:t>Begrippen</a:t>
            </a:r>
          </a:p>
          <a:p>
            <a:pPr lvl="1"/>
            <a:r>
              <a:rPr lang="nl-NL"/>
              <a:t>Onderzoeksvragen</a:t>
            </a:r>
          </a:p>
          <a:p>
            <a:pPr lvl="1"/>
            <a:r>
              <a:rPr lang="nl-NL"/>
              <a:t>Politieke modellen</a:t>
            </a:r>
          </a:p>
          <a:p>
            <a:r>
              <a:rPr lang="nl-NL"/>
              <a:t>Filmpjes Seneca </a:t>
            </a:r>
            <a:r>
              <a:rPr lang="nl-NL">
                <a:sym typeface="Wingdings" panose="05000000000000000000" pitchFamily="2" charset="2"/>
              </a:rPr>
              <a:t> </a:t>
            </a:r>
          </a:p>
          <a:p>
            <a:r>
              <a:rPr lang="nl-NL">
                <a:sym typeface="Wingdings" panose="05000000000000000000" pitchFamily="2" charset="2"/>
              </a:rPr>
              <a:t>Neem een marker mee!</a:t>
            </a:r>
            <a:endParaRPr lang="nl-NL"/>
          </a:p>
        </p:txBody>
      </p:sp>
      <p:pic>
        <p:nvPicPr>
          <p:cNvPr id="4" name="Afbeelding 3"/>
          <p:cNvPicPr>
            <a:picLocks noChangeAspect="1"/>
          </p:cNvPicPr>
          <p:nvPr/>
        </p:nvPicPr>
        <p:blipFill>
          <a:blip r:embed="rId3"/>
          <a:stretch>
            <a:fillRect/>
          </a:stretch>
        </p:blipFill>
        <p:spPr>
          <a:xfrm>
            <a:off x="6096000" y="3530212"/>
            <a:ext cx="4934639" cy="2781688"/>
          </a:xfrm>
          <a:prstGeom prst="rect">
            <a:avLst/>
          </a:prstGeom>
        </p:spPr>
      </p:pic>
    </p:spTree>
    <p:extLst>
      <p:ext uri="{BB962C8B-B14F-4D97-AF65-F5344CB8AC3E}">
        <p14:creationId xmlns:p14="http://schemas.microsoft.com/office/powerpoint/2010/main" val="1466880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5C019-479F-346E-6ADF-34937F5A5311}"/>
              </a:ext>
            </a:extLst>
          </p:cNvPr>
          <p:cNvSpPr/>
          <p:nvPr/>
        </p:nvSpPr>
        <p:spPr>
          <a:xfrm>
            <a:off x="786002" y="1842135"/>
            <a:ext cx="2971993" cy="3333750"/>
          </a:xfrm>
          <a:prstGeom prst="rect">
            <a:avLst/>
          </a:prstGeom>
          <a:solidFill>
            <a:srgbClr val="E73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Isosceles Triangle 3">
            <a:extLst>
              <a:ext uri="{FF2B5EF4-FFF2-40B4-BE49-F238E27FC236}">
                <a16:creationId xmlns:a16="http://schemas.microsoft.com/office/drawing/2014/main" id="{AAEEA7DD-C1E3-A65F-ACDD-9BDD117E4EBA}"/>
              </a:ext>
            </a:extLst>
          </p:cNvPr>
          <p:cNvSpPr/>
          <p:nvPr/>
        </p:nvSpPr>
        <p:spPr>
          <a:xfrm rot="5400000">
            <a:off x="2354676" y="3229547"/>
            <a:ext cx="3333750" cy="558926"/>
          </a:xfrm>
          <a:prstGeom prst="triangle">
            <a:avLst>
              <a:gd name="adj" fmla="val 50551"/>
            </a:avLst>
          </a:prstGeom>
          <a:solidFill>
            <a:srgbClr val="E73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extLst>
              <a:ext uri="{FF2B5EF4-FFF2-40B4-BE49-F238E27FC236}">
                <a16:creationId xmlns:a16="http://schemas.microsoft.com/office/drawing/2014/main" id="{DDA390CC-F98F-BFC8-0516-9DE502675714}"/>
              </a:ext>
            </a:extLst>
          </p:cNvPr>
          <p:cNvPicPr>
            <a:picLocks noChangeAspect="1"/>
          </p:cNvPicPr>
          <p:nvPr/>
        </p:nvPicPr>
        <p:blipFill>
          <a:blip r:embed="rId2"/>
          <a:srcRect l="4352"/>
          <a:stretch>
            <a:fillRect/>
          </a:stretch>
        </p:blipFill>
        <p:spPr>
          <a:xfrm>
            <a:off x="4777316" y="1442853"/>
            <a:ext cx="6780700" cy="3969964"/>
          </a:xfrm>
          <a:prstGeom prst="rect">
            <a:avLst/>
          </a:prstGeom>
        </p:spPr>
      </p:pic>
      <p:sp>
        <p:nvSpPr>
          <p:cNvPr id="6" name="Title 4">
            <a:extLst>
              <a:ext uri="{FF2B5EF4-FFF2-40B4-BE49-F238E27FC236}">
                <a16:creationId xmlns:a16="http://schemas.microsoft.com/office/drawing/2014/main" id="{2F6D7081-A201-284E-F969-BDE1E39D9A22}"/>
              </a:ext>
            </a:extLst>
          </p:cNvPr>
          <p:cNvSpPr>
            <a:spLocks noGrp="1"/>
          </p:cNvSpPr>
          <p:nvPr>
            <p:ph type="title"/>
          </p:nvPr>
        </p:nvSpPr>
        <p:spPr>
          <a:xfrm>
            <a:off x="1097280" y="2235382"/>
            <a:ext cx="2628900" cy="2547257"/>
          </a:xfrm>
          <a:noFill/>
        </p:spPr>
        <p:txBody>
          <a:bodyPr anchor="ctr">
            <a:normAutofit/>
          </a:bodyPr>
          <a:lstStyle/>
          <a:p>
            <a:pPr algn="ctr"/>
            <a:r>
              <a:rPr lang="en-US" sz="3600" err="1">
                <a:solidFill>
                  <a:srgbClr val="FFFFFF"/>
                </a:solidFill>
              </a:rPr>
              <a:t>Cultuur</a:t>
            </a:r>
            <a:r>
              <a:rPr lang="en-US" sz="3600">
                <a:solidFill>
                  <a:srgbClr val="FFFFFF"/>
                </a:solidFill>
              </a:rPr>
              <a:t> </a:t>
            </a:r>
            <a:r>
              <a:rPr lang="en-US" sz="3600" err="1">
                <a:solidFill>
                  <a:srgbClr val="FFFFFF"/>
                </a:solidFill>
              </a:rPr>
              <a:t>en</a:t>
            </a:r>
            <a:r>
              <a:rPr lang="en-US" sz="3600">
                <a:solidFill>
                  <a:srgbClr val="FFFFFF"/>
                </a:solidFill>
              </a:rPr>
              <a:t> </a:t>
            </a:r>
            <a:r>
              <a:rPr lang="en-US" sz="3600" err="1">
                <a:solidFill>
                  <a:srgbClr val="FFFFFF"/>
                </a:solidFill>
              </a:rPr>
              <a:t>socialisatie</a:t>
            </a:r>
            <a:endParaRPr lang="nl-NL" sz="3600">
              <a:solidFill>
                <a:srgbClr val="FFFFFF"/>
              </a:solidFill>
            </a:endParaRPr>
          </a:p>
        </p:txBody>
      </p:sp>
    </p:spTree>
    <p:extLst>
      <p:ext uri="{BB962C8B-B14F-4D97-AF65-F5344CB8AC3E}">
        <p14:creationId xmlns:p14="http://schemas.microsoft.com/office/powerpoint/2010/main" val="3010433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AD997-34F2-6594-5CF0-D6F28BE302AD}"/>
              </a:ext>
            </a:extLst>
          </p:cNvPr>
          <p:cNvSpPr>
            <a:spLocks noGrp="1"/>
          </p:cNvSpPr>
          <p:nvPr>
            <p:ph type="title"/>
          </p:nvPr>
        </p:nvSpPr>
        <p:spPr/>
        <p:txBody>
          <a:bodyPr/>
          <a:lstStyle/>
          <a:p>
            <a:r>
              <a:rPr lang="nl-NL"/>
              <a:t>Socialisatie &amp; cultuur</a:t>
            </a:r>
          </a:p>
        </p:txBody>
      </p:sp>
      <p:sp>
        <p:nvSpPr>
          <p:cNvPr id="3" name="Tijdelijke aanduiding voor inhoud 2">
            <a:extLst>
              <a:ext uri="{FF2B5EF4-FFF2-40B4-BE49-F238E27FC236}">
                <a16:creationId xmlns:a16="http://schemas.microsoft.com/office/drawing/2014/main" id="{065BEECB-DA6A-5DBA-9D6B-3F810891B8F3}"/>
              </a:ext>
            </a:extLst>
          </p:cNvPr>
          <p:cNvSpPr>
            <a:spLocks noGrp="1"/>
          </p:cNvSpPr>
          <p:nvPr>
            <p:ph idx="1"/>
          </p:nvPr>
        </p:nvSpPr>
        <p:spPr>
          <a:xfrm>
            <a:off x="838200" y="1825624"/>
            <a:ext cx="6159500" cy="4806823"/>
          </a:xfrm>
        </p:spPr>
        <p:txBody>
          <a:bodyPr>
            <a:normAutofit/>
          </a:bodyPr>
          <a:lstStyle/>
          <a:p>
            <a:pPr marL="0" indent="0">
              <a:buNone/>
            </a:pPr>
            <a:r>
              <a:rPr lang="nl-NL" b="1"/>
              <a:t>Vraag: </a:t>
            </a:r>
          </a:p>
          <a:p>
            <a:pPr marL="0" indent="0">
              <a:buNone/>
            </a:pPr>
            <a:r>
              <a:rPr lang="nl-NL"/>
              <a:t>Leg met behulp van de bron uit hoe socialisatie bijdraagt aan het ontstaan van culturele normen over seksueel grensoverschrijdend gedrag. Gebruik in je antwoord:</a:t>
            </a:r>
          </a:p>
          <a:p>
            <a:r>
              <a:rPr lang="nl-NL"/>
              <a:t>Een omschrijving van het kernconcept s</a:t>
            </a:r>
            <a:r>
              <a:rPr lang="nl-NL" i="1"/>
              <a:t>ocialisatie</a:t>
            </a:r>
            <a:r>
              <a:rPr lang="nl-NL"/>
              <a:t> EN het kernconcept </a:t>
            </a:r>
            <a:r>
              <a:rPr lang="nl-NL" i="1"/>
              <a:t>cultuur</a:t>
            </a:r>
            <a:endParaRPr lang="nl-NL"/>
          </a:p>
          <a:p>
            <a:r>
              <a:rPr lang="nl-NL"/>
              <a:t>Verwijs naar de reactie van de Melkweg.</a:t>
            </a:r>
          </a:p>
          <a:p>
            <a:pPr marL="0" indent="0">
              <a:buNone/>
            </a:pPr>
            <a:endParaRPr lang="nl-NL"/>
          </a:p>
        </p:txBody>
      </p:sp>
      <p:pic>
        <p:nvPicPr>
          <p:cNvPr id="5122" name="Picture 2">
            <a:extLst>
              <a:ext uri="{FF2B5EF4-FFF2-40B4-BE49-F238E27FC236}">
                <a16:creationId xmlns:a16="http://schemas.microsoft.com/office/drawing/2014/main" id="{F01171C0-C7BF-D581-2022-B719875D8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976" y="1981200"/>
            <a:ext cx="3654424" cy="36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6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3BE1D1E-3527-E08A-6D8B-30D9EAE8381F}"/>
              </a:ext>
            </a:extLst>
          </p:cNvPr>
          <p:cNvGraphicFramePr>
            <a:graphicFrameLocks noGrp="1"/>
          </p:cNvGraphicFramePr>
          <p:nvPr>
            <p:extLst>
              <p:ext uri="{D42A27DB-BD31-4B8C-83A1-F6EECF244321}">
                <p14:modId xmlns:p14="http://schemas.microsoft.com/office/powerpoint/2010/main" val="2101533170"/>
              </p:ext>
            </p:extLst>
          </p:nvPr>
        </p:nvGraphicFramePr>
        <p:xfrm>
          <a:off x="641350" y="877094"/>
          <a:ext cx="10909300" cy="5908292"/>
        </p:xfrm>
        <a:graphic>
          <a:graphicData uri="http://schemas.openxmlformats.org/drawingml/2006/table">
            <a:tbl>
              <a:tblPr firstRow="1" firstCol="1" bandRow="1"/>
              <a:tblGrid>
                <a:gridCol w="3409156">
                  <a:extLst>
                    <a:ext uri="{9D8B030D-6E8A-4147-A177-3AD203B41FA5}">
                      <a16:colId xmlns:a16="http://schemas.microsoft.com/office/drawing/2014/main" val="269838291"/>
                    </a:ext>
                  </a:extLst>
                </a:gridCol>
                <a:gridCol w="7500144">
                  <a:extLst>
                    <a:ext uri="{9D8B030D-6E8A-4147-A177-3AD203B41FA5}">
                      <a16:colId xmlns:a16="http://schemas.microsoft.com/office/drawing/2014/main" val="3703372532"/>
                    </a:ext>
                  </a:extLst>
                </a:gridCol>
              </a:tblGrid>
              <a:tr h="150046">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Socialisatie</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a:noFill/>
                    </a:lnL>
                    <a:lnR>
                      <a:noFill/>
                    </a:lnR>
                    <a:lnT>
                      <a:noFill/>
                    </a:lnT>
                    <a:lnB>
                      <a:noFill/>
                    </a:lnB>
                    <a:solidFill>
                      <a:srgbClr val="F836E1"/>
                    </a:solidFill>
                  </a:tcPr>
                </a:tc>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a:noFill/>
                    </a:lnL>
                    <a:lnR>
                      <a:noFill/>
                    </a:lnR>
                    <a:lnT>
                      <a:noFill/>
                    </a:lnT>
                    <a:lnB>
                      <a:noFill/>
                    </a:lnB>
                    <a:solidFill>
                      <a:srgbClr val="F836E1"/>
                    </a:solidFill>
                  </a:tcPr>
                </a:tc>
                <a:extLst>
                  <a:ext uri="{0D108BD9-81ED-4DB2-BD59-A6C34878D82A}">
                    <a16:rowId xmlns:a16="http://schemas.microsoft.com/office/drawing/2014/main" val="1666579851"/>
                  </a:ext>
                </a:extLst>
              </a:tr>
              <a:tr h="1255712">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2000">
                          <a:effectLst/>
                          <a:latin typeface="Effra" panose="02000506080000020004"/>
                          <a:ea typeface="Times New Roman" panose="02020603050405020304" pitchFamily="18" charset="0"/>
                          <a:cs typeface="Times New Roman" panose="02020603050405020304" pitchFamily="18" charset="0"/>
                        </a:rPr>
                        <a:t>Het proces van </a:t>
                      </a:r>
                      <a:r>
                        <a:rPr lang="nl-NL" sz="2000" b="1">
                          <a:solidFill>
                            <a:srgbClr val="F836E1"/>
                          </a:solidFill>
                          <a:effectLst/>
                          <a:latin typeface="Effra" panose="02000506080000020004"/>
                          <a:ea typeface="Times New Roman" panose="02020603050405020304" pitchFamily="18" charset="0"/>
                          <a:cs typeface="Times New Roman" panose="02020603050405020304" pitchFamily="18" charset="0"/>
                        </a:rPr>
                        <a:t>(1) overdracht en verwerving van de cultuur </a:t>
                      </a:r>
                      <a:r>
                        <a:rPr lang="nl-NL" sz="2000">
                          <a:effectLst/>
                          <a:latin typeface="Effra" panose="02000506080000020004"/>
                          <a:ea typeface="Times New Roman" panose="02020603050405020304" pitchFamily="18" charset="0"/>
                          <a:cs typeface="Times New Roman" panose="02020603050405020304" pitchFamily="18" charset="0"/>
                        </a:rPr>
                        <a:t>van de groep(en) en de samenleving waar mensen toe behoren. Het proces bestaat uit </a:t>
                      </a:r>
                      <a:r>
                        <a:rPr lang="nl-NL" sz="2000" b="1">
                          <a:solidFill>
                            <a:srgbClr val="156082"/>
                          </a:solidFill>
                          <a:effectLst/>
                          <a:latin typeface="Effra" panose="02000506080000020004"/>
                          <a:ea typeface="Times New Roman" panose="02020603050405020304" pitchFamily="18" charset="0"/>
                          <a:cs typeface="Times New Roman" panose="02020603050405020304" pitchFamily="18" charset="0"/>
                        </a:rPr>
                        <a:t>(2)</a:t>
                      </a:r>
                      <a:r>
                        <a:rPr lang="nl-NL" sz="2000">
                          <a:solidFill>
                            <a:srgbClr val="156082"/>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156082"/>
                          </a:solidFill>
                          <a:effectLst/>
                          <a:latin typeface="Effra" panose="02000506080000020004"/>
                          <a:ea typeface="Times New Roman" panose="02020603050405020304" pitchFamily="18" charset="0"/>
                          <a:cs typeface="Times New Roman" panose="02020603050405020304" pitchFamily="18" charset="0"/>
                        </a:rPr>
                        <a:t>opvoeding, opleiding en andere vormen van omgang met anderen</a:t>
                      </a:r>
                      <a:endParaRPr lang="nl-NL" sz="2000">
                        <a:effectLst/>
                        <a:latin typeface="Effra" panose="02000506080000020004"/>
                        <a:ea typeface="Times New Roman" panose="02020603050405020304" pitchFamily="18" charset="0"/>
                        <a:cs typeface="Times New Roman" panose="02020603050405020304" pitchFamily="18" charset="0"/>
                      </a:endParaRPr>
                    </a:p>
                    <a:p>
                      <a:pPr>
                        <a:buNone/>
                      </a:pPr>
                      <a:r>
                        <a:rPr lang="nl-NL" sz="2000" b="1">
                          <a:solidFill>
                            <a:srgbClr val="156082"/>
                          </a:solidFill>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p>
                      <a:pPr>
                        <a:buNone/>
                      </a:pPr>
                      <a:r>
                        <a:rPr lang="nl-NL" sz="2000" i="1">
                          <a:solidFill>
                            <a:srgbClr val="000000"/>
                          </a:solidFill>
                          <a:effectLst/>
                          <a:latin typeface="Effra" panose="02000506080000020004"/>
                          <a:ea typeface="Times New Roman" panose="02020603050405020304" pitchFamily="18" charset="0"/>
                          <a:cs typeface="Times New Roman" panose="02020603050405020304" pitchFamily="18" charset="0"/>
                        </a:rPr>
                        <a:t>Element 1 en 2 altijd allebei toepassen</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6823635"/>
                  </a:ext>
                </a:extLst>
              </a:tr>
              <a:tr h="750231">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Trebuchet MS" panose="020B0603020202020204" pitchFamily="34" charset="0"/>
                        <a:buChar char="-"/>
                      </a:pPr>
                      <a:r>
                        <a:rPr lang="nl-NL" sz="2000">
                          <a:effectLst/>
                          <a:latin typeface="Effra" panose="02000506080000020004"/>
                          <a:ea typeface="Times New Roman" panose="02020603050405020304" pitchFamily="18" charset="0"/>
                          <a:cs typeface="Times New Roman" panose="02020603050405020304" pitchFamily="18" charset="0"/>
                        </a:rPr>
                        <a:t>Overdracht </a:t>
                      </a:r>
                      <a:r>
                        <a:rPr lang="nl-NL" sz="2000" i="1">
                          <a:effectLst/>
                          <a:latin typeface="Effra" panose="02000506080000020004"/>
                          <a:ea typeface="Times New Roman" panose="02020603050405020304" pitchFamily="18" charset="0"/>
                          <a:cs typeface="Times New Roman" panose="02020603050405020304" pitchFamily="18" charset="0"/>
                        </a:rPr>
                        <a:t>(door socialisatoren)</a:t>
                      </a:r>
                      <a:endParaRPr lang="nl-NL" sz="2000">
                        <a:effectLst/>
                        <a:latin typeface="Effra" panose="02000506080000020004"/>
                        <a:ea typeface="Times New Roman" panose="02020603050405020304" pitchFamily="18" charset="0"/>
                        <a:cs typeface="Times New Roman" panose="02020603050405020304" pitchFamily="18" charset="0"/>
                      </a:endParaRPr>
                    </a:p>
                    <a:p>
                      <a:pPr marL="342900" lvl="0" indent="-342900">
                        <a:buFont typeface="Trebuchet MS" panose="020B0603020202020204" pitchFamily="34" charset="0"/>
                        <a:buChar char="-"/>
                      </a:pPr>
                      <a:r>
                        <a:rPr lang="nl-NL" sz="2000">
                          <a:effectLst/>
                          <a:latin typeface="Effra" panose="02000506080000020004"/>
                          <a:ea typeface="Times New Roman" panose="02020603050405020304" pitchFamily="18" charset="0"/>
                          <a:cs typeface="Times New Roman" panose="02020603050405020304" pitchFamily="18" charset="0"/>
                        </a:rPr>
                        <a:t>Verwerving (</a:t>
                      </a:r>
                      <a:r>
                        <a:rPr lang="nl-NL" sz="2000" i="1">
                          <a:effectLst/>
                          <a:latin typeface="Effra" panose="02000506080000020004"/>
                          <a:ea typeface="Times New Roman" panose="02020603050405020304" pitchFamily="18" charset="0"/>
                          <a:cs typeface="Times New Roman" panose="02020603050405020304" pitchFamily="18" charset="0"/>
                        </a:rPr>
                        <a:t>door nieuwkomer)</a:t>
                      </a:r>
                      <a:endParaRPr lang="nl-NL" sz="2000">
                        <a:effectLst/>
                        <a:latin typeface="Effra" panose="02000506080000020004"/>
                        <a:ea typeface="Times New Roman" panose="02020603050405020304" pitchFamily="18" charset="0"/>
                        <a:cs typeface="Times New Roman" panose="02020603050405020304" pitchFamily="18" charset="0"/>
                      </a:endParaRPr>
                    </a:p>
                    <a:p>
                      <a:pPr marL="342900" lvl="0" indent="-342900">
                        <a:buFont typeface="Trebuchet MS" panose="020B0603020202020204" pitchFamily="34" charset="0"/>
                        <a:buChar char="-"/>
                      </a:pPr>
                      <a:r>
                        <a:rPr lang="nl-NL" sz="2000">
                          <a:effectLst/>
                          <a:latin typeface="Effra" panose="02000506080000020004"/>
                          <a:ea typeface="Times New Roman" panose="02020603050405020304" pitchFamily="18" charset="0"/>
                          <a:cs typeface="Times New Roman" panose="02020603050405020304" pitchFamily="18" charset="0"/>
                        </a:rPr>
                        <a:t>Cultuur </a:t>
                      </a:r>
                      <a:r>
                        <a:rPr lang="nl-NL" sz="2000" i="1">
                          <a:effectLst/>
                          <a:latin typeface="Effra" panose="02000506080000020004"/>
                          <a:ea typeface="Times New Roman" panose="02020603050405020304" pitchFamily="18" charset="0"/>
                          <a:cs typeface="Times New Roman" panose="02020603050405020304" pitchFamily="18" charset="0"/>
                        </a:rPr>
                        <a:t>(1 van de 5 </a:t>
                      </a:r>
                      <a:r>
                        <a:rPr lang="nl-NL" sz="2000" i="1" err="1">
                          <a:effectLst/>
                          <a:latin typeface="Effra" panose="02000506080000020004"/>
                          <a:ea typeface="Times New Roman" panose="02020603050405020304" pitchFamily="18" charset="0"/>
                          <a:cs typeface="Times New Roman" panose="02020603050405020304" pitchFamily="18" charset="0"/>
                        </a:rPr>
                        <a:t>VOUWeN</a:t>
                      </a:r>
                      <a:r>
                        <a:rPr lang="nl-NL" sz="2000" i="1">
                          <a:effectLst/>
                          <a:latin typeface="Effra" panose="02000506080000020004"/>
                          <a:ea typeface="Times New Roman" panose="02020603050405020304" pitchFamily="18" charset="0"/>
                          <a:cs typeface="Times New Roman" panose="02020603050405020304" pitchFamily="18" charset="0"/>
                        </a:rPr>
                        <a:t> noemen)</a:t>
                      </a:r>
                      <a:endParaRPr lang="nl-NL" sz="2000">
                        <a:effectLst/>
                        <a:latin typeface="Effra" panose="02000506080000020004"/>
                        <a:ea typeface="Times New Roman" panose="02020603050405020304" pitchFamily="18" charset="0"/>
                        <a:cs typeface="Times New Roman" panose="02020603050405020304" pitchFamily="18" charset="0"/>
                      </a:endParaRPr>
                    </a:p>
                    <a:p>
                      <a:pPr marL="342900" lvl="0" indent="-342900">
                        <a:buFont typeface="Trebuchet MS" panose="020B0603020202020204" pitchFamily="34" charset="0"/>
                        <a:buChar char="-"/>
                      </a:pPr>
                      <a:r>
                        <a:rPr lang="nl-NL" sz="2000">
                          <a:effectLst/>
                          <a:latin typeface="Effra" panose="02000506080000020004"/>
                          <a:ea typeface="Times New Roman" panose="02020603050405020304" pitchFamily="18" charset="0"/>
                          <a:cs typeface="Times New Roman" panose="02020603050405020304" pitchFamily="18" charset="0"/>
                        </a:rPr>
                        <a:t>Opvoeding, opleiding en andere omgangsvormen</a:t>
                      </a:r>
                    </a:p>
                    <a:p>
                      <a:pPr>
                        <a:buNone/>
                      </a:pPr>
                      <a:r>
                        <a:rPr lang="nl-NL" sz="2000" b="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265767"/>
                  </a:ext>
                </a:extLst>
              </a:tr>
              <a:tr h="2250692">
                <a:tc>
                  <a:txBody>
                    <a:bodyPr/>
                    <a:lstStyle/>
                    <a:p>
                      <a:pPr>
                        <a:buNone/>
                      </a:pPr>
                      <a:r>
                        <a:rPr lang="nl-NL" sz="1200" b="1">
                          <a:solidFill>
                            <a:srgbClr val="000000"/>
                          </a:solidFill>
                          <a:effectLst/>
                          <a:latin typeface="Effra" panose="02000506080000020004"/>
                          <a:ea typeface="Times New Roman" panose="02020603050405020304" pitchFamily="18" charset="0"/>
                          <a:cs typeface="Times New Roman" panose="02020603050405020304" pitchFamily="18" charset="0"/>
                        </a:rPr>
                        <a:t>Extra begrippen horend bij dit kernconcept</a:t>
                      </a:r>
                      <a:endParaRPr lang="nl-NL" sz="1200">
                        <a:effectLst/>
                        <a:latin typeface="Effra" panose="02000506080000020004"/>
                        <a:ea typeface="Times New Roman" panose="02020603050405020304" pitchFamily="18" charset="0"/>
                        <a:cs typeface="Times New Roman" panose="02020603050405020304" pitchFamily="18" charset="0"/>
                      </a:endParaRPr>
                    </a:p>
                  </a:txBody>
                  <a:tcPr marL="56267" marR="5626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sz="1200">
                          <a:effectLst/>
                          <a:latin typeface="Effra" panose="02000506080000020004"/>
                          <a:ea typeface="Times New Roman" panose="02020603050405020304" pitchFamily="18" charset="0"/>
                          <a:cs typeface="Times New Roman" panose="02020603050405020304" pitchFamily="18" charset="0"/>
                        </a:rPr>
                        <a:t>Internaliseren:</a:t>
                      </a:r>
                    </a:p>
                    <a:p>
                      <a:pPr>
                        <a:buNone/>
                      </a:pPr>
                      <a:r>
                        <a:rPr lang="nl-NL" sz="1200">
                          <a:effectLst/>
                          <a:latin typeface="Effra" panose="02000506080000020004"/>
                          <a:ea typeface="Times New Roman" panose="02020603050405020304" pitchFamily="18" charset="0"/>
                          <a:cs typeface="Times New Roman" panose="02020603050405020304" pitchFamily="18" charset="0"/>
                        </a:rPr>
                        <a:t> </a:t>
                      </a:r>
                    </a:p>
                    <a:p>
                      <a:pPr>
                        <a:buNone/>
                      </a:pPr>
                      <a:r>
                        <a:rPr lang="nl-NL" sz="1200">
                          <a:effectLst/>
                          <a:latin typeface="Effra" panose="02000506080000020004"/>
                          <a:ea typeface="Times New Roman" panose="02020603050405020304" pitchFamily="18" charset="0"/>
                          <a:cs typeface="Times New Roman" panose="02020603050405020304" pitchFamily="18" charset="0"/>
                        </a:rPr>
                        <a:t>Functies van socialisatie: </a:t>
                      </a:r>
                    </a:p>
                    <a:p>
                      <a:pPr marL="342900" lvl="0" indent="-342900">
                        <a:buFont typeface="+mj-lt"/>
                        <a:buAutoNum type="arabicPeriod"/>
                      </a:pPr>
                      <a:r>
                        <a:rPr lang="nl-NL" sz="1200">
                          <a:effectLst/>
                          <a:latin typeface="Effra" panose="02000506080000020004"/>
                          <a:ea typeface="Times New Roman" panose="02020603050405020304" pitchFamily="18" charset="0"/>
                          <a:cs typeface="Times New Roman" panose="02020603050405020304" pitchFamily="18" charset="0"/>
                        </a:rPr>
                        <a:t>continuering van een (sub)cultuur</a:t>
                      </a:r>
                    </a:p>
                    <a:p>
                      <a:pPr marL="342900" lvl="0" indent="-342900">
                        <a:buFont typeface="+mj-lt"/>
                        <a:buAutoNum type="arabicPeriod"/>
                      </a:pPr>
                      <a:r>
                        <a:rPr lang="nl-NL" sz="1200">
                          <a:effectLst/>
                          <a:latin typeface="Effra" panose="02000506080000020004"/>
                          <a:ea typeface="Times New Roman" panose="02020603050405020304" pitchFamily="18" charset="0"/>
                          <a:cs typeface="Times New Roman" panose="02020603050405020304" pitchFamily="18" charset="0"/>
                        </a:rPr>
                        <a:t>verandering van een (sub)cultuur</a:t>
                      </a:r>
                    </a:p>
                    <a:p>
                      <a:pPr marL="342900" lvl="0" indent="-342900">
                        <a:buFont typeface="+mj-lt"/>
                        <a:buAutoNum type="arabicPeriod"/>
                      </a:pPr>
                      <a:r>
                        <a:rPr lang="nl-NL" sz="1200">
                          <a:effectLst/>
                          <a:latin typeface="Effra" panose="02000506080000020004"/>
                          <a:ea typeface="Times New Roman" panose="02020603050405020304" pitchFamily="18" charset="0"/>
                          <a:cs typeface="Times New Roman" panose="02020603050405020304" pitchFamily="18" charset="0"/>
                        </a:rPr>
                        <a:t>identificatie van het individu met anderen, met een groep en een (sub)cultuur en het besef van groepslidmaatschap van het individu</a:t>
                      </a:r>
                    </a:p>
                    <a:p>
                      <a:pPr marL="342900" lvl="0" indent="-342900">
                        <a:buFont typeface="+mj-lt"/>
                        <a:buAutoNum type="arabicPeriod"/>
                      </a:pPr>
                      <a:r>
                        <a:rPr lang="nl-NL" sz="1200">
                          <a:effectLst/>
                          <a:latin typeface="Effra" panose="02000506080000020004"/>
                          <a:ea typeface="Times New Roman" panose="02020603050405020304" pitchFamily="18" charset="0"/>
                          <a:cs typeface="Times New Roman" panose="02020603050405020304" pitchFamily="18" charset="0"/>
                        </a:rPr>
                        <a:t>identiteitsontwikkeling van het individu</a:t>
                      </a:r>
                    </a:p>
                    <a:p>
                      <a:pPr marL="342900" lvl="0" indent="-342900">
                        <a:buFont typeface="+mj-lt"/>
                        <a:buAutoNum type="arabicPeriod"/>
                      </a:pPr>
                      <a:r>
                        <a:rPr lang="nl-NL" sz="1200">
                          <a:effectLst/>
                          <a:latin typeface="Effra" panose="02000506080000020004"/>
                          <a:ea typeface="Times New Roman" panose="02020603050405020304" pitchFamily="18" charset="0"/>
                          <a:cs typeface="Times New Roman" panose="02020603050405020304" pitchFamily="18" charset="0"/>
                        </a:rPr>
                        <a:t>gedragsregulatie van het individu.</a:t>
                      </a:r>
                    </a:p>
                  </a:txBody>
                  <a:tcPr marL="56267" marR="5626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78057434"/>
                  </a:ext>
                </a:extLst>
              </a:tr>
            </a:tbl>
          </a:graphicData>
        </a:graphic>
      </p:graphicFrame>
    </p:spTree>
    <p:extLst>
      <p:ext uri="{BB962C8B-B14F-4D97-AF65-F5344CB8AC3E}">
        <p14:creationId xmlns:p14="http://schemas.microsoft.com/office/powerpoint/2010/main" val="172367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B0E4E0D-C381-48A4-B967-FF164E4E6B9E}"/>
              </a:ext>
            </a:extLst>
          </p:cNvPr>
          <p:cNvGraphicFramePr>
            <a:graphicFrameLocks noGrp="1"/>
          </p:cNvGraphicFramePr>
          <p:nvPr>
            <p:extLst>
              <p:ext uri="{D42A27DB-BD31-4B8C-83A1-F6EECF244321}">
                <p14:modId xmlns:p14="http://schemas.microsoft.com/office/powerpoint/2010/main" val="3867964803"/>
              </p:ext>
            </p:extLst>
          </p:nvPr>
        </p:nvGraphicFramePr>
        <p:xfrm>
          <a:off x="425450" y="990600"/>
          <a:ext cx="11341100" cy="6261847"/>
        </p:xfrm>
        <a:graphic>
          <a:graphicData uri="http://schemas.openxmlformats.org/drawingml/2006/table">
            <a:tbl>
              <a:tblPr firstRow="1" firstCol="1" bandRow="1"/>
              <a:tblGrid>
                <a:gridCol w="2797810">
                  <a:extLst>
                    <a:ext uri="{9D8B030D-6E8A-4147-A177-3AD203B41FA5}">
                      <a16:colId xmlns:a16="http://schemas.microsoft.com/office/drawing/2014/main" val="2660136619"/>
                    </a:ext>
                  </a:extLst>
                </a:gridCol>
                <a:gridCol w="8543290">
                  <a:extLst>
                    <a:ext uri="{9D8B030D-6E8A-4147-A177-3AD203B41FA5}">
                      <a16:colId xmlns:a16="http://schemas.microsoft.com/office/drawing/2014/main" val="3787188528"/>
                    </a:ext>
                  </a:extLst>
                </a:gridCol>
              </a:tblGrid>
              <a:tr h="132977">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Cultuur</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a:noFill/>
                    </a:lnL>
                    <a:lnR>
                      <a:noFill/>
                    </a:lnR>
                    <a:lnT>
                      <a:noFill/>
                    </a:lnT>
                    <a:lnB>
                      <a:noFill/>
                    </a:lnB>
                    <a:solidFill>
                      <a:srgbClr val="F836E1"/>
                    </a:solidFill>
                  </a:tcPr>
                </a:tc>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a:noFill/>
                    </a:lnL>
                    <a:lnR>
                      <a:noFill/>
                    </a:lnR>
                    <a:lnT>
                      <a:noFill/>
                    </a:lnT>
                    <a:lnB>
                      <a:noFill/>
                    </a:lnB>
                    <a:solidFill>
                      <a:srgbClr val="F836E1"/>
                    </a:solidFill>
                  </a:tcPr>
                </a:tc>
                <a:extLst>
                  <a:ext uri="{0D108BD9-81ED-4DB2-BD59-A6C34878D82A}">
                    <a16:rowId xmlns:a16="http://schemas.microsoft.com/office/drawing/2014/main" val="3901451102"/>
                  </a:ext>
                </a:extLst>
              </a:tr>
              <a:tr h="1968350">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2000">
                          <a:solidFill>
                            <a:srgbClr val="F836E1"/>
                          </a:solidFill>
                          <a:effectLst/>
                          <a:latin typeface="Effra" panose="02000506080000020004"/>
                          <a:ea typeface="Times New Roman" panose="02020603050405020304" pitchFamily="18" charset="0"/>
                          <a:cs typeface="Times New Roman" panose="02020603050405020304" pitchFamily="18" charset="0"/>
                        </a:rPr>
                        <a:t>Het geheel van </a:t>
                      </a:r>
                      <a:endParaRPr lang="nl-NL" sz="2000">
                        <a:effectLst/>
                        <a:latin typeface="Effra" panose="02000506080000020004"/>
                        <a:ea typeface="Times New Roman" panose="02020603050405020304" pitchFamily="18" charset="0"/>
                        <a:cs typeface="Times New Roman" panose="02020603050405020304" pitchFamily="18" charset="0"/>
                      </a:endParaRPr>
                    </a:p>
                    <a:p>
                      <a:pPr marL="342900" lvl="0" indent="-342900">
                        <a:buFont typeface="Calibri" panose="020F0502020204030204" pitchFamily="34" charset="0"/>
                        <a:buChar char="-"/>
                      </a:pPr>
                      <a:r>
                        <a:rPr lang="nl-NL" sz="2000">
                          <a:solidFill>
                            <a:srgbClr val="F836E1"/>
                          </a:solidFill>
                          <a:effectLst/>
                          <a:latin typeface="Effra" panose="02000506080000020004"/>
                          <a:ea typeface="Aptos" panose="020B0004020202020204" pitchFamily="34" charset="0"/>
                          <a:cs typeface="Times New Roman" panose="02020603050405020304" pitchFamily="18" charset="0"/>
                        </a:rPr>
                        <a:t>Voorstellingen</a:t>
                      </a:r>
                      <a:endParaRPr lang="nl-NL" sz="2000">
                        <a:effectLst/>
                        <a:latin typeface="Effra" panose="02000506080000020004"/>
                        <a:ea typeface="Aptos" panose="020B0004020202020204" pitchFamily="34" charset="0"/>
                        <a:cs typeface="Times New Roman" panose="02020603050405020304" pitchFamily="18" charset="0"/>
                      </a:endParaRPr>
                    </a:p>
                    <a:p>
                      <a:pPr marL="342900" lvl="0" indent="-342900">
                        <a:buFont typeface="Calibri" panose="020F0502020204030204" pitchFamily="34" charset="0"/>
                        <a:buChar char="-"/>
                      </a:pPr>
                      <a:r>
                        <a:rPr lang="nl-NL" sz="2000">
                          <a:solidFill>
                            <a:srgbClr val="F836E1"/>
                          </a:solidFill>
                          <a:effectLst/>
                          <a:latin typeface="Effra" panose="02000506080000020004"/>
                          <a:ea typeface="Aptos" panose="020B0004020202020204" pitchFamily="34" charset="0"/>
                          <a:cs typeface="Times New Roman" panose="02020603050405020304" pitchFamily="18" charset="0"/>
                        </a:rPr>
                        <a:t>Opvattingen</a:t>
                      </a:r>
                      <a:endParaRPr lang="nl-NL" sz="2000">
                        <a:effectLst/>
                        <a:latin typeface="Effra" panose="02000506080000020004"/>
                        <a:ea typeface="Aptos" panose="020B0004020202020204" pitchFamily="34" charset="0"/>
                        <a:cs typeface="Times New Roman" panose="02020603050405020304" pitchFamily="18" charset="0"/>
                      </a:endParaRPr>
                    </a:p>
                    <a:p>
                      <a:pPr marL="342900" lvl="0" indent="-342900">
                        <a:buFont typeface="Calibri" panose="020F0502020204030204" pitchFamily="34" charset="0"/>
                        <a:buChar char="-"/>
                      </a:pPr>
                      <a:r>
                        <a:rPr lang="nl-NL" sz="2000">
                          <a:solidFill>
                            <a:srgbClr val="F836E1"/>
                          </a:solidFill>
                          <a:effectLst/>
                          <a:latin typeface="Effra" panose="02000506080000020004"/>
                          <a:ea typeface="Aptos" panose="020B0004020202020204" pitchFamily="34" charset="0"/>
                          <a:cs typeface="Times New Roman" panose="02020603050405020304" pitchFamily="18" charset="0"/>
                        </a:rPr>
                        <a:t>Uitdrukkingsvormen</a:t>
                      </a:r>
                      <a:endParaRPr lang="nl-NL" sz="2000">
                        <a:effectLst/>
                        <a:latin typeface="Effra" panose="02000506080000020004"/>
                        <a:ea typeface="Aptos" panose="020B0004020202020204" pitchFamily="34" charset="0"/>
                        <a:cs typeface="Times New Roman" panose="02020603050405020304" pitchFamily="18" charset="0"/>
                      </a:endParaRPr>
                    </a:p>
                    <a:p>
                      <a:pPr marL="342900" lvl="0" indent="-342900">
                        <a:buFont typeface="Calibri" panose="020F0502020204030204" pitchFamily="34" charset="0"/>
                        <a:buChar char="-"/>
                      </a:pPr>
                      <a:r>
                        <a:rPr lang="nl-NL" sz="2000">
                          <a:solidFill>
                            <a:srgbClr val="F836E1"/>
                          </a:solidFill>
                          <a:effectLst/>
                          <a:latin typeface="Effra" panose="02000506080000020004"/>
                          <a:ea typeface="Aptos" panose="020B0004020202020204" pitchFamily="34" charset="0"/>
                          <a:cs typeface="Times New Roman" panose="02020603050405020304" pitchFamily="18" charset="0"/>
                        </a:rPr>
                        <a:t>Waarden</a:t>
                      </a:r>
                      <a:endParaRPr lang="nl-NL" sz="2000">
                        <a:effectLst/>
                        <a:latin typeface="Effra" panose="02000506080000020004"/>
                        <a:ea typeface="Aptos" panose="020B0004020202020204" pitchFamily="34" charset="0"/>
                        <a:cs typeface="Times New Roman" panose="02020603050405020304" pitchFamily="18" charset="0"/>
                      </a:endParaRPr>
                    </a:p>
                    <a:p>
                      <a:pPr marL="342900" lvl="0" indent="-342900">
                        <a:buFont typeface="Calibri" panose="020F0502020204030204" pitchFamily="34" charset="0"/>
                        <a:buChar char="-"/>
                      </a:pPr>
                      <a:r>
                        <a:rPr lang="nl-NL" sz="2000">
                          <a:solidFill>
                            <a:srgbClr val="F836E1"/>
                          </a:solidFill>
                          <a:effectLst/>
                          <a:latin typeface="Effra" panose="02000506080000020004"/>
                          <a:ea typeface="Aptos" panose="020B0004020202020204" pitchFamily="34" charset="0"/>
                          <a:cs typeface="Times New Roman" panose="02020603050405020304" pitchFamily="18" charset="0"/>
                        </a:rPr>
                        <a:t>Normen</a:t>
                      </a:r>
                      <a:endParaRPr lang="nl-NL" sz="2000">
                        <a:effectLst/>
                        <a:latin typeface="Effra" panose="02000506080000020004"/>
                        <a:ea typeface="Aptos" panose="020B0004020202020204" pitchFamily="34" charset="0"/>
                        <a:cs typeface="Times New Roman" panose="02020603050405020304" pitchFamily="18" charset="0"/>
                      </a:endParaRPr>
                    </a:p>
                    <a:p>
                      <a:pPr>
                        <a:buNone/>
                      </a:pPr>
                      <a:r>
                        <a:rPr lang="nl-NL" sz="2000">
                          <a:solidFill>
                            <a:srgbClr val="F836E1"/>
                          </a:solidFill>
                          <a:effectLst/>
                          <a:latin typeface="Effra" panose="02000506080000020004"/>
                          <a:ea typeface="Times New Roman" panose="02020603050405020304" pitchFamily="18" charset="0"/>
                          <a:cs typeface="Times New Roman" panose="02020603050405020304" pitchFamily="18" charset="0"/>
                        </a:rPr>
                        <a:t>die mensen als lid van een groep of samenleving hebben verworven.</a:t>
                      </a:r>
                      <a:endParaRPr lang="nl-NL" sz="2000">
                        <a:effectLst/>
                        <a:latin typeface="Effra" panose="02000506080000020004"/>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nl-NL" sz="2000">
                          <a:effectLst/>
                          <a:latin typeface="Effra" panose="02000506080000020004"/>
                          <a:ea typeface="Times New Roman" panose="02020603050405020304" pitchFamily="18" charset="0"/>
                          <a:cs typeface="Times New Roman" panose="02020603050405020304" pitchFamily="18" charset="0"/>
                        </a:rPr>
                        <a:t>Ezelsbruggetje = </a:t>
                      </a:r>
                      <a:r>
                        <a:rPr lang="nl-NL" sz="2000" b="1" err="1">
                          <a:effectLst/>
                          <a:latin typeface="Effra" panose="02000506080000020004"/>
                          <a:ea typeface="Times New Roman" panose="02020603050405020304" pitchFamily="18" charset="0"/>
                          <a:cs typeface="Times New Roman" panose="02020603050405020304" pitchFamily="18" charset="0"/>
                        </a:rPr>
                        <a:t>VOUWeN</a:t>
                      </a:r>
                      <a:endParaRPr lang="nl-NL" sz="2000">
                        <a:effectLst/>
                        <a:latin typeface="Effra" panose="02000506080000020004"/>
                        <a:ea typeface="Times New Roman" panose="02020603050405020304" pitchFamily="18" charset="0"/>
                        <a:cs typeface="Times New Roman" panose="02020603050405020304" pitchFamily="18" charset="0"/>
                      </a:endParaRPr>
                    </a:p>
                    <a:p>
                      <a:pPr>
                        <a:buNone/>
                      </a:pPr>
                      <a:endParaRPr lang="nl-NL" sz="2000" i="1">
                        <a:effectLst/>
                        <a:latin typeface="Effra" panose="02000506080000020004"/>
                        <a:ea typeface="Times New Roman" panose="02020603050405020304" pitchFamily="18" charset="0"/>
                        <a:cs typeface="Times New Roman" panose="02020603050405020304" pitchFamily="18" charset="0"/>
                      </a:endParaRPr>
                    </a:p>
                    <a:p>
                      <a:pPr>
                        <a:buNone/>
                      </a:pPr>
                      <a:r>
                        <a:rPr lang="nl-NL" sz="2000" i="1">
                          <a:effectLst/>
                          <a:latin typeface="Effra" panose="02000506080000020004"/>
                          <a:ea typeface="Times New Roman" panose="02020603050405020304" pitchFamily="18" charset="0"/>
                          <a:cs typeface="Times New Roman" panose="02020603050405020304" pitchFamily="18" charset="0"/>
                        </a:rPr>
                        <a:t>Dit is een makkelijk kernconcept. Kies 1 van de 5 cultuurkenmerken </a:t>
                      </a:r>
                      <a:r>
                        <a:rPr lang="nl-NL" sz="2000" i="1" err="1">
                          <a:effectLst/>
                          <a:latin typeface="Effra" panose="02000506080000020004"/>
                          <a:ea typeface="Times New Roman" panose="02020603050405020304" pitchFamily="18" charset="0"/>
                          <a:cs typeface="Times New Roman" panose="02020603050405020304" pitchFamily="18" charset="0"/>
                        </a:rPr>
                        <a:t>VOUWeN</a:t>
                      </a:r>
                      <a:r>
                        <a:rPr lang="nl-NL" sz="2000" i="1">
                          <a:effectLst/>
                          <a:latin typeface="Effra" panose="02000506080000020004"/>
                          <a:ea typeface="Times New Roman" panose="02020603050405020304" pitchFamily="18" charset="0"/>
                          <a:cs typeface="Times New Roman" panose="02020603050405020304" pitchFamily="18" charset="0"/>
                        </a:rPr>
                        <a:t> die je ziet in de tekst en onderbouw deze met tekst.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14830"/>
                  </a:ext>
                </a:extLst>
              </a:tr>
              <a:tr h="398929">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nl-NL" sz="2000" err="1">
                          <a:effectLst/>
                          <a:latin typeface="Effra" panose="02000506080000020004"/>
                          <a:ea typeface="Times New Roman" panose="02020603050405020304" pitchFamily="18" charset="0"/>
                          <a:cs typeface="Times New Roman" panose="02020603050405020304" pitchFamily="18" charset="0"/>
                        </a:rPr>
                        <a:t>VOUWeN</a:t>
                      </a:r>
                      <a:r>
                        <a:rPr lang="nl-NL" sz="2000">
                          <a:effectLst/>
                          <a:latin typeface="Effra" panose="02000506080000020004"/>
                          <a:ea typeface="Times New Roman" panose="02020603050405020304" pitchFamily="18" charset="0"/>
                          <a:cs typeface="Times New Roman" panose="02020603050405020304" pitchFamily="18" charset="0"/>
                        </a:rPr>
                        <a:t> </a:t>
                      </a:r>
                      <a:r>
                        <a:rPr lang="nl-NL" sz="2000">
                          <a:effectLst/>
                          <a:latin typeface="Effra" panose="02000506080000020004"/>
                          <a:ea typeface="Times New Roman" panose="02020603050405020304" pitchFamily="18" charset="0"/>
                          <a:cs typeface="Times New Roman" panose="02020603050405020304" pitchFamily="18" charset="0"/>
                          <a:sym typeface="Wingdings" panose="05000000000000000000" pitchFamily="2" charset="2"/>
                        </a:rPr>
                        <a:t></a:t>
                      </a:r>
                      <a:r>
                        <a:rPr lang="nl-NL" sz="2000">
                          <a:effectLst/>
                          <a:latin typeface="Effra" panose="02000506080000020004"/>
                          <a:ea typeface="Times New Roman" panose="02020603050405020304" pitchFamily="18" charset="0"/>
                          <a:cs typeface="Times New Roman" panose="02020603050405020304" pitchFamily="18" charset="0"/>
                        </a:rPr>
                        <a:t> Kies 1 van de 5 cultuurkenmerken die je herkent in de vraag/tekst. </a:t>
                      </a:r>
                    </a:p>
                    <a:p>
                      <a:pPr>
                        <a:buNone/>
                      </a:pPr>
                      <a:r>
                        <a:rPr lang="nl-NL" sz="2000" b="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7924191"/>
                  </a:ext>
                </a:extLst>
              </a:tr>
              <a:tr h="1994647">
                <a:tc>
                  <a:txBody>
                    <a:bodyPr/>
                    <a:lstStyle/>
                    <a:p>
                      <a:pPr>
                        <a:buNone/>
                      </a:pPr>
                      <a:r>
                        <a:rPr lang="nl-NL" sz="900" b="1">
                          <a:solidFill>
                            <a:srgbClr val="000000"/>
                          </a:solidFill>
                          <a:effectLst/>
                          <a:latin typeface="Effra" panose="02000506080000020004"/>
                          <a:ea typeface="Times New Roman" panose="02020603050405020304" pitchFamily="18" charset="0"/>
                          <a:cs typeface="Times New Roman" panose="02020603050405020304" pitchFamily="18" charset="0"/>
                        </a:rPr>
                        <a:t>Extra begrippen horend bij dit kernconcept</a:t>
                      </a:r>
                      <a:endParaRPr lang="nl-NL" sz="900">
                        <a:effectLst/>
                        <a:latin typeface="Effra" panose="02000506080000020004"/>
                        <a:ea typeface="Times New Roman" panose="02020603050405020304" pitchFamily="18" charset="0"/>
                        <a:cs typeface="Times New Roman" panose="02020603050405020304" pitchFamily="18" charset="0"/>
                      </a:endParaRPr>
                    </a:p>
                  </a:txBody>
                  <a:tcPr marL="47993" marR="4799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sz="900">
                          <a:effectLst/>
                          <a:latin typeface="Effra" panose="02000506080000020004"/>
                          <a:ea typeface="Times New Roman" panose="02020603050405020304" pitchFamily="18" charset="0"/>
                          <a:cs typeface="Times New Roman" panose="02020603050405020304" pitchFamily="18" charset="0"/>
                        </a:rPr>
                        <a:t>Materiele en immateriële aspecten cultuur:</a:t>
                      </a:r>
                    </a:p>
                    <a:p>
                      <a:pPr>
                        <a:buNone/>
                      </a:pPr>
                      <a:r>
                        <a:rPr lang="nl-NL" sz="900">
                          <a:effectLst/>
                          <a:latin typeface="Effra" panose="02000506080000020004"/>
                          <a:ea typeface="Times New Roman" panose="02020603050405020304" pitchFamily="18" charset="0"/>
                          <a:cs typeface="Times New Roman" panose="02020603050405020304" pitchFamily="18" charset="0"/>
                        </a:rPr>
                        <a:t> </a:t>
                      </a:r>
                    </a:p>
                    <a:p>
                      <a:pPr>
                        <a:buNone/>
                      </a:pPr>
                      <a:r>
                        <a:rPr lang="nl-NL" sz="900">
                          <a:effectLst/>
                          <a:latin typeface="Effra" panose="02000506080000020004"/>
                          <a:ea typeface="Times New Roman" panose="02020603050405020304" pitchFamily="18" charset="0"/>
                          <a:cs typeface="Times New Roman" panose="02020603050405020304" pitchFamily="18" charset="0"/>
                        </a:rPr>
                        <a:t>Dimensies van Hofstede:</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Grote machtsafstand versus kleine machtsafstand: </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Individualistisch versus collectivistisch: </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Masculien versus feminien: </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Lage onzekerheidsvermijding versus hoge onzekerheidsvermijding</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Langetermijngerichtheid versus </a:t>
                      </a:r>
                      <a:r>
                        <a:rPr lang="nl-NL" sz="900" err="1">
                          <a:effectLst/>
                          <a:latin typeface="Effra" panose="02000506080000020004"/>
                          <a:ea typeface="Times New Roman" panose="02020603050405020304" pitchFamily="18" charset="0"/>
                          <a:cs typeface="Times New Roman" panose="02020603050405020304" pitchFamily="18" charset="0"/>
                        </a:rPr>
                        <a:t>kortetermijngerichtheid</a:t>
                      </a:r>
                      <a:r>
                        <a:rPr lang="nl-NL" sz="900">
                          <a:effectLst/>
                          <a:latin typeface="Effra" panose="02000506080000020004"/>
                          <a:ea typeface="Times New Roman" panose="02020603050405020304" pitchFamily="18" charset="0"/>
                          <a:cs typeface="Times New Roman" panose="02020603050405020304" pitchFamily="18" charset="0"/>
                        </a:rPr>
                        <a:t>:</a:t>
                      </a:r>
                    </a:p>
                    <a:p>
                      <a:pPr marL="342900" lvl="0" indent="-342900">
                        <a:buFont typeface="+mj-lt"/>
                        <a:buAutoNum type="arabicPeriod"/>
                      </a:pPr>
                      <a:r>
                        <a:rPr lang="nl-NL" sz="900">
                          <a:effectLst/>
                          <a:latin typeface="Effra" panose="02000506080000020004"/>
                          <a:ea typeface="Times New Roman" panose="02020603050405020304" pitchFamily="18" charset="0"/>
                          <a:cs typeface="Times New Roman" panose="02020603050405020304" pitchFamily="18" charset="0"/>
                        </a:rPr>
                        <a:t>Hedonisme versus soberheid: </a:t>
                      </a:r>
                    </a:p>
                  </a:txBody>
                  <a:tcPr marL="47993" marR="4799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32624660"/>
                  </a:ext>
                </a:extLst>
              </a:tr>
            </a:tbl>
          </a:graphicData>
        </a:graphic>
      </p:graphicFrame>
    </p:spTree>
    <p:extLst>
      <p:ext uri="{BB962C8B-B14F-4D97-AF65-F5344CB8AC3E}">
        <p14:creationId xmlns:p14="http://schemas.microsoft.com/office/powerpoint/2010/main" val="1917225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DF38-BE04-8FEE-769E-9EF51C31A990}"/>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8B8D1ACC-3DA7-1211-AF51-FE7CCF517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415" y="1423621"/>
            <a:ext cx="6724580" cy="4954954"/>
          </a:xfrm>
          <a:prstGeom prst="rect">
            <a:avLst/>
          </a:prstGeom>
        </p:spPr>
      </p:pic>
      <p:pic>
        <p:nvPicPr>
          <p:cNvPr id="8" name="Picture 7">
            <a:extLst>
              <a:ext uri="{FF2B5EF4-FFF2-40B4-BE49-F238E27FC236}">
                <a16:creationId xmlns:a16="http://schemas.microsoft.com/office/drawing/2014/main" id="{81C39823-3810-589F-5E59-E35960DAE203}"/>
              </a:ext>
            </a:extLst>
          </p:cNvPr>
          <p:cNvPicPr>
            <a:picLocks noChangeAspect="1"/>
          </p:cNvPicPr>
          <p:nvPr/>
        </p:nvPicPr>
        <p:blipFill>
          <a:blip r:embed="rId3"/>
          <a:srcRect l="4352"/>
          <a:stretch>
            <a:fillRect/>
          </a:stretch>
        </p:blipFill>
        <p:spPr>
          <a:xfrm>
            <a:off x="203200" y="2460270"/>
            <a:ext cx="4465835" cy="2619730"/>
          </a:xfrm>
          <a:prstGeom prst="rect">
            <a:avLst/>
          </a:prstGeom>
        </p:spPr>
      </p:pic>
    </p:spTree>
    <p:extLst>
      <p:ext uri="{BB962C8B-B14F-4D97-AF65-F5344CB8AC3E}">
        <p14:creationId xmlns:p14="http://schemas.microsoft.com/office/powerpoint/2010/main" val="200694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A062A-7254-CDFE-82A0-6C5CFAADBAD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2C9EE9D-2332-1815-82A8-A4354E09FD68}"/>
              </a:ext>
            </a:extLst>
          </p:cNvPr>
          <p:cNvSpPr>
            <a:spLocks noGrp="1"/>
          </p:cNvSpPr>
          <p:nvPr>
            <p:ph idx="1"/>
          </p:nvPr>
        </p:nvSpPr>
        <p:spPr>
          <a:xfrm>
            <a:off x="838200" y="1152524"/>
            <a:ext cx="10998200" cy="5299076"/>
          </a:xfrm>
        </p:spPr>
        <p:txBody>
          <a:bodyPr>
            <a:normAutofit fontScale="85000" lnSpcReduction="20000"/>
          </a:bodyPr>
          <a:lstStyle/>
          <a:p>
            <a:pPr marL="0" indent="0">
              <a:buNone/>
            </a:pPr>
            <a:r>
              <a:rPr lang="nl-NL" b="1">
                <a:latin typeface="Effra"/>
              </a:rPr>
              <a:t>Vraag</a:t>
            </a:r>
          </a:p>
          <a:p>
            <a:pPr marL="0" indent="0">
              <a:buNone/>
            </a:pPr>
            <a:r>
              <a:rPr lang="nl-NL"/>
              <a:t>Leg uit hoe socialisatie bijdraagt aan het ontstaan van culturele normen over seksueel grensoverschrijdend gedrag. Gebruik in je antwoord zowel het kernconcept </a:t>
            </a:r>
            <a:r>
              <a:rPr lang="nl-NL" i="1"/>
              <a:t>socialisatie</a:t>
            </a:r>
            <a:r>
              <a:rPr lang="nl-NL"/>
              <a:t> als </a:t>
            </a:r>
            <a:r>
              <a:rPr lang="nl-NL" i="1"/>
              <a:t>cultuur</a:t>
            </a:r>
            <a:r>
              <a:rPr lang="nl-NL"/>
              <a:t> en verwijs naar de reactie van de Melkweg.</a:t>
            </a:r>
          </a:p>
          <a:p>
            <a:pPr marL="0" indent="0">
              <a:buNone/>
            </a:pPr>
            <a:endParaRPr lang="nl-NL">
              <a:latin typeface="Effra"/>
            </a:endParaRPr>
          </a:p>
          <a:p>
            <a:pPr marL="0" indent="0">
              <a:buNone/>
            </a:pPr>
            <a:r>
              <a:rPr lang="nl-NL" b="1">
                <a:latin typeface="Effra"/>
              </a:rPr>
              <a:t>Mogelijk antwoord</a:t>
            </a:r>
          </a:p>
          <a:p>
            <a:pPr marL="0" indent="0">
              <a:buNone/>
            </a:pPr>
            <a:r>
              <a:rPr lang="nl-NL"/>
              <a:t>Socialisatie draagt bij aan het ontstaan van culturele normen over seksueel grensoverschrijdend gedrag, omdat mensen via socialisatie </a:t>
            </a:r>
            <a:r>
              <a:rPr lang="nl-NL" b="1">
                <a:solidFill>
                  <a:srgbClr val="945DE8"/>
                </a:solidFill>
              </a:rPr>
              <a:t>de cultuur </a:t>
            </a:r>
            <a:r>
              <a:rPr lang="nl-NL"/>
              <a:t>van de samenleving verwerven. In dit geval </a:t>
            </a:r>
            <a:r>
              <a:rPr lang="nl-NL" b="1">
                <a:solidFill>
                  <a:srgbClr val="945DE8"/>
                </a:solidFill>
              </a:rPr>
              <a:t>verwerven</a:t>
            </a:r>
            <a:r>
              <a:rPr lang="nl-NL"/>
              <a:t> bezoekers dat seksueel misbruik onacceptabel is, wat wordt </a:t>
            </a:r>
            <a:r>
              <a:rPr lang="nl-NL" b="1">
                <a:solidFill>
                  <a:srgbClr val="945DE8"/>
                </a:solidFill>
              </a:rPr>
              <a:t>overgedragen</a:t>
            </a:r>
            <a:r>
              <a:rPr lang="nl-NL"/>
              <a:t> door de Melkweg.</a:t>
            </a:r>
            <a:br>
              <a:rPr lang="nl-NL"/>
            </a:br>
            <a:endParaRPr lang="nl-NL"/>
          </a:p>
          <a:p>
            <a:pPr marL="0" indent="0">
              <a:buNone/>
            </a:pPr>
            <a:r>
              <a:rPr lang="nl-NL"/>
              <a:t>In de bron blijkt deze cultuur uit de reactie van de Melkweg, die stelt dat zij “alle vormen van geweld, misbruik en seksueel geweld uitdrukkelijk afwijzen”. Deze </a:t>
            </a:r>
            <a:r>
              <a:rPr lang="nl-NL" b="1">
                <a:solidFill>
                  <a:srgbClr val="E739A1"/>
                </a:solidFill>
              </a:rPr>
              <a:t>norm</a:t>
            </a:r>
            <a:r>
              <a:rPr lang="nl-NL"/>
              <a:t> is dus onderdeel van de gedeelde cultuur. Door socialisatie hebben individuen deze normen geïnternaliseerd en keuren zij dit gedrag af, wat vervolgens zichtbaar wordt in culturele uitingen zoals het annuleren van het optreden.</a:t>
            </a:r>
          </a:p>
          <a:p>
            <a:endParaRPr lang="nl-NL"/>
          </a:p>
        </p:txBody>
      </p:sp>
    </p:spTree>
    <p:extLst>
      <p:ext uri="{BB962C8B-B14F-4D97-AF65-F5344CB8AC3E}">
        <p14:creationId xmlns:p14="http://schemas.microsoft.com/office/powerpoint/2010/main" val="8067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6D4C6-E365-F7BD-FB85-DB2A0382C259}"/>
              </a:ext>
            </a:extLst>
          </p:cNvPr>
          <p:cNvSpPr/>
          <p:nvPr/>
        </p:nvSpPr>
        <p:spPr>
          <a:xfrm>
            <a:off x="717422" y="1871199"/>
            <a:ext cx="2971993" cy="333375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1">
            <a:extLst>
              <a:ext uri="{FF2B5EF4-FFF2-40B4-BE49-F238E27FC236}">
                <a16:creationId xmlns:a16="http://schemas.microsoft.com/office/drawing/2014/main" id="{89614C01-08D5-F369-D70D-13390E4C017A}"/>
              </a:ext>
            </a:extLst>
          </p:cNvPr>
          <p:cNvSpPr txBox="1">
            <a:spLocks/>
          </p:cNvSpPr>
          <p:nvPr/>
        </p:nvSpPr>
        <p:spPr>
          <a:xfrm>
            <a:off x="1028700" y="226444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pPr algn="ctr"/>
            <a:r>
              <a:rPr lang="en-US" sz="3100">
                <a:solidFill>
                  <a:srgbClr val="FFFFFF"/>
                </a:solidFill>
                <a:latin typeface="+mj-lt"/>
              </a:rPr>
              <a:t>Rationalisering </a:t>
            </a:r>
          </a:p>
        </p:txBody>
      </p:sp>
      <p:pic>
        <p:nvPicPr>
          <p:cNvPr id="6" name="Picture 2">
            <a:extLst>
              <a:ext uri="{FF2B5EF4-FFF2-40B4-BE49-F238E27FC236}">
                <a16:creationId xmlns:a16="http://schemas.microsoft.com/office/drawing/2014/main" id="{04478B10-FC79-8A2D-221A-05C6CCF415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93878" y="1370517"/>
            <a:ext cx="6780700" cy="4526117"/>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F176B21F-CDC6-9A84-05CF-1CAE9411A6C1}"/>
              </a:ext>
            </a:extLst>
          </p:cNvPr>
          <p:cNvSpPr/>
          <p:nvPr/>
        </p:nvSpPr>
        <p:spPr>
          <a:xfrm rot="5400000">
            <a:off x="2302003" y="3258611"/>
            <a:ext cx="3333750" cy="558926"/>
          </a:xfrm>
          <a:prstGeom prst="triangle">
            <a:avLst>
              <a:gd name="adj" fmla="val 50551"/>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0714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B0D1-5EB3-BE53-4B92-EE8D60809510}"/>
              </a:ext>
            </a:extLst>
          </p:cNvPr>
          <p:cNvSpPr>
            <a:spLocks noGrp="1"/>
          </p:cNvSpPr>
          <p:nvPr>
            <p:ph type="title"/>
          </p:nvPr>
        </p:nvSpPr>
        <p:spPr/>
        <p:txBody>
          <a:bodyPr/>
          <a:lstStyle/>
          <a:p>
            <a:r>
              <a:rPr lang="en-US" err="1">
                <a:latin typeface="Effra" panose="02000506080000020004"/>
              </a:rPr>
              <a:t>Rationalisering</a:t>
            </a:r>
            <a:endParaRPr lang="nl-NL">
              <a:latin typeface="Effra" panose="02000506080000020004"/>
            </a:endParaRPr>
          </a:p>
        </p:txBody>
      </p:sp>
      <p:sp>
        <p:nvSpPr>
          <p:cNvPr id="3" name="Content Placeholder 2">
            <a:extLst>
              <a:ext uri="{FF2B5EF4-FFF2-40B4-BE49-F238E27FC236}">
                <a16:creationId xmlns:a16="http://schemas.microsoft.com/office/drawing/2014/main" id="{42EB4C53-2A4C-4AA9-2560-0213B8CAA83D}"/>
              </a:ext>
            </a:extLst>
          </p:cNvPr>
          <p:cNvSpPr>
            <a:spLocks noGrp="1"/>
          </p:cNvSpPr>
          <p:nvPr>
            <p:ph idx="1"/>
          </p:nvPr>
        </p:nvSpPr>
        <p:spPr>
          <a:xfrm>
            <a:off x="838200" y="1585595"/>
            <a:ext cx="10515600" cy="2072005"/>
          </a:xfrm>
        </p:spPr>
        <p:txBody>
          <a:bodyPr/>
          <a:lstStyle/>
          <a:p>
            <a:pPr marL="0" indent="0">
              <a:buNone/>
            </a:pPr>
            <a:r>
              <a:rPr lang="nl-NL" sz="2400">
                <a:latin typeface="Effra" panose="02000506080000020004"/>
                <a:ea typeface="Times New Roman" panose="02020603050405020304" pitchFamily="18" charset="0"/>
                <a:cs typeface="Times New Roman" panose="02020603050405020304" pitchFamily="18" charset="0"/>
              </a:rPr>
              <a:t>Rationalisering is het proces van</a:t>
            </a:r>
            <a:r>
              <a:rPr lang="nl-NL" sz="2400">
                <a:solidFill>
                  <a:srgbClr val="4EA72E"/>
                </a:solidFill>
                <a:latin typeface="Effra" panose="02000506080000020004"/>
                <a:ea typeface="Times New Roman" panose="02020603050405020304" pitchFamily="18" charset="0"/>
                <a:cs typeface="Times New Roman" panose="02020603050405020304" pitchFamily="18" charset="0"/>
              </a:rPr>
              <a:t> </a:t>
            </a:r>
            <a:r>
              <a:rPr lang="nl-NL" sz="2400" b="1">
                <a:solidFill>
                  <a:srgbClr val="4EA72E"/>
                </a:solidFill>
                <a:latin typeface="Effra" panose="02000506080000020004"/>
                <a:ea typeface="Times New Roman" panose="02020603050405020304" pitchFamily="18" charset="0"/>
                <a:cs typeface="Times New Roman" panose="02020603050405020304" pitchFamily="18" charset="0"/>
              </a:rPr>
              <a:t>(1) het ordenen en systematiseren van de werkelijkheid </a:t>
            </a:r>
            <a:r>
              <a:rPr lang="nl-NL" sz="2400" b="1">
                <a:solidFill>
                  <a:srgbClr val="E97132"/>
                </a:solidFill>
                <a:latin typeface="Effra" panose="02000506080000020004"/>
                <a:ea typeface="Times New Roman" panose="02020603050405020304" pitchFamily="18" charset="0"/>
                <a:cs typeface="Times New Roman" panose="02020603050405020304" pitchFamily="18" charset="0"/>
              </a:rPr>
              <a:t>(2) met de bedoeling haar</a:t>
            </a:r>
            <a:r>
              <a:rPr lang="nl-NL" sz="2400">
                <a:solidFill>
                  <a:srgbClr val="E97132"/>
                </a:solidFill>
                <a:latin typeface="Effra" panose="02000506080000020004"/>
                <a:ea typeface="Times New Roman" panose="02020603050405020304" pitchFamily="18" charset="0"/>
                <a:cs typeface="Times New Roman" panose="02020603050405020304" pitchFamily="18" charset="0"/>
              </a:rPr>
              <a:t> </a:t>
            </a:r>
            <a:r>
              <a:rPr lang="nl-NL" sz="2400" b="1">
                <a:solidFill>
                  <a:srgbClr val="E97132"/>
                </a:solidFill>
                <a:latin typeface="Effra" panose="02000506080000020004"/>
                <a:ea typeface="Times New Roman" panose="02020603050405020304" pitchFamily="18" charset="0"/>
                <a:cs typeface="Times New Roman" panose="02020603050405020304" pitchFamily="18" charset="0"/>
              </a:rPr>
              <a:t>voorspelbaar en beheersbaar te maken </a:t>
            </a:r>
            <a:r>
              <a:rPr lang="nl-NL" sz="2400">
                <a:latin typeface="Effra" panose="02000506080000020004"/>
                <a:ea typeface="Times New Roman" panose="02020603050405020304" pitchFamily="18" charset="0"/>
                <a:cs typeface="Times New Roman" panose="02020603050405020304" pitchFamily="18" charset="0"/>
              </a:rPr>
              <a:t>en van het </a:t>
            </a:r>
            <a:r>
              <a:rPr lang="nl-NL" sz="2400" b="1">
                <a:solidFill>
                  <a:srgbClr val="00B0F0"/>
                </a:solidFill>
                <a:latin typeface="Effra" panose="02000506080000020004"/>
                <a:ea typeface="Times New Roman" panose="02020603050405020304" pitchFamily="18" charset="0"/>
                <a:cs typeface="Times New Roman" panose="02020603050405020304" pitchFamily="18" charset="0"/>
              </a:rPr>
              <a:t>(3) doelgericht inzetten van middelen </a:t>
            </a:r>
            <a:r>
              <a:rPr lang="nl-NL" sz="2400">
                <a:latin typeface="Effra" panose="02000506080000020004"/>
                <a:ea typeface="Times New Roman" panose="02020603050405020304" pitchFamily="18" charset="0"/>
                <a:cs typeface="Times New Roman" panose="02020603050405020304" pitchFamily="18" charset="0"/>
              </a:rPr>
              <a:t>om zo </a:t>
            </a:r>
            <a:r>
              <a:rPr lang="nl-NL" sz="2400" b="1">
                <a:solidFill>
                  <a:srgbClr val="7030A0"/>
                </a:solidFill>
                <a:latin typeface="Effra" panose="02000506080000020004"/>
                <a:ea typeface="Times New Roman" panose="02020603050405020304" pitchFamily="18" charset="0"/>
                <a:cs typeface="Times New Roman" panose="02020603050405020304" pitchFamily="18" charset="0"/>
              </a:rPr>
              <a:t>(4) efficiënt en effectief mogelijke resultaten te bereiken</a:t>
            </a:r>
            <a:r>
              <a:rPr lang="nl-NL" sz="2400">
                <a:latin typeface="Effra" panose="02000506080000020004"/>
                <a:ea typeface="Times New Roman" panose="02020603050405020304" pitchFamily="18" charset="0"/>
                <a:cs typeface="Times New Roman" panose="02020603050405020304" pitchFamily="18" charset="0"/>
              </a:rPr>
              <a:t>.</a:t>
            </a:r>
          </a:p>
          <a:p>
            <a:endParaRPr lang="nl-NL" sz="2400">
              <a:latin typeface="Effra" panose="02000506080000020004"/>
              <a:ea typeface="Times New Roman" panose="02020603050405020304" pitchFamily="18" charset="0"/>
              <a:cs typeface="Times New Roman" panose="02020603050405020304" pitchFamily="18" charset="0"/>
            </a:endParaRPr>
          </a:p>
          <a:p>
            <a:endParaRPr lang="nl-NL" sz="2400">
              <a:latin typeface="Effra" panose="02000506080000020004"/>
              <a:ea typeface="Times New Roman" panose="02020603050405020304" pitchFamily="18" charset="0"/>
              <a:cs typeface="Times New Roman" panose="02020603050405020304" pitchFamily="18" charset="0"/>
            </a:endParaRPr>
          </a:p>
          <a:p>
            <a:endParaRPr lang="nl-NL">
              <a:latin typeface="Effra" panose="02000506080000020004"/>
            </a:endParaRPr>
          </a:p>
        </p:txBody>
      </p:sp>
      <p:pic>
        <p:nvPicPr>
          <p:cNvPr id="2050" name="Picture 2">
            <a:extLst>
              <a:ext uri="{FF2B5EF4-FFF2-40B4-BE49-F238E27FC236}">
                <a16:creationId xmlns:a16="http://schemas.microsoft.com/office/drawing/2014/main" id="{A3E01573-099A-670D-4DCA-1370CC78CC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98" r="11877"/>
          <a:stretch>
            <a:fillRect/>
          </a:stretch>
        </p:blipFill>
        <p:spPr bwMode="auto">
          <a:xfrm>
            <a:off x="1143000" y="3565208"/>
            <a:ext cx="2331720" cy="216027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6C52E1C-1D15-6625-E862-CA3709092D1A}"/>
              </a:ext>
            </a:extLst>
          </p:cNvPr>
          <p:cNvSpPr txBox="1">
            <a:spLocks/>
          </p:cNvSpPr>
          <p:nvPr/>
        </p:nvSpPr>
        <p:spPr>
          <a:xfrm>
            <a:off x="1299210" y="5879750"/>
            <a:ext cx="2175510" cy="48152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a:latin typeface="Effra" panose="02000506080000020004"/>
                <a:ea typeface="Times New Roman" panose="02020603050405020304" pitchFamily="18" charset="0"/>
                <a:cs typeface="Times New Roman" panose="02020603050405020304" pitchFamily="18" charset="0"/>
              </a:rPr>
              <a:t>Paspoort bij </a:t>
            </a:r>
            <a:r>
              <a:rPr lang="nl-NL" sz="2600">
                <a:latin typeface="Effra" panose="02000506080000020004"/>
                <a:ea typeface="Times New Roman" panose="02020603050405020304" pitchFamily="18" charset="0"/>
                <a:cs typeface="Times New Roman" panose="02020603050405020304" pitchFamily="18" charset="0"/>
              </a:rPr>
              <a:t>reizen</a:t>
            </a:r>
            <a:r>
              <a:rPr lang="nl-NL" sz="2400">
                <a:latin typeface="Effra" panose="02000506080000020004"/>
                <a:ea typeface="Times New Roman" panose="02020603050405020304" pitchFamily="18" charset="0"/>
                <a:cs typeface="Times New Roman" panose="02020603050405020304" pitchFamily="18" charset="0"/>
              </a:rPr>
              <a:t> </a:t>
            </a:r>
          </a:p>
          <a:p>
            <a:endParaRPr lang="nl-NL" sz="2400">
              <a:latin typeface="Effra" panose="02000506080000020004"/>
              <a:ea typeface="Times New Roman" panose="02020603050405020304" pitchFamily="18" charset="0"/>
              <a:cs typeface="Times New Roman" panose="02020603050405020304" pitchFamily="18" charset="0"/>
            </a:endParaRPr>
          </a:p>
          <a:p>
            <a:endParaRPr lang="nl-NL" sz="2400">
              <a:latin typeface="Effra" panose="02000506080000020004"/>
              <a:ea typeface="Times New Roman" panose="02020603050405020304" pitchFamily="18" charset="0"/>
              <a:cs typeface="Times New Roman" panose="02020603050405020304" pitchFamily="18" charset="0"/>
            </a:endParaRPr>
          </a:p>
          <a:p>
            <a:endParaRPr lang="nl-NL">
              <a:latin typeface="Effra" panose="02000506080000020004"/>
            </a:endParaRPr>
          </a:p>
        </p:txBody>
      </p:sp>
      <p:pic>
        <p:nvPicPr>
          <p:cNvPr id="2052" name="Picture 4">
            <a:extLst>
              <a:ext uri="{FF2B5EF4-FFF2-40B4-BE49-F238E27FC236}">
                <a16:creationId xmlns:a16="http://schemas.microsoft.com/office/drawing/2014/main" id="{088EA537-A531-EA6F-2765-B62788782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74" y="3469640"/>
            <a:ext cx="2986452" cy="225583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1FB9469-733A-1CF5-99DD-41DFCC239AE3}"/>
              </a:ext>
            </a:extLst>
          </p:cNvPr>
          <p:cNvSpPr txBox="1">
            <a:spLocks/>
          </p:cNvSpPr>
          <p:nvPr/>
        </p:nvSpPr>
        <p:spPr>
          <a:xfrm>
            <a:off x="4602774" y="5879750"/>
            <a:ext cx="3131526" cy="7496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900">
                <a:latin typeface="Effra" panose="02000506080000020004"/>
                <a:ea typeface="Times New Roman" panose="02020603050405020304" pitchFamily="18" charset="0"/>
                <a:cs typeface="Times New Roman" panose="02020603050405020304" pitchFamily="18" charset="0"/>
              </a:rPr>
              <a:t>Koppelen van een voetbalkaartje aan een vak/ingang </a:t>
            </a:r>
          </a:p>
          <a:p>
            <a:pPr algn="ctr"/>
            <a:endParaRPr lang="nl-NL" sz="2400">
              <a:latin typeface="Effra" panose="02000506080000020004"/>
              <a:ea typeface="Times New Roman" panose="02020603050405020304" pitchFamily="18" charset="0"/>
              <a:cs typeface="Times New Roman" panose="02020603050405020304" pitchFamily="18" charset="0"/>
            </a:endParaRPr>
          </a:p>
          <a:p>
            <a:pPr algn="ctr"/>
            <a:endParaRPr lang="nl-NL" sz="2400">
              <a:latin typeface="Effra" panose="02000506080000020004"/>
              <a:ea typeface="Times New Roman" panose="02020603050405020304" pitchFamily="18" charset="0"/>
              <a:cs typeface="Times New Roman" panose="02020603050405020304" pitchFamily="18" charset="0"/>
            </a:endParaRPr>
          </a:p>
          <a:p>
            <a:pPr algn="ctr"/>
            <a:endParaRPr lang="nl-NL">
              <a:latin typeface="Effra" panose="02000506080000020004"/>
            </a:endParaRPr>
          </a:p>
        </p:txBody>
      </p:sp>
      <p:sp>
        <p:nvSpPr>
          <p:cNvPr id="8" name="Content Placeholder 2">
            <a:extLst>
              <a:ext uri="{FF2B5EF4-FFF2-40B4-BE49-F238E27FC236}">
                <a16:creationId xmlns:a16="http://schemas.microsoft.com/office/drawing/2014/main" id="{8141987C-AE03-7127-7114-A7B0F5814F45}"/>
              </a:ext>
            </a:extLst>
          </p:cNvPr>
          <p:cNvSpPr txBox="1">
            <a:spLocks/>
          </p:cNvSpPr>
          <p:nvPr/>
        </p:nvSpPr>
        <p:spPr>
          <a:xfrm>
            <a:off x="8222274" y="5879750"/>
            <a:ext cx="3131526" cy="749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900">
                <a:latin typeface="Effra" panose="02000506080000020004"/>
                <a:ea typeface="Times New Roman" panose="02020603050405020304" pitchFamily="18" charset="0"/>
                <a:cs typeface="Times New Roman" panose="02020603050405020304" pitchFamily="18" charset="0"/>
              </a:rPr>
              <a:t>Inrichting McDonalds (bestelpalen, </a:t>
            </a:r>
            <a:r>
              <a:rPr lang="nl-NL" sz="1900" err="1">
                <a:latin typeface="Effra" panose="02000506080000020004"/>
                <a:ea typeface="Times New Roman" panose="02020603050405020304" pitchFamily="18" charset="0"/>
                <a:cs typeface="Times New Roman" panose="02020603050405020304" pitchFamily="18" charset="0"/>
              </a:rPr>
              <a:t>McDrive</a:t>
            </a:r>
            <a:r>
              <a:rPr lang="nl-NL" sz="1900">
                <a:latin typeface="Effra" panose="02000506080000020004"/>
                <a:ea typeface="Times New Roman" panose="02020603050405020304" pitchFamily="18" charset="0"/>
                <a:cs typeface="Times New Roman" panose="02020603050405020304" pitchFamily="18" charset="0"/>
              </a:rPr>
              <a:t> etc.)</a:t>
            </a:r>
          </a:p>
          <a:p>
            <a:pPr algn="ctr"/>
            <a:endParaRPr lang="nl-NL" sz="2400">
              <a:latin typeface="Effra" panose="02000506080000020004"/>
              <a:ea typeface="Times New Roman" panose="02020603050405020304" pitchFamily="18" charset="0"/>
              <a:cs typeface="Times New Roman" panose="02020603050405020304" pitchFamily="18" charset="0"/>
            </a:endParaRPr>
          </a:p>
          <a:p>
            <a:pPr algn="ctr"/>
            <a:endParaRPr lang="nl-NL" sz="2400">
              <a:latin typeface="Effra" panose="02000506080000020004"/>
              <a:ea typeface="Times New Roman" panose="02020603050405020304" pitchFamily="18" charset="0"/>
              <a:cs typeface="Times New Roman" panose="02020603050405020304" pitchFamily="18" charset="0"/>
            </a:endParaRPr>
          </a:p>
          <a:p>
            <a:pPr algn="ctr"/>
            <a:endParaRPr lang="nl-NL">
              <a:latin typeface="Effra" panose="02000506080000020004"/>
            </a:endParaRPr>
          </a:p>
        </p:txBody>
      </p:sp>
      <p:pic>
        <p:nvPicPr>
          <p:cNvPr id="2054" name="Picture 6">
            <a:extLst>
              <a:ext uri="{FF2B5EF4-FFF2-40B4-BE49-F238E27FC236}">
                <a16:creationId xmlns:a16="http://schemas.microsoft.com/office/drawing/2014/main" id="{EBBC9FB7-4AEB-1AD1-284A-08C842075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280" y="3554571"/>
            <a:ext cx="238125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0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050"/>
                                        </p:tgtEl>
                                        <p:attrNameLst>
                                          <p:attrName>style.opacity</p:attrName>
                                        </p:attrNameLst>
                                      </p:cBhvr>
                                      <p:to>
                                        <p:strVal val="0.5"/>
                                      </p:to>
                                    </p:set>
                                    <p:animEffect filter="image" prLst="opacity: 0.5">
                                      <p:cBhvr rctx="IE">
                                        <p:cTn id="15" dur="indefinite"/>
                                        <p:tgtEl>
                                          <p:spTgt spid="2050"/>
                                        </p:tgtEl>
                                      </p:cBhvr>
                                    </p:animEffect>
                                  </p:childTnLst>
                                </p:cTn>
                              </p:par>
                              <p:par>
                                <p:cTn id="16" presetID="9" presetClass="emph" presetSubtype="0" grpId="1" nodeType="withEffect">
                                  <p:stCondLst>
                                    <p:cond delay="0"/>
                                  </p:stCondLst>
                                  <p:childTnLst>
                                    <p:set>
                                      <p:cBhvr>
                                        <p:cTn id="17" dur="indefinite"/>
                                        <p:tgtEl>
                                          <p:spTgt spid="4"/>
                                        </p:tgtEl>
                                        <p:attrNameLst>
                                          <p:attrName>style.opacity</p:attrName>
                                        </p:attrNameLst>
                                      </p:cBhvr>
                                      <p:to>
                                        <p:strVal val="0.5"/>
                                      </p:to>
                                    </p:set>
                                    <p:animEffect filter="image" prLst="opacity: 0.5">
                                      <p:cBhvr rctx="IE">
                                        <p:cTn id="18" dur="indefinite"/>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2052"/>
                                        </p:tgtEl>
                                        <p:attrNameLst>
                                          <p:attrName>style.opacity</p:attrName>
                                        </p:attrNameLst>
                                      </p:cBhvr>
                                      <p:to>
                                        <p:strVal val="0.5"/>
                                      </p:to>
                                    </p:set>
                                    <p:animEffect filter="image" prLst="opacity: 0.5">
                                      <p:cBhvr rctx="IE">
                                        <p:cTn id="29" dur="indefinite"/>
                                        <p:tgtEl>
                                          <p:spTgt spid="2052"/>
                                        </p:tgtEl>
                                      </p:cBhvr>
                                    </p:animEffect>
                                  </p:childTnLst>
                                </p:cTn>
                              </p:par>
                              <p:par>
                                <p:cTn id="30" presetID="9" presetClass="emph" presetSubtype="0" grpId="1" nodeType="withEffect">
                                  <p:stCondLst>
                                    <p:cond delay="0"/>
                                  </p:stCondLst>
                                  <p:childTnLst>
                                    <p:set>
                                      <p:cBhvr>
                                        <p:cTn id="31" dur="indefinite"/>
                                        <p:tgtEl>
                                          <p:spTgt spid="5"/>
                                        </p:tgtEl>
                                        <p:attrNameLst>
                                          <p:attrName>style.opacity</p:attrName>
                                        </p:attrNameLst>
                                      </p:cBhvr>
                                      <p:to>
                                        <p:strVal val="0.5"/>
                                      </p:to>
                                    </p:set>
                                    <p:animEffect filter="image" prLst="opacity: 0.5">
                                      <p:cBhvr rctx="IE">
                                        <p:cTn id="32" dur="indefinite"/>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8F3F-F27F-6F8B-4486-1A269F0B99FF}"/>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4A81A43-815C-80FF-3277-8CC52485F6AF}"/>
              </a:ext>
            </a:extLst>
          </p:cNvPr>
          <p:cNvGraphicFramePr>
            <a:graphicFrameLocks noGrp="1"/>
          </p:cNvGraphicFramePr>
          <p:nvPr>
            <p:extLst>
              <p:ext uri="{D42A27DB-BD31-4B8C-83A1-F6EECF244321}">
                <p14:modId xmlns:p14="http://schemas.microsoft.com/office/powerpoint/2010/main" val="1868587643"/>
              </p:ext>
            </p:extLst>
          </p:nvPr>
        </p:nvGraphicFramePr>
        <p:xfrm>
          <a:off x="1022683" y="1284563"/>
          <a:ext cx="10142621" cy="4876800"/>
        </p:xfrm>
        <a:graphic>
          <a:graphicData uri="http://schemas.openxmlformats.org/drawingml/2006/table">
            <a:tbl>
              <a:tblPr firstRow="1" firstCol="1" bandRow="1"/>
              <a:tblGrid>
                <a:gridCol w="3169569">
                  <a:extLst>
                    <a:ext uri="{9D8B030D-6E8A-4147-A177-3AD203B41FA5}">
                      <a16:colId xmlns:a16="http://schemas.microsoft.com/office/drawing/2014/main" val="142989924"/>
                    </a:ext>
                  </a:extLst>
                </a:gridCol>
                <a:gridCol w="6973052">
                  <a:extLst>
                    <a:ext uri="{9D8B030D-6E8A-4147-A177-3AD203B41FA5}">
                      <a16:colId xmlns:a16="http://schemas.microsoft.com/office/drawing/2014/main" val="1165783607"/>
                    </a:ext>
                  </a:extLst>
                </a:gridCol>
              </a:tblGrid>
              <a:tr h="240772">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Rationalisering</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92D050"/>
                    </a:solidFill>
                  </a:tcPr>
                </a:tc>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92D050"/>
                    </a:solidFill>
                  </a:tcPr>
                </a:tc>
                <a:extLst>
                  <a:ext uri="{0D108BD9-81ED-4DB2-BD59-A6C34878D82A}">
                    <a16:rowId xmlns:a16="http://schemas.microsoft.com/office/drawing/2014/main" val="664519230"/>
                  </a:ext>
                </a:extLst>
              </a:tr>
              <a:tr h="1926179">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2000">
                          <a:effectLst/>
                          <a:latin typeface="Effra" panose="02000506080000020004"/>
                          <a:ea typeface="Times New Roman" panose="02020603050405020304" pitchFamily="18" charset="0"/>
                          <a:cs typeface="Times New Roman" panose="02020603050405020304" pitchFamily="18" charset="0"/>
                        </a:rPr>
                        <a:t>Rationalisering is het proces van</a:t>
                      </a:r>
                      <a:r>
                        <a:rPr lang="nl-NL" sz="2000">
                          <a:solidFill>
                            <a:srgbClr val="4EA72E"/>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4EA72E"/>
                          </a:solidFill>
                          <a:effectLst/>
                          <a:latin typeface="Effra" panose="02000506080000020004"/>
                          <a:ea typeface="Times New Roman" panose="02020603050405020304" pitchFamily="18" charset="0"/>
                          <a:cs typeface="Times New Roman" panose="02020603050405020304" pitchFamily="18" charset="0"/>
                        </a:rPr>
                        <a:t>(1) het ordenen en systematiseren van de werkelijkheid </a:t>
                      </a: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(2) met de bedoeling haar</a:t>
                      </a:r>
                      <a:r>
                        <a:rPr lang="nl-NL" sz="2000">
                          <a:solidFill>
                            <a:srgbClr val="E97132"/>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voorspelbaar en beheersbaar te maken </a:t>
                      </a:r>
                      <a:r>
                        <a:rPr lang="nl-NL" sz="2000">
                          <a:effectLst/>
                          <a:latin typeface="Effra" panose="02000506080000020004"/>
                          <a:ea typeface="Times New Roman" panose="02020603050405020304" pitchFamily="18" charset="0"/>
                          <a:cs typeface="Times New Roman" panose="02020603050405020304" pitchFamily="18" charset="0"/>
                        </a:rPr>
                        <a:t>en van het </a:t>
                      </a:r>
                      <a:r>
                        <a:rPr lang="nl-NL" sz="2000" b="1">
                          <a:solidFill>
                            <a:srgbClr val="00B0F0"/>
                          </a:solidFill>
                          <a:effectLst/>
                          <a:latin typeface="Effra" panose="02000506080000020004"/>
                          <a:ea typeface="Times New Roman" panose="02020603050405020304" pitchFamily="18" charset="0"/>
                          <a:cs typeface="Times New Roman" panose="02020603050405020304" pitchFamily="18" charset="0"/>
                        </a:rPr>
                        <a:t>(3) doelgericht inzetten van middelen </a:t>
                      </a:r>
                      <a:r>
                        <a:rPr lang="nl-NL" sz="2000">
                          <a:effectLst/>
                          <a:latin typeface="Effra" panose="02000506080000020004"/>
                          <a:ea typeface="Times New Roman" panose="02020603050405020304" pitchFamily="18" charset="0"/>
                          <a:cs typeface="Times New Roman" panose="02020603050405020304" pitchFamily="18" charset="0"/>
                        </a:rPr>
                        <a:t>om zo </a:t>
                      </a:r>
                      <a:r>
                        <a:rPr lang="nl-NL" sz="2000" b="1">
                          <a:solidFill>
                            <a:srgbClr val="7030A0"/>
                          </a:solidFill>
                          <a:effectLst/>
                          <a:latin typeface="Effra" panose="02000506080000020004"/>
                          <a:ea typeface="Times New Roman" panose="02020603050405020304" pitchFamily="18" charset="0"/>
                          <a:cs typeface="Times New Roman" panose="02020603050405020304" pitchFamily="18" charset="0"/>
                        </a:rPr>
                        <a:t>(4) efficiënt en effectief mogelijke resultaten te bereiken</a:t>
                      </a:r>
                      <a:r>
                        <a:rPr lang="nl-NL" sz="2000">
                          <a:effectLst/>
                          <a:latin typeface="Effra" panose="02000506080000020004"/>
                          <a:ea typeface="Times New Roman" panose="02020603050405020304" pitchFamily="18" charset="0"/>
                          <a:cs typeface="Times New Roman" panose="02020603050405020304" pitchFamily="18" charset="0"/>
                        </a:rPr>
                        <a:t>.</a:t>
                      </a:r>
                    </a:p>
                    <a:p>
                      <a:pPr>
                        <a:buNone/>
                      </a:pPr>
                      <a:r>
                        <a:rPr lang="nl-NL" sz="2000">
                          <a:effectLst/>
                          <a:latin typeface="Effra" panose="02000506080000020004"/>
                          <a:ea typeface="Times New Roman" panose="02020603050405020304" pitchFamily="18" charset="0"/>
                          <a:cs typeface="Times New Roman" panose="02020603050405020304" pitchFamily="18" charset="0"/>
                        </a:rPr>
                        <a:t> </a:t>
                      </a:r>
                    </a:p>
                    <a:p>
                      <a:pPr>
                        <a:buNone/>
                      </a:pPr>
                      <a:r>
                        <a:rPr lang="nl-NL" sz="2000" i="1">
                          <a:effectLst/>
                          <a:latin typeface="Effra" panose="02000506080000020004"/>
                          <a:ea typeface="Times New Roman" panose="02020603050405020304" pitchFamily="18" charset="0"/>
                          <a:cs typeface="Times New Roman" panose="02020603050405020304" pitchFamily="18" charset="0"/>
                        </a:rPr>
                        <a:t>Lang en lastig kernconcept die je gelukkig nooit helemaal hoef toe te passen. Kies het element dat het beste bij de tekst aansluit. </a:t>
                      </a:r>
                      <a:endParaRPr lang="nl-NL" sz="2000">
                        <a:effectLst/>
                        <a:latin typeface="Effra" panose="02000506080000020004"/>
                        <a:ea typeface="Times New Roman" panose="02020603050405020304" pitchFamily="18" charset="0"/>
                        <a:cs typeface="Times New Roman" panose="02020603050405020304" pitchFamily="18" charset="0"/>
                      </a:endParaRPr>
                    </a:p>
                    <a:p>
                      <a:pPr>
                        <a:buNone/>
                      </a:pPr>
                      <a:r>
                        <a:rPr lang="nl-NL" sz="2000" i="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999765"/>
                  </a:ext>
                </a:extLst>
              </a:tr>
              <a:tr h="240772">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Hoort bij hoofdconcept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nl-NL" sz="2000" b="1">
                          <a:solidFill>
                            <a:srgbClr val="4EA72E"/>
                          </a:solidFill>
                          <a:effectLst/>
                          <a:latin typeface="Effra" panose="02000506080000020004"/>
                          <a:ea typeface="Times New Roman" panose="02020603050405020304" pitchFamily="18" charset="0"/>
                          <a:cs typeface="Times New Roman" panose="02020603050405020304" pitchFamily="18" charset="0"/>
                        </a:rPr>
                        <a:t>Verandering</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5785287"/>
                  </a:ext>
                </a:extLst>
              </a:tr>
              <a:tr h="1203862">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ordenen en systematiseren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werkelijkheid voorspelbaar en beheersbaar maken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doelgericht inzetten middelen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efficiënt en effectief resultaten bereiken</a:t>
                      </a:r>
                    </a:p>
                    <a:p>
                      <a:pPr>
                        <a:buNone/>
                      </a:pPr>
                      <a:r>
                        <a:rPr lang="nl-NL" sz="2000" b="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219109"/>
                  </a:ext>
                </a:extLst>
              </a:tr>
            </a:tbl>
          </a:graphicData>
        </a:graphic>
      </p:graphicFrame>
    </p:spTree>
    <p:extLst>
      <p:ext uri="{BB962C8B-B14F-4D97-AF65-F5344CB8AC3E}">
        <p14:creationId xmlns:p14="http://schemas.microsoft.com/office/powerpoint/2010/main" val="119173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71AF64-B244-1AAB-22F9-8CD57C0A2188}"/>
              </a:ext>
            </a:extLst>
          </p:cNvPr>
          <p:cNvSpPr/>
          <p:nvPr/>
        </p:nvSpPr>
        <p:spPr>
          <a:xfrm>
            <a:off x="198742" y="169917"/>
            <a:ext cx="7803277" cy="6512761"/>
          </a:xfrm>
          <a:prstGeom prst="rect">
            <a:avLst/>
          </a:prstGeom>
          <a:solidFill>
            <a:srgbClr val="20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98" name="Picture 2">
            <a:extLst>
              <a:ext uri="{FF2B5EF4-FFF2-40B4-BE49-F238E27FC236}">
                <a16:creationId xmlns:a16="http://schemas.microsoft.com/office/drawing/2014/main" id="{7A37E5C1-3DF7-06BD-E697-2136409FC203}"/>
              </a:ext>
            </a:extLst>
          </p:cNvPr>
          <p:cNvPicPr>
            <a:picLocks noChangeAspect="1" noChangeArrowheads="1"/>
          </p:cNvPicPr>
          <p:nvPr/>
        </p:nvPicPr>
        <p:blipFill>
          <a:blip r:embed="rId2">
            <a:alphaModFix amt="67000"/>
            <a:extLst>
              <a:ext uri="{28A0092B-C50C-407E-A947-70E740481C1C}">
                <a14:useLocalDpi xmlns:a14="http://schemas.microsoft.com/office/drawing/2010/main" val="0"/>
              </a:ext>
            </a:extLst>
          </a:blip>
          <a:srcRect l="25809" r="6796" b="1"/>
          <a:stretch>
            <a:fillRect/>
          </a:stretch>
        </p:blipFill>
        <p:spPr bwMode="auto">
          <a:xfrm>
            <a:off x="198742" y="169916"/>
            <a:ext cx="7803277" cy="6512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2D7B31-BE8B-2E4A-86AD-7345F11F1F63}"/>
              </a:ext>
            </a:extLst>
          </p:cNvPr>
          <p:cNvPicPr>
            <a:picLocks noChangeAspect="1"/>
          </p:cNvPicPr>
          <p:nvPr/>
        </p:nvPicPr>
        <p:blipFill>
          <a:blip r:embed="rId3"/>
          <a:srcRect l="7532" r="14818" b="1"/>
          <a:stretch>
            <a:fillRect/>
          </a:stretch>
        </p:blipFill>
        <p:spPr>
          <a:xfrm>
            <a:off x="8185614" y="169917"/>
            <a:ext cx="3807644" cy="6516362"/>
          </a:xfrm>
          <a:prstGeom prst="rect">
            <a:avLst/>
          </a:prstGeom>
        </p:spPr>
      </p:pic>
      <p:sp>
        <p:nvSpPr>
          <p:cNvPr id="4" name="Title 3">
            <a:extLst>
              <a:ext uri="{FF2B5EF4-FFF2-40B4-BE49-F238E27FC236}">
                <a16:creationId xmlns:a16="http://schemas.microsoft.com/office/drawing/2014/main" id="{EB823A01-FBDC-DA15-AD2A-161F04203E1A}"/>
              </a:ext>
            </a:extLst>
          </p:cNvPr>
          <p:cNvSpPr>
            <a:spLocks noGrp="1"/>
          </p:cNvSpPr>
          <p:nvPr>
            <p:ph type="title"/>
          </p:nvPr>
        </p:nvSpPr>
        <p:spPr>
          <a:xfrm>
            <a:off x="838200" y="4759325"/>
            <a:ext cx="10515600" cy="1325563"/>
          </a:xfrm>
        </p:spPr>
        <p:txBody>
          <a:bodyPr/>
          <a:lstStyle/>
          <a:p>
            <a:r>
              <a:rPr lang="en-US">
                <a:solidFill>
                  <a:schemeClr val="bg1"/>
                </a:solidFill>
                <a:latin typeface="Daytona Condensed Light" panose="020F0502020204030204" pitchFamily="34" charset="0"/>
              </a:rPr>
              <a:t>Disneyland </a:t>
            </a:r>
            <a:r>
              <a:rPr lang="en-US" err="1">
                <a:solidFill>
                  <a:schemeClr val="bg1"/>
                </a:solidFill>
                <a:latin typeface="Daytona Condensed Light" panose="020F0502020204030204" pitchFamily="34" charset="0"/>
              </a:rPr>
              <a:t>Parijs</a:t>
            </a:r>
            <a:br>
              <a:rPr lang="en-US">
                <a:solidFill>
                  <a:schemeClr val="bg1"/>
                </a:solidFill>
                <a:latin typeface="Daytona Condensed Light" panose="020F0502020204030204" pitchFamily="34" charset="0"/>
              </a:rPr>
            </a:br>
            <a:r>
              <a:rPr lang="en-US" sz="1800">
                <a:solidFill>
                  <a:schemeClr val="bg1"/>
                </a:solidFill>
                <a:latin typeface="Daytona Condensed Light" panose="020F0502020204030204" pitchFamily="34" charset="0"/>
              </a:rPr>
              <a:t>(</a:t>
            </a:r>
            <a:r>
              <a:rPr lang="en-US" sz="1800" err="1">
                <a:solidFill>
                  <a:schemeClr val="bg1"/>
                </a:solidFill>
                <a:latin typeface="Daytona Condensed Light" panose="020F0502020204030204" pitchFamily="34" charset="0"/>
              </a:rPr>
              <a:t>en</a:t>
            </a:r>
            <a:r>
              <a:rPr lang="en-US" sz="1800">
                <a:solidFill>
                  <a:schemeClr val="bg1"/>
                </a:solidFill>
                <a:latin typeface="Daytona Condensed Light" panose="020F0502020204030204" pitchFamily="34" charset="0"/>
              </a:rPr>
              <a:t> </a:t>
            </a:r>
            <a:r>
              <a:rPr lang="en-US" sz="1800" err="1">
                <a:solidFill>
                  <a:schemeClr val="bg1"/>
                </a:solidFill>
                <a:latin typeface="Daytona Condensed Light" panose="020F0502020204030204" pitchFamily="34" charset="0"/>
              </a:rPr>
              <a:t>pretparken</a:t>
            </a:r>
            <a:r>
              <a:rPr lang="en-US" sz="1800">
                <a:solidFill>
                  <a:schemeClr val="bg1"/>
                </a:solidFill>
                <a:latin typeface="Daytona Condensed Light" panose="020F0502020204030204" pitchFamily="34" charset="0"/>
              </a:rPr>
              <a:t> in het </a:t>
            </a:r>
            <a:r>
              <a:rPr lang="en-US" sz="1800" err="1">
                <a:solidFill>
                  <a:schemeClr val="bg1"/>
                </a:solidFill>
                <a:latin typeface="Daytona Condensed Light" panose="020F0502020204030204" pitchFamily="34" charset="0"/>
              </a:rPr>
              <a:t>algemeen</a:t>
            </a:r>
            <a:r>
              <a:rPr lang="en-US" sz="1800">
                <a:solidFill>
                  <a:schemeClr val="bg1"/>
                </a:solidFill>
                <a:latin typeface="Daytona Condensed Light" panose="020F0502020204030204" pitchFamily="34" charset="0"/>
              </a:rPr>
              <a:t>)</a:t>
            </a:r>
            <a:endParaRPr lang="nl-NL">
              <a:solidFill>
                <a:schemeClr val="bg1"/>
              </a:solidFill>
              <a:latin typeface="Daytona Condensed Light" panose="020F0502020204030204" pitchFamily="34" charset="0"/>
            </a:endParaRPr>
          </a:p>
        </p:txBody>
      </p:sp>
    </p:spTree>
    <p:extLst>
      <p:ext uri="{BB962C8B-B14F-4D97-AF65-F5344CB8AC3E}">
        <p14:creationId xmlns:p14="http://schemas.microsoft.com/office/powerpoint/2010/main" val="112648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6E43-0430-45BE-62B2-52704E38D0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452C70-B8B5-D06C-3468-F7E55BAF026E}"/>
              </a:ext>
            </a:extLst>
          </p:cNvPr>
          <p:cNvSpPr>
            <a:spLocks noGrp="1"/>
          </p:cNvSpPr>
          <p:nvPr>
            <p:ph type="title"/>
          </p:nvPr>
        </p:nvSpPr>
        <p:spPr/>
        <p:txBody>
          <a:bodyPr/>
          <a:lstStyle/>
          <a:p>
            <a:r>
              <a:rPr lang="nl-NL"/>
              <a:t>Algemene tips</a:t>
            </a:r>
          </a:p>
        </p:txBody>
      </p:sp>
      <p:sp>
        <p:nvSpPr>
          <p:cNvPr id="3" name="Tijdelijke aanduiding voor inhoud 2">
            <a:extLst>
              <a:ext uri="{FF2B5EF4-FFF2-40B4-BE49-F238E27FC236}">
                <a16:creationId xmlns:a16="http://schemas.microsoft.com/office/drawing/2014/main" id="{5CE0A321-D65F-9616-736D-5EF2C75AF67D}"/>
              </a:ext>
            </a:extLst>
          </p:cNvPr>
          <p:cNvSpPr>
            <a:spLocks noGrp="1"/>
          </p:cNvSpPr>
          <p:nvPr>
            <p:ph idx="1"/>
          </p:nvPr>
        </p:nvSpPr>
        <p:spPr>
          <a:xfrm>
            <a:off x="838200" y="1825625"/>
            <a:ext cx="9500616" cy="4351338"/>
          </a:xfrm>
        </p:spPr>
        <p:txBody>
          <a:bodyPr vert="horz" lIns="91440" tIns="45720" rIns="91440" bIns="45720" rtlCol="0" anchor="t">
            <a:normAutofit/>
          </a:bodyPr>
          <a:lstStyle/>
          <a:p>
            <a:r>
              <a:rPr lang="nl-NL">
                <a:latin typeface="Effra"/>
              </a:rPr>
              <a:t>Gebruik </a:t>
            </a:r>
            <a:r>
              <a:rPr lang="nl-NL" err="1">
                <a:latin typeface="Effra"/>
              </a:rPr>
              <a:t>ChatGPT</a:t>
            </a:r>
            <a:r>
              <a:rPr lang="nl-NL">
                <a:latin typeface="Effra"/>
              </a:rPr>
              <a:t>/ andere LLM voor vragen &amp; voorbeelden</a:t>
            </a:r>
            <a:endParaRPr lang="nl-NL"/>
          </a:p>
        </p:txBody>
      </p:sp>
      <p:sp>
        <p:nvSpPr>
          <p:cNvPr id="4" name="Tekstvak 3">
            <a:extLst>
              <a:ext uri="{FF2B5EF4-FFF2-40B4-BE49-F238E27FC236}">
                <a16:creationId xmlns:a16="http://schemas.microsoft.com/office/drawing/2014/main" id="{B9ACDC88-F615-2A35-1FAC-FD4934D196E7}"/>
              </a:ext>
            </a:extLst>
          </p:cNvPr>
          <p:cNvSpPr txBox="1"/>
          <p:nvPr/>
        </p:nvSpPr>
        <p:spPr>
          <a:xfrm>
            <a:off x="3949643" y="6123543"/>
            <a:ext cx="4292714" cy="369332"/>
          </a:xfrm>
          <a:prstGeom prst="rect">
            <a:avLst/>
          </a:prstGeom>
          <a:noFill/>
        </p:spPr>
        <p:txBody>
          <a:bodyPr wrap="none" rtlCol="0">
            <a:spAutoFit/>
          </a:bodyPr>
          <a:lstStyle/>
          <a:p>
            <a:r>
              <a:rPr lang="nl-NL">
                <a:hlinkClick r:id="rId3"/>
              </a:rPr>
              <a:t>https://aivoorleerlingen.nl/ai-docent-havo/</a:t>
            </a:r>
            <a:endParaRPr lang="nl-NL"/>
          </a:p>
        </p:txBody>
      </p:sp>
      <p:pic>
        <p:nvPicPr>
          <p:cNvPr id="6" name="Afbeelding 5">
            <a:extLst>
              <a:ext uri="{FF2B5EF4-FFF2-40B4-BE49-F238E27FC236}">
                <a16:creationId xmlns:a16="http://schemas.microsoft.com/office/drawing/2014/main" id="{E0CB3F9A-02EC-022C-6081-3DFDF1157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208" y="2593959"/>
            <a:ext cx="3529584" cy="3529584"/>
          </a:xfrm>
          <a:prstGeom prst="rect">
            <a:avLst/>
          </a:prstGeom>
        </p:spPr>
      </p:pic>
    </p:spTree>
    <p:extLst>
      <p:ext uri="{BB962C8B-B14F-4D97-AF65-F5344CB8AC3E}">
        <p14:creationId xmlns:p14="http://schemas.microsoft.com/office/powerpoint/2010/main" val="31342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3337AA83-23C4-2720-1C15-5CBFB0BEE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3564" r="-13" b="13118"/>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47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819-1745-ABEB-7A6F-8986F09C36D5}"/>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268C074E-3555-3054-8E93-757BA5913CD6}"/>
              </a:ext>
            </a:extLst>
          </p:cNvPr>
          <p:cNvSpPr>
            <a:spLocks noGrp="1"/>
          </p:cNvSpPr>
          <p:nvPr>
            <p:ph idx="1"/>
          </p:nvPr>
        </p:nvSpPr>
        <p:spPr/>
        <p:txBody>
          <a:bodyPr/>
          <a:lstStyle/>
          <a:p>
            <a:endParaRPr lang="nl-NL"/>
          </a:p>
        </p:txBody>
      </p:sp>
      <p:pic>
        <p:nvPicPr>
          <p:cNvPr id="5" name="Picture 4">
            <a:extLst>
              <a:ext uri="{FF2B5EF4-FFF2-40B4-BE49-F238E27FC236}">
                <a16:creationId xmlns:a16="http://schemas.microsoft.com/office/drawing/2014/main" id="{47815991-3C7A-1D7A-11E7-1A3010C480F2}"/>
              </a:ext>
            </a:extLst>
          </p:cNvPr>
          <p:cNvPicPr>
            <a:picLocks noChangeAspect="1"/>
          </p:cNvPicPr>
          <p:nvPr/>
        </p:nvPicPr>
        <p:blipFill>
          <a:blip r:embed="rId2"/>
          <a:stretch>
            <a:fillRect/>
          </a:stretch>
        </p:blipFill>
        <p:spPr>
          <a:xfrm>
            <a:off x="953398" y="718376"/>
            <a:ext cx="9878804" cy="5458587"/>
          </a:xfrm>
          <a:prstGeom prst="rect">
            <a:avLst/>
          </a:prstGeom>
        </p:spPr>
      </p:pic>
    </p:spTree>
    <p:extLst>
      <p:ext uri="{BB962C8B-B14F-4D97-AF65-F5344CB8AC3E}">
        <p14:creationId xmlns:p14="http://schemas.microsoft.com/office/powerpoint/2010/main" val="2864580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D248272-DC30-D650-DCEA-60342DAD950C}"/>
              </a:ext>
            </a:extLst>
          </p:cNvPr>
          <p:cNvPicPr>
            <a:picLocks noGrp="1" noChangeAspect="1"/>
          </p:cNvPicPr>
          <p:nvPr>
            <p:ph idx="1"/>
          </p:nvPr>
        </p:nvPicPr>
        <p:blipFill>
          <a:blip r:embed="rId3"/>
          <a:stretch>
            <a:fillRect/>
          </a:stretch>
        </p:blipFill>
        <p:spPr>
          <a:xfrm>
            <a:off x="1157986" y="771480"/>
            <a:ext cx="5480939" cy="3028523"/>
          </a:xfrm>
          <a:prstGeom prst="rect">
            <a:avLst/>
          </a:prstGeom>
        </p:spPr>
      </p:pic>
      <p:graphicFrame>
        <p:nvGraphicFramePr>
          <p:cNvPr id="5" name="Table 4">
            <a:extLst>
              <a:ext uri="{FF2B5EF4-FFF2-40B4-BE49-F238E27FC236}">
                <a16:creationId xmlns:a16="http://schemas.microsoft.com/office/drawing/2014/main" id="{A1A69C95-EFA3-AE16-F53A-137C0C81A0FD}"/>
              </a:ext>
            </a:extLst>
          </p:cNvPr>
          <p:cNvGraphicFramePr>
            <a:graphicFrameLocks noGrp="1"/>
          </p:cNvGraphicFramePr>
          <p:nvPr>
            <p:extLst>
              <p:ext uri="{D42A27DB-BD31-4B8C-83A1-F6EECF244321}">
                <p14:modId xmlns:p14="http://schemas.microsoft.com/office/powerpoint/2010/main" val="1759208999"/>
              </p:ext>
            </p:extLst>
          </p:nvPr>
        </p:nvGraphicFramePr>
        <p:xfrm>
          <a:off x="7515697" y="1313138"/>
          <a:ext cx="3657600" cy="4061747"/>
        </p:xfrm>
        <a:graphic>
          <a:graphicData uri="http://schemas.openxmlformats.org/drawingml/2006/table">
            <a:tbl>
              <a:tblPr firstRow="1" firstCol="1" bandRow="1"/>
              <a:tblGrid>
                <a:gridCol w="3657600">
                  <a:extLst>
                    <a:ext uri="{9D8B030D-6E8A-4147-A177-3AD203B41FA5}">
                      <a16:colId xmlns:a16="http://schemas.microsoft.com/office/drawing/2014/main" val="142989924"/>
                    </a:ext>
                  </a:extLst>
                </a:gridCol>
              </a:tblGrid>
              <a:tr h="187761">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Rationalisering</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92D050"/>
                    </a:solidFill>
                  </a:tcPr>
                </a:tc>
                <a:extLst>
                  <a:ext uri="{0D108BD9-81ED-4DB2-BD59-A6C34878D82A}">
                    <a16:rowId xmlns:a16="http://schemas.microsoft.com/office/drawing/2014/main" val="664519230"/>
                  </a:ext>
                </a:extLst>
              </a:tr>
              <a:tr h="1186552">
                <a:tc>
                  <a:txBody>
                    <a:bodyPr/>
                    <a:lstStyle/>
                    <a:p>
                      <a:pPr>
                        <a:buNone/>
                      </a:pPr>
                      <a:r>
                        <a:rPr lang="nl-NL" sz="2000">
                          <a:effectLst/>
                          <a:latin typeface="Effra" panose="02000506080000020004"/>
                          <a:ea typeface="Times New Roman" panose="02020603050405020304" pitchFamily="18" charset="0"/>
                          <a:cs typeface="Times New Roman" panose="02020603050405020304" pitchFamily="18" charset="0"/>
                        </a:rPr>
                        <a:t>het proces van</a:t>
                      </a:r>
                      <a:r>
                        <a:rPr lang="nl-NL" sz="2000">
                          <a:solidFill>
                            <a:srgbClr val="4EA72E"/>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4EA72E"/>
                          </a:solidFill>
                          <a:effectLst/>
                          <a:latin typeface="Effra" panose="02000506080000020004"/>
                          <a:ea typeface="Times New Roman" panose="02020603050405020304" pitchFamily="18" charset="0"/>
                          <a:cs typeface="Times New Roman" panose="02020603050405020304" pitchFamily="18" charset="0"/>
                        </a:rPr>
                        <a:t>(1) het ordenen en systematiseren van de werkelijkheid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999765"/>
                  </a:ext>
                </a:extLst>
              </a:tr>
              <a:tr h="563283">
                <a:tc>
                  <a:txBody>
                    <a:bodyPr/>
                    <a:lstStyle/>
                    <a:p>
                      <a:pPr>
                        <a:buNone/>
                      </a:pP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(2) met de bedoeling haar</a:t>
                      </a:r>
                      <a:r>
                        <a:rPr lang="nl-NL" sz="2000">
                          <a:solidFill>
                            <a:srgbClr val="E97132"/>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voorspelbaar en beheersbaar te maken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5785287"/>
                  </a:ext>
                </a:extLst>
              </a:tr>
              <a:tr h="741595">
                <a:tc>
                  <a:txBody>
                    <a:bodyPr/>
                    <a:lstStyle/>
                    <a:p>
                      <a:pPr>
                        <a:buNone/>
                      </a:pPr>
                      <a:r>
                        <a:rPr lang="nl-NL" sz="2000" b="1">
                          <a:solidFill>
                            <a:srgbClr val="00B0F0"/>
                          </a:solidFill>
                          <a:effectLst/>
                          <a:latin typeface="Effra" panose="02000506080000020004"/>
                          <a:ea typeface="Times New Roman" panose="02020603050405020304" pitchFamily="18" charset="0"/>
                          <a:cs typeface="Times New Roman" panose="02020603050405020304" pitchFamily="18" charset="0"/>
                        </a:rPr>
                        <a:t>(3) doelgericht inzetten van middelen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219109"/>
                  </a:ext>
                </a:extLst>
              </a:tr>
              <a:tr h="741595">
                <a:tc>
                  <a:txBody>
                    <a:bodyPr/>
                    <a:lstStyle/>
                    <a:p>
                      <a:pPr>
                        <a:buNone/>
                      </a:pPr>
                      <a:r>
                        <a:rPr lang="nl-NL" sz="2000" b="0">
                          <a:solidFill>
                            <a:schemeClr val="tx1"/>
                          </a:solidFill>
                          <a:effectLst/>
                          <a:latin typeface="Effra" panose="02000506080000020004"/>
                          <a:ea typeface="Times New Roman" panose="02020603050405020304" pitchFamily="18" charset="0"/>
                          <a:cs typeface="Times New Roman" panose="02020603050405020304" pitchFamily="18" charset="0"/>
                        </a:rPr>
                        <a:t>om zo </a:t>
                      </a:r>
                      <a:r>
                        <a:rPr lang="nl-NL" sz="2000" b="1">
                          <a:solidFill>
                            <a:srgbClr val="7030A0"/>
                          </a:solidFill>
                          <a:effectLst/>
                          <a:latin typeface="Effra" panose="02000506080000020004"/>
                          <a:ea typeface="Times New Roman" panose="02020603050405020304" pitchFamily="18" charset="0"/>
                          <a:cs typeface="Times New Roman" panose="02020603050405020304" pitchFamily="18" charset="0"/>
                        </a:rPr>
                        <a:t>(4) efficiënt en effectief mogelijke resultaten te bereiken</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3937857"/>
                  </a:ext>
                </a:extLst>
              </a:tr>
            </a:tbl>
          </a:graphicData>
        </a:graphic>
      </p:graphicFrame>
      <p:pic>
        <p:nvPicPr>
          <p:cNvPr id="6" name="Graphic 5" descr="Badge Question Mark outline">
            <a:extLst>
              <a:ext uri="{FF2B5EF4-FFF2-40B4-BE49-F238E27FC236}">
                <a16:creationId xmlns:a16="http://schemas.microsoft.com/office/drawing/2014/main" id="{F955E91D-45CE-B17C-31BE-68C6C11268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7728" y="4538165"/>
            <a:ext cx="1081585" cy="1081585"/>
          </a:xfrm>
          <a:prstGeom prst="rect">
            <a:avLst/>
          </a:prstGeom>
        </p:spPr>
      </p:pic>
      <p:sp>
        <p:nvSpPr>
          <p:cNvPr id="7" name="Content Placeholder 2">
            <a:extLst>
              <a:ext uri="{FF2B5EF4-FFF2-40B4-BE49-F238E27FC236}">
                <a16:creationId xmlns:a16="http://schemas.microsoft.com/office/drawing/2014/main" id="{E30C2056-5A38-32E6-DA26-C2B9EF926CA6}"/>
              </a:ext>
            </a:extLst>
          </p:cNvPr>
          <p:cNvSpPr txBox="1">
            <a:spLocks/>
          </p:cNvSpPr>
          <p:nvPr/>
        </p:nvSpPr>
        <p:spPr>
          <a:xfrm>
            <a:off x="2173959" y="4252368"/>
            <a:ext cx="5004689" cy="201512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Bij welk </a:t>
            </a:r>
            <a:r>
              <a:rPr lang="en-US" err="1"/>
              <a:t>rationaliseringselement</a:t>
            </a:r>
            <a:r>
              <a:rPr lang="en-US"/>
              <a:t> past het </a:t>
            </a:r>
            <a:r>
              <a:rPr lang="en-US" err="1"/>
              <a:t>het</a:t>
            </a:r>
            <a:r>
              <a:rPr lang="en-US"/>
              <a:t> </a:t>
            </a:r>
            <a:r>
              <a:rPr lang="en-US" err="1"/>
              <a:t>gebruik</a:t>
            </a:r>
            <a:r>
              <a:rPr lang="en-US"/>
              <a:t> van </a:t>
            </a:r>
            <a:r>
              <a:rPr lang="en-US" err="1"/>
              <a:t>deze</a:t>
            </a:r>
            <a:r>
              <a:rPr lang="en-US"/>
              <a:t> </a:t>
            </a:r>
            <a:r>
              <a:rPr lang="en-US" err="1"/>
              <a:t>bezoekerskalender</a:t>
            </a:r>
            <a:r>
              <a:rPr lang="en-US"/>
              <a:t> het </a:t>
            </a:r>
            <a:r>
              <a:rPr lang="en-US" err="1"/>
              <a:t>beste</a:t>
            </a:r>
            <a:r>
              <a:rPr lang="en-US"/>
              <a:t>?</a:t>
            </a:r>
          </a:p>
          <a:p>
            <a:pPr marL="514350" indent="-514350">
              <a:buAutoNum type="alphaUcPeriod"/>
            </a:pPr>
            <a:r>
              <a:rPr lang="nl-NL"/>
              <a:t>Element 1 - ordenen</a:t>
            </a:r>
          </a:p>
          <a:p>
            <a:pPr marL="514350" indent="-514350">
              <a:buAutoNum type="alphaUcPeriod"/>
            </a:pPr>
            <a:r>
              <a:rPr lang="nl-NL"/>
              <a:t>Element 2 - voorspelbaar</a:t>
            </a:r>
          </a:p>
          <a:p>
            <a:pPr marL="514350" indent="-514350">
              <a:buAutoNum type="alphaUcPeriod"/>
            </a:pPr>
            <a:r>
              <a:rPr lang="nl-NL"/>
              <a:t>Element 3 - doelgericht</a:t>
            </a:r>
          </a:p>
          <a:p>
            <a:pPr marL="514350" indent="-514350">
              <a:buAutoNum type="alphaUcPeriod"/>
            </a:pPr>
            <a:r>
              <a:rPr lang="nl-NL"/>
              <a:t>Element 4 – efficiënt/effectief</a:t>
            </a:r>
          </a:p>
          <a:p>
            <a:endParaRPr lang="nl-NL"/>
          </a:p>
        </p:txBody>
      </p:sp>
    </p:spTree>
    <p:extLst>
      <p:ext uri="{BB962C8B-B14F-4D97-AF65-F5344CB8AC3E}">
        <p14:creationId xmlns:p14="http://schemas.microsoft.com/office/powerpoint/2010/main" val="238563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B0B0FE71-9D78-0E45-BE1F-2A8FDA79488A}"/>
              </a:ext>
            </a:extLst>
          </p:cNvPr>
          <p:cNvSpPr txBox="1">
            <a:spLocks/>
          </p:cNvSpPr>
          <p:nvPr/>
        </p:nvSpPr>
        <p:spPr>
          <a:xfrm>
            <a:off x="1307260" y="1778931"/>
            <a:ext cx="9779840" cy="4428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a:latin typeface="Effra"/>
              </a:rPr>
              <a:t>Oefenvraag:</a:t>
            </a:r>
          </a:p>
          <a:p>
            <a:pPr marL="0" indent="0">
              <a:buFont typeface="Arial" panose="020B0604020202020204" pitchFamily="34" charset="0"/>
              <a:buNone/>
            </a:pPr>
            <a:r>
              <a:rPr lang="nl-NL">
                <a:latin typeface="Effra"/>
              </a:rPr>
              <a:t>Leg uit dat het gebruik van de Disneyland Parijs app door de bezoekers kenmerkend is voor een gerationaliseerde samenleving. Gebruik in je antwoord:</a:t>
            </a:r>
          </a:p>
          <a:p>
            <a:pPr marL="536575"/>
            <a:r>
              <a:rPr lang="nl-NL">
                <a:latin typeface="Effra"/>
              </a:rPr>
              <a:t>Een omschrijving van het kernconcept rationalisering</a:t>
            </a:r>
          </a:p>
          <a:p>
            <a:pPr marL="536575"/>
            <a:r>
              <a:rPr lang="nl-NL">
                <a:latin typeface="Effra"/>
              </a:rPr>
              <a:t>Informatie uit de onderstaande informatie</a:t>
            </a:r>
            <a:endParaRPr lang="nl-NL"/>
          </a:p>
          <a:p>
            <a:pPr marL="0" indent="0">
              <a:buFont typeface="Arial" panose="020B0604020202020204" pitchFamily="34" charset="0"/>
              <a:buNone/>
            </a:pPr>
            <a:endParaRPr lang="nl-NL"/>
          </a:p>
        </p:txBody>
      </p:sp>
    </p:spTree>
    <p:extLst>
      <p:ext uri="{BB962C8B-B14F-4D97-AF65-F5344CB8AC3E}">
        <p14:creationId xmlns:p14="http://schemas.microsoft.com/office/powerpoint/2010/main" val="313274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A617D4-22D4-3BCB-A32A-F2B037424511}"/>
              </a:ext>
            </a:extLst>
          </p:cNvPr>
          <p:cNvPicPr>
            <a:picLocks noGrp="1" noChangeAspect="1"/>
          </p:cNvPicPr>
          <p:nvPr>
            <p:ph idx="1"/>
          </p:nvPr>
        </p:nvPicPr>
        <p:blipFill>
          <a:blip r:embed="rId2"/>
          <a:stretch>
            <a:fillRect/>
          </a:stretch>
        </p:blipFill>
        <p:spPr>
          <a:xfrm>
            <a:off x="0" y="1108964"/>
            <a:ext cx="11994964" cy="3958336"/>
          </a:xfrm>
          <a:prstGeom prst="rect">
            <a:avLst/>
          </a:prstGeom>
        </p:spPr>
      </p:pic>
    </p:spTree>
    <p:extLst>
      <p:ext uri="{BB962C8B-B14F-4D97-AF65-F5344CB8AC3E}">
        <p14:creationId xmlns:p14="http://schemas.microsoft.com/office/powerpoint/2010/main" val="1812396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1EB95D-2EEE-2DEC-A600-760CC20CDFD0}"/>
              </a:ext>
            </a:extLst>
          </p:cNvPr>
          <p:cNvPicPr>
            <a:picLocks noGrp="1" noChangeAspect="1"/>
          </p:cNvPicPr>
          <p:nvPr>
            <p:ph idx="1"/>
          </p:nvPr>
        </p:nvPicPr>
        <p:blipFill>
          <a:blip r:embed="rId2"/>
          <a:stretch>
            <a:fillRect/>
          </a:stretch>
        </p:blipFill>
        <p:spPr>
          <a:xfrm>
            <a:off x="815369" y="643466"/>
            <a:ext cx="10561262" cy="5571067"/>
          </a:xfrm>
          <a:prstGeom prst="rect">
            <a:avLst/>
          </a:prstGeom>
        </p:spPr>
      </p:pic>
    </p:spTree>
    <p:extLst>
      <p:ext uri="{BB962C8B-B14F-4D97-AF65-F5344CB8AC3E}">
        <p14:creationId xmlns:p14="http://schemas.microsoft.com/office/powerpoint/2010/main" val="347115573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B7ED15-E7D4-AAE1-5965-8C4C5A8F3540}"/>
              </a:ext>
            </a:extLst>
          </p:cNvPr>
          <p:cNvPicPr>
            <a:picLocks noGrp="1" noChangeAspect="1"/>
          </p:cNvPicPr>
          <p:nvPr>
            <p:ph idx="1"/>
          </p:nvPr>
        </p:nvPicPr>
        <p:blipFill>
          <a:blip r:embed="rId2"/>
          <a:stretch>
            <a:fillRect/>
          </a:stretch>
        </p:blipFill>
        <p:spPr>
          <a:xfrm>
            <a:off x="1143940" y="643466"/>
            <a:ext cx="9904120" cy="5571067"/>
          </a:xfrm>
          <a:prstGeom prst="rect">
            <a:avLst/>
          </a:prstGeom>
        </p:spPr>
      </p:pic>
    </p:spTree>
    <p:extLst>
      <p:ext uri="{BB962C8B-B14F-4D97-AF65-F5344CB8AC3E}">
        <p14:creationId xmlns:p14="http://schemas.microsoft.com/office/powerpoint/2010/main" val="26210384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1096E-FAC1-CAC2-4A10-28955E1AB809}"/>
              </a:ext>
            </a:extLst>
          </p:cNvPr>
          <p:cNvPicPr>
            <a:picLocks noChangeAspect="1"/>
          </p:cNvPicPr>
          <p:nvPr/>
        </p:nvPicPr>
        <p:blipFill>
          <a:blip r:embed="rId2"/>
          <a:stretch>
            <a:fillRect/>
          </a:stretch>
        </p:blipFill>
        <p:spPr>
          <a:xfrm>
            <a:off x="773621" y="1306041"/>
            <a:ext cx="8008212" cy="4245917"/>
          </a:xfrm>
          <a:prstGeom prst="rect">
            <a:avLst/>
          </a:prstGeom>
        </p:spPr>
      </p:pic>
      <p:graphicFrame>
        <p:nvGraphicFramePr>
          <p:cNvPr id="6" name="Tabel 6">
            <a:extLst>
              <a:ext uri="{FF2B5EF4-FFF2-40B4-BE49-F238E27FC236}">
                <a16:creationId xmlns:a16="http://schemas.microsoft.com/office/drawing/2014/main" id="{395557E7-E8DC-F9D3-1257-38FE05A1C7B4}"/>
              </a:ext>
            </a:extLst>
          </p:cNvPr>
          <p:cNvGraphicFramePr>
            <a:graphicFrameLocks noGrp="1"/>
          </p:cNvGraphicFramePr>
          <p:nvPr>
            <p:extLst>
              <p:ext uri="{D42A27DB-BD31-4B8C-83A1-F6EECF244321}">
                <p14:modId xmlns:p14="http://schemas.microsoft.com/office/powerpoint/2010/main" val="2809420926"/>
              </p:ext>
            </p:extLst>
          </p:nvPr>
        </p:nvGraphicFramePr>
        <p:xfrm>
          <a:off x="9455150" y="2011680"/>
          <a:ext cx="2736850" cy="2484120"/>
        </p:xfrm>
        <a:graphic>
          <a:graphicData uri="http://schemas.openxmlformats.org/drawingml/2006/table">
            <a:tbl>
              <a:tblPr firstRow="1" bandRow="1">
                <a:tableStyleId>{5C22544A-7EE6-4342-B048-85BDC9FD1C3A}</a:tableStyleId>
              </a:tblPr>
              <a:tblGrid>
                <a:gridCol w="2736850">
                  <a:extLst>
                    <a:ext uri="{9D8B030D-6E8A-4147-A177-3AD203B41FA5}">
                      <a16:colId xmlns:a16="http://schemas.microsoft.com/office/drawing/2014/main" val="4086789891"/>
                    </a:ext>
                  </a:extLst>
                </a:gridCol>
              </a:tblGrid>
              <a:tr h="2484120">
                <a:tc>
                  <a:txBody>
                    <a:bodyPr/>
                    <a:lstStyle/>
                    <a:p>
                      <a:pPr marL="0" indent="0">
                        <a:buNone/>
                      </a:pPr>
                      <a:r>
                        <a:rPr lang="nl-NL">
                          <a:latin typeface="Effra"/>
                        </a:rPr>
                        <a:t>Vraag</a:t>
                      </a:r>
                    </a:p>
                    <a:p>
                      <a:pPr marL="0" indent="0">
                        <a:buFont typeface="Arial" panose="020B0604020202020204" pitchFamily="34" charset="0"/>
                        <a:buNone/>
                      </a:pPr>
                      <a:r>
                        <a:rPr lang="nl-NL" b="0">
                          <a:latin typeface="Effra"/>
                        </a:rPr>
                        <a:t>Leg uit dat het gebruik van de Disneyland Parijs app door de bezoekers kenmerkend is voor een gerationaliseerde samenleving. Gebruik:</a:t>
                      </a:r>
                    </a:p>
                    <a:p>
                      <a:pPr marL="285750" indent="-285750">
                        <a:buFont typeface="Arial" panose="020B0604020202020204" pitchFamily="34" charset="0"/>
                        <a:buChar char="•"/>
                      </a:pPr>
                      <a:r>
                        <a:rPr lang="nl-NL" b="0">
                          <a:latin typeface="Effra"/>
                        </a:rPr>
                        <a:t>KC rationalisering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387229703"/>
                  </a:ext>
                </a:extLst>
              </a:tr>
            </a:tbl>
          </a:graphicData>
        </a:graphic>
      </p:graphicFrame>
    </p:spTree>
    <p:extLst>
      <p:ext uri="{BB962C8B-B14F-4D97-AF65-F5344CB8AC3E}">
        <p14:creationId xmlns:p14="http://schemas.microsoft.com/office/powerpoint/2010/main" val="4116257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7A92F-A650-80A6-7FE7-EA5634A3043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22DBE92-D029-98FD-AACA-BDECBD9B7974}"/>
              </a:ext>
            </a:extLst>
          </p:cNvPr>
          <p:cNvPicPr>
            <a:picLocks noChangeAspect="1"/>
          </p:cNvPicPr>
          <p:nvPr/>
        </p:nvPicPr>
        <p:blipFill>
          <a:blip r:embed="rId2"/>
          <a:stretch>
            <a:fillRect/>
          </a:stretch>
        </p:blipFill>
        <p:spPr>
          <a:xfrm>
            <a:off x="461646" y="0"/>
            <a:ext cx="7604410" cy="3805609"/>
          </a:xfrm>
          <a:prstGeom prst="rect">
            <a:avLst/>
          </a:prstGeom>
        </p:spPr>
      </p:pic>
      <p:pic>
        <p:nvPicPr>
          <p:cNvPr id="10" name="Picture 9">
            <a:extLst>
              <a:ext uri="{FF2B5EF4-FFF2-40B4-BE49-F238E27FC236}">
                <a16:creationId xmlns:a16="http://schemas.microsoft.com/office/drawing/2014/main" id="{C1C720A5-A43B-B32F-E180-78905003B83E}"/>
              </a:ext>
            </a:extLst>
          </p:cNvPr>
          <p:cNvPicPr>
            <a:picLocks noChangeAspect="1"/>
          </p:cNvPicPr>
          <p:nvPr/>
        </p:nvPicPr>
        <p:blipFill>
          <a:blip r:embed="rId3"/>
          <a:stretch>
            <a:fillRect/>
          </a:stretch>
        </p:blipFill>
        <p:spPr>
          <a:xfrm>
            <a:off x="304647" y="3254978"/>
            <a:ext cx="8273249" cy="3183202"/>
          </a:xfrm>
          <a:prstGeom prst="rect">
            <a:avLst/>
          </a:prstGeom>
        </p:spPr>
      </p:pic>
      <p:graphicFrame>
        <p:nvGraphicFramePr>
          <p:cNvPr id="11" name="Tabel 6">
            <a:extLst>
              <a:ext uri="{FF2B5EF4-FFF2-40B4-BE49-F238E27FC236}">
                <a16:creationId xmlns:a16="http://schemas.microsoft.com/office/drawing/2014/main" id="{1FDFED60-EFE9-5683-6D51-958A18C6DA9F}"/>
              </a:ext>
            </a:extLst>
          </p:cNvPr>
          <p:cNvGraphicFramePr>
            <a:graphicFrameLocks noGrp="1"/>
          </p:cNvGraphicFramePr>
          <p:nvPr>
            <p:extLst>
              <p:ext uri="{D42A27DB-BD31-4B8C-83A1-F6EECF244321}">
                <p14:modId xmlns:p14="http://schemas.microsoft.com/office/powerpoint/2010/main" val="400012210"/>
              </p:ext>
            </p:extLst>
          </p:nvPr>
        </p:nvGraphicFramePr>
        <p:xfrm>
          <a:off x="9455150" y="2011680"/>
          <a:ext cx="2736850" cy="2484120"/>
        </p:xfrm>
        <a:graphic>
          <a:graphicData uri="http://schemas.openxmlformats.org/drawingml/2006/table">
            <a:tbl>
              <a:tblPr firstRow="1" bandRow="1">
                <a:tableStyleId>{5C22544A-7EE6-4342-B048-85BDC9FD1C3A}</a:tableStyleId>
              </a:tblPr>
              <a:tblGrid>
                <a:gridCol w="2736850">
                  <a:extLst>
                    <a:ext uri="{9D8B030D-6E8A-4147-A177-3AD203B41FA5}">
                      <a16:colId xmlns:a16="http://schemas.microsoft.com/office/drawing/2014/main" val="4086789891"/>
                    </a:ext>
                  </a:extLst>
                </a:gridCol>
              </a:tblGrid>
              <a:tr h="2484120">
                <a:tc>
                  <a:txBody>
                    <a:bodyPr/>
                    <a:lstStyle/>
                    <a:p>
                      <a:pPr marL="0" indent="0">
                        <a:buNone/>
                      </a:pPr>
                      <a:r>
                        <a:rPr lang="nl-NL">
                          <a:latin typeface="Effra"/>
                        </a:rPr>
                        <a:t>Vraag</a:t>
                      </a:r>
                    </a:p>
                    <a:p>
                      <a:pPr marL="0" indent="0">
                        <a:buFont typeface="Arial" panose="020B0604020202020204" pitchFamily="34" charset="0"/>
                        <a:buNone/>
                      </a:pPr>
                      <a:r>
                        <a:rPr lang="nl-NL" b="0">
                          <a:latin typeface="Effra"/>
                        </a:rPr>
                        <a:t>Leg uit dat het gebruik van de Disneyland Parijs app door de bezoekers  kenmerkend is voor een gerationaliseerde samenleving. Gebruik:</a:t>
                      </a:r>
                    </a:p>
                    <a:p>
                      <a:pPr marL="285750" indent="-285750">
                        <a:buFont typeface="Arial" panose="020B0604020202020204" pitchFamily="34" charset="0"/>
                        <a:buChar char="•"/>
                      </a:pPr>
                      <a:r>
                        <a:rPr lang="nl-NL" b="0">
                          <a:latin typeface="Effra"/>
                        </a:rPr>
                        <a:t>KC rationalisering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387229703"/>
                  </a:ext>
                </a:extLst>
              </a:tr>
            </a:tbl>
          </a:graphicData>
        </a:graphic>
      </p:graphicFrame>
    </p:spTree>
    <p:extLst>
      <p:ext uri="{BB962C8B-B14F-4D97-AF65-F5344CB8AC3E}">
        <p14:creationId xmlns:p14="http://schemas.microsoft.com/office/powerpoint/2010/main" val="1696585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653B-0B39-55ED-167B-DBFAE2219345}"/>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8ABA0DF-E9DD-2FD6-DD04-2A84FC715431}"/>
              </a:ext>
            </a:extLst>
          </p:cNvPr>
          <p:cNvGraphicFramePr>
            <a:graphicFrameLocks noGrp="1"/>
          </p:cNvGraphicFramePr>
          <p:nvPr/>
        </p:nvGraphicFramePr>
        <p:xfrm>
          <a:off x="1022683" y="1284563"/>
          <a:ext cx="10142621" cy="4876800"/>
        </p:xfrm>
        <a:graphic>
          <a:graphicData uri="http://schemas.openxmlformats.org/drawingml/2006/table">
            <a:tbl>
              <a:tblPr firstRow="1" firstCol="1" bandRow="1"/>
              <a:tblGrid>
                <a:gridCol w="3169569">
                  <a:extLst>
                    <a:ext uri="{9D8B030D-6E8A-4147-A177-3AD203B41FA5}">
                      <a16:colId xmlns:a16="http://schemas.microsoft.com/office/drawing/2014/main" val="142989924"/>
                    </a:ext>
                  </a:extLst>
                </a:gridCol>
                <a:gridCol w="6973052">
                  <a:extLst>
                    <a:ext uri="{9D8B030D-6E8A-4147-A177-3AD203B41FA5}">
                      <a16:colId xmlns:a16="http://schemas.microsoft.com/office/drawing/2014/main" val="1165783607"/>
                    </a:ext>
                  </a:extLst>
                </a:gridCol>
              </a:tblGrid>
              <a:tr h="240772">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Rationalisering</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92D050"/>
                    </a:solidFill>
                  </a:tcPr>
                </a:tc>
                <a:tc>
                  <a:txBody>
                    <a:bodyPr/>
                    <a:lstStyle/>
                    <a:p>
                      <a:pPr>
                        <a:buNone/>
                      </a:pPr>
                      <a:r>
                        <a:rPr lang="nl-NL" sz="2000" b="1">
                          <a:solidFill>
                            <a:srgbClr val="FFFFFF"/>
                          </a:solidFill>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92D050"/>
                    </a:solidFill>
                  </a:tcPr>
                </a:tc>
                <a:extLst>
                  <a:ext uri="{0D108BD9-81ED-4DB2-BD59-A6C34878D82A}">
                    <a16:rowId xmlns:a16="http://schemas.microsoft.com/office/drawing/2014/main" val="664519230"/>
                  </a:ext>
                </a:extLst>
              </a:tr>
              <a:tr h="1926179">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Definitie: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2000">
                          <a:effectLst/>
                          <a:latin typeface="Effra" panose="02000506080000020004"/>
                          <a:ea typeface="Times New Roman" panose="02020603050405020304" pitchFamily="18" charset="0"/>
                          <a:cs typeface="Times New Roman" panose="02020603050405020304" pitchFamily="18" charset="0"/>
                        </a:rPr>
                        <a:t>Rationalisering is het proces van</a:t>
                      </a:r>
                      <a:r>
                        <a:rPr lang="nl-NL" sz="2000">
                          <a:solidFill>
                            <a:srgbClr val="4EA72E"/>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4EA72E"/>
                          </a:solidFill>
                          <a:effectLst/>
                          <a:latin typeface="Effra" panose="02000506080000020004"/>
                          <a:ea typeface="Times New Roman" panose="02020603050405020304" pitchFamily="18" charset="0"/>
                          <a:cs typeface="Times New Roman" panose="02020603050405020304" pitchFamily="18" charset="0"/>
                        </a:rPr>
                        <a:t>(1) het ordenen en systematiseren van de werkelijkheid </a:t>
                      </a: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(2) met de bedoeling haar</a:t>
                      </a:r>
                      <a:r>
                        <a:rPr lang="nl-NL" sz="2000">
                          <a:solidFill>
                            <a:srgbClr val="E97132"/>
                          </a:solidFill>
                          <a:effectLst/>
                          <a:latin typeface="Effra" panose="02000506080000020004"/>
                          <a:ea typeface="Times New Roman" panose="02020603050405020304" pitchFamily="18" charset="0"/>
                          <a:cs typeface="Times New Roman" panose="02020603050405020304" pitchFamily="18" charset="0"/>
                        </a:rPr>
                        <a:t> </a:t>
                      </a:r>
                      <a:r>
                        <a:rPr lang="nl-NL" sz="2000" b="1">
                          <a:solidFill>
                            <a:srgbClr val="E97132"/>
                          </a:solidFill>
                          <a:effectLst/>
                          <a:latin typeface="Effra" panose="02000506080000020004"/>
                          <a:ea typeface="Times New Roman" panose="02020603050405020304" pitchFamily="18" charset="0"/>
                          <a:cs typeface="Times New Roman" panose="02020603050405020304" pitchFamily="18" charset="0"/>
                        </a:rPr>
                        <a:t>voorspelbaar en beheersbaar te maken </a:t>
                      </a:r>
                      <a:r>
                        <a:rPr lang="nl-NL" sz="2000">
                          <a:effectLst/>
                          <a:latin typeface="Effra" panose="02000506080000020004"/>
                          <a:ea typeface="Times New Roman" panose="02020603050405020304" pitchFamily="18" charset="0"/>
                          <a:cs typeface="Times New Roman" panose="02020603050405020304" pitchFamily="18" charset="0"/>
                        </a:rPr>
                        <a:t>en van het </a:t>
                      </a:r>
                      <a:r>
                        <a:rPr lang="nl-NL" sz="2000" b="1">
                          <a:solidFill>
                            <a:srgbClr val="00B0F0"/>
                          </a:solidFill>
                          <a:effectLst/>
                          <a:latin typeface="Effra" panose="02000506080000020004"/>
                          <a:ea typeface="Times New Roman" panose="02020603050405020304" pitchFamily="18" charset="0"/>
                          <a:cs typeface="Times New Roman" panose="02020603050405020304" pitchFamily="18" charset="0"/>
                        </a:rPr>
                        <a:t>(3) doelgericht inzetten van middelen </a:t>
                      </a:r>
                      <a:r>
                        <a:rPr lang="nl-NL" sz="2000">
                          <a:effectLst/>
                          <a:latin typeface="Effra" panose="02000506080000020004"/>
                          <a:ea typeface="Times New Roman" panose="02020603050405020304" pitchFamily="18" charset="0"/>
                          <a:cs typeface="Times New Roman" panose="02020603050405020304" pitchFamily="18" charset="0"/>
                        </a:rPr>
                        <a:t>om zo </a:t>
                      </a:r>
                      <a:r>
                        <a:rPr lang="nl-NL" sz="2000" b="1">
                          <a:solidFill>
                            <a:srgbClr val="7030A0"/>
                          </a:solidFill>
                          <a:effectLst/>
                          <a:latin typeface="Effra" panose="02000506080000020004"/>
                          <a:ea typeface="Times New Roman" panose="02020603050405020304" pitchFamily="18" charset="0"/>
                          <a:cs typeface="Times New Roman" panose="02020603050405020304" pitchFamily="18" charset="0"/>
                        </a:rPr>
                        <a:t>(4) efficiënt en effectief mogelijke resultaten te bereiken</a:t>
                      </a:r>
                      <a:r>
                        <a:rPr lang="nl-NL" sz="2000">
                          <a:effectLst/>
                          <a:latin typeface="Effra" panose="02000506080000020004"/>
                          <a:ea typeface="Times New Roman" panose="02020603050405020304" pitchFamily="18" charset="0"/>
                          <a:cs typeface="Times New Roman" panose="02020603050405020304" pitchFamily="18" charset="0"/>
                        </a:rPr>
                        <a:t>.</a:t>
                      </a:r>
                    </a:p>
                    <a:p>
                      <a:pPr>
                        <a:buNone/>
                      </a:pPr>
                      <a:r>
                        <a:rPr lang="nl-NL" sz="2000">
                          <a:effectLst/>
                          <a:latin typeface="Effra" panose="02000506080000020004"/>
                          <a:ea typeface="Times New Roman" panose="02020603050405020304" pitchFamily="18" charset="0"/>
                          <a:cs typeface="Times New Roman" panose="02020603050405020304" pitchFamily="18" charset="0"/>
                        </a:rPr>
                        <a:t> </a:t>
                      </a:r>
                    </a:p>
                    <a:p>
                      <a:pPr>
                        <a:buNone/>
                      </a:pPr>
                      <a:r>
                        <a:rPr lang="nl-NL" sz="2000" i="1">
                          <a:effectLst/>
                          <a:latin typeface="Effra" panose="02000506080000020004"/>
                          <a:ea typeface="Times New Roman" panose="02020603050405020304" pitchFamily="18" charset="0"/>
                          <a:cs typeface="Times New Roman" panose="02020603050405020304" pitchFamily="18" charset="0"/>
                        </a:rPr>
                        <a:t>Lang en lastig kernconcept die je gelukkig nooit helemaal hoef toe te passen. Kies het element dat het beste bij de tekst aansluit. </a:t>
                      </a:r>
                      <a:endParaRPr lang="nl-NL" sz="2000">
                        <a:effectLst/>
                        <a:latin typeface="Effra" panose="02000506080000020004"/>
                        <a:ea typeface="Times New Roman" panose="02020603050405020304" pitchFamily="18" charset="0"/>
                        <a:cs typeface="Times New Roman" panose="02020603050405020304" pitchFamily="18" charset="0"/>
                      </a:endParaRPr>
                    </a:p>
                    <a:p>
                      <a:pPr>
                        <a:buNone/>
                      </a:pPr>
                      <a:r>
                        <a:rPr lang="nl-NL" sz="2000" i="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999765"/>
                  </a:ext>
                </a:extLst>
              </a:tr>
              <a:tr h="240772">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Hoort bij hoofdconcept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nl-NL" sz="2000" b="1">
                          <a:solidFill>
                            <a:srgbClr val="4EA72E"/>
                          </a:solidFill>
                          <a:effectLst/>
                          <a:latin typeface="Effra" panose="02000506080000020004"/>
                          <a:ea typeface="Times New Roman" panose="02020603050405020304" pitchFamily="18" charset="0"/>
                          <a:cs typeface="Times New Roman" panose="02020603050405020304" pitchFamily="18" charset="0"/>
                        </a:rPr>
                        <a:t>Verandering</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5785287"/>
                  </a:ext>
                </a:extLst>
              </a:tr>
              <a:tr h="1203862">
                <a:tc>
                  <a:txBody>
                    <a:bodyPr/>
                    <a:lstStyle/>
                    <a:p>
                      <a:pPr>
                        <a:buNone/>
                      </a:pPr>
                      <a:r>
                        <a:rPr lang="nl-NL" sz="2000" b="1">
                          <a:solidFill>
                            <a:srgbClr val="000000"/>
                          </a:solidFill>
                          <a:effectLst/>
                          <a:latin typeface="Effra" panose="02000506080000020004"/>
                          <a:ea typeface="Times New Roman" panose="02020603050405020304" pitchFamily="18" charset="0"/>
                          <a:cs typeface="Times New Roman" panose="02020603050405020304" pitchFamily="18" charset="0"/>
                        </a:rPr>
                        <a:t>Belangrijke woorden kernconcept:</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ordenen en systematiseren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werkelijkheid voorspelbaar en beheersbaar maken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doelgericht inzetten middelen</a:t>
                      </a:r>
                    </a:p>
                    <a:p>
                      <a:pPr marL="342900" lvl="0" indent="-342900">
                        <a:buFont typeface="Calibri" panose="020F0502020204030204" pitchFamily="34" charset="0"/>
                        <a:buChar char="-"/>
                      </a:pPr>
                      <a:r>
                        <a:rPr lang="nl-NL" sz="2000">
                          <a:effectLst/>
                          <a:latin typeface="Effra" panose="02000506080000020004"/>
                          <a:ea typeface="Aptos" panose="020B0004020202020204" pitchFamily="34" charset="0"/>
                          <a:cs typeface="Times New Roman" panose="02020603050405020304" pitchFamily="18" charset="0"/>
                        </a:rPr>
                        <a:t>efficiënt en effectief resultaten bereiken</a:t>
                      </a:r>
                    </a:p>
                    <a:p>
                      <a:pPr>
                        <a:buNone/>
                      </a:pPr>
                      <a:r>
                        <a:rPr lang="nl-NL" sz="2000" b="1">
                          <a:effectLst/>
                          <a:latin typeface="Effra" panose="02000506080000020004"/>
                          <a:ea typeface="Times New Roman" panose="02020603050405020304" pitchFamily="18" charset="0"/>
                          <a:cs typeface="Times New Roman" panose="02020603050405020304" pitchFamily="18" charset="0"/>
                        </a:rPr>
                        <a:t> </a:t>
                      </a:r>
                      <a:endParaRPr lang="nl-NL" sz="2000">
                        <a:effectLst/>
                        <a:latin typeface="Effra" panose="02000506080000020004"/>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219109"/>
                  </a:ext>
                </a:extLst>
              </a:tr>
            </a:tbl>
          </a:graphicData>
        </a:graphic>
      </p:graphicFrame>
    </p:spTree>
    <p:extLst>
      <p:ext uri="{BB962C8B-B14F-4D97-AF65-F5344CB8AC3E}">
        <p14:creationId xmlns:p14="http://schemas.microsoft.com/office/powerpoint/2010/main" val="1977642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48EC-D47F-E235-F715-027ECDF4B8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9E29C4-5E9A-9F37-7FFE-07DB98BFBC38}"/>
              </a:ext>
            </a:extLst>
          </p:cNvPr>
          <p:cNvSpPr>
            <a:spLocks noGrp="1"/>
          </p:cNvSpPr>
          <p:nvPr>
            <p:ph type="title"/>
          </p:nvPr>
        </p:nvSpPr>
        <p:spPr/>
        <p:txBody>
          <a:bodyPr/>
          <a:lstStyle/>
          <a:p>
            <a:r>
              <a:rPr lang="nl-NL"/>
              <a:t>2025</a:t>
            </a:r>
          </a:p>
        </p:txBody>
      </p:sp>
      <p:sp>
        <p:nvSpPr>
          <p:cNvPr id="3" name="Tijdelijke aanduiding voor inhoud 2">
            <a:extLst>
              <a:ext uri="{FF2B5EF4-FFF2-40B4-BE49-F238E27FC236}">
                <a16:creationId xmlns:a16="http://schemas.microsoft.com/office/drawing/2014/main" id="{124D086B-CCC1-BE4A-0F1C-EFBD46EF2014}"/>
              </a:ext>
            </a:extLst>
          </p:cNvPr>
          <p:cNvSpPr>
            <a:spLocks noGrp="1"/>
          </p:cNvSpPr>
          <p:nvPr>
            <p:ph idx="1"/>
          </p:nvPr>
        </p:nvSpPr>
        <p:spPr/>
        <p:txBody>
          <a:bodyPr vert="horz" lIns="91440" tIns="45720" rIns="91440" bIns="45720" rtlCol="0" anchor="t">
            <a:normAutofit/>
          </a:bodyPr>
          <a:lstStyle/>
          <a:p>
            <a:r>
              <a:rPr lang="nl-NL">
                <a:latin typeface="Effra"/>
              </a:rPr>
              <a:t>Dimensies van Hofstede</a:t>
            </a:r>
            <a:endParaRPr lang="nl-NL"/>
          </a:p>
          <a:p>
            <a:r>
              <a:rPr lang="nl-NL">
                <a:latin typeface="Effra"/>
              </a:rPr>
              <a:t> Dilemma van de rechtsstaat &amp; maatschappelijke modellen voor onderhandelen</a:t>
            </a:r>
          </a:p>
          <a:p>
            <a:r>
              <a:rPr lang="nl-NL">
                <a:latin typeface="Effra"/>
              </a:rPr>
              <a:t> Mediatheorieën </a:t>
            </a:r>
          </a:p>
          <a:p>
            <a:r>
              <a:rPr lang="nl-NL">
                <a:latin typeface="Effra"/>
              </a:rPr>
              <a:t> Componenten van sociale uitsluiting</a:t>
            </a:r>
            <a:endParaRPr lang="nl-NL"/>
          </a:p>
          <a:p>
            <a:r>
              <a:rPr lang="nl-NL">
                <a:latin typeface="Effra"/>
              </a:rPr>
              <a:t> </a:t>
            </a:r>
            <a:r>
              <a:rPr lang="nl-NL" err="1">
                <a:latin typeface="Effra"/>
              </a:rPr>
              <a:t>Onderzoeksvaardigheden</a:t>
            </a:r>
            <a:endParaRPr lang="nl-NL">
              <a:latin typeface="Effra"/>
            </a:endParaRPr>
          </a:p>
          <a:p>
            <a:pPr lvl="1"/>
            <a:r>
              <a:rPr lang="nl-NL">
                <a:latin typeface="Effra"/>
              </a:rPr>
              <a:t>Hypothese formuleren</a:t>
            </a:r>
            <a:endParaRPr lang="nl-NL"/>
          </a:p>
          <a:p>
            <a:pPr lvl="1"/>
            <a:r>
              <a:rPr lang="nl-NL">
                <a:latin typeface="Effra"/>
              </a:rPr>
              <a:t>Grafiek aflezen</a:t>
            </a:r>
            <a:endParaRPr lang="nl-NL"/>
          </a:p>
          <a:p>
            <a:pPr lvl="1"/>
            <a:r>
              <a:rPr lang="nl-NL">
                <a:latin typeface="Effra"/>
              </a:rPr>
              <a:t>Correlatie – causaliteit</a:t>
            </a:r>
            <a:endParaRPr lang="nl-NL"/>
          </a:p>
          <a:p>
            <a:endParaRPr lang="nl-NL"/>
          </a:p>
        </p:txBody>
      </p:sp>
    </p:spTree>
    <p:extLst>
      <p:ext uri="{BB962C8B-B14F-4D97-AF65-F5344CB8AC3E}">
        <p14:creationId xmlns:p14="http://schemas.microsoft.com/office/powerpoint/2010/main" val="2774410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E825-D611-483E-28CF-48801AD68CB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8BFE490-7F99-79EA-1DE4-F1D16B3069A6}"/>
              </a:ext>
            </a:extLst>
          </p:cNvPr>
          <p:cNvSpPr>
            <a:spLocks noGrp="1"/>
          </p:cNvSpPr>
          <p:nvPr>
            <p:ph idx="1"/>
          </p:nvPr>
        </p:nvSpPr>
        <p:spPr>
          <a:xfrm>
            <a:off x="998220" y="1943101"/>
            <a:ext cx="10195560" cy="4428829"/>
          </a:xfrm>
        </p:spPr>
        <p:txBody>
          <a:bodyPr vert="horz" lIns="91440" tIns="45720" rIns="91440" bIns="45720" rtlCol="0" anchor="t">
            <a:normAutofit fontScale="92500" lnSpcReduction="20000"/>
          </a:bodyPr>
          <a:lstStyle/>
          <a:p>
            <a:pPr marL="0" indent="0">
              <a:buNone/>
            </a:pPr>
            <a:r>
              <a:rPr lang="nl-NL" noProof="0"/>
              <a:t>Het gebruik van de Disneypark Parijs app is kenmerkend voor een gerationaliseerde samenleving. </a:t>
            </a:r>
          </a:p>
          <a:p>
            <a:pPr marL="0" indent="0">
              <a:buNone/>
            </a:pPr>
            <a:r>
              <a:rPr lang="nl-NL" noProof="0"/>
              <a:t>Bezoekers kunnen</a:t>
            </a:r>
            <a:r>
              <a:rPr lang="nl-NL"/>
              <a:t> met hun app hun bezoek </a:t>
            </a:r>
            <a:r>
              <a:rPr lang="nl-NL" b="1" noProof="0">
                <a:solidFill>
                  <a:schemeClr val="accent6"/>
                </a:solidFill>
              </a:rPr>
              <a:t>ordenen en systematiseren </a:t>
            </a:r>
            <a:r>
              <a:rPr lang="nl-NL" noProof="0"/>
              <a:t>door bijvoorbeeld te plannen wanneer ze naar welke attractie gaan o.b.v. de wachttijd of om de snelste route in het park te vinden. Hierdoor wordt het drukke park meer </a:t>
            </a:r>
            <a:r>
              <a:rPr lang="nl-NL" b="1" noProof="0">
                <a:solidFill>
                  <a:schemeClr val="accent6"/>
                </a:solidFill>
              </a:rPr>
              <a:t>beheersbaar en voorspelbaar voor de bezoekers </a:t>
            </a:r>
            <a:r>
              <a:rPr lang="nl-NL" noProof="0"/>
              <a:t>. </a:t>
            </a:r>
          </a:p>
          <a:p>
            <a:pPr marL="0" indent="0">
              <a:buNone/>
            </a:pPr>
            <a:r>
              <a:rPr lang="nl-NL" noProof="0"/>
              <a:t>De app helpt bezoekers om hun tijd in het park </a:t>
            </a:r>
            <a:r>
              <a:rPr lang="nl-NL" b="1" noProof="0">
                <a:solidFill>
                  <a:schemeClr val="accent6"/>
                </a:solidFill>
              </a:rPr>
              <a:t>doelgericht inzetten</a:t>
            </a:r>
            <a:r>
              <a:rPr lang="nl-NL" noProof="0"/>
              <a:t>, waardoor ze zo </a:t>
            </a:r>
            <a:r>
              <a:rPr lang="nl-NL" b="1" noProof="0">
                <a:solidFill>
                  <a:schemeClr val="accent6"/>
                </a:solidFill>
              </a:rPr>
              <a:t>effectief en efficiënt mogelijk hun doel bereiken</a:t>
            </a:r>
            <a:r>
              <a:rPr lang="nl-NL" noProof="0"/>
              <a:t>: Zoveel mogelijk parkbezichtiging in zo’n kort mogelijke tijd en dus optimaal te genieten van hun bezoek.  </a:t>
            </a:r>
          </a:p>
          <a:p>
            <a:pPr marL="0" indent="0">
              <a:buNone/>
            </a:pPr>
            <a:r>
              <a:rPr lang="nl-NL" noProof="0"/>
              <a:t>Daarom is deze app kenmerkend voor een gerationaliseerde samenleving, omdat het park en de gebruikers </a:t>
            </a:r>
            <a:r>
              <a:rPr lang="nl-NL" b="1" noProof="0">
                <a:solidFill>
                  <a:schemeClr val="accent6"/>
                </a:solidFill>
              </a:rPr>
              <a:t>doelgericht en efficiënt </a:t>
            </a:r>
            <a:r>
              <a:rPr lang="nl-NL" noProof="0"/>
              <a:t>handelen.</a:t>
            </a:r>
          </a:p>
        </p:txBody>
      </p:sp>
      <p:sp>
        <p:nvSpPr>
          <p:cNvPr id="2" name="Titel 1">
            <a:extLst>
              <a:ext uri="{FF2B5EF4-FFF2-40B4-BE49-F238E27FC236}">
                <a16:creationId xmlns:a16="http://schemas.microsoft.com/office/drawing/2014/main" id="{72F27E1E-693E-25F6-A0AA-9BF442747477}"/>
              </a:ext>
            </a:extLst>
          </p:cNvPr>
          <p:cNvSpPr>
            <a:spLocks noGrp="1"/>
          </p:cNvSpPr>
          <p:nvPr>
            <p:ph type="title"/>
          </p:nvPr>
        </p:nvSpPr>
        <p:spPr>
          <a:xfrm>
            <a:off x="998220" y="863579"/>
            <a:ext cx="10515600" cy="1079522"/>
          </a:xfrm>
        </p:spPr>
        <p:txBody>
          <a:bodyPr/>
          <a:lstStyle/>
          <a:p>
            <a:r>
              <a:rPr lang="en-US" err="1"/>
              <a:t>Mogelijk</a:t>
            </a:r>
            <a:r>
              <a:rPr lang="en-US"/>
              <a:t> correct </a:t>
            </a:r>
            <a:r>
              <a:rPr lang="en-US" err="1"/>
              <a:t>antwoord</a:t>
            </a:r>
            <a:r>
              <a:rPr lang="en-US"/>
              <a:t> </a:t>
            </a:r>
            <a:endParaRPr lang="nl-NL"/>
          </a:p>
        </p:txBody>
      </p:sp>
    </p:spTree>
    <p:extLst>
      <p:ext uri="{BB962C8B-B14F-4D97-AF65-F5344CB8AC3E}">
        <p14:creationId xmlns:p14="http://schemas.microsoft.com/office/powerpoint/2010/main" val="41264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3222B-0611-7DFC-237E-E2D98CB75E65}"/>
              </a:ext>
            </a:extLst>
          </p:cNvPr>
          <p:cNvSpPr/>
          <p:nvPr/>
        </p:nvSpPr>
        <p:spPr>
          <a:xfrm>
            <a:off x="717422" y="1574019"/>
            <a:ext cx="2971993" cy="33337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Isosceles Triangle 4">
            <a:extLst>
              <a:ext uri="{FF2B5EF4-FFF2-40B4-BE49-F238E27FC236}">
                <a16:creationId xmlns:a16="http://schemas.microsoft.com/office/drawing/2014/main" id="{20070DF0-B345-C6E3-0692-C2A9E06C56E0}"/>
              </a:ext>
            </a:extLst>
          </p:cNvPr>
          <p:cNvSpPr/>
          <p:nvPr/>
        </p:nvSpPr>
        <p:spPr>
          <a:xfrm rot="5400000">
            <a:off x="2302003" y="2961431"/>
            <a:ext cx="3333750" cy="558926"/>
          </a:xfrm>
          <a:prstGeom prst="triangle">
            <a:avLst>
              <a:gd name="adj" fmla="val 505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le 5">
            <a:extLst>
              <a:ext uri="{FF2B5EF4-FFF2-40B4-BE49-F238E27FC236}">
                <a16:creationId xmlns:a16="http://schemas.microsoft.com/office/drawing/2014/main" id="{43D1FA92-FA42-C29C-7791-6653D43C26C4}"/>
              </a:ext>
            </a:extLst>
          </p:cNvPr>
          <p:cNvSpPr>
            <a:spLocks noGrp="1"/>
          </p:cNvSpPr>
          <p:nvPr>
            <p:ph type="title"/>
          </p:nvPr>
        </p:nvSpPr>
        <p:spPr>
          <a:xfrm>
            <a:off x="1028700" y="1967266"/>
            <a:ext cx="2628900" cy="2547257"/>
          </a:xfrm>
          <a:noFill/>
        </p:spPr>
        <p:txBody>
          <a:bodyPr anchor="ctr">
            <a:normAutofit/>
          </a:bodyPr>
          <a:lstStyle/>
          <a:p>
            <a:pPr algn="ctr"/>
            <a:r>
              <a:rPr lang="en-US" sz="3100">
                <a:solidFill>
                  <a:srgbClr val="FFFFFF"/>
                </a:solidFill>
              </a:rPr>
              <a:t>Sociale </a:t>
            </a:r>
            <a:r>
              <a:rPr lang="en-US" sz="3100" err="1">
                <a:solidFill>
                  <a:srgbClr val="FFFFFF"/>
                </a:solidFill>
              </a:rPr>
              <a:t>cohesie</a:t>
            </a:r>
            <a:r>
              <a:rPr lang="en-US" sz="3100">
                <a:solidFill>
                  <a:srgbClr val="FFFFFF"/>
                </a:solidFill>
              </a:rPr>
              <a:t> </a:t>
            </a:r>
            <a:r>
              <a:rPr lang="en-US" sz="3100" err="1">
                <a:solidFill>
                  <a:srgbClr val="FFFFFF"/>
                </a:solidFill>
              </a:rPr>
              <a:t>onderzoeken</a:t>
            </a:r>
            <a:endParaRPr lang="nl-NL" sz="3100">
              <a:solidFill>
                <a:srgbClr val="FFFFFF"/>
              </a:solidFill>
            </a:endParaRPr>
          </a:p>
        </p:txBody>
      </p:sp>
      <p:pic>
        <p:nvPicPr>
          <p:cNvPr id="1026" name="Picture 2">
            <a:extLst>
              <a:ext uri="{FF2B5EF4-FFF2-40B4-BE49-F238E27FC236}">
                <a16:creationId xmlns:a16="http://schemas.microsoft.com/office/drawing/2014/main" id="{B740C148-04FF-5C35-F862-408D9D031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121" y="1251585"/>
            <a:ext cx="5593080" cy="419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33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B228-BD43-7951-7680-B350A7F2BE47}"/>
            </a:ext>
          </a:extLst>
        </p:cNvPr>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1FB628FE-33BA-CB67-73FD-6B76D665797E}"/>
              </a:ext>
            </a:extLst>
          </p:cNvPr>
          <p:cNvSpPr>
            <a:spLocks noGrp="1"/>
          </p:cNvSpPr>
          <p:nvPr>
            <p:ph idx="1"/>
          </p:nvPr>
        </p:nvSpPr>
        <p:spPr>
          <a:xfrm>
            <a:off x="838200" y="1825625"/>
            <a:ext cx="10515600" cy="4640372"/>
          </a:xfrm>
        </p:spPr>
        <p:txBody>
          <a:bodyPr vert="horz" lIns="91440" tIns="45720" rIns="91440" bIns="45720" rtlCol="0" anchor="t">
            <a:normAutofit fontScale="55000" lnSpcReduction="20000"/>
          </a:bodyPr>
          <a:lstStyle/>
          <a:p>
            <a:pPr marL="0" indent="0">
              <a:lnSpc>
                <a:spcPct val="120000"/>
              </a:lnSpc>
              <a:spcBef>
                <a:spcPts val="0"/>
              </a:spcBef>
              <a:buNone/>
            </a:pPr>
            <a:r>
              <a:rPr lang="en-US">
                <a:latin typeface="Effra"/>
              </a:rPr>
              <a:t>Het is het begin van het </a:t>
            </a:r>
            <a:r>
              <a:rPr lang="en-US" err="1">
                <a:latin typeface="Effra"/>
              </a:rPr>
              <a:t>schooljaar</a:t>
            </a:r>
            <a:r>
              <a:rPr lang="en-US">
                <a:latin typeface="Effra"/>
              </a:rPr>
              <a:t> </a:t>
            </a:r>
            <a:r>
              <a:rPr lang="en-US" err="1">
                <a:latin typeface="Effra"/>
              </a:rPr>
              <a:t>en</a:t>
            </a:r>
            <a:r>
              <a:rPr lang="en-US">
                <a:latin typeface="Effra"/>
              </a:rPr>
              <a:t> </a:t>
            </a:r>
            <a:r>
              <a:rPr lang="en-US" err="1">
                <a:latin typeface="Effra"/>
              </a:rPr>
              <a:t>iedereen</a:t>
            </a:r>
            <a:r>
              <a:rPr lang="en-US">
                <a:latin typeface="Effra"/>
              </a:rPr>
              <a:t> zit in </a:t>
            </a:r>
            <a:r>
              <a:rPr lang="en-US" err="1">
                <a:latin typeface="Effra"/>
              </a:rPr>
              <a:t>een</a:t>
            </a:r>
            <a:r>
              <a:rPr lang="en-US">
                <a:latin typeface="Effra"/>
              </a:rPr>
              <a:t> </a:t>
            </a:r>
            <a:r>
              <a:rPr lang="en-US" err="1">
                <a:latin typeface="Effra"/>
              </a:rPr>
              <a:t>compleet</a:t>
            </a:r>
            <a:r>
              <a:rPr lang="en-US">
                <a:latin typeface="Effra"/>
              </a:rPr>
              <a:t> </a:t>
            </a:r>
            <a:r>
              <a:rPr lang="en-US" err="1">
                <a:latin typeface="Effra"/>
              </a:rPr>
              <a:t>nieuwe</a:t>
            </a:r>
            <a:r>
              <a:rPr lang="en-US">
                <a:latin typeface="Effra"/>
              </a:rPr>
              <a:t> </a:t>
            </a:r>
            <a:r>
              <a:rPr lang="en-US" err="1">
                <a:latin typeface="Effra"/>
              </a:rPr>
              <a:t>klas</a:t>
            </a:r>
            <a:r>
              <a:rPr lang="en-US">
                <a:latin typeface="Effra"/>
              </a:rPr>
              <a:t>. Niemand </a:t>
            </a:r>
            <a:r>
              <a:rPr lang="en-US" err="1">
                <a:latin typeface="Effra"/>
              </a:rPr>
              <a:t>kent</a:t>
            </a:r>
            <a:r>
              <a:rPr lang="en-US">
                <a:latin typeface="Effra"/>
              </a:rPr>
              <a:t> </a:t>
            </a:r>
            <a:r>
              <a:rPr lang="en-US" err="1">
                <a:latin typeface="Effra"/>
              </a:rPr>
              <a:t>elkaar</a:t>
            </a:r>
            <a:r>
              <a:rPr lang="en-US">
                <a:latin typeface="Effra"/>
              </a:rPr>
              <a:t> </a:t>
            </a:r>
            <a:r>
              <a:rPr lang="en-US" err="1">
                <a:latin typeface="Effra"/>
              </a:rPr>
              <a:t>nog</a:t>
            </a:r>
            <a:r>
              <a:rPr lang="en-US">
                <a:latin typeface="Effra"/>
              </a:rPr>
              <a:t>. In de </a:t>
            </a:r>
            <a:r>
              <a:rPr lang="en-US" err="1">
                <a:latin typeface="Effra"/>
              </a:rPr>
              <a:t>eerste</a:t>
            </a:r>
            <a:r>
              <a:rPr lang="en-US">
                <a:latin typeface="Effra"/>
              </a:rPr>
              <a:t> </a:t>
            </a:r>
            <a:r>
              <a:rPr lang="en-US" err="1">
                <a:latin typeface="Effra"/>
              </a:rPr>
              <a:t>weken</a:t>
            </a:r>
            <a:r>
              <a:rPr lang="en-US">
                <a:latin typeface="Effra"/>
              </a:rPr>
              <a:t> </a:t>
            </a:r>
            <a:r>
              <a:rPr lang="en-US" err="1">
                <a:latin typeface="Effra"/>
              </a:rPr>
              <a:t>blijft</a:t>
            </a:r>
            <a:r>
              <a:rPr lang="en-US">
                <a:latin typeface="Effra"/>
              </a:rPr>
              <a:t> </a:t>
            </a:r>
            <a:r>
              <a:rPr lang="en-US" err="1">
                <a:latin typeface="Effra"/>
              </a:rPr>
              <a:t>iedereen</a:t>
            </a:r>
            <a:r>
              <a:rPr lang="en-US">
                <a:latin typeface="Effra"/>
              </a:rPr>
              <a:t> </a:t>
            </a:r>
            <a:r>
              <a:rPr lang="en-US" err="1">
                <a:latin typeface="Effra"/>
              </a:rPr>
              <a:t>een</a:t>
            </a:r>
            <a:r>
              <a:rPr lang="en-US">
                <a:latin typeface="Effra"/>
              </a:rPr>
              <a:t> </a:t>
            </a:r>
            <a:r>
              <a:rPr lang="en-US" err="1">
                <a:latin typeface="Effra"/>
              </a:rPr>
              <a:t>beetje</a:t>
            </a:r>
            <a:r>
              <a:rPr lang="en-US">
                <a:latin typeface="Effra"/>
              </a:rPr>
              <a:t> op </a:t>
            </a:r>
            <a:r>
              <a:rPr lang="en-US" err="1">
                <a:latin typeface="Effra"/>
              </a:rPr>
              <a:t>zichzelf</a:t>
            </a:r>
            <a:r>
              <a:rPr lang="en-US">
                <a:latin typeface="Effra"/>
              </a:rPr>
              <a:t> of </a:t>
            </a:r>
            <a:r>
              <a:rPr lang="en-US" err="1">
                <a:latin typeface="Effra"/>
              </a:rPr>
              <a:t>zoekt</a:t>
            </a:r>
            <a:r>
              <a:rPr lang="en-US">
                <a:latin typeface="Effra"/>
              </a:rPr>
              <a:t> </a:t>
            </a:r>
            <a:r>
              <a:rPr lang="en-US" err="1">
                <a:latin typeface="Effra"/>
              </a:rPr>
              <a:t>snel</a:t>
            </a:r>
            <a:r>
              <a:rPr lang="en-US">
                <a:latin typeface="Effra"/>
              </a:rPr>
              <a:t> </a:t>
            </a:r>
            <a:r>
              <a:rPr lang="en-US" err="1">
                <a:latin typeface="Effra"/>
              </a:rPr>
              <a:t>één</a:t>
            </a:r>
            <a:r>
              <a:rPr lang="en-US">
                <a:latin typeface="Effra"/>
              </a:rPr>
              <a:t> of twee </a:t>
            </a:r>
            <a:r>
              <a:rPr lang="en-US" err="1">
                <a:latin typeface="Effra"/>
              </a:rPr>
              <a:t>mensen</a:t>
            </a:r>
            <a:r>
              <a:rPr lang="en-US">
                <a:latin typeface="Effra"/>
              </a:rPr>
              <a:t> op die op hen </a:t>
            </a:r>
            <a:r>
              <a:rPr lang="en-US" err="1">
                <a:latin typeface="Effra"/>
              </a:rPr>
              <a:t>lijken</a:t>
            </a:r>
            <a:r>
              <a:rPr lang="en-US">
                <a:latin typeface="Effra"/>
              </a:rPr>
              <a:t>.</a:t>
            </a:r>
            <a:endParaRPr lang="en-US"/>
          </a:p>
          <a:p>
            <a:pPr marL="0" indent="0">
              <a:lnSpc>
                <a:spcPct val="120000"/>
              </a:lnSpc>
              <a:spcBef>
                <a:spcPts val="0"/>
              </a:spcBef>
              <a:buNone/>
            </a:pPr>
            <a:endParaRPr lang="en-US"/>
          </a:p>
          <a:p>
            <a:pPr marL="0" indent="0">
              <a:lnSpc>
                <a:spcPct val="120000"/>
              </a:lnSpc>
              <a:spcBef>
                <a:spcPts val="0"/>
              </a:spcBef>
              <a:buNone/>
            </a:pPr>
            <a:r>
              <a:rPr lang="en-US" err="1">
                <a:latin typeface="Effra"/>
              </a:rPr>
              <a:t>Tijdens</a:t>
            </a:r>
            <a:r>
              <a:rPr lang="en-US">
                <a:latin typeface="Effra"/>
              </a:rPr>
              <a:t> de lessen merk je </a:t>
            </a:r>
            <a:r>
              <a:rPr lang="en-US" err="1">
                <a:latin typeface="Effra"/>
              </a:rPr>
              <a:t>dat</a:t>
            </a:r>
            <a:r>
              <a:rPr lang="en-US">
                <a:latin typeface="Effra"/>
              </a:rPr>
              <a:t> </a:t>
            </a:r>
            <a:r>
              <a:rPr lang="en-US" err="1">
                <a:latin typeface="Effra"/>
              </a:rPr>
              <a:t>leerlingen</a:t>
            </a:r>
            <a:r>
              <a:rPr lang="en-US">
                <a:latin typeface="Effra"/>
              </a:rPr>
              <a:t> </a:t>
            </a:r>
            <a:r>
              <a:rPr lang="en-US" err="1">
                <a:latin typeface="Effra"/>
              </a:rPr>
              <a:t>niet</a:t>
            </a:r>
            <a:r>
              <a:rPr lang="en-US">
                <a:latin typeface="Effra"/>
              </a:rPr>
              <a:t> </a:t>
            </a:r>
            <a:r>
              <a:rPr lang="en-US" err="1">
                <a:latin typeface="Effra"/>
              </a:rPr>
              <a:t>snel</a:t>
            </a:r>
            <a:r>
              <a:rPr lang="en-US">
                <a:latin typeface="Effra"/>
              </a:rPr>
              <a:t> om </a:t>
            </a:r>
            <a:r>
              <a:rPr lang="en-US" err="1">
                <a:latin typeface="Effra"/>
              </a:rPr>
              <a:t>hulp</a:t>
            </a:r>
            <a:r>
              <a:rPr lang="en-US">
                <a:latin typeface="Effra"/>
              </a:rPr>
              <a:t> </a:t>
            </a:r>
            <a:r>
              <a:rPr lang="en-US" err="1">
                <a:latin typeface="Effra"/>
              </a:rPr>
              <a:t>vragen</a:t>
            </a:r>
            <a:r>
              <a:rPr lang="en-US">
                <a:latin typeface="Effra"/>
              </a:rPr>
              <a:t>, maar </a:t>
            </a:r>
            <a:r>
              <a:rPr lang="en-US" err="1">
                <a:latin typeface="Effra"/>
              </a:rPr>
              <a:t>ook</a:t>
            </a:r>
            <a:r>
              <a:rPr lang="en-US">
                <a:latin typeface="Effra"/>
              </a:rPr>
              <a:t> </a:t>
            </a:r>
            <a:r>
              <a:rPr lang="en-US" err="1">
                <a:latin typeface="Effra"/>
              </a:rPr>
              <a:t>niet</a:t>
            </a:r>
            <a:r>
              <a:rPr lang="en-US">
                <a:latin typeface="Effra"/>
              </a:rPr>
              <a:t> </a:t>
            </a:r>
            <a:r>
              <a:rPr lang="en-US" err="1">
                <a:latin typeface="Effra"/>
              </a:rPr>
              <a:t>snel</a:t>
            </a:r>
            <a:r>
              <a:rPr lang="en-US">
                <a:latin typeface="Effra"/>
              </a:rPr>
              <a:t> </a:t>
            </a:r>
            <a:r>
              <a:rPr lang="en-US" err="1">
                <a:latin typeface="Effra"/>
              </a:rPr>
              <a:t>hulp</a:t>
            </a:r>
            <a:r>
              <a:rPr lang="en-US">
                <a:latin typeface="Effra"/>
              </a:rPr>
              <a:t> </a:t>
            </a:r>
            <a:r>
              <a:rPr lang="en-US" err="1">
                <a:latin typeface="Effra"/>
              </a:rPr>
              <a:t>aanbieden</a:t>
            </a:r>
            <a:r>
              <a:rPr lang="en-US">
                <a:latin typeface="Effra"/>
              </a:rPr>
              <a:t>. Als </a:t>
            </a:r>
            <a:r>
              <a:rPr lang="en-US" err="1">
                <a:latin typeface="Effra"/>
              </a:rPr>
              <a:t>iemand</a:t>
            </a:r>
            <a:r>
              <a:rPr lang="en-US">
                <a:latin typeface="Effra"/>
              </a:rPr>
              <a:t> </a:t>
            </a:r>
            <a:r>
              <a:rPr lang="en-US" err="1">
                <a:latin typeface="Effra"/>
              </a:rPr>
              <a:t>iets</a:t>
            </a:r>
            <a:r>
              <a:rPr lang="en-US">
                <a:latin typeface="Effra"/>
              </a:rPr>
              <a:t> </a:t>
            </a:r>
            <a:r>
              <a:rPr lang="en-US" err="1">
                <a:latin typeface="Effra"/>
              </a:rPr>
              <a:t>niet</a:t>
            </a:r>
            <a:r>
              <a:rPr lang="en-US">
                <a:latin typeface="Effra"/>
              </a:rPr>
              <a:t> </a:t>
            </a:r>
            <a:r>
              <a:rPr lang="en-US" err="1">
                <a:latin typeface="Effra"/>
              </a:rPr>
              <a:t>snapt</a:t>
            </a:r>
            <a:r>
              <a:rPr lang="en-US">
                <a:latin typeface="Effra"/>
              </a:rPr>
              <a:t>, </a:t>
            </a:r>
            <a:r>
              <a:rPr lang="en-US" err="1">
                <a:latin typeface="Effra"/>
              </a:rPr>
              <a:t>blijft</a:t>
            </a:r>
            <a:r>
              <a:rPr lang="en-US">
                <a:latin typeface="Effra"/>
              </a:rPr>
              <a:t> het </a:t>
            </a:r>
            <a:r>
              <a:rPr lang="en-US" err="1">
                <a:latin typeface="Effra"/>
              </a:rPr>
              <a:t>vaak</a:t>
            </a:r>
            <a:r>
              <a:rPr lang="en-US">
                <a:latin typeface="Effra"/>
              </a:rPr>
              <a:t> </a:t>
            </a:r>
            <a:r>
              <a:rPr lang="en-US" err="1">
                <a:latin typeface="Effra"/>
              </a:rPr>
              <a:t>stil</a:t>
            </a:r>
            <a:r>
              <a:rPr lang="en-US">
                <a:latin typeface="Effra"/>
              </a:rPr>
              <a:t>. Bij </a:t>
            </a:r>
            <a:r>
              <a:rPr lang="en-US" err="1">
                <a:latin typeface="Effra"/>
              </a:rPr>
              <a:t>groepsopdrachten</a:t>
            </a:r>
            <a:r>
              <a:rPr lang="en-US">
                <a:latin typeface="Effra"/>
              </a:rPr>
              <a:t> </a:t>
            </a:r>
            <a:r>
              <a:rPr lang="en-US" err="1">
                <a:latin typeface="Effra"/>
              </a:rPr>
              <a:t>kiezen</a:t>
            </a:r>
            <a:r>
              <a:rPr lang="en-US">
                <a:latin typeface="Effra"/>
              </a:rPr>
              <a:t> </a:t>
            </a:r>
            <a:r>
              <a:rPr lang="en-US" err="1">
                <a:latin typeface="Effra"/>
              </a:rPr>
              <a:t>leerlingen</a:t>
            </a:r>
            <a:r>
              <a:rPr lang="en-US">
                <a:latin typeface="Effra"/>
              </a:rPr>
              <a:t> zo </a:t>
            </a:r>
            <a:r>
              <a:rPr lang="en-US" err="1">
                <a:latin typeface="Effra"/>
              </a:rPr>
              <a:t>snel</a:t>
            </a:r>
            <a:r>
              <a:rPr lang="en-US">
                <a:latin typeface="Effra"/>
              </a:rPr>
              <a:t> </a:t>
            </a:r>
            <a:r>
              <a:rPr lang="en-US" err="1">
                <a:latin typeface="Effra"/>
              </a:rPr>
              <a:t>mogelijk</a:t>
            </a:r>
            <a:r>
              <a:rPr lang="en-US">
                <a:latin typeface="Effra"/>
              </a:rPr>
              <a:t> </a:t>
            </a:r>
            <a:r>
              <a:rPr lang="en-US" err="1">
                <a:latin typeface="Effra"/>
              </a:rPr>
              <a:t>een</a:t>
            </a:r>
            <a:r>
              <a:rPr lang="en-US">
                <a:latin typeface="Effra"/>
              </a:rPr>
              <a:t> </a:t>
            </a:r>
            <a:r>
              <a:rPr lang="en-US" err="1">
                <a:latin typeface="Effra"/>
              </a:rPr>
              <a:t>klein</a:t>
            </a:r>
            <a:r>
              <a:rPr lang="en-US">
                <a:latin typeface="Effra"/>
              </a:rPr>
              <a:t> vast </a:t>
            </a:r>
            <a:r>
              <a:rPr lang="en-US" err="1">
                <a:latin typeface="Effra"/>
              </a:rPr>
              <a:t>groepje</a:t>
            </a:r>
            <a:r>
              <a:rPr lang="en-US">
                <a:latin typeface="Effra"/>
              </a:rPr>
              <a:t>, </a:t>
            </a:r>
            <a:r>
              <a:rPr lang="en-US" err="1">
                <a:latin typeface="Effra"/>
              </a:rPr>
              <a:t>en</a:t>
            </a:r>
            <a:r>
              <a:rPr lang="en-US">
                <a:latin typeface="Effra"/>
              </a:rPr>
              <a:t> </a:t>
            </a:r>
            <a:r>
              <a:rPr lang="en-US" err="1">
                <a:latin typeface="Effra"/>
              </a:rPr>
              <a:t>als</a:t>
            </a:r>
            <a:r>
              <a:rPr lang="en-US">
                <a:latin typeface="Effra"/>
              </a:rPr>
              <a:t> </a:t>
            </a:r>
            <a:r>
              <a:rPr lang="en-US" err="1">
                <a:latin typeface="Effra"/>
              </a:rPr>
              <a:t>iemand</a:t>
            </a:r>
            <a:r>
              <a:rPr lang="en-US">
                <a:latin typeface="Effra"/>
              </a:rPr>
              <a:t> </a:t>
            </a:r>
            <a:r>
              <a:rPr lang="en-US" err="1">
                <a:latin typeface="Effra"/>
              </a:rPr>
              <a:t>overblijft</a:t>
            </a:r>
            <a:r>
              <a:rPr lang="en-US">
                <a:latin typeface="Effra"/>
              </a:rPr>
              <a:t>, </a:t>
            </a:r>
            <a:r>
              <a:rPr lang="en-US" err="1">
                <a:latin typeface="Effra"/>
              </a:rPr>
              <a:t>moet</a:t>
            </a:r>
            <a:r>
              <a:rPr lang="en-US">
                <a:latin typeface="Effra"/>
              </a:rPr>
              <a:t> de docent </a:t>
            </a:r>
            <a:r>
              <a:rPr lang="en-US" err="1">
                <a:latin typeface="Effra"/>
              </a:rPr>
              <a:t>bepalen</a:t>
            </a:r>
            <a:r>
              <a:rPr lang="en-US">
                <a:latin typeface="Effra"/>
              </a:rPr>
              <a:t> </a:t>
            </a:r>
            <a:r>
              <a:rPr lang="en-US" err="1">
                <a:latin typeface="Effra"/>
              </a:rPr>
              <a:t>bij</a:t>
            </a:r>
            <a:r>
              <a:rPr lang="en-US">
                <a:latin typeface="Effra"/>
              </a:rPr>
              <a:t> welk </a:t>
            </a:r>
            <a:r>
              <a:rPr lang="en-US" err="1">
                <a:latin typeface="Effra"/>
              </a:rPr>
              <a:t>groepje</a:t>
            </a:r>
            <a:r>
              <a:rPr lang="en-US">
                <a:latin typeface="Effra"/>
              </a:rPr>
              <a:t> </a:t>
            </a:r>
            <a:r>
              <a:rPr lang="en-US" err="1">
                <a:latin typeface="Effra"/>
              </a:rPr>
              <a:t>deze</a:t>
            </a:r>
            <a:r>
              <a:rPr lang="en-US">
                <a:latin typeface="Effra"/>
              </a:rPr>
              <a:t> </a:t>
            </a:r>
            <a:r>
              <a:rPr lang="en-US" err="1">
                <a:latin typeface="Effra"/>
              </a:rPr>
              <a:t>persoon</a:t>
            </a:r>
            <a:r>
              <a:rPr lang="en-US">
                <a:latin typeface="Effra"/>
              </a:rPr>
              <a:t> </a:t>
            </a:r>
            <a:r>
              <a:rPr lang="en-US" err="1">
                <a:latin typeface="Effra"/>
              </a:rPr>
              <a:t>aansluit</a:t>
            </a:r>
            <a:r>
              <a:rPr lang="en-US">
                <a:latin typeface="Effra"/>
              </a:rPr>
              <a:t> .</a:t>
            </a:r>
            <a:br>
              <a:rPr lang="en-US"/>
            </a:br>
            <a:endParaRPr lang="en-US"/>
          </a:p>
          <a:p>
            <a:pPr marL="0" indent="0">
              <a:lnSpc>
                <a:spcPct val="120000"/>
              </a:lnSpc>
              <a:spcBef>
                <a:spcPts val="0"/>
              </a:spcBef>
              <a:buNone/>
            </a:pPr>
            <a:r>
              <a:rPr lang="en-US">
                <a:latin typeface="Effra"/>
              </a:rPr>
              <a:t>In de </a:t>
            </a:r>
            <a:r>
              <a:rPr lang="en-US" err="1">
                <a:latin typeface="Effra"/>
              </a:rPr>
              <a:t>pauze</a:t>
            </a:r>
            <a:r>
              <a:rPr lang="en-US">
                <a:latin typeface="Effra"/>
              </a:rPr>
              <a:t> zit de </a:t>
            </a:r>
            <a:r>
              <a:rPr lang="en-US" err="1">
                <a:latin typeface="Effra"/>
              </a:rPr>
              <a:t>klas</a:t>
            </a:r>
            <a:r>
              <a:rPr lang="en-US">
                <a:latin typeface="Effra"/>
              </a:rPr>
              <a:t> </a:t>
            </a:r>
            <a:r>
              <a:rPr lang="en-US" err="1">
                <a:latin typeface="Effra"/>
              </a:rPr>
              <a:t>verspreid</a:t>
            </a:r>
            <a:r>
              <a:rPr lang="en-US">
                <a:latin typeface="Effra"/>
              </a:rPr>
              <a:t>: </a:t>
            </a:r>
            <a:r>
              <a:rPr lang="en-US" err="1">
                <a:latin typeface="Effra"/>
              </a:rPr>
              <a:t>kleine</a:t>
            </a:r>
            <a:r>
              <a:rPr lang="en-US">
                <a:latin typeface="Effra"/>
              </a:rPr>
              <a:t> </a:t>
            </a:r>
            <a:r>
              <a:rPr lang="en-US" err="1">
                <a:latin typeface="Effra"/>
              </a:rPr>
              <a:t>groepjes</a:t>
            </a:r>
            <a:r>
              <a:rPr lang="en-US">
                <a:latin typeface="Effra"/>
              </a:rPr>
              <a:t> </a:t>
            </a:r>
            <a:r>
              <a:rPr lang="en-US" err="1">
                <a:latin typeface="Effra"/>
              </a:rPr>
              <a:t>bij</a:t>
            </a:r>
            <a:r>
              <a:rPr lang="en-US">
                <a:latin typeface="Effra"/>
              </a:rPr>
              <a:t> </a:t>
            </a:r>
            <a:r>
              <a:rPr lang="en-US" err="1">
                <a:latin typeface="Effra"/>
              </a:rPr>
              <a:t>elkaar</a:t>
            </a:r>
            <a:r>
              <a:rPr lang="en-US">
                <a:latin typeface="Effra"/>
              </a:rPr>
              <a:t>, maar </a:t>
            </a:r>
            <a:r>
              <a:rPr lang="en-US" err="1">
                <a:latin typeface="Effra"/>
              </a:rPr>
              <a:t>weinig</a:t>
            </a:r>
            <a:r>
              <a:rPr lang="en-US">
                <a:latin typeface="Effra"/>
              </a:rPr>
              <a:t> contact </a:t>
            </a:r>
            <a:r>
              <a:rPr lang="en-US" err="1">
                <a:latin typeface="Effra"/>
              </a:rPr>
              <a:t>tussen</a:t>
            </a:r>
            <a:r>
              <a:rPr lang="en-US">
                <a:latin typeface="Effra"/>
              </a:rPr>
              <a:t> die </a:t>
            </a:r>
            <a:r>
              <a:rPr lang="en-US" err="1">
                <a:latin typeface="Effra"/>
              </a:rPr>
              <a:t>groepjes</a:t>
            </a:r>
            <a:r>
              <a:rPr lang="en-US">
                <a:latin typeface="Effra"/>
              </a:rPr>
              <a:t>. Als de docent </a:t>
            </a:r>
            <a:r>
              <a:rPr lang="en-US" err="1">
                <a:latin typeface="Effra"/>
              </a:rPr>
              <a:t>vraagt</a:t>
            </a:r>
            <a:r>
              <a:rPr lang="en-US">
                <a:latin typeface="Effra"/>
              </a:rPr>
              <a:t> om </a:t>
            </a:r>
            <a:r>
              <a:rPr lang="en-US" err="1">
                <a:latin typeface="Effra"/>
              </a:rPr>
              <a:t>iets</a:t>
            </a:r>
            <a:r>
              <a:rPr lang="en-US">
                <a:latin typeface="Effra"/>
              </a:rPr>
              <a:t> </a:t>
            </a:r>
            <a:r>
              <a:rPr lang="en-US" err="1">
                <a:latin typeface="Effra"/>
              </a:rPr>
              <a:t>samen</a:t>
            </a:r>
            <a:r>
              <a:rPr lang="en-US">
                <a:latin typeface="Effra"/>
              </a:rPr>
              <a:t> </a:t>
            </a:r>
            <a:r>
              <a:rPr lang="en-US" err="1">
                <a:latin typeface="Effra"/>
              </a:rPr>
              <a:t>te</a:t>
            </a:r>
            <a:r>
              <a:rPr lang="en-US">
                <a:latin typeface="Effra"/>
              </a:rPr>
              <a:t> </a:t>
            </a:r>
            <a:r>
              <a:rPr lang="en-US" err="1">
                <a:latin typeface="Effra"/>
              </a:rPr>
              <a:t>bespreken</a:t>
            </a:r>
            <a:r>
              <a:rPr lang="en-US">
                <a:latin typeface="Effra"/>
              </a:rPr>
              <a:t>, </a:t>
            </a:r>
            <a:r>
              <a:rPr lang="en-US" err="1">
                <a:latin typeface="Effra"/>
              </a:rPr>
              <a:t>blijven</a:t>
            </a:r>
            <a:r>
              <a:rPr lang="en-US">
                <a:latin typeface="Effra"/>
              </a:rPr>
              <a:t> </a:t>
            </a:r>
            <a:r>
              <a:rPr lang="en-US" err="1">
                <a:latin typeface="Effra"/>
              </a:rPr>
              <a:t>gesprekken</a:t>
            </a:r>
            <a:r>
              <a:rPr lang="en-US">
                <a:latin typeface="Effra"/>
              </a:rPr>
              <a:t> </a:t>
            </a:r>
            <a:r>
              <a:rPr lang="en-US" err="1">
                <a:latin typeface="Effra"/>
              </a:rPr>
              <a:t>vaak</a:t>
            </a:r>
            <a:r>
              <a:rPr lang="en-US">
                <a:latin typeface="Effra"/>
              </a:rPr>
              <a:t> </a:t>
            </a:r>
            <a:r>
              <a:rPr lang="en-US" err="1">
                <a:latin typeface="Effra"/>
              </a:rPr>
              <a:t>kort</a:t>
            </a:r>
            <a:r>
              <a:rPr lang="en-US">
                <a:latin typeface="Effra"/>
              </a:rPr>
              <a:t> </a:t>
            </a:r>
            <a:r>
              <a:rPr lang="en-US" err="1">
                <a:latin typeface="Effra"/>
              </a:rPr>
              <a:t>en</a:t>
            </a:r>
            <a:r>
              <a:rPr lang="en-US">
                <a:latin typeface="Effra"/>
              </a:rPr>
              <a:t> </a:t>
            </a:r>
            <a:r>
              <a:rPr lang="en-US" err="1">
                <a:latin typeface="Effra"/>
              </a:rPr>
              <a:t>oppervlakkig</a:t>
            </a:r>
            <a:r>
              <a:rPr lang="en-US">
                <a:latin typeface="Effra"/>
              </a:rPr>
              <a:t>. Er </a:t>
            </a:r>
            <a:r>
              <a:rPr lang="en-US" err="1">
                <a:latin typeface="Effra"/>
              </a:rPr>
              <a:t>wordt</a:t>
            </a:r>
            <a:r>
              <a:rPr lang="en-US">
                <a:latin typeface="Effra"/>
              </a:rPr>
              <a:t> </a:t>
            </a:r>
            <a:r>
              <a:rPr lang="en-US" err="1">
                <a:latin typeface="Effra"/>
              </a:rPr>
              <a:t>weinig</a:t>
            </a:r>
            <a:r>
              <a:rPr lang="en-US">
                <a:latin typeface="Effra"/>
              </a:rPr>
              <a:t> </a:t>
            </a:r>
            <a:r>
              <a:rPr lang="en-US" err="1">
                <a:latin typeface="Effra"/>
              </a:rPr>
              <a:t>initiatief</a:t>
            </a:r>
            <a:r>
              <a:rPr lang="en-US">
                <a:latin typeface="Effra"/>
              </a:rPr>
              <a:t> </a:t>
            </a:r>
            <a:r>
              <a:rPr lang="en-US" err="1">
                <a:latin typeface="Effra"/>
              </a:rPr>
              <a:t>genomen</a:t>
            </a:r>
            <a:r>
              <a:rPr lang="en-US">
                <a:latin typeface="Effra"/>
              </a:rPr>
              <a:t> om </a:t>
            </a:r>
            <a:r>
              <a:rPr lang="en-US" err="1">
                <a:latin typeface="Effra"/>
              </a:rPr>
              <a:t>elkaar</a:t>
            </a:r>
            <a:r>
              <a:rPr lang="en-US">
                <a:latin typeface="Effra"/>
              </a:rPr>
              <a:t> </a:t>
            </a:r>
            <a:r>
              <a:rPr lang="en-US" err="1">
                <a:latin typeface="Effra"/>
              </a:rPr>
              <a:t>beter</a:t>
            </a:r>
            <a:r>
              <a:rPr lang="en-US">
                <a:latin typeface="Effra"/>
              </a:rPr>
              <a:t> </a:t>
            </a:r>
            <a:r>
              <a:rPr lang="en-US" err="1">
                <a:latin typeface="Effra"/>
              </a:rPr>
              <a:t>te</a:t>
            </a:r>
            <a:r>
              <a:rPr lang="en-US">
                <a:latin typeface="Effra"/>
              </a:rPr>
              <a:t> </a:t>
            </a:r>
            <a:r>
              <a:rPr lang="en-US" err="1">
                <a:latin typeface="Effra"/>
              </a:rPr>
              <a:t>leren</a:t>
            </a:r>
            <a:r>
              <a:rPr lang="en-US">
                <a:latin typeface="Effra"/>
              </a:rPr>
              <a:t> </a:t>
            </a:r>
            <a:r>
              <a:rPr lang="en-US" err="1">
                <a:latin typeface="Effra"/>
              </a:rPr>
              <a:t>kennen</a:t>
            </a:r>
            <a:r>
              <a:rPr lang="en-US">
                <a:latin typeface="Effra"/>
              </a:rPr>
              <a:t>.</a:t>
            </a:r>
            <a:endParaRPr lang="en-US"/>
          </a:p>
          <a:p>
            <a:pPr marL="0" indent="0">
              <a:lnSpc>
                <a:spcPct val="120000"/>
              </a:lnSpc>
              <a:spcBef>
                <a:spcPts val="0"/>
              </a:spcBef>
              <a:buNone/>
            </a:pPr>
            <a:endParaRPr lang="en-US">
              <a:latin typeface="Effra"/>
            </a:endParaRPr>
          </a:p>
          <a:p>
            <a:pPr marL="0" indent="0">
              <a:lnSpc>
                <a:spcPct val="120000"/>
              </a:lnSpc>
              <a:spcBef>
                <a:spcPts val="0"/>
              </a:spcBef>
              <a:buNone/>
            </a:pPr>
            <a:r>
              <a:rPr lang="en-US">
                <a:latin typeface="Effra"/>
              </a:rPr>
              <a:t>Niemand is </a:t>
            </a:r>
            <a:r>
              <a:rPr lang="en-US" err="1">
                <a:latin typeface="Effra"/>
              </a:rPr>
              <a:t>onaardig</a:t>
            </a:r>
            <a:r>
              <a:rPr lang="en-US">
                <a:latin typeface="Effra"/>
              </a:rPr>
              <a:t> of </a:t>
            </a:r>
            <a:r>
              <a:rPr lang="en-US" err="1">
                <a:latin typeface="Effra"/>
              </a:rPr>
              <a:t>gemeen</a:t>
            </a:r>
            <a:r>
              <a:rPr lang="en-US">
                <a:latin typeface="Effra"/>
              </a:rPr>
              <a:t>, maar het </a:t>
            </a:r>
            <a:r>
              <a:rPr lang="en-US" err="1">
                <a:latin typeface="Effra"/>
              </a:rPr>
              <a:t>voelt</a:t>
            </a:r>
            <a:r>
              <a:rPr lang="en-US">
                <a:latin typeface="Effra"/>
              </a:rPr>
              <a:t> </a:t>
            </a:r>
            <a:r>
              <a:rPr lang="en-US" err="1">
                <a:latin typeface="Effra"/>
              </a:rPr>
              <a:t>ook</a:t>
            </a:r>
            <a:r>
              <a:rPr lang="en-US">
                <a:latin typeface="Effra"/>
              </a:rPr>
              <a:t> </a:t>
            </a:r>
            <a:r>
              <a:rPr lang="en-US" err="1">
                <a:latin typeface="Effra"/>
              </a:rPr>
              <a:t>niet</a:t>
            </a:r>
            <a:r>
              <a:rPr lang="en-US">
                <a:latin typeface="Effra"/>
              </a:rPr>
              <a:t> </a:t>
            </a:r>
            <a:r>
              <a:rPr lang="en-US" err="1">
                <a:latin typeface="Effra"/>
              </a:rPr>
              <a:t>echt</a:t>
            </a:r>
            <a:r>
              <a:rPr lang="en-US">
                <a:latin typeface="Effra"/>
              </a:rPr>
              <a:t> </a:t>
            </a:r>
            <a:r>
              <a:rPr lang="en-US" err="1">
                <a:latin typeface="Effra"/>
              </a:rPr>
              <a:t>als</a:t>
            </a:r>
            <a:r>
              <a:rPr lang="en-US">
                <a:latin typeface="Effra"/>
              </a:rPr>
              <a:t> “</a:t>
            </a:r>
            <a:r>
              <a:rPr lang="en-US" err="1">
                <a:latin typeface="Effra"/>
              </a:rPr>
              <a:t>één</a:t>
            </a:r>
            <a:r>
              <a:rPr lang="en-US">
                <a:latin typeface="Effra"/>
              </a:rPr>
              <a:t> </a:t>
            </a:r>
            <a:r>
              <a:rPr lang="en-US" err="1">
                <a:latin typeface="Effra"/>
              </a:rPr>
              <a:t>klas</a:t>
            </a:r>
            <a:r>
              <a:rPr lang="en-US">
                <a:latin typeface="Effra"/>
              </a:rPr>
              <a:t>”.</a:t>
            </a:r>
            <a:br>
              <a:rPr lang="en-US"/>
            </a:br>
            <a:endParaRPr lang="en-US"/>
          </a:p>
          <a:p>
            <a:pPr marL="0" indent="0">
              <a:buNone/>
            </a:pPr>
            <a:r>
              <a:rPr lang="nl-NL" b="1">
                <a:latin typeface="Effra"/>
              </a:rPr>
              <a:t>Denkvraag:</a:t>
            </a:r>
            <a:br>
              <a:rPr lang="nl-NL" b="1"/>
            </a:br>
            <a:r>
              <a:rPr lang="nl-NL" b="1">
                <a:latin typeface="Effra"/>
              </a:rPr>
              <a:t>Wat mist er een deze klas waardoor het nog niet één klas is?</a:t>
            </a:r>
            <a:endParaRPr lang="nl-NL"/>
          </a:p>
        </p:txBody>
      </p:sp>
      <p:sp>
        <p:nvSpPr>
          <p:cNvPr id="12" name="Titel 11">
            <a:extLst>
              <a:ext uri="{FF2B5EF4-FFF2-40B4-BE49-F238E27FC236}">
                <a16:creationId xmlns:a16="http://schemas.microsoft.com/office/drawing/2014/main" id="{DA5C5C7A-B812-7805-D273-8E287EEB73BD}"/>
              </a:ext>
            </a:extLst>
          </p:cNvPr>
          <p:cNvSpPr>
            <a:spLocks noGrp="1"/>
          </p:cNvSpPr>
          <p:nvPr>
            <p:ph type="title"/>
          </p:nvPr>
        </p:nvSpPr>
        <p:spPr/>
        <p:txBody>
          <a:bodyPr/>
          <a:lstStyle/>
          <a:p>
            <a:r>
              <a:rPr lang="nl-NL" b="1">
                <a:latin typeface="Effra"/>
              </a:rPr>
              <a:t>Sociale cohesie</a:t>
            </a:r>
            <a:endParaRPr lang="nl-NL" b="1"/>
          </a:p>
        </p:txBody>
      </p:sp>
    </p:spTree>
    <p:extLst>
      <p:ext uri="{BB962C8B-B14F-4D97-AF65-F5344CB8AC3E}">
        <p14:creationId xmlns:p14="http://schemas.microsoft.com/office/powerpoint/2010/main" val="40213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99853B6-A5AB-C842-57A2-E50F594B0FCE}"/>
              </a:ext>
            </a:extLst>
          </p:cNvPr>
          <p:cNvGraphicFramePr>
            <a:graphicFrameLocks noGrp="1"/>
          </p:cNvGraphicFramePr>
          <p:nvPr>
            <p:extLst>
              <p:ext uri="{D42A27DB-BD31-4B8C-83A1-F6EECF244321}">
                <p14:modId xmlns:p14="http://schemas.microsoft.com/office/powerpoint/2010/main" val="3593960595"/>
              </p:ext>
            </p:extLst>
          </p:nvPr>
        </p:nvGraphicFramePr>
        <p:xfrm>
          <a:off x="1028700" y="1190625"/>
          <a:ext cx="9829800" cy="5123214"/>
        </p:xfrm>
        <a:graphic>
          <a:graphicData uri="http://schemas.openxmlformats.org/drawingml/2006/table">
            <a:tbl>
              <a:tblPr firstRow="1" firstCol="1" bandRow="1"/>
              <a:tblGrid>
                <a:gridCol w="3071813">
                  <a:extLst>
                    <a:ext uri="{9D8B030D-6E8A-4147-A177-3AD203B41FA5}">
                      <a16:colId xmlns:a16="http://schemas.microsoft.com/office/drawing/2014/main" val="488101490"/>
                    </a:ext>
                  </a:extLst>
                </a:gridCol>
                <a:gridCol w="6757987">
                  <a:extLst>
                    <a:ext uri="{9D8B030D-6E8A-4147-A177-3AD203B41FA5}">
                      <a16:colId xmlns:a16="http://schemas.microsoft.com/office/drawing/2014/main" val="2041434522"/>
                    </a:ext>
                  </a:extLst>
                </a:gridCol>
              </a:tblGrid>
              <a:tr h="155405">
                <a:tc>
                  <a:txBody>
                    <a:bodyPr/>
                    <a:lstStyle/>
                    <a:p>
                      <a:pPr>
                        <a:buNone/>
                      </a:pPr>
                      <a:r>
                        <a:rPr lang="nl-NL" sz="16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Sociale cohesie</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a:noFill/>
                    </a:lnL>
                    <a:lnR>
                      <a:noFill/>
                    </a:lnR>
                    <a:lnT>
                      <a:noFill/>
                    </a:lnT>
                    <a:lnB>
                      <a:noFill/>
                    </a:lnB>
                    <a:solidFill>
                      <a:srgbClr val="00B0F0"/>
                    </a:solidFill>
                  </a:tcPr>
                </a:tc>
                <a:tc>
                  <a:txBody>
                    <a:bodyPr/>
                    <a:lstStyle/>
                    <a:p>
                      <a:pPr>
                        <a:buNone/>
                      </a:pPr>
                      <a:r>
                        <a:rPr lang="nl-NL" sz="16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a:noFill/>
                    </a:lnL>
                    <a:lnR>
                      <a:noFill/>
                    </a:lnR>
                    <a:lnT>
                      <a:noFill/>
                    </a:lnT>
                    <a:lnB>
                      <a:noFill/>
                    </a:lnB>
                    <a:solidFill>
                      <a:srgbClr val="00B0F0"/>
                    </a:solidFill>
                  </a:tcPr>
                </a:tc>
                <a:extLst>
                  <a:ext uri="{0D108BD9-81ED-4DB2-BD59-A6C34878D82A}">
                    <a16:rowId xmlns:a16="http://schemas.microsoft.com/office/drawing/2014/main" val="1678073138"/>
                  </a:ext>
                </a:extLst>
              </a:tr>
              <a:tr h="1554049">
                <a:tc>
                  <a:txBody>
                    <a:bodyPr/>
                    <a:lstStyle/>
                    <a:p>
                      <a:pPr>
                        <a:buNone/>
                      </a:pPr>
                      <a:r>
                        <a:rPr lang="nl-NL" sz="16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Definitie: </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1600" b="1">
                          <a:solidFill>
                            <a:srgbClr val="00B0F0"/>
                          </a:solidFill>
                          <a:effectLst/>
                          <a:latin typeface="Trebuchet MS" panose="020B0603020202020204" pitchFamily="34" charset="0"/>
                          <a:ea typeface="Times New Roman" panose="02020603050405020304" pitchFamily="18" charset="0"/>
                          <a:cs typeface="Times New Roman" panose="02020603050405020304" pitchFamily="18" charset="0"/>
                        </a:rPr>
                        <a:t>(1) Het aantal. en de kwaliteit van de bindingen die mensen in een ruimer sociaal kader met elkaar hebben</a:t>
                      </a:r>
                      <a:r>
                        <a:rPr lang="nl-NL" sz="1600">
                          <a:effectLst/>
                          <a:latin typeface="Trebuchet MS" panose="020B0603020202020204" pitchFamily="34" charset="0"/>
                          <a:ea typeface="Times New Roman" panose="02020603050405020304" pitchFamily="18" charset="0"/>
                          <a:cs typeface="Times New Roman" panose="02020603050405020304" pitchFamily="18" charset="0"/>
                        </a:rPr>
                        <a:t>, </a:t>
                      </a:r>
                      <a:r>
                        <a:rPr lang="nl-NL" sz="1600" b="1">
                          <a:solidFill>
                            <a:srgbClr val="E97132"/>
                          </a:solidFill>
                          <a:effectLst/>
                          <a:latin typeface="Trebuchet MS" panose="020B0603020202020204" pitchFamily="34" charset="0"/>
                          <a:ea typeface="Times New Roman" panose="02020603050405020304" pitchFamily="18" charset="0"/>
                          <a:cs typeface="Times New Roman" panose="02020603050405020304" pitchFamily="18" charset="0"/>
                        </a:rPr>
                        <a:t>(2) het gevoel een groep te zijn, lid te zijn van een gemeenschap</a:t>
                      </a:r>
                      <a:r>
                        <a:rPr lang="nl-NL" sz="1600">
                          <a:effectLst/>
                          <a:latin typeface="Trebuchet MS" panose="020B0603020202020204" pitchFamily="34" charset="0"/>
                          <a:ea typeface="Times New Roman" panose="02020603050405020304" pitchFamily="18" charset="0"/>
                          <a:cs typeface="Times New Roman" panose="02020603050405020304" pitchFamily="18" charset="0"/>
                        </a:rPr>
                        <a:t>, </a:t>
                      </a:r>
                      <a:r>
                        <a:rPr lang="nl-NL" sz="1600" b="1">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rPr>
                        <a:t>(3) de mate van verantwoordelijkheid voor elkaars welzijn, en de mate waarin anderen daar ook een beroep op kunnen</a:t>
                      </a:r>
                      <a:r>
                        <a:rPr lang="nl-NL" sz="1600">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nl-NL" sz="1600" b="1">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rPr>
                        <a:t>doen</a:t>
                      </a:r>
                      <a:r>
                        <a:rPr lang="nl-NL" sz="1600">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rPr>
                        <a:t>.</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p>
                      <a:pPr>
                        <a:buNone/>
                      </a:pPr>
                      <a:r>
                        <a:rPr lang="nl-NL" sz="1600">
                          <a:effectLst/>
                          <a:latin typeface="Trebuchet MS" panose="020B0603020202020204" pitchFamily="34" charset="0"/>
                          <a:ea typeface="Times New Roman" panose="02020603050405020304" pitchFamily="18" charset="0"/>
                          <a:cs typeface="Times New Roman" panose="02020603050405020304" pitchFamily="18" charset="0"/>
                        </a:rPr>
                        <a:t> </a:t>
                      </a:r>
                    </a:p>
                    <a:p>
                      <a:pPr>
                        <a:buNone/>
                      </a:pPr>
                      <a:r>
                        <a:rPr lang="nl-NL" sz="1600" i="1">
                          <a:effectLst/>
                          <a:latin typeface="Trebuchet MS" panose="020B0603020202020204" pitchFamily="34" charset="0"/>
                          <a:ea typeface="Times New Roman" panose="02020603050405020304" pitchFamily="18" charset="0"/>
                          <a:cs typeface="Times New Roman" panose="02020603050405020304" pitchFamily="18" charset="0"/>
                        </a:rPr>
                        <a:t>Element 1 altijd, 2 of 3 kiezen op basis van vraag/bron</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p>
                      <a:pPr>
                        <a:buNone/>
                      </a:pPr>
                      <a:r>
                        <a:rPr lang="nl-NL" sz="1600" i="1">
                          <a:effectLst/>
                          <a:latin typeface="Trebuchet MS" panose="020B0603020202020204" pitchFamily="34" charset="0"/>
                          <a:ea typeface="Times New Roman" panose="02020603050405020304" pitchFamily="18" charset="0"/>
                          <a:cs typeface="Times New Roman" panose="02020603050405020304" pitchFamily="18" charset="0"/>
                        </a:rPr>
                        <a:t> </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407297"/>
                  </a:ext>
                </a:extLst>
              </a:tr>
              <a:tr h="777025">
                <a:tc>
                  <a:txBody>
                    <a:bodyPr/>
                    <a:lstStyle/>
                    <a:p>
                      <a:pPr>
                        <a:buNone/>
                      </a:pPr>
                      <a:r>
                        <a:rPr lang="nl-NL" sz="16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Belangrijke woorden kernconcept:</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1600">
                          <a:effectLst/>
                          <a:latin typeface="Trebuchet MS" panose="020B0603020202020204" pitchFamily="34" charset="0"/>
                          <a:ea typeface="Aptos" panose="020B0004020202020204" pitchFamily="34" charset="0"/>
                          <a:cs typeface="Times New Roman" panose="02020603050405020304" pitchFamily="18" charset="0"/>
                        </a:rPr>
                        <a:t>Aantal en kwaliteit van bindingen met elkaar</a:t>
                      </a:r>
                    </a:p>
                    <a:p>
                      <a:pPr marL="342900" lvl="0" indent="-342900">
                        <a:buFont typeface="Calibri" panose="020F0502020204030204" pitchFamily="34" charset="0"/>
                        <a:buChar char="-"/>
                      </a:pPr>
                      <a:r>
                        <a:rPr lang="nl-NL" sz="1600">
                          <a:effectLst/>
                          <a:latin typeface="Trebuchet MS" panose="020B0603020202020204" pitchFamily="34" charset="0"/>
                          <a:ea typeface="Aptos" panose="020B0004020202020204" pitchFamily="34" charset="0"/>
                          <a:cs typeface="Times New Roman" panose="02020603050405020304" pitchFamily="18" charset="0"/>
                        </a:rPr>
                        <a:t>Gevoel een groep te zijn</a:t>
                      </a:r>
                    </a:p>
                    <a:p>
                      <a:pPr marL="342900" lvl="0" indent="-342900">
                        <a:buFont typeface="Calibri" panose="020F0502020204030204" pitchFamily="34" charset="0"/>
                        <a:buChar char="-"/>
                      </a:pPr>
                      <a:r>
                        <a:rPr lang="nl-NL" sz="1600">
                          <a:effectLst/>
                          <a:latin typeface="Trebuchet MS" panose="020B0603020202020204" pitchFamily="34" charset="0"/>
                          <a:ea typeface="Aptos" panose="020B0004020202020204" pitchFamily="34" charset="0"/>
                          <a:cs typeface="Times New Roman" panose="02020603050405020304" pitchFamily="18" charset="0"/>
                        </a:rPr>
                        <a:t>Mate van verantwoordelijkheid voor elkaar</a:t>
                      </a:r>
                    </a:p>
                    <a:p>
                      <a:pPr marL="342900" lvl="0" indent="-342900">
                        <a:buFont typeface="Calibri" panose="020F0502020204030204" pitchFamily="34" charset="0"/>
                        <a:buChar char="-"/>
                      </a:pPr>
                      <a:r>
                        <a:rPr lang="nl-NL" sz="1600">
                          <a:effectLst/>
                          <a:latin typeface="Trebuchet MS" panose="020B0603020202020204" pitchFamily="34" charset="0"/>
                          <a:ea typeface="Aptos" panose="020B0004020202020204" pitchFamily="34" charset="0"/>
                          <a:cs typeface="Times New Roman" panose="02020603050405020304" pitchFamily="18" charset="0"/>
                        </a:rPr>
                        <a:t>Beroep kunnen doen op elkaar</a:t>
                      </a:r>
                    </a:p>
                    <a:p>
                      <a:pPr>
                        <a:buNone/>
                      </a:pPr>
                      <a:r>
                        <a:rPr lang="nl-NL" sz="1600" b="1">
                          <a:effectLst/>
                          <a:latin typeface="Trebuchet MS" panose="020B0603020202020204" pitchFamily="34" charset="0"/>
                          <a:ea typeface="Times New Roman" panose="02020603050405020304" pitchFamily="18" charset="0"/>
                          <a:cs typeface="Times New Roman" panose="02020603050405020304" pitchFamily="18" charset="0"/>
                        </a:rPr>
                        <a:t> </a:t>
                      </a:r>
                      <a:endParaRPr lang="nl-NL" sz="16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9260880"/>
                  </a:ext>
                </a:extLst>
              </a:tr>
              <a:tr h="1709454">
                <a:tc>
                  <a:txBody>
                    <a:bodyPr/>
                    <a:lstStyle/>
                    <a:p>
                      <a:pPr>
                        <a:buNone/>
                      </a:pPr>
                      <a:r>
                        <a:rPr lang="nl-NL" sz="11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Extra begrippen horend bij dit kernconcept</a:t>
                      </a:r>
                      <a:endParaRPr lang="nl-NL" sz="1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77" marR="5827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Soorten bindingen: </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Affectieve binding: </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Cognitieve binding:</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Economische binding:</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Politieke binding:</a:t>
                      </a:r>
                    </a:p>
                    <a:p>
                      <a:pPr>
                        <a:buNone/>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 </a:t>
                      </a:r>
                    </a:p>
                    <a:p>
                      <a:pPr>
                        <a:buNone/>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Factoren die sociale cohesie bevorderen:</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wederzijdse afhankelijkheid of eigenbelang;</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dwang of macht</a:t>
                      </a:r>
                    </a:p>
                    <a:p>
                      <a:pPr marL="342900" lvl="0" indent="-342900">
                        <a:buFont typeface="+mj-lt"/>
                        <a:buAutoNum type="arabicPeriod"/>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Gedeelde normen en waarden, saamhorigheidsbesef</a:t>
                      </a:r>
                    </a:p>
                  </a:txBody>
                  <a:tcPr marL="58277" marR="5827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68689076"/>
                  </a:ext>
                </a:extLst>
              </a:tr>
            </a:tbl>
          </a:graphicData>
        </a:graphic>
      </p:graphicFrame>
    </p:spTree>
    <p:extLst>
      <p:ext uri="{BB962C8B-B14F-4D97-AF65-F5344CB8AC3E}">
        <p14:creationId xmlns:p14="http://schemas.microsoft.com/office/powerpoint/2010/main" val="2418722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5CEEA-BE46-FF77-39E1-6B360EF504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377517-A5AA-E7C9-3E53-A6E738CD698E}"/>
              </a:ext>
            </a:extLst>
          </p:cNvPr>
          <p:cNvSpPr>
            <a:spLocks noGrp="1"/>
          </p:cNvSpPr>
          <p:nvPr>
            <p:ph type="title"/>
          </p:nvPr>
        </p:nvSpPr>
        <p:spPr/>
        <p:txBody>
          <a:bodyPr/>
          <a:lstStyle/>
          <a:p>
            <a:r>
              <a:rPr lang="nl-NL" b="1">
                <a:latin typeface="Effra"/>
              </a:rPr>
              <a:t>Sociale cohesie</a:t>
            </a:r>
          </a:p>
        </p:txBody>
      </p:sp>
      <p:pic>
        <p:nvPicPr>
          <p:cNvPr id="4" name="Tijdelijke aanduiding voor inhoud 3">
            <a:extLst>
              <a:ext uri="{FF2B5EF4-FFF2-40B4-BE49-F238E27FC236}">
                <a16:creationId xmlns:a16="http://schemas.microsoft.com/office/drawing/2014/main" id="{3EBE97B9-EC36-BC56-1FAE-96F37F29B985}"/>
              </a:ext>
            </a:extLst>
          </p:cNvPr>
          <p:cNvPicPr>
            <a:picLocks noGrp="1" noChangeAspect="1"/>
          </p:cNvPicPr>
          <p:nvPr>
            <p:ph idx="1"/>
          </p:nvPr>
        </p:nvPicPr>
        <p:blipFill>
          <a:blip r:embed="rId3"/>
          <a:stretch>
            <a:fillRect/>
          </a:stretch>
        </p:blipFill>
        <p:spPr>
          <a:xfrm>
            <a:off x="345430" y="1690689"/>
            <a:ext cx="3649262" cy="2353774"/>
          </a:xfrm>
          <a:prstGeom prst="rect">
            <a:avLst/>
          </a:prstGeom>
        </p:spPr>
      </p:pic>
      <p:sp>
        <p:nvSpPr>
          <p:cNvPr id="5" name="Tekstvak 4">
            <a:extLst>
              <a:ext uri="{FF2B5EF4-FFF2-40B4-BE49-F238E27FC236}">
                <a16:creationId xmlns:a16="http://schemas.microsoft.com/office/drawing/2014/main" id="{53C7990C-15BA-5DAB-C6FF-1BCF906485A0}"/>
              </a:ext>
            </a:extLst>
          </p:cNvPr>
          <p:cNvSpPr txBox="1"/>
          <p:nvPr/>
        </p:nvSpPr>
        <p:spPr>
          <a:xfrm>
            <a:off x="1320726" y="4044463"/>
            <a:ext cx="1698670" cy="461665"/>
          </a:xfrm>
          <a:prstGeom prst="rect">
            <a:avLst/>
          </a:prstGeom>
          <a:noFill/>
        </p:spPr>
        <p:txBody>
          <a:bodyPr wrap="none" rtlCol="0">
            <a:spAutoFit/>
          </a:bodyPr>
          <a:lstStyle/>
          <a:p>
            <a:r>
              <a:rPr lang="nl-NL" sz="2400">
                <a:latin typeface="Effra" panose="02000506080000020004" pitchFamily="2" charset="77"/>
              </a:rPr>
              <a:t>Straatfeest</a:t>
            </a:r>
          </a:p>
        </p:txBody>
      </p:sp>
      <p:pic>
        <p:nvPicPr>
          <p:cNvPr id="6" name="Afbeelding 5">
            <a:extLst>
              <a:ext uri="{FF2B5EF4-FFF2-40B4-BE49-F238E27FC236}">
                <a16:creationId xmlns:a16="http://schemas.microsoft.com/office/drawing/2014/main" id="{85D82DE1-DBEE-C825-7BBC-EDF2283E0297}"/>
              </a:ext>
            </a:extLst>
          </p:cNvPr>
          <p:cNvPicPr>
            <a:picLocks noChangeAspect="1"/>
          </p:cNvPicPr>
          <p:nvPr/>
        </p:nvPicPr>
        <p:blipFill>
          <a:blip r:embed="rId4"/>
          <a:stretch>
            <a:fillRect/>
          </a:stretch>
        </p:blipFill>
        <p:spPr>
          <a:xfrm>
            <a:off x="4271369" y="3429000"/>
            <a:ext cx="3649262" cy="2432841"/>
          </a:xfrm>
          <a:prstGeom prst="rect">
            <a:avLst/>
          </a:prstGeom>
        </p:spPr>
      </p:pic>
      <p:sp>
        <p:nvSpPr>
          <p:cNvPr id="8" name="Tekstvak 7">
            <a:extLst>
              <a:ext uri="{FF2B5EF4-FFF2-40B4-BE49-F238E27FC236}">
                <a16:creationId xmlns:a16="http://schemas.microsoft.com/office/drawing/2014/main" id="{F27A644C-4273-034E-1072-ABBC819E2114}"/>
              </a:ext>
            </a:extLst>
          </p:cNvPr>
          <p:cNvSpPr txBox="1"/>
          <p:nvPr/>
        </p:nvSpPr>
        <p:spPr>
          <a:xfrm>
            <a:off x="5545208" y="5861841"/>
            <a:ext cx="1101584" cy="461665"/>
          </a:xfrm>
          <a:prstGeom prst="rect">
            <a:avLst/>
          </a:prstGeom>
          <a:noFill/>
        </p:spPr>
        <p:txBody>
          <a:bodyPr wrap="none" rtlCol="0">
            <a:spAutoFit/>
          </a:bodyPr>
          <a:lstStyle/>
          <a:p>
            <a:r>
              <a:rPr lang="nl-NL" sz="2400">
                <a:latin typeface="Effra" panose="02000506080000020004" pitchFamily="2" charset="77"/>
              </a:rPr>
              <a:t>School</a:t>
            </a:r>
          </a:p>
        </p:txBody>
      </p:sp>
      <p:pic>
        <p:nvPicPr>
          <p:cNvPr id="9" name="Afbeelding 8">
            <a:extLst>
              <a:ext uri="{FF2B5EF4-FFF2-40B4-BE49-F238E27FC236}">
                <a16:creationId xmlns:a16="http://schemas.microsoft.com/office/drawing/2014/main" id="{8045F148-78CA-0695-4BA5-ED0FA35A795D}"/>
              </a:ext>
            </a:extLst>
          </p:cNvPr>
          <p:cNvPicPr>
            <a:picLocks noChangeAspect="1"/>
          </p:cNvPicPr>
          <p:nvPr/>
        </p:nvPicPr>
        <p:blipFill>
          <a:blip r:embed="rId5"/>
          <a:stretch>
            <a:fillRect/>
          </a:stretch>
        </p:blipFill>
        <p:spPr>
          <a:xfrm>
            <a:off x="8288928" y="1865252"/>
            <a:ext cx="3557642" cy="2004648"/>
          </a:xfrm>
          <a:prstGeom prst="rect">
            <a:avLst/>
          </a:prstGeom>
        </p:spPr>
      </p:pic>
      <p:sp>
        <p:nvSpPr>
          <p:cNvPr id="10" name="Tekstvak 9">
            <a:extLst>
              <a:ext uri="{FF2B5EF4-FFF2-40B4-BE49-F238E27FC236}">
                <a16:creationId xmlns:a16="http://schemas.microsoft.com/office/drawing/2014/main" id="{1B7E4103-5EC3-9567-F396-2E1F16CB2582}"/>
              </a:ext>
            </a:extLst>
          </p:cNvPr>
          <p:cNvSpPr txBox="1"/>
          <p:nvPr/>
        </p:nvSpPr>
        <p:spPr>
          <a:xfrm>
            <a:off x="9172604" y="3882360"/>
            <a:ext cx="1794274" cy="461665"/>
          </a:xfrm>
          <a:prstGeom prst="rect">
            <a:avLst/>
          </a:prstGeom>
          <a:noFill/>
        </p:spPr>
        <p:txBody>
          <a:bodyPr wrap="none" rtlCol="0">
            <a:spAutoFit/>
          </a:bodyPr>
          <a:lstStyle/>
          <a:p>
            <a:r>
              <a:rPr lang="nl-NL" sz="2400">
                <a:latin typeface="Effra" panose="02000506080000020004" pitchFamily="2" charset="77"/>
              </a:rPr>
              <a:t>Treinstation</a:t>
            </a:r>
          </a:p>
        </p:txBody>
      </p:sp>
    </p:spTree>
    <p:extLst>
      <p:ext uri="{BB962C8B-B14F-4D97-AF65-F5344CB8AC3E}">
        <p14:creationId xmlns:p14="http://schemas.microsoft.com/office/powerpoint/2010/main" val="539446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64E8-0A2E-04C9-E94A-F43DFFD7ED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3F16AE-6DFC-ACC4-AC20-FA74511FE942}"/>
              </a:ext>
            </a:extLst>
          </p:cNvPr>
          <p:cNvSpPr>
            <a:spLocks noGrp="1"/>
          </p:cNvSpPr>
          <p:nvPr>
            <p:ph type="title"/>
          </p:nvPr>
        </p:nvSpPr>
        <p:spPr/>
        <p:txBody>
          <a:bodyPr/>
          <a:lstStyle/>
          <a:p>
            <a:r>
              <a:rPr lang="nl-NL" b="1">
                <a:latin typeface="Effra"/>
              </a:rPr>
              <a:t>Sociale cohesie</a:t>
            </a:r>
          </a:p>
        </p:txBody>
      </p:sp>
      <p:sp>
        <p:nvSpPr>
          <p:cNvPr id="4" name="Afgeronde rechthoek 3">
            <a:extLst>
              <a:ext uri="{FF2B5EF4-FFF2-40B4-BE49-F238E27FC236}">
                <a16:creationId xmlns:a16="http://schemas.microsoft.com/office/drawing/2014/main" id="{30B6D865-9317-EB32-7C60-D82409676B9F}"/>
              </a:ext>
            </a:extLst>
          </p:cNvPr>
          <p:cNvSpPr/>
          <p:nvPr/>
        </p:nvSpPr>
        <p:spPr>
          <a:xfrm>
            <a:off x="4631316" y="2287535"/>
            <a:ext cx="2664296" cy="1008112"/>
          </a:xfrm>
          <a:prstGeom prst="roundRect">
            <a:avLst/>
          </a:prstGeom>
          <a:solidFill>
            <a:srgbClr val="690E9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100" b="1">
                <a:solidFill>
                  <a:schemeClr val="bg1"/>
                </a:solidFill>
                <a:latin typeface="Effra" panose="02000506080000020004" pitchFamily="2" charset="77"/>
              </a:rPr>
              <a:t>Sociale cohesie</a:t>
            </a:r>
          </a:p>
        </p:txBody>
      </p:sp>
      <p:sp>
        <p:nvSpPr>
          <p:cNvPr id="5" name="Rechthoek 4">
            <a:extLst>
              <a:ext uri="{FF2B5EF4-FFF2-40B4-BE49-F238E27FC236}">
                <a16:creationId xmlns:a16="http://schemas.microsoft.com/office/drawing/2014/main" id="{D6B578F0-1808-0B2A-7350-769649A1FEAB}"/>
              </a:ext>
            </a:extLst>
          </p:cNvPr>
          <p:cNvSpPr/>
          <p:nvPr/>
        </p:nvSpPr>
        <p:spPr>
          <a:xfrm>
            <a:off x="2435072" y="4807815"/>
            <a:ext cx="1656184" cy="936104"/>
          </a:xfrm>
          <a:prstGeom prst="rect">
            <a:avLst/>
          </a:prstGeom>
          <a:solidFill>
            <a:srgbClr val="690E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latin typeface="Effra" panose="02000506080000020004" pitchFamily="2" charset="77"/>
              </a:rPr>
              <a:t>Affectieve bindingen</a:t>
            </a:r>
          </a:p>
        </p:txBody>
      </p:sp>
      <p:sp>
        <p:nvSpPr>
          <p:cNvPr id="6" name="Rechthoek 5">
            <a:extLst>
              <a:ext uri="{FF2B5EF4-FFF2-40B4-BE49-F238E27FC236}">
                <a16:creationId xmlns:a16="http://schemas.microsoft.com/office/drawing/2014/main" id="{CD45BB9D-BF92-FD02-9F69-9D5D1AC146E9}"/>
              </a:ext>
            </a:extLst>
          </p:cNvPr>
          <p:cNvSpPr/>
          <p:nvPr/>
        </p:nvSpPr>
        <p:spPr>
          <a:xfrm>
            <a:off x="4307280" y="4807815"/>
            <a:ext cx="1656184" cy="936104"/>
          </a:xfrm>
          <a:prstGeom prst="rect">
            <a:avLst/>
          </a:prstGeom>
          <a:solidFill>
            <a:srgbClr val="690E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latin typeface="Effra" panose="02000506080000020004" pitchFamily="2" charset="77"/>
              </a:rPr>
              <a:t>Economische bindingen</a:t>
            </a:r>
          </a:p>
        </p:txBody>
      </p:sp>
      <p:sp>
        <p:nvSpPr>
          <p:cNvPr id="7" name="Rechthoek 6">
            <a:extLst>
              <a:ext uri="{FF2B5EF4-FFF2-40B4-BE49-F238E27FC236}">
                <a16:creationId xmlns:a16="http://schemas.microsoft.com/office/drawing/2014/main" id="{E7B6BC01-F478-CB5C-61DF-999FFE256FC2}"/>
              </a:ext>
            </a:extLst>
          </p:cNvPr>
          <p:cNvSpPr/>
          <p:nvPr/>
        </p:nvSpPr>
        <p:spPr>
          <a:xfrm>
            <a:off x="6143484" y="4807815"/>
            <a:ext cx="1656184" cy="936104"/>
          </a:xfrm>
          <a:prstGeom prst="rect">
            <a:avLst/>
          </a:prstGeom>
          <a:solidFill>
            <a:srgbClr val="690E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latin typeface="Effra" panose="02000506080000020004" pitchFamily="2" charset="77"/>
              </a:rPr>
              <a:t>Cognitieve bindingen</a:t>
            </a:r>
          </a:p>
        </p:txBody>
      </p:sp>
      <p:sp>
        <p:nvSpPr>
          <p:cNvPr id="8" name="Rechthoek 7">
            <a:extLst>
              <a:ext uri="{FF2B5EF4-FFF2-40B4-BE49-F238E27FC236}">
                <a16:creationId xmlns:a16="http://schemas.microsoft.com/office/drawing/2014/main" id="{0751D3A1-D612-A343-1871-EADE5A8EF2B5}"/>
              </a:ext>
            </a:extLst>
          </p:cNvPr>
          <p:cNvSpPr/>
          <p:nvPr/>
        </p:nvSpPr>
        <p:spPr>
          <a:xfrm>
            <a:off x="7979688" y="4807815"/>
            <a:ext cx="1656184" cy="936104"/>
          </a:xfrm>
          <a:prstGeom prst="rect">
            <a:avLst/>
          </a:prstGeom>
          <a:solidFill>
            <a:srgbClr val="690E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bg1"/>
                </a:solidFill>
                <a:latin typeface="Effra" panose="02000506080000020004" pitchFamily="2" charset="77"/>
              </a:rPr>
              <a:t>Politieke bindingen</a:t>
            </a:r>
          </a:p>
        </p:txBody>
      </p:sp>
      <p:cxnSp>
        <p:nvCxnSpPr>
          <p:cNvPr id="9" name="Rechte verbindingslijn met pijl 8">
            <a:extLst>
              <a:ext uri="{FF2B5EF4-FFF2-40B4-BE49-F238E27FC236}">
                <a16:creationId xmlns:a16="http://schemas.microsoft.com/office/drawing/2014/main" id="{B8506E73-73F9-05AF-C496-98882AC1D8A8}"/>
              </a:ext>
            </a:extLst>
          </p:cNvPr>
          <p:cNvCxnSpPr/>
          <p:nvPr/>
        </p:nvCxnSpPr>
        <p:spPr>
          <a:xfrm flipV="1">
            <a:off x="3263164" y="3439663"/>
            <a:ext cx="1332148" cy="1224136"/>
          </a:xfrm>
          <a:prstGeom prst="straightConnector1">
            <a:avLst/>
          </a:prstGeom>
          <a:ln w="1270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8B5F772-AEFF-070B-371F-B5178A138000}"/>
              </a:ext>
            </a:extLst>
          </p:cNvPr>
          <p:cNvCxnSpPr>
            <a:cxnSpLocks/>
          </p:cNvCxnSpPr>
          <p:nvPr/>
        </p:nvCxnSpPr>
        <p:spPr>
          <a:xfrm flipV="1">
            <a:off x="5135372" y="3480587"/>
            <a:ext cx="268650" cy="1183212"/>
          </a:xfrm>
          <a:prstGeom prst="straightConnector1">
            <a:avLst/>
          </a:prstGeom>
          <a:ln w="1270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072E897D-EF1C-5981-6170-0405E0FA688E}"/>
              </a:ext>
            </a:extLst>
          </p:cNvPr>
          <p:cNvCxnSpPr>
            <a:cxnSpLocks/>
          </p:cNvCxnSpPr>
          <p:nvPr/>
        </p:nvCxnSpPr>
        <p:spPr>
          <a:xfrm flipH="1" flipV="1">
            <a:off x="6553200" y="3480587"/>
            <a:ext cx="418376" cy="1183212"/>
          </a:xfrm>
          <a:prstGeom prst="straightConnector1">
            <a:avLst/>
          </a:prstGeom>
          <a:ln w="1270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5ACC3BAA-0D90-6C07-63DC-2D09A49BCE06}"/>
              </a:ext>
            </a:extLst>
          </p:cNvPr>
          <p:cNvCxnSpPr>
            <a:cxnSpLocks/>
          </p:cNvCxnSpPr>
          <p:nvPr/>
        </p:nvCxnSpPr>
        <p:spPr>
          <a:xfrm flipH="1" flipV="1">
            <a:off x="7479958" y="3439663"/>
            <a:ext cx="1327823" cy="1224136"/>
          </a:xfrm>
          <a:prstGeom prst="straightConnector1">
            <a:avLst/>
          </a:prstGeom>
          <a:ln w="1270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4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32B9-DE9C-DE5C-D7A9-6442EB44D5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653ECF-FCEA-2FC5-7DBA-D1A5159F264B}"/>
              </a:ext>
            </a:extLst>
          </p:cNvPr>
          <p:cNvSpPr>
            <a:spLocks noGrp="1"/>
          </p:cNvSpPr>
          <p:nvPr>
            <p:ph type="title"/>
          </p:nvPr>
        </p:nvSpPr>
        <p:spPr/>
        <p:txBody>
          <a:bodyPr/>
          <a:lstStyle/>
          <a:p>
            <a:r>
              <a:rPr lang="nl-NL" b="1">
                <a:latin typeface="Effra"/>
              </a:rPr>
              <a:t>Sociale cohesie</a:t>
            </a:r>
          </a:p>
        </p:txBody>
      </p:sp>
      <p:pic>
        <p:nvPicPr>
          <p:cNvPr id="13" name="Picture 2">
            <a:extLst>
              <a:ext uri="{FF2B5EF4-FFF2-40B4-BE49-F238E27FC236}">
                <a16:creationId xmlns:a16="http://schemas.microsoft.com/office/drawing/2014/main" id="{DC432BDE-CC4E-6A60-3ECC-518D8DFB95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96" b="4660"/>
          <a:stretch/>
        </p:blipFill>
        <p:spPr bwMode="auto">
          <a:xfrm>
            <a:off x="2709122" y="4319343"/>
            <a:ext cx="1824544" cy="185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jdelijke aanduiding voor inhoud 2">
            <a:extLst>
              <a:ext uri="{FF2B5EF4-FFF2-40B4-BE49-F238E27FC236}">
                <a16:creationId xmlns:a16="http://schemas.microsoft.com/office/drawing/2014/main" id="{1840EB67-8618-3260-E8BE-74531EFBFAEB}"/>
              </a:ext>
            </a:extLst>
          </p:cNvPr>
          <p:cNvSpPr>
            <a:spLocks noGrp="1"/>
          </p:cNvSpPr>
          <p:nvPr>
            <p:ph sz="half" idx="1"/>
          </p:nvPr>
        </p:nvSpPr>
        <p:spPr>
          <a:xfrm>
            <a:off x="838200" y="1825625"/>
            <a:ext cx="10515600" cy="4351338"/>
          </a:xfrm>
        </p:spPr>
        <p:txBody>
          <a:bodyPr>
            <a:normAutofit/>
          </a:bodyPr>
          <a:lstStyle/>
          <a:p>
            <a:pPr marL="0" indent="0">
              <a:buNone/>
            </a:pPr>
            <a:r>
              <a:rPr lang="nl-NL" altLang="nl-NL" sz="2000"/>
              <a:t>Een grote mate van sociale cohesie wordt meestal als wenselijk ervaren</a:t>
            </a:r>
          </a:p>
        </p:txBody>
      </p:sp>
      <p:pic>
        <p:nvPicPr>
          <p:cNvPr id="15" name="Tijdelijke aanduiding voor inhoud 3">
            <a:extLst>
              <a:ext uri="{FF2B5EF4-FFF2-40B4-BE49-F238E27FC236}">
                <a16:creationId xmlns:a16="http://schemas.microsoft.com/office/drawing/2014/main" id="{21EA0737-8769-1350-A51B-8BF41F360A86}"/>
              </a:ext>
            </a:extLst>
          </p:cNvPr>
          <p:cNvPicPr>
            <a:picLocks noChangeAspect="1"/>
          </p:cNvPicPr>
          <p:nvPr/>
        </p:nvPicPr>
        <p:blipFill>
          <a:blip r:embed="rId4"/>
          <a:stretch>
            <a:fillRect/>
          </a:stretch>
        </p:blipFill>
        <p:spPr>
          <a:xfrm>
            <a:off x="7165764" y="2165706"/>
            <a:ext cx="2524418" cy="1681893"/>
          </a:xfrm>
          <a:prstGeom prst="rect">
            <a:avLst/>
          </a:prstGeom>
        </p:spPr>
      </p:pic>
      <p:sp>
        <p:nvSpPr>
          <p:cNvPr id="16" name="Rechthoek 15">
            <a:extLst>
              <a:ext uri="{FF2B5EF4-FFF2-40B4-BE49-F238E27FC236}">
                <a16:creationId xmlns:a16="http://schemas.microsoft.com/office/drawing/2014/main" id="{B2E4A0C7-21DA-C6DB-81A5-40BA036BA9F6}"/>
              </a:ext>
            </a:extLst>
          </p:cNvPr>
          <p:cNvSpPr/>
          <p:nvPr/>
        </p:nvSpPr>
        <p:spPr>
          <a:xfrm>
            <a:off x="2529318" y="6176963"/>
            <a:ext cx="2204434" cy="338554"/>
          </a:xfrm>
          <a:prstGeom prst="rect">
            <a:avLst/>
          </a:prstGeom>
        </p:spPr>
        <p:txBody>
          <a:bodyPr wrap="square">
            <a:spAutoFit/>
          </a:bodyPr>
          <a:lstStyle/>
          <a:p>
            <a:r>
              <a:rPr lang="nl-NL" altLang="nl-NL" sz="1600">
                <a:latin typeface="Trebuchet MS" panose="020B0703020202090204" pitchFamily="34" charset="0"/>
              </a:rPr>
              <a:t>Veel behulpzaamheid</a:t>
            </a:r>
          </a:p>
        </p:txBody>
      </p:sp>
      <p:sp>
        <p:nvSpPr>
          <p:cNvPr id="17" name="Rechthoek 16">
            <a:extLst>
              <a:ext uri="{FF2B5EF4-FFF2-40B4-BE49-F238E27FC236}">
                <a16:creationId xmlns:a16="http://schemas.microsoft.com/office/drawing/2014/main" id="{07A45497-1BB6-60DD-17B5-53E7AE8B8B65}"/>
              </a:ext>
            </a:extLst>
          </p:cNvPr>
          <p:cNvSpPr/>
          <p:nvPr/>
        </p:nvSpPr>
        <p:spPr>
          <a:xfrm>
            <a:off x="7828832" y="3849736"/>
            <a:ext cx="1198282" cy="338554"/>
          </a:xfrm>
          <a:prstGeom prst="rect">
            <a:avLst/>
          </a:prstGeom>
        </p:spPr>
        <p:txBody>
          <a:bodyPr wrap="square">
            <a:spAutoFit/>
          </a:bodyPr>
          <a:lstStyle/>
          <a:p>
            <a:r>
              <a:rPr lang="nl-NL" altLang="nl-NL" sz="1600">
                <a:latin typeface="Trebuchet MS" panose="020B0703020202090204" pitchFamily="34" charset="0"/>
              </a:rPr>
              <a:t>Meer geluk</a:t>
            </a:r>
          </a:p>
        </p:txBody>
      </p:sp>
      <p:sp>
        <p:nvSpPr>
          <p:cNvPr id="18" name="Rechthoek 17">
            <a:extLst>
              <a:ext uri="{FF2B5EF4-FFF2-40B4-BE49-F238E27FC236}">
                <a16:creationId xmlns:a16="http://schemas.microsoft.com/office/drawing/2014/main" id="{B8AF5AC4-7295-7671-2CAA-1C38D8D80656}"/>
              </a:ext>
            </a:extLst>
          </p:cNvPr>
          <p:cNvSpPr/>
          <p:nvPr/>
        </p:nvSpPr>
        <p:spPr>
          <a:xfrm>
            <a:off x="1886122" y="3849736"/>
            <a:ext cx="3900684" cy="338554"/>
          </a:xfrm>
          <a:prstGeom prst="rect">
            <a:avLst/>
          </a:prstGeom>
        </p:spPr>
        <p:txBody>
          <a:bodyPr wrap="square">
            <a:spAutoFit/>
          </a:bodyPr>
          <a:lstStyle/>
          <a:p>
            <a:r>
              <a:rPr lang="nl-NL" altLang="nl-NL" sz="1600">
                <a:latin typeface="Trebuchet MS" panose="020B0703020202090204" pitchFamily="34" charset="0"/>
              </a:rPr>
              <a:t>Minder conflicten (zoals in de Filipijnen)</a:t>
            </a:r>
          </a:p>
        </p:txBody>
      </p:sp>
      <p:sp>
        <p:nvSpPr>
          <p:cNvPr id="19" name="Rechthoek 18">
            <a:extLst>
              <a:ext uri="{FF2B5EF4-FFF2-40B4-BE49-F238E27FC236}">
                <a16:creationId xmlns:a16="http://schemas.microsoft.com/office/drawing/2014/main" id="{ACBB02FD-6B69-DEA6-5D20-61083E9A0AEF}"/>
              </a:ext>
            </a:extLst>
          </p:cNvPr>
          <p:cNvSpPr/>
          <p:nvPr/>
        </p:nvSpPr>
        <p:spPr>
          <a:xfrm>
            <a:off x="6685397" y="5984161"/>
            <a:ext cx="3485152" cy="584775"/>
          </a:xfrm>
          <a:prstGeom prst="rect">
            <a:avLst/>
          </a:prstGeom>
        </p:spPr>
        <p:txBody>
          <a:bodyPr wrap="square">
            <a:spAutoFit/>
          </a:bodyPr>
          <a:lstStyle/>
          <a:p>
            <a:r>
              <a:rPr lang="nl-NL" altLang="nl-NL" sz="1600">
                <a:latin typeface="Trebuchet MS" panose="020B0703020202090204" pitchFamily="34" charset="0"/>
              </a:rPr>
              <a:t>Minder kans om op het foute pad terecht te komen (bindingstheorie)</a:t>
            </a:r>
          </a:p>
        </p:txBody>
      </p:sp>
      <p:pic>
        <p:nvPicPr>
          <p:cNvPr id="20" name="Picture 2" descr="Filipijnen sluiten vrede met islamitische rebellen MILF | De ...">
            <a:extLst>
              <a:ext uri="{FF2B5EF4-FFF2-40B4-BE49-F238E27FC236}">
                <a16:creationId xmlns:a16="http://schemas.microsoft.com/office/drawing/2014/main" id="{BEBAA0E3-DEA4-ECC9-30FB-3FB7E7657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236" y="2444944"/>
            <a:ext cx="2482881" cy="14026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B6E95672-162B-0140-ABAF-EFB4E488D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140" y="4319344"/>
            <a:ext cx="3009666" cy="165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32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20"/>
                                        </p:tgtEl>
                                        <p:attrNameLst>
                                          <p:attrName>style.opacity</p:attrName>
                                        </p:attrNameLst>
                                      </p:cBhvr>
                                      <p:to>
                                        <p:strVal val="0.5"/>
                                      </p:to>
                                    </p:set>
                                    <p:animEffect filter="image" prLst="opacity: 0.5">
                                      <p:cBhvr rctx="IE">
                                        <p:cTn id="17" dur="indefinite"/>
                                        <p:tgtEl>
                                          <p:spTgt spid="20"/>
                                        </p:tgtEl>
                                      </p:cBhvr>
                                    </p:animEffect>
                                  </p:childTnLst>
                                </p:cTn>
                              </p:par>
                              <p:par>
                                <p:cTn id="18" presetID="9" presetClass="emph" presetSubtype="0" grpId="1" nodeType="withEffect">
                                  <p:stCondLst>
                                    <p:cond delay="0"/>
                                  </p:stCondLst>
                                  <p:childTnLst>
                                    <p:set>
                                      <p:cBhvr>
                                        <p:cTn id="19" dur="indefinite"/>
                                        <p:tgtEl>
                                          <p:spTgt spid="18"/>
                                        </p:tgtEl>
                                        <p:attrNameLst>
                                          <p:attrName>style.opacity</p:attrName>
                                        </p:attrNameLst>
                                      </p:cBhvr>
                                      <p:to>
                                        <p:strVal val="0.5"/>
                                      </p:to>
                                    </p:set>
                                    <p:animEffect filter="image" prLst="opacity: 0.5">
                                      <p:cBhvr rctx="IE">
                                        <p:cTn id="20" dur="indefinite"/>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15"/>
                                        </p:tgtEl>
                                        <p:attrNameLst>
                                          <p:attrName>style.opacity</p:attrName>
                                        </p:attrNameLst>
                                      </p:cBhvr>
                                      <p:to>
                                        <p:strVal val="0.5"/>
                                      </p:to>
                                    </p:set>
                                    <p:animEffect filter="image" prLst="opacity: 0.5">
                                      <p:cBhvr rctx="IE">
                                        <p:cTn id="29" dur="indefinite"/>
                                        <p:tgtEl>
                                          <p:spTgt spid="15"/>
                                        </p:tgtEl>
                                      </p:cBhvr>
                                    </p:animEffect>
                                  </p:childTnLst>
                                </p:cTn>
                              </p:par>
                              <p:par>
                                <p:cTn id="30" presetID="9" presetClass="emph" presetSubtype="0" grpId="1" nodeType="withEffect">
                                  <p:stCondLst>
                                    <p:cond delay="0"/>
                                  </p:stCondLst>
                                  <p:childTnLst>
                                    <p:set>
                                      <p:cBhvr>
                                        <p:cTn id="31" dur="indefinite"/>
                                        <p:tgtEl>
                                          <p:spTgt spid="17"/>
                                        </p:tgtEl>
                                        <p:attrNameLst>
                                          <p:attrName>style.opacity</p:attrName>
                                        </p:attrNameLst>
                                      </p:cBhvr>
                                      <p:to>
                                        <p:strVal val="0.5"/>
                                      </p:to>
                                    </p:set>
                                    <p:animEffect filter="image" prLst="opacity: 0.5">
                                      <p:cBhvr rctx="IE">
                                        <p:cTn id="32" dur="indefinite"/>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9" presetClass="emph" presetSubtype="0" nodeType="withEffect">
                                  <p:stCondLst>
                                    <p:cond delay="0"/>
                                  </p:stCondLst>
                                  <p:childTnLst>
                                    <p:set>
                                      <p:cBhvr>
                                        <p:cTn id="40" dur="indefinite"/>
                                        <p:tgtEl>
                                          <p:spTgt spid="13"/>
                                        </p:tgtEl>
                                        <p:attrNameLst>
                                          <p:attrName>style.opacity</p:attrName>
                                        </p:attrNameLst>
                                      </p:cBhvr>
                                      <p:to>
                                        <p:strVal val="0.5"/>
                                      </p:to>
                                    </p:set>
                                    <p:animEffect filter="image" prLst="opacity: 0.5">
                                      <p:cBhvr rctx="IE">
                                        <p:cTn id="41" dur="indefinite"/>
                                        <p:tgtEl>
                                          <p:spTgt spid="13"/>
                                        </p:tgtEl>
                                      </p:cBhvr>
                                    </p:animEffect>
                                  </p:childTnLst>
                                </p:cTn>
                              </p:par>
                              <p:par>
                                <p:cTn id="42" presetID="9" presetClass="emph" presetSubtype="0" grpId="1" nodeType="withEffect">
                                  <p:stCondLst>
                                    <p:cond delay="0"/>
                                  </p:stCondLst>
                                  <p:childTnLst>
                                    <p:set>
                                      <p:cBhvr>
                                        <p:cTn id="43" dur="indefinite"/>
                                        <p:tgtEl>
                                          <p:spTgt spid="16"/>
                                        </p:tgtEl>
                                        <p:attrNameLst>
                                          <p:attrName>style.opacity</p:attrName>
                                        </p:attrNameLst>
                                      </p:cBhvr>
                                      <p:to>
                                        <p:strVal val="0.5"/>
                                      </p:to>
                                    </p:set>
                                    <p:animEffect filter="image" prLst="opacity: 0.5">
                                      <p:cBhvr rctx="IE">
                                        <p:cTn id="44"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2E87-9EE6-258F-7ECC-3B0A7CEF9D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CFC15C-7A31-C704-5A3D-D7C874ED26A5}"/>
              </a:ext>
            </a:extLst>
          </p:cNvPr>
          <p:cNvSpPr>
            <a:spLocks noGrp="1"/>
          </p:cNvSpPr>
          <p:nvPr>
            <p:ph type="title"/>
          </p:nvPr>
        </p:nvSpPr>
        <p:spPr/>
        <p:txBody>
          <a:bodyPr/>
          <a:lstStyle/>
          <a:p>
            <a:r>
              <a:rPr lang="nl-NL" b="1">
                <a:latin typeface="Effra"/>
              </a:rPr>
              <a:t>Sociale cohesie</a:t>
            </a:r>
          </a:p>
        </p:txBody>
      </p:sp>
      <p:sp>
        <p:nvSpPr>
          <p:cNvPr id="5" name="Tijdelijke aanduiding voor inhoud 2">
            <a:extLst>
              <a:ext uri="{FF2B5EF4-FFF2-40B4-BE49-F238E27FC236}">
                <a16:creationId xmlns:a16="http://schemas.microsoft.com/office/drawing/2014/main" id="{77FF261B-9FD0-5799-AD87-6522D667BC1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tLang="nl-NL" sz="2000"/>
              <a:t>Een grote mate van sociale cohesie kan echter ook onwenselijke gevolgen hebben</a:t>
            </a:r>
          </a:p>
        </p:txBody>
      </p:sp>
      <p:sp>
        <p:nvSpPr>
          <p:cNvPr id="6" name="Rechthoek 5">
            <a:extLst>
              <a:ext uri="{FF2B5EF4-FFF2-40B4-BE49-F238E27FC236}">
                <a16:creationId xmlns:a16="http://schemas.microsoft.com/office/drawing/2014/main" id="{FF02BD87-5F1B-5612-1930-D5EA3F08B147}"/>
              </a:ext>
            </a:extLst>
          </p:cNvPr>
          <p:cNvSpPr/>
          <p:nvPr/>
        </p:nvSpPr>
        <p:spPr>
          <a:xfrm>
            <a:off x="1848545" y="4179409"/>
            <a:ext cx="2932223" cy="830997"/>
          </a:xfrm>
          <a:prstGeom prst="rect">
            <a:avLst/>
          </a:prstGeom>
        </p:spPr>
        <p:txBody>
          <a:bodyPr wrap="square">
            <a:spAutoFit/>
          </a:bodyPr>
          <a:lstStyle/>
          <a:p>
            <a:pPr algn="ctr"/>
            <a:r>
              <a:rPr lang="nl-NL" altLang="nl-NL" sz="1600">
                <a:latin typeface="Trebuchet MS" panose="020B0703020202090204" pitchFamily="34" charset="0"/>
              </a:rPr>
              <a:t>Gevoelens van uitsluiting bij mensen die er niet bij horen (pesten)</a:t>
            </a:r>
          </a:p>
        </p:txBody>
      </p:sp>
      <p:pic>
        <p:nvPicPr>
          <p:cNvPr id="7" name="Picture 2" descr="Week tegen Pesten 2019: Zapp Echt Gebeurd - ZappDoc - Zapp">
            <a:extLst>
              <a:ext uri="{FF2B5EF4-FFF2-40B4-BE49-F238E27FC236}">
                <a16:creationId xmlns:a16="http://schemas.microsoft.com/office/drawing/2014/main" id="{0EECE998-DD49-CAC0-1077-71CEB4771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226" y="2464312"/>
            <a:ext cx="3215807" cy="1715097"/>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7F5A1178-EB01-EA3B-EAD3-C48D685A780D}"/>
              </a:ext>
            </a:extLst>
          </p:cNvPr>
          <p:cNvSpPr/>
          <p:nvPr/>
        </p:nvSpPr>
        <p:spPr>
          <a:xfrm>
            <a:off x="4629889" y="5884576"/>
            <a:ext cx="2932223" cy="584775"/>
          </a:xfrm>
          <a:prstGeom prst="rect">
            <a:avLst/>
          </a:prstGeom>
        </p:spPr>
        <p:txBody>
          <a:bodyPr wrap="square">
            <a:spAutoFit/>
          </a:bodyPr>
          <a:lstStyle/>
          <a:p>
            <a:pPr algn="ctr"/>
            <a:r>
              <a:rPr lang="nl-NL" altLang="nl-NL" sz="1600">
                <a:latin typeface="Trebuchet MS" panose="020B0703020202090204" pitchFamily="34" charset="0"/>
              </a:rPr>
              <a:t>Kans op conflicten tussen groepen (Ajax – Feyenoord)</a:t>
            </a:r>
          </a:p>
        </p:txBody>
      </p:sp>
      <p:sp>
        <p:nvSpPr>
          <p:cNvPr id="9" name="Rechthoek 8">
            <a:extLst>
              <a:ext uri="{FF2B5EF4-FFF2-40B4-BE49-F238E27FC236}">
                <a16:creationId xmlns:a16="http://schemas.microsoft.com/office/drawing/2014/main" id="{CE7D8FEE-DB61-29C3-DE57-ABE5B59D7114}"/>
              </a:ext>
            </a:extLst>
          </p:cNvPr>
          <p:cNvSpPr/>
          <p:nvPr/>
        </p:nvSpPr>
        <p:spPr>
          <a:xfrm>
            <a:off x="7584033" y="4179408"/>
            <a:ext cx="2932223" cy="830997"/>
          </a:xfrm>
          <a:prstGeom prst="rect">
            <a:avLst/>
          </a:prstGeom>
        </p:spPr>
        <p:txBody>
          <a:bodyPr wrap="square">
            <a:spAutoFit/>
          </a:bodyPr>
          <a:lstStyle/>
          <a:p>
            <a:pPr algn="ctr"/>
            <a:r>
              <a:rPr lang="nl-NL" altLang="nl-NL" sz="1600">
                <a:latin typeface="Trebuchet MS" panose="020B0703020202090204" pitchFamily="34" charset="0"/>
              </a:rPr>
              <a:t>Sneller op het foute pad terecht komen bij verkeerde bindingen (bindingtheorie) </a:t>
            </a:r>
          </a:p>
        </p:txBody>
      </p:sp>
      <p:pic>
        <p:nvPicPr>
          <p:cNvPr id="10" name="Picture 4" descr="Ajax-Feyenoord dreigt te ontsporen | Het Parool">
            <a:extLst>
              <a:ext uri="{FF2B5EF4-FFF2-40B4-BE49-F238E27FC236}">
                <a16:creationId xmlns:a16="http://schemas.microsoft.com/office/drawing/2014/main" id="{E7B51019-D004-E967-4A04-964DDDB2B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981" y="4420232"/>
            <a:ext cx="2650036" cy="14980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7 tips om de invloed van 'foute vrienden' te beperken - CJG043">
            <a:extLst>
              <a:ext uri="{FF2B5EF4-FFF2-40B4-BE49-F238E27FC236}">
                <a16:creationId xmlns:a16="http://schemas.microsoft.com/office/drawing/2014/main" id="{242499DF-58F8-8726-7A22-BF2C94361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820" y="2466172"/>
            <a:ext cx="2572647" cy="171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9" presetClass="emph" presetSubtype="0" grpId="1" nodeType="withEffect">
                                  <p:stCondLst>
                                    <p:cond delay="0"/>
                                  </p:stCondLst>
                                  <p:childTnLst>
                                    <p:set>
                                      <p:cBhvr>
                                        <p:cTn id="19" dur="indefinite"/>
                                        <p:tgtEl>
                                          <p:spTgt spid="6"/>
                                        </p:tgtEl>
                                        <p:attrNameLst>
                                          <p:attrName>style.opacity</p:attrName>
                                        </p:attrNameLst>
                                      </p:cBhvr>
                                      <p:to>
                                        <p:strVal val="0.5"/>
                                      </p:to>
                                    </p:set>
                                    <p:animEffect filter="image" prLst="opacity: 0.5">
                                      <p:cBhvr rctx="IE">
                                        <p:cTn id="20" dur="indefinite"/>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10"/>
                                        </p:tgtEl>
                                        <p:attrNameLst>
                                          <p:attrName>style.opacity</p:attrName>
                                        </p:attrNameLst>
                                      </p:cBhvr>
                                      <p:to>
                                        <p:strVal val="0.5"/>
                                      </p:to>
                                    </p:set>
                                    <p:animEffect filter="image" prLst="opacity: 0.5">
                                      <p:cBhvr rctx="IE">
                                        <p:cTn id="29" dur="indefinite"/>
                                        <p:tgtEl>
                                          <p:spTgt spid="10"/>
                                        </p:tgtEl>
                                      </p:cBhvr>
                                    </p:animEffect>
                                  </p:childTnLst>
                                </p:cTn>
                              </p:par>
                              <p:par>
                                <p:cTn id="30" presetID="9" presetClass="emph" presetSubtype="0" grpId="1" nodeType="with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958-5E8B-398C-9111-B53207539C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8DBEE4-7FB6-94AF-02B0-0199747F9155}"/>
              </a:ext>
            </a:extLst>
          </p:cNvPr>
          <p:cNvSpPr>
            <a:spLocks noGrp="1"/>
          </p:cNvSpPr>
          <p:nvPr>
            <p:ph type="title"/>
          </p:nvPr>
        </p:nvSpPr>
        <p:spPr/>
        <p:txBody>
          <a:bodyPr/>
          <a:lstStyle/>
          <a:p>
            <a:r>
              <a:rPr lang="nl-NL" b="1">
                <a:latin typeface="Effra"/>
              </a:rPr>
              <a:t>Sociale cohesie</a:t>
            </a:r>
          </a:p>
        </p:txBody>
      </p:sp>
      <p:sp>
        <p:nvSpPr>
          <p:cNvPr id="5" name="Tijdelijke aanduiding voor inhoud 2">
            <a:extLst>
              <a:ext uri="{FF2B5EF4-FFF2-40B4-BE49-F238E27FC236}">
                <a16:creationId xmlns:a16="http://schemas.microsoft.com/office/drawing/2014/main" id="{2D698662-357A-7C4C-BAC7-D43570BBB66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altLang="nl-NL" sz="2000"/>
          </a:p>
        </p:txBody>
      </p:sp>
      <p:pic>
        <p:nvPicPr>
          <p:cNvPr id="22" name="Picture 2" descr="Criminaliteit bestrijden? Zet alle mannen het land uit' | De Volkskrant">
            <a:extLst>
              <a:ext uri="{FF2B5EF4-FFF2-40B4-BE49-F238E27FC236}">
                <a16:creationId xmlns:a16="http://schemas.microsoft.com/office/drawing/2014/main" id="{730ADB12-341D-C042-36BB-0E144A7CB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988" y="2378919"/>
            <a:ext cx="2866113" cy="1619155"/>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22">
            <a:extLst>
              <a:ext uri="{FF2B5EF4-FFF2-40B4-BE49-F238E27FC236}">
                <a16:creationId xmlns:a16="http://schemas.microsoft.com/office/drawing/2014/main" id="{3784D4B3-4DFC-F5A5-3894-015A444F241B}"/>
              </a:ext>
            </a:extLst>
          </p:cNvPr>
          <p:cNvSpPr/>
          <p:nvPr/>
        </p:nvSpPr>
        <p:spPr>
          <a:xfrm>
            <a:off x="2430685" y="4059443"/>
            <a:ext cx="1492716" cy="369332"/>
          </a:xfrm>
          <a:prstGeom prst="rect">
            <a:avLst/>
          </a:prstGeom>
        </p:spPr>
        <p:txBody>
          <a:bodyPr wrap="none">
            <a:spAutoFit/>
          </a:bodyPr>
          <a:lstStyle/>
          <a:p>
            <a:r>
              <a:rPr lang="nl-NL">
                <a:latin typeface="Trebuchet MS" panose="020B0703020202090204" pitchFamily="34" charset="0"/>
              </a:rPr>
              <a:t>Criminaliteit</a:t>
            </a:r>
          </a:p>
        </p:txBody>
      </p:sp>
      <p:sp>
        <p:nvSpPr>
          <p:cNvPr id="24" name="Rechthoek 23">
            <a:extLst>
              <a:ext uri="{FF2B5EF4-FFF2-40B4-BE49-F238E27FC236}">
                <a16:creationId xmlns:a16="http://schemas.microsoft.com/office/drawing/2014/main" id="{328013AE-A843-DADA-65F6-62524024F177}"/>
              </a:ext>
            </a:extLst>
          </p:cNvPr>
          <p:cNvSpPr/>
          <p:nvPr/>
        </p:nvSpPr>
        <p:spPr>
          <a:xfrm>
            <a:off x="5066712" y="4059443"/>
            <a:ext cx="2058577" cy="369332"/>
          </a:xfrm>
          <a:prstGeom prst="rect">
            <a:avLst/>
          </a:prstGeom>
        </p:spPr>
        <p:txBody>
          <a:bodyPr wrap="none">
            <a:spAutoFit/>
          </a:bodyPr>
          <a:lstStyle/>
          <a:p>
            <a:r>
              <a:rPr lang="nl-NL">
                <a:latin typeface="Trebuchet MS" panose="020B0703020202090204" pitchFamily="34" charset="0"/>
              </a:rPr>
              <a:t>Meer zelfmoorden</a:t>
            </a:r>
          </a:p>
        </p:txBody>
      </p:sp>
      <p:sp>
        <p:nvSpPr>
          <p:cNvPr id="25" name="Rechthoek 24">
            <a:extLst>
              <a:ext uri="{FF2B5EF4-FFF2-40B4-BE49-F238E27FC236}">
                <a16:creationId xmlns:a16="http://schemas.microsoft.com/office/drawing/2014/main" id="{733749B1-7FCB-86A3-5D6F-0F2256FDDEA4}"/>
              </a:ext>
            </a:extLst>
          </p:cNvPr>
          <p:cNvSpPr/>
          <p:nvPr/>
        </p:nvSpPr>
        <p:spPr>
          <a:xfrm>
            <a:off x="2882892" y="6150253"/>
            <a:ext cx="2081019" cy="369332"/>
          </a:xfrm>
          <a:prstGeom prst="rect">
            <a:avLst/>
          </a:prstGeom>
        </p:spPr>
        <p:txBody>
          <a:bodyPr wrap="none">
            <a:spAutoFit/>
          </a:bodyPr>
          <a:lstStyle/>
          <a:p>
            <a:r>
              <a:rPr lang="nl-NL">
                <a:latin typeface="Trebuchet MS" panose="020B0703020202090204" pitchFamily="34" charset="0"/>
              </a:rPr>
              <a:t>Meer hartklachten</a:t>
            </a:r>
          </a:p>
        </p:txBody>
      </p:sp>
      <p:sp>
        <p:nvSpPr>
          <p:cNvPr id="26" name="Rechthoek 25">
            <a:extLst>
              <a:ext uri="{FF2B5EF4-FFF2-40B4-BE49-F238E27FC236}">
                <a16:creationId xmlns:a16="http://schemas.microsoft.com/office/drawing/2014/main" id="{9A038426-A787-6B5B-3E5B-78492C0B5C38}"/>
              </a:ext>
            </a:extLst>
          </p:cNvPr>
          <p:cNvSpPr/>
          <p:nvPr/>
        </p:nvSpPr>
        <p:spPr>
          <a:xfrm>
            <a:off x="7272734" y="6127234"/>
            <a:ext cx="2675732" cy="369332"/>
          </a:xfrm>
          <a:prstGeom prst="rect">
            <a:avLst/>
          </a:prstGeom>
        </p:spPr>
        <p:txBody>
          <a:bodyPr wrap="none">
            <a:spAutoFit/>
          </a:bodyPr>
          <a:lstStyle/>
          <a:p>
            <a:r>
              <a:rPr lang="nl-NL">
                <a:latin typeface="Trebuchet MS" panose="020B0703020202090204" pitchFamily="34" charset="0"/>
              </a:rPr>
              <a:t>Minder vrijwilligerswerk</a:t>
            </a:r>
          </a:p>
        </p:txBody>
      </p:sp>
      <p:sp>
        <p:nvSpPr>
          <p:cNvPr id="27" name="Rechthoek 26">
            <a:extLst>
              <a:ext uri="{FF2B5EF4-FFF2-40B4-BE49-F238E27FC236}">
                <a16:creationId xmlns:a16="http://schemas.microsoft.com/office/drawing/2014/main" id="{2D78CED9-7D1C-5828-2D59-538BEA0B2B9C}"/>
              </a:ext>
            </a:extLst>
          </p:cNvPr>
          <p:cNvSpPr/>
          <p:nvPr/>
        </p:nvSpPr>
        <p:spPr>
          <a:xfrm>
            <a:off x="7795533" y="4053726"/>
            <a:ext cx="2433680" cy="369332"/>
          </a:xfrm>
          <a:prstGeom prst="rect">
            <a:avLst/>
          </a:prstGeom>
        </p:spPr>
        <p:txBody>
          <a:bodyPr wrap="none">
            <a:spAutoFit/>
          </a:bodyPr>
          <a:lstStyle/>
          <a:p>
            <a:r>
              <a:rPr lang="nl-NL">
                <a:latin typeface="Trebuchet MS" panose="020B0703020202090204" pitchFamily="34" charset="0"/>
              </a:rPr>
              <a:t>Meer echtscheidingen</a:t>
            </a:r>
          </a:p>
        </p:txBody>
      </p:sp>
      <p:pic>
        <p:nvPicPr>
          <p:cNvPr id="28" name="Picture 4" descr="De Zelfmoordlijn (@zelfmoordlijn) | Twitter">
            <a:extLst>
              <a:ext uri="{FF2B5EF4-FFF2-40B4-BE49-F238E27FC236}">
                <a16:creationId xmlns:a16="http://schemas.microsoft.com/office/drawing/2014/main" id="{353190EC-D264-0013-3489-91AE415D9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422" y="2382649"/>
            <a:ext cx="1619155" cy="16191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Echtscheiding | Van Veenendaal Advocatuur">
            <a:extLst>
              <a:ext uri="{FF2B5EF4-FFF2-40B4-BE49-F238E27FC236}">
                <a16:creationId xmlns:a16="http://schemas.microsoft.com/office/drawing/2014/main" id="{8CCA3630-B21D-88B6-CC03-2A8328790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2957" y="2437638"/>
            <a:ext cx="1838835" cy="15017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artklachten | Fysiotherapie">
            <a:extLst>
              <a:ext uri="{FF2B5EF4-FFF2-40B4-BE49-F238E27FC236}">
                <a16:creationId xmlns:a16="http://schemas.microsoft.com/office/drawing/2014/main" id="{513BAE28-29E0-5766-9E4B-5C6155F68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465" y="4620929"/>
            <a:ext cx="2393950" cy="14962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7 motivaties voor vrijwilligerswerk - Vrijwilligers Aan Zet">
            <a:extLst>
              <a:ext uri="{FF2B5EF4-FFF2-40B4-BE49-F238E27FC236}">
                <a16:creationId xmlns:a16="http://schemas.microsoft.com/office/drawing/2014/main" id="{9F64A3B6-B368-F3B4-58F4-7C4B30528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413" y="4610844"/>
            <a:ext cx="2834375" cy="1516391"/>
          </a:xfrm>
          <a:prstGeom prst="rect">
            <a:avLst/>
          </a:prstGeom>
          <a:noFill/>
          <a:extLst>
            <a:ext uri="{909E8E84-426E-40DD-AFC4-6F175D3DCCD1}">
              <a14:hiddenFill xmlns:a14="http://schemas.microsoft.com/office/drawing/2010/main">
                <a:solidFill>
                  <a:srgbClr val="FFFFFF"/>
                </a:solidFill>
              </a14:hiddenFill>
            </a:ext>
          </a:extLst>
        </p:spPr>
      </p:pic>
      <p:sp>
        <p:nvSpPr>
          <p:cNvPr id="33" name="Tijdelijke aanduiding voor inhoud 32">
            <a:extLst>
              <a:ext uri="{FF2B5EF4-FFF2-40B4-BE49-F238E27FC236}">
                <a16:creationId xmlns:a16="http://schemas.microsoft.com/office/drawing/2014/main" id="{50CE7AD1-AA62-F3D9-BD6D-6A0D6AFF4877}"/>
              </a:ext>
            </a:extLst>
          </p:cNvPr>
          <p:cNvSpPr>
            <a:spLocks noGrp="1"/>
          </p:cNvSpPr>
          <p:nvPr>
            <p:ph idx="1"/>
          </p:nvPr>
        </p:nvSpPr>
        <p:spPr/>
        <p:txBody>
          <a:bodyPr/>
          <a:lstStyle/>
          <a:p>
            <a:pPr marL="0" indent="0">
              <a:buNone/>
            </a:pPr>
            <a:r>
              <a:rPr lang="nl-NL" sz="2000"/>
              <a:t>Lage mate van sociale cohesie gaat gepaard met o.a. meer:</a:t>
            </a:r>
          </a:p>
          <a:p>
            <a:pPr marL="0" indent="0">
              <a:buNone/>
            </a:pPr>
            <a:endParaRPr lang="nl-NL"/>
          </a:p>
        </p:txBody>
      </p:sp>
    </p:spTree>
    <p:extLst>
      <p:ext uri="{BB962C8B-B14F-4D97-AF65-F5344CB8AC3E}">
        <p14:creationId xmlns:p14="http://schemas.microsoft.com/office/powerpoint/2010/main" val="413961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22"/>
                                        </p:tgtEl>
                                        <p:attrNameLst>
                                          <p:attrName>style.opacity</p:attrName>
                                        </p:attrNameLst>
                                      </p:cBhvr>
                                      <p:to>
                                        <p:strVal val="0.5"/>
                                      </p:to>
                                    </p:set>
                                    <p:animEffect filter="image" prLst="opacity: 0.5">
                                      <p:cBhvr rctx="IE">
                                        <p:cTn id="17" dur="indefinite"/>
                                        <p:tgtEl>
                                          <p:spTgt spid="22"/>
                                        </p:tgtEl>
                                      </p:cBhvr>
                                    </p:animEffect>
                                  </p:childTnLst>
                                </p:cTn>
                              </p:par>
                              <p:par>
                                <p:cTn id="18" presetID="9" presetClass="emph" presetSubtype="0" grpId="1" nodeType="withEffect">
                                  <p:stCondLst>
                                    <p:cond delay="0"/>
                                  </p:stCondLst>
                                  <p:childTnLst>
                                    <p:set>
                                      <p:cBhvr>
                                        <p:cTn id="19" dur="indefinite"/>
                                        <p:tgtEl>
                                          <p:spTgt spid="23"/>
                                        </p:tgtEl>
                                        <p:attrNameLst>
                                          <p:attrName>style.opacity</p:attrName>
                                        </p:attrNameLst>
                                      </p:cBhvr>
                                      <p:to>
                                        <p:strVal val="0.5"/>
                                      </p:to>
                                    </p:set>
                                    <p:animEffect filter="image" prLst="opacity: 0.5">
                                      <p:cBhvr rctx="IE">
                                        <p:cTn id="20" dur="indefinite"/>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30"/>
                                        </p:tgtEl>
                                        <p:attrNameLst>
                                          <p:attrName>style.opacity</p:attrName>
                                        </p:attrNameLst>
                                      </p:cBhvr>
                                      <p:to>
                                        <p:strVal val="0.5"/>
                                      </p:to>
                                    </p:set>
                                    <p:animEffect filter="image" prLst="opacity: 0.5">
                                      <p:cBhvr rctx="IE">
                                        <p:cTn id="29" dur="indefinite"/>
                                        <p:tgtEl>
                                          <p:spTgt spid="30"/>
                                        </p:tgtEl>
                                      </p:cBhvr>
                                    </p:animEffect>
                                  </p:childTnLst>
                                </p:cTn>
                              </p:par>
                              <p:par>
                                <p:cTn id="30" presetID="9" presetClass="emph" presetSubtype="0" grpId="1" nodeType="withEffect">
                                  <p:stCondLst>
                                    <p:cond delay="0"/>
                                  </p:stCondLst>
                                  <p:childTnLst>
                                    <p:set>
                                      <p:cBhvr>
                                        <p:cTn id="31" dur="indefinite"/>
                                        <p:tgtEl>
                                          <p:spTgt spid="25"/>
                                        </p:tgtEl>
                                        <p:attrNameLst>
                                          <p:attrName>style.opacity</p:attrName>
                                        </p:attrNameLst>
                                      </p:cBhvr>
                                      <p:to>
                                        <p:strVal val="0.5"/>
                                      </p:to>
                                    </p:set>
                                    <p:animEffect filter="image" prLst="opacity: 0.5">
                                      <p:cBhvr rctx="IE">
                                        <p:cTn id="32" dur="indefinite"/>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9" presetClass="emph" presetSubtype="0" nodeType="withEffect">
                                  <p:stCondLst>
                                    <p:cond delay="0"/>
                                  </p:stCondLst>
                                  <p:childTnLst>
                                    <p:set>
                                      <p:cBhvr>
                                        <p:cTn id="40" dur="indefinite"/>
                                        <p:tgtEl>
                                          <p:spTgt spid="28"/>
                                        </p:tgtEl>
                                        <p:attrNameLst>
                                          <p:attrName>style.opacity</p:attrName>
                                        </p:attrNameLst>
                                      </p:cBhvr>
                                      <p:to>
                                        <p:strVal val="0.5"/>
                                      </p:to>
                                    </p:set>
                                    <p:animEffect filter="image" prLst="opacity: 0.5">
                                      <p:cBhvr rctx="IE">
                                        <p:cTn id="41" dur="indefinite"/>
                                        <p:tgtEl>
                                          <p:spTgt spid="28"/>
                                        </p:tgtEl>
                                      </p:cBhvr>
                                    </p:animEffect>
                                  </p:childTnLst>
                                </p:cTn>
                              </p:par>
                              <p:par>
                                <p:cTn id="42" presetID="9" presetClass="emph" presetSubtype="0" grpId="1" nodeType="withEffect">
                                  <p:stCondLst>
                                    <p:cond delay="0"/>
                                  </p:stCondLst>
                                  <p:childTnLst>
                                    <p:set>
                                      <p:cBhvr>
                                        <p:cTn id="43" dur="indefinite"/>
                                        <p:tgtEl>
                                          <p:spTgt spid="24"/>
                                        </p:tgtEl>
                                        <p:attrNameLst>
                                          <p:attrName>style.opacity</p:attrName>
                                        </p:attrNameLst>
                                      </p:cBhvr>
                                      <p:to>
                                        <p:strVal val="0.5"/>
                                      </p:to>
                                    </p:set>
                                    <p:animEffect filter="image" prLst="opacity: 0.5">
                                      <p:cBhvr rctx="IE">
                                        <p:cTn id="44" dur="indefinite"/>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9" presetClass="emph" presetSubtype="0" nodeType="withEffect">
                                  <p:stCondLst>
                                    <p:cond delay="0"/>
                                  </p:stCondLst>
                                  <p:childTnLst>
                                    <p:set>
                                      <p:cBhvr>
                                        <p:cTn id="52" dur="indefinite"/>
                                        <p:tgtEl>
                                          <p:spTgt spid="31"/>
                                        </p:tgtEl>
                                        <p:attrNameLst>
                                          <p:attrName>style.opacity</p:attrName>
                                        </p:attrNameLst>
                                      </p:cBhvr>
                                      <p:to>
                                        <p:strVal val="0.5"/>
                                      </p:to>
                                    </p:set>
                                    <p:animEffect filter="image" prLst="opacity: 0.5">
                                      <p:cBhvr rctx="IE">
                                        <p:cTn id="53" dur="indefinite"/>
                                        <p:tgtEl>
                                          <p:spTgt spid="31"/>
                                        </p:tgtEl>
                                      </p:cBhvr>
                                    </p:animEffect>
                                  </p:childTnLst>
                                </p:cTn>
                              </p:par>
                              <p:par>
                                <p:cTn id="54" presetID="9" presetClass="emph" presetSubtype="0" grpId="1" nodeType="withEffect">
                                  <p:stCondLst>
                                    <p:cond delay="0"/>
                                  </p:stCondLst>
                                  <p:childTnLst>
                                    <p:set>
                                      <p:cBhvr>
                                        <p:cTn id="55" dur="indefinite"/>
                                        <p:tgtEl>
                                          <p:spTgt spid="26"/>
                                        </p:tgtEl>
                                        <p:attrNameLst>
                                          <p:attrName>style.opacity</p:attrName>
                                        </p:attrNameLst>
                                      </p:cBhvr>
                                      <p:to>
                                        <p:strVal val="0.5"/>
                                      </p:to>
                                    </p:set>
                                    <p:animEffect filter="image" prLst="opacity: 0.5">
                                      <p:cBhvr rctx="IE">
                                        <p:cTn id="56" dur="indefinite"/>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P spid="25" grpId="1"/>
      <p:bldP spid="26" grpId="0"/>
      <p:bldP spid="26" grpId="1"/>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8C7C-C36C-CAB4-6FE5-66289101CD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AF38F0-9D0D-D633-952B-69B94D832F8B}"/>
              </a:ext>
            </a:extLst>
          </p:cNvPr>
          <p:cNvSpPr>
            <a:spLocks noGrp="1"/>
          </p:cNvSpPr>
          <p:nvPr>
            <p:ph type="title"/>
          </p:nvPr>
        </p:nvSpPr>
        <p:spPr/>
        <p:txBody>
          <a:bodyPr/>
          <a:lstStyle/>
          <a:p>
            <a:r>
              <a:rPr lang="nl-NL" b="1">
                <a:latin typeface="Effra"/>
              </a:rPr>
              <a:t>Bevorderd of verslechterd? </a:t>
            </a:r>
          </a:p>
        </p:txBody>
      </p:sp>
      <p:sp>
        <p:nvSpPr>
          <p:cNvPr id="4" name="Tijdelijke aanduiding voor inhoud 2">
            <a:extLst>
              <a:ext uri="{FF2B5EF4-FFF2-40B4-BE49-F238E27FC236}">
                <a16:creationId xmlns:a16="http://schemas.microsoft.com/office/drawing/2014/main" id="{111B9D73-95AB-22C4-E3C8-511C0D2505EA}"/>
              </a:ext>
            </a:extLst>
          </p:cNvPr>
          <p:cNvSpPr txBox="1">
            <a:spLocks/>
          </p:cNvSpPr>
          <p:nvPr/>
        </p:nvSpPr>
        <p:spPr>
          <a:xfrm>
            <a:off x="2152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42342">
              <a:spcBef>
                <a:spcPts val="1687"/>
              </a:spcBef>
              <a:buFont typeface="Arial" panose="020B0604020202020204" pitchFamily="34" charset="0"/>
              <a:buNone/>
              <a:defRPr sz="1800">
                <a:solidFill>
                  <a:srgbClr val="000000"/>
                </a:solidFill>
              </a:defRPr>
            </a:pPr>
            <a:endParaRPr lang="nl-NL" sz="2400">
              <a:solidFill>
                <a:srgbClr val="000000"/>
              </a:solidFill>
              <a:latin typeface="Effra" panose="02000506080000020004" pitchFamily="2" charset="77"/>
            </a:endParaRPr>
          </a:p>
          <a:p>
            <a:pPr marL="0" indent="0" defTabSz="242342">
              <a:spcBef>
                <a:spcPts val="1687"/>
              </a:spcBef>
              <a:buFont typeface="Arial" panose="020B0604020202020204" pitchFamily="34" charset="0"/>
              <a:buNone/>
              <a:defRPr sz="1800">
                <a:solidFill>
                  <a:srgbClr val="000000"/>
                </a:solidFill>
              </a:defRPr>
            </a:pPr>
            <a:endParaRPr lang="nl-NL" sz="2400">
              <a:solidFill>
                <a:srgbClr val="000000"/>
              </a:solidFill>
              <a:latin typeface="Effra" panose="02000506080000020004" pitchFamily="2" charset="77"/>
            </a:endParaRPr>
          </a:p>
        </p:txBody>
      </p:sp>
      <p:sp>
        <p:nvSpPr>
          <p:cNvPr id="7" name="Tekstvak 6">
            <a:extLst>
              <a:ext uri="{FF2B5EF4-FFF2-40B4-BE49-F238E27FC236}">
                <a16:creationId xmlns:a16="http://schemas.microsoft.com/office/drawing/2014/main" id="{579C063B-DA44-AE5E-E7BF-FB06571A793A}"/>
              </a:ext>
            </a:extLst>
          </p:cNvPr>
          <p:cNvSpPr txBox="1"/>
          <p:nvPr/>
        </p:nvSpPr>
        <p:spPr>
          <a:xfrm>
            <a:off x="6261715" y="3646118"/>
            <a:ext cx="5532289" cy="646331"/>
          </a:xfrm>
          <a:prstGeom prst="rect">
            <a:avLst/>
          </a:prstGeom>
          <a:noFill/>
        </p:spPr>
        <p:txBody>
          <a:bodyPr wrap="square" rtlCol="0">
            <a:spAutoFit/>
          </a:bodyPr>
          <a:lstStyle/>
          <a:p>
            <a:pPr algn="ctr"/>
            <a:r>
              <a:rPr lang="nl-NL">
                <a:latin typeface="Effra" panose="02000506080000020004" pitchFamily="2" charset="77"/>
              </a:rPr>
              <a:t>De overheid stopt subsidie voor scholen waardoor niet meer alle kinderen mee kunnen op schoolreis</a:t>
            </a:r>
          </a:p>
        </p:txBody>
      </p:sp>
      <p:sp>
        <p:nvSpPr>
          <p:cNvPr id="8" name="Tekstvak 7">
            <a:extLst>
              <a:ext uri="{FF2B5EF4-FFF2-40B4-BE49-F238E27FC236}">
                <a16:creationId xmlns:a16="http://schemas.microsoft.com/office/drawing/2014/main" id="{C8F342CC-D195-C18B-EBC8-8275C23DA0F9}"/>
              </a:ext>
            </a:extLst>
          </p:cNvPr>
          <p:cNvSpPr txBox="1"/>
          <p:nvPr/>
        </p:nvSpPr>
        <p:spPr>
          <a:xfrm>
            <a:off x="838200" y="3699588"/>
            <a:ext cx="3770015" cy="923330"/>
          </a:xfrm>
          <a:prstGeom prst="rect">
            <a:avLst/>
          </a:prstGeom>
          <a:noFill/>
        </p:spPr>
        <p:txBody>
          <a:bodyPr wrap="square" rtlCol="0">
            <a:spAutoFit/>
          </a:bodyPr>
          <a:lstStyle/>
          <a:p>
            <a:pPr algn="ctr"/>
            <a:r>
              <a:rPr lang="nl-NL">
                <a:latin typeface="Effra" panose="02000506080000020004" pitchFamily="2" charset="77"/>
              </a:rPr>
              <a:t>Een buurtgroep start een wekelijkse actie waarbij jongeren ouderen helpen oversteken</a:t>
            </a:r>
          </a:p>
        </p:txBody>
      </p:sp>
      <p:pic>
        <p:nvPicPr>
          <p:cNvPr id="10" name="Picture 4" descr="Download oversteken images for free">
            <a:extLst>
              <a:ext uri="{FF2B5EF4-FFF2-40B4-BE49-F238E27FC236}">
                <a16:creationId xmlns:a16="http://schemas.microsoft.com/office/drawing/2014/main" id="{703FF110-021E-22F7-8704-B26A60ACA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715" y="1971760"/>
            <a:ext cx="2888148"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19 Geweldige dingen die je meemaakte tijdens een schoolreisje op de  basisschool | Upcoming">
            <a:extLst>
              <a:ext uri="{FF2B5EF4-FFF2-40B4-BE49-F238E27FC236}">
                <a16:creationId xmlns:a16="http://schemas.microsoft.com/office/drawing/2014/main" id="{3E77282A-3567-9667-B21E-9029EDADC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787" y="1988828"/>
            <a:ext cx="2888147" cy="16255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monstranten steken zwaar vuurwerk af bij protest tegen opvang van  vluchtelingen in Engelen, ME ingezet | Regio | BD.nl">
            <a:extLst>
              <a:ext uri="{FF2B5EF4-FFF2-40B4-BE49-F238E27FC236}">
                <a16:creationId xmlns:a16="http://schemas.microsoft.com/office/drawing/2014/main" id="{09DEDF3A-05F6-762C-656F-9FEC7C0F2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6159" y="4427386"/>
            <a:ext cx="2519680" cy="16787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E293640-FC66-B452-F169-B417333DCA5F}"/>
              </a:ext>
            </a:extLst>
          </p:cNvPr>
          <p:cNvSpPr txBox="1"/>
          <p:nvPr/>
        </p:nvSpPr>
        <p:spPr>
          <a:xfrm>
            <a:off x="3329855" y="6100055"/>
            <a:ext cx="5532289" cy="646331"/>
          </a:xfrm>
          <a:prstGeom prst="rect">
            <a:avLst/>
          </a:prstGeom>
          <a:noFill/>
        </p:spPr>
        <p:txBody>
          <a:bodyPr wrap="square" rtlCol="0">
            <a:spAutoFit/>
          </a:bodyPr>
          <a:lstStyle/>
          <a:p>
            <a:pPr algn="ctr"/>
            <a:r>
              <a:rPr lang="nl-NL">
                <a:latin typeface="Effra" panose="02000506080000020004" pitchFamily="2" charset="77"/>
              </a:rPr>
              <a:t>Voor demonstraten demonstreren tegen de komst van een nieuw AZC</a:t>
            </a:r>
          </a:p>
        </p:txBody>
      </p:sp>
    </p:spTree>
    <p:extLst>
      <p:ext uri="{BB962C8B-B14F-4D97-AF65-F5344CB8AC3E}">
        <p14:creationId xmlns:p14="http://schemas.microsoft.com/office/powerpoint/2010/main" val="21092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atin typeface="Effra"/>
              </a:rPr>
              <a:t>2024</a:t>
            </a:r>
            <a:endParaRPr lang="nl-NL"/>
          </a:p>
        </p:txBody>
      </p:sp>
      <p:sp>
        <p:nvSpPr>
          <p:cNvPr id="3" name="Tijdelijke aanduiding voor inhoud 2"/>
          <p:cNvSpPr>
            <a:spLocks noGrp="1"/>
          </p:cNvSpPr>
          <p:nvPr>
            <p:ph idx="1"/>
          </p:nvPr>
        </p:nvSpPr>
        <p:spPr/>
        <p:txBody>
          <a:bodyPr vert="horz" lIns="91440" tIns="45720" rIns="91440" bIns="45720" rtlCol="0" anchor="t">
            <a:normAutofit lnSpcReduction="10000"/>
          </a:bodyPr>
          <a:lstStyle/>
          <a:p>
            <a:pPr marL="457200" indent="-457200"/>
            <a:r>
              <a:rPr lang="nl-NL">
                <a:latin typeface="Effra"/>
              </a:rPr>
              <a:t>Belangrijke begrippenrijen</a:t>
            </a:r>
            <a:endParaRPr lang="nl-NL"/>
          </a:p>
          <a:p>
            <a:pPr lvl="1"/>
            <a:r>
              <a:rPr lang="nl-NL">
                <a:latin typeface="Arial"/>
                <a:cs typeface="Arial"/>
              </a:rPr>
              <a:t>Type bindingen</a:t>
            </a:r>
            <a:endParaRPr lang="en-US">
              <a:latin typeface="Arial"/>
              <a:cs typeface="Arial"/>
            </a:endParaRPr>
          </a:p>
          <a:p>
            <a:pPr lvl="1"/>
            <a:r>
              <a:rPr lang="nl-NL">
                <a:latin typeface="Arial"/>
                <a:cs typeface="Arial"/>
              </a:rPr>
              <a:t>Type machtsbronnen</a:t>
            </a:r>
            <a:endParaRPr lang="en-US">
              <a:latin typeface="Arial"/>
              <a:cs typeface="Arial"/>
            </a:endParaRPr>
          </a:p>
          <a:p>
            <a:pPr lvl="1"/>
            <a:r>
              <a:rPr lang="nl-NL">
                <a:latin typeface="Arial"/>
                <a:cs typeface="Arial"/>
              </a:rPr>
              <a:t>Soorten sociale ongelijkheid </a:t>
            </a:r>
            <a:endParaRPr lang="en-US">
              <a:latin typeface="Arial"/>
              <a:cs typeface="Arial"/>
            </a:endParaRPr>
          </a:p>
          <a:p>
            <a:pPr lvl="1"/>
            <a:r>
              <a:rPr lang="nl-NL">
                <a:latin typeface="Arial"/>
                <a:cs typeface="Arial"/>
              </a:rPr>
              <a:t>Soorten kapitaal</a:t>
            </a:r>
            <a:endParaRPr lang="nl-NL"/>
          </a:p>
          <a:p>
            <a:r>
              <a:rPr lang="nl-NL">
                <a:latin typeface="Effra"/>
              </a:rPr>
              <a:t>  Politiek: stromingen en besluitvormingsmodellen</a:t>
            </a:r>
            <a:endParaRPr lang="nl-NL"/>
          </a:p>
          <a:p>
            <a:r>
              <a:rPr lang="nl-NL">
                <a:latin typeface="Effra"/>
              </a:rPr>
              <a:t>  Criminaliteitstheorieën </a:t>
            </a:r>
            <a:endParaRPr lang="nl-NL"/>
          </a:p>
          <a:p>
            <a:r>
              <a:rPr lang="nl-NL">
                <a:latin typeface="Effra"/>
              </a:rPr>
              <a:t>  Sociale ongelijkheid</a:t>
            </a:r>
          </a:p>
          <a:p>
            <a:r>
              <a:rPr lang="nl-NL">
                <a:latin typeface="Effra"/>
              </a:rPr>
              <a:t>  </a:t>
            </a:r>
            <a:r>
              <a:rPr lang="nl-NL" err="1">
                <a:latin typeface="Effra"/>
              </a:rPr>
              <a:t>Onderzoeksvaardigheden</a:t>
            </a:r>
            <a:endParaRPr lang="nl-NL">
              <a:latin typeface="Effra"/>
            </a:endParaRPr>
          </a:p>
          <a:p>
            <a:pPr lvl="1"/>
            <a:r>
              <a:rPr lang="nl-NL">
                <a:latin typeface="Effra"/>
              </a:rPr>
              <a:t>Eisen aan wetenschappelijk onderzoek</a:t>
            </a:r>
            <a:endParaRPr lang="nl-NL"/>
          </a:p>
          <a:p>
            <a:endParaRPr lang="nl-NL"/>
          </a:p>
        </p:txBody>
      </p:sp>
    </p:spTree>
    <p:extLst>
      <p:ext uri="{BB962C8B-B14F-4D97-AF65-F5344CB8AC3E}">
        <p14:creationId xmlns:p14="http://schemas.microsoft.com/office/powerpoint/2010/main" val="2844251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97C8-A42A-BE7D-1D3C-6D16CC347972}"/>
              </a:ext>
            </a:extLst>
          </p:cNvPr>
          <p:cNvSpPr>
            <a:spLocks noGrp="1"/>
          </p:cNvSpPr>
          <p:nvPr>
            <p:ph type="title"/>
          </p:nvPr>
        </p:nvSpPr>
        <p:spPr>
          <a:xfrm>
            <a:off x="838200" y="687004"/>
            <a:ext cx="10515600" cy="1325563"/>
          </a:xfrm>
        </p:spPr>
        <p:txBody>
          <a:bodyPr/>
          <a:lstStyle/>
          <a:p>
            <a:r>
              <a:rPr lang="en-US">
                <a:latin typeface="Effra"/>
              </a:rPr>
              <a:t>Welk </a:t>
            </a:r>
            <a:r>
              <a:rPr lang="en-US" err="1">
                <a:latin typeface="Effra"/>
              </a:rPr>
              <a:t>deel</a:t>
            </a:r>
            <a:r>
              <a:rPr lang="en-US">
                <a:latin typeface="Effra"/>
              </a:rPr>
              <a:t> van </a:t>
            </a:r>
            <a:r>
              <a:rPr lang="en-US" err="1">
                <a:latin typeface="Effra"/>
              </a:rPr>
              <a:t>sociale</a:t>
            </a:r>
            <a:r>
              <a:rPr lang="en-US">
                <a:latin typeface="Effra"/>
              </a:rPr>
              <a:t> </a:t>
            </a:r>
            <a:r>
              <a:rPr lang="en-US" err="1">
                <a:latin typeface="Effra"/>
              </a:rPr>
              <a:t>cohesie</a:t>
            </a:r>
            <a:r>
              <a:rPr lang="en-US">
                <a:latin typeface="Effra"/>
              </a:rPr>
              <a:t> </a:t>
            </a:r>
            <a:r>
              <a:rPr lang="en-US" err="1">
                <a:latin typeface="Effra"/>
              </a:rPr>
              <a:t>herken</a:t>
            </a:r>
            <a:r>
              <a:rPr lang="en-US">
                <a:latin typeface="Effra"/>
              </a:rPr>
              <a:t> je?</a:t>
            </a:r>
            <a:endParaRPr lang="nl-NL"/>
          </a:p>
        </p:txBody>
      </p:sp>
      <p:sp>
        <p:nvSpPr>
          <p:cNvPr id="3" name="Content Placeholder 2">
            <a:extLst>
              <a:ext uri="{FF2B5EF4-FFF2-40B4-BE49-F238E27FC236}">
                <a16:creationId xmlns:a16="http://schemas.microsoft.com/office/drawing/2014/main" id="{FB450577-2A12-B7F5-10F5-EE956D936A2C}"/>
              </a:ext>
            </a:extLst>
          </p:cNvPr>
          <p:cNvSpPr>
            <a:spLocks noGrp="1"/>
          </p:cNvSpPr>
          <p:nvPr>
            <p:ph idx="1"/>
          </p:nvPr>
        </p:nvSpPr>
        <p:spPr>
          <a:xfrm>
            <a:off x="838200" y="2009556"/>
            <a:ext cx="10515600" cy="4351338"/>
          </a:xfrm>
        </p:spPr>
        <p:txBody>
          <a:bodyPr vert="horz" lIns="91440" tIns="45720" rIns="91440" bIns="45720" rtlCol="0" anchor="t">
            <a:normAutofit/>
          </a:bodyPr>
          <a:lstStyle/>
          <a:p>
            <a:pPr marL="0" indent="0">
              <a:buNone/>
            </a:pPr>
            <a:r>
              <a:rPr lang="nl-NL" sz="2400">
                <a:latin typeface="Effra"/>
              </a:rPr>
              <a:t>In een dorp zamelen inwoners geld in voor een gezin dat hun huis heeft verloren door brand. Iedereen vindt dat ze moeten helpen.</a:t>
            </a:r>
            <a:endParaRPr lang="nl-NL"/>
          </a:p>
        </p:txBody>
      </p:sp>
      <p:sp>
        <p:nvSpPr>
          <p:cNvPr id="5" name="Scheidingslijn 8">
            <a:extLst>
              <a:ext uri="{FF2B5EF4-FFF2-40B4-BE49-F238E27FC236}">
                <a16:creationId xmlns:a16="http://schemas.microsoft.com/office/drawing/2014/main" id="{1E8C8987-8221-766A-3A8E-DF77F2F30C24}"/>
              </a:ext>
            </a:extLst>
          </p:cNvPr>
          <p:cNvSpPr/>
          <p:nvPr/>
        </p:nvSpPr>
        <p:spPr>
          <a:xfrm>
            <a:off x="334543" y="4447603"/>
            <a:ext cx="3751789" cy="1751184"/>
          </a:xfrm>
          <a:prstGeom prst="flowChartTerminator">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A. Het aantal en de kwaliteit van de bindingen die mensen in een ruimer sociaal kader met elkaar hebben</a:t>
            </a:r>
            <a:endParaRPr lang="nl-NL">
              <a:solidFill>
                <a:schemeClr val="bg1"/>
              </a:solidFill>
              <a:ea typeface="Calibri" panose="020F0502020204030204"/>
              <a:cs typeface="Calibri" panose="020F0502020204030204"/>
            </a:endParaRPr>
          </a:p>
        </p:txBody>
      </p:sp>
      <p:pic>
        <p:nvPicPr>
          <p:cNvPr id="9" name="Graphic 8" descr="Badge Question Mark outline">
            <a:extLst>
              <a:ext uri="{FF2B5EF4-FFF2-40B4-BE49-F238E27FC236}">
                <a16:creationId xmlns:a16="http://schemas.microsoft.com/office/drawing/2014/main" id="{65446E68-7B7D-86E7-0749-2FD088FA78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79101" y="3034329"/>
            <a:ext cx="1279742" cy="1279742"/>
          </a:xfrm>
          <a:prstGeom prst="rect">
            <a:avLst/>
          </a:prstGeom>
        </p:spPr>
      </p:pic>
      <p:sp>
        <p:nvSpPr>
          <p:cNvPr id="10" name="Scheidingslijn 8">
            <a:extLst>
              <a:ext uri="{FF2B5EF4-FFF2-40B4-BE49-F238E27FC236}">
                <a16:creationId xmlns:a16="http://schemas.microsoft.com/office/drawing/2014/main" id="{DEB56CC2-0D54-0A3B-212D-1C5412C9B1E3}"/>
              </a:ext>
            </a:extLst>
          </p:cNvPr>
          <p:cNvSpPr/>
          <p:nvPr/>
        </p:nvSpPr>
        <p:spPr>
          <a:xfrm>
            <a:off x="4269354" y="4447603"/>
            <a:ext cx="3699237" cy="1751184"/>
          </a:xfrm>
          <a:prstGeom prst="flowChartTerminator">
            <a:avLst/>
          </a:prstGeom>
          <a:solidFill>
            <a:srgbClr val="934B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B. Het gevoel een groep te zijn, lid te zijn van een gemeenschap</a:t>
            </a:r>
            <a:endParaRPr lang="nl-NL">
              <a:solidFill>
                <a:schemeClr val="bg1"/>
              </a:solidFill>
              <a:latin typeface="Calibri" panose="020F0502020204030204"/>
              <a:ea typeface="Calibri" panose="020F0502020204030204"/>
              <a:cs typeface="Calibri" panose="020F0502020204030204"/>
            </a:endParaRPr>
          </a:p>
          <a:p>
            <a:pPr marL="342900" indent="-342900">
              <a:buAutoNum type="arabicPeriod"/>
            </a:pPr>
            <a:endParaRPr lang="nl-NL" sz="1600" b="1">
              <a:solidFill>
                <a:srgbClr val="E97132"/>
              </a:solidFill>
              <a:latin typeface="Trebuchet MS"/>
              <a:ea typeface="Calibri" panose="020F0502020204030204"/>
              <a:cs typeface="Calibri" panose="020F0502020204030204"/>
            </a:endParaRPr>
          </a:p>
          <a:p>
            <a:pPr marL="342900" indent="-342900">
              <a:buAutoNum type="arabicPeriod"/>
            </a:pPr>
            <a:endParaRPr lang="nl-NL">
              <a:solidFill>
                <a:srgbClr val="FFFFFF"/>
              </a:solidFill>
              <a:latin typeface="Calibri" panose="020F0502020204030204"/>
              <a:ea typeface="Calibri" panose="020F0502020204030204"/>
              <a:cs typeface="Calibri" panose="020F0502020204030204"/>
            </a:endParaRPr>
          </a:p>
        </p:txBody>
      </p:sp>
      <p:sp>
        <p:nvSpPr>
          <p:cNvPr id="11" name="Scheidingslijn 8">
            <a:extLst>
              <a:ext uri="{FF2B5EF4-FFF2-40B4-BE49-F238E27FC236}">
                <a16:creationId xmlns:a16="http://schemas.microsoft.com/office/drawing/2014/main" id="{66FBE58D-308C-9D17-C448-404E93F52341}"/>
              </a:ext>
            </a:extLst>
          </p:cNvPr>
          <p:cNvSpPr/>
          <p:nvPr/>
        </p:nvSpPr>
        <p:spPr>
          <a:xfrm>
            <a:off x="8138473" y="4447603"/>
            <a:ext cx="3712375" cy="1751184"/>
          </a:xfrm>
          <a:prstGeom prst="flowChartTerminator">
            <a:avLst/>
          </a:prstGeom>
          <a:solidFill>
            <a:srgbClr val="B889D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C. de mate van verantwoordelijkheid voor elkaars welzijn, en de mate waarin anderen daar ook een beroep op kunnen</a:t>
            </a:r>
            <a:r>
              <a:rPr lang="nl-NL" sz="1600">
                <a:solidFill>
                  <a:schemeClr val="bg1"/>
                </a:solidFill>
                <a:latin typeface="Trebuchet MS"/>
              </a:rPr>
              <a:t> </a:t>
            </a:r>
            <a:r>
              <a:rPr lang="nl-NL" sz="1600" b="1">
                <a:solidFill>
                  <a:schemeClr val="bg1"/>
                </a:solidFill>
                <a:latin typeface="Trebuchet MS"/>
              </a:rPr>
              <a:t>doen</a:t>
            </a:r>
            <a:r>
              <a:rPr lang="nl-NL" sz="1600">
                <a:solidFill>
                  <a:schemeClr val="bg1"/>
                </a:solidFill>
                <a:latin typeface="Trebuchet MS"/>
              </a:rPr>
              <a:t>.</a:t>
            </a:r>
            <a:endParaRPr lang="nl-NL">
              <a:solidFill>
                <a:schemeClr val="bg1"/>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30177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63C0-5E4F-0B18-1FCB-4524555A5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3AC49-5003-6147-A08C-4D6DB1FD415F}"/>
              </a:ext>
            </a:extLst>
          </p:cNvPr>
          <p:cNvSpPr>
            <a:spLocks noGrp="1"/>
          </p:cNvSpPr>
          <p:nvPr>
            <p:ph type="title"/>
          </p:nvPr>
        </p:nvSpPr>
        <p:spPr>
          <a:xfrm>
            <a:off x="838200" y="687004"/>
            <a:ext cx="10515600" cy="1325563"/>
          </a:xfrm>
        </p:spPr>
        <p:txBody>
          <a:bodyPr/>
          <a:lstStyle/>
          <a:p>
            <a:r>
              <a:rPr lang="en-US">
                <a:latin typeface="Effra"/>
              </a:rPr>
              <a:t>Welk </a:t>
            </a:r>
            <a:r>
              <a:rPr lang="en-US" err="1">
                <a:latin typeface="Effra"/>
              </a:rPr>
              <a:t>deel</a:t>
            </a:r>
            <a:r>
              <a:rPr lang="en-US">
                <a:latin typeface="Effra"/>
              </a:rPr>
              <a:t> van </a:t>
            </a:r>
            <a:r>
              <a:rPr lang="en-US" err="1">
                <a:latin typeface="Effra"/>
              </a:rPr>
              <a:t>sociale</a:t>
            </a:r>
            <a:r>
              <a:rPr lang="en-US">
                <a:latin typeface="Effra"/>
              </a:rPr>
              <a:t> </a:t>
            </a:r>
            <a:r>
              <a:rPr lang="en-US" err="1">
                <a:latin typeface="Effra"/>
              </a:rPr>
              <a:t>cohesie</a:t>
            </a:r>
            <a:r>
              <a:rPr lang="en-US">
                <a:latin typeface="Effra"/>
              </a:rPr>
              <a:t> </a:t>
            </a:r>
            <a:r>
              <a:rPr lang="en-US" err="1">
                <a:latin typeface="Effra"/>
              </a:rPr>
              <a:t>herken</a:t>
            </a:r>
            <a:r>
              <a:rPr lang="en-US">
                <a:latin typeface="Effra"/>
              </a:rPr>
              <a:t> je?</a:t>
            </a:r>
            <a:endParaRPr lang="nl-NL"/>
          </a:p>
        </p:txBody>
      </p:sp>
      <p:sp>
        <p:nvSpPr>
          <p:cNvPr id="3" name="Content Placeholder 2">
            <a:extLst>
              <a:ext uri="{FF2B5EF4-FFF2-40B4-BE49-F238E27FC236}">
                <a16:creationId xmlns:a16="http://schemas.microsoft.com/office/drawing/2014/main" id="{BECFBE28-01C7-007B-30EE-FC4B3D69371D}"/>
              </a:ext>
            </a:extLst>
          </p:cNvPr>
          <p:cNvSpPr>
            <a:spLocks noGrp="1"/>
          </p:cNvSpPr>
          <p:nvPr>
            <p:ph idx="1"/>
          </p:nvPr>
        </p:nvSpPr>
        <p:spPr>
          <a:xfrm>
            <a:off x="838200" y="2009556"/>
            <a:ext cx="10515600" cy="4351338"/>
          </a:xfrm>
        </p:spPr>
        <p:txBody>
          <a:bodyPr vert="horz" lIns="91440" tIns="45720" rIns="91440" bIns="45720" rtlCol="0" anchor="t">
            <a:normAutofit/>
          </a:bodyPr>
          <a:lstStyle/>
          <a:p>
            <a:pPr marL="0" indent="0">
              <a:buNone/>
            </a:pPr>
            <a:r>
              <a:rPr lang="nl-NL" sz="2400">
                <a:latin typeface="Effra"/>
              </a:rPr>
              <a:t>Supporters van een voetbalclub voelen zich sterk verbonden met elkaar en dragen dezelfde kleuren. Ze spreken over “wij” als ze het over de club hebben.</a:t>
            </a:r>
            <a:endParaRPr lang="nl-NL"/>
          </a:p>
        </p:txBody>
      </p:sp>
      <p:sp>
        <p:nvSpPr>
          <p:cNvPr id="12" name="Scheidingslijn 8">
            <a:extLst>
              <a:ext uri="{FF2B5EF4-FFF2-40B4-BE49-F238E27FC236}">
                <a16:creationId xmlns:a16="http://schemas.microsoft.com/office/drawing/2014/main" id="{10B5780B-90D6-ECB6-778A-5BFC77FB6FE8}"/>
              </a:ext>
            </a:extLst>
          </p:cNvPr>
          <p:cNvSpPr/>
          <p:nvPr/>
        </p:nvSpPr>
        <p:spPr>
          <a:xfrm>
            <a:off x="334543" y="4447603"/>
            <a:ext cx="3751789" cy="1751184"/>
          </a:xfrm>
          <a:prstGeom prst="flowChartTerminator">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A. Het aantal en de kwaliteit van de bindingen die mensen in een ruimer sociaal kader met elkaar hebben</a:t>
            </a:r>
            <a:endParaRPr lang="nl-NL">
              <a:solidFill>
                <a:schemeClr val="bg1"/>
              </a:solidFill>
              <a:ea typeface="Calibri" panose="020F0502020204030204"/>
              <a:cs typeface="Calibri" panose="020F0502020204030204"/>
            </a:endParaRPr>
          </a:p>
        </p:txBody>
      </p:sp>
      <p:pic>
        <p:nvPicPr>
          <p:cNvPr id="13" name="Graphic 12" descr="Badge Question Mark outline">
            <a:extLst>
              <a:ext uri="{FF2B5EF4-FFF2-40B4-BE49-F238E27FC236}">
                <a16:creationId xmlns:a16="http://schemas.microsoft.com/office/drawing/2014/main" id="{43408FAF-62BD-90D5-9C92-CA0331B9FC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79101" y="3034329"/>
            <a:ext cx="1279742" cy="1279742"/>
          </a:xfrm>
          <a:prstGeom prst="rect">
            <a:avLst/>
          </a:prstGeom>
        </p:spPr>
      </p:pic>
      <p:sp>
        <p:nvSpPr>
          <p:cNvPr id="14" name="Scheidingslijn 8">
            <a:extLst>
              <a:ext uri="{FF2B5EF4-FFF2-40B4-BE49-F238E27FC236}">
                <a16:creationId xmlns:a16="http://schemas.microsoft.com/office/drawing/2014/main" id="{5AA50446-9965-C187-1A4F-31E5767CF107}"/>
              </a:ext>
            </a:extLst>
          </p:cNvPr>
          <p:cNvSpPr/>
          <p:nvPr/>
        </p:nvSpPr>
        <p:spPr>
          <a:xfrm>
            <a:off x="4269354" y="4447603"/>
            <a:ext cx="3699237" cy="1751184"/>
          </a:xfrm>
          <a:prstGeom prst="flowChartTerminator">
            <a:avLst/>
          </a:prstGeom>
          <a:solidFill>
            <a:srgbClr val="934B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B. Het gevoel een groep te zijn, lid te zijn van een gemeenschap</a:t>
            </a:r>
            <a:endParaRPr lang="nl-NL">
              <a:solidFill>
                <a:schemeClr val="bg1"/>
              </a:solidFill>
              <a:latin typeface="Calibri" panose="020F0502020204030204"/>
              <a:ea typeface="Calibri" panose="020F0502020204030204"/>
              <a:cs typeface="Calibri" panose="020F0502020204030204"/>
            </a:endParaRPr>
          </a:p>
          <a:p>
            <a:pPr marL="342900" indent="-342900">
              <a:buAutoNum type="arabicPeriod"/>
            </a:pPr>
            <a:endParaRPr lang="nl-NL" sz="1600" b="1">
              <a:solidFill>
                <a:srgbClr val="E97132"/>
              </a:solidFill>
              <a:latin typeface="Trebuchet MS"/>
              <a:ea typeface="Calibri" panose="020F0502020204030204"/>
              <a:cs typeface="Calibri" panose="020F0502020204030204"/>
            </a:endParaRPr>
          </a:p>
          <a:p>
            <a:pPr marL="342900" indent="-342900">
              <a:buAutoNum type="arabicPeriod"/>
            </a:pPr>
            <a:endParaRPr lang="nl-NL">
              <a:solidFill>
                <a:srgbClr val="FFFFFF"/>
              </a:solidFill>
              <a:latin typeface="Calibri" panose="020F0502020204030204"/>
              <a:ea typeface="Calibri" panose="020F0502020204030204"/>
              <a:cs typeface="Calibri" panose="020F0502020204030204"/>
            </a:endParaRPr>
          </a:p>
        </p:txBody>
      </p:sp>
      <p:sp>
        <p:nvSpPr>
          <p:cNvPr id="15" name="Scheidingslijn 8">
            <a:extLst>
              <a:ext uri="{FF2B5EF4-FFF2-40B4-BE49-F238E27FC236}">
                <a16:creationId xmlns:a16="http://schemas.microsoft.com/office/drawing/2014/main" id="{C3A3E841-ED80-89E4-8D23-2C3F49C6918A}"/>
              </a:ext>
            </a:extLst>
          </p:cNvPr>
          <p:cNvSpPr/>
          <p:nvPr/>
        </p:nvSpPr>
        <p:spPr>
          <a:xfrm>
            <a:off x="8138473" y="4447603"/>
            <a:ext cx="3712375" cy="1751184"/>
          </a:xfrm>
          <a:prstGeom prst="flowChartTerminator">
            <a:avLst/>
          </a:prstGeom>
          <a:solidFill>
            <a:srgbClr val="B889D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C. de mate van verantwoordelijkheid voor elkaars welzijn, en de mate waarin anderen daar ook een beroep op kunnen</a:t>
            </a:r>
            <a:r>
              <a:rPr lang="nl-NL" sz="1600">
                <a:solidFill>
                  <a:schemeClr val="bg1"/>
                </a:solidFill>
                <a:latin typeface="Trebuchet MS"/>
              </a:rPr>
              <a:t> </a:t>
            </a:r>
            <a:r>
              <a:rPr lang="nl-NL" sz="1600" b="1">
                <a:solidFill>
                  <a:schemeClr val="bg1"/>
                </a:solidFill>
                <a:latin typeface="Trebuchet MS"/>
              </a:rPr>
              <a:t>doen</a:t>
            </a:r>
            <a:r>
              <a:rPr lang="nl-NL" sz="1600">
                <a:solidFill>
                  <a:schemeClr val="bg1"/>
                </a:solidFill>
                <a:latin typeface="Trebuchet MS"/>
              </a:rPr>
              <a:t>.</a:t>
            </a:r>
            <a:endParaRPr lang="nl-NL">
              <a:solidFill>
                <a:schemeClr val="bg1"/>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416031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26C5-586C-E695-89E9-87E457176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31E53-ABEA-AF6A-61C4-B4765CAFF858}"/>
              </a:ext>
            </a:extLst>
          </p:cNvPr>
          <p:cNvSpPr>
            <a:spLocks noGrp="1"/>
          </p:cNvSpPr>
          <p:nvPr>
            <p:ph type="title"/>
          </p:nvPr>
        </p:nvSpPr>
        <p:spPr>
          <a:xfrm>
            <a:off x="838200" y="687004"/>
            <a:ext cx="10515600" cy="1325563"/>
          </a:xfrm>
        </p:spPr>
        <p:txBody>
          <a:bodyPr/>
          <a:lstStyle/>
          <a:p>
            <a:r>
              <a:rPr lang="en-US">
                <a:latin typeface="Effra"/>
              </a:rPr>
              <a:t>Welk </a:t>
            </a:r>
            <a:r>
              <a:rPr lang="en-US" err="1">
                <a:latin typeface="Effra"/>
              </a:rPr>
              <a:t>deel</a:t>
            </a:r>
            <a:r>
              <a:rPr lang="en-US">
                <a:latin typeface="Effra"/>
              </a:rPr>
              <a:t> van </a:t>
            </a:r>
            <a:r>
              <a:rPr lang="en-US" err="1">
                <a:latin typeface="Effra"/>
              </a:rPr>
              <a:t>sociale</a:t>
            </a:r>
            <a:r>
              <a:rPr lang="en-US">
                <a:latin typeface="Effra"/>
              </a:rPr>
              <a:t> </a:t>
            </a:r>
            <a:r>
              <a:rPr lang="en-US" err="1">
                <a:latin typeface="Effra"/>
              </a:rPr>
              <a:t>cohesie</a:t>
            </a:r>
            <a:r>
              <a:rPr lang="en-US">
                <a:latin typeface="Effra"/>
              </a:rPr>
              <a:t> </a:t>
            </a:r>
            <a:r>
              <a:rPr lang="en-US" err="1">
                <a:latin typeface="Effra"/>
              </a:rPr>
              <a:t>herken</a:t>
            </a:r>
            <a:r>
              <a:rPr lang="en-US">
                <a:latin typeface="Effra"/>
              </a:rPr>
              <a:t> je?</a:t>
            </a:r>
            <a:endParaRPr lang="nl-NL"/>
          </a:p>
        </p:txBody>
      </p:sp>
      <p:sp>
        <p:nvSpPr>
          <p:cNvPr id="3" name="Content Placeholder 2">
            <a:extLst>
              <a:ext uri="{FF2B5EF4-FFF2-40B4-BE49-F238E27FC236}">
                <a16:creationId xmlns:a16="http://schemas.microsoft.com/office/drawing/2014/main" id="{CF710F43-DCA5-0EA9-1674-18423AD4CB90}"/>
              </a:ext>
            </a:extLst>
          </p:cNvPr>
          <p:cNvSpPr>
            <a:spLocks noGrp="1"/>
          </p:cNvSpPr>
          <p:nvPr>
            <p:ph idx="1"/>
          </p:nvPr>
        </p:nvSpPr>
        <p:spPr>
          <a:xfrm>
            <a:off x="838200" y="2009556"/>
            <a:ext cx="10515600" cy="4351338"/>
          </a:xfrm>
        </p:spPr>
        <p:txBody>
          <a:bodyPr vert="horz" lIns="91440" tIns="45720" rIns="91440" bIns="45720" rtlCol="0" anchor="t">
            <a:normAutofit/>
          </a:bodyPr>
          <a:lstStyle/>
          <a:p>
            <a:pPr marL="0" indent="0">
              <a:buNone/>
            </a:pPr>
            <a:r>
              <a:rPr lang="nl-NL" sz="2400">
                <a:latin typeface="Effra"/>
              </a:rPr>
              <a:t>Werknemers vinden dat hun bedrijf goed moet zorgen voor collega’s die ziek worden. Ze zijn bereid werk over te nemen.</a:t>
            </a:r>
            <a:endParaRPr lang="nl-NL"/>
          </a:p>
        </p:txBody>
      </p:sp>
      <p:sp>
        <p:nvSpPr>
          <p:cNvPr id="4" name="Scheidingslijn 8">
            <a:extLst>
              <a:ext uri="{FF2B5EF4-FFF2-40B4-BE49-F238E27FC236}">
                <a16:creationId xmlns:a16="http://schemas.microsoft.com/office/drawing/2014/main" id="{A5B17E4B-22EC-03EA-5FDC-840B0EC1B15D}"/>
              </a:ext>
            </a:extLst>
          </p:cNvPr>
          <p:cNvSpPr/>
          <p:nvPr/>
        </p:nvSpPr>
        <p:spPr>
          <a:xfrm>
            <a:off x="334543" y="4447603"/>
            <a:ext cx="3751789" cy="1751184"/>
          </a:xfrm>
          <a:prstGeom prst="flowChartTerminator">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A. Het aantal en de kwaliteit van de bindingen die mensen in een ruimer sociaal kader met elkaar hebben</a:t>
            </a:r>
            <a:endParaRPr lang="nl-NL">
              <a:solidFill>
                <a:schemeClr val="bg1"/>
              </a:solidFill>
              <a:ea typeface="Calibri" panose="020F0502020204030204"/>
              <a:cs typeface="Calibri" panose="020F0502020204030204"/>
            </a:endParaRPr>
          </a:p>
        </p:txBody>
      </p:sp>
      <p:pic>
        <p:nvPicPr>
          <p:cNvPr id="6" name="Graphic 5" descr="Badge Question Mark outline">
            <a:extLst>
              <a:ext uri="{FF2B5EF4-FFF2-40B4-BE49-F238E27FC236}">
                <a16:creationId xmlns:a16="http://schemas.microsoft.com/office/drawing/2014/main" id="{9526C06B-E96B-0FDD-0FD1-DB57BEB07A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79101" y="3034329"/>
            <a:ext cx="1279742" cy="1279742"/>
          </a:xfrm>
          <a:prstGeom prst="rect">
            <a:avLst/>
          </a:prstGeom>
        </p:spPr>
      </p:pic>
      <p:sp>
        <p:nvSpPr>
          <p:cNvPr id="7" name="Scheidingslijn 8">
            <a:extLst>
              <a:ext uri="{FF2B5EF4-FFF2-40B4-BE49-F238E27FC236}">
                <a16:creationId xmlns:a16="http://schemas.microsoft.com/office/drawing/2014/main" id="{412DE7DB-9A30-DD7A-FEFE-EC1F404DE0C8}"/>
              </a:ext>
            </a:extLst>
          </p:cNvPr>
          <p:cNvSpPr/>
          <p:nvPr/>
        </p:nvSpPr>
        <p:spPr>
          <a:xfrm>
            <a:off x="4269354" y="4447603"/>
            <a:ext cx="3699237" cy="1751184"/>
          </a:xfrm>
          <a:prstGeom prst="flowChartTerminator">
            <a:avLst/>
          </a:prstGeom>
          <a:solidFill>
            <a:srgbClr val="934B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B. Het gevoel een groep te zijn, lid te zijn van een gemeenschap</a:t>
            </a:r>
            <a:endParaRPr lang="nl-NL">
              <a:solidFill>
                <a:schemeClr val="bg1"/>
              </a:solidFill>
              <a:latin typeface="Calibri" panose="020F0502020204030204"/>
              <a:ea typeface="Calibri" panose="020F0502020204030204"/>
              <a:cs typeface="Calibri" panose="020F0502020204030204"/>
            </a:endParaRPr>
          </a:p>
          <a:p>
            <a:pPr marL="342900" indent="-342900">
              <a:buAutoNum type="arabicPeriod"/>
            </a:pPr>
            <a:endParaRPr lang="nl-NL" sz="1600" b="1">
              <a:solidFill>
                <a:srgbClr val="E97132"/>
              </a:solidFill>
              <a:latin typeface="Trebuchet MS"/>
              <a:ea typeface="Calibri" panose="020F0502020204030204"/>
              <a:cs typeface="Calibri" panose="020F0502020204030204"/>
            </a:endParaRPr>
          </a:p>
          <a:p>
            <a:pPr marL="342900" indent="-342900">
              <a:buAutoNum type="arabicPeriod"/>
            </a:pPr>
            <a:endParaRPr lang="nl-NL">
              <a:solidFill>
                <a:srgbClr val="FFFFFF"/>
              </a:solidFill>
              <a:latin typeface="Calibri" panose="020F0502020204030204"/>
              <a:ea typeface="Calibri" panose="020F0502020204030204"/>
              <a:cs typeface="Calibri" panose="020F0502020204030204"/>
            </a:endParaRPr>
          </a:p>
        </p:txBody>
      </p:sp>
      <p:sp>
        <p:nvSpPr>
          <p:cNvPr id="8" name="Scheidingslijn 8">
            <a:extLst>
              <a:ext uri="{FF2B5EF4-FFF2-40B4-BE49-F238E27FC236}">
                <a16:creationId xmlns:a16="http://schemas.microsoft.com/office/drawing/2014/main" id="{3F49290A-F5A5-B8B2-E01B-1A521753E110}"/>
              </a:ext>
            </a:extLst>
          </p:cNvPr>
          <p:cNvSpPr/>
          <p:nvPr/>
        </p:nvSpPr>
        <p:spPr>
          <a:xfrm>
            <a:off x="8138473" y="4447603"/>
            <a:ext cx="3712375" cy="1751184"/>
          </a:xfrm>
          <a:prstGeom prst="flowChartTerminator">
            <a:avLst/>
          </a:prstGeom>
          <a:solidFill>
            <a:srgbClr val="B889D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C. de mate van verantwoordelijkheid voor elkaars welzijn, en de mate waarin anderen daar ook een beroep op kunnen</a:t>
            </a:r>
            <a:r>
              <a:rPr lang="nl-NL" sz="1600">
                <a:solidFill>
                  <a:schemeClr val="bg1"/>
                </a:solidFill>
                <a:latin typeface="Trebuchet MS"/>
              </a:rPr>
              <a:t> </a:t>
            </a:r>
            <a:r>
              <a:rPr lang="nl-NL" sz="1600" b="1">
                <a:solidFill>
                  <a:schemeClr val="bg1"/>
                </a:solidFill>
                <a:latin typeface="Trebuchet MS"/>
              </a:rPr>
              <a:t>doen</a:t>
            </a:r>
            <a:r>
              <a:rPr lang="nl-NL" sz="1600">
                <a:solidFill>
                  <a:schemeClr val="bg1"/>
                </a:solidFill>
                <a:latin typeface="Trebuchet MS"/>
              </a:rPr>
              <a:t>.</a:t>
            </a:r>
            <a:endParaRPr lang="nl-NL">
              <a:solidFill>
                <a:schemeClr val="bg1"/>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609451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6F4C-7413-D4D1-B9DF-3969CCC52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7A017-9DA4-5399-8794-C753B29C2B75}"/>
              </a:ext>
            </a:extLst>
          </p:cNvPr>
          <p:cNvSpPr>
            <a:spLocks noGrp="1"/>
          </p:cNvSpPr>
          <p:nvPr>
            <p:ph type="title"/>
          </p:nvPr>
        </p:nvSpPr>
        <p:spPr>
          <a:xfrm>
            <a:off x="838200" y="687004"/>
            <a:ext cx="10515600" cy="1325563"/>
          </a:xfrm>
        </p:spPr>
        <p:txBody>
          <a:bodyPr/>
          <a:lstStyle/>
          <a:p>
            <a:r>
              <a:rPr lang="en-US">
                <a:latin typeface="Effra"/>
              </a:rPr>
              <a:t>Welk </a:t>
            </a:r>
            <a:r>
              <a:rPr lang="en-US" err="1">
                <a:latin typeface="Effra"/>
              </a:rPr>
              <a:t>deel</a:t>
            </a:r>
            <a:r>
              <a:rPr lang="en-US">
                <a:latin typeface="Effra"/>
              </a:rPr>
              <a:t> van </a:t>
            </a:r>
            <a:r>
              <a:rPr lang="en-US" err="1">
                <a:latin typeface="Effra"/>
              </a:rPr>
              <a:t>sociale</a:t>
            </a:r>
            <a:r>
              <a:rPr lang="en-US">
                <a:latin typeface="Effra"/>
              </a:rPr>
              <a:t> </a:t>
            </a:r>
            <a:r>
              <a:rPr lang="en-US" err="1">
                <a:latin typeface="Effra"/>
              </a:rPr>
              <a:t>cohesie</a:t>
            </a:r>
            <a:r>
              <a:rPr lang="en-US">
                <a:latin typeface="Effra"/>
              </a:rPr>
              <a:t> </a:t>
            </a:r>
            <a:r>
              <a:rPr lang="en-US" err="1">
                <a:latin typeface="Effra"/>
              </a:rPr>
              <a:t>herken</a:t>
            </a:r>
            <a:r>
              <a:rPr lang="en-US">
                <a:latin typeface="Effra"/>
              </a:rPr>
              <a:t> je?</a:t>
            </a:r>
            <a:endParaRPr lang="nl-NL"/>
          </a:p>
        </p:txBody>
      </p:sp>
      <p:sp>
        <p:nvSpPr>
          <p:cNvPr id="3" name="Content Placeholder 2">
            <a:extLst>
              <a:ext uri="{FF2B5EF4-FFF2-40B4-BE49-F238E27FC236}">
                <a16:creationId xmlns:a16="http://schemas.microsoft.com/office/drawing/2014/main" id="{A2ACAF09-FA18-8AB8-E07E-F12B0677EBC0}"/>
              </a:ext>
            </a:extLst>
          </p:cNvPr>
          <p:cNvSpPr>
            <a:spLocks noGrp="1"/>
          </p:cNvSpPr>
          <p:nvPr>
            <p:ph idx="1"/>
          </p:nvPr>
        </p:nvSpPr>
        <p:spPr>
          <a:xfrm>
            <a:off x="838200" y="2009556"/>
            <a:ext cx="10515600" cy="4351338"/>
          </a:xfrm>
        </p:spPr>
        <p:txBody>
          <a:bodyPr vert="horz" lIns="91440" tIns="45720" rIns="91440" bIns="45720" rtlCol="0" anchor="t">
            <a:normAutofit/>
          </a:bodyPr>
          <a:lstStyle/>
          <a:p>
            <a:pPr marL="0" indent="0">
              <a:buNone/>
            </a:pPr>
            <a:r>
              <a:rPr lang="nl-NL" sz="2400">
                <a:latin typeface="Effra"/>
              </a:rPr>
              <a:t>In een studentenhuis eten bewoners vaak samen en ondernemen ze gezamenlijke activiteiten. Ze hebben onderling veel contact.</a:t>
            </a:r>
            <a:endParaRPr lang="nl-NL" sz="2400"/>
          </a:p>
        </p:txBody>
      </p:sp>
      <p:sp>
        <p:nvSpPr>
          <p:cNvPr id="4" name="Scheidingslijn 8">
            <a:extLst>
              <a:ext uri="{FF2B5EF4-FFF2-40B4-BE49-F238E27FC236}">
                <a16:creationId xmlns:a16="http://schemas.microsoft.com/office/drawing/2014/main" id="{0978E126-2D52-D681-5514-EAD4844E1D4A}"/>
              </a:ext>
            </a:extLst>
          </p:cNvPr>
          <p:cNvSpPr/>
          <p:nvPr/>
        </p:nvSpPr>
        <p:spPr>
          <a:xfrm>
            <a:off x="334543" y="4447603"/>
            <a:ext cx="3751789" cy="1751184"/>
          </a:xfrm>
          <a:prstGeom prst="flowChartTerminator">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A. Het aantal en de kwaliteit van de bindingen die mensen in een ruimer sociaal kader met elkaar hebben</a:t>
            </a:r>
            <a:endParaRPr lang="nl-NL">
              <a:solidFill>
                <a:schemeClr val="bg1"/>
              </a:solidFill>
              <a:ea typeface="Calibri" panose="020F0502020204030204"/>
              <a:cs typeface="Calibri" panose="020F0502020204030204"/>
            </a:endParaRPr>
          </a:p>
        </p:txBody>
      </p:sp>
      <p:pic>
        <p:nvPicPr>
          <p:cNvPr id="6" name="Graphic 5" descr="Badge Question Mark outline">
            <a:extLst>
              <a:ext uri="{FF2B5EF4-FFF2-40B4-BE49-F238E27FC236}">
                <a16:creationId xmlns:a16="http://schemas.microsoft.com/office/drawing/2014/main" id="{38C4072B-D4CE-BBC9-A078-23ACE4CFF5F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79101" y="3034329"/>
            <a:ext cx="1279742" cy="1279742"/>
          </a:xfrm>
          <a:prstGeom prst="rect">
            <a:avLst/>
          </a:prstGeom>
        </p:spPr>
      </p:pic>
      <p:sp>
        <p:nvSpPr>
          <p:cNvPr id="7" name="Scheidingslijn 8">
            <a:extLst>
              <a:ext uri="{FF2B5EF4-FFF2-40B4-BE49-F238E27FC236}">
                <a16:creationId xmlns:a16="http://schemas.microsoft.com/office/drawing/2014/main" id="{0C75CF7F-E959-E632-76E9-ABDAA50B6416}"/>
              </a:ext>
            </a:extLst>
          </p:cNvPr>
          <p:cNvSpPr/>
          <p:nvPr/>
        </p:nvSpPr>
        <p:spPr>
          <a:xfrm>
            <a:off x="4269354" y="4447603"/>
            <a:ext cx="3699237" cy="1751184"/>
          </a:xfrm>
          <a:prstGeom prst="flowChartTerminator">
            <a:avLst/>
          </a:prstGeom>
          <a:solidFill>
            <a:srgbClr val="934B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B. Het gevoel een groep te zijn, lid te zijn van een gemeenschap</a:t>
            </a:r>
            <a:endParaRPr lang="nl-NL">
              <a:solidFill>
                <a:schemeClr val="bg1"/>
              </a:solidFill>
              <a:latin typeface="Calibri" panose="020F0502020204030204"/>
              <a:ea typeface="Calibri" panose="020F0502020204030204"/>
              <a:cs typeface="Calibri" panose="020F0502020204030204"/>
            </a:endParaRPr>
          </a:p>
          <a:p>
            <a:pPr marL="342900" indent="-342900">
              <a:buAutoNum type="arabicPeriod"/>
            </a:pPr>
            <a:endParaRPr lang="nl-NL" sz="1600" b="1">
              <a:solidFill>
                <a:srgbClr val="E97132"/>
              </a:solidFill>
              <a:latin typeface="Trebuchet MS"/>
              <a:ea typeface="Calibri" panose="020F0502020204030204"/>
              <a:cs typeface="Calibri" panose="020F0502020204030204"/>
            </a:endParaRPr>
          </a:p>
          <a:p>
            <a:pPr marL="342900" indent="-342900">
              <a:buAutoNum type="arabicPeriod"/>
            </a:pPr>
            <a:endParaRPr lang="nl-NL">
              <a:solidFill>
                <a:srgbClr val="FFFFFF"/>
              </a:solidFill>
              <a:latin typeface="Calibri" panose="020F0502020204030204"/>
              <a:ea typeface="Calibri" panose="020F0502020204030204"/>
              <a:cs typeface="Calibri" panose="020F0502020204030204"/>
            </a:endParaRPr>
          </a:p>
        </p:txBody>
      </p:sp>
      <p:sp>
        <p:nvSpPr>
          <p:cNvPr id="8" name="Scheidingslijn 8">
            <a:extLst>
              <a:ext uri="{FF2B5EF4-FFF2-40B4-BE49-F238E27FC236}">
                <a16:creationId xmlns:a16="http://schemas.microsoft.com/office/drawing/2014/main" id="{4A850C9D-ECE9-5A4D-C3F4-616DE265343A}"/>
              </a:ext>
            </a:extLst>
          </p:cNvPr>
          <p:cNvSpPr/>
          <p:nvPr/>
        </p:nvSpPr>
        <p:spPr>
          <a:xfrm>
            <a:off x="8138473" y="4447603"/>
            <a:ext cx="3712375" cy="1751184"/>
          </a:xfrm>
          <a:prstGeom prst="flowChartTerminator">
            <a:avLst/>
          </a:prstGeom>
          <a:solidFill>
            <a:srgbClr val="B889D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6700" indent="-266700"/>
            <a:r>
              <a:rPr lang="nl-NL" sz="1600" b="1">
                <a:solidFill>
                  <a:schemeClr val="bg1"/>
                </a:solidFill>
                <a:latin typeface="Trebuchet MS"/>
              </a:rPr>
              <a:t>C. de mate van verantwoordelijkheid voor elkaars welzijn, en de mate waarin anderen daar ook een beroep op kunnen</a:t>
            </a:r>
            <a:r>
              <a:rPr lang="nl-NL" sz="1600">
                <a:solidFill>
                  <a:schemeClr val="bg1"/>
                </a:solidFill>
                <a:latin typeface="Trebuchet MS"/>
              </a:rPr>
              <a:t> </a:t>
            </a:r>
            <a:r>
              <a:rPr lang="nl-NL" sz="1600" b="1">
                <a:solidFill>
                  <a:schemeClr val="bg1"/>
                </a:solidFill>
                <a:latin typeface="Trebuchet MS"/>
              </a:rPr>
              <a:t>doen</a:t>
            </a:r>
            <a:r>
              <a:rPr lang="nl-NL" sz="1600">
                <a:solidFill>
                  <a:schemeClr val="bg1"/>
                </a:solidFill>
                <a:latin typeface="Trebuchet MS"/>
              </a:rPr>
              <a:t>.</a:t>
            </a:r>
            <a:endParaRPr lang="nl-NL">
              <a:solidFill>
                <a:schemeClr val="bg1"/>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835494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4836-84CE-DB46-7358-1343D71B0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144CD-A658-A77E-1D72-BBF9A4073C60}"/>
              </a:ext>
            </a:extLst>
          </p:cNvPr>
          <p:cNvSpPr>
            <a:spLocks noGrp="1"/>
          </p:cNvSpPr>
          <p:nvPr>
            <p:ph type="title"/>
          </p:nvPr>
        </p:nvSpPr>
        <p:spPr>
          <a:xfrm>
            <a:off x="838200" y="500062"/>
            <a:ext cx="10515600" cy="1325563"/>
          </a:xfrm>
        </p:spPr>
        <p:txBody>
          <a:bodyPr/>
          <a:lstStyle/>
          <a:p>
            <a:r>
              <a:rPr lang="en-US" err="1"/>
              <a:t>Inhoud</a:t>
            </a:r>
            <a:r>
              <a:rPr lang="en-US"/>
              <a:t> </a:t>
            </a:r>
            <a:r>
              <a:rPr lang="en-US" err="1"/>
              <a:t>dit</a:t>
            </a:r>
            <a:r>
              <a:rPr lang="en-US"/>
              <a:t> </a:t>
            </a:r>
            <a:r>
              <a:rPr lang="en-US" err="1"/>
              <a:t>uur</a:t>
            </a:r>
            <a:r>
              <a:rPr lang="en-US"/>
              <a:t>  </a:t>
            </a:r>
            <a:endParaRPr lang="nl-NL"/>
          </a:p>
        </p:txBody>
      </p:sp>
      <p:sp>
        <p:nvSpPr>
          <p:cNvPr id="3" name="Content Placeholder 2">
            <a:extLst>
              <a:ext uri="{FF2B5EF4-FFF2-40B4-BE49-F238E27FC236}">
                <a16:creationId xmlns:a16="http://schemas.microsoft.com/office/drawing/2014/main" id="{3293584A-21F7-5FD8-B829-4AC6AFC5A953}"/>
              </a:ext>
            </a:extLst>
          </p:cNvPr>
          <p:cNvSpPr>
            <a:spLocks noGrp="1"/>
          </p:cNvSpPr>
          <p:nvPr>
            <p:ph idx="1"/>
          </p:nvPr>
        </p:nvSpPr>
        <p:spPr>
          <a:xfrm>
            <a:off x="838200" y="1825625"/>
            <a:ext cx="10934700" cy="4351338"/>
          </a:xfrm>
        </p:spPr>
        <p:txBody>
          <a:bodyPr>
            <a:normAutofit fontScale="92500" lnSpcReduction="20000"/>
          </a:bodyPr>
          <a:lstStyle/>
          <a:p>
            <a:pPr marL="514350" indent="-514350">
              <a:buFont typeface="+mj-lt"/>
              <a:buAutoNum type="arabicPeriod"/>
            </a:pPr>
            <a:r>
              <a:rPr lang="en-US" err="1"/>
              <a:t>Kernconcepten</a:t>
            </a:r>
            <a:r>
              <a:rPr lang="en-US"/>
              <a:t> </a:t>
            </a:r>
            <a:r>
              <a:rPr lang="en-US" err="1"/>
              <a:t>toepassen</a:t>
            </a:r>
            <a:r>
              <a:rPr lang="en-US"/>
              <a:t> </a:t>
            </a:r>
          </a:p>
          <a:p>
            <a:pPr marL="892175" lvl="1"/>
            <a:r>
              <a:rPr lang="en-US" err="1"/>
              <a:t>Samenwerking</a:t>
            </a:r>
            <a:r>
              <a:rPr lang="en-US"/>
              <a:t> </a:t>
            </a:r>
          </a:p>
          <a:p>
            <a:pPr marL="892175" lvl="1"/>
            <a:r>
              <a:rPr lang="en-US" err="1"/>
              <a:t>Identiteit</a:t>
            </a:r>
            <a:endParaRPr lang="en-US"/>
          </a:p>
          <a:p>
            <a:pPr marL="892175" lvl="1"/>
            <a:r>
              <a:rPr lang="en-US" err="1"/>
              <a:t>Cultuur</a:t>
            </a:r>
            <a:r>
              <a:rPr lang="en-US"/>
              <a:t> </a:t>
            </a:r>
            <a:r>
              <a:rPr lang="en-US" err="1"/>
              <a:t>en</a:t>
            </a:r>
            <a:r>
              <a:rPr lang="en-US"/>
              <a:t> </a:t>
            </a:r>
            <a:r>
              <a:rPr lang="en-US" err="1"/>
              <a:t>socialisatie</a:t>
            </a:r>
            <a:endParaRPr lang="en-US"/>
          </a:p>
          <a:p>
            <a:pPr marL="892175" lvl="1"/>
            <a:r>
              <a:rPr lang="en-US" err="1"/>
              <a:t>Rationalisering</a:t>
            </a:r>
            <a:r>
              <a:rPr lang="en-US"/>
              <a:t> </a:t>
            </a:r>
          </a:p>
          <a:p>
            <a:pPr marL="892175" lvl="1"/>
            <a:r>
              <a:rPr lang="en-US"/>
              <a:t>Sociale </a:t>
            </a:r>
            <a:r>
              <a:rPr lang="en-US" err="1"/>
              <a:t>cohesie</a:t>
            </a:r>
            <a:endParaRPr lang="en-US"/>
          </a:p>
          <a:p>
            <a:pPr marL="663575" lvl="1" indent="0">
              <a:buNone/>
            </a:pPr>
            <a:endParaRPr lang="nl-NL"/>
          </a:p>
          <a:p>
            <a:pPr marL="514350" indent="-514350">
              <a:buFont typeface="+mj-lt"/>
              <a:buAutoNum type="arabicPeriod"/>
            </a:pPr>
            <a:r>
              <a:rPr lang="nl-NL" err="1"/>
              <a:t>Onderzoeksvaardigheden</a:t>
            </a:r>
            <a:r>
              <a:rPr lang="nl-NL"/>
              <a:t> op het CE</a:t>
            </a:r>
          </a:p>
          <a:p>
            <a:pPr marL="892175" lvl="1"/>
            <a:r>
              <a:rPr lang="nl-NL"/>
              <a:t>Variabelen herkennen in grafieken</a:t>
            </a:r>
          </a:p>
          <a:p>
            <a:pPr marL="892175" lvl="1"/>
            <a:r>
              <a:rPr lang="nl-NL"/>
              <a:t>Positieve en negatieve correlaties </a:t>
            </a:r>
            <a:endParaRPr lang="en-US"/>
          </a:p>
          <a:p>
            <a:pPr marL="0" indent="0">
              <a:buNone/>
            </a:pPr>
            <a:endParaRPr lang="nl-NL"/>
          </a:p>
          <a:p>
            <a:pPr marL="514350" indent="-514350">
              <a:buFont typeface="+mj-lt"/>
              <a:buAutoNum type="arabicPeriod"/>
            </a:pPr>
            <a:r>
              <a:rPr lang="nl-NL"/>
              <a:t>Moderne school vs. klassieke school </a:t>
            </a:r>
          </a:p>
          <a:p>
            <a:pPr marL="514350" indent="-514350">
              <a:buFont typeface="+mj-lt"/>
              <a:buAutoNum type="arabicPeriod"/>
            </a:pPr>
            <a:endParaRPr lang="nl-NL"/>
          </a:p>
        </p:txBody>
      </p:sp>
      <mc:AlternateContent xmlns:mc="http://schemas.openxmlformats.org/markup-compatibility/2006" xmlns:psez="http://schemas.microsoft.com/office/powerpoint/2016/sectionzoom">
        <mc:Choice Requires="psez">
          <p:graphicFrame>
            <p:nvGraphicFramePr>
              <p:cNvPr id="4" name="Section Zoom 4">
                <a:extLst>
                  <a:ext uri="{FF2B5EF4-FFF2-40B4-BE49-F238E27FC236}">
                    <a16:creationId xmlns:a16="http://schemas.microsoft.com/office/drawing/2014/main" id="{A3B37EF6-CE56-A878-C21F-A55529959E40}"/>
                  </a:ext>
                </a:extLst>
              </p:cNvPr>
              <p:cNvGraphicFramePr>
                <a:graphicFrameLocks noChangeAspect="1"/>
              </p:cNvGraphicFramePr>
              <p:nvPr>
                <p:extLst>
                  <p:ext uri="{D42A27DB-BD31-4B8C-83A1-F6EECF244321}">
                    <p14:modId xmlns:p14="http://schemas.microsoft.com/office/powerpoint/2010/main" val="217270825"/>
                  </p:ext>
                </p:extLst>
              </p:nvPr>
            </p:nvGraphicFramePr>
            <p:xfrm>
              <a:off x="7101840" y="1249522"/>
              <a:ext cx="3048000" cy="1714500"/>
            </p:xfrm>
            <a:graphic>
              <a:graphicData uri="http://schemas.microsoft.com/office/powerpoint/2016/sectionzoom">
                <psez:sectionZm>
                  <psez:sectionZmObj sectionId="{5468E949-127B-478B-B185-8AE94CD46C39}">
                    <psez:zmPr id="{6CE417F2-0463-4E91-854F-99CC4805990E}"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4" name="Section Zoom 4">
                <a:hlinkClick r:id="rId3" action="ppaction://hlinksldjump"/>
                <a:extLst>
                  <a:ext uri="{FF2B5EF4-FFF2-40B4-BE49-F238E27FC236}">
                    <a16:creationId xmlns:a16="http://schemas.microsoft.com/office/drawing/2014/main" id="{A3B37EF6-CE56-A878-C21F-A55529959E40}"/>
                  </a:ext>
                </a:extLst>
              </p:cNvPr>
              <p:cNvPicPr>
                <a:picLocks noGrp="1" noRot="1" noChangeAspect="1" noMove="1" noResize="1" noEditPoints="1" noAdjustHandles="1" noChangeArrowheads="1" noChangeShapeType="1"/>
              </p:cNvPicPr>
              <p:nvPr/>
            </p:nvPicPr>
            <p:blipFill>
              <a:blip r:embed="rId4"/>
              <a:stretch>
                <a:fillRect/>
              </a:stretch>
            </p:blipFill>
            <p:spPr>
              <a:xfrm>
                <a:off x="7101840" y="124952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6" name="Section Zoom 6">
                <a:extLst>
                  <a:ext uri="{FF2B5EF4-FFF2-40B4-BE49-F238E27FC236}">
                    <a16:creationId xmlns:a16="http://schemas.microsoft.com/office/drawing/2014/main" id="{35C12E96-57E9-A9F6-0F9F-A329C048C83E}"/>
                  </a:ext>
                </a:extLst>
              </p:cNvPr>
              <p:cNvGraphicFramePr>
                <a:graphicFrameLocks noChangeAspect="1"/>
              </p:cNvGraphicFramePr>
              <p:nvPr>
                <p:extLst>
                  <p:ext uri="{D42A27DB-BD31-4B8C-83A1-F6EECF244321}">
                    <p14:modId xmlns:p14="http://schemas.microsoft.com/office/powerpoint/2010/main" val="2817304642"/>
                  </p:ext>
                </p:extLst>
              </p:nvPr>
            </p:nvGraphicFramePr>
            <p:xfrm>
              <a:off x="7101840" y="4751228"/>
              <a:ext cx="3048000" cy="1714500"/>
            </p:xfrm>
            <a:graphic>
              <a:graphicData uri="http://schemas.microsoft.com/office/powerpoint/2016/sectionzoom">
                <psez:sectionZm>
                  <psez:sectionZmObj sectionId="{49D6110F-980D-467D-9BB1-0AB42B693672}">
                    <psez:zmPr id="{4896CDAF-2F9B-42AD-9C0C-40AE5005A88F}"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6" name="Section Zoom 6">
                <a:hlinkClick r:id="rId6" action="ppaction://hlinksldjump"/>
                <a:extLst>
                  <a:ext uri="{FF2B5EF4-FFF2-40B4-BE49-F238E27FC236}">
                    <a16:creationId xmlns:a16="http://schemas.microsoft.com/office/drawing/2014/main" id="{35C12E96-57E9-A9F6-0F9F-A329C048C83E}"/>
                  </a:ext>
                </a:extLst>
              </p:cNvPr>
              <p:cNvPicPr>
                <a:picLocks noGrp="1" noRot="1" noChangeAspect="1" noMove="1" noResize="1" noEditPoints="1" noAdjustHandles="1" noChangeArrowheads="1" noChangeShapeType="1"/>
              </p:cNvPicPr>
              <p:nvPr/>
            </p:nvPicPr>
            <p:blipFill>
              <a:blip r:embed="rId7"/>
              <a:stretch>
                <a:fillRect/>
              </a:stretch>
            </p:blipFill>
            <p:spPr>
              <a:xfrm>
                <a:off x="7101840" y="4751228"/>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8">
                <a:extLst>
                  <a:ext uri="{FF2B5EF4-FFF2-40B4-BE49-F238E27FC236}">
                    <a16:creationId xmlns:a16="http://schemas.microsoft.com/office/drawing/2014/main" id="{9BBCFFCE-D8C8-66EA-C074-68D8C0412356}"/>
                  </a:ext>
                </a:extLst>
              </p:cNvPr>
              <p:cNvGraphicFramePr>
                <a:graphicFrameLocks noChangeAspect="1"/>
              </p:cNvGraphicFramePr>
              <p:nvPr>
                <p:extLst>
                  <p:ext uri="{D42A27DB-BD31-4B8C-83A1-F6EECF244321}">
                    <p14:modId xmlns:p14="http://schemas.microsoft.com/office/powerpoint/2010/main" val="1871308492"/>
                  </p:ext>
                </p:extLst>
              </p:nvPr>
            </p:nvGraphicFramePr>
            <p:xfrm>
              <a:off x="7101840" y="3000375"/>
              <a:ext cx="3048000" cy="1714500"/>
            </p:xfrm>
            <a:graphic>
              <a:graphicData uri="http://schemas.microsoft.com/office/powerpoint/2016/sectionzoom">
                <psez:sectionZm>
                  <psez:sectionZmObj sectionId="{A6532060-647C-4A09-844A-CE07D957D61A}">
                    <psez:zmPr id="{5B7F4841-D17C-41F6-BEEB-8C4B068223E5}"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8" name="Section Zoom 8">
                <a:hlinkClick r:id="rId9" action="ppaction://hlinksldjump"/>
                <a:extLst>
                  <a:ext uri="{FF2B5EF4-FFF2-40B4-BE49-F238E27FC236}">
                    <a16:creationId xmlns:a16="http://schemas.microsoft.com/office/drawing/2014/main" id="{9BBCFFCE-D8C8-66EA-C074-68D8C0412356}"/>
                  </a:ext>
                </a:extLst>
              </p:cNvPr>
              <p:cNvPicPr>
                <a:picLocks noGrp="1" noRot="1" noChangeAspect="1" noMove="1" noResize="1" noEditPoints="1" noAdjustHandles="1" noChangeArrowheads="1" noChangeShapeType="1"/>
              </p:cNvPicPr>
              <p:nvPr/>
            </p:nvPicPr>
            <p:blipFill>
              <a:blip r:embed="rId10"/>
              <a:stretch>
                <a:fillRect/>
              </a:stretch>
            </p:blipFill>
            <p:spPr>
              <a:xfrm>
                <a:off x="7101840" y="30003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15425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FF5FA10A-0C34-8BA3-2C05-6FFCEDF95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6" t="23391" r="5456"/>
          <a:stretch>
            <a:fill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7A128-869E-2198-F565-FC8099F21E0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latin typeface="+mj-lt"/>
              </a:rPr>
              <a:t>Onderzoeksvaardigheden op het CE </a:t>
            </a:r>
          </a:p>
        </p:txBody>
      </p:sp>
      <p:sp>
        <p:nvSpPr>
          <p:cNvPr id="2059" name="Rectangle: Rounded Corners 205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E9410F0-46BD-B210-0A87-76206C74C4B3}"/>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bg1"/>
                </a:solidFill>
                <a:latin typeface="+mn-lt"/>
              </a:rPr>
              <a:t>Deel 3 </a:t>
            </a:r>
          </a:p>
        </p:txBody>
      </p:sp>
    </p:spTree>
    <p:extLst>
      <p:ext uri="{BB962C8B-B14F-4D97-AF65-F5344CB8AC3E}">
        <p14:creationId xmlns:p14="http://schemas.microsoft.com/office/powerpoint/2010/main" val="3468577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21A2FD-846A-4AEE-7196-EF2815BF7457}"/>
              </a:ext>
            </a:extLst>
          </p:cNvPr>
          <p:cNvPicPr>
            <a:picLocks noGrp="1" noChangeAspect="1"/>
          </p:cNvPicPr>
          <p:nvPr>
            <p:ph idx="1"/>
          </p:nvPr>
        </p:nvPicPr>
        <p:blipFill>
          <a:blip r:embed="rId2"/>
          <a:stretch>
            <a:fillRect/>
          </a:stretch>
        </p:blipFill>
        <p:spPr>
          <a:xfrm>
            <a:off x="204168" y="2906515"/>
            <a:ext cx="7107306" cy="2848490"/>
          </a:xfrm>
          <a:prstGeom prst="rect">
            <a:avLst/>
          </a:prstGeom>
        </p:spPr>
      </p:pic>
      <p:pic>
        <p:nvPicPr>
          <p:cNvPr id="7" name="Picture 6">
            <a:extLst>
              <a:ext uri="{FF2B5EF4-FFF2-40B4-BE49-F238E27FC236}">
                <a16:creationId xmlns:a16="http://schemas.microsoft.com/office/drawing/2014/main" id="{19F5728E-0EBD-D7A1-2FA0-C6D34C044FCE}"/>
              </a:ext>
            </a:extLst>
          </p:cNvPr>
          <p:cNvPicPr>
            <a:picLocks noChangeAspect="1"/>
          </p:cNvPicPr>
          <p:nvPr/>
        </p:nvPicPr>
        <p:blipFill>
          <a:blip r:embed="rId3"/>
          <a:stretch>
            <a:fillRect/>
          </a:stretch>
        </p:blipFill>
        <p:spPr>
          <a:xfrm>
            <a:off x="3458074" y="1047184"/>
            <a:ext cx="7706801" cy="1257475"/>
          </a:xfrm>
          <a:prstGeom prst="rect">
            <a:avLst/>
          </a:prstGeom>
        </p:spPr>
      </p:pic>
      <p:pic>
        <p:nvPicPr>
          <p:cNvPr id="11" name="Picture 10">
            <a:extLst>
              <a:ext uri="{FF2B5EF4-FFF2-40B4-BE49-F238E27FC236}">
                <a16:creationId xmlns:a16="http://schemas.microsoft.com/office/drawing/2014/main" id="{E576E3E7-C593-463C-7F30-35F48FF1D96E}"/>
              </a:ext>
            </a:extLst>
          </p:cNvPr>
          <p:cNvPicPr>
            <a:picLocks noChangeAspect="1"/>
          </p:cNvPicPr>
          <p:nvPr/>
        </p:nvPicPr>
        <p:blipFill>
          <a:blip r:embed="rId4"/>
          <a:stretch>
            <a:fillRect/>
          </a:stretch>
        </p:blipFill>
        <p:spPr>
          <a:xfrm>
            <a:off x="741375" y="1094815"/>
            <a:ext cx="2524477" cy="1209844"/>
          </a:xfrm>
          <a:prstGeom prst="rect">
            <a:avLst/>
          </a:prstGeom>
        </p:spPr>
      </p:pic>
      <p:pic>
        <p:nvPicPr>
          <p:cNvPr id="13" name="Picture 12">
            <a:extLst>
              <a:ext uri="{FF2B5EF4-FFF2-40B4-BE49-F238E27FC236}">
                <a16:creationId xmlns:a16="http://schemas.microsoft.com/office/drawing/2014/main" id="{9A89DB80-9568-84B1-C80E-A844182E3E99}"/>
              </a:ext>
            </a:extLst>
          </p:cNvPr>
          <p:cNvPicPr>
            <a:picLocks noChangeAspect="1"/>
          </p:cNvPicPr>
          <p:nvPr/>
        </p:nvPicPr>
        <p:blipFill>
          <a:blip r:embed="rId5"/>
          <a:stretch>
            <a:fillRect/>
          </a:stretch>
        </p:blipFill>
        <p:spPr>
          <a:xfrm>
            <a:off x="7210615" y="2969380"/>
            <a:ext cx="4825145" cy="2722760"/>
          </a:xfrm>
          <a:prstGeom prst="rect">
            <a:avLst/>
          </a:prstGeom>
        </p:spPr>
      </p:pic>
    </p:spTree>
    <p:extLst>
      <p:ext uri="{BB962C8B-B14F-4D97-AF65-F5344CB8AC3E}">
        <p14:creationId xmlns:p14="http://schemas.microsoft.com/office/powerpoint/2010/main" val="3906104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0B80-141A-BCBA-11F9-C34F1B74FF6C}"/>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6263A8B-AEE3-ACEA-9757-0CB65F63AECD}"/>
              </a:ext>
            </a:extLst>
          </p:cNvPr>
          <p:cNvPicPr>
            <a:picLocks noGrp="1" noChangeAspect="1"/>
          </p:cNvPicPr>
          <p:nvPr>
            <p:ph idx="1"/>
          </p:nvPr>
        </p:nvPicPr>
        <p:blipFill>
          <a:blip r:embed="rId2"/>
          <a:stretch>
            <a:fillRect/>
          </a:stretch>
        </p:blipFill>
        <p:spPr>
          <a:xfrm>
            <a:off x="992772" y="1578882"/>
            <a:ext cx="9977856" cy="3998958"/>
          </a:xfrm>
          <a:prstGeom prst="rect">
            <a:avLst/>
          </a:prstGeom>
        </p:spPr>
      </p:pic>
    </p:spTree>
    <p:extLst>
      <p:ext uri="{BB962C8B-B14F-4D97-AF65-F5344CB8AC3E}">
        <p14:creationId xmlns:p14="http://schemas.microsoft.com/office/powerpoint/2010/main" val="3775818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14C9-A024-0CAE-DE89-3518CB16094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5CB0D2-5A4D-C168-A826-84C04D4EED13}"/>
              </a:ext>
            </a:extLst>
          </p:cNvPr>
          <p:cNvPicPr>
            <a:picLocks noChangeAspect="1"/>
          </p:cNvPicPr>
          <p:nvPr/>
        </p:nvPicPr>
        <p:blipFill>
          <a:blip r:embed="rId2"/>
          <a:srcRect t="62521"/>
          <a:stretch>
            <a:fillRect/>
          </a:stretch>
        </p:blipFill>
        <p:spPr>
          <a:xfrm>
            <a:off x="445267" y="4903026"/>
            <a:ext cx="7830051" cy="1176154"/>
          </a:xfrm>
          <a:prstGeom prst="rect">
            <a:avLst/>
          </a:prstGeom>
        </p:spPr>
      </p:pic>
      <p:sp>
        <p:nvSpPr>
          <p:cNvPr id="10" name="Tijdelijke aanduiding voor inhoud 4">
            <a:extLst>
              <a:ext uri="{FF2B5EF4-FFF2-40B4-BE49-F238E27FC236}">
                <a16:creationId xmlns:a16="http://schemas.microsoft.com/office/drawing/2014/main" id="{5730F62B-1227-DAAA-22D3-617E24E52534}"/>
              </a:ext>
            </a:extLst>
          </p:cNvPr>
          <p:cNvSpPr>
            <a:spLocks noGrp="1"/>
          </p:cNvSpPr>
          <p:nvPr>
            <p:ph idx="1"/>
          </p:nvPr>
        </p:nvSpPr>
        <p:spPr>
          <a:xfrm>
            <a:off x="7695210" y="1713603"/>
            <a:ext cx="4219639" cy="3189424"/>
          </a:xfrm>
          <a:solidFill>
            <a:srgbClr val="945EE8"/>
          </a:solidFill>
        </p:spPr>
        <p:txBody>
          <a:bodyPr>
            <a:normAutofit/>
          </a:bodyPr>
          <a:lstStyle/>
          <a:p>
            <a:pPr marL="263525" indent="0">
              <a:buNone/>
            </a:pPr>
            <a:r>
              <a:rPr lang="en-US" sz="2000">
                <a:solidFill>
                  <a:schemeClr val="bg1"/>
                </a:solidFill>
              </a:rPr>
              <a:t>W</a:t>
            </a:r>
            <a:r>
              <a:rPr lang="nl-NL" sz="2000">
                <a:solidFill>
                  <a:schemeClr val="bg1"/>
                </a:solidFill>
              </a:rPr>
              <a:t>at is denk je het beste antwoord bij a.?</a:t>
            </a:r>
          </a:p>
          <a:p>
            <a:pPr marL="1631950" indent="-457200">
              <a:buFont typeface="+mj-lt"/>
              <a:buAutoNum type="alphaUcPeriod"/>
            </a:pPr>
            <a:r>
              <a:rPr lang="nl-NL" sz="2000">
                <a:solidFill>
                  <a:schemeClr val="bg1"/>
                </a:solidFill>
              </a:rPr>
              <a:t>Kwaliteit schrijfvaardigheid &amp; Leeftijd</a:t>
            </a:r>
          </a:p>
          <a:p>
            <a:pPr marL="1631950" indent="-457200">
              <a:buFont typeface="+mj-lt"/>
              <a:buAutoNum type="alphaUcPeriod"/>
            </a:pPr>
            <a:r>
              <a:rPr lang="nl-NL" sz="2000">
                <a:solidFill>
                  <a:schemeClr val="bg1"/>
                </a:solidFill>
              </a:rPr>
              <a:t>Kwaliteit in het Fries &amp; Leeftijd</a:t>
            </a:r>
          </a:p>
          <a:p>
            <a:pPr marL="1631950" indent="-457200">
              <a:buFont typeface="+mj-lt"/>
              <a:buAutoNum type="alphaUcPeriod"/>
            </a:pPr>
            <a:r>
              <a:rPr lang="nl-NL" sz="2000">
                <a:solidFill>
                  <a:schemeClr val="bg1"/>
                </a:solidFill>
              </a:rPr>
              <a:t>Schrijfvaardigheid in het Fries &amp; Leeftijd</a:t>
            </a:r>
          </a:p>
        </p:txBody>
      </p:sp>
      <p:pic>
        <p:nvPicPr>
          <p:cNvPr id="4" name="Picture 3">
            <a:extLst>
              <a:ext uri="{FF2B5EF4-FFF2-40B4-BE49-F238E27FC236}">
                <a16:creationId xmlns:a16="http://schemas.microsoft.com/office/drawing/2014/main" id="{11B8A655-530A-7790-0593-B4AD8F51DAAF}"/>
              </a:ext>
            </a:extLst>
          </p:cNvPr>
          <p:cNvPicPr>
            <a:picLocks noChangeAspect="1"/>
          </p:cNvPicPr>
          <p:nvPr/>
        </p:nvPicPr>
        <p:blipFill>
          <a:blip r:embed="rId3"/>
          <a:srcRect l="-295" t="4662" r="15959" b="4651"/>
          <a:stretch>
            <a:fillRect/>
          </a:stretch>
        </p:blipFill>
        <p:spPr>
          <a:xfrm>
            <a:off x="898391" y="778820"/>
            <a:ext cx="6796819" cy="4124206"/>
          </a:xfrm>
          <a:prstGeom prst="rect">
            <a:avLst/>
          </a:prstGeom>
        </p:spPr>
      </p:pic>
      <p:pic>
        <p:nvPicPr>
          <p:cNvPr id="9" name="Graphic 8" descr="Badge Question Mark outline">
            <a:extLst>
              <a:ext uri="{FF2B5EF4-FFF2-40B4-BE49-F238E27FC236}">
                <a16:creationId xmlns:a16="http://schemas.microsoft.com/office/drawing/2014/main" id="{4CEF6FEC-2FD1-DEFE-AA49-C8A03C9C46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8118" y="2840923"/>
            <a:ext cx="914400" cy="914400"/>
          </a:xfrm>
          <a:prstGeom prst="rect">
            <a:avLst/>
          </a:prstGeom>
        </p:spPr>
      </p:pic>
    </p:spTree>
    <p:extLst>
      <p:ext uri="{BB962C8B-B14F-4D97-AF65-F5344CB8AC3E}">
        <p14:creationId xmlns:p14="http://schemas.microsoft.com/office/powerpoint/2010/main" val="37847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5D3BD-1587-4A85-DE80-0C8830DF168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B25369-BA14-72FF-E223-C559D2DE9511}"/>
              </a:ext>
            </a:extLst>
          </p:cNvPr>
          <p:cNvPicPr>
            <a:picLocks noChangeAspect="1"/>
          </p:cNvPicPr>
          <p:nvPr/>
        </p:nvPicPr>
        <p:blipFill>
          <a:blip r:embed="rId2"/>
          <a:srcRect t="62521"/>
          <a:stretch>
            <a:fillRect/>
          </a:stretch>
        </p:blipFill>
        <p:spPr>
          <a:xfrm>
            <a:off x="445267" y="4903026"/>
            <a:ext cx="7830051" cy="1176154"/>
          </a:xfrm>
          <a:prstGeom prst="rect">
            <a:avLst/>
          </a:prstGeom>
        </p:spPr>
      </p:pic>
      <p:sp>
        <p:nvSpPr>
          <p:cNvPr id="7" name="Tekstvak 13">
            <a:extLst>
              <a:ext uri="{FF2B5EF4-FFF2-40B4-BE49-F238E27FC236}">
                <a16:creationId xmlns:a16="http://schemas.microsoft.com/office/drawing/2014/main" id="{2EF21183-2C43-0409-6026-283F0D865449}"/>
              </a:ext>
            </a:extLst>
          </p:cNvPr>
          <p:cNvSpPr txBox="1"/>
          <p:nvPr/>
        </p:nvSpPr>
        <p:spPr>
          <a:xfrm>
            <a:off x="8009122" y="2804997"/>
            <a:ext cx="3863341" cy="2062103"/>
          </a:xfrm>
          <a:prstGeom prst="rect">
            <a:avLst/>
          </a:prstGeom>
          <a:solidFill>
            <a:srgbClr val="945EE8"/>
          </a:solidFill>
        </p:spPr>
        <p:txBody>
          <a:bodyPr wrap="square">
            <a:spAutoFit/>
          </a:bodyPr>
          <a:lstStyle/>
          <a:p>
            <a:r>
              <a:rPr lang="nl-NL" sz="2800">
                <a:solidFill>
                  <a:schemeClr val="bg1"/>
                </a:solidFill>
              </a:rPr>
              <a:t>+</a:t>
            </a:r>
            <a:r>
              <a:rPr lang="nl-NL">
                <a:solidFill>
                  <a:schemeClr val="bg1"/>
                </a:solidFill>
              </a:rPr>
              <a:t> = </a:t>
            </a:r>
            <a:r>
              <a:rPr lang="nl-NL" b="1">
                <a:solidFill>
                  <a:schemeClr val="bg1"/>
                </a:solidFill>
              </a:rPr>
              <a:t>positief</a:t>
            </a:r>
            <a:r>
              <a:rPr lang="nl-NL">
                <a:solidFill>
                  <a:schemeClr val="bg1"/>
                </a:solidFill>
              </a:rPr>
              <a:t> verband: X en Y gaan beide omhoog/omlaag ↑↑ of ↓↓</a:t>
            </a:r>
          </a:p>
          <a:p>
            <a:endParaRPr lang="nl-NL">
              <a:solidFill>
                <a:schemeClr val="bg1"/>
              </a:solidFill>
            </a:endParaRPr>
          </a:p>
          <a:p>
            <a:r>
              <a:rPr lang="nl-NL" sz="2800" b="1">
                <a:solidFill>
                  <a:schemeClr val="bg1"/>
                </a:solidFill>
              </a:rPr>
              <a:t>-</a:t>
            </a:r>
            <a:r>
              <a:rPr lang="nl-NL">
                <a:solidFill>
                  <a:schemeClr val="bg1"/>
                </a:solidFill>
              </a:rPr>
              <a:t> = </a:t>
            </a:r>
            <a:r>
              <a:rPr lang="nl-NL" b="1">
                <a:solidFill>
                  <a:schemeClr val="bg1"/>
                </a:solidFill>
              </a:rPr>
              <a:t>negatief</a:t>
            </a:r>
            <a:r>
              <a:rPr lang="nl-NL">
                <a:solidFill>
                  <a:schemeClr val="bg1"/>
                </a:solidFill>
              </a:rPr>
              <a:t> verband: gaat X omhoog, dan gaat Y omlaag ↓↑ of ↑↓</a:t>
            </a:r>
          </a:p>
          <a:p>
            <a:endParaRPr lang="nl-NL">
              <a:solidFill>
                <a:schemeClr val="bg1"/>
              </a:solidFill>
            </a:endParaRPr>
          </a:p>
        </p:txBody>
      </p:sp>
      <p:pic>
        <p:nvPicPr>
          <p:cNvPr id="2" name="Picture 1">
            <a:extLst>
              <a:ext uri="{FF2B5EF4-FFF2-40B4-BE49-F238E27FC236}">
                <a16:creationId xmlns:a16="http://schemas.microsoft.com/office/drawing/2014/main" id="{6A12C545-1D63-5117-3B97-8B6AF7D3ECEC}"/>
              </a:ext>
            </a:extLst>
          </p:cNvPr>
          <p:cNvPicPr>
            <a:picLocks noChangeAspect="1"/>
          </p:cNvPicPr>
          <p:nvPr/>
        </p:nvPicPr>
        <p:blipFill>
          <a:blip r:embed="rId3"/>
          <a:srcRect l="-295" t="4662" r="15959" b="4651"/>
          <a:stretch>
            <a:fillRect/>
          </a:stretch>
        </p:blipFill>
        <p:spPr>
          <a:xfrm>
            <a:off x="898391" y="778820"/>
            <a:ext cx="6796819" cy="4124206"/>
          </a:xfrm>
          <a:prstGeom prst="rect">
            <a:avLst/>
          </a:prstGeom>
        </p:spPr>
      </p:pic>
    </p:spTree>
    <p:extLst>
      <p:ext uri="{BB962C8B-B14F-4D97-AF65-F5344CB8AC3E}">
        <p14:creationId xmlns:p14="http://schemas.microsoft.com/office/powerpoint/2010/main" val="17743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66E8-CD17-ABD4-7E4A-1C9F5FE12324}"/>
              </a:ext>
            </a:extLst>
          </p:cNvPr>
          <p:cNvSpPr>
            <a:spLocks noGrp="1"/>
          </p:cNvSpPr>
          <p:nvPr>
            <p:ph type="title"/>
          </p:nvPr>
        </p:nvSpPr>
        <p:spPr>
          <a:xfrm>
            <a:off x="838200" y="500062"/>
            <a:ext cx="10515600" cy="1325563"/>
          </a:xfrm>
        </p:spPr>
        <p:txBody>
          <a:bodyPr/>
          <a:lstStyle/>
          <a:p>
            <a:r>
              <a:rPr lang="en-US" err="1"/>
              <a:t>Inhoud</a:t>
            </a:r>
            <a:r>
              <a:rPr lang="en-US"/>
              <a:t> </a:t>
            </a:r>
            <a:r>
              <a:rPr lang="en-US" err="1"/>
              <a:t>dit</a:t>
            </a:r>
            <a:r>
              <a:rPr lang="en-US"/>
              <a:t> </a:t>
            </a:r>
            <a:r>
              <a:rPr lang="en-US" err="1"/>
              <a:t>uur</a:t>
            </a:r>
            <a:r>
              <a:rPr lang="en-US"/>
              <a:t>  </a:t>
            </a:r>
            <a:endParaRPr lang="nl-NL"/>
          </a:p>
        </p:txBody>
      </p:sp>
      <p:sp>
        <p:nvSpPr>
          <p:cNvPr id="3" name="Content Placeholder 2">
            <a:extLst>
              <a:ext uri="{FF2B5EF4-FFF2-40B4-BE49-F238E27FC236}">
                <a16:creationId xmlns:a16="http://schemas.microsoft.com/office/drawing/2014/main" id="{740D2EED-1071-1995-7B70-298E680745EE}"/>
              </a:ext>
            </a:extLst>
          </p:cNvPr>
          <p:cNvSpPr>
            <a:spLocks noGrp="1"/>
          </p:cNvSpPr>
          <p:nvPr>
            <p:ph idx="1"/>
          </p:nvPr>
        </p:nvSpPr>
        <p:spPr>
          <a:xfrm>
            <a:off x="838200" y="1825625"/>
            <a:ext cx="10934700" cy="4351338"/>
          </a:xfrm>
        </p:spPr>
        <p:txBody>
          <a:bodyPr vert="horz" lIns="91440" tIns="45720" rIns="91440" bIns="45720" rtlCol="0" anchor="t">
            <a:normAutofit fontScale="92500" lnSpcReduction="20000"/>
          </a:bodyPr>
          <a:lstStyle/>
          <a:p>
            <a:pPr marL="514350" indent="-514350">
              <a:buFont typeface="+mj-lt"/>
              <a:buAutoNum type="arabicPeriod"/>
            </a:pPr>
            <a:r>
              <a:rPr lang="en-US" err="1">
                <a:latin typeface="Effra"/>
              </a:rPr>
              <a:t>Kernconcepten</a:t>
            </a:r>
            <a:r>
              <a:rPr lang="en-US">
                <a:latin typeface="Effra"/>
              </a:rPr>
              <a:t> </a:t>
            </a:r>
            <a:r>
              <a:rPr lang="en-US" err="1">
                <a:latin typeface="Effra"/>
              </a:rPr>
              <a:t>toepassen</a:t>
            </a:r>
            <a:r>
              <a:rPr lang="en-US">
                <a:latin typeface="Effra"/>
              </a:rPr>
              <a:t> </a:t>
            </a:r>
          </a:p>
          <a:p>
            <a:pPr marL="892175" lvl="1"/>
            <a:r>
              <a:rPr lang="en-US" err="1">
                <a:latin typeface="Effra"/>
              </a:rPr>
              <a:t>Samenwerking</a:t>
            </a:r>
            <a:r>
              <a:rPr lang="en-US">
                <a:latin typeface="Effra"/>
              </a:rPr>
              <a:t> </a:t>
            </a:r>
          </a:p>
          <a:p>
            <a:pPr marL="892175" lvl="1"/>
            <a:r>
              <a:rPr lang="en-US" err="1"/>
              <a:t>Identiteit</a:t>
            </a:r>
            <a:endParaRPr lang="en-US"/>
          </a:p>
          <a:p>
            <a:pPr marL="892175" lvl="1"/>
            <a:r>
              <a:rPr lang="en-US" err="1">
                <a:latin typeface="Effra"/>
              </a:rPr>
              <a:t>Cultuur</a:t>
            </a:r>
            <a:r>
              <a:rPr lang="en-US">
                <a:latin typeface="Effra"/>
              </a:rPr>
              <a:t> </a:t>
            </a:r>
            <a:r>
              <a:rPr lang="en-US" err="1">
                <a:latin typeface="Effra"/>
              </a:rPr>
              <a:t>en</a:t>
            </a:r>
            <a:r>
              <a:rPr lang="en-US">
                <a:latin typeface="Effra"/>
              </a:rPr>
              <a:t> </a:t>
            </a:r>
            <a:r>
              <a:rPr lang="en-US" err="1">
                <a:latin typeface="Effra"/>
              </a:rPr>
              <a:t>socialisatie</a:t>
            </a:r>
            <a:endParaRPr lang="en-US">
              <a:latin typeface="Effra"/>
            </a:endParaRPr>
          </a:p>
          <a:p>
            <a:pPr marL="892175" lvl="1"/>
            <a:r>
              <a:rPr lang="en-US" err="1">
                <a:latin typeface="Effra"/>
              </a:rPr>
              <a:t>Rationalisering</a:t>
            </a:r>
            <a:r>
              <a:rPr lang="en-US">
                <a:latin typeface="Effra"/>
              </a:rPr>
              <a:t> </a:t>
            </a:r>
          </a:p>
          <a:p>
            <a:pPr marL="892175" lvl="1"/>
            <a:r>
              <a:rPr lang="en-US">
                <a:latin typeface="Effra"/>
              </a:rPr>
              <a:t>Sociale </a:t>
            </a:r>
            <a:r>
              <a:rPr lang="en-US" err="1">
                <a:latin typeface="Effra"/>
              </a:rPr>
              <a:t>cohesie</a:t>
            </a:r>
            <a:endParaRPr lang="en-US">
              <a:latin typeface="Effra"/>
            </a:endParaRPr>
          </a:p>
          <a:p>
            <a:pPr marL="663575" lvl="1" indent="0">
              <a:buNone/>
            </a:pPr>
            <a:endParaRPr lang="nl-NL"/>
          </a:p>
          <a:p>
            <a:pPr marL="514350" indent="-514350">
              <a:buFont typeface="+mj-lt"/>
              <a:buAutoNum type="arabicPeriod"/>
            </a:pPr>
            <a:r>
              <a:rPr lang="nl-NL" err="1">
                <a:latin typeface="Effra"/>
              </a:rPr>
              <a:t>Onderzoeksvaardigheden</a:t>
            </a:r>
            <a:r>
              <a:rPr lang="nl-NL">
                <a:latin typeface="Effra"/>
              </a:rPr>
              <a:t> op het CE</a:t>
            </a:r>
          </a:p>
          <a:p>
            <a:pPr marL="892175" lvl="1"/>
            <a:r>
              <a:rPr lang="nl-NL"/>
              <a:t>Variabelen herkennen in grafieken</a:t>
            </a:r>
          </a:p>
          <a:p>
            <a:pPr marL="892175" lvl="1"/>
            <a:r>
              <a:rPr lang="nl-NL"/>
              <a:t>Positieve en negatieve correlaties </a:t>
            </a:r>
            <a:endParaRPr lang="en-US"/>
          </a:p>
          <a:p>
            <a:pPr marL="0" indent="0">
              <a:buNone/>
            </a:pPr>
            <a:endParaRPr lang="nl-NL"/>
          </a:p>
          <a:p>
            <a:pPr marL="0" indent="0">
              <a:buNone/>
            </a:pPr>
            <a:r>
              <a:rPr lang="nl-NL">
                <a:latin typeface="Effra"/>
              </a:rPr>
              <a:t>3.   Moderne school vs. klassieke school </a:t>
            </a:r>
          </a:p>
          <a:p>
            <a:pPr marL="514350" indent="-514350">
              <a:buFont typeface="+mj-lt"/>
              <a:buAutoNum type="arabicPeriod"/>
            </a:pPr>
            <a:endParaRPr lang="nl-NL"/>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2B8327C8-BAC4-1DC7-AFC3-58903FC58E23}"/>
                  </a:ext>
                </a:extLst>
              </p:cNvPr>
              <p:cNvGraphicFramePr>
                <a:graphicFrameLocks noChangeAspect="1"/>
              </p:cNvGraphicFramePr>
              <p:nvPr>
                <p:extLst>
                  <p:ext uri="{D42A27DB-BD31-4B8C-83A1-F6EECF244321}">
                    <p14:modId xmlns:p14="http://schemas.microsoft.com/office/powerpoint/2010/main" val="317689467"/>
                  </p:ext>
                </p:extLst>
              </p:nvPr>
            </p:nvGraphicFramePr>
            <p:xfrm>
              <a:off x="7101840" y="1249522"/>
              <a:ext cx="3048000" cy="1714500"/>
            </p:xfrm>
            <a:graphic>
              <a:graphicData uri="http://schemas.microsoft.com/office/powerpoint/2016/sectionzoom">
                <psez:sectionZm>
                  <psez:sectionZmObj sectionId="{5468E949-127B-478B-B185-8AE94CD46C39}">
                    <psez:zmPr id="{6CE417F2-0463-4E91-854F-99CC4805990E}"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5" name="Section Zoom 4">
                <a:hlinkClick r:id="rId3" action="ppaction://hlinksldjump"/>
                <a:extLst>
                  <a:ext uri="{FF2B5EF4-FFF2-40B4-BE49-F238E27FC236}">
                    <a16:creationId xmlns:a16="http://schemas.microsoft.com/office/drawing/2014/main" id="{2B8327C8-BAC4-1DC7-AFC3-58903FC58E23}"/>
                  </a:ext>
                </a:extLst>
              </p:cNvPr>
              <p:cNvPicPr>
                <a:picLocks noGrp="1" noRot="1" noChangeAspect="1" noMove="1" noResize="1" noEditPoints="1" noAdjustHandles="1" noChangeArrowheads="1" noChangeShapeType="1"/>
              </p:cNvPicPr>
              <p:nvPr/>
            </p:nvPicPr>
            <p:blipFill>
              <a:blip r:embed="rId4"/>
              <a:stretch>
                <a:fillRect/>
              </a:stretch>
            </p:blipFill>
            <p:spPr>
              <a:xfrm>
                <a:off x="7101840" y="124952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BBCD3FCE-57D5-E0D0-1929-788737AD67E0}"/>
                  </a:ext>
                </a:extLst>
              </p:cNvPr>
              <p:cNvGraphicFramePr>
                <a:graphicFrameLocks noChangeAspect="1"/>
              </p:cNvGraphicFramePr>
              <p:nvPr>
                <p:extLst>
                  <p:ext uri="{D42A27DB-BD31-4B8C-83A1-F6EECF244321}">
                    <p14:modId xmlns:p14="http://schemas.microsoft.com/office/powerpoint/2010/main" val="3746404569"/>
                  </p:ext>
                </p:extLst>
              </p:nvPr>
            </p:nvGraphicFramePr>
            <p:xfrm>
              <a:off x="7101840" y="4751228"/>
              <a:ext cx="3048000" cy="1714500"/>
            </p:xfrm>
            <a:graphic>
              <a:graphicData uri="http://schemas.microsoft.com/office/powerpoint/2016/sectionzoom">
                <psez:sectionZm>
                  <psez:sectionZmObj sectionId="{49D6110F-980D-467D-9BB1-0AB42B693672}">
                    <psez:zmPr id="{4896CDAF-2F9B-42AD-9C0C-40AE5005A88F}"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Section Zoom 6">
                <a:hlinkClick r:id="rId6" action="ppaction://hlinksldjump"/>
                <a:extLst>
                  <a:ext uri="{FF2B5EF4-FFF2-40B4-BE49-F238E27FC236}">
                    <a16:creationId xmlns:a16="http://schemas.microsoft.com/office/drawing/2014/main" id="{BBCD3FCE-57D5-E0D0-1929-788737AD67E0}"/>
                  </a:ext>
                </a:extLst>
              </p:cNvPr>
              <p:cNvPicPr>
                <a:picLocks noGrp="1" noRot="1" noChangeAspect="1" noMove="1" noResize="1" noEditPoints="1" noAdjustHandles="1" noChangeArrowheads="1" noChangeShapeType="1"/>
              </p:cNvPicPr>
              <p:nvPr/>
            </p:nvPicPr>
            <p:blipFill>
              <a:blip r:embed="rId7"/>
              <a:stretch>
                <a:fillRect/>
              </a:stretch>
            </p:blipFill>
            <p:spPr>
              <a:xfrm>
                <a:off x="7101840" y="4751228"/>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E0C25BD3-7495-390C-B9B0-2420E3AF5F3C}"/>
                  </a:ext>
                </a:extLst>
              </p:cNvPr>
              <p:cNvGraphicFramePr>
                <a:graphicFrameLocks noChangeAspect="1"/>
              </p:cNvGraphicFramePr>
              <p:nvPr>
                <p:extLst>
                  <p:ext uri="{D42A27DB-BD31-4B8C-83A1-F6EECF244321}">
                    <p14:modId xmlns:p14="http://schemas.microsoft.com/office/powerpoint/2010/main" val="2257905260"/>
                  </p:ext>
                </p:extLst>
              </p:nvPr>
            </p:nvGraphicFramePr>
            <p:xfrm>
              <a:off x="7101840" y="3000375"/>
              <a:ext cx="3048000" cy="1714500"/>
            </p:xfrm>
            <a:graphic>
              <a:graphicData uri="http://schemas.microsoft.com/office/powerpoint/2016/sectionzoom">
                <psez:sectionZm>
                  <psez:sectionZmObj sectionId="{A6532060-647C-4A09-844A-CE07D957D61A}">
                    <psez:zmPr id="{5B7F4841-D17C-41F6-BEEB-8C4B068223E5}"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Section Zoom 8">
                <a:hlinkClick r:id="rId9" action="ppaction://hlinksldjump"/>
                <a:extLst>
                  <a:ext uri="{FF2B5EF4-FFF2-40B4-BE49-F238E27FC236}">
                    <a16:creationId xmlns:a16="http://schemas.microsoft.com/office/drawing/2014/main" id="{E0C25BD3-7495-390C-B9B0-2420E3AF5F3C}"/>
                  </a:ext>
                </a:extLst>
              </p:cNvPr>
              <p:cNvPicPr>
                <a:picLocks noGrp="1" noRot="1" noChangeAspect="1" noMove="1" noResize="1" noEditPoints="1" noAdjustHandles="1" noChangeArrowheads="1" noChangeShapeType="1"/>
              </p:cNvPicPr>
              <p:nvPr/>
            </p:nvPicPr>
            <p:blipFill>
              <a:blip r:embed="rId10"/>
              <a:stretch>
                <a:fillRect/>
              </a:stretch>
            </p:blipFill>
            <p:spPr>
              <a:xfrm>
                <a:off x="7101840" y="30003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159494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F6D964-46FD-D6C1-B06C-BFFC09B01940}"/>
              </a:ext>
            </a:extLst>
          </p:cNvPr>
          <p:cNvSpPr/>
          <p:nvPr/>
        </p:nvSpPr>
        <p:spPr>
          <a:xfrm>
            <a:off x="7554728" y="2538847"/>
            <a:ext cx="2674620" cy="1783080"/>
          </a:xfrm>
          <a:prstGeom prst="rect">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err="1"/>
              <a:t>Schrijfvaardigheid</a:t>
            </a:r>
            <a:r>
              <a:rPr lang="en-US" sz="2400"/>
              <a:t> in het Fries </a:t>
            </a:r>
            <a:endParaRPr lang="nl-NL" sz="2400"/>
          </a:p>
        </p:txBody>
      </p:sp>
      <p:sp>
        <p:nvSpPr>
          <p:cNvPr id="6" name="Rectangle 5">
            <a:extLst>
              <a:ext uri="{FF2B5EF4-FFF2-40B4-BE49-F238E27FC236}">
                <a16:creationId xmlns:a16="http://schemas.microsoft.com/office/drawing/2014/main" id="{115AB268-075F-99CB-F98B-1C86CB1ECEB9}"/>
              </a:ext>
            </a:extLst>
          </p:cNvPr>
          <p:cNvSpPr/>
          <p:nvPr/>
        </p:nvSpPr>
        <p:spPr>
          <a:xfrm>
            <a:off x="1962652" y="2538847"/>
            <a:ext cx="2674620" cy="1783080"/>
          </a:xfrm>
          <a:prstGeom prst="rect">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err="1"/>
              <a:t>Leeftijd</a:t>
            </a:r>
            <a:endParaRPr lang="nl-NL" sz="3200"/>
          </a:p>
        </p:txBody>
      </p:sp>
      <p:cxnSp>
        <p:nvCxnSpPr>
          <p:cNvPr id="8" name="Straight Arrow Connector 7">
            <a:extLst>
              <a:ext uri="{FF2B5EF4-FFF2-40B4-BE49-F238E27FC236}">
                <a16:creationId xmlns:a16="http://schemas.microsoft.com/office/drawing/2014/main" id="{7C2180FE-18F3-7463-6697-BCCCF7B3312B}"/>
              </a:ext>
            </a:extLst>
          </p:cNvPr>
          <p:cNvCxnSpPr/>
          <p:nvPr/>
        </p:nvCxnSpPr>
        <p:spPr>
          <a:xfrm>
            <a:off x="4947285" y="3429000"/>
            <a:ext cx="2297430" cy="0"/>
          </a:xfrm>
          <a:prstGeom prst="straightConnector1">
            <a:avLst/>
          </a:prstGeom>
          <a:ln w="4445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D36E1F-8737-8D3E-7B7D-0E45CC7B229F}"/>
              </a:ext>
            </a:extLst>
          </p:cNvPr>
          <p:cNvSpPr txBox="1"/>
          <p:nvPr/>
        </p:nvSpPr>
        <p:spPr>
          <a:xfrm>
            <a:off x="3038275" y="1770328"/>
            <a:ext cx="523374" cy="646331"/>
          </a:xfrm>
          <a:prstGeom prst="rect">
            <a:avLst/>
          </a:prstGeom>
          <a:noFill/>
        </p:spPr>
        <p:txBody>
          <a:bodyPr wrap="square" rtlCol="0">
            <a:spAutoFit/>
          </a:bodyPr>
          <a:lstStyle/>
          <a:p>
            <a:r>
              <a:rPr lang="en-US" sz="3600">
                <a:solidFill>
                  <a:srgbClr val="945EE8"/>
                </a:solidFill>
              </a:rPr>
              <a:t>X</a:t>
            </a:r>
            <a:endParaRPr lang="nl-NL" sz="3600">
              <a:solidFill>
                <a:srgbClr val="945EE8"/>
              </a:solidFill>
            </a:endParaRPr>
          </a:p>
        </p:txBody>
      </p:sp>
      <p:sp>
        <p:nvSpPr>
          <p:cNvPr id="10" name="TextBox 9">
            <a:extLst>
              <a:ext uri="{FF2B5EF4-FFF2-40B4-BE49-F238E27FC236}">
                <a16:creationId xmlns:a16="http://schemas.microsoft.com/office/drawing/2014/main" id="{099BD7F8-533A-8450-F8EF-869C11E7D8DD}"/>
              </a:ext>
            </a:extLst>
          </p:cNvPr>
          <p:cNvSpPr txBox="1"/>
          <p:nvPr/>
        </p:nvSpPr>
        <p:spPr>
          <a:xfrm>
            <a:off x="8630352" y="1770328"/>
            <a:ext cx="645995" cy="646331"/>
          </a:xfrm>
          <a:prstGeom prst="rect">
            <a:avLst/>
          </a:prstGeom>
          <a:noFill/>
        </p:spPr>
        <p:txBody>
          <a:bodyPr wrap="square" rtlCol="0">
            <a:spAutoFit/>
          </a:bodyPr>
          <a:lstStyle/>
          <a:p>
            <a:r>
              <a:rPr lang="en-US" sz="3600">
                <a:solidFill>
                  <a:srgbClr val="945EE8"/>
                </a:solidFill>
              </a:rPr>
              <a:t>Y</a:t>
            </a:r>
            <a:endParaRPr lang="nl-NL" sz="3600">
              <a:solidFill>
                <a:srgbClr val="945EE8"/>
              </a:solidFill>
            </a:endParaRPr>
          </a:p>
        </p:txBody>
      </p:sp>
      <p:cxnSp>
        <p:nvCxnSpPr>
          <p:cNvPr id="11" name="Straight Arrow Connector 10">
            <a:extLst>
              <a:ext uri="{FF2B5EF4-FFF2-40B4-BE49-F238E27FC236}">
                <a16:creationId xmlns:a16="http://schemas.microsoft.com/office/drawing/2014/main" id="{D9083C74-5624-FD10-1DAA-0AFC4D544C0F}"/>
              </a:ext>
            </a:extLst>
          </p:cNvPr>
          <p:cNvCxnSpPr>
            <a:cxnSpLocks/>
          </p:cNvCxnSpPr>
          <p:nvPr/>
        </p:nvCxnSpPr>
        <p:spPr>
          <a:xfrm flipV="1">
            <a:off x="1020980" y="2791326"/>
            <a:ext cx="0" cy="1472866"/>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FA488F-8E07-0C03-ECBE-F0D2D192A040}"/>
              </a:ext>
            </a:extLst>
          </p:cNvPr>
          <p:cNvCxnSpPr>
            <a:cxnSpLocks/>
          </p:cNvCxnSpPr>
          <p:nvPr/>
        </p:nvCxnSpPr>
        <p:spPr>
          <a:xfrm flipV="1">
            <a:off x="10810674" y="2791326"/>
            <a:ext cx="0" cy="1472866"/>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D6A971-EE00-DA46-3205-C416D2B68CA5}"/>
              </a:ext>
            </a:extLst>
          </p:cNvPr>
          <p:cNvSpPr txBox="1"/>
          <p:nvPr/>
        </p:nvSpPr>
        <p:spPr>
          <a:xfrm>
            <a:off x="5810149" y="2617470"/>
            <a:ext cx="1046748" cy="646331"/>
          </a:xfrm>
          <a:prstGeom prst="rect">
            <a:avLst/>
          </a:prstGeom>
          <a:noFill/>
        </p:spPr>
        <p:txBody>
          <a:bodyPr wrap="square" rtlCol="0">
            <a:spAutoFit/>
          </a:bodyPr>
          <a:lstStyle/>
          <a:p>
            <a:r>
              <a:rPr lang="en-US" sz="3600">
                <a:solidFill>
                  <a:srgbClr val="945EE8"/>
                </a:solidFill>
              </a:rPr>
              <a:t>+</a:t>
            </a:r>
            <a:endParaRPr lang="nl-NL" sz="3600">
              <a:solidFill>
                <a:srgbClr val="945EE8"/>
              </a:solidFill>
            </a:endParaRPr>
          </a:p>
        </p:txBody>
      </p:sp>
      <p:cxnSp>
        <p:nvCxnSpPr>
          <p:cNvPr id="2" name="Straight Arrow Connector 10">
            <a:extLst>
              <a:ext uri="{FF2B5EF4-FFF2-40B4-BE49-F238E27FC236}">
                <a16:creationId xmlns:a16="http://schemas.microsoft.com/office/drawing/2014/main" id="{73028B8D-6D7B-BBAE-0230-2F894291EB42}"/>
              </a:ext>
            </a:extLst>
          </p:cNvPr>
          <p:cNvCxnSpPr>
            <a:cxnSpLocks/>
          </p:cNvCxnSpPr>
          <p:nvPr/>
        </p:nvCxnSpPr>
        <p:spPr>
          <a:xfrm>
            <a:off x="1411505" y="2797342"/>
            <a:ext cx="0" cy="146685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10">
            <a:extLst>
              <a:ext uri="{FF2B5EF4-FFF2-40B4-BE49-F238E27FC236}">
                <a16:creationId xmlns:a16="http://schemas.microsoft.com/office/drawing/2014/main" id="{A6B88D01-7F80-3861-B2D8-7BFCE3C6EF8C}"/>
              </a:ext>
            </a:extLst>
          </p:cNvPr>
          <p:cNvCxnSpPr>
            <a:cxnSpLocks/>
          </p:cNvCxnSpPr>
          <p:nvPr/>
        </p:nvCxnSpPr>
        <p:spPr>
          <a:xfrm>
            <a:off x="11307980" y="2797342"/>
            <a:ext cx="0" cy="146685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69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E3068B-7ECD-8E0E-2F7E-36EA74CA88C7}"/>
              </a:ext>
            </a:extLst>
          </p:cNvPr>
          <p:cNvPicPr>
            <a:picLocks noGrp="1" noChangeAspect="1"/>
          </p:cNvPicPr>
          <p:nvPr>
            <p:ph idx="1"/>
          </p:nvPr>
        </p:nvPicPr>
        <p:blipFill>
          <a:blip r:embed="rId2"/>
          <a:stretch>
            <a:fillRect/>
          </a:stretch>
        </p:blipFill>
        <p:spPr>
          <a:xfrm>
            <a:off x="1604613" y="1032110"/>
            <a:ext cx="8982774" cy="5340779"/>
          </a:xfrm>
          <a:prstGeom prst="rect">
            <a:avLst/>
          </a:prstGeom>
        </p:spPr>
      </p:pic>
      <p:sp>
        <p:nvSpPr>
          <p:cNvPr id="6" name="Rectangle 5">
            <a:extLst>
              <a:ext uri="{FF2B5EF4-FFF2-40B4-BE49-F238E27FC236}">
                <a16:creationId xmlns:a16="http://schemas.microsoft.com/office/drawing/2014/main" id="{E1C06EF2-6231-06DB-7375-48DF8FBB5437}"/>
              </a:ext>
            </a:extLst>
          </p:cNvPr>
          <p:cNvSpPr/>
          <p:nvPr/>
        </p:nvSpPr>
        <p:spPr>
          <a:xfrm>
            <a:off x="5717771" y="1974346"/>
            <a:ext cx="4077739" cy="311653"/>
          </a:xfrm>
          <a:prstGeom prst="rect">
            <a:avLst/>
          </a:prstGeom>
          <a:solidFill>
            <a:schemeClr val="accent2">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5B031B7C-9ADE-2E05-8584-40974A22BFBA}"/>
              </a:ext>
            </a:extLst>
          </p:cNvPr>
          <p:cNvSpPr/>
          <p:nvPr/>
        </p:nvSpPr>
        <p:spPr>
          <a:xfrm>
            <a:off x="2818445" y="2285999"/>
            <a:ext cx="633416" cy="311653"/>
          </a:xfrm>
          <a:prstGeom prst="rect">
            <a:avLst/>
          </a:prstGeom>
          <a:solidFill>
            <a:schemeClr val="accent2">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DF68FD2F-299D-7ABF-4398-7BABCB779528}"/>
              </a:ext>
            </a:extLst>
          </p:cNvPr>
          <p:cNvSpPr/>
          <p:nvPr/>
        </p:nvSpPr>
        <p:spPr>
          <a:xfrm>
            <a:off x="4925894" y="2285999"/>
            <a:ext cx="791877" cy="311653"/>
          </a:xfrm>
          <a:prstGeom prst="rect">
            <a:avLst/>
          </a:prstGeom>
          <a:solidFill>
            <a:schemeClr val="accent2">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1234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A21C-9A39-4A29-8B9C-DB5ED2349168}"/>
              </a:ext>
            </a:extLst>
          </p:cNvPr>
          <p:cNvSpPr>
            <a:spLocks noGrp="1"/>
          </p:cNvSpPr>
          <p:nvPr>
            <p:ph type="title"/>
          </p:nvPr>
        </p:nvSpPr>
        <p:spPr/>
        <p:txBody>
          <a:bodyPr/>
          <a:lstStyle/>
          <a:p>
            <a:r>
              <a:rPr lang="en-US"/>
              <a:t>Dus…</a:t>
            </a:r>
            <a:endParaRPr lang="nl-NL"/>
          </a:p>
        </p:txBody>
      </p:sp>
      <p:sp>
        <p:nvSpPr>
          <p:cNvPr id="3" name="Content Placeholder 2">
            <a:extLst>
              <a:ext uri="{FF2B5EF4-FFF2-40B4-BE49-F238E27FC236}">
                <a16:creationId xmlns:a16="http://schemas.microsoft.com/office/drawing/2014/main" id="{0154E588-B25D-F5F8-4AA8-D8ECEF0527B6}"/>
              </a:ext>
            </a:extLst>
          </p:cNvPr>
          <p:cNvSpPr>
            <a:spLocks noGrp="1"/>
          </p:cNvSpPr>
          <p:nvPr>
            <p:ph idx="1"/>
          </p:nvPr>
        </p:nvSpPr>
        <p:spPr>
          <a:xfrm>
            <a:off x="838200" y="1825625"/>
            <a:ext cx="4800600" cy="3965575"/>
          </a:xfrm>
        </p:spPr>
        <p:txBody>
          <a:bodyPr/>
          <a:lstStyle/>
          <a:p>
            <a:r>
              <a:rPr lang="en-US"/>
              <a:t>Vat je </a:t>
            </a:r>
            <a:r>
              <a:rPr lang="en-US" err="1"/>
              <a:t>variabelen</a:t>
            </a:r>
            <a:r>
              <a:rPr lang="en-US"/>
              <a:t> </a:t>
            </a:r>
            <a:r>
              <a:rPr lang="en-US" err="1"/>
              <a:t>kort</a:t>
            </a:r>
            <a:r>
              <a:rPr lang="en-US"/>
              <a:t> </a:t>
            </a:r>
            <a:r>
              <a:rPr lang="en-US" err="1"/>
              <a:t>en</a:t>
            </a:r>
            <a:r>
              <a:rPr lang="en-US"/>
              <a:t> </a:t>
            </a:r>
            <a:r>
              <a:rPr lang="en-US" err="1"/>
              <a:t>bondig</a:t>
            </a:r>
            <a:r>
              <a:rPr lang="en-US"/>
              <a:t> </a:t>
            </a:r>
            <a:r>
              <a:rPr lang="en-US" err="1"/>
              <a:t>samen</a:t>
            </a:r>
            <a:r>
              <a:rPr lang="en-US"/>
              <a:t> in 1 – 4 </a:t>
            </a:r>
            <a:r>
              <a:rPr lang="en-US" err="1"/>
              <a:t>woorden</a:t>
            </a:r>
            <a:endParaRPr lang="en-US"/>
          </a:p>
          <a:p>
            <a:endParaRPr lang="en-US"/>
          </a:p>
          <a:p>
            <a:r>
              <a:rPr lang="en-US"/>
              <a:t>MAAR </a:t>
            </a:r>
            <a:r>
              <a:rPr lang="en-US" err="1">
                <a:sym typeface="Wingdings" panose="05000000000000000000" pitchFamily="2" charset="2"/>
              </a:rPr>
              <a:t>zorg</a:t>
            </a:r>
            <a:r>
              <a:rPr lang="en-US">
                <a:sym typeface="Wingdings" panose="05000000000000000000" pitchFamily="2" charset="2"/>
              </a:rPr>
              <a:t> </a:t>
            </a:r>
            <a:r>
              <a:rPr lang="en-US" err="1">
                <a:sym typeface="Wingdings" panose="05000000000000000000" pitchFamily="2" charset="2"/>
              </a:rPr>
              <a:t>dat</a:t>
            </a:r>
            <a:r>
              <a:rPr lang="en-US">
                <a:sym typeface="Wingdings" panose="05000000000000000000" pitchFamily="2" charset="2"/>
              </a:rPr>
              <a:t> </a:t>
            </a:r>
            <a:r>
              <a:rPr lang="en-US" err="1">
                <a:sym typeface="Wingdings" panose="05000000000000000000" pitchFamily="2" charset="2"/>
              </a:rPr>
              <a:t>duidelijk</a:t>
            </a:r>
            <a:r>
              <a:rPr lang="en-US">
                <a:sym typeface="Wingdings" panose="05000000000000000000" pitchFamily="2" charset="2"/>
              </a:rPr>
              <a:t> </a:t>
            </a:r>
            <a:r>
              <a:rPr lang="en-US" err="1">
                <a:sym typeface="Wingdings" panose="05000000000000000000" pitchFamily="2" charset="2"/>
              </a:rPr>
              <a:t>blijft</a:t>
            </a:r>
            <a:r>
              <a:rPr lang="en-US">
                <a:sym typeface="Wingdings" panose="05000000000000000000" pitchFamily="2" charset="2"/>
              </a:rPr>
              <a:t> wat er nou </a:t>
            </a:r>
            <a:r>
              <a:rPr lang="en-US" err="1">
                <a:sym typeface="Wingdings" panose="05000000000000000000" pitchFamily="2" charset="2"/>
              </a:rPr>
              <a:t>echt</a:t>
            </a:r>
            <a:r>
              <a:rPr lang="en-US">
                <a:sym typeface="Wingdings" panose="05000000000000000000" pitchFamily="2" charset="2"/>
              </a:rPr>
              <a:t> </a:t>
            </a:r>
            <a:r>
              <a:rPr lang="en-US" err="1">
                <a:sym typeface="Wingdings" panose="05000000000000000000" pitchFamily="2" charset="2"/>
              </a:rPr>
              <a:t>onderzocht</a:t>
            </a:r>
            <a:r>
              <a:rPr lang="en-US">
                <a:sym typeface="Wingdings" panose="05000000000000000000" pitchFamily="2" charset="2"/>
              </a:rPr>
              <a:t> </a:t>
            </a:r>
            <a:r>
              <a:rPr lang="en-US" err="1">
                <a:sym typeface="Wingdings" panose="05000000000000000000" pitchFamily="2" charset="2"/>
              </a:rPr>
              <a:t>wordt</a:t>
            </a:r>
            <a:r>
              <a:rPr lang="en-US">
                <a:sym typeface="Wingdings" panose="05000000000000000000" pitchFamily="2" charset="2"/>
              </a:rPr>
              <a:t> </a:t>
            </a:r>
          </a:p>
          <a:p>
            <a:pPr lvl="1"/>
            <a:r>
              <a:rPr lang="en-US">
                <a:sym typeface="Wingdings" panose="05000000000000000000" pitchFamily="2" charset="2"/>
              </a:rPr>
              <a:t>Lees de </a:t>
            </a:r>
            <a:r>
              <a:rPr lang="en-US" err="1">
                <a:sym typeface="Wingdings" panose="05000000000000000000" pitchFamily="2" charset="2"/>
              </a:rPr>
              <a:t>titel</a:t>
            </a:r>
            <a:r>
              <a:rPr lang="en-US">
                <a:sym typeface="Wingdings" panose="05000000000000000000" pitchFamily="2" charset="2"/>
              </a:rPr>
              <a:t> </a:t>
            </a:r>
            <a:r>
              <a:rPr lang="en-US" err="1">
                <a:sym typeface="Wingdings" panose="05000000000000000000" pitchFamily="2" charset="2"/>
              </a:rPr>
              <a:t>en</a:t>
            </a:r>
            <a:r>
              <a:rPr lang="en-US">
                <a:sym typeface="Wingdings" panose="05000000000000000000" pitchFamily="2" charset="2"/>
              </a:rPr>
              <a:t> </a:t>
            </a:r>
            <a:r>
              <a:rPr lang="en-US" err="1">
                <a:sym typeface="Wingdings" panose="05000000000000000000" pitchFamily="2" charset="2"/>
              </a:rPr>
              <a:t>bijschrift</a:t>
            </a:r>
            <a:r>
              <a:rPr lang="en-US">
                <a:sym typeface="Wingdings" panose="05000000000000000000" pitchFamily="2" charset="2"/>
              </a:rPr>
              <a:t> van het </a:t>
            </a:r>
            <a:r>
              <a:rPr lang="en-US" err="1">
                <a:sym typeface="Wingdings" panose="05000000000000000000" pitchFamily="2" charset="2"/>
              </a:rPr>
              <a:t>figuur</a:t>
            </a:r>
            <a:r>
              <a:rPr lang="en-US">
                <a:sym typeface="Wingdings" panose="05000000000000000000" pitchFamily="2" charset="2"/>
              </a:rPr>
              <a:t> </a:t>
            </a:r>
            <a:r>
              <a:rPr lang="en-US" err="1">
                <a:sym typeface="Wingdings" panose="05000000000000000000" pitchFamily="2" charset="2"/>
              </a:rPr>
              <a:t>goed</a:t>
            </a:r>
            <a:r>
              <a:rPr lang="en-US">
                <a:sym typeface="Wingdings" panose="05000000000000000000" pitchFamily="2" charset="2"/>
              </a:rPr>
              <a:t>!</a:t>
            </a:r>
          </a:p>
          <a:p>
            <a:pPr lvl="1"/>
            <a:endParaRPr lang="nl-NL"/>
          </a:p>
        </p:txBody>
      </p:sp>
      <p:pic>
        <p:nvPicPr>
          <p:cNvPr id="4" name="Picture 3">
            <a:extLst>
              <a:ext uri="{FF2B5EF4-FFF2-40B4-BE49-F238E27FC236}">
                <a16:creationId xmlns:a16="http://schemas.microsoft.com/office/drawing/2014/main" id="{BC9D159E-F6A1-78FA-A004-FEF830FB67DF}"/>
              </a:ext>
            </a:extLst>
          </p:cNvPr>
          <p:cNvPicPr>
            <a:picLocks noChangeAspect="1"/>
          </p:cNvPicPr>
          <p:nvPr/>
        </p:nvPicPr>
        <p:blipFill>
          <a:blip r:embed="rId2"/>
          <a:srcRect l="-295" t="4662" r="15959" b="4651"/>
          <a:stretch>
            <a:fillRect/>
          </a:stretch>
        </p:blipFill>
        <p:spPr>
          <a:xfrm>
            <a:off x="5969878" y="1825625"/>
            <a:ext cx="5294032" cy="3212338"/>
          </a:xfrm>
          <a:prstGeom prst="rect">
            <a:avLst/>
          </a:prstGeom>
        </p:spPr>
      </p:pic>
    </p:spTree>
    <p:extLst>
      <p:ext uri="{BB962C8B-B14F-4D97-AF65-F5344CB8AC3E}">
        <p14:creationId xmlns:p14="http://schemas.microsoft.com/office/powerpoint/2010/main" val="1162122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38B4-F685-FCA5-ADBF-79DED99BB02B}"/>
              </a:ext>
            </a:extLst>
          </p:cNvPr>
          <p:cNvSpPr>
            <a:spLocks noGrp="1"/>
          </p:cNvSpPr>
          <p:nvPr>
            <p:ph type="title"/>
          </p:nvPr>
        </p:nvSpPr>
        <p:spPr>
          <a:xfrm>
            <a:off x="735462" y="536575"/>
            <a:ext cx="10245090" cy="1325563"/>
          </a:xfrm>
        </p:spPr>
        <p:txBody>
          <a:bodyPr>
            <a:normAutofit/>
          </a:bodyPr>
          <a:lstStyle/>
          <a:p>
            <a:r>
              <a:rPr lang="en-US" sz="3600" err="1">
                <a:latin typeface="Effra" panose="02000506080000020004"/>
              </a:rPr>
              <a:t>Onderzoekscasus</a:t>
            </a:r>
            <a:r>
              <a:rPr lang="en-US" sz="3600">
                <a:latin typeface="Effra" panose="02000506080000020004"/>
              </a:rPr>
              <a:t> – </a:t>
            </a:r>
            <a:r>
              <a:rPr lang="en-US" sz="3600" err="1">
                <a:latin typeface="Effra" panose="02000506080000020004"/>
              </a:rPr>
              <a:t>Eenzaamheid</a:t>
            </a:r>
            <a:r>
              <a:rPr lang="en-US" sz="3600">
                <a:latin typeface="Effra" panose="02000506080000020004"/>
              </a:rPr>
              <a:t> </a:t>
            </a:r>
            <a:r>
              <a:rPr lang="en-US" sz="3600" err="1">
                <a:latin typeface="Effra" panose="02000506080000020004"/>
              </a:rPr>
              <a:t>en</a:t>
            </a:r>
            <a:r>
              <a:rPr lang="en-US" sz="3600">
                <a:latin typeface="Effra" panose="02000506080000020004"/>
              </a:rPr>
              <a:t> </a:t>
            </a:r>
            <a:r>
              <a:rPr lang="en-US" sz="3600" err="1">
                <a:latin typeface="Effra" panose="02000506080000020004"/>
              </a:rPr>
              <a:t>sociale</a:t>
            </a:r>
            <a:r>
              <a:rPr lang="en-US" sz="3600">
                <a:latin typeface="Effra" panose="02000506080000020004"/>
              </a:rPr>
              <a:t> </a:t>
            </a:r>
            <a:r>
              <a:rPr lang="en-US" sz="3600" err="1">
                <a:latin typeface="Effra" panose="02000506080000020004"/>
              </a:rPr>
              <a:t>cohesie</a:t>
            </a:r>
            <a:endParaRPr lang="nl-NL" sz="3600">
              <a:latin typeface="Effra" panose="02000506080000020004"/>
            </a:endParaRPr>
          </a:p>
        </p:txBody>
      </p:sp>
      <p:pic>
        <p:nvPicPr>
          <p:cNvPr id="5" name="Content Placeholder 4">
            <a:extLst>
              <a:ext uri="{FF2B5EF4-FFF2-40B4-BE49-F238E27FC236}">
                <a16:creationId xmlns:a16="http://schemas.microsoft.com/office/drawing/2014/main" id="{C58CB82D-77FA-7D11-E13F-6E7DFD979820}"/>
              </a:ext>
            </a:extLst>
          </p:cNvPr>
          <p:cNvPicPr>
            <a:picLocks noGrp="1" noChangeAspect="1"/>
          </p:cNvPicPr>
          <p:nvPr>
            <p:ph idx="1"/>
          </p:nvPr>
        </p:nvPicPr>
        <p:blipFill>
          <a:blip r:embed="rId2"/>
          <a:stretch>
            <a:fillRect/>
          </a:stretch>
        </p:blipFill>
        <p:spPr>
          <a:xfrm>
            <a:off x="1026653" y="2302822"/>
            <a:ext cx="7804904" cy="1126178"/>
          </a:xfrm>
          <a:prstGeom prst="rect">
            <a:avLst/>
          </a:prstGeom>
        </p:spPr>
      </p:pic>
      <p:pic>
        <p:nvPicPr>
          <p:cNvPr id="7" name="Picture 6">
            <a:extLst>
              <a:ext uri="{FF2B5EF4-FFF2-40B4-BE49-F238E27FC236}">
                <a16:creationId xmlns:a16="http://schemas.microsoft.com/office/drawing/2014/main" id="{963F179C-1340-90EF-5C54-35AC4FA9CA89}"/>
              </a:ext>
            </a:extLst>
          </p:cNvPr>
          <p:cNvPicPr>
            <a:picLocks noChangeAspect="1"/>
          </p:cNvPicPr>
          <p:nvPr/>
        </p:nvPicPr>
        <p:blipFill>
          <a:blip r:embed="rId3"/>
          <a:srcRect l="6429" t="23901"/>
          <a:stretch>
            <a:fillRect/>
          </a:stretch>
        </p:blipFill>
        <p:spPr>
          <a:xfrm>
            <a:off x="1055261" y="3257869"/>
            <a:ext cx="9818894" cy="2377440"/>
          </a:xfrm>
          <a:prstGeom prst="rect">
            <a:avLst/>
          </a:prstGeom>
        </p:spPr>
      </p:pic>
      <p:sp>
        <p:nvSpPr>
          <p:cNvPr id="9" name="TextBox 8">
            <a:extLst>
              <a:ext uri="{FF2B5EF4-FFF2-40B4-BE49-F238E27FC236}">
                <a16:creationId xmlns:a16="http://schemas.microsoft.com/office/drawing/2014/main" id="{37283D0C-1471-7F89-8159-3C9233F9F4F4}"/>
              </a:ext>
            </a:extLst>
          </p:cNvPr>
          <p:cNvSpPr txBox="1"/>
          <p:nvPr/>
        </p:nvSpPr>
        <p:spPr>
          <a:xfrm>
            <a:off x="1240056" y="5635309"/>
            <a:ext cx="9662707" cy="830997"/>
          </a:xfrm>
          <a:prstGeom prst="rect">
            <a:avLst/>
          </a:prstGeom>
          <a:noFill/>
        </p:spPr>
        <p:txBody>
          <a:bodyPr wrap="square">
            <a:spAutoFit/>
          </a:bodyPr>
          <a:lstStyle/>
          <a:p>
            <a:r>
              <a:rPr lang="nl-NL" sz="2400" b="1">
                <a:solidFill>
                  <a:srgbClr val="00B0F0"/>
                </a:solidFill>
                <a:effectLst/>
                <a:latin typeface="Effra" panose="02000506080000020004"/>
                <a:ea typeface="Times New Roman" panose="02020603050405020304" pitchFamily="18" charset="0"/>
                <a:cs typeface="Times New Roman" panose="02020603050405020304" pitchFamily="18" charset="0"/>
              </a:rPr>
              <a:t>Sociale cohesie = het aantal </a:t>
            </a:r>
            <a:r>
              <a:rPr lang="nl-NL" sz="2400">
                <a:effectLst/>
                <a:latin typeface="Effra" panose="02000506080000020004"/>
                <a:ea typeface="Times New Roman" panose="02020603050405020304" pitchFamily="18" charset="0"/>
                <a:cs typeface="Times New Roman" panose="02020603050405020304" pitchFamily="18" charset="0"/>
              </a:rPr>
              <a:t>(sociale eenzaamheid) </a:t>
            </a:r>
            <a:r>
              <a:rPr lang="nl-NL" sz="2400" b="1">
                <a:solidFill>
                  <a:srgbClr val="00B0F0"/>
                </a:solidFill>
                <a:effectLst/>
                <a:latin typeface="Effra" panose="02000506080000020004"/>
                <a:ea typeface="Times New Roman" panose="02020603050405020304" pitchFamily="18" charset="0"/>
                <a:cs typeface="Times New Roman" panose="02020603050405020304" pitchFamily="18" charset="0"/>
              </a:rPr>
              <a:t>en de kwaliteit </a:t>
            </a:r>
            <a:r>
              <a:rPr lang="nl-NL" sz="2400">
                <a:effectLst/>
                <a:latin typeface="Effra" panose="02000506080000020004"/>
                <a:ea typeface="Times New Roman" panose="02020603050405020304" pitchFamily="18" charset="0"/>
                <a:cs typeface="Times New Roman" panose="02020603050405020304" pitchFamily="18" charset="0"/>
              </a:rPr>
              <a:t>(emotionele eenzaamheid) </a:t>
            </a:r>
            <a:r>
              <a:rPr lang="nl-NL" sz="2400" b="1">
                <a:solidFill>
                  <a:srgbClr val="00B0F0"/>
                </a:solidFill>
                <a:effectLst/>
                <a:latin typeface="Effra" panose="02000506080000020004"/>
                <a:ea typeface="Times New Roman" panose="02020603050405020304" pitchFamily="18" charset="0"/>
                <a:cs typeface="Times New Roman" panose="02020603050405020304" pitchFamily="18" charset="0"/>
              </a:rPr>
              <a:t>van de bindingen </a:t>
            </a:r>
            <a:r>
              <a:rPr lang="nl-NL" sz="2400">
                <a:effectLst/>
                <a:latin typeface="Effra" panose="02000506080000020004"/>
                <a:ea typeface="Times New Roman" panose="02020603050405020304" pitchFamily="18" charset="0"/>
                <a:cs typeface="Times New Roman" panose="02020603050405020304" pitchFamily="18" charset="0"/>
                <a:sym typeface="Wingdings" panose="05000000000000000000" pitchFamily="2" charset="2"/>
              </a:rPr>
              <a:t> affectieve </a:t>
            </a:r>
            <a:endParaRPr lang="nl-NL" sz="2400">
              <a:latin typeface="Effra" panose="02000506080000020004"/>
            </a:endParaRPr>
          </a:p>
        </p:txBody>
      </p:sp>
      <p:sp>
        <p:nvSpPr>
          <p:cNvPr id="10" name="TextBox 9">
            <a:extLst>
              <a:ext uri="{FF2B5EF4-FFF2-40B4-BE49-F238E27FC236}">
                <a16:creationId xmlns:a16="http://schemas.microsoft.com/office/drawing/2014/main" id="{C3E18FB8-C5BB-A7D1-C9A5-DB81CED72302}"/>
              </a:ext>
            </a:extLst>
          </p:cNvPr>
          <p:cNvSpPr txBox="1"/>
          <p:nvPr/>
        </p:nvSpPr>
        <p:spPr>
          <a:xfrm>
            <a:off x="1211448" y="1796812"/>
            <a:ext cx="9662707" cy="461665"/>
          </a:xfrm>
          <a:prstGeom prst="rect">
            <a:avLst/>
          </a:prstGeom>
          <a:noFill/>
        </p:spPr>
        <p:txBody>
          <a:bodyPr wrap="square">
            <a:spAutoFit/>
          </a:bodyPr>
          <a:lstStyle/>
          <a:p>
            <a:r>
              <a:rPr lang="nl-NL" sz="2400" b="1">
                <a:solidFill>
                  <a:srgbClr val="00B0F0"/>
                </a:solidFill>
                <a:effectLst/>
                <a:latin typeface="Effra" panose="02000506080000020004"/>
                <a:ea typeface="Times New Roman" panose="02020603050405020304" pitchFamily="18" charset="0"/>
                <a:cs typeface="Times New Roman" panose="02020603050405020304" pitchFamily="18" charset="0"/>
              </a:rPr>
              <a:t>Sociale cohesie = het aantal en de kwaliteit van de bindingen</a:t>
            </a:r>
            <a:endParaRPr lang="nl-NL" sz="2400">
              <a:latin typeface="Effra" panose="02000506080000020004"/>
            </a:endParaRPr>
          </a:p>
        </p:txBody>
      </p:sp>
    </p:spTree>
    <p:extLst>
      <p:ext uri="{BB962C8B-B14F-4D97-AF65-F5344CB8AC3E}">
        <p14:creationId xmlns:p14="http://schemas.microsoft.com/office/powerpoint/2010/main" val="7879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2A78539-04DA-2380-61B7-C2635189FAB0}"/>
              </a:ext>
            </a:extLst>
          </p:cNvPr>
          <p:cNvSpPr txBox="1"/>
          <p:nvPr/>
        </p:nvSpPr>
        <p:spPr>
          <a:xfrm>
            <a:off x="8869680" y="1493599"/>
            <a:ext cx="2836166" cy="4431983"/>
          </a:xfrm>
          <a:prstGeom prst="rect">
            <a:avLst/>
          </a:prstGeom>
          <a:noFill/>
        </p:spPr>
        <p:txBody>
          <a:bodyPr wrap="square" rtlCol="0">
            <a:spAutoFit/>
          </a:bodyPr>
          <a:lstStyle/>
          <a:p>
            <a:r>
              <a:rPr lang="en-US" sz="2400">
                <a:latin typeface="Effra" panose="02000506080000020004"/>
              </a:rPr>
              <a:t>Is er </a:t>
            </a:r>
            <a:r>
              <a:rPr lang="en-US" sz="2400" err="1">
                <a:latin typeface="Effra" panose="02000506080000020004"/>
              </a:rPr>
              <a:t>een</a:t>
            </a:r>
            <a:r>
              <a:rPr lang="en-US" sz="2400">
                <a:latin typeface="Effra" panose="02000506080000020004"/>
              </a:rPr>
              <a:t> </a:t>
            </a:r>
            <a:r>
              <a:rPr lang="en-US" sz="2400" err="1">
                <a:latin typeface="Effra" panose="02000506080000020004"/>
              </a:rPr>
              <a:t>positieve</a:t>
            </a:r>
            <a:r>
              <a:rPr lang="en-US" sz="2400">
                <a:latin typeface="Effra" panose="02000506080000020004"/>
              </a:rPr>
              <a:t> of </a:t>
            </a:r>
            <a:r>
              <a:rPr lang="en-US" sz="2400" err="1">
                <a:latin typeface="Effra" panose="02000506080000020004"/>
              </a:rPr>
              <a:t>negatieve</a:t>
            </a:r>
            <a:r>
              <a:rPr lang="en-US" sz="2400">
                <a:latin typeface="Effra" panose="02000506080000020004"/>
              </a:rPr>
              <a:t> </a:t>
            </a:r>
            <a:r>
              <a:rPr lang="en-US" sz="2400" err="1">
                <a:latin typeface="Effra" panose="02000506080000020004"/>
              </a:rPr>
              <a:t>correlatie</a:t>
            </a:r>
            <a:r>
              <a:rPr lang="en-US" sz="2400">
                <a:latin typeface="Effra" panose="02000506080000020004"/>
              </a:rPr>
              <a:t> </a:t>
            </a:r>
            <a:r>
              <a:rPr lang="en-US" sz="2400" err="1">
                <a:latin typeface="Effra" panose="02000506080000020004"/>
              </a:rPr>
              <a:t>tussen</a:t>
            </a:r>
            <a:r>
              <a:rPr lang="en-US" sz="2400">
                <a:latin typeface="Effra" panose="02000506080000020004"/>
              </a:rPr>
              <a:t> </a:t>
            </a:r>
            <a:r>
              <a:rPr lang="en-US" sz="2400" b="1" i="1" err="1">
                <a:latin typeface="Effra" panose="02000506080000020004"/>
              </a:rPr>
              <a:t>leeftijd</a:t>
            </a:r>
            <a:r>
              <a:rPr lang="en-US" sz="2400">
                <a:latin typeface="Effra" panose="02000506080000020004"/>
              </a:rPr>
              <a:t> </a:t>
            </a:r>
            <a:r>
              <a:rPr lang="en-US" sz="2400" err="1">
                <a:latin typeface="Effra" panose="02000506080000020004"/>
              </a:rPr>
              <a:t>en</a:t>
            </a:r>
            <a:r>
              <a:rPr lang="en-US" sz="2400">
                <a:latin typeface="Effra" panose="02000506080000020004"/>
              </a:rPr>
              <a:t> </a:t>
            </a:r>
            <a:r>
              <a:rPr lang="en-US" sz="2400" b="1" i="1" err="1">
                <a:latin typeface="Effra" panose="02000506080000020004"/>
              </a:rPr>
              <a:t>sociale</a:t>
            </a:r>
            <a:r>
              <a:rPr lang="en-US" sz="2400" b="1" i="1">
                <a:latin typeface="Effra" panose="02000506080000020004"/>
              </a:rPr>
              <a:t> </a:t>
            </a:r>
            <a:r>
              <a:rPr lang="en-US" sz="2400" b="1" i="1" err="1">
                <a:latin typeface="Effra" panose="02000506080000020004"/>
              </a:rPr>
              <a:t>eenzaamheid</a:t>
            </a:r>
            <a:r>
              <a:rPr lang="en-US" sz="2400">
                <a:latin typeface="Effra" panose="02000506080000020004"/>
              </a:rPr>
              <a:t>?</a:t>
            </a:r>
          </a:p>
          <a:p>
            <a:endParaRPr lang="en-US" sz="2400">
              <a:latin typeface="Effra" panose="02000506080000020004"/>
            </a:endParaRPr>
          </a:p>
          <a:p>
            <a:r>
              <a:rPr lang="en-US" sz="2400" b="1">
                <a:latin typeface="Effra" panose="02000506080000020004"/>
              </a:rPr>
              <a:t>Klaar? </a:t>
            </a:r>
          </a:p>
          <a:p>
            <a:r>
              <a:rPr lang="en-US" sz="2400">
                <a:latin typeface="Effra" panose="02000506080000020004"/>
              </a:rPr>
              <a:t>Stel in je </a:t>
            </a:r>
            <a:r>
              <a:rPr lang="en-US" sz="2400" err="1">
                <a:latin typeface="Effra" panose="02000506080000020004"/>
              </a:rPr>
              <a:t>hoofd</a:t>
            </a:r>
            <a:r>
              <a:rPr lang="en-US" sz="2400">
                <a:latin typeface="Effra" panose="02000506080000020004"/>
              </a:rPr>
              <a:t> </a:t>
            </a:r>
            <a:r>
              <a:rPr lang="en-US" sz="2400" err="1">
                <a:latin typeface="Effra" panose="02000506080000020004"/>
              </a:rPr>
              <a:t>een</a:t>
            </a:r>
            <a:r>
              <a:rPr lang="en-US" sz="2400">
                <a:latin typeface="Effra" panose="02000506080000020004"/>
              </a:rPr>
              <a:t> </a:t>
            </a:r>
            <a:r>
              <a:rPr lang="en-US" sz="2400" err="1">
                <a:latin typeface="Effra" panose="02000506080000020004"/>
              </a:rPr>
              <a:t>hypothese</a:t>
            </a:r>
            <a:r>
              <a:rPr lang="en-US" sz="2400">
                <a:latin typeface="Effra" panose="02000506080000020004"/>
              </a:rPr>
              <a:t> op </a:t>
            </a:r>
            <a:r>
              <a:rPr lang="en-US" sz="2400" err="1">
                <a:latin typeface="Effra" panose="02000506080000020004"/>
              </a:rPr>
              <a:t>o.b.v.</a:t>
            </a:r>
            <a:r>
              <a:rPr lang="en-US" sz="2400">
                <a:latin typeface="Effra" panose="02000506080000020004"/>
              </a:rPr>
              <a:t> </a:t>
            </a:r>
            <a:r>
              <a:rPr lang="en-US" sz="2400" err="1">
                <a:latin typeface="Effra" panose="02000506080000020004"/>
              </a:rPr>
              <a:t>dit</a:t>
            </a:r>
            <a:r>
              <a:rPr lang="en-US" sz="2400">
                <a:latin typeface="Effra" panose="02000506080000020004"/>
              </a:rPr>
              <a:t> </a:t>
            </a:r>
            <a:r>
              <a:rPr lang="en-US" sz="2400" err="1">
                <a:latin typeface="Effra" panose="02000506080000020004"/>
              </a:rPr>
              <a:t>figuur</a:t>
            </a:r>
            <a:r>
              <a:rPr lang="en-US" sz="2400">
                <a:latin typeface="Effra" panose="02000506080000020004"/>
              </a:rPr>
              <a:t> die je </a:t>
            </a:r>
            <a:r>
              <a:rPr lang="en-US" sz="2400" err="1">
                <a:latin typeface="Effra" panose="02000506080000020004"/>
              </a:rPr>
              <a:t>kan</a:t>
            </a:r>
            <a:r>
              <a:rPr lang="en-US" sz="2400">
                <a:latin typeface="Effra" panose="02000506080000020004"/>
              </a:rPr>
              <a:t> </a:t>
            </a:r>
            <a:r>
              <a:rPr lang="en-US" sz="2400" b="1" err="1">
                <a:latin typeface="Effra" panose="02000506080000020004"/>
              </a:rPr>
              <a:t>behouden</a:t>
            </a:r>
            <a:endParaRPr lang="en-US" sz="2400" b="1">
              <a:latin typeface="Effra" panose="02000506080000020004"/>
            </a:endParaRPr>
          </a:p>
          <a:p>
            <a:pPr marL="342900" indent="-342900">
              <a:buFont typeface="+mj-lt"/>
              <a:buAutoNum type="alphaLcPeriod"/>
            </a:pPr>
            <a:endParaRPr lang="nl-NL">
              <a:latin typeface="Effra" panose="02000506080000020004"/>
            </a:endParaRPr>
          </a:p>
        </p:txBody>
      </p:sp>
      <p:pic>
        <p:nvPicPr>
          <p:cNvPr id="4" name="Content Placeholder 4">
            <a:extLst>
              <a:ext uri="{FF2B5EF4-FFF2-40B4-BE49-F238E27FC236}">
                <a16:creationId xmlns:a16="http://schemas.microsoft.com/office/drawing/2014/main" id="{16775D77-2D3D-6338-429D-05A962723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88" y="897255"/>
            <a:ext cx="7663392" cy="5747544"/>
          </a:xfrm>
          <a:prstGeom prst="rect">
            <a:avLst/>
          </a:prstGeom>
        </p:spPr>
      </p:pic>
    </p:spTree>
    <p:extLst>
      <p:ext uri="{BB962C8B-B14F-4D97-AF65-F5344CB8AC3E}">
        <p14:creationId xmlns:p14="http://schemas.microsoft.com/office/powerpoint/2010/main" val="2691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animEffect transition="in" filter="fade">
                                      <p:cBhvr>
                                        <p:cTn id="15"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AA090-299F-4AB0-E4D6-19594835D18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9B3C45-1F8F-E201-08C0-378A92A0A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088" y="897255"/>
            <a:ext cx="7663392" cy="5747544"/>
          </a:xfrm>
          <a:prstGeom prst="rect">
            <a:avLst/>
          </a:prstGeom>
        </p:spPr>
      </p:pic>
      <p:sp>
        <p:nvSpPr>
          <p:cNvPr id="14" name="Rectangle 13">
            <a:extLst>
              <a:ext uri="{FF2B5EF4-FFF2-40B4-BE49-F238E27FC236}">
                <a16:creationId xmlns:a16="http://schemas.microsoft.com/office/drawing/2014/main" id="{B7BE3800-0891-715F-7C88-2F5CAD335D3F}"/>
              </a:ext>
            </a:extLst>
          </p:cNvPr>
          <p:cNvSpPr/>
          <p:nvPr/>
        </p:nvSpPr>
        <p:spPr>
          <a:xfrm>
            <a:off x="8360310" y="2011680"/>
            <a:ext cx="1244388" cy="880110"/>
          </a:xfrm>
          <a:prstGeom prst="rect">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err="1"/>
              <a:t>Leeftijd</a:t>
            </a:r>
            <a:endParaRPr lang="nl-NL" sz="2000"/>
          </a:p>
        </p:txBody>
      </p:sp>
      <p:sp>
        <p:nvSpPr>
          <p:cNvPr id="15" name="Rectangle 14">
            <a:extLst>
              <a:ext uri="{FF2B5EF4-FFF2-40B4-BE49-F238E27FC236}">
                <a16:creationId xmlns:a16="http://schemas.microsoft.com/office/drawing/2014/main" id="{A8EAF3FF-89D7-5E7D-2CF9-687C913D0A53}"/>
              </a:ext>
            </a:extLst>
          </p:cNvPr>
          <p:cNvSpPr/>
          <p:nvPr/>
        </p:nvSpPr>
        <p:spPr>
          <a:xfrm>
            <a:off x="10425642" y="2011680"/>
            <a:ext cx="1244388" cy="880110"/>
          </a:xfrm>
          <a:prstGeom prst="rect">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t>Emotionele</a:t>
            </a:r>
            <a:r>
              <a:rPr lang="en-US" sz="1400"/>
              <a:t> </a:t>
            </a:r>
            <a:r>
              <a:rPr lang="en-US" sz="1400" err="1"/>
              <a:t>eenzaamheid</a:t>
            </a:r>
            <a:endParaRPr lang="nl-NL" sz="1400"/>
          </a:p>
        </p:txBody>
      </p:sp>
      <p:sp>
        <p:nvSpPr>
          <p:cNvPr id="16" name="TextBox 15">
            <a:extLst>
              <a:ext uri="{FF2B5EF4-FFF2-40B4-BE49-F238E27FC236}">
                <a16:creationId xmlns:a16="http://schemas.microsoft.com/office/drawing/2014/main" id="{D7EFCAC2-AF68-843D-6E98-864B063BFA1C}"/>
              </a:ext>
            </a:extLst>
          </p:cNvPr>
          <p:cNvSpPr txBox="1"/>
          <p:nvPr/>
        </p:nvSpPr>
        <p:spPr>
          <a:xfrm>
            <a:off x="8864087" y="1467048"/>
            <a:ext cx="523374" cy="400110"/>
          </a:xfrm>
          <a:prstGeom prst="rect">
            <a:avLst/>
          </a:prstGeom>
          <a:noFill/>
        </p:spPr>
        <p:txBody>
          <a:bodyPr wrap="square" rtlCol="0">
            <a:spAutoFit/>
          </a:bodyPr>
          <a:lstStyle/>
          <a:p>
            <a:r>
              <a:rPr lang="en-US" sz="2000">
                <a:solidFill>
                  <a:srgbClr val="945EE8"/>
                </a:solidFill>
              </a:rPr>
              <a:t>X</a:t>
            </a:r>
            <a:endParaRPr lang="nl-NL" sz="2000">
              <a:solidFill>
                <a:srgbClr val="945EE8"/>
              </a:solidFill>
            </a:endParaRPr>
          </a:p>
        </p:txBody>
      </p:sp>
      <p:sp>
        <p:nvSpPr>
          <p:cNvPr id="17" name="TextBox 16">
            <a:extLst>
              <a:ext uri="{FF2B5EF4-FFF2-40B4-BE49-F238E27FC236}">
                <a16:creationId xmlns:a16="http://schemas.microsoft.com/office/drawing/2014/main" id="{89A8ED15-D2D0-8C68-BFD9-D614E428A460}"/>
              </a:ext>
            </a:extLst>
          </p:cNvPr>
          <p:cNvSpPr txBox="1"/>
          <p:nvPr/>
        </p:nvSpPr>
        <p:spPr>
          <a:xfrm>
            <a:off x="10923917" y="1467048"/>
            <a:ext cx="645995" cy="400110"/>
          </a:xfrm>
          <a:prstGeom prst="rect">
            <a:avLst/>
          </a:prstGeom>
          <a:noFill/>
        </p:spPr>
        <p:txBody>
          <a:bodyPr wrap="square" rtlCol="0">
            <a:spAutoFit/>
          </a:bodyPr>
          <a:lstStyle/>
          <a:p>
            <a:r>
              <a:rPr lang="en-US" sz="2000">
                <a:solidFill>
                  <a:srgbClr val="945EE8"/>
                </a:solidFill>
              </a:rPr>
              <a:t>Y</a:t>
            </a:r>
            <a:endParaRPr lang="nl-NL" sz="2000">
              <a:solidFill>
                <a:srgbClr val="945EE8"/>
              </a:solidFill>
            </a:endParaRPr>
          </a:p>
        </p:txBody>
      </p:sp>
      <p:sp>
        <p:nvSpPr>
          <p:cNvPr id="19" name="TextBox 18">
            <a:extLst>
              <a:ext uri="{FF2B5EF4-FFF2-40B4-BE49-F238E27FC236}">
                <a16:creationId xmlns:a16="http://schemas.microsoft.com/office/drawing/2014/main" id="{B6923990-BF42-1C81-74D5-9BB863523BFF}"/>
              </a:ext>
            </a:extLst>
          </p:cNvPr>
          <p:cNvSpPr txBox="1"/>
          <p:nvPr/>
        </p:nvSpPr>
        <p:spPr>
          <a:xfrm>
            <a:off x="9788658" y="1867158"/>
            <a:ext cx="535294" cy="646331"/>
          </a:xfrm>
          <a:prstGeom prst="rect">
            <a:avLst/>
          </a:prstGeom>
          <a:noFill/>
          <a:ln>
            <a:noFill/>
          </a:ln>
        </p:spPr>
        <p:txBody>
          <a:bodyPr wrap="square" rtlCol="0">
            <a:spAutoFit/>
          </a:bodyPr>
          <a:lstStyle/>
          <a:p>
            <a:pPr algn="ctr"/>
            <a:r>
              <a:rPr lang="en-US" sz="3600">
                <a:solidFill>
                  <a:srgbClr val="945EE8"/>
                </a:solidFill>
              </a:rPr>
              <a:t>-</a:t>
            </a:r>
            <a:endParaRPr lang="nl-NL" sz="3600">
              <a:solidFill>
                <a:srgbClr val="945EE8"/>
              </a:solidFill>
            </a:endParaRPr>
          </a:p>
        </p:txBody>
      </p:sp>
      <p:cxnSp>
        <p:nvCxnSpPr>
          <p:cNvPr id="22" name="Straight Arrow Connector 21">
            <a:extLst>
              <a:ext uri="{FF2B5EF4-FFF2-40B4-BE49-F238E27FC236}">
                <a16:creationId xmlns:a16="http://schemas.microsoft.com/office/drawing/2014/main" id="{DDC2A115-BEB6-3687-46F4-64C777C0CF61}"/>
              </a:ext>
            </a:extLst>
          </p:cNvPr>
          <p:cNvCxnSpPr>
            <a:cxnSpLocks/>
          </p:cNvCxnSpPr>
          <p:nvPr/>
        </p:nvCxnSpPr>
        <p:spPr>
          <a:xfrm>
            <a:off x="9776938" y="2513489"/>
            <a:ext cx="535294" cy="0"/>
          </a:xfrm>
          <a:prstGeom prst="straightConnector1">
            <a:avLst/>
          </a:prstGeom>
          <a:ln>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CC0EB537-16F0-EE32-F165-0A2B2ED5F68E}"/>
              </a:ext>
            </a:extLst>
          </p:cNvPr>
          <p:cNvCxnSpPr>
            <a:cxnSpLocks/>
          </p:cNvCxnSpPr>
          <p:nvPr/>
        </p:nvCxnSpPr>
        <p:spPr>
          <a:xfrm flipH="1">
            <a:off x="4574602" y="1786836"/>
            <a:ext cx="1320800" cy="3502569"/>
          </a:xfrm>
          <a:prstGeom prst="straightConnector1">
            <a:avLst/>
          </a:prstGeom>
          <a:ln w="539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1B733C-0BE3-8D2E-DAF6-C491826088C3}"/>
              </a:ext>
            </a:extLst>
          </p:cNvPr>
          <p:cNvSpPr/>
          <p:nvPr/>
        </p:nvSpPr>
        <p:spPr>
          <a:xfrm>
            <a:off x="8360310" y="3882698"/>
            <a:ext cx="1244388" cy="88011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err="1"/>
              <a:t>Leeftijd</a:t>
            </a:r>
            <a:endParaRPr lang="nl-NL" sz="2000"/>
          </a:p>
        </p:txBody>
      </p:sp>
      <p:sp>
        <p:nvSpPr>
          <p:cNvPr id="7" name="Rectangle 6">
            <a:extLst>
              <a:ext uri="{FF2B5EF4-FFF2-40B4-BE49-F238E27FC236}">
                <a16:creationId xmlns:a16="http://schemas.microsoft.com/office/drawing/2014/main" id="{0A613499-8BDF-A5B9-22CC-87CDA1385DF3}"/>
              </a:ext>
            </a:extLst>
          </p:cNvPr>
          <p:cNvSpPr/>
          <p:nvPr/>
        </p:nvSpPr>
        <p:spPr>
          <a:xfrm>
            <a:off x="10425642" y="3882698"/>
            <a:ext cx="1244388" cy="88011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t>Emotionele</a:t>
            </a:r>
            <a:endParaRPr lang="en-US" sz="1400"/>
          </a:p>
          <a:p>
            <a:pPr algn="ctr"/>
            <a:r>
              <a:rPr lang="en-US" sz="1400" err="1"/>
              <a:t>eenzaamheid</a:t>
            </a:r>
            <a:endParaRPr lang="nl-NL" sz="1400"/>
          </a:p>
        </p:txBody>
      </p:sp>
      <p:sp>
        <p:nvSpPr>
          <p:cNvPr id="8" name="TextBox 7">
            <a:extLst>
              <a:ext uri="{FF2B5EF4-FFF2-40B4-BE49-F238E27FC236}">
                <a16:creationId xmlns:a16="http://schemas.microsoft.com/office/drawing/2014/main" id="{37059152-FD6B-6F7A-6CA9-62C9031FC205}"/>
              </a:ext>
            </a:extLst>
          </p:cNvPr>
          <p:cNvSpPr txBox="1"/>
          <p:nvPr/>
        </p:nvSpPr>
        <p:spPr>
          <a:xfrm>
            <a:off x="8864087" y="3338066"/>
            <a:ext cx="523374" cy="400110"/>
          </a:xfrm>
          <a:prstGeom prst="rect">
            <a:avLst/>
          </a:prstGeom>
          <a:noFill/>
        </p:spPr>
        <p:txBody>
          <a:bodyPr wrap="square" rtlCol="0">
            <a:spAutoFit/>
          </a:bodyPr>
          <a:lstStyle/>
          <a:p>
            <a:r>
              <a:rPr lang="en-US" sz="2000">
                <a:solidFill>
                  <a:srgbClr val="FF0000"/>
                </a:solidFill>
              </a:rPr>
              <a:t>X</a:t>
            </a:r>
            <a:endParaRPr lang="nl-NL" sz="2000">
              <a:solidFill>
                <a:srgbClr val="FF0000"/>
              </a:solidFill>
            </a:endParaRPr>
          </a:p>
        </p:txBody>
      </p:sp>
      <p:sp>
        <p:nvSpPr>
          <p:cNvPr id="9" name="TextBox 8">
            <a:extLst>
              <a:ext uri="{FF2B5EF4-FFF2-40B4-BE49-F238E27FC236}">
                <a16:creationId xmlns:a16="http://schemas.microsoft.com/office/drawing/2014/main" id="{98E8EAC7-98D3-F49C-A351-FCDE8C8171D2}"/>
              </a:ext>
            </a:extLst>
          </p:cNvPr>
          <p:cNvSpPr txBox="1"/>
          <p:nvPr/>
        </p:nvSpPr>
        <p:spPr>
          <a:xfrm>
            <a:off x="10923917" y="3338066"/>
            <a:ext cx="645995" cy="400110"/>
          </a:xfrm>
          <a:prstGeom prst="rect">
            <a:avLst/>
          </a:prstGeom>
          <a:noFill/>
        </p:spPr>
        <p:txBody>
          <a:bodyPr wrap="square" rtlCol="0">
            <a:spAutoFit/>
          </a:bodyPr>
          <a:lstStyle/>
          <a:p>
            <a:r>
              <a:rPr lang="en-US" sz="2000">
                <a:solidFill>
                  <a:srgbClr val="FF0000"/>
                </a:solidFill>
              </a:rPr>
              <a:t>Y</a:t>
            </a:r>
            <a:endParaRPr lang="nl-NL" sz="2000">
              <a:solidFill>
                <a:srgbClr val="FF0000"/>
              </a:solidFill>
            </a:endParaRPr>
          </a:p>
        </p:txBody>
      </p:sp>
      <p:sp>
        <p:nvSpPr>
          <p:cNvPr id="10" name="TextBox 9">
            <a:extLst>
              <a:ext uri="{FF2B5EF4-FFF2-40B4-BE49-F238E27FC236}">
                <a16:creationId xmlns:a16="http://schemas.microsoft.com/office/drawing/2014/main" id="{B45F7225-B0B4-59F0-BAF4-9295DA444553}"/>
              </a:ext>
            </a:extLst>
          </p:cNvPr>
          <p:cNvSpPr txBox="1"/>
          <p:nvPr/>
        </p:nvSpPr>
        <p:spPr>
          <a:xfrm>
            <a:off x="9788658" y="3738176"/>
            <a:ext cx="535294" cy="646331"/>
          </a:xfrm>
          <a:prstGeom prst="rect">
            <a:avLst/>
          </a:prstGeom>
          <a:noFill/>
          <a:ln>
            <a:noFill/>
          </a:ln>
        </p:spPr>
        <p:txBody>
          <a:bodyPr wrap="square" rtlCol="0">
            <a:spAutoFit/>
          </a:bodyPr>
          <a:lstStyle/>
          <a:p>
            <a:pPr algn="ctr"/>
            <a:r>
              <a:rPr lang="en-US" sz="3600">
                <a:solidFill>
                  <a:srgbClr val="FF0000"/>
                </a:solidFill>
              </a:rPr>
              <a:t>+</a:t>
            </a:r>
            <a:endParaRPr lang="nl-NL" sz="3600">
              <a:solidFill>
                <a:srgbClr val="FF0000"/>
              </a:solidFill>
            </a:endParaRPr>
          </a:p>
        </p:txBody>
      </p:sp>
      <p:cxnSp>
        <p:nvCxnSpPr>
          <p:cNvPr id="11" name="Straight Arrow Connector 10">
            <a:extLst>
              <a:ext uri="{FF2B5EF4-FFF2-40B4-BE49-F238E27FC236}">
                <a16:creationId xmlns:a16="http://schemas.microsoft.com/office/drawing/2014/main" id="{2F166EEE-EAB5-1786-902B-BAC3CCE108DC}"/>
              </a:ext>
            </a:extLst>
          </p:cNvPr>
          <p:cNvCxnSpPr>
            <a:cxnSpLocks/>
          </p:cNvCxnSpPr>
          <p:nvPr/>
        </p:nvCxnSpPr>
        <p:spPr>
          <a:xfrm>
            <a:off x="9776938" y="4384507"/>
            <a:ext cx="5352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
            <a:extLst>
              <a:ext uri="{FF2B5EF4-FFF2-40B4-BE49-F238E27FC236}">
                <a16:creationId xmlns:a16="http://schemas.microsoft.com/office/drawing/2014/main" id="{39320C73-9DE3-7D17-E05E-6D43C55714F3}"/>
              </a:ext>
            </a:extLst>
          </p:cNvPr>
          <p:cNvCxnSpPr>
            <a:cxnSpLocks/>
          </p:cNvCxnSpPr>
          <p:nvPr/>
        </p:nvCxnSpPr>
        <p:spPr>
          <a:xfrm>
            <a:off x="5439940" y="1547624"/>
            <a:ext cx="1312122" cy="2836883"/>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2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9" grpId="0"/>
      <p:bldP spid="6" grpId="0" animBg="1"/>
      <p:bldP spid="7" grpId="0" animBg="1"/>
      <p:bldP spid="8"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36E63-5ACD-B653-47E2-9C51EA8769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13432A-9327-72B0-5767-11574E0DC127}"/>
              </a:ext>
            </a:extLst>
          </p:cNvPr>
          <p:cNvSpPr>
            <a:spLocks noGrp="1"/>
          </p:cNvSpPr>
          <p:nvPr>
            <p:ph type="title"/>
          </p:nvPr>
        </p:nvSpPr>
        <p:spPr>
          <a:xfrm>
            <a:off x="838200" y="981826"/>
            <a:ext cx="9272954" cy="902779"/>
          </a:xfrm>
        </p:spPr>
        <p:txBody>
          <a:bodyPr>
            <a:noAutofit/>
          </a:bodyPr>
          <a:lstStyle/>
          <a:p>
            <a:br>
              <a:rPr lang="nl-NL" sz="3600" b="1"/>
            </a:br>
            <a:r>
              <a:rPr lang="nl-NL" sz="3600" b="1"/>
              <a:t>Casus: hypothese koppelen aan sociale cohesie </a:t>
            </a:r>
          </a:p>
        </p:txBody>
      </p:sp>
      <p:sp>
        <p:nvSpPr>
          <p:cNvPr id="3" name="Tijdelijke aanduiding voor inhoud 2">
            <a:extLst>
              <a:ext uri="{FF2B5EF4-FFF2-40B4-BE49-F238E27FC236}">
                <a16:creationId xmlns:a16="http://schemas.microsoft.com/office/drawing/2014/main" id="{E573B49B-6A54-C48E-3316-4491B8597049}"/>
              </a:ext>
            </a:extLst>
          </p:cNvPr>
          <p:cNvSpPr>
            <a:spLocks noGrp="1"/>
          </p:cNvSpPr>
          <p:nvPr>
            <p:ph idx="1"/>
          </p:nvPr>
        </p:nvSpPr>
        <p:spPr>
          <a:xfrm>
            <a:off x="949276" y="1884606"/>
            <a:ext cx="10183544" cy="4552463"/>
          </a:xfrm>
        </p:spPr>
        <p:txBody>
          <a:bodyPr>
            <a:normAutofit fontScale="92500" lnSpcReduction="10000"/>
          </a:bodyPr>
          <a:lstStyle/>
          <a:p>
            <a:pPr marL="0" indent="0">
              <a:buNone/>
            </a:pPr>
            <a:endParaRPr lang="nl-NL"/>
          </a:p>
          <a:p>
            <a:pPr marL="0" indent="0">
              <a:buNone/>
            </a:pPr>
            <a:r>
              <a:rPr lang="nl-NL" b="1"/>
              <a:t>Onderzoeksvraag</a:t>
            </a:r>
            <a:endParaRPr lang="nl-NL"/>
          </a:p>
          <a:p>
            <a:r>
              <a:rPr lang="nl-NL"/>
              <a:t>In hoeverre heeft leeftijd invloed welke soort eenzaamheid mensen ervaren?</a:t>
            </a:r>
            <a:br>
              <a:rPr lang="nl-NL"/>
            </a:br>
            <a:endParaRPr lang="nl-NL"/>
          </a:p>
          <a:p>
            <a:pPr marL="0" indent="0">
              <a:buNone/>
            </a:pPr>
            <a:r>
              <a:rPr lang="nl-NL" b="1"/>
              <a:t>Hypothese opstellen </a:t>
            </a:r>
            <a:endParaRPr lang="nl-NL"/>
          </a:p>
          <a:p>
            <a:r>
              <a:rPr lang="nl-NL" b="1"/>
              <a:t>(</a:t>
            </a:r>
            <a:r>
              <a:rPr lang="nl-NL" b="1" err="1"/>
              <a:t>als-dan</a:t>
            </a:r>
            <a:r>
              <a:rPr lang="nl-NL" b="1"/>
              <a:t>): </a:t>
            </a:r>
            <a:r>
              <a:rPr lang="nl-NL" i="1"/>
              <a:t>Als je jonger bent, dan is de kans groter dat je emotionele eenzaamheid ervaart </a:t>
            </a:r>
          </a:p>
          <a:p>
            <a:pPr marL="0" indent="0">
              <a:buNone/>
            </a:pPr>
            <a:r>
              <a:rPr lang="nl-NL"/>
              <a:t>OF</a:t>
            </a:r>
          </a:p>
          <a:p>
            <a:r>
              <a:rPr lang="nl-NL" b="1"/>
              <a:t>(hoe-hoe): </a:t>
            </a:r>
            <a:r>
              <a:rPr lang="nl-NL" i="1"/>
              <a:t>Hoe ouder je bent, hoe groter de kans is dat je sociale eenzaamheid ervaart </a:t>
            </a:r>
          </a:p>
          <a:p>
            <a:endParaRPr lang="nl-NL"/>
          </a:p>
        </p:txBody>
      </p:sp>
    </p:spTree>
    <p:extLst>
      <p:ext uri="{BB962C8B-B14F-4D97-AF65-F5344CB8AC3E}">
        <p14:creationId xmlns:p14="http://schemas.microsoft.com/office/powerpoint/2010/main" val="36746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A748-0BC9-0146-8878-6DBEBA194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B7015-178E-B84A-E875-C5EAB7C9DEDC}"/>
              </a:ext>
            </a:extLst>
          </p:cNvPr>
          <p:cNvSpPr>
            <a:spLocks noGrp="1"/>
          </p:cNvSpPr>
          <p:nvPr>
            <p:ph type="title"/>
          </p:nvPr>
        </p:nvSpPr>
        <p:spPr>
          <a:xfrm>
            <a:off x="838200" y="500062"/>
            <a:ext cx="10515600" cy="1325563"/>
          </a:xfrm>
        </p:spPr>
        <p:txBody>
          <a:bodyPr/>
          <a:lstStyle/>
          <a:p>
            <a:r>
              <a:rPr lang="en-US" err="1"/>
              <a:t>Inhoud</a:t>
            </a:r>
            <a:r>
              <a:rPr lang="en-US"/>
              <a:t> </a:t>
            </a:r>
            <a:r>
              <a:rPr lang="en-US" err="1"/>
              <a:t>dit</a:t>
            </a:r>
            <a:r>
              <a:rPr lang="en-US"/>
              <a:t> </a:t>
            </a:r>
            <a:r>
              <a:rPr lang="en-US" err="1"/>
              <a:t>uur</a:t>
            </a:r>
            <a:r>
              <a:rPr lang="en-US"/>
              <a:t>  </a:t>
            </a:r>
            <a:endParaRPr lang="nl-NL"/>
          </a:p>
        </p:txBody>
      </p:sp>
      <p:sp>
        <p:nvSpPr>
          <p:cNvPr id="3" name="Content Placeholder 2">
            <a:extLst>
              <a:ext uri="{FF2B5EF4-FFF2-40B4-BE49-F238E27FC236}">
                <a16:creationId xmlns:a16="http://schemas.microsoft.com/office/drawing/2014/main" id="{2B7A821C-AB65-66C0-C06C-020EF6094CF7}"/>
              </a:ext>
            </a:extLst>
          </p:cNvPr>
          <p:cNvSpPr>
            <a:spLocks noGrp="1"/>
          </p:cNvSpPr>
          <p:nvPr>
            <p:ph idx="1"/>
          </p:nvPr>
        </p:nvSpPr>
        <p:spPr>
          <a:xfrm>
            <a:off x="838200" y="1825625"/>
            <a:ext cx="10934700" cy="4351338"/>
          </a:xfrm>
        </p:spPr>
        <p:txBody>
          <a:bodyPr>
            <a:normAutofit fontScale="92500" lnSpcReduction="20000"/>
          </a:bodyPr>
          <a:lstStyle/>
          <a:p>
            <a:pPr marL="514350" indent="-514350">
              <a:buFont typeface="+mj-lt"/>
              <a:buAutoNum type="arabicPeriod"/>
            </a:pPr>
            <a:r>
              <a:rPr lang="en-US" err="1"/>
              <a:t>Kernconcepten</a:t>
            </a:r>
            <a:r>
              <a:rPr lang="en-US"/>
              <a:t> </a:t>
            </a:r>
            <a:r>
              <a:rPr lang="en-US" err="1"/>
              <a:t>toepassen</a:t>
            </a:r>
            <a:r>
              <a:rPr lang="en-US"/>
              <a:t> </a:t>
            </a:r>
          </a:p>
          <a:p>
            <a:pPr marL="892175" lvl="1"/>
            <a:r>
              <a:rPr lang="en-US" err="1"/>
              <a:t>Samenwerking</a:t>
            </a:r>
            <a:r>
              <a:rPr lang="en-US"/>
              <a:t> </a:t>
            </a:r>
          </a:p>
          <a:p>
            <a:pPr marL="892175" lvl="1"/>
            <a:r>
              <a:rPr lang="en-US" err="1"/>
              <a:t>Cultuur</a:t>
            </a:r>
            <a:r>
              <a:rPr lang="en-US"/>
              <a:t> </a:t>
            </a:r>
            <a:r>
              <a:rPr lang="en-US" err="1"/>
              <a:t>en</a:t>
            </a:r>
            <a:r>
              <a:rPr lang="en-US"/>
              <a:t> </a:t>
            </a:r>
            <a:r>
              <a:rPr lang="en-US" err="1"/>
              <a:t>socialisatie</a:t>
            </a:r>
            <a:endParaRPr lang="en-US"/>
          </a:p>
          <a:p>
            <a:pPr marL="892175" lvl="1"/>
            <a:r>
              <a:rPr lang="en-US" err="1"/>
              <a:t>Identiteit</a:t>
            </a:r>
            <a:endParaRPr lang="en-US"/>
          </a:p>
          <a:p>
            <a:pPr marL="892175" lvl="1"/>
            <a:r>
              <a:rPr lang="en-US"/>
              <a:t>Sociale </a:t>
            </a:r>
            <a:r>
              <a:rPr lang="en-US" err="1"/>
              <a:t>cohesie</a:t>
            </a:r>
            <a:endParaRPr lang="en-US"/>
          </a:p>
          <a:p>
            <a:pPr marL="892175" lvl="1"/>
            <a:r>
              <a:rPr lang="en-US" err="1"/>
              <a:t>Rationalisering</a:t>
            </a:r>
            <a:r>
              <a:rPr lang="en-US"/>
              <a:t> </a:t>
            </a:r>
          </a:p>
          <a:p>
            <a:pPr marL="663575" lvl="1" indent="0">
              <a:buNone/>
            </a:pPr>
            <a:endParaRPr lang="nl-NL"/>
          </a:p>
          <a:p>
            <a:pPr marL="514350" indent="-514350">
              <a:buFont typeface="+mj-lt"/>
              <a:buAutoNum type="arabicPeriod"/>
            </a:pPr>
            <a:r>
              <a:rPr lang="nl-NL"/>
              <a:t>Moderne school vs. klassieke school </a:t>
            </a:r>
          </a:p>
          <a:p>
            <a:pPr marL="514350" indent="-514350">
              <a:buFont typeface="+mj-lt"/>
              <a:buAutoNum type="arabicPeriod"/>
            </a:pPr>
            <a:endParaRPr lang="nl-NL"/>
          </a:p>
          <a:p>
            <a:pPr marL="514350" indent="-514350">
              <a:buFont typeface="+mj-lt"/>
              <a:buAutoNum type="arabicPeriod"/>
            </a:pPr>
            <a:r>
              <a:rPr lang="nl-NL" err="1"/>
              <a:t>Onderzoeksvaardigheden</a:t>
            </a:r>
            <a:r>
              <a:rPr lang="nl-NL"/>
              <a:t> op het CE</a:t>
            </a:r>
          </a:p>
          <a:p>
            <a:pPr marL="892175" lvl="1"/>
            <a:r>
              <a:rPr lang="nl-NL"/>
              <a:t>Variabelen herkennen in grafieken</a:t>
            </a:r>
          </a:p>
          <a:p>
            <a:pPr marL="892175" lvl="1"/>
            <a:r>
              <a:rPr lang="nl-NL"/>
              <a:t>Positieve en negatieve correlaties </a:t>
            </a:r>
            <a:endParaRPr lang="en-US"/>
          </a:p>
        </p:txBody>
      </p:sp>
      <mc:AlternateContent xmlns:mc="http://schemas.openxmlformats.org/markup-compatibility/2006" xmlns:psez="http://schemas.microsoft.com/office/powerpoint/2016/sectionzoom">
        <mc:Choice Requires="psez">
          <p:graphicFrame>
            <p:nvGraphicFramePr>
              <p:cNvPr id="4" name="Section Zoom 4">
                <a:extLst>
                  <a:ext uri="{FF2B5EF4-FFF2-40B4-BE49-F238E27FC236}">
                    <a16:creationId xmlns:a16="http://schemas.microsoft.com/office/drawing/2014/main" id="{904DF118-BF14-51A0-EDF1-47DE097F4672}"/>
                  </a:ext>
                </a:extLst>
              </p:cNvPr>
              <p:cNvGraphicFramePr>
                <a:graphicFrameLocks noChangeAspect="1"/>
              </p:cNvGraphicFramePr>
              <p:nvPr>
                <p:extLst>
                  <p:ext uri="{D42A27DB-BD31-4B8C-83A1-F6EECF244321}">
                    <p14:modId xmlns:p14="http://schemas.microsoft.com/office/powerpoint/2010/main" val="217270825"/>
                  </p:ext>
                </p:extLst>
              </p:nvPr>
            </p:nvGraphicFramePr>
            <p:xfrm>
              <a:off x="7101840" y="1249522"/>
              <a:ext cx="3048000" cy="1714500"/>
            </p:xfrm>
            <a:graphic>
              <a:graphicData uri="http://schemas.microsoft.com/office/powerpoint/2016/sectionzoom">
                <psez:sectionZm>
                  <psez:sectionZmObj sectionId="{5468E949-127B-478B-B185-8AE94CD46C39}">
                    <psez:zmPr id="{6CE417F2-0463-4E91-854F-99CC4805990E}"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4" name="Section Zoom 4">
                <a:hlinkClick r:id="rId3" action="ppaction://hlinksldjump"/>
                <a:extLst>
                  <a:ext uri="{FF2B5EF4-FFF2-40B4-BE49-F238E27FC236}">
                    <a16:creationId xmlns:a16="http://schemas.microsoft.com/office/drawing/2014/main" id="{904DF118-BF14-51A0-EDF1-47DE097F4672}"/>
                  </a:ext>
                </a:extLst>
              </p:cNvPr>
              <p:cNvPicPr>
                <a:picLocks noGrp="1" noRot="1" noChangeAspect="1" noMove="1" noResize="1" noEditPoints="1" noAdjustHandles="1" noChangeArrowheads="1" noChangeShapeType="1"/>
              </p:cNvPicPr>
              <p:nvPr/>
            </p:nvPicPr>
            <p:blipFill>
              <a:blip r:embed="rId4"/>
              <a:stretch>
                <a:fillRect/>
              </a:stretch>
            </p:blipFill>
            <p:spPr>
              <a:xfrm>
                <a:off x="7101840" y="124952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6" name="Section Zoom 6">
                <a:extLst>
                  <a:ext uri="{FF2B5EF4-FFF2-40B4-BE49-F238E27FC236}">
                    <a16:creationId xmlns:a16="http://schemas.microsoft.com/office/drawing/2014/main" id="{92CA6573-E135-3C79-EC67-4D3945CD4423}"/>
                  </a:ext>
                </a:extLst>
              </p:cNvPr>
              <p:cNvGraphicFramePr>
                <a:graphicFrameLocks noChangeAspect="1"/>
              </p:cNvGraphicFramePr>
              <p:nvPr>
                <p:extLst>
                  <p:ext uri="{D42A27DB-BD31-4B8C-83A1-F6EECF244321}">
                    <p14:modId xmlns:p14="http://schemas.microsoft.com/office/powerpoint/2010/main" val="2817304642"/>
                  </p:ext>
                </p:extLst>
              </p:nvPr>
            </p:nvGraphicFramePr>
            <p:xfrm>
              <a:off x="7101840" y="4751228"/>
              <a:ext cx="3048000" cy="1714500"/>
            </p:xfrm>
            <a:graphic>
              <a:graphicData uri="http://schemas.microsoft.com/office/powerpoint/2016/sectionzoom">
                <psez:sectionZm>
                  <psez:sectionZmObj sectionId="{49D6110F-980D-467D-9BB1-0AB42B693672}">
                    <psez:zmPr id="{4896CDAF-2F9B-42AD-9C0C-40AE5005A88F}"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6" name="Section Zoom 6">
                <a:hlinkClick r:id="rId6" action="ppaction://hlinksldjump"/>
                <a:extLst>
                  <a:ext uri="{FF2B5EF4-FFF2-40B4-BE49-F238E27FC236}">
                    <a16:creationId xmlns:a16="http://schemas.microsoft.com/office/drawing/2014/main" id="{92CA6573-E135-3C79-EC67-4D3945CD4423}"/>
                  </a:ext>
                </a:extLst>
              </p:cNvPr>
              <p:cNvPicPr>
                <a:picLocks noGrp="1" noRot="1" noChangeAspect="1" noMove="1" noResize="1" noEditPoints="1" noAdjustHandles="1" noChangeArrowheads="1" noChangeShapeType="1"/>
              </p:cNvPicPr>
              <p:nvPr/>
            </p:nvPicPr>
            <p:blipFill>
              <a:blip r:embed="rId7"/>
              <a:stretch>
                <a:fillRect/>
              </a:stretch>
            </p:blipFill>
            <p:spPr>
              <a:xfrm>
                <a:off x="7101840" y="4751228"/>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8">
                <a:extLst>
                  <a:ext uri="{FF2B5EF4-FFF2-40B4-BE49-F238E27FC236}">
                    <a16:creationId xmlns:a16="http://schemas.microsoft.com/office/drawing/2014/main" id="{006CADDC-9E2E-D318-E179-3072E721186B}"/>
                  </a:ext>
                </a:extLst>
              </p:cNvPr>
              <p:cNvGraphicFramePr>
                <a:graphicFrameLocks noChangeAspect="1"/>
              </p:cNvGraphicFramePr>
              <p:nvPr>
                <p:extLst>
                  <p:ext uri="{D42A27DB-BD31-4B8C-83A1-F6EECF244321}">
                    <p14:modId xmlns:p14="http://schemas.microsoft.com/office/powerpoint/2010/main" val="1871308492"/>
                  </p:ext>
                </p:extLst>
              </p:nvPr>
            </p:nvGraphicFramePr>
            <p:xfrm>
              <a:off x="7101840" y="3000375"/>
              <a:ext cx="3048000" cy="1714500"/>
            </p:xfrm>
            <a:graphic>
              <a:graphicData uri="http://schemas.microsoft.com/office/powerpoint/2016/sectionzoom">
                <psez:sectionZm>
                  <psez:sectionZmObj sectionId="{A6532060-647C-4A09-844A-CE07D957D61A}">
                    <psez:zmPr id="{5B7F4841-D17C-41F6-BEEB-8C4B068223E5}"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8" name="Section Zoom 8">
                <a:hlinkClick r:id="rId9" action="ppaction://hlinksldjump"/>
                <a:extLst>
                  <a:ext uri="{FF2B5EF4-FFF2-40B4-BE49-F238E27FC236}">
                    <a16:creationId xmlns:a16="http://schemas.microsoft.com/office/drawing/2014/main" id="{006CADDC-9E2E-D318-E179-3072E721186B}"/>
                  </a:ext>
                </a:extLst>
              </p:cNvPr>
              <p:cNvPicPr>
                <a:picLocks noGrp="1" noRot="1" noChangeAspect="1" noMove="1" noResize="1" noEditPoints="1" noAdjustHandles="1" noChangeArrowheads="1" noChangeShapeType="1"/>
              </p:cNvPicPr>
              <p:nvPr/>
            </p:nvPicPr>
            <p:blipFill>
              <a:blip r:embed="rId10"/>
              <a:stretch>
                <a:fillRect/>
              </a:stretch>
            </p:blipFill>
            <p:spPr>
              <a:xfrm>
                <a:off x="7101840" y="30003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838171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66BAA77-0B0D-8504-BF86-EA419CA56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94" t="20719" r="3097"/>
          <a:stretch>
            <a:fill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F1B0B2-646C-66F8-AE44-5B668B59C9E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a:solidFill>
                  <a:schemeClr val="bg1"/>
                </a:solidFill>
                <a:latin typeface="+mj-lt"/>
              </a:rPr>
              <a:t>Klassieke vs. </a:t>
            </a:r>
            <a:r>
              <a:rPr lang="en-US" err="1">
                <a:solidFill>
                  <a:schemeClr val="bg1"/>
                </a:solidFill>
                <a:latin typeface="+mj-lt"/>
              </a:rPr>
              <a:t>moderne</a:t>
            </a:r>
            <a:r>
              <a:rPr lang="en-US">
                <a:solidFill>
                  <a:schemeClr val="bg1"/>
                </a:solidFill>
                <a:latin typeface="+mj-lt"/>
              </a:rPr>
              <a:t> school</a:t>
            </a:r>
          </a:p>
        </p:txBody>
      </p:sp>
      <p:sp>
        <p:nvSpPr>
          <p:cNvPr id="1035" name="Rectangle: Rounded Corners 10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256B7E6-A163-5AAD-4277-160063E7C259}"/>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bg1"/>
                </a:solidFill>
                <a:latin typeface="+mn-lt"/>
              </a:rPr>
              <a:t>Deel 2</a:t>
            </a:r>
          </a:p>
        </p:txBody>
      </p:sp>
    </p:spTree>
    <p:extLst>
      <p:ext uri="{BB962C8B-B14F-4D97-AF65-F5344CB8AC3E}">
        <p14:creationId xmlns:p14="http://schemas.microsoft.com/office/powerpoint/2010/main" val="924761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BD86-8E99-98F3-5A04-05B35EB1C6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33BBF-EBBA-FD74-B6A8-5DBE890FA4E0}"/>
              </a:ext>
            </a:extLst>
          </p:cNvPr>
          <p:cNvSpPr>
            <a:spLocks noGrp="1"/>
          </p:cNvSpPr>
          <p:nvPr>
            <p:ph type="title"/>
          </p:nvPr>
        </p:nvSpPr>
        <p:spPr/>
        <p:txBody>
          <a:bodyPr/>
          <a:lstStyle/>
          <a:p>
            <a:r>
              <a:rPr lang="nl-NL" b="1">
                <a:latin typeface="Effra"/>
              </a:rPr>
              <a:t>Klassieke VS moderne school</a:t>
            </a:r>
          </a:p>
        </p:txBody>
      </p:sp>
      <p:sp>
        <p:nvSpPr>
          <p:cNvPr id="3" name="Tijdelijke aanduiding voor inhoud 2">
            <a:extLst>
              <a:ext uri="{FF2B5EF4-FFF2-40B4-BE49-F238E27FC236}">
                <a16:creationId xmlns:a16="http://schemas.microsoft.com/office/drawing/2014/main" id="{B70DBF62-F2F7-FA23-1DCE-D4FB9B801380}"/>
              </a:ext>
            </a:extLst>
          </p:cNvPr>
          <p:cNvSpPr>
            <a:spLocks noGrp="1"/>
          </p:cNvSpPr>
          <p:nvPr>
            <p:ph idx="1"/>
          </p:nvPr>
        </p:nvSpPr>
        <p:spPr/>
        <p:txBody>
          <a:bodyPr>
            <a:normAutofit/>
          </a:bodyPr>
          <a:lstStyle/>
          <a:p>
            <a:pPr marL="0" indent="0">
              <a:buNone/>
            </a:pPr>
            <a:r>
              <a:rPr lang="nl-NL"/>
              <a:t>Stel je voor dat je twee rechters vergelijkt in een rechtszaak:</a:t>
            </a:r>
            <a:br>
              <a:rPr lang="nl-NL"/>
            </a:br>
            <a:endParaRPr lang="nl-NL"/>
          </a:p>
          <a:p>
            <a:pPr marL="0" indent="0">
              <a:buNone/>
            </a:pPr>
            <a:r>
              <a:rPr lang="nl-NL"/>
              <a:t>De eerste rechter zegt: </a:t>
            </a:r>
            <a:r>
              <a:rPr lang="nl-NL" i="1"/>
              <a:t>“Deze verdachte heeft een misdrijf gepleegd, dus hij moet gestraft worden. Straf is nodig om de orde te handhaven en anderen af te schrikken.”</a:t>
            </a:r>
            <a:endParaRPr lang="nl-NL"/>
          </a:p>
          <a:p>
            <a:pPr marL="0" indent="0">
              <a:buNone/>
            </a:pPr>
            <a:endParaRPr lang="nl-NL"/>
          </a:p>
          <a:p>
            <a:pPr marL="0" indent="0">
              <a:buNone/>
            </a:pPr>
            <a:r>
              <a:rPr lang="nl-NL"/>
              <a:t>De tweede rechter zegt: </a:t>
            </a:r>
            <a:r>
              <a:rPr lang="nl-NL" i="1"/>
              <a:t>“We kijken niet alleen naar de daad, maar ook naar de persoon. Waarom heeft hij dit gedaan? Misschien spelen opvoeding of omstandigheden een rol en is begeleiding nodig.”</a:t>
            </a:r>
            <a:endParaRPr lang="nl-NL"/>
          </a:p>
          <a:p>
            <a:pPr marL="228600" lvl="2" indent="0">
              <a:lnSpc>
                <a:spcPct val="110000"/>
              </a:lnSpc>
              <a:spcBef>
                <a:spcPts val="0"/>
              </a:spcBef>
              <a:buNone/>
            </a:pPr>
            <a:endParaRPr lang="nl-NL"/>
          </a:p>
        </p:txBody>
      </p:sp>
    </p:spTree>
    <p:extLst>
      <p:ext uri="{BB962C8B-B14F-4D97-AF65-F5344CB8AC3E}">
        <p14:creationId xmlns:p14="http://schemas.microsoft.com/office/powerpoint/2010/main" val="18404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8">
            <a:extLst>
              <a:ext uri="{FF2B5EF4-FFF2-40B4-BE49-F238E27FC236}">
                <a16:creationId xmlns:a16="http://schemas.microsoft.com/office/drawing/2014/main" id="{39CFFDBD-4A27-3FC6-0A8A-D90668837E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309" r="9091" b="4495"/>
          <a:stretch>
            <a:fillRect/>
          </a:stretch>
        </p:blipFill>
        <p:spPr bwMode="auto">
          <a:xfrm>
            <a:off x="20" y="10"/>
            <a:ext cx="12191981" cy="6857990"/>
          </a:xfrm>
          <a:prstGeom prst="rect">
            <a:avLst/>
          </a:prstGeom>
          <a:noFill/>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A5FC79F-C1D0-15C1-358D-CCD813851FE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err="1">
                <a:solidFill>
                  <a:schemeClr val="bg1"/>
                </a:solidFill>
                <a:latin typeface="Effra" panose="02000506080000020004"/>
              </a:rPr>
              <a:t>Kernconcepten</a:t>
            </a:r>
            <a:r>
              <a:rPr lang="en-US" sz="6600">
                <a:solidFill>
                  <a:schemeClr val="bg1"/>
                </a:solidFill>
                <a:latin typeface="Effra" panose="02000506080000020004"/>
              </a:rPr>
              <a:t> </a:t>
            </a:r>
            <a:r>
              <a:rPr lang="en-US" sz="6600" err="1">
                <a:solidFill>
                  <a:schemeClr val="bg1"/>
                </a:solidFill>
                <a:latin typeface="Effra" panose="02000506080000020004"/>
              </a:rPr>
              <a:t>toepassen</a:t>
            </a:r>
            <a:r>
              <a:rPr lang="en-US" sz="6600">
                <a:solidFill>
                  <a:schemeClr val="bg1"/>
                </a:solidFill>
                <a:latin typeface="Effra" panose="02000506080000020004"/>
              </a:rPr>
              <a:t> </a:t>
            </a:r>
          </a:p>
        </p:txBody>
      </p:sp>
      <p:sp>
        <p:nvSpPr>
          <p:cNvPr id="27" name="Rectangle: Rounded Corners 2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7A04DC4-1CC4-C24F-A358-9E98E1558012}"/>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bg1"/>
                </a:solidFill>
                <a:latin typeface="+mn-lt"/>
              </a:rPr>
              <a:t>Deel 1 </a:t>
            </a:r>
          </a:p>
        </p:txBody>
      </p:sp>
    </p:spTree>
    <p:extLst>
      <p:ext uri="{BB962C8B-B14F-4D97-AF65-F5344CB8AC3E}">
        <p14:creationId xmlns:p14="http://schemas.microsoft.com/office/powerpoint/2010/main" val="1373576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0BA2E-EBEA-33BF-BB68-8DB4E483B9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FF9A3F-6471-C032-ADFE-AE916EBF5118}"/>
              </a:ext>
            </a:extLst>
          </p:cNvPr>
          <p:cNvSpPr>
            <a:spLocks noGrp="1"/>
          </p:cNvSpPr>
          <p:nvPr>
            <p:ph type="title"/>
          </p:nvPr>
        </p:nvSpPr>
        <p:spPr/>
        <p:txBody>
          <a:bodyPr/>
          <a:lstStyle/>
          <a:p>
            <a:r>
              <a:rPr lang="nl-NL" b="1">
                <a:latin typeface="Effra"/>
              </a:rPr>
              <a:t>Klassieke VS moderne school</a:t>
            </a:r>
          </a:p>
        </p:txBody>
      </p:sp>
      <p:graphicFrame>
        <p:nvGraphicFramePr>
          <p:cNvPr id="4" name="Tijdelijke aanduiding voor inhoud 3">
            <a:extLst>
              <a:ext uri="{FF2B5EF4-FFF2-40B4-BE49-F238E27FC236}">
                <a16:creationId xmlns:a16="http://schemas.microsoft.com/office/drawing/2014/main" id="{7718D49A-654F-767D-007F-CBBC2F8183D9}"/>
              </a:ext>
            </a:extLst>
          </p:cNvPr>
          <p:cNvGraphicFramePr>
            <a:graphicFrameLocks noGrp="1"/>
          </p:cNvGraphicFramePr>
          <p:nvPr>
            <p:ph idx="1"/>
            <p:extLst>
              <p:ext uri="{D42A27DB-BD31-4B8C-83A1-F6EECF244321}">
                <p14:modId xmlns:p14="http://schemas.microsoft.com/office/powerpoint/2010/main" val="2566266655"/>
              </p:ext>
            </p:extLst>
          </p:nvPr>
        </p:nvGraphicFramePr>
        <p:xfrm>
          <a:off x="838200" y="2265239"/>
          <a:ext cx="10515600" cy="4023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12127021"/>
                    </a:ext>
                  </a:extLst>
                </a:gridCol>
                <a:gridCol w="5257800">
                  <a:extLst>
                    <a:ext uri="{9D8B030D-6E8A-4147-A177-3AD203B41FA5}">
                      <a16:colId xmlns:a16="http://schemas.microsoft.com/office/drawing/2014/main" val="3064324564"/>
                    </a:ext>
                  </a:extLst>
                </a:gridCol>
              </a:tblGrid>
              <a:tr h="370840">
                <a:tc>
                  <a:txBody>
                    <a:bodyPr/>
                    <a:lstStyle/>
                    <a:p>
                      <a:r>
                        <a:rPr lang="nl-NL" sz="2400">
                          <a:latin typeface="Effra" panose="02000506080000020004" pitchFamily="2" charset="77"/>
                        </a:rPr>
                        <a:t>Klassieke school</a:t>
                      </a:r>
                    </a:p>
                  </a:txBody>
                  <a:tcPr/>
                </a:tc>
                <a:tc>
                  <a:txBody>
                    <a:bodyPr/>
                    <a:lstStyle/>
                    <a:p>
                      <a:r>
                        <a:rPr lang="nl-NL" sz="2400">
                          <a:latin typeface="Effra" panose="02000506080000020004" pitchFamily="2" charset="77"/>
                        </a:rPr>
                        <a:t>Moderne school</a:t>
                      </a:r>
                    </a:p>
                  </a:txBody>
                  <a:tcPr/>
                </a:tc>
                <a:extLst>
                  <a:ext uri="{0D108BD9-81ED-4DB2-BD59-A6C34878D82A}">
                    <a16:rowId xmlns:a16="http://schemas.microsoft.com/office/drawing/2014/main" val="2745759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Daad staat centraal (daadrecht)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Daderrecht staat centraal</a:t>
                      </a:r>
                    </a:p>
                  </a:txBody>
                  <a:tcPr/>
                </a:tc>
                <a:extLst>
                  <a:ext uri="{0D108BD9-81ED-4DB2-BD59-A6C34878D82A}">
                    <a16:rowId xmlns:a16="http://schemas.microsoft.com/office/drawing/2014/main" val="1394201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Voor dezelfde daad, dezelfde straf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Bij het geven van een straf wordt gekeken naar het waarschijnlijke effect van de straf op de dader</a:t>
                      </a:r>
                    </a:p>
                  </a:txBody>
                  <a:tcPr/>
                </a:tc>
                <a:extLst>
                  <a:ext uri="{0D108BD9-81ED-4DB2-BD59-A6C34878D82A}">
                    <a16:rowId xmlns:a16="http://schemas.microsoft.com/office/drawing/2014/main" val="3240494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Strafdoelen vanuit de klassieke school: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Vergelding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Algemene preventie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Afschrikking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a:latin typeface="Effra" panose="02000506080000020004" pitchFamily="2" charset="77"/>
                        </a:rPr>
                        <a:t>Strafdoelen vanuit de moderne school: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Resocialisatie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Speciale preventie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a:latin typeface="Effra" panose="02000506080000020004" pitchFamily="2" charset="77"/>
                        </a:rPr>
                        <a:t>Bescherming samenleving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400">
                        <a:latin typeface="Effra" panose="02000506080000020004" pitchFamily="2" charset="77"/>
                      </a:endParaRPr>
                    </a:p>
                  </a:txBody>
                  <a:tcPr/>
                </a:tc>
                <a:extLst>
                  <a:ext uri="{0D108BD9-81ED-4DB2-BD59-A6C34878D82A}">
                    <a16:rowId xmlns:a16="http://schemas.microsoft.com/office/drawing/2014/main" val="434795103"/>
                  </a:ext>
                </a:extLst>
              </a:tr>
            </a:tbl>
          </a:graphicData>
        </a:graphic>
      </p:graphicFrame>
    </p:spTree>
    <p:extLst>
      <p:ext uri="{BB962C8B-B14F-4D97-AF65-F5344CB8AC3E}">
        <p14:creationId xmlns:p14="http://schemas.microsoft.com/office/powerpoint/2010/main" val="2567915312"/>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71B5-2C39-BF93-B7D2-8CC06431F0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0C5AFE-0584-4D23-2BD8-952116CF28E8}"/>
              </a:ext>
            </a:extLst>
          </p:cNvPr>
          <p:cNvSpPr>
            <a:spLocks noGrp="1"/>
          </p:cNvSpPr>
          <p:nvPr>
            <p:ph type="title"/>
          </p:nvPr>
        </p:nvSpPr>
        <p:spPr/>
        <p:txBody>
          <a:bodyPr/>
          <a:lstStyle/>
          <a:p>
            <a:r>
              <a:rPr lang="nl-NL" b="1">
                <a:latin typeface="Effra"/>
              </a:rPr>
              <a:t>Klassieke VS moderne school</a:t>
            </a:r>
          </a:p>
        </p:txBody>
      </p:sp>
      <p:sp>
        <p:nvSpPr>
          <p:cNvPr id="5" name="Tijdelijke aanduiding voor inhoud 4">
            <a:extLst>
              <a:ext uri="{FF2B5EF4-FFF2-40B4-BE49-F238E27FC236}">
                <a16:creationId xmlns:a16="http://schemas.microsoft.com/office/drawing/2014/main" id="{AE4257B7-5F8E-FE53-2B0D-16C2C31DF9A7}"/>
              </a:ext>
            </a:extLst>
          </p:cNvPr>
          <p:cNvSpPr>
            <a:spLocks noGrp="1"/>
          </p:cNvSpPr>
          <p:nvPr>
            <p:ph idx="1"/>
          </p:nvPr>
        </p:nvSpPr>
        <p:spPr/>
        <p:txBody>
          <a:bodyPr/>
          <a:lstStyle/>
          <a:p>
            <a:pPr marL="0" indent="0">
              <a:buNone/>
            </a:pPr>
            <a:r>
              <a:rPr lang="nl-NL"/>
              <a:t>Een rechter behandelt een zaak van diefstal. De verdachte krijgt een gevangenisstraf, omdat de rechter vindt dat misdaad bestraft moet worden en dat anderen hierdoor worden afgeschrikt om ook te stelen.</a:t>
            </a:r>
          </a:p>
        </p:txBody>
      </p:sp>
      <p:sp>
        <p:nvSpPr>
          <p:cNvPr id="9" name="Scheidingslijn 8">
            <a:extLst>
              <a:ext uri="{FF2B5EF4-FFF2-40B4-BE49-F238E27FC236}">
                <a16:creationId xmlns:a16="http://schemas.microsoft.com/office/drawing/2014/main" id="{AD80D118-FF4D-B557-C05E-ADF126D54AA7}"/>
              </a:ext>
            </a:extLst>
          </p:cNvPr>
          <p:cNvSpPr/>
          <p:nvPr/>
        </p:nvSpPr>
        <p:spPr>
          <a:xfrm>
            <a:off x="2357784" y="4092879"/>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Klassieke school</a:t>
            </a:r>
          </a:p>
        </p:txBody>
      </p:sp>
      <p:sp>
        <p:nvSpPr>
          <p:cNvPr id="10" name="Scheidingslijn 9">
            <a:extLst>
              <a:ext uri="{FF2B5EF4-FFF2-40B4-BE49-F238E27FC236}">
                <a16:creationId xmlns:a16="http://schemas.microsoft.com/office/drawing/2014/main" id="{0677779C-E1BC-18FA-7E70-289A8AFA3AA5}"/>
              </a:ext>
            </a:extLst>
          </p:cNvPr>
          <p:cNvSpPr/>
          <p:nvPr/>
        </p:nvSpPr>
        <p:spPr>
          <a:xfrm>
            <a:off x="7049945" y="4092879"/>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Moderne school</a:t>
            </a:r>
          </a:p>
        </p:txBody>
      </p:sp>
      <p:pic>
        <p:nvPicPr>
          <p:cNvPr id="4" name="Graphic 3" descr="Badge Question Mark outline">
            <a:extLst>
              <a:ext uri="{FF2B5EF4-FFF2-40B4-BE49-F238E27FC236}">
                <a16:creationId xmlns:a16="http://schemas.microsoft.com/office/drawing/2014/main" id="{42AC3D36-BDA5-8117-0314-FAC3F09DA1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9735" y="4001294"/>
            <a:ext cx="1279742" cy="1279742"/>
          </a:xfrm>
          <a:prstGeom prst="rect">
            <a:avLst/>
          </a:prstGeom>
        </p:spPr>
      </p:pic>
    </p:spTree>
    <p:extLst>
      <p:ext uri="{BB962C8B-B14F-4D97-AF65-F5344CB8AC3E}">
        <p14:creationId xmlns:p14="http://schemas.microsoft.com/office/powerpoint/2010/main" val="2848431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A976-FDD6-3A36-798E-FBB339E269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0A192B-6B09-8294-0053-AF20CEA75242}"/>
              </a:ext>
            </a:extLst>
          </p:cNvPr>
          <p:cNvSpPr>
            <a:spLocks noGrp="1"/>
          </p:cNvSpPr>
          <p:nvPr>
            <p:ph type="title"/>
          </p:nvPr>
        </p:nvSpPr>
        <p:spPr/>
        <p:txBody>
          <a:bodyPr/>
          <a:lstStyle/>
          <a:p>
            <a:r>
              <a:rPr lang="nl-NL" b="1">
                <a:latin typeface="Effra"/>
              </a:rPr>
              <a:t>Klassieke VS moderne school</a:t>
            </a:r>
          </a:p>
        </p:txBody>
      </p:sp>
      <p:sp>
        <p:nvSpPr>
          <p:cNvPr id="5" name="Tijdelijke aanduiding voor inhoud 4">
            <a:extLst>
              <a:ext uri="{FF2B5EF4-FFF2-40B4-BE49-F238E27FC236}">
                <a16:creationId xmlns:a16="http://schemas.microsoft.com/office/drawing/2014/main" id="{B3985786-E7F6-095C-B9B7-295F98E060C7}"/>
              </a:ext>
            </a:extLst>
          </p:cNvPr>
          <p:cNvSpPr>
            <a:spLocks noGrp="1"/>
          </p:cNvSpPr>
          <p:nvPr>
            <p:ph idx="1"/>
          </p:nvPr>
        </p:nvSpPr>
        <p:spPr/>
        <p:txBody>
          <a:bodyPr/>
          <a:lstStyle/>
          <a:p>
            <a:pPr marL="0" indent="0">
              <a:buNone/>
            </a:pPr>
            <a:r>
              <a:rPr lang="nl-NL"/>
              <a:t>Een 17-jarige jongen pleegt een overval. In de rechtszaak kijkt de rechter niet alleen naar de overval zelf, maar ook naar zijn thuissituatie. De jongen groeide op in armoede en had weinig begeleiding. De rechter besluit hem een lichtere straf te geven en verplicht hem een begeleidingstraject te volgen.</a:t>
            </a:r>
          </a:p>
        </p:txBody>
      </p:sp>
      <p:sp>
        <p:nvSpPr>
          <p:cNvPr id="3" name="Scheidingslijn 8">
            <a:extLst>
              <a:ext uri="{FF2B5EF4-FFF2-40B4-BE49-F238E27FC236}">
                <a16:creationId xmlns:a16="http://schemas.microsoft.com/office/drawing/2014/main" id="{0412D540-B2DF-38AC-4128-003D2180A4C5}"/>
              </a:ext>
            </a:extLst>
          </p:cNvPr>
          <p:cNvSpPr/>
          <p:nvPr/>
        </p:nvSpPr>
        <p:spPr>
          <a:xfrm>
            <a:off x="2382836" y="4330873"/>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Klassieke school</a:t>
            </a:r>
          </a:p>
        </p:txBody>
      </p:sp>
      <p:sp>
        <p:nvSpPr>
          <p:cNvPr id="4" name="Scheidingslijn 9">
            <a:extLst>
              <a:ext uri="{FF2B5EF4-FFF2-40B4-BE49-F238E27FC236}">
                <a16:creationId xmlns:a16="http://schemas.microsoft.com/office/drawing/2014/main" id="{53CCFD7F-3955-871C-11FA-93EFCFCA4CBE}"/>
              </a:ext>
            </a:extLst>
          </p:cNvPr>
          <p:cNvSpPr/>
          <p:nvPr/>
        </p:nvSpPr>
        <p:spPr>
          <a:xfrm>
            <a:off x="7074997" y="4330873"/>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Moderne school</a:t>
            </a:r>
          </a:p>
        </p:txBody>
      </p:sp>
      <p:pic>
        <p:nvPicPr>
          <p:cNvPr id="6" name="Graphic 5" descr="Badge Question Mark outline">
            <a:extLst>
              <a:ext uri="{FF2B5EF4-FFF2-40B4-BE49-F238E27FC236}">
                <a16:creationId xmlns:a16="http://schemas.microsoft.com/office/drawing/2014/main" id="{16A5C311-D1C5-C982-9141-2CCDC43B5E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4787" y="4239288"/>
            <a:ext cx="1279742" cy="1279742"/>
          </a:xfrm>
          <a:prstGeom prst="rect">
            <a:avLst/>
          </a:prstGeom>
        </p:spPr>
      </p:pic>
    </p:spTree>
    <p:extLst>
      <p:ext uri="{BB962C8B-B14F-4D97-AF65-F5344CB8AC3E}">
        <p14:creationId xmlns:p14="http://schemas.microsoft.com/office/powerpoint/2010/main" val="1562909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CC2AE-4A6F-5832-3FA7-4296ADB515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FABA35-60D1-A9C9-7438-A621FF79167F}"/>
              </a:ext>
            </a:extLst>
          </p:cNvPr>
          <p:cNvSpPr>
            <a:spLocks noGrp="1"/>
          </p:cNvSpPr>
          <p:nvPr>
            <p:ph type="title"/>
          </p:nvPr>
        </p:nvSpPr>
        <p:spPr/>
        <p:txBody>
          <a:bodyPr/>
          <a:lstStyle/>
          <a:p>
            <a:r>
              <a:rPr lang="nl-NL" b="1">
                <a:latin typeface="Effra"/>
              </a:rPr>
              <a:t>Klassieke VS moderne school</a:t>
            </a:r>
          </a:p>
        </p:txBody>
      </p:sp>
      <p:sp>
        <p:nvSpPr>
          <p:cNvPr id="5" name="Tijdelijke aanduiding voor inhoud 4">
            <a:extLst>
              <a:ext uri="{FF2B5EF4-FFF2-40B4-BE49-F238E27FC236}">
                <a16:creationId xmlns:a16="http://schemas.microsoft.com/office/drawing/2014/main" id="{E04D7994-BB9C-DA3E-BFEF-D838829ADB9E}"/>
              </a:ext>
            </a:extLst>
          </p:cNvPr>
          <p:cNvSpPr>
            <a:spLocks noGrp="1"/>
          </p:cNvSpPr>
          <p:nvPr>
            <p:ph idx="1"/>
          </p:nvPr>
        </p:nvSpPr>
        <p:spPr/>
        <p:txBody>
          <a:bodyPr/>
          <a:lstStyle/>
          <a:p>
            <a:pPr marL="0" indent="0">
              <a:buNone/>
            </a:pPr>
            <a:r>
              <a:rPr lang="nl-NL"/>
              <a:t>De Nederlandse overheid merkt dat veel ex-gedetineerden opnieuw de fout ingaan. Daarom wordt er nieuw beleid ingevoerd waarbij ex-gedetineerden na hun straf intensieve begeleiding krijgen, zoals hulp bij werk, schulden en huisvesting. Het idee is dat criminaliteit vaak voortkomt uit sociale problemen en dat deze aangepakt moeten worden om herhaling te voorkomen.</a:t>
            </a:r>
          </a:p>
        </p:txBody>
      </p:sp>
      <p:sp>
        <p:nvSpPr>
          <p:cNvPr id="3" name="Scheidingslijn 8">
            <a:extLst>
              <a:ext uri="{FF2B5EF4-FFF2-40B4-BE49-F238E27FC236}">
                <a16:creationId xmlns:a16="http://schemas.microsoft.com/office/drawing/2014/main" id="{E1DE0D82-72C2-DA0B-02EC-D66F530E1D97}"/>
              </a:ext>
            </a:extLst>
          </p:cNvPr>
          <p:cNvSpPr/>
          <p:nvPr/>
        </p:nvSpPr>
        <p:spPr>
          <a:xfrm>
            <a:off x="2506249" y="4531290"/>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Klassieke school</a:t>
            </a:r>
          </a:p>
        </p:txBody>
      </p:sp>
      <p:sp>
        <p:nvSpPr>
          <p:cNvPr id="4" name="Scheidingslijn 9">
            <a:extLst>
              <a:ext uri="{FF2B5EF4-FFF2-40B4-BE49-F238E27FC236}">
                <a16:creationId xmlns:a16="http://schemas.microsoft.com/office/drawing/2014/main" id="{3C1BF711-B171-A62E-E2A1-5C3F97AE9C7F}"/>
              </a:ext>
            </a:extLst>
          </p:cNvPr>
          <p:cNvSpPr/>
          <p:nvPr/>
        </p:nvSpPr>
        <p:spPr>
          <a:xfrm>
            <a:off x="7198410" y="4531290"/>
            <a:ext cx="3094892" cy="1002323"/>
          </a:xfrm>
          <a:prstGeom prst="flowChartTermina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a:latin typeface="Effra" panose="02000506080000020004" pitchFamily="2" charset="77"/>
              </a:rPr>
              <a:t>Moderne school</a:t>
            </a:r>
          </a:p>
        </p:txBody>
      </p:sp>
      <p:pic>
        <p:nvPicPr>
          <p:cNvPr id="6" name="Graphic 5" descr="Badge Question Mark outline">
            <a:extLst>
              <a:ext uri="{FF2B5EF4-FFF2-40B4-BE49-F238E27FC236}">
                <a16:creationId xmlns:a16="http://schemas.microsoft.com/office/drawing/2014/main" id="{C3E0FC65-D427-FB9D-31D1-742119F4A6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200" y="4439705"/>
            <a:ext cx="1279742" cy="1279742"/>
          </a:xfrm>
          <a:prstGeom prst="rect">
            <a:avLst/>
          </a:prstGeom>
        </p:spPr>
      </p:pic>
    </p:spTree>
    <p:extLst>
      <p:ext uri="{BB962C8B-B14F-4D97-AF65-F5344CB8AC3E}">
        <p14:creationId xmlns:p14="http://schemas.microsoft.com/office/powerpoint/2010/main" val="27309602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F64EC-8377-7A12-7A65-22BD229D8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56C89-73A2-AC40-290F-D9085F821C05}"/>
              </a:ext>
            </a:extLst>
          </p:cNvPr>
          <p:cNvSpPr>
            <a:spLocks noGrp="1"/>
          </p:cNvSpPr>
          <p:nvPr>
            <p:ph type="title"/>
          </p:nvPr>
        </p:nvSpPr>
        <p:spPr>
          <a:xfrm>
            <a:off x="838200" y="500062"/>
            <a:ext cx="10515600" cy="1325563"/>
          </a:xfrm>
        </p:spPr>
        <p:txBody>
          <a:bodyPr/>
          <a:lstStyle/>
          <a:p>
            <a:r>
              <a:rPr lang="en-US" err="1"/>
              <a:t>Inhoud</a:t>
            </a:r>
            <a:r>
              <a:rPr lang="en-US"/>
              <a:t> </a:t>
            </a:r>
            <a:r>
              <a:rPr lang="en-US" err="1"/>
              <a:t>dit</a:t>
            </a:r>
            <a:r>
              <a:rPr lang="en-US"/>
              <a:t> </a:t>
            </a:r>
            <a:r>
              <a:rPr lang="en-US" err="1"/>
              <a:t>uur</a:t>
            </a:r>
            <a:r>
              <a:rPr lang="en-US"/>
              <a:t>  </a:t>
            </a:r>
            <a:endParaRPr lang="nl-NL"/>
          </a:p>
        </p:txBody>
      </p:sp>
      <p:sp>
        <p:nvSpPr>
          <p:cNvPr id="3" name="Content Placeholder 2">
            <a:extLst>
              <a:ext uri="{FF2B5EF4-FFF2-40B4-BE49-F238E27FC236}">
                <a16:creationId xmlns:a16="http://schemas.microsoft.com/office/drawing/2014/main" id="{7CEBFD42-1252-9DDD-64CC-B86AD5449A56}"/>
              </a:ext>
            </a:extLst>
          </p:cNvPr>
          <p:cNvSpPr>
            <a:spLocks noGrp="1"/>
          </p:cNvSpPr>
          <p:nvPr>
            <p:ph idx="1"/>
          </p:nvPr>
        </p:nvSpPr>
        <p:spPr>
          <a:xfrm>
            <a:off x="838200" y="1825625"/>
            <a:ext cx="10934700" cy="4351338"/>
          </a:xfrm>
        </p:spPr>
        <p:txBody>
          <a:bodyPr>
            <a:normAutofit fontScale="92500" lnSpcReduction="20000"/>
          </a:bodyPr>
          <a:lstStyle/>
          <a:p>
            <a:pPr marL="514350" indent="-514350">
              <a:buFont typeface="+mj-lt"/>
              <a:buAutoNum type="arabicPeriod"/>
            </a:pPr>
            <a:r>
              <a:rPr lang="en-US" err="1"/>
              <a:t>Kernconcepten</a:t>
            </a:r>
            <a:r>
              <a:rPr lang="en-US"/>
              <a:t> </a:t>
            </a:r>
            <a:r>
              <a:rPr lang="en-US" err="1"/>
              <a:t>toepassen</a:t>
            </a:r>
            <a:r>
              <a:rPr lang="en-US"/>
              <a:t> </a:t>
            </a:r>
          </a:p>
          <a:p>
            <a:pPr marL="892175" lvl="1"/>
            <a:r>
              <a:rPr lang="en-US" err="1"/>
              <a:t>Samenwerking</a:t>
            </a:r>
            <a:r>
              <a:rPr lang="en-US"/>
              <a:t> </a:t>
            </a:r>
          </a:p>
          <a:p>
            <a:pPr marL="892175" lvl="1"/>
            <a:r>
              <a:rPr lang="en-US" err="1"/>
              <a:t>Cultuur</a:t>
            </a:r>
            <a:r>
              <a:rPr lang="en-US"/>
              <a:t> </a:t>
            </a:r>
            <a:r>
              <a:rPr lang="en-US" err="1"/>
              <a:t>en</a:t>
            </a:r>
            <a:r>
              <a:rPr lang="en-US"/>
              <a:t> </a:t>
            </a:r>
            <a:r>
              <a:rPr lang="en-US" err="1"/>
              <a:t>socialisatie</a:t>
            </a:r>
            <a:endParaRPr lang="en-US"/>
          </a:p>
          <a:p>
            <a:pPr marL="892175" lvl="1"/>
            <a:r>
              <a:rPr lang="en-US" err="1"/>
              <a:t>Identiteit</a:t>
            </a:r>
            <a:endParaRPr lang="en-US"/>
          </a:p>
          <a:p>
            <a:pPr marL="892175" lvl="1"/>
            <a:r>
              <a:rPr lang="en-US"/>
              <a:t>Sociale </a:t>
            </a:r>
            <a:r>
              <a:rPr lang="en-US" err="1"/>
              <a:t>cohesie</a:t>
            </a:r>
            <a:endParaRPr lang="en-US"/>
          </a:p>
          <a:p>
            <a:pPr marL="892175" lvl="1"/>
            <a:r>
              <a:rPr lang="en-US" err="1"/>
              <a:t>Rationalisering</a:t>
            </a:r>
            <a:r>
              <a:rPr lang="en-US"/>
              <a:t> </a:t>
            </a:r>
          </a:p>
          <a:p>
            <a:pPr marL="663575" lvl="1" indent="0">
              <a:buNone/>
            </a:pPr>
            <a:endParaRPr lang="nl-NL"/>
          </a:p>
          <a:p>
            <a:pPr marL="514350" indent="-514350">
              <a:buFont typeface="+mj-lt"/>
              <a:buAutoNum type="arabicPeriod"/>
            </a:pPr>
            <a:r>
              <a:rPr lang="nl-NL"/>
              <a:t>Moderne school vs. klassieke school </a:t>
            </a:r>
          </a:p>
          <a:p>
            <a:pPr marL="514350" indent="-514350">
              <a:buFont typeface="+mj-lt"/>
              <a:buAutoNum type="arabicPeriod"/>
            </a:pPr>
            <a:endParaRPr lang="nl-NL"/>
          </a:p>
          <a:p>
            <a:pPr marL="514350" indent="-514350">
              <a:buFont typeface="+mj-lt"/>
              <a:buAutoNum type="arabicPeriod"/>
            </a:pPr>
            <a:r>
              <a:rPr lang="nl-NL" err="1"/>
              <a:t>Onderzoeksvaardigheden</a:t>
            </a:r>
            <a:r>
              <a:rPr lang="nl-NL"/>
              <a:t> op het CE</a:t>
            </a:r>
          </a:p>
          <a:p>
            <a:pPr marL="892175" lvl="1"/>
            <a:r>
              <a:rPr lang="nl-NL"/>
              <a:t>Variabelen herkennen in grafieken</a:t>
            </a:r>
          </a:p>
          <a:p>
            <a:pPr marL="892175" lvl="1"/>
            <a:r>
              <a:rPr lang="nl-NL"/>
              <a:t>Positieve en negatieve correlaties </a:t>
            </a:r>
            <a:endParaRPr lang="en-US"/>
          </a:p>
        </p:txBody>
      </p:sp>
      <mc:AlternateContent xmlns:mc="http://schemas.openxmlformats.org/markup-compatibility/2006" xmlns:psez="http://schemas.microsoft.com/office/powerpoint/2016/sectionzoom">
        <mc:Choice Requires="psez">
          <p:graphicFrame>
            <p:nvGraphicFramePr>
              <p:cNvPr id="4" name="Section Zoom 4">
                <a:extLst>
                  <a:ext uri="{FF2B5EF4-FFF2-40B4-BE49-F238E27FC236}">
                    <a16:creationId xmlns:a16="http://schemas.microsoft.com/office/drawing/2014/main" id="{C5148E97-EA01-B8DF-92BA-A6698856C582}"/>
                  </a:ext>
                </a:extLst>
              </p:cNvPr>
              <p:cNvGraphicFramePr>
                <a:graphicFrameLocks noChangeAspect="1"/>
              </p:cNvGraphicFramePr>
              <p:nvPr>
                <p:extLst>
                  <p:ext uri="{D42A27DB-BD31-4B8C-83A1-F6EECF244321}">
                    <p14:modId xmlns:p14="http://schemas.microsoft.com/office/powerpoint/2010/main" val="217270825"/>
                  </p:ext>
                </p:extLst>
              </p:nvPr>
            </p:nvGraphicFramePr>
            <p:xfrm>
              <a:off x="7101840" y="1249522"/>
              <a:ext cx="3048000" cy="1714500"/>
            </p:xfrm>
            <a:graphic>
              <a:graphicData uri="http://schemas.microsoft.com/office/powerpoint/2016/sectionzoom">
                <psez:sectionZm>
                  <psez:sectionZmObj sectionId="{5468E949-127B-478B-B185-8AE94CD46C39}">
                    <psez:zmPr id="{6CE417F2-0463-4E91-854F-99CC4805990E}"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4" name="Section Zoom 4">
                <a:hlinkClick r:id="rId3" action="ppaction://hlinksldjump"/>
                <a:extLst>
                  <a:ext uri="{FF2B5EF4-FFF2-40B4-BE49-F238E27FC236}">
                    <a16:creationId xmlns:a16="http://schemas.microsoft.com/office/drawing/2014/main" id="{C5148E97-EA01-B8DF-92BA-A6698856C582}"/>
                  </a:ext>
                </a:extLst>
              </p:cNvPr>
              <p:cNvPicPr>
                <a:picLocks noGrp="1" noRot="1" noChangeAspect="1" noMove="1" noResize="1" noEditPoints="1" noAdjustHandles="1" noChangeArrowheads="1" noChangeShapeType="1"/>
              </p:cNvPicPr>
              <p:nvPr/>
            </p:nvPicPr>
            <p:blipFill>
              <a:blip r:embed="rId4"/>
              <a:stretch>
                <a:fillRect/>
              </a:stretch>
            </p:blipFill>
            <p:spPr>
              <a:xfrm>
                <a:off x="7101840" y="124952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6" name="Section Zoom 6">
                <a:extLst>
                  <a:ext uri="{FF2B5EF4-FFF2-40B4-BE49-F238E27FC236}">
                    <a16:creationId xmlns:a16="http://schemas.microsoft.com/office/drawing/2014/main" id="{7DFFDDE0-1786-7B8C-553B-D3C90EC7BE4D}"/>
                  </a:ext>
                </a:extLst>
              </p:cNvPr>
              <p:cNvGraphicFramePr>
                <a:graphicFrameLocks noChangeAspect="1"/>
              </p:cNvGraphicFramePr>
              <p:nvPr>
                <p:extLst>
                  <p:ext uri="{D42A27DB-BD31-4B8C-83A1-F6EECF244321}">
                    <p14:modId xmlns:p14="http://schemas.microsoft.com/office/powerpoint/2010/main" val="2817304642"/>
                  </p:ext>
                </p:extLst>
              </p:nvPr>
            </p:nvGraphicFramePr>
            <p:xfrm>
              <a:off x="7101840" y="4751228"/>
              <a:ext cx="3048000" cy="1714500"/>
            </p:xfrm>
            <a:graphic>
              <a:graphicData uri="http://schemas.microsoft.com/office/powerpoint/2016/sectionzoom">
                <psez:sectionZm>
                  <psez:sectionZmObj sectionId="{49D6110F-980D-467D-9BB1-0AB42B693672}">
                    <psez:zmPr id="{4896CDAF-2F9B-42AD-9C0C-40AE5005A88F}"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6" name="Section Zoom 6">
                <a:hlinkClick r:id="rId6" action="ppaction://hlinksldjump"/>
                <a:extLst>
                  <a:ext uri="{FF2B5EF4-FFF2-40B4-BE49-F238E27FC236}">
                    <a16:creationId xmlns:a16="http://schemas.microsoft.com/office/drawing/2014/main" id="{7DFFDDE0-1786-7B8C-553B-D3C90EC7BE4D}"/>
                  </a:ext>
                </a:extLst>
              </p:cNvPr>
              <p:cNvPicPr>
                <a:picLocks noGrp="1" noRot="1" noChangeAspect="1" noMove="1" noResize="1" noEditPoints="1" noAdjustHandles="1" noChangeArrowheads="1" noChangeShapeType="1"/>
              </p:cNvPicPr>
              <p:nvPr/>
            </p:nvPicPr>
            <p:blipFill>
              <a:blip r:embed="rId7"/>
              <a:stretch>
                <a:fillRect/>
              </a:stretch>
            </p:blipFill>
            <p:spPr>
              <a:xfrm>
                <a:off x="7101840" y="4751228"/>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8">
                <a:extLst>
                  <a:ext uri="{FF2B5EF4-FFF2-40B4-BE49-F238E27FC236}">
                    <a16:creationId xmlns:a16="http://schemas.microsoft.com/office/drawing/2014/main" id="{C2338F1D-7B1A-2989-2F9B-43902BF2F7EE}"/>
                  </a:ext>
                </a:extLst>
              </p:cNvPr>
              <p:cNvGraphicFramePr>
                <a:graphicFrameLocks noChangeAspect="1"/>
              </p:cNvGraphicFramePr>
              <p:nvPr>
                <p:extLst>
                  <p:ext uri="{D42A27DB-BD31-4B8C-83A1-F6EECF244321}">
                    <p14:modId xmlns:p14="http://schemas.microsoft.com/office/powerpoint/2010/main" val="1871308492"/>
                  </p:ext>
                </p:extLst>
              </p:nvPr>
            </p:nvGraphicFramePr>
            <p:xfrm>
              <a:off x="7101840" y="3000375"/>
              <a:ext cx="3048000" cy="1714500"/>
            </p:xfrm>
            <a:graphic>
              <a:graphicData uri="http://schemas.microsoft.com/office/powerpoint/2016/sectionzoom">
                <psez:sectionZm>
                  <psez:sectionZmObj sectionId="{A6532060-647C-4A09-844A-CE07D957D61A}">
                    <psez:zmPr id="{5B7F4841-D17C-41F6-BEEB-8C4B068223E5}"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8" name="Section Zoom 8">
                <a:hlinkClick r:id="rId9" action="ppaction://hlinksldjump"/>
                <a:extLst>
                  <a:ext uri="{FF2B5EF4-FFF2-40B4-BE49-F238E27FC236}">
                    <a16:creationId xmlns:a16="http://schemas.microsoft.com/office/drawing/2014/main" id="{C2338F1D-7B1A-2989-2F9B-43902BF2F7EE}"/>
                  </a:ext>
                </a:extLst>
              </p:cNvPr>
              <p:cNvPicPr>
                <a:picLocks noGrp="1" noRot="1" noChangeAspect="1" noMove="1" noResize="1" noEditPoints="1" noAdjustHandles="1" noChangeArrowheads="1" noChangeShapeType="1"/>
              </p:cNvPicPr>
              <p:nvPr/>
            </p:nvPicPr>
            <p:blipFill>
              <a:blip r:embed="rId10"/>
              <a:stretch>
                <a:fillRect/>
              </a:stretch>
            </p:blipFill>
            <p:spPr>
              <a:xfrm>
                <a:off x="7101840" y="30003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180837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86A78-60FC-8462-64D4-DFFACB9021C4}"/>
              </a:ext>
            </a:extLst>
          </p:cNvPr>
          <p:cNvSpPr>
            <a:spLocks noGrp="1"/>
          </p:cNvSpPr>
          <p:nvPr>
            <p:ph type="title"/>
          </p:nvPr>
        </p:nvSpPr>
        <p:spPr>
          <a:xfrm>
            <a:off x="838200" y="2766218"/>
            <a:ext cx="10515600" cy="1325563"/>
          </a:xfrm>
        </p:spPr>
        <p:txBody>
          <a:bodyPr/>
          <a:lstStyle/>
          <a:p>
            <a:pPr algn="ctr"/>
            <a:r>
              <a:rPr lang="en-US" b="1">
                <a:solidFill>
                  <a:srgbClr val="945DE8"/>
                </a:solidFill>
              </a:rPr>
              <a:t>Veel </a:t>
            </a:r>
            <a:r>
              <a:rPr lang="en-US" b="1" err="1">
                <a:solidFill>
                  <a:srgbClr val="945DE8"/>
                </a:solidFill>
              </a:rPr>
              <a:t>succes</a:t>
            </a:r>
            <a:r>
              <a:rPr lang="en-US" b="1">
                <a:solidFill>
                  <a:srgbClr val="945DE8"/>
                </a:solidFill>
              </a:rPr>
              <a:t> morgen!!!</a:t>
            </a:r>
            <a:endParaRPr lang="nl-NL" b="1">
              <a:solidFill>
                <a:srgbClr val="945DE8"/>
              </a:solidFill>
            </a:endParaRPr>
          </a:p>
        </p:txBody>
      </p:sp>
    </p:spTree>
    <p:extLst>
      <p:ext uri="{BB962C8B-B14F-4D97-AF65-F5344CB8AC3E}">
        <p14:creationId xmlns:p14="http://schemas.microsoft.com/office/powerpoint/2010/main" val="3601243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Identiteit</a:t>
            </a:r>
          </a:p>
        </p:txBody>
      </p:sp>
      <p:sp>
        <p:nvSpPr>
          <p:cNvPr id="4" name="Rechthoek 3"/>
          <p:cNvSpPr/>
          <p:nvPr/>
        </p:nvSpPr>
        <p:spPr>
          <a:xfrm>
            <a:off x="1242391" y="2711057"/>
            <a:ext cx="9707217" cy="3046988"/>
          </a:xfrm>
          <a:prstGeom prst="rect">
            <a:avLst/>
          </a:prstGeom>
          <a:ln>
            <a:solidFill>
              <a:schemeClr val="tx1"/>
            </a:solidFill>
          </a:ln>
        </p:spPr>
        <p:txBody>
          <a:bodyPr wrap="square">
            <a:spAutoFit/>
          </a:bodyPr>
          <a:lstStyle/>
          <a:p>
            <a:pPr algn="ctr"/>
            <a:r>
              <a:rPr lang="nl-NL" sz="3200" b="0" i="0" u="none" strike="noStrike">
                <a:effectLst/>
                <a:highlight>
                  <a:srgbClr val="FFFFFF"/>
                </a:highlight>
                <a:latin typeface="Effra" panose="02000506080000020004" pitchFamily="2" charset="77"/>
              </a:rPr>
              <a:t>Het beeld dat iemand van zichzelf heeft, dat hij uitdraagt en anderen voorhoudt en dat hij als kenmerkend en blijvend beschouwt voor zijn eigen persoon en dat is afgeleid van zijn perceptie over de groep(en) waar hij wel of juist ook niet deel van uitmaakt.</a:t>
            </a:r>
            <a:endParaRPr lang="nl-NL" sz="3200" i="1">
              <a:latin typeface="Effra" panose="02000506080000020004" pitchFamily="2" charset="77"/>
            </a:endParaRPr>
          </a:p>
        </p:txBody>
      </p:sp>
    </p:spTree>
    <p:extLst>
      <p:ext uri="{BB962C8B-B14F-4D97-AF65-F5344CB8AC3E}">
        <p14:creationId xmlns:p14="http://schemas.microsoft.com/office/powerpoint/2010/main" val="1185809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Cultuur</a:t>
            </a:r>
          </a:p>
        </p:txBody>
      </p:sp>
      <p:sp>
        <p:nvSpPr>
          <p:cNvPr id="4" name="Rechthoek 3"/>
          <p:cNvSpPr/>
          <p:nvPr/>
        </p:nvSpPr>
        <p:spPr>
          <a:xfrm>
            <a:off x="1242391" y="3062750"/>
            <a:ext cx="9707217" cy="1569660"/>
          </a:xfrm>
          <a:prstGeom prst="rect">
            <a:avLst/>
          </a:prstGeom>
          <a:ln>
            <a:solidFill>
              <a:schemeClr val="tx1"/>
            </a:solidFill>
          </a:ln>
        </p:spPr>
        <p:txBody>
          <a:bodyPr wrap="square">
            <a:spAutoFit/>
          </a:bodyPr>
          <a:lstStyle/>
          <a:p>
            <a:pPr algn="ctr"/>
            <a:r>
              <a:rPr lang="nl-NL" sz="3200" i="1">
                <a:latin typeface="Effra" panose="02000506080000020004" pitchFamily="2" charset="0"/>
              </a:rPr>
              <a:t>Cultuur is het geheel van voorstellingen, opvattingen, uitdrukkingsvormen, waarden en normen die mensen als lid van een groep of samenleving hebben verworven</a:t>
            </a:r>
          </a:p>
        </p:txBody>
      </p:sp>
    </p:spTree>
    <p:extLst>
      <p:ext uri="{BB962C8B-B14F-4D97-AF65-F5344CB8AC3E}">
        <p14:creationId xmlns:p14="http://schemas.microsoft.com/office/powerpoint/2010/main" val="3789169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Socialisatie</a:t>
            </a:r>
          </a:p>
        </p:txBody>
      </p:sp>
      <p:sp>
        <p:nvSpPr>
          <p:cNvPr id="4" name="Rechthoek 3"/>
          <p:cNvSpPr/>
          <p:nvPr/>
        </p:nvSpPr>
        <p:spPr>
          <a:xfrm>
            <a:off x="1242391" y="2711057"/>
            <a:ext cx="9707217" cy="2554545"/>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proces van overdracht en verwerving van de cultuur van de groep(en) en de samenleving waar mensen toe behoren. Het proces bestaat uit opvoeding, opleiding en andere vormen van omgang met anderen.</a:t>
            </a:r>
            <a:endParaRPr lang="nl-NL" sz="3200" i="1">
              <a:latin typeface="Effra" panose="02000506080000020004" pitchFamily="2" charset="77"/>
            </a:endParaRPr>
          </a:p>
        </p:txBody>
      </p:sp>
    </p:spTree>
    <p:extLst>
      <p:ext uri="{BB962C8B-B14F-4D97-AF65-F5344CB8AC3E}">
        <p14:creationId xmlns:p14="http://schemas.microsoft.com/office/powerpoint/2010/main" val="3372354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Acculturatie</a:t>
            </a:r>
          </a:p>
        </p:txBody>
      </p:sp>
      <p:sp>
        <p:nvSpPr>
          <p:cNvPr id="4" name="Rechthoek 3"/>
          <p:cNvSpPr/>
          <p:nvPr/>
        </p:nvSpPr>
        <p:spPr>
          <a:xfrm>
            <a:off x="1242391" y="2711057"/>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aanleren en verwerven van een andere cultuur of elementen daaruit, dan die waarin iemand is opgegroeid.</a:t>
            </a:r>
            <a:endParaRPr lang="nl-NL" sz="3600" i="1">
              <a:latin typeface="Effra" panose="02000506080000020004" pitchFamily="2" charset="77"/>
            </a:endParaRPr>
          </a:p>
        </p:txBody>
      </p:sp>
    </p:spTree>
    <p:extLst>
      <p:ext uri="{BB962C8B-B14F-4D97-AF65-F5344CB8AC3E}">
        <p14:creationId xmlns:p14="http://schemas.microsoft.com/office/powerpoint/2010/main" val="1866969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A851-8FFF-46B1-895A-C27257199DC3}"/>
              </a:ext>
            </a:extLst>
          </p:cNvPr>
          <p:cNvSpPr>
            <a:spLocks noGrp="1"/>
          </p:cNvSpPr>
          <p:nvPr>
            <p:ph type="title"/>
          </p:nvPr>
        </p:nvSpPr>
        <p:spPr>
          <a:xfrm>
            <a:off x="831850" y="1709738"/>
            <a:ext cx="10515600" cy="1138237"/>
          </a:xfrm>
        </p:spPr>
        <p:txBody>
          <a:bodyPr/>
          <a:lstStyle/>
          <a:p>
            <a:r>
              <a:rPr lang="en-US" err="1">
                <a:solidFill>
                  <a:srgbClr val="945DE8"/>
                </a:solidFill>
              </a:rPr>
              <a:t>Kijkersvraag</a:t>
            </a:r>
            <a:r>
              <a:rPr lang="en-US"/>
              <a:t> </a:t>
            </a:r>
            <a:endParaRPr lang="nl-NL"/>
          </a:p>
        </p:txBody>
      </p:sp>
      <p:sp>
        <p:nvSpPr>
          <p:cNvPr id="3" name="Tijdelijke aanduiding voor tekst 2">
            <a:extLst>
              <a:ext uri="{FF2B5EF4-FFF2-40B4-BE49-F238E27FC236}">
                <a16:creationId xmlns:a16="http://schemas.microsoft.com/office/drawing/2014/main" id="{C7CE81CF-2C10-8D4A-017C-19BB63034D55}"/>
              </a:ext>
            </a:extLst>
          </p:cNvPr>
          <p:cNvSpPr>
            <a:spLocks noGrp="1"/>
          </p:cNvSpPr>
          <p:nvPr>
            <p:ph type="body" idx="1"/>
          </p:nvPr>
        </p:nvSpPr>
        <p:spPr>
          <a:xfrm>
            <a:off x="838200" y="2951163"/>
            <a:ext cx="10515600" cy="1500187"/>
          </a:xfrm>
        </p:spPr>
        <p:txBody>
          <a:bodyPr/>
          <a:lstStyle/>
          <a:p>
            <a:r>
              <a:rPr lang="nl-NL">
                <a:solidFill>
                  <a:schemeClr val="tx1"/>
                </a:solidFill>
              </a:rPr>
              <a:t>Is het handig als ik de kernconcepten woord voor woord uit mijn hoofd weet of kan ik een kortere definitie gaan leren?</a:t>
            </a:r>
          </a:p>
          <a:p>
            <a:r>
              <a:rPr lang="nl-NL">
                <a:solidFill>
                  <a:schemeClr val="tx1"/>
                </a:solidFill>
              </a:rPr>
              <a:t>- Demi</a:t>
            </a:r>
          </a:p>
          <a:p>
            <a:endParaRPr lang="nl-NL"/>
          </a:p>
        </p:txBody>
      </p:sp>
    </p:spTree>
    <p:extLst>
      <p:ext uri="{BB962C8B-B14F-4D97-AF65-F5344CB8AC3E}">
        <p14:creationId xmlns:p14="http://schemas.microsoft.com/office/powerpoint/2010/main" val="21875423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(Politieke) socialisatie</a:t>
            </a:r>
          </a:p>
        </p:txBody>
      </p:sp>
      <p:sp>
        <p:nvSpPr>
          <p:cNvPr id="4" name="Rechthoek 3"/>
          <p:cNvSpPr/>
          <p:nvPr/>
        </p:nvSpPr>
        <p:spPr>
          <a:xfrm>
            <a:off x="1242391" y="2711057"/>
            <a:ext cx="9707217" cy="2862322"/>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van overdracht en verwerving van de (politieke) cultuur van de groep(en) en samenleving waar mensen toe behoren. Het proces bestaat uit opvoeding, opleiding en andere vormen van omgang met anderen.</a:t>
            </a:r>
            <a:endParaRPr lang="nl-NL" sz="3600" i="1">
              <a:latin typeface="Effra" panose="02000506080000020004" pitchFamily="2" charset="77"/>
            </a:endParaRPr>
          </a:p>
        </p:txBody>
      </p:sp>
    </p:spTree>
    <p:extLst>
      <p:ext uri="{BB962C8B-B14F-4D97-AF65-F5344CB8AC3E}">
        <p14:creationId xmlns:p14="http://schemas.microsoft.com/office/powerpoint/2010/main" val="12705703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cohesie</a:t>
            </a:r>
          </a:p>
        </p:txBody>
      </p:sp>
      <p:sp>
        <p:nvSpPr>
          <p:cNvPr id="4" name="Rechthoek 3"/>
          <p:cNvSpPr/>
          <p:nvPr/>
        </p:nvSpPr>
        <p:spPr>
          <a:xfrm>
            <a:off x="1242391" y="2711057"/>
            <a:ext cx="9707217" cy="2246769"/>
          </a:xfrm>
          <a:prstGeom prst="rect">
            <a:avLst/>
          </a:prstGeom>
          <a:ln>
            <a:solidFill>
              <a:schemeClr val="tx1"/>
            </a:solidFill>
          </a:ln>
        </p:spPr>
        <p:txBody>
          <a:bodyPr wrap="square">
            <a:spAutoFit/>
          </a:bodyPr>
          <a:lstStyle/>
          <a:p>
            <a:pPr algn="ctr"/>
            <a:r>
              <a:rPr lang="nl-NL" sz="2800" i="1">
                <a:latin typeface="Effra" panose="02000506080000020004" pitchFamily="2" charset="0"/>
              </a:rPr>
              <a:t>Sociale cohesie is het aantal en de kwaliteit van de bindingen die mensen in een ruimer sociaal kader met elkaar hebben, het gevoel een groep te zijn, lid te zijn van een gemeenschap, de mate van verantwoordelijkheid voor elkaars welzijn en de mate waarin anderen daar ook een beroep op kunnen doen. </a:t>
            </a:r>
          </a:p>
        </p:txBody>
      </p:sp>
    </p:spTree>
    <p:extLst>
      <p:ext uri="{BB962C8B-B14F-4D97-AF65-F5344CB8AC3E}">
        <p14:creationId xmlns:p14="http://schemas.microsoft.com/office/powerpoint/2010/main" val="2340493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Ideologie</a:t>
            </a:r>
          </a:p>
        </p:txBody>
      </p:sp>
      <p:sp>
        <p:nvSpPr>
          <p:cNvPr id="4" name="Rechthoek 3"/>
          <p:cNvSpPr/>
          <p:nvPr/>
        </p:nvSpPr>
        <p:spPr>
          <a:xfrm>
            <a:off x="1242391" y="2711057"/>
            <a:ext cx="9707217" cy="2308324"/>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Een samenhangend geheel van beginselen en denkbeelden, meestal uitmondend in ideeën over de meest wenselijke maatschappelijke en politieke verhoudingen.</a:t>
            </a:r>
            <a:endParaRPr lang="nl-NL" sz="3600" i="1">
              <a:latin typeface="Effra" panose="02000506080000020004" pitchFamily="2" charset="77"/>
            </a:endParaRPr>
          </a:p>
        </p:txBody>
      </p:sp>
    </p:spTree>
    <p:extLst>
      <p:ext uri="{BB962C8B-B14F-4D97-AF65-F5344CB8AC3E}">
        <p14:creationId xmlns:p14="http://schemas.microsoft.com/office/powerpoint/2010/main" val="2639728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ongelijkheid</a:t>
            </a:r>
          </a:p>
        </p:txBody>
      </p:sp>
      <p:sp>
        <p:nvSpPr>
          <p:cNvPr id="4" name="Rechthoek 3"/>
          <p:cNvSpPr/>
          <p:nvPr/>
        </p:nvSpPr>
        <p:spPr>
          <a:xfrm>
            <a:off x="1242391" y="2711057"/>
            <a:ext cx="9707217" cy="3046988"/>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Een situatie waarin verschillen tussen mensen in al dan niet aangeboren kenmerken, consequenties hebben voor hun maatschappelijke positie en leiden tot een ongelijke verdeling van schaarse en hooggewaardeerde zaken, van waardering en behandeling.</a:t>
            </a:r>
            <a:endParaRPr lang="nl-NL" sz="3200" i="1">
              <a:latin typeface="Effra" panose="02000506080000020004" pitchFamily="2" charset="77"/>
            </a:endParaRPr>
          </a:p>
        </p:txBody>
      </p:sp>
    </p:spTree>
    <p:extLst>
      <p:ext uri="{BB962C8B-B14F-4D97-AF65-F5344CB8AC3E}">
        <p14:creationId xmlns:p14="http://schemas.microsoft.com/office/powerpoint/2010/main" val="1279092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Macht</a:t>
            </a:r>
          </a:p>
        </p:txBody>
      </p:sp>
      <p:sp>
        <p:nvSpPr>
          <p:cNvPr id="4" name="Rechthoek 3"/>
          <p:cNvSpPr/>
          <p:nvPr/>
        </p:nvSpPr>
        <p:spPr>
          <a:xfrm>
            <a:off x="1242391" y="2711057"/>
            <a:ext cx="9707217" cy="2062103"/>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vermogen om hulpbronnen in te zetten om bepaalde doelstellingen te bereiken en de handelingsmogelijkheden van anderen te beperken of te vergroten.</a:t>
            </a:r>
            <a:endParaRPr lang="nl-NL" sz="3200" i="1">
              <a:latin typeface="Effra" panose="02000506080000020004" pitchFamily="2" charset="77"/>
            </a:endParaRPr>
          </a:p>
        </p:txBody>
      </p:sp>
    </p:spTree>
    <p:extLst>
      <p:ext uri="{BB962C8B-B14F-4D97-AF65-F5344CB8AC3E}">
        <p14:creationId xmlns:p14="http://schemas.microsoft.com/office/powerpoint/2010/main" val="25453215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Gezag</a:t>
            </a:r>
          </a:p>
        </p:txBody>
      </p:sp>
      <p:sp>
        <p:nvSpPr>
          <p:cNvPr id="4" name="Rechthoek 3"/>
          <p:cNvSpPr/>
          <p:nvPr/>
        </p:nvSpPr>
        <p:spPr>
          <a:xfrm>
            <a:off x="1242391" y="3429000"/>
            <a:ext cx="9707217" cy="646331"/>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Macht die als legitiem beschouwd wordt.</a:t>
            </a:r>
            <a:endParaRPr lang="nl-NL" sz="3600" i="1">
              <a:latin typeface="Effra" panose="02000506080000020004" pitchFamily="2" charset="77"/>
            </a:endParaRPr>
          </a:p>
        </p:txBody>
      </p:sp>
    </p:spTree>
    <p:extLst>
      <p:ext uri="{BB962C8B-B14F-4D97-AF65-F5344CB8AC3E}">
        <p14:creationId xmlns:p14="http://schemas.microsoft.com/office/powerpoint/2010/main" val="29685605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Conflict</a:t>
            </a:r>
          </a:p>
        </p:txBody>
      </p:sp>
      <p:sp>
        <p:nvSpPr>
          <p:cNvPr id="4" name="Rechthoek 3"/>
          <p:cNvSpPr/>
          <p:nvPr/>
        </p:nvSpPr>
        <p:spPr>
          <a:xfrm>
            <a:off x="1242391" y="3021036"/>
            <a:ext cx="9707217" cy="1754326"/>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Een situatie waarin individuen, groepen en/of staten elkaar tegenwerken om de eigen doelen te bereiken.</a:t>
            </a:r>
            <a:endParaRPr lang="nl-NL" sz="3600" i="1">
              <a:latin typeface="Effra" panose="02000506080000020004" pitchFamily="2" charset="77"/>
            </a:endParaRPr>
          </a:p>
        </p:txBody>
      </p:sp>
    </p:spTree>
    <p:extLst>
      <p:ext uri="{BB962C8B-B14F-4D97-AF65-F5344CB8AC3E}">
        <p14:creationId xmlns:p14="http://schemas.microsoft.com/office/powerpoint/2010/main" val="761273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Samenwerking</a:t>
            </a:r>
          </a:p>
        </p:txBody>
      </p:sp>
      <p:sp>
        <p:nvSpPr>
          <p:cNvPr id="4" name="Rechthoek 3"/>
          <p:cNvSpPr/>
          <p:nvPr/>
        </p:nvSpPr>
        <p:spPr>
          <a:xfrm>
            <a:off x="1242391" y="3021036"/>
            <a:ext cx="9707217" cy="2308324"/>
          </a:xfrm>
          <a:prstGeom prst="rect">
            <a:avLst/>
          </a:prstGeom>
          <a:ln>
            <a:solidFill>
              <a:schemeClr val="tx1"/>
            </a:solidFill>
          </a:ln>
        </p:spPr>
        <p:txBody>
          <a:bodyPr wrap="square">
            <a:spAutoFit/>
          </a:bodyPr>
          <a:lstStyle/>
          <a:p>
            <a:pPr algn="ctr"/>
            <a:r>
              <a:rPr lang="nl-NL" sz="3600" b="0" i="0" u="none" strike="noStrike">
                <a:solidFill>
                  <a:srgbClr val="000000"/>
                </a:solidFill>
                <a:effectLst/>
                <a:highlight>
                  <a:srgbClr val="FFFFFF"/>
                </a:highlight>
                <a:latin typeface="Effra" panose="02000506080000020004" pitchFamily="2" charset="77"/>
              </a:rPr>
              <a:t>Het proces waarin individuen, groepen en/of staten relaties vormen om hun handelen op elkaar af te stemmen voor een gemeenschappelijk doel.</a:t>
            </a:r>
            <a:endParaRPr lang="nl-NL" sz="3600" i="1">
              <a:latin typeface="Effra" panose="02000506080000020004" pitchFamily="2" charset="77"/>
            </a:endParaRPr>
          </a:p>
        </p:txBody>
      </p:sp>
    </p:spTree>
    <p:extLst>
      <p:ext uri="{BB962C8B-B14F-4D97-AF65-F5344CB8AC3E}">
        <p14:creationId xmlns:p14="http://schemas.microsoft.com/office/powerpoint/2010/main" val="3363242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cohesie</a:t>
            </a:r>
          </a:p>
        </p:txBody>
      </p:sp>
      <p:sp>
        <p:nvSpPr>
          <p:cNvPr id="4" name="Rechthoek 3"/>
          <p:cNvSpPr/>
          <p:nvPr/>
        </p:nvSpPr>
        <p:spPr>
          <a:xfrm>
            <a:off x="1242391" y="2416126"/>
            <a:ext cx="9707217" cy="3046988"/>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Het aantal en de kwaliteit van de bindingen die mensen in een ruimer sociaal kader met elkaar hebben, het gevoel een groep te zijn, lid te zijn van een gemeenschap, de mate van verantwoordelijkheid voor elkaars welzijn, en de mate waarin anderen daar ook een beroep op kunnen doen.</a:t>
            </a:r>
            <a:endParaRPr lang="nl-NL" sz="3200" i="1">
              <a:latin typeface="Effra" panose="02000506080000020004" pitchFamily="2" charset="77"/>
            </a:endParaRPr>
          </a:p>
        </p:txBody>
      </p:sp>
    </p:spTree>
    <p:extLst>
      <p:ext uri="{BB962C8B-B14F-4D97-AF65-F5344CB8AC3E}">
        <p14:creationId xmlns:p14="http://schemas.microsoft.com/office/powerpoint/2010/main" val="11701301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t>Sociale institutie</a:t>
            </a:r>
          </a:p>
        </p:txBody>
      </p:sp>
      <p:sp>
        <p:nvSpPr>
          <p:cNvPr id="4" name="Rechthoek 3"/>
          <p:cNvSpPr/>
          <p:nvPr/>
        </p:nvSpPr>
        <p:spPr>
          <a:xfrm>
            <a:off x="1242391" y="3147646"/>
            <a:ext cx="9707217" cy="1569660"/>
          </a:xfrm>
          <a:prstGeom prst="rect">
            <a:avLst/>
          </a:prstGeom>
          <a:ln>
            <a:solidFill>
              <a:schemeClr val="tx1"/>
            </a:solidFill>
          </a:ln>
        </p:spPr>
        <p:txBody>
          <a:bodyPr wrap="square">
            <a:spAutoFit/>
          </a:bodyPr>
          <a:lstStyle/>
          <a:p>
            <a:pPr algn="ctr"/>
            <a:r>
              <a:rPr lang="nl-NL" sz="3200" b="0" i="0" u="none" strike="noStrike">
                <a:solidFill>
                  <a:srgbClr val="000000"/>
                </a:solidFill>
                <a:effectLst/>
                <a:highlight>
                  <a:srgbClr val="FFFFFF"/>
                </a:highlight>
                <a:latin typeface="Effra" panose="02000506080000020004" pitchFamily="2" charset="77"/>
              </a:rPr>
              <a:t>Complex van min of meer geformaliseerde regels die het gedrag van mensen en hun onderlinge relaties reguleren.</a:t>
            </a:r>
            <a:endParaRPr lang="nl-NL" sz="3200" i="1">
              <a:latin typeface="Effra" panose="02000506080000020004" pitchFamily="2" charset="77"/>
            </a:endParaRPr>
          </a:p>
        </p:txBody>
      </p:sp>
    </p:spTree>
    <p:extLst>
      <p:ext uri="{BB962C8B-B14F-4D97-AF65-F5344CB8AC3E}">
        <p14:creationId xmlns:p14="http://schemas.microsoft.com/office/powerpoint/2010/main" val="249819307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AEA067-8EE8-4969-9779-51E826EC7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f434-8271-45be-9229-b36057b16eca"/>
    <ds:schemaRef ds:uri="403b03e0-f3b3-4df8-8b82-7dc7d4ddf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1BC580-947A-4107-8AF5-50C7CD04590F}">
  <ds:schemaRefs>
    <ds:schemaRef ds:uri="65a11041-aba8-449e-bef6-559f13c05a59"/>
    <ds:schemaRef ds:uri="e7183d92-7d1c-4abc-9060-17c5b27035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7bdf434-8271-45be-9229-b36057b16eca"/>
    <ds:schemaRef ds:uri="403b03e0-f3b3-4df8-8b82-7dc7d4ddf286"/>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9379</Words>
  <Application>Microsoft Office PowerPoint</Application>
  <PresentationFormat>Breedbeeld</PresentationFormat>
  <Paragraphs>1433</Paragraphs>
  <Slides>192</Slides>
  <Notes>72</Notes>
  <HiddenSlides>0</HiddenSlides>
  <MMClips>0</MMClips>
  <ScaleCrop>false</ScaleCrop>
  <HeadingPairs>
    <vt:vector size="4" baseType="variant">
      <vt:variant>
        <vt:lpstr>Thema</vt:lpstr>
      </vt:variant>
      <vt:variant>
        <vt:i4>1</vt:i4>
      </vt:variant>
      <vt:variant>
        <vt:lpstr>Diatitels</vt:lpstr>
      </vt:variant>
      <vt:variant>
        <vt:i4>192</vt:i4>
      </vt:variant>
    </vt:vector>
  </HeadingPairs>
  <TitlesOfParts>
    <vt:vector size="193" baseType="lpstr">
      <vt:lpstr>Kantoorthema</vt:lpstr>
      <vt:lpstr>PowerPoint-presentatie</vt:lpstr>
      <vt:lpstr>Toetsmatrix</vt:lpstr>
      <vt:lpstr>Algemene tips</vt:lpstr>
      <vt:lpstr>Algemene tips</vt:lpstr>
      <vt:lpstr>2025</vt:lpstr>
      <vt:lpstr>2024</vt:lpstr>
      <vt:lpstr>Inhoud dit uur  </vt:lpstr>
      <vt:lpstr>Kernconcepten toepassen </vt:lpstr>
      <vt:lpstr>Kijkersvraag </vt:lpstr>
      <vt:lpstr>Kernconcepten - Algemeen</vt:lpstr>
      <vt:lpstr>PowerPoint-presentatie</vt:lpstr>
      <vt:lpstr>PowerPoint-presentatie</vt:lpstr>
      <vt:lpstr>Kernconcepten opknippen</vt:lpstr>
      <vt:lpstr>Kernconcept wel of niet opschrijven? </vt:lpstr>
      <vt:lpstr>Begripsvragen - Algemeen</vt:lpstr>
      <vt:lpstr>PowerPoint-presentatie</vt:lpstr>
      <vt:lpstr>Samenwerking</vt:lpstr>
      <vt:lpstr>PowerPoint-presentatie</vt:lpstr>
      <vt:lpstr>PowerPoint-presentatie</vt:lpstr>
      <vt:lpstr>PowerPoint-presentatie</vt:lpstr>
      <vt:lpstr>Identiteit </vt:lpstr>
      <vt:lpstr>Looksmaxxing en identiteit </vt:lpstr>
      <vt:lpstr>PowerPoint-presentatie</vt:lpstr>
      <vt:lpstr>PowerPoint-presentatie</vt:lpstr>
      <vt:lpstr>PowerPoint-presentatie</vt:lpstr>
      <vt:lpstr>Looksmaxxing en identiteit </vt:lpstr>
      <vt:lpstr>Twee antwoorden – welke is beter?</vt:lpstr>
      <vt:lpstr>Antwoord vergelijken</vt:lpstr>
      <vt:lpstr>Mogelijk correct antwoord </vt:lpstr>
      <vt:lpstr>Cultuur en socialisatie</vt:lpstr>
      <vt:lpstr>Socialisatie &amp; cultuur</vt:lpstr>
      <vt:lpstr>PowerPoint-presentatie</vt:lpstr>
      <vt:lpstr>PowerPoint-presentatie</vt:lpstr>
      <vt:lpstr>PowerPoint-presentatie</vt:lpstr>
      <vt:lpstr>PowerPoint-presentatie</vt:lpstr>
      <vt:lpstr>PowerPoint-presentatie</vt:lpstr>
      <vt:lpstr>Rationalisering</vt:lpstr>
      <vt:lpstr>PowerPoint-presentatie</vt:lpstr>
      <vt:lpstr>Disneyland Parijs (en pretparken in het algemeen)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Mogelijk correct antwoord </vt:lpstr>
      <vt:lpstr>Sociale cohesie onderzoeken</vt:lpstr>
      <vt:lpstr>Sociale cohesie</vt:lpstr>
      <vt:lpstr>PowerPoint-presentatie</vt:lpstr>
      <vt:lpstr>Sociale cohesie</vt:lpstr>
      <vt:lpstr>Sociale cohesie</vt:lpstr>
      <vt:lpstr>Sociale cohesie</vt:lpstr>
      <vt:lpstr>Sociale cohesie</vt:lpstr>
      <vt:lpstr>Sociale cohesie</vt:lpstr>
      <vt:lpstr>Bevorderd of verslechterd? </vt:lpstr>
      <vt:lpstr>Welk deel van sociale cohesie herken je?</vt:lpstr>
      <vt:lpstr>Welk deel van sociale cohesie herken je?</vt:lpstr>
      <vt:lpstr>Welk deel van sociale cohesie herken je?</vt:lpstr>
      <vt:lpstr>Welk deel van sociale cohesie herken je?</vt:lpstr>
      <vt:lpstr>Inhoud dit uur  </vt:lpstr>
      <vt:lpstr>Onderzoeksvaardigheden op het CE </vt:lpstr>
      <vt:lpstr>PowerPoint-presentatie</vt:lpstr>
      <vt:lpstr>PowerPoint-presentatie</vt:lpstr>
      <vt:lpstr>PowerPoint-presentatie</vt:lpstr>
      <vt:lpstr>PowerPoint-presentatie</vt:lpstr>
      <vt:lpstr>PowerPoint-presentatie</vt:lpstr>
      <vt:lpstr>PowerPoint-presentatie</vt:lpstr>
      <vt:lpstr>Dus…</vt:lpstr>
      <vt:lpstr>Onderzoekscasus – Eenzaamheid en sociale cohesie</vt:lpstr>
      <vt:lpstr>PowerPoint-presentatie</vt:lpstr>
      <vt:lpstr>PowerPoint-presentatie</vt:lpstr>
      <vt:lpstr> Casus: hypothese koppelen aan sociale cohesie </vt:lpstr>
      <vt:lpstr>Inhoud dit uur  </vt:lpstr>
      <vt:lpstr>Klassieke vs. moderne school</vt:lpstr>
      <vt:lpstr>Klassieke VS moderne school</vt:lpstr>
      <vt:lpstr>Klassieke VS moderne school</vt:lpstr>
      <vt:lpstr>Klassieke VS moderne school</vt:lpstr>
      <vt:lpstr>Klassieke VS moderne school</vt:lpstr>
      <vt:lpstr>Klassieke VS moderne school</vt:lpstr>
      <vt:lpstr>Inhoud dit uur  </vt:lpstr>
      <vt:lpstr>Veel succes morgen!!!</vt:lpstr>
      <vt:lpstr>Identiteit</vt:lpstr>
      <vt:lpstr>Cultuur</vt:lpstr>
      <vt:lpstr>Socialisatie</vt:lpstr>
      <vt:lpstr>Acculturatie</vt:lpstr>
      <vt:lpstr>(Politieke) socialisatie</vt:lpstr>
      <vt:lpstr>Sociale cohesie</vt:lpstr>
      <vt:lpstr>Ideologie</vt:lpstr>
      <vt:lpstr>Sociale ongelijkheid</vt:lpstr>
      <vt:lpstr>Macht</vt:lpstr>
      <vt:lpstr>Gezag</vt:lpstr>
      <vt:lpstr>Conflict</vt:lpstr>
      <vt:lpstr>Samenwerking</vt:lpstr>
      <vt:lpstr>Sociale cohesie</vt:lpstr>
      <vt:lpstr>Sociale institutie</vt:lpstr>
      <vt:lpstr>Groepsvorming</vt:lpstr>
      <vt:lpstr>Politieke institutie</vt:lpstr>
      <vt:lpstr>Representatie</vt:lpstr>
      <vt:lpstr>Representativiteit</vt:lpstr>
      <vt:lpstr>Rationalisering</vt:lpstr>
      <vt:lpstr>Individualisering</vt:lpstr>
      <vt:lpstr>Institutionalisering</vt:lpstr>
      <vt:lpstr>Democratisering</vt:lpstr>
      <vt:lpstr>Staatsvorming</vt:lpstr>
      <vt:lpstr>Globalisering</vt:lpstr>
      <vt:lpstr>PowerPoint-presentatie</vt:lpstr>
      <vt:lpstr>Indentificatie functie</vt:lpstr>
      <vt:lpstr>Identiteitsontwikkeling</vt:lpstr>
      <vt:lpstr>Continuerende functie</vt:lpstr>
      <vt:lpstr>Veranderende functie</vt:lpstr>
      <vt:lpstr>Gedragsregulatie</vt:lpstr>
      <vt:lpstr>Waardoor ontstaan conflicten in de samenleving?</vt:lpstr>
      <vt:lpstr>Karl Marx</vt:lpstr>
      <vt:lpstr>Huntington</vt:lpstr>
      <vt:lpstr>Welke alinea past bij Huntington?</vt:lpstr>
      <vt:lpstr>5 functies van politieke partijen</vt:lpstr>
      <vt:lpstr>5 functies van politieke partijen</vt:lpstr>
      <vt:lpstr>Soorten identiteit</vt:lpstr>
      <vt:lpstr>Sociale controle</vt:lpstr>
      <vt:lpstr>Visies op politieke participatie</vt:lpstr>
      <vt:lpstr>Twee strategieën voor criminaliteitsbestrijding</vt:lpstr>
      <vt:lpstr>Klassieke VS moderne school</vt:lpstr>
      <vt:lpstr>Rijtjes</vt:lpstr>
      <vt:lpstr>Rijtjes</vt:lpstr>
      <vt:lpstr>Ideologie </vt:lpstr>
      <vt:lpstr>Er is in dit voorbeeld sprake van representatie van  de groep Extinction Rebellion door de activisten?</vt:lpstr>
      <vt:lpstr>Dit voorbeeld geeft informatie over de representativiteit van de klimaatactivisten</vt:lpstr>
      <vt:lpstr>Twee besluitvormingsmodellen</vt:lpstr>
      <vt:lpstr>Systeemmodel</vt:lpstr>
      <vt:lpstr>Systeemmodel</vt:lpstr>
      <vt:lpstr>Systeemmodel</vt:lpstr>
      <vt:lpstr>Systeemmodel</vt:lpstr>
      <vt:lpstr>Stelling</vt:lpstr>
      <vt:lpstr>Checkvraag</vt:lpstr>
      <vt:lpstr>Checkvraag</vt:lpstr>
      <vt:lpstr>Barrièremodel</vt:lpstr>
      <vt:lpstr>Barrièremodel</vt:lpstr>
      <vt:lpstr>Barrièremodel</vt:lpstr>
      <vt:lpstr>Barrièremodel</vt:lpstr>
      <vt:lpstr>Barrièremodel</vt:lpstr>
      <vt:lpstr>Barrièremodel</vt:lpstr>
      <vt:lpstr>Barrièremodel</vt:lpstr>
      <vt:lpstr>PowerPoint-presentatie</vt:lpstr>
      <vt:lpstr>PowerPoint-presentatie</vt:lpstr>
      <vt:lpstr>PowerPoint-presentatie</vt:lpstr>
      <vt:lpstr>Onderzoek operationaliseren  </vt:lpstr>
      <vt:lpstr>Eisen aan wetenschappelijk onderzoek</vt:lpstr>
      <vt:lpstr>Sociale ongelijkheid (CE 2023 TV2)</vt:lpstr>
      <vt:lpstr>Sociale ongelijkheid</vt:lpstr>
      <vt:lpstr>Criminaliteitstheorieën</vt:lpstr>
      <vt:lpstr>Criminaliteitstheorieën</vt:lpstr>
      <vt:lpstr>Dimensies van Hofstede</vt:lpstr>
      <vt:lpstr>Vraag</vt:lpstr>
      <vt:lpstr>Machtsafstand</vt:lpstr>
      <vt:lpstr>Machtsafstand</vt:lpstr>
      <vt:lpstr>Individualistisch - collectivistisch</vt:lpstr>
      <vt:lpstr>Individualistisch - collectivistisch</vt:lpstr>
      <vt:lpstr>Masculien - feminien</vt:lpstr>
      <vt:lpstr>Masculien - feminien</vt:lpstr>
      <vt:lpstr>Masculien - feminien</vt:lpstr>
      <vt:lpstr>Onzekerheidsvermijding</vt:lpstr>
      <vt:lpstr>Onzekerheidsvermijding</vt:lpstr>
      <vt:lpstr>Termijngerichtheid</vt:lpstr>
      <vt:lpstr>Termijngerichtheid</vt:lpstr>
      <vt:lpstr>Hedonisme - soberheid</vt:lpstr>
      <vt:lpstr>Hedonisme - soberheid</vt:lpstr>
      <vt:lpstr>Dilemma van de rechtstaat</vt:lpstr>
      <vt:lpstr>Modellen voor onderhandelen</vt:lpstr>
      <vt:lpstr>PowerPoint-presentatie</vt:lpstr>
      <vt:lpstr>De cultivatiehypothese</vt:lpstr>
      <vt:lpstr>De opinieleidershypothese</vt:lpstr>
      <vt:lpstr>Mediaframing hypothese</vt:lpstr>
      <vt:lpstr>Selectiviteitshypothese</vt:lpstr>
      <vt:lpstr>Welke theorieën gaan uit van grote invloed van de media op mensen?</vt:lpstr>
      <vt:lpstr>Welke theorieën gaan uit van grote invloed van de media op mensen?</vt:lpstr>
      <vt:lpstr>Componenten van sociale uitsluiting</vt:lpstr>
      <vt:lpstr>Welke vormen van sociale uitsluiting herken je?</vt:lpstr>
      <vt:lpstr>Welke vormen van sociale uitsluiting herken je?</vt:lpstr>
      <vt:lpstr>PowerPoint-presentatie</vt:lpstr>
      <vt:lpstr>Casus: Geslacht en houding ten opzichte van feminisme onder scholieren</vt:lpstr>
      <vt:lpstr>PowerPoint-presentatie</vt:lpstr>
      <vt:lpstr>PowerPoint-presentatie</vt:lpstr>
      <vt:lpstr>Causaliteit of correlatie</vt:lpstr>
      <vt:lpstr>Causaliteit of correlatie</vt:lpstr>
      <vt:lpstr>Correlatie of causaliteit</vt:lpstr>
      <vt:lpstr>Correlatie of causaliteit</vt:lpstr>
      <vt:lpstr>Correlatie of causaliteit</vt:lpstr>
      <vt:lpstr>Correlatie of causaliteit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Eva Doesborgh</cp:lastModifiedBy>
  <cp:revision>4</cp:revision>
  <dcterms:created xsi:type="dcterms:W3CDTF">2022-04-29T11:47:46Z</dcterms:created>
  <dcterms:modified xsi:type="dcterms:W3CDTF">2026-05-17T11:24:34Z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