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8"/>
  </p:notesMasterIdLst>
  <p:handoutMasterIdLst>
    <p:handoutMasterId r:id="rId59"/>
  </p:handoutMasterIdLst>
  <p:sldIdLst>
    <p:sldId id="259" r:id="rId5"/>
    <p:sldId id="343" r:id="rId6"/>
    <p:sldId id="344" r:id="rId7"/>
    <p:sldId id="342" r:id="rId8"/>
    <p:sldId id="345" r:id="rId9"/>
    <p:sldId id="291" r:id="rId10"/>
    <p:sldId id="347" r:id="rId11"/>
    <p:sldId id="359" r:id="rId12"/>
    <p:sldId id="360" r:id="rId13"/>
    <p:sldId id="362" r:id="rId14"/>
    <p:sldId id="363" r:id="rId15"/>
    <p:sldId id="314" r:id="rId16"/>
    <p:sldId id="317" r:id="rId17"/>
    <p:sldId id="318" r:id="rId18"/>
    <p:sldId id="352" r:id="rId19"/>
    <p:sldId id="367" r:id="rId20"/>
    <p:sldId id="321" r:id="rId21"/>
    <p:sldId id="323" r:id="rId22"/>
    <p:sldId id="310" r:id="rId23"/>
    <p:sldId id="348" r:id="rId24"/>
    <p:sldId id="349" r:id="rId25"/>
    <p:sldId id="350" r:id="rId26"/>
    <p:sldId id="351" r:id="rId27"/>
    <p:sldId id="325" r:id="rId28"/>
    <p:sldId id="353" r:id="rId29"/>
    <p:sldId id="328" r:id="rId30"/>
    <p:sldId id="368" r:id="rId31"/>
    <p:sldId id="357" r:id="rId32"/>
    <p:sldId id="354" r:id="rId33"/>
    <p:sldId id="369" r:id="rId34"/>
    <p:sldId id="370" r:id="rId35"/>
    <p:sldId id="371" r:id="rId36"/>
    <p:sldId id="372" r:id="rId37"/>
    <p:sldId id="361" r:id="rId38"/>
    <p:sldId id="373" r:id="rId39"/>
    <p:sldId id="374" r:id="rId40"/>
    <p:sldId id="335" r:id="rId41"/>
    <p:sldId id="364" r:id="rId42"/>
    <p:sldId id="365" r:id="rId43"/>
    <p:sldId id="337" r:id="rId44"/>
    <p:sldId id="346" r:id="rId45"/>
    <p:sldId id="356" r:id="rId46"/>
    <p:sldId id="355" r:id="rId47"/>
    <p:sldId id="358" r:id="rId48"/>
    <p:sldId id="366" r:id="rId49"/>
    <p:sldId id="339" r:id="rId50"/>
    <p:sldId id="375" r:id="rId51"/>
    <p:sldId id="376" r:id="rId52"/>
    <p:sldId id="377" r:id="rId53"/>
    <p:sldId id="378" r:id="rId54"/>
    <p:sldId id="379" r:id="rId55"/>
    <p:sldId id="380" r:id="rId56"/>
    <p:sldId id="381" r:id="rId5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2DFF"/>
    <a:srgbClr val="945DE8"/>
    <a:srgbClr val="9764FC"/>
    <a:srgbClr val="652EA3"/>
    <a:srgbClr val="8DAE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0D0F65-CCD6-46E3-9DEC-5E5E65412CBC}" v="2" dt="2026-05-12T12:35:03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82968" autoAdjust="0"/>
  </p:normalViewPr>
  <p:slideViewPr>
    <p:cSldViewPr snapToGrid="0">
      <p:cViewPr varScale="1">
        <p:scale>
          <a:sx n="100" d="100"/>
          <a:sy n="100" d="100"/>
        </p:scale>
        <p:origin x="248" y="16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 Hekman" userId="bc7b2ccb-7f9a-4d70-8384-9d3c55401be0" providerId="ADAL" clId="{B7CD56B5-0337-4095-979B-A26FE578EC25}"/>
    <pc:docChg chg="custSel modSld">
      <pc:chgData name="Bart Hekman" userId="bc7b2ccb-7f9a-4d70-8384-9d3c55401be0" providerId="ADAL" clId="{B7CD56B5-0337-4095-979B-A26FE578EC25}" dt="2026-05-12T12:35:07.738" v="1011" actId="478"/>
      <pc:docMkLst>
        <pc:docMk/>
      </pc:docMkLst>
      <pc:sldChg chg="modNotesTx">
        <pc:chgData name="Bart Hekman" userId="bc7b2ccb-7f9a-4d70-8384-9d3c55401be0" providerId="ADAL" clId="{B7CD56B5-0337-4095-979B-A26FE578EC25}" dt="2026-05-11T21:39:04.967" v="88" actId="20577"/>
        <pc:sldMkLst>
          <pc:docMk/>
          <pc:sldMk cId="130353088" sldId="291"/>
        </pc:sldMkLst>
      </pc:sldChg>
      <pc:sldChg chg="modNotesTx">
        <pc:chgData name="Bart Hekman" userId="bc7b2ccb-7f9a-4d70-8384-9d3c55401be0" providerId="ADAL" clId="{B7CD56B5-0337-4095-979B-A26FE578EC25}" dt="2026-05-11T21:39:39.080" v="117" actId="20577"/>
        <pc:sldMkLst>
          <pc:docMk/>
          <pc:sldMk cId="4243430830" sldId="317"/>
        </pc:sldMkLst>
      </pc:sldChg>
      <pc:sldChg chg="modNotesTx">
        <pc:chgData name="Bart Hekman" userId="bc7b2ccb-7f9a-4d70-8384-9d3c55401be0" providerId="ADAL" clId="{B7CD56B5-0337-4095-979B-A26FE578EC25}" dt="2026-05-11T21:40:19.661" v="207" actId="20577"/>
        <pc:sldMkLst>
          <pc:docMk/>
          <pc:sldMk cId="4004963228" sldId="318"/>
        </pc:sldMkLst>
      </pc:sldChg>
      <pc:sldChg chg="modNotesTx">
        <pc:chgData name="Bart Hekman" userId="bc7b2ccb-7f9a-4d70-8384-9d3c55401be0" providerId="ADAL" clId="{B7CD56B5-0337-4095-979B-A26FE578EC25}" dt="2026-05-11T21:51:50.892" v="932" actId="20577"/>
        <pc:sldMkLst>
          <pc:docMk/>
          <pc:sldMk cId="3148344434" sldId="321"/>
        </pc:sldMkLst>
      </pc:sldChg>
      <pc:sldChg chg="modSp mod">
        <pc:chgData name="Bart Hekman" userId="bc7b2ccb-7f9a-4d70-8384-9d3c55401be0" providerId="ADAL" clId="{B7CD56B5-0337-4095-979B-A26FE578EC25}" dt="2026-05-11T21:41:28.667" v="364" actId="20577"/>
        <pc:sldMkLst>
          <pc:docMk/>
          <pc:sldMk cId="2650800206" sldId="323"/>
        </pc:sldMkLst>
        <pc:spChg chg="mod">
          <ac:chgData name="Bart Hekman" userId="bc7b2ccb-7f9a-4d70-8384-9d3c55401be0" providerId="ADAL" clId="{B7CD56B5-0337-4095-979B-A26FE578EC25}" dt="2026-05-11T21:41:28.667" v="364" actId="20577"/>
          <ac:spMkLst>
            <pc:docMk/>
            <pc:sldMk cId="2650800206" sldId="323"/>
            <ac:spMk id="9" creationId="{12716C57-DC60-D06C-B97E-75EE1061A76D}"/>
          </ac:spMkLst>
        </pc:spChg>
      </pc:sldChg>
      <pc:sldChg chg="modNotesTx">
        <pc:chgData name="Bart Hekman" userId="bc7b2ccb-7f9a-4d70-8384-9d3c55401be0" providerId="ADAL" clId="{B7CD56B5-0337-4095-979B-A26FE578EC25}" dt="2026-05-11T21:38:20.071" v="66" actId="20577"/>
        <pc:sldMkLst>
          <pc:docMk/>
          <pc:sldMk cId="3291633531" sldId="342"/>
        </pc:sldMkLst>
      </pc:sldChg>
      <pc:sldChg chg="modNotesTx">
        <pc:chgData name="Bart Hekman" userId="bc7b2ccb-7f9a-4d70-8384-9d3c55401be0" providerId="ADAL" clId="{B7CD56B5-0337-4095-979B-A26FE578EC25}" dt="2026-05-11T21:38:07.889" v="55" actId="20577"/>
        <pc:sldMkLst>
          <pc:docMk/>
          <pc:sldMk cId="1373593036" sldId="343"/>
        </pc:sldMkLst>
      </pc:sldChg>
      <pc:sldChg chg="modNotesTx">
        <pc:chgData name="Bart Hekman" userId="bc7b2ccb-7f9a-4d70-8384-9d3c55401be0" providerId="ADAL" clId="{B7CD56B5-0337-4095-979B-A26FE578EC25}" dt="2026-05-11T21:38:14.562" v="60" actId="20577"/>
        <pc:sldMkLst>
          <pc:docMk/>
          <pc:sldMk cId="421045850" sldId="344"/>
        </pc:sldMkLst>
      </pc:sldChg>
      <pc:sldChg chg="modNotesTx">
        <pc:chgData name="Bart Hekman" userId="bc7b2ccb-7f9a-4d70-8384-9d3c55401be0" providerId="ADAL" clId="{B7CD56B5-0337-4095-979B-A26FE578EC25}" dt="2026-05-11T21:38:24.165" v="70" actId="20577"/>
        <pc:sldMkLst>
          <pc:docMk/>
          <pc:sldMk cId="3784105720" sldId="345"/>
        </pc:sldMkLst>
      </pc:sldChg>
      <pc:sldChg chg="modNotesTx">
        <pc:chgData name="Bart Hekman" userId="bc7b2ccb-7f9a-4d70-8384-9d3c55401be0" providerId="ADAL" clId="{B7CD56B5-0337-4095-979B-A26FE578EC25}" dt="2026-05-11T21:40:32.283" v="248" actId="20577"/>
        <pc:sldMkLst>
          <pc:docMk/>
          <pc:sldMk cId="4194948146" sldId="352"/>
        </pc:sldMkLst>
      </pc:sldChg>
      <pc:sldChg chg="modNotesTx">
        <pc:chgData name="Bart Hekman" userId="bc7b2ccb-7f9a-4d70-8384-9d3c55401be0" providerId="ADAL" clId="{B7CD56B5-0337-4095-979B-A26FE578EC25}" dt="2026-05-11T21:44:55.729" v="531" actId="20577"/>
        <pc:sldMkLst>
          <pc:docMk/>
          <pc:sldMk cId="1201635839" sldId="357"/>
        </pc:sldMkLst>
      </pc:sldChg>
      <pc:sldChg chg="delSp modSp mod">
        <pc:chgData name="Bart Hekman" userId="bc7b2ccb-7f9a-4d70-8384-9d3c55401be0" providerId="ADAL" clId="{B7CD56B5-0337-4095-979B-A26FE578EC25}" dt="2026-05-12T12:35:07.738" v="1011" actId="478"/>
        <pc:sldMkLst>
          <pc:docMk/>
          <pc:sldMk cId="612627745" sldId="363"/>
        </pc:sldMkLst>
        <pc:spChg chg="mod">
          <ac:chgData name="Bart Hekman" userId="bc7b2ccb-7f9a-4d70-8384-9d3c55401be0" providerId="ADAL" clId="{B7CD56B5-0337-4095-979B-A26FE578EC25}" dt="2026-05-12T12:28:00.839" v="958" actId="20577"/>
          <ac:spMkLst>
            <pc:docMk/>
            <pc:sldMk cId="612627745" sldId="363"/>
            <ac:spMk id="7" creationId="{8909B768-DCC4-019B-A286-A7BFD0BF9E14}"/>
          </ac:spMkLst>
        </pc:spChg>
        <pc:spChg chg="mod">
          <ac:chgData name="Bart Hekman" userId="bc7b2ccb-7f9a-4d70-8384-9d3c55401be0" providerId="ADAL" clId="{B7CD56B5-0337-4095-979B-A26FE578EC25}" dt="2026-05-12T12:34:59.484" v="1009" actId="20577"/>
          <ac:spMkLst>
            <pc:docMk/>
            <pc:sldMk cId="612627745" sldId="363"/>
            <ac:spMk id="9" creationId="{E8D98893-9F2D-9FEF-FDE8-42CFE146A4D9}"/>
          </ac:spMkLst>
        </pc:spChg>
        <pc:spChg chg="del mod">
          <ac:chgData name="Bart Hekman" userId="bc7b2ccb-7f9a-4d70-8384-9d3c55401be0" providerId="ADAL" clId="{B7CD56B5-0337-4095-979B-A26FE578EC25}" dt="2026-05-12T12:35:07.738" v="1011" actId="478"/>
          <ac:spMkLst>
            <pc:docMk/>
            <pc:sldMk cId="612627745" sldId="363"/>
            <ac:spMk id="17" creationId="{601F1CF8-C015-BC35-23A5-B44699E8CCCD}"/>
          </ac:spMkLst>
        </pc:spChg>
        <pc:spChg chg="mod">
          <ac:chgData name="Bart Hekman" userId="bc7b2ccb-7f9a-4d70-8384-9d3c55401be0" providerId="ADAL" clId="{B7CD56B5-0337-4095-979B-A26FE578EC25}" dt="2026-05-12T12:34:11.602" v="1008" actId="20577"/>
          <ac:spMkLst>
            <pc:docMk/>
            <pc:sldMk cId="612627745" sldId="363"/>
            <ac:spMk id="20" creationId="{759AC6D8-89B8-8107-ACEC-42E72D10A116}"/>
          </ac:spMkLst>
        </pc:spChg>
        <pc:grpChg chg="del mod">
          <ac:chgData name="Bart Hekman" userId="bc7b2ccb-7f9a-4d70-8384-9d3c55401be0" providerId="ADAL" clId="{B7CD56B5-0337-4095-979B-A26FE578EC25}" dt="2026-05-12T12:35:03.776" v="1010" actId="478"/>
          <ac:grpSpMkLst>
            <pc:docMk/>
            <pc:sldMk cId="612627745" sldId="363"/>
            <ac:grpSpMk id="11" creationId="{23A7A752-3131-547A-CFB9-B68BE8397FE8}"/>
          </ac:grpSpMkLst>
        </pc:grpChg>
        <pc:picChg chg="del">
          <ac:chgData name="Bart Hekman" userId="bc7b2ccb-7f9a-4d70-8384-9d3c55401be0" providerId="ADAL" clId="{B7CD56B5-0337-4095-979B-A26FE578EC25}" dt="2026-05-12T12:35:03.776" v="1010" actId="478"/>
          <ac:picMkLst>
            <pc:docMk/>
            <pc:sldMk cId="612627745" sldId="363"/>
            <ac:picMk id="18" creationId="{AE6078AB-8CEB-913E-9495-3D670CF47DD8}"/>
          </ac:picMkLst>
        </pc:picChg>
      </pc:sldChg>
      <pc:sldChg chg="modNotesTx">
        <pc:chgData name="Bart Hekman" userId="bc7b2ccb-7f9a-4d70-8384-9d3c55401be0" providerId="ADAL" clId="{B7CD56B5-0337-4095-979B-A26FE578EC25}" dt="2026-05-11T21:40:50.201" v="296" actId="20577"/>
        <pc:sldMkLst>
          <pc:docMk/>
          <pc:sldMk cId="234188017" sldId="367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43D87FA-A25F-F44F-AB4F-095F89F56C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66976AC-C7A1-13A7-1154-D3463DC688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794D7-8334-4A91-AF54-A2B076C7AD50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243638A-BE1B-A101-6A35-94442006BAD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7CC11D7-18D2-C7E5-4F3C-2B94696640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B8B83-5392-4575-B574-F4C5D8863A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18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7031E-9A57-C448-850C-D3F274574048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52D38-649F-2742-B8D4-CEFE198114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Welkom en beginscherm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6529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72EA1-B4F2-2685-24E9-AA307EACC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9275DE9-AACE-EFA0-BA8D-2CA6AEE64D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F78091C-A30C-E9B5-F563-CF2D98461B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Veiligheid in het verkeer</a:t>
            </a:r>
          </a:p>
          <a:p>
            <a:r>
              <a:rPr lang="nl-NL" dirty="0"/>
              <a:t>Begrippen: Arbeid, gemiddelde kracht, eenheden omrekenen</a:t>
            </a:r>
          </a:p>
          <a:p>
            <a:r>
              <a:rPr lang="nl-NL" dirty="0"/>
              <a:t>Extra informatie: Binas7 formule | Formule W=F*s | W=640*0,004= 2,6 Joule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605BDDF-1D91-A400-9AFC-2E0E8C9D66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062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674CD-5C23-8DB7-72A7-A2C27F956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529147C-AA3A-9FFC-4B74-286A1CBC8B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ABB6A87-F08E-D602-5A71-C39BB1370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of Daniel of NOS zelf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Veiligheid in het verkeer</a:t>
            </a:r>
          </a:p>
          <a:p>
            <a:r>
              <a:rPr lang="nl-NL" dirty="0"/>
              <a:t>Deze dia is om te verwijzen naar extra vragen uit een oudere stream.</a:t>
            </a:r>
          </a:p>
          <a:p>
            <a:r>
              <a:rPr lang="nl-NL" dirty="0"/>
              <a:t>Goed om te gebruiken als deze vragen uit de chat naar voren komen.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10BFE02-687E-DF0B-EE89-07DC9910D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8277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9FECA-D12F-FD31-13D0-1819354EA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4CAB56DC-14C5-2C77-92E8-B4C6A8ADA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E3F5E94-66E2-7579-3D51-7EF8CD9F0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Stoffen en materialen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92FA7F-E48A-F2F7-73A5-137843F2C5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0041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46051-080D-AD61-F507-5EF6ED837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F9049FA-8B1F-2620-753A-EEB0289475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9F13DB1-479D-1166-8BB4-AB1537FCD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Stoffen en materialen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D6772DE-6F7A-AA3E-D7BC-E700AECB6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9791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CBE2D-21A2-59F0-AECE-698A44C0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880CF8-2402-EEFB-B42B-FB84E8EC4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F872671-7FCE-5956-1A94-01FE19806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Stoffen en materialen</a:t>
            </a:r>
          </a:p>
          <a:p>
            <a:r>
              <a:rPr lang="nl-NL" dirty="0"/>
              <a:t>Begrippen: Chemische reactie, natuurkundig proces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BEEE19-D4A9-8284-994C-5267CA4A7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607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CBE2D-21A2-59F0-AECE-698A44C09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880CF8-2402-EEFB-B42B-FB84E8EC44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F872671-7FCE-5956-1A94-01FE19806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Stoffen en materialen</a:t>
            </a:r>
          </a:p>
          <a:p>
            <a:r>
              <a:rPr lang="nl-NL" dirty="0"/>
              <a:t>Begrippen: stofeigenschappen, dichtheid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DBEEE19-D4A9-8284-994C-5267CA4A7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607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BDBB4-A063-32DB-0FC8-5CD7BF1A8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C3016E3-7D8D-D600-6BD7-BA5BBD9D1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B7CCB6E-7A9F-4201-CD78-F189B97D27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Stoffen en materialen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stofeigenschappen, dichtheid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091020D-19D9-3A30-C481-279CB041AA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774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B5F23-88DF-10E8-6906-44EDD1F43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C573FCF-B849-0E49-083B-D941255814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B34E29B-7D76-26DE-A098-69C45AB29A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Stoffen en materialen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Dichtheid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Demonstratie: Ballon opblazen: er komt maar een heel klein beetje massa bij, terwijl het volume gigantisch toeneemt.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Volgens AI: Massa ballon met lucht is 5 a 6 keer zo groot als zonder lucht, terwijl volume bijna 360 keer zo groot wordt. Logisch dus dat de dichtheid dan afneemt.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4EAA47-4E4B-D2A1-1B2F-426805867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3187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77B42-32AF-5469-FEA3-E039482DF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C036675-90DF-3F11-CFF0-CAEC42B428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93B64F1-813B-2EF9-648A-A774CF76F0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of Daniel of NOS zelf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Stoffen en materialen</a:t>
            </a:r>
          </a:p>
          <a:p>
            <a:r>
              <a:rPr lang="nl-NL" dirty="0"/>
              <a:t>Deze dia is om te verwijzen naar extra vragen uit een oudere stream.</a:t>
            </a:r>
          </a:p>
          <a:p>
            <a:r>
              <a:rPr lang="nl-NL" dirty="0"/>
              <a:t>Goed om te gebruiken als deze vragen uit de chat naar voren komen.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1D3431E-C5F7-0A85-8760-2DD1DAEEC1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878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Elektrische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(elektrische)symbolen, parallelschakeling, serieschakeling, elektrische schakeling, gelijkspanning.</a:t>
            </a:r>
          </a:p>
          <a:p>
            <a:r>
              <a:rPr lang="nl-NL" dirty="0"/>
              <a:t>Extra informatie: Binas14 betekenis symbolen |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62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Inhoud</a:t>
            </a:r>
          </a:p>
          <a:p>
            <a:r>
              <a:rPr lang="nl-NL" dirty="0"/>
              <a:t>Extra informatie: Binas tabellen rechts onderin beeld | Dia’s met extra voorbeelden en </a:t>
            </a:r>
            <a:r>
              <a:rPr lang="nl-NL" dirty="0" err="1"/>
              <a:t>timestamps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5455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10B3B-B69B-81F5-CDBB-684EBF118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9E5621-6E4E-1A3A-E219-3A250EEB26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02707F0-5283-930A-C005-3921FF67E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Elektrische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(elektrische)symbolen, parallelschakeling, serieschakeling, elektrische schakeling, wisselspanning.</a:t>
            </a:r>
          </a:p>
          <a:p>
            <a:r>
              <a:rPr lang="nl-NL" dirty="0"/>
              <a:t>Extra informatie: Binas14 betekenis symbolen 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5CD5CB4-78CA-BCC1-B325-A6E5CCEDE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C4F25-54F4-D00F-432D-6FD0FDF99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21EA696-ECD0-08C8-BD4A-1C905BD0C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290D1C3-C938-4EDC-0885-9DF6A690F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Elektrische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weerstand, spanning, stroomsterkte, wet van Ohm, elektrische schakeling</a:t>
            </a:r>
          </a:p>
          <a:p>
            <a:r>
              <a:rPr lang="nl-NL" dirty="0"/>
              <a:t>Extra informatie: Binas12 formule| R=U/I | R=24/3,6= 6,7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nl-NL" dirty="0"/>
              <a:t>|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C024AC0-469E-4A48-3834-8EC61E6015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0134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7FE95-97A8-D3F5-5A73-9A5F12911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958DE44-428B-5458-CAAE-8745E4AD4E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FD8E73A-66CB-E586-3EB9-694A172AB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Elektrische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Capaciteit, elektrische schakeling, stroomsterkte, ampère-uur</a:t>
            </a:r>
          </a:p>
          <a:p>
            <a:r>
              <a:rPr lang="nl-NL" dirty="0"/>
              <a:t>Extra informatie: Binas10 formule | C=I*t | t=C/I = 216/3,6 = 60 h | 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504FDB-DAFE-38CD-2F46-7FA91E427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717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5C8BC-134E-FC1A-C364-FA155C3B5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E0E205B-2C11-C5F4-302B-3061466F3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BE866FA-AFFE-963F-1F2D-F83A374CE0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Elektrische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Redeneren, vermogen, spanning, stroomsterkte, oorzaak gevolg</a:t>
            </a:r>
          </a:p>
          <a:p>
            <a:r>
              <a:rPr lang="nl-NL" dirty="0"/>
              <a:t>Extra informatie: Binas12 formules| P=U*I | C=I*t | Zelfde accupakket, dus spanning gelijk, minder LED dus minder grote stroom, het vermogen daardoor ook kleiner, maar de tijdsduur langer.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3ADFCA0-62A9-CAD9-46A0-BC55D7382E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142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2C54F-FA6F-D265-42C3-9B3105520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2DB752-28A1-F94A-2FD5-8604261BF4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51C8F180-F150-A41A-FF1F-BCC0088BD4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Elektrische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dynamo, spoel, (elektro)magneet</a:t>
            </a:r>
          </a:p>
          <a:p>
            <a:r>
              <a:rPr lang="nl-NL" dirty="0"/>
              <a:t>Extra informatie: spoel en magneet (dit zijn ook de onderdelen voor een luidspreker)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F89BA95-2574-869F-D74D-E88E82C96D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45177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2690E-49EC-6E4C-84AB-FC1AE25CE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1D132FD-4DDE-5E94-1E4E-059976D3A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927574-746E-E7A9-9215-390F97B7E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Elektrische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Kilowattuur, kWh</a:t>
            </a:r>
          </a:p>
          <a:p>
            <a:r>
              <a:rPr lang="nl-NL" dirty="0"/>
              <a:t>Extra informatie: geen vaste formule | rekenwerk | verhoudingstabel | 20/33,0*1,95 = €1,18 |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2C26438-F1D0-73A4-59D9-C05028EBCB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07586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18097-3272-E75F-441A-550AD081D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DD5D696-0E50-80B9-E686-A6795BF39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515D80E-3C73-1A28-AD09-68077B49D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of Daniel of NOS zelf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Elektrische energie</a:t>
            </a:r>
          </a:p>
          <a:p>
            <a:r>
              <a:rPr lang="nl-NL" dirty="0"/>
              <a:t>Deze dia is om te verwijzen naar extra vragen uit een oudere stream.</a:t>
            </a:r>
          </a:p>
          <a:p>
            <a:r>
              <a:rPr lang="nl-NL" dirty="0"/>
              <a:t>Goed om te gebruiken als deze vragen uit de chat naar voren komen.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5063D4-1CE8-7749-0D22-D87BE3097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329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6915E-2CBC-01DF-7E49-AF409B9B5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C8911CE-D62F-262C-2656-ECEC85FFD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2565EC5-D932-9C83-829A-95F85A7A5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Verbranden en verwarmen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F11C7D5-E555-2D7A-28AA-8860797932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75880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E18B7-DA42-43DF-F984-414F3EA4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F04268B-E250-D9EC-811A-B40A1A2391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E450539-86E8-A278-4350-2BA85FA9F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verbranden en verwarmen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Methaan -&gt; 35,8 J/cm3 = 35 800 J/dm3 | 140 L = 140 dm3 | 140 * 35 800= 5 012 000 J per 1 kg afval | 18 000 000 / 5 012 000 = 3,6 kg nodig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268A9E3-3608-3337-0D15-E87F40254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4953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F6ABB-3EA7-0322-49AE-0FDA8B14A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65F95C1-4DCF-17E9-495A-C69431411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5CDBE18-6D15-1B79-8A21-40D1DC47F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of Daniel of NOS zelf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Elektrische energie</a:t>
            </a:r>
          </a:p>
          <a:p>
            <a:r>
              <a:rPr lang="nl-NL" dirty="0"/>
              <a:t>Deze dia is om te verwijzen naar extra vragen uit een oudere stream.</a:t>
            </a:r>
          </a:p>
          <a:p>
            <a:r>
              <a:rPr lang="nl-NL" dirty="0"/>
              <a:t>Goed om te gebruiken als deze vragen uit de chat naar voren komen.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F31CE5-2D2A-11AE-4FFD-3DEFD3C04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6939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Inhoud examen</a:t>
            </a:r>
          </a:p>
          <a:p>
            <a:r>
              <a:rPr lang="nl-NL" dirty="0"/>
              <a:t>Extra informatie: Gesloten vragen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4010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Geluid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frequentie, trillingstijd, hoge- of lage toon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621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361AC-B2DC-AEFC-A20E-4C980CB07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76B4FFD-7BC8-67B8-8ED0-06994F14BA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C7AE219-F55C-ECE2-D8E3-DDC0BF015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Geluid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Begrippen: frequentie, trillingstijd, hoge- of lage toon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9E2E9AB-DB1F-096D-F071-74A5E9BB22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92759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1FF4-5529-7481-1193-C6E011DF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D0361D5-3D0C-F18A-48E9-3EDC7174E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351F90-EEFA-B1DC-66B2-048E49331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Geluid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CF3A16-BA36-3850-F6D6-579B7489F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7533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Geluid</a:t>
            </a:r>
          </a:p>
          <a:p>
            <a:r>
              <a:rPr lang="nl-NL" dirty="0"/>
              <a:t>Aflezen decibelmeter / meetapparatuur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94477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C05E0-24A4-A239-A440-745FDE8F7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41B3CD-F4C5-80AC-D612-5E695EEB5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86A41BE-7123-9E11-72CA-819B68F553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Geluid</a:t>
            </a:r>
          </a:p>
          <a:p>
            <a:r>
              <a:rPr lang="nl-NL" dirty="0"/>
              <a:t>Aflezen grafiek, interpreteren van informatie in grafiek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767B616-947A-9AF5-BE8D-96F64982D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04577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F7178-475F-C0CE-D427-E8D367D77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A5A065E-16D7-72C3-015F-01EA1AC8F9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9292385-1157-554D-46AD-73413AAEA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Geluid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9F78D3A-810D-631F-C602-9C77E1EB3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3268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16421-7690-60C2-24BE-BA05EADCC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76348A9-C4A7-80B7-9F4E-9B5ED49C1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6D86AD3-AEFC-922B-64EA-27FF91A13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Geluid</a:t>
            </a:r>
          </a:p>
          <a:p>
            <a:r>
              <a:rPr lang="nl-NL" dirty="0"/>
              <a:t>Grafiek tekenen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DE3E32C-611C-C0B9-F64D-B05451041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742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1FF4-5529-7481-1193-C6E011DFEE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7D0361D5-3D0C-F18A-48E9-3EDC7174E1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7351F90-EEFA-B1DC-66B2-048E493315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of Daniel of NOS zelf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Geluid</a:t>
            </a:r>
          </a:p>
          <a:p>
            <a:r>
              <a:rPr lang="nl-NL" dirty="0"/>
              <a:t>Deze dia is om te verwijzen naar extra vragen uit een oudere stream.</a:t>
            </a:r>
          </a:p>
          <a:p>
            <a:r>
              <a:rPr lang="nl-NL" dirty="0"/>
              <a:t>Goed om te gebruiken als deze vragen uit de chat naar voren komen.</a:t>
            </a:r>
          </a:p>
          <a:p>
            <a:r>
              <a:rPr lang="nl-NL" dirty="0"/>
              <a:t>luid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1CF3A16-BA36-3850-F6D6-579B7489F8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77533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447FEB-6DAC-C1F7-D08B-6A8DB1F0C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2AC793-90C3-0979-082E-61E7408C6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F44A00F8-31A7-DECA-E4E1-2E522DB40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Kracht en veiligheid</a:t>
            </a:r>
          </a:p>
          <a:p>
            <a:r>
              <a:rPr lang="nl-NL" dirty="0"/>
              <a:t>Begrippen: Veiligheidssysteem, gemiddelde snelheid, remweg, remmen</a:t>
            </a:r>
          </a:p>
          <a:p>
            <a:r>
              <a:rPr lang="nl-NL" dirty="0"/>
              <a:t>Extra informatie: Binas7 formule | Formule </a:t>
            </a:r>
            <a:r>
              <a:rPr lang="nl-NL" dirty="0" err="1"/>
              <a:t>v_gem</a:t>
            </a:r>
            <a:r>
              <a:rPr lang="nl-NL" dirty="0"/>
              <a:t>=s/t | s=</a:t>
            </a:r>
            <a:r>
              <a:rPr lang="nl-NL" dirty="0" err="1"/>
              <a:t>v_gem</a:t>
            </a:r>
            <a:r>
              <a:rPr lang="nl-NL" dirty="0"/>
              <a:t>*t | </a:t>
            </a:r>
            <a:r>
              <a:rPr lang="nl-NL" dirty="0" err="1"/>
              <a:t>v_gem</a:t>
            </a:r>
            <a:r>
              <a:rPr lang="nl-NL" dirty="0"/>
              <a:t>=25/2=12,5 m/s | s=12,5*2,6=33 m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15CF44B-34E4-3BD8-F3CC-FCD5A6BCBC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9239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070F7-0A22-F157-8BA7-24160E87C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55B4243-E0FB-F192-6282-2292B0BDAB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13F65BB-5736-A842-315A-18D2EF36DB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Kracht en veiligheid</a:t>
            </a:r>
          </a:p>
          <a:p>
            <a:r>
              <a:rPr lang="nl-NL" dirty="0"/>
              <a:t>Begrippen: Eerste wet Newton, wet van massatraagheid, traagheid, nettokracht is nul</a:t>
            </a:r>
          </a:p>
          <a:p>
            <a:r>
              <a:rPr lang="nl-NL" dirty="0"/>
              <a:t>Extra informatie:</a:t>
            </a:r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A63CE50-0F0D-4FBE-FD75-AB76042CA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3582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D12BF-C90E-2884-6C3B-AD44AD0E9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1632778C-10FB-8B84-39E6-37B9ECF2EF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E350849-1AAA-89A6-E976-A1C122621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Wat neem je mee?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379102-993D-7D1B-9F97-455DCCB94B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2570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ADAB5-C790-BAB1-A2DE-9D3D46847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C96AE4EF-6C3B-A98A-12DD-8687440ABF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65E32E0-9917-2C30-3CCF-9B6657FB6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of Daniel of NOS zelf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Kracht en veiligheid</a:t>
            </a:r>
          </a:p>
          <a:p>
            <a:r>
              <a:rPr lang="nl-NL" dirty="0"/>
              <a:t>Deze dia is om te verwijzen naar extra vragen uit een oudere stream.</a:t>
            </a:r>
          </a:p>
          <a:p>
            <a:r>
              <a:rPr lang="nl-NL" dirty="0"/>
              <a:t>Goed om te gebruiken als deze vragen uit de chat naar voren komen.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C36D52-4FB2-BF4E-6B20-49DE63AC41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1331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16613-24D7-9A3B-6FE3-C48AE860F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CC3605-716D-B8C9-2572-2E90DF365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499A70F4-313B-0DD3-7581-55CA697F4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Constructies</a:t>
            </a:r>
          </a:p>
          <a:p>
            <a:r>
              <a:rPr lang="nl-NL" dirty="0"/>
              <a:t>Begrippen: Krachten, trekkrachten, duwkrachten, zwaartepunt, aangrijpingspunt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1193C7-24CC-8C86-C2D9-9AC736559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7384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EC966-C853-677E-9194-854DB6525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7869847-1C2B-0C78-D66C-4F8B0084C3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E53048C-8539-F165-77F2-EC766B2E3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 + Studio)</a:t>
            </a:r>
          </a:p>
          <a:p>
            <a:r>
              <a:rPr lang="nl-NL" dirty="0"/>
              <a:t>Onderwerp: Constructies</a:t>
            </a:r>
          </a:p>
          <a:p>
            <a:r>
              <a:rPr lang="nl-NL" dirty="0"/>
              <a:t>Begrippen: Krachten, vectoren, zwaartepunt, krachten, aangrijpingspunt.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329D31A-B549-E828-5058-61AB73E772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3130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93847-8E90-BF59-7C09-38AF69BBE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4062B33-A530-7A6B-BA48-19E9AF735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560F4BD-6CEA-E36D-7D96-A017A99898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Constructies</a:t>
            </a:r>
          </a:p>
          <a:p>
            <a:r>
              <a:rPr lang="nl-NL" dirty="0"/>
              <a:t>Begrippen: Krachten, vectoren, krachtenschaal, construeren, aangrijpingspunt.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CC2BC1F-7FB1-6A06-8188-9A542B32F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84945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A17AF-48AB-E7E8-8949-158BB1690D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4F8AD8B-1955-A9C6-3E02-D2A092608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48E1449-1A4E-F6D3-DF73-8E24CEFEE8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Constructies</a:t>
            </a:r>
          </a:p>
          <a:p>
            <a:r>
              <a:rPr lang="nl-NL" dirty="0"/>
              <a:t>Begrippen: Krachten, vectoren, zwaartepunt, krachtenschaal, construeren, krachten ontbinden, aangrijpingspunt.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B8D2EC4-3026-DC37-47DC-F130D8111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95547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CBBA5-01F0-5125-CB1C-F9B95CF01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147D112-EDA9-D7BE-7154-3226F53E49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382E770-7099-9DFF-8002-254EEA541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 + 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Kracht en veiligheid</a:t>
            </a:r>
          </a:p>
          <a:p>
            <a:r>
              <a:rPr lang="nl-NL" dirty="0"/>
              <a:t>Begrippen: Moment, momentenwet, evenwicht, zwaartekracht, aangrijpingspunt, verhouding</a:t>
            </a:r>
          </a:p>
          <a:p>
            <a:r>
              <a:rPr lang="nl-NL" dirty="0"/>
              <a:t>Extra informatie: Binas7 formule | Formule </a:t>
            </a:r>
            <a:r>
              <a:rPr lang="nl-NL" dirty="0" err="1"/>
              <a:t>Fz</a:t>
            </a:r>
            <a:r>
              <a:rPr lang="nl-NL" dirty="0"/>
              <a:t>=m*g | M1=M2 | M=F*l |  </a:t>
            </a:r>
            <a:r>
              <a:rPr lang="nl-NL" dirty="0" err="1"/>
              <a:t>Fz</a:t>
            </a:r>
            <a:r>
              <a:rPr lang="nl-NL" dirty="0"/>
              <a:t>=70*10=700 N | verhouding afstanden 4,5/1,3=3,46… | kracht op punt S = 3,46…*700=2423 N |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C546239-6A72-9177-D33B-DEE3371B87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70522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F9763-51EC-9924-F098-7BBD9C44D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5DF4FA7-42B1-FBBE-52A9-57758621E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70646B3-CB5E-EDA9-7523-F3703B23A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of Daniel of NOS zelf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Onderwerp: Kracht en veiligheid</a:t>
            </a:r>
          </a:p>
          <a:p>
            <a:r>
              <a:rPr lang="nl-NL" dirty="0"/>
              <a:t>Deze dia is om te verwijzen naar extra vragen uit een oudere stream.</a:t>
            </a:r>
          </a:p>
          <a:p>
            <a:r>
              <a:rPr lang="nl-NL" dirty="0"/>
              <a:t>Goed om te gebruiken als deze vragen uit de chat naar voren komen.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B2D5ABA-C7F8-FC51-D61E-71E46CA3D3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7329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Opfriscursus basiskennis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7820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Opfriscursus basiskennis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96057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Opfriscursus basiskennis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847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Onderwerp: Inhoud examen. Voorbeeld syllabus</a:t>
            </a:r>
          </a:p>
          <a:p>
            <a:r>
              <a:rPr lang="nl-NL" dirty="0"/>
              <a:t>Extra info: vanaf pagina 25 is voor vmbo-GT, mini samenvatting van al je werk.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0868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Opfriscursus basiskennis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33343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Opfriscursus basiskennis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0082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Opfriscursus basiskennis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050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Bart (scherm)</a:t>
            </a:r>
          </a:p>
          <a:p>
            <a:r>
              <a:rPr lang="nl-NL" dirty="0"/>
              <a:t>Opfriscursus basiskennis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570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Veiligheid in het verkeer</a:t>
            </a:r>
          </a:p>
          <a:p>
            <a:r>
              <a:rPr lang="nl-NL" dirty="0"/>
              <a:t>Begrippen: Oplosstrategie, formule kiezen, versnelling, balansmethode, gegevens noteren.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6621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EA184-4C6E-96D6-44DC-D6B7839FC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3399E7D-94A7-ABC2-D6A3-EE5693CD41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339DC52-97B5-0D26-F898-4C77C26B1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(Scherm)</a:t>
            </a:r>
          </a:p>
          <a:p>
            <a:r>
              <a:rPr lang="nl-NL" dirty="0"/>
              <a:t>Onderwerp: Veiligheid in het verkeer</a:t>
            </a:r>
          </a:p>
          <a:p>
            <a:r>
              <a:rPr lang="nl-NL" dirty="0"/>
              <a:t>Begrippen: Oplosstrategie, formule kiezen, versnelling, balansmethode, gegevens noteren.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17354E4-0015-2EDA-91D7-742BDFA4D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743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98E70-ED85-593E-5973-59E77E28A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3FE7E10-A798-2AEF-5D13-DFE32A226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D2014DF-C032-BDB1-AD84-020D03D59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Veiligheid in het verkeer</a:t>
            </a:r>
          </a:p>
          <a:p>
            <a:r>
              <a:rPr lang="nl-NL" dirty="0"/>
              <a:t>Begrippen: Bewegingsenergie, kinetische energie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Extra informatie: Binas7 formule | Formule Ek=0,5*m*v^2 | Ek=0,5*0,0050*(36,0)^2= 3,2 Joule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20FC309-D114-AB1C-6C40-0C18DF611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213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B7179-CD96-778D-EAC8-7E17234C3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1F0F3BD-EECE-175C-D17F-725D0B2B0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F2CC54B-1F7C-C0AC-F4F7-D13666A3C3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 (</a:t>
            </a:r>
            <a:r>
              <a:rPr lang="nl-NL" dirty="0" err="1"/>
              <a:t>LightBoard</a:t>
            </a:r>
            <a:r>
              <a:rPr lang="nl-NL" dirty="0"/>
              <a:t>)</a:t>
            </a:r>
          </a:p>
          <a:p>
            <a:r>
              <a:rPr lang="nl-NL" dirty="0"/>
              <a:t>Onderwerp: Veiligheid in het verkeer</a:t>
            </a:r>
          </a:p>
          <a:p>
            <a:r>
              <a:rPr lang="nl-NL" dirty="0"/>
              <a:t>Begrippen: Snelheid en afstand, gemiddelde snelheid, tijdberekening met snelheid en afstand | formule omzetten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Extra informatie: Binas7 formule | Formule v=s/t | t=s/v=16/34,0= 0,47 seconden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5E824B-CCBB-444F-0153-F7E59CD87B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52D38-649F-2742-B8D4-CEFE19811428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7054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A16532-9818-449C-BBED-08526F6D3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463242A-2615-4F97-A11E-94A966350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Effra" panose="0200050608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E9F262-EB07-43B2-88DC-05B892E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2D8B6FF-B399-4E0B-8ED4-26E5D0DB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0C3B986-4732-4AEA-80AF-896F199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348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8A08F-AB43-4BF9-ABCB-DF7281450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54D7517-DEA0-4D82-8F5B-C554F4BA1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29AA1E5-D26E-4914-8646-464C46527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ADCE312-5144-4421-865F-22EC8FA72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71D65C-570E-40AE-844D-07BD851A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212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C5DC912-268B-443F-B9BC-CF4D0BC94F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6E0DDD-8AEF-43CB-82CF-69189EB3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E25A30-79F0-44B1-9228-A1CBA9740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4B8293-F539-4212-8950-B07F9BEA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D65D48-E244-438B-9FDD-B6053753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675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FA6E03-AFFA-425F-B098-FB39FD93D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FF8226-A94B-48C7-8AF1-4AC47F024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A6391-A82D-4E67-B394-7F606DBC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D4E7E76-91FC-48CD-9CF9-AEC6DFF87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7FE3BF-0F76-43E2-B69A-C702BD89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066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EAD74-2CDD-40DF-8F72-C4AC0AE0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87472-0929-4D17-9131-B70CAFCFA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Effra" panose="0200050608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B91DB2-2E4D-407A-8504-0B1EB58A4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FC3C07-E487-4540-A5AD-44E4EFE9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4D2E6F-378F-42BF-9704-54E14330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867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43E02-C82F-41CD-BAE9-5C223CEC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6D60E5-ACB5-416B-A731-E8CE59B3D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B093461-9CE4-41B0-918C-FDF23FE09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Effra" panose="02000506080000020004" pitchFamily="2" charset="0"/>
              </a:defRPr>
            </a:lvl1pPr>
            <a:lvl2pPr>
              <a:defRPr>
                <a:latin typeface="Effra" panose="02000506080000020004" pitchFamily="2" charset="0"/>
              </a:defRPr>
            </a:lvl2pPr>
            <a:lvl3pPr>
              <a:defRPr>
                <a:latin typeface="Effra" panose="02000506080000020004" pitchFamily="2" charset="0"/>
              </a:defRPr>
            </a:lvl3pPr>
            <a:lvl4pPr>
              <a:defRPr>
                <a:latin typeface="Effra" panose="02000506080000020004" pitchFamily="2" charset="0"/>
              </a:defRPr>
            </a:lvl4pPr>
            <a:lvl5pPr>
              <a:defRPr>
                <a:latin typeface="Effra" panose="02000506080000020004" pitchFamily="2" charset="0"/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0B89E1E-F0DD-406E-9EB8-4D940AB94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C72E9F9-4F52-447E-AA38-9875ED6F4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4285A2-C79D-47EA-85DB-0F023340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136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EA1EB-721B-400E-B08B-7D893270D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A50D914-35D0-4489-9795-CB4436BB5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89AC21-009F-4592-8910-B01CEB399D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8A7AB2D-1827-447E-B676-9A6C4B6D37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DC2F668-681E-4E87-989B-4AA975ED1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83E1523-49C2-490E-8422-677462869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7F313EA-A5EE-45CD-9584-E4A6F0016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366FC7E7-2703-4ED7-930F-C183914B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754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B9EC8-E329-49B0-96C5-15C780C9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ffra" panose="02000506080000020004" pitchFamily="2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AC0B8A5-B9F4-41D2-9F15-91132771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8CD471B-B34B-4B87-8D11-D9E79E75E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913C3-42D3-4DD9-BCD8-EA9B3947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94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2BA6AF2-1E6B-4E7D-838B-9F727C46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2D9A554-7E04-4CC9-BC8D-E4FCBE087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72587F0-B060-4089-BC0C-38B7F4ED2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8589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3D095-28D1-4082-9343-982A787C4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9E2AF4C-6BC3-408A-BFF2-40FAB6D47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B1FFA66-174F-435A-B03E-65596F4D8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3A7C9ED-7211-4CC3-893A-1F4846496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6C2FC4F-FFD1-4CBD-B998-4E116A33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77A224E-FDE5-4965-96F4-99B33E96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366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6E5F3-161B-49B4-97B0-6B58F942C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27190D5-4E8C-4C83-81D5-12BC42784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70DCF37-7B0B-4111-AA33-65BE4E98D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54AF457-ACD4-47DA-9E73-F79C09BEA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E12D56-340A-4350-89C5-63E925C43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4E4CB6C-2295-4554-8CA6-FA36B9FF4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18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718C4AF-DD18-4A12-916C-5ED63ED6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BC2A1E-63F8-4124-A497-7B88D04A1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F31BF-F0B9-402C-A678-2D7704664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1A354-3FB0-4CC8-B645-49C2B3C12A52}" type="datetimeFigureOut">
              <a:rPr lang="nl-NL" smtClean="0"/>
              <a:t>17-05-2026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F4D29-E45D-49C6-83C4-03E91840FE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471D48-F875-42C4-BC33-FD5469992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F62AD-E3BE-4C56-9B59-A1D972D6121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934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4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png"/><Relationship Id="rId7" Type="http://schemas.openxmlformats.org/officeDocument/2006/relationships/image" Target="../media/image42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8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4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2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6.svg"/><Relationship Id="rId3" Type="http://schemas.openxmlformats.org/officeDocument/2006/relationships/image" Target="../media/image22.png"/><Relationship Id="rId7" Type="http://schemas.openxmlformats.org/officeDocument/2006/relationships/image" Target="../media/image18.svg"/><Relationship Id="rId12" Type="http://schemas.openxmlformats.org/officeDocument/2006/relationships/image" Target="../media/image27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.jpeg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10" Type="http://schemas.openxmlformats.org/officeDocument/2006/relationships/image" Target="../media/image21.svg"/><Relationship Id="rId4" Type="http://schemas.openxmlformats.org/officeDocument/2006/relationships/image" Target="../media/image23.png"/><Relationship Id="rId9" Type="http://schemas.openxmlformats.org/officeDocument/2006/relationships/image" Target="../media/image20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E3525-969D-E6E1-220C-C2BC6B60F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0"/>
              </a:rPr>
              <a:t>natuur- en scheikunde 1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E12866D-FDA1-8672-BFB8-C56711EF8A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/>
          <a:lstStyle/>
          <a:p>
            <a:r>
              <a:rPr lang="nl-NL" dirty="0">
                <a:latin typeface="Effra" panose="02000506080000020004" pitchFamily="2" charset="0"/>
              </a:rPr>
              <a:t>Bart Hekman &amp; Daniël Kleijer</a:t>
            </a:r>
          </a:p>
        </p:txBody>
      </p:sp>
    </p:spTree>
    <p:extLst>
      <p:ext uri="{BB962C8B-B14F-4D97-AF65-F5344CB8AC3E}">
        <p14:creationId xmlns:p14="http://schemas.microsoft.com/office/powerpoint/2010/main" val="409109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A4FF8-1037-11BD-CF0E-34CAD1686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123A44D-EB2B-6F2A-04A7-78B5AD89C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3" y="4995490"/>
            <a:ext cx="8926171" cy="1543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39D701-A6EB-9E6C-C021-C5DCFF8D3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in het verkeer</a:t>
            </a:r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7D4FCD89-E791-6AEB-80BD-6F72AFDA1875}"/>
              </a:ext>
            </a:extLst>
          </p:cNvPr>
          <p:cNvCxnSpPr>
            <a:cxnSpLocks/>
          </p:cNvCxnSpPr>
          <p:nvPr/>
        </p:nvCxnSpPr>
        <p:spPr>
          <a:xfrm>
            <a:off x="1730890" y="6189166"/>
            <a:ext cx="900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FF55F6FA-1929-6555-6CAB-A8BBAEB8C5AB}"/>
              </a:ext>
            </a:extLst>
          </p:cNvPr>
          <p:cNvSpPr/>
          <p:nvPr/>
        </p:nvSpPr>
        <p:spPr>
          <a:xfrm>
            <a:off x="3435346" y="5335113"/>
            <a:ext cx="86400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CD981616-07C1-0BDE-9D60-81CF0E9532B6}"/>
              </a:ext>
            </a:extLst>
          </p:cNvPr>
          <p:cNvSpPr/>
          <p:nvPr/>
        </p:nvSpPr>
        <p:spPr>
          <a:xfrm>
            <a:off x="2119811" y="5319623"/>
            <a:ext cx="86400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3DC72337-9BE6-8AA7-891E-D3C0FFDC635A}"/>
              </a:ext>
            </a:extLst>
          </p:cNvPr>
          <p:cNvSpPr/>
          <p:nvPr/>
        </p:nvSpPr>
        <p:spPr>
          <a:xfrm>
            <a:off x="6600724" y="5051050"/>
            <a:ext cx="684000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0380CA1D-C164-C925-C2E2-52E3E93D4359}"/>
              </a:ext>
            </a:extLst>
          </p:cNvPr>
          <p:cNvSpPr/>
          <p:nvPr/>
        </p:nvSpPr>
        <p:spPr>
          <a:xfrm>
            <a:off x="4117513" y="5051050"/>
            <a:ext cx="2016000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A9184458-1A26-F5C3-5C7D-40DEA76A8990}"/>
              </a:ext>
            </a:extLst>
          </p:cNvPr>
          <p:cNvSpPr/>
          <p:nvPr/>
        </p:nvSpPr>
        <p:spPr>
          <a:xfrm>
            <a:off x="2969042" y="5921881"/>
            <a:ext cx="720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F30E71CB-8821-B326-DD96-30431D349DC9}"/>
              </a:ext>
            </a:extLst>
          </p:cNvPr>
          <p:cNvGrpSpPr/>
          <p:nvPr/>
        </p:nvGrpSpPr>
        <p:grpSpPr>
          <a:xfrm>
            <a:off x="10808907" y="4995490"/>
            <a:ext cx="1063990" cy="1651273"/>
            <a:chOff x="10359083" y="4038706"/>
            <a:chExt cx="1063990" cy="1651273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7B83F37-FEA8-BC73-A974-6E9B5DCEA84A}"/>
                </a:ext>
              </a:extLst>
            </p:cNvPr>
            <p:cNvSpPr txBox="1"/>
            <p:nvPr/>
          </p:nvSpPr>
          <p:spPr>
            <a:xfrm>
              <a:off x="10359083" y="5382202"/>
              <a:ext cx="796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[7]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57ACBAA-5033-7D96-D347-7EEA8D3FD4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E0047F15-4F8B-3C59-3F9E-7A34D0A17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48614"/>
            <a:ext cx="6852356" cy="22322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D8E01B2-C534-360B-3D7A-89C9491F6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57266"/>
            <a:ext cx="6706536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31B2F-72C5-432B-D3A1-A222925777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8F73C1-A8D5-A91E-D960-DCEAE354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in het verkeer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E8D98893-9F2D-9FEF-FDE8-42CFE146A4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Versnelling</a:t>
            </a:r>
          </a:p>
          <a:p>
            <a:r>
              <a:rPr lang="nl-NL" dirty="0"/>
              <a:t>Bewegingsenergie</a:t>
            </a:r>
          </a:p>
          <a:p>
            <a:r>
              <a:rPr lang="nl-NL" dirty="0"/>
              <a:t>Vertraging (negatieve versnelling)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F1B9AAD4-F540-B023-5420-8F55A400E64C}"/>
              </a:ext>
            </a:extLst>
          </p:cNvPr>
          <p:cNvGrpSpPr/>
          <p:nvPr/>
        </p:nvGrpSpPr>
        <p:grpSpPr>
          <a:xfrm>
            <a:off x="7557351" y="2689210"/>
            <a:ext cx="5715577" cy="754036"/>
            <a:chOff x="6834332" y="5970465"/>
            <a:chExt cx="5715577" cy="754036"/>
          </a:xfrm>
        </p:grpSpPr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759AC6D8-89B8-8107-ACEC-42E72D10A116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2023 – [00:07:50]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B00682D-827E-F201-B00E-1605DA7AE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AB498364-7F3E-02C0-7D8C-336A0EF8B534}"/>
              </a:ext>
            </a:extLst>
          </p:cNvPr>
          <p:cNvGrpSpPr/>
          <p:nvPr/>
        </p:nvGrpSpPr>
        <p:grpSpPr>
          <a:xfrm>
            <a:off x="7557351" y="1548038"/>
            <a:ext cx="5715577" cy="754036"/>
            <a:chOff x="6834332" y="5970465"/>
            <a:chExt cx="5715577" cy="754036"/>
          </a:xfrm>
        </p:grpSpPr>
        <p:sp>
          <p:nvSpPr>
            <p:cNvPr id="4" name="Titel 1">
              <a:extLst>
                <a:ext uri="{FF2B5EF4-FFF2-40B4-BE49-F238E27FC236}">
                  <a16:creationId xmlns:a16="http://schemas.microsoft.com/office/drawing/2014/main" id="{DDB64C94-D41B-6597-C58F-C7BAA4F7A39E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[00:57:24]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0C2B229-CCF8-72A6-5BA7-473981493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6A9119A9-B613-5C04-3404-E0F3D5353E64}"/>
              </a:ext>
            </a:extLst>
          </p:cNvPr>
          <p:cNvGrpSpPr/>
          <p:nvPr/>
        </p:nvGrpSpPr>
        <p:grpSpPr>
          <a:xfrm>
            <a:off x="7543661" y="2106874"/>
            <a:ext cx="5715577" cy="754036"/>
            <a:chOff x="6834332" y="5970465"/>
            <a:chExt cx="5715577" cy="754036"/>
          </a:xfrm>
        </p:grpSpPr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8909B768-DCC4-019B-A286-A7BFD0BF9E14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[00:29:23]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69FB969-9491-7490-ED35-31B7B24E7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262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439D7-CDCE-6D15-56F9-BC2E4A432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11BF62-A6F6-A837-DBA9-81A63CA6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Stoffen en materialen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B0D80C2-E655-473D-2E0C-427231D55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19" y="1199120"/>
            <a:ext cx="9513498" cy="210789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4E454A6-4CFA-A27F-8057-D2171C48D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37" y="3271745"/>
            <a:ext cx="4901383" cy="322113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186300E-ED58-638C-BD38-536CE63ED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71745"/>
            <a:ext cx="5258494" cy="3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4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B493C-3649-94CD-E9F6-0321811E5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B638B5-1A20-DDB7-FF86-1E4044E9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Stoffen en materialen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4CEAC58-6356-48ED-629D-D9DB1BEE3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82" y="1760419"/>
            <a:ext cx="10575985" cy="33564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B7DC4D5-20F5-63D6-EA58-7065448D9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405" y="2165791"/>
            <a:ext cx="5234667" cy="1993781"/>
          </a:xfrm>
          <a:prstGeom prst="rect">
            <a:avLst/>
          </a:prstGeom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6EF0CBDD-929E-E9D0-0319-FEE09DE431EA}"/>
              </a:ext>
            </a:extLst>
          </p:cNvPr>
          <p:cNvSpPr/>
          <p:nvPr/>
        </p:nvSpPr>
        <p:spPr>
          <a:xfrm>
            <a:off x="1753849" y="2196059"/>
            <a:ext cx="4249712" cy="27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B652C6F-69F2-00EA-FD60-567C58E0B879}"/>
              </a:ext>
            </a:extLst>
          </p:cNvPr>
          <p:cNvSpPr/>
          <p:nvPr/>
        </p:nvSpPr>
        <p:spPr>
          <a:xfrm>
            <a:off x="1753848" y="2523180"/>
            <a:ext cx="5299023" cy="27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F775D23-89AC-974E-5B4F-B7C9C1124EA1}"/>
              </a:ext>
            </a:extLst>
          </p:cNvPr>
          <p:cNvSpPr/>
          <p:nvPr/>
        </p:nvSpPr>
        <p:spPr>
          <a:xfrm>
            <a:off x="1753848" y="2855075"/>
            <a:ext cx="5299023" cy="27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3442A9B-96C7-607E-9FD8-C04689DEE34E}"/>
              </a:ext>
            </a:extLst>
          </p:cNvPr>
          <p:cNvSpPr/>
          <p:nvPr/>
        </p:nvSpPr>
        <p:spPr>
          <a:xfrm>
            <a:off x="1658226" y="3176519"/>
            <a:ext cx="5299023" cy="27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70353F26-81C8-52A0-87A6-570776FECD4C}"/>
              </a:ext>
            </a:extLst>
          </p:cNvPr>
          <p:cNvSpPr/>
          <p:nvPr/>
        </p:nvSpPr>
        <p:spPr>
          <a:xfrm>
            <a:off x="1753847" y="3471651"/>
            <a:ext cx="5299023" cy="27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174F44B3-F933-607D-C109-3224DF1C2D84}"/>
              </a:ext>
            </a:extLst>
          </p:cNvPr>
          <p:cNvSpPr/>
          <p:nvPr/>
        </p:nvSpPr>
        <p:spPr>
          <a:xfrm>
            <a:off x="1753847" y="3788017"/>
            <a:ext cx="5299023" cy="277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343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BEE4-B11E-90D9-0030-F697052E8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4D035-2D80-2E49-63CC-1E96423A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Stoffen en materialen</a:t>
            </a:r>
          </a:p>
        </p:txBody>
      </p:sp>
      <p:pic>
        <p:nvPicPr>
          <p:cNvPr id="22" name="Afbeelding 21">
            <a:extLst>
              <a:ext uri="{FF2B5EF4-FFF2-40B4-BE49-F238E27FC236}">
                <a16:creationId xmlns:a16="http://schemas.microsoft.com/office/drawing/2014/main" id="{A9B31797-AE5A-F954-BDDA-C492A0F31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94" y="1465928"/>
            <a:ext cx="9965411" cy="700532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F47294-3B83-5550-6CF6-A1E04B88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48" y="2407578"/>
            <a:ext cx="9254902" cy="3283997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CC5A1690-E4D4-5761-50DD-81408B838F7A}"/>
              </a:ext>
            </a:extLst>
          </p:cNvPr>
          <p:cNvSpPr/>
          <p:nvPr/>
        </p:nvSpPr>
        <p:spPr>
          <a:xfrm>
            <a:off x="6225986" y="2565860"/>
            <a:ext cx="3078881" cy="701403"/>
          </a:xfrm>
          <a:custGeom>
            <a:avLst/>
            <a:gdLst>
              <a:gd name="csX0" fmla="*/ 0 w 3078881"/>
              <a:gd name="csY0" fmla="*/ 350702 h 701403"/>
              <a:gd name="csX1" fmla="*/ 1539441 w 3078881"/>
              <a:gd name="csY1" fmla="*/ 0 h 701403"/>
              <a:gd name="csX2" fmla="*/ 3078882 w 3078881"/>
              <a:gd name="csY2" fmla="*/ 350702 h 701403"/>
              <a:gd name="csX3" fmla="*/ 1539441 w 3078881"/>
              <a:gd name="csY3" fmla="*/ 701404 h 701403"/>
              <a:gd name="csX4" fmla="*/ 0 w 3078881"/>
              <a:gd name="csY4" fmla="*/ 350702 h 7014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078881" h="701403" extrusionOk="0">
                <a:moveTo>
                  <a:pt x="0" y="350702"/>
                </a:moveTo>
                <a:cubicBezTo>
                  <a:pt x="-25330" y="141391"/>
                  <a:pt x="591155" y="36809"/>
                  <a:pt x="1539441" y="0"/>
                </a:cubicBezTo>
                <a:cubicBezTo>
                  <a:pt x="2412321" y="4772"/>
                  <a:pt x="3031021" y="158537"/>
                  <a:pt x="3078882" y="350702"/>
                </a:cubicBezTo>
                <a:cubicBezTo>
                  <a:pt x="3044105" y="578351"/>
                  <a:pt x="2358859" y="871603"/>
                  <a:pt x="1539441" y="701404"/>
                </a:cubicBezTo>
                <a:cubicBezTo>
                  <a:pt x="674374" y="693275"/>
                  <a:pt x="12329" y="550280"/>
                  <a:pt x="0" y="350702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E59F219D-7AC4-E798-6169-5BC5F9B0033E}"/>
              </a:ext>
            </a:extLst>
          </p:cNvPr>
          <p:cNvGrpSpPr/>
          <p:nvPr/>
        </p:nvGrpSpPr>
        <p:grpSpPr>
          <a:xfrm>
            <a:off x="7636045" y="893829"/>
            <a:ext cx="1730169" cy="1730169"/>
            <a:chOff x="7574698" y="951109"/>
            <a:chExt cx="1730169" cy="1730169"/>
          </a:xfrm>
        </p:grpSpPr>
        <p:pic>
          <p:nvPicPr>
            <p:cNvPr id="13" name="Graphic 12" descr="Pen met effen opvulling">
              <a:extLst>
                <a:ext uri="{FF2B5EF4-FFF2-40B4-BE49-F238E27FC236}">
                  <a16:creationId xmlns:a16="http://schemas.microsoft.com/office/drawing/2014/main" id="{0BA2ECBE-7BB4-2569-DEDD-F775AE1463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CCEFD178-9CF3-15AC-DA7D-AD1202AE5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19" name="Ovaal 18">
            <a:extLst>
              <a:ext uri="{FF2B5EF4-FFF2-40B4-BE49-F238E27FC236}">
                <a16:creationId xmlns:a16="http://schemas.microsoft.com/office/drawing/2014/main" id="{09752A12-9E29-4471-E46D-DE5FCD9F19A8}"/>
              </a:ext>
            </a:extLst>
          </p:cNvPr>
          <p:cNvSpPr/>
          <p:nvPr/>
        </p:nvSpPr>
        <p:spPr>
          <a:xfrm>
            <a:off x="5966015" y="4835120"/>
            <a:ext cx="4541118" cy="701403"/>
          </a:xfrm>
          <a:custGeom>
            <a:avLst/>
            <a:gdLst>
              <a:gd name="csX0" fmla="*/ 0 w 4541118"/>
              <a:gd name="csY0" fmla="*/ 350702 h 701403"/>
              <a:gd name="csX1" fmla="*/ 2270559 w 4541118"/>
              <a:gd name="csY1" fmla="*/ 0 h 701403"/>
              <a:gd name="csX2" fmla="*/ 4541118 w 4541118"/>
              <a:gd name="csY2" fmla="*/ 350702 h 701403"/>
              <a:gd name="csX3" fmla="*/ 2270559 w 4541118"/>
              <a:gd name="csY3" fmla="*/ 701404 h 701403"/>
              <a:gd name="csX4" fmla="*/ 0 w 4541118"/>
              <a:gd name="csY4" fmla="*/ 350702 h 70140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41118" h="701403" extrusionOk="0">
                <a:moveTo>
                  <a:pt x="0" y="350702"/>
                </a:moveTo>
                <a:cubicBezTo>
                  <a:pt x="-141180" y="69932"/>
                  <a:pt x="965530" y="19154"/>
                  <a:pt x="2270559" y="0"/>
                </a:cubicBezTo>
                <a:cubicBezTo>
                  <a:pt x="3547224" y="4772"/>
                  <a:pt x="4493257" y="158537"/>
                  <a:pt x="4541118" y="350702"/>
                </a:cubicBezTo>
                <a:cubicBezTo>
                  <a:pt x="4443608" y="639612"/>
                  <a:pt x="3483509" y="928271"/>
                  <a:pt x="2270559" y="701404"/>
                </a:cubicBezTo>
                <a:cubicBezTo>
                  <a:pt x="1001707" y="693275"/>
                  <a:pt x="12329" y="550280"/>
                  <a:pt x="0" y="350702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515AB0BA-D7B5-C3EF-9B86-398F9D528C7E}"/>
              </a:ext>
            </a:extLst>
          </p:cNvPr>
          <p:cNvGrpSpPr/>
          <p:nvPr/>
        </p:nvGrpSpPr>
        <p:grpSpPr>
          <a:xfrm>
            <a:off x="8020038" y="3184491"/>
            <a:ext cx="1730169" cy="1730169"/>
            <a:chOff x="7574698" y="951109"/>
            <a:chExt cx="1730169" cy="1730169"/>
          </a:xfrm>
        </p:grpSpPr>
        <p:pic>
          <p:nvPicPr>
            <p:cNvPr id="21" name="Graphic 20" descr="Pen met effen opvulling">
              <a:extLst>
                <a:ext uri="{FF2B5EF4-FFF2-40B4-BE49-F238E27FC236}">
                  <a16:creationId xmlns:a16="http://schemas.microsoft.com/office/drawing/2014/main" id="{4B0C0630-6CB8-6117-38BA-FBFE66EDE1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A60F9705-B17C-B75E-80B4-715449C6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496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0.02162 0.00185 L 0.0625 0.00949 L 0.09909 0.02291 L 0.11784 0.0405 L 0.12083 0.05324 L 0.11667 0.06388 L 0.10456 0.0824 L 0.07292 0.09907 L 0.03242 0.10648 L 0.00664 0.10347 L -0.00794 0.09768 L -0.05625 0.09722 L -0.09661 0.0831 L -0.11953 0.07152 L -0.12838 0.05972 L -0.13242 0.04861 L -0.12878 0.03796 L -0.11497 0.02592 L -0.08672 0.0125 L -0.05794 0.00694 L -0.03047 0.00347 L -0.00924 0.00046 L -6.25E-7 4.81481E-6 Z " pathEditMode="relative" rAng="0" ptsTypes="AAAAAAAAAAAAAAAAAAAAAAAA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3177 0.00185 L 0.09192 0.00949 L 0.1457 0.02292 L 0.17343 0.04051 L 0.17786 0.05324 L 0.17161 0.06389 L 0.15377 0.08241 L 0.10716 0.09907 L 0.04765 0.10648 L 0.00976 0.10347 L -0.01159 0.09768 L -0.08282 0.09722 L -0.14206 0.0831 L -0.17579 0.07153 L -0.18881 0.05972 L -0.19467 0.04861 L -0.18946 0.03796 L -0.16901 0.02593 L -0.12761 0.0125 L -0.08516 0.00694 L -0.0448 0.00347 L -0.01368 0.00046 L 3.95833E-6 7.40741E-7 Z " pathEditMode="relative" rAng="0" ptsTypes="AAAAAAAAAAAAAAAAAAAAAAAA"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0BEE4-B11E-90D9-0030-F697052E8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E4D035-2D80-2E49-63CC-1E96423AC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Stoffen en materialen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609A270-5C64-76DE-9AEE-BC7C5212B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13" y="1383145"/>
            <a:ext cx="10307152" cy="61508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ED46AF0-2014-2C5C-3E3D-2938CB3D6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786" y="2064560"/>
            <a:ext cx="5056986" cy="163843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358FEE0-D03C-2CFE-3625-D2E401C7CA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786" y="3769329"/>
            <a:ext cx="3916572" cy="264010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0B3953D0-58EC-1578-3A19-1459E606C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204" y="2181106"/>
            <a:ext cx="2616924" cy="4228329"/>
          </a:xfrm>
          <a:prstGeom prst="rect">
            <a:avLst/>
          </a:prstGeom>
        </p:spPr>
      </p:pic>
      <p:sp>
        <p:nvSpPr>
          <p:cNvPr id="3" name="Tekstballon: ovaal 2">
            <a:extLst>
              <a:ext uri="{FF2B5EF4-FFF2-40B4-BE49-F238E27FC236}">
                <a16:creationId xmlns:a16="http://schemas.microsoft.com/office/drawing/2014/main" id="{C02BB6C5-D1A7-3C6A-EF85-11FA62774F00}"/>
              </a:ext>
            </a:extLst>
          </p:cNvPr>
          <p:cNvSpPr/>
          <p:nvPr/>
        </p:nvSpPr>
        <p:spPr>
          <a:xfrm>
            <a:off x="3267919" y="3421829"/>
            <a:ext cx="1232720" cy="628671"/>
          </a:xfrm>
          <a:prstGeom prst="wedgeEllipseCallout">
            <a:avLst>
              <a:gd name="adj1" fmla="val -48531"/>
              <a:gd name="adj2" fmla="val 9841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Effra" panose="02000506080000020004"/>
              </a:rPr>
              <a:t>Sup?!</a:t>
            </a:r>
          </a:p>
        </p:txBody>
      </p:sp>
    </p:spTree>
    <p:extLst>
      <p:ext uri="{BB962C8B-B14F-4D97-AF65-F5344CB8AC3E}">
        <p14:creationId xmlns:p14="http://schemas.microsoft.com/office/powerpoint/2010/main" val="41949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7A10-FB56-8566-9FE7-1086E9CBD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>
            <a:extLst>
              <a:ext uri="{FF2B5EF4-FFF2-40B4-BE49-F238E27FC236}">
                <a16:creationId xmlns:a16="http://schemas.microsoft.com/office/drawing/2014/main" id="{B2F748F3-BDE9-18A3-5075-69DE4304A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03" y="5338890"/>
            <a:ext cx="9963509" cy="7761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AB7A00-8470-42C3-FF86-5C124475A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011" y="681037"/>
            <a:ext cx="10515600" cy="1325563"/>
          </a:xfrm>
        </p:spPr>
        <p:txBody>
          <a:bodyPr/>
          <a:lstStyle/>
          <a:p>
            <a:r>
              <a:rPr lang="nl-NL" dirty="0"/>
              <a:t>Stoffen en materialen</a:t>
            </a:r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A89C6427-B8A4-FEE8-8970-2DB7F145E692}"/>
              </a:ext>
            </a:extLst>
          </p:cNvPr>
          <p:cNvGrpSpPr/>
          <p:nvPr/>
        </p:nvGrpSpPr>
        <p:grpSpPr>
          <a:xfrm>
            <a:off x="10691740" y="4995490"/>
            <a:ext cx="1181157" cy="1651273"/>
            <a:chOff x="10241916" y="4038706"/>
            <a:chExt cx="1181157" cy="1651273"/>
          </a:xfrm>
        </p:grpSpPr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148B27E4-106A-4901-4351-99DF92835801}"/>
                </a:ext>
              </a:extLst>
            </p:cNvPr>
            <p:cNvSpPr txBox="1"/>
            <p:nvPr/>
          </p:nvSpPr>
          <p:spPr>
            <a:xfrm>
              <a:off x="10241916" y="5382202"/>
              <a:ext cx="796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[9]</a:t>
              </a:r>
            </a:p>
          </p:txBody>
        </p: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4BD93A9F-E6DB-AC48-CC81-EBBFEAA00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04B062-299C-3BE6-52DC-0838CB4A79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03" y="1733197"/>
            <a:ext cx="10388200" cy="10961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08367AB-2E1F-6A6C-4CF1-A12E45B0EF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910" y="2907925"/>
            <a:ext cx="4020642" cy="2341376"/>
          </a:xfrm>
          <a:prstGeom prst="rect">
            <a:avLst/>
          </a:prstGeom>
        </p:spPr>
      </p:pic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738A65A0-6580-CFD1-2CE5-3C42607468DD}"/>
              </a:ext>
            </a:extLst>
          </p:cNvPr>
          <p:cNvSpPr/>
          <p:nvPr/>
        </p:nvSpPr>
        <p:spPr>
          <a:xfrm>
            <a:off x="2641769" y="5392949"/>
            <a:ext cx="1300504" cy="325407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D37812E-B073-1DE5-15FF-F576F59978BB}"/>
              </a:ext>
            </a:extLst>
          </p:cNvPr>
          <p:cNvCxnSpPr>
            <a:cxnSpLocks/>
          </p:cNvCxnSpPr>
          <p:nvPr/>
        </p:nvCxnSpPr>
        <p:spPr>
          <a:xfrm>
            <a:off x="977878" y="5726986"/>
            <a:ext cx="119152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D020871C-428A-8080-9CE8-FDF0C288B2BA}"/>
              </a:ext>
            </a:extLst>
          </p:cNvPr>
          <p:cNvSpPr/>
          <p:nvPr/>
        </p:nvSpPr>
        <p:spPr>
          <a:xfrm>
            <a:off x="2289001" y="2128356"/>
            <a:ext cx="1032131" cy="299278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6D253CA1-2F50-47C3-D4D2-6EC470556AF1}"/>
              </a:ext>
            </a:extLst>
          </p:cNvPr>
          <p:cNvSpPr/>
          <p:nvPr/>
        </p:nvSpPr>
        <p:spPr>
          <a:xfrm>
            <a:off x="6062934" y="2060786"/>
            <a:ext cx="1114246" cy="384100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156D546C-0547-3C8D-D808-36A5900A0AFC}"/>
              </a:ext>
            </a:extLst>
          </p:cNvPr>
          <p:cNvSpPr/>
          <p:nvPr/>
        </p:nvSpPr>
        <p:spPr>
          <a:xfrm>
            <a:off x="2169399" y="1750449"/>
            <a:ext cx="996497" cy="29927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1E32BACC-D9C9-D2E8-6821-63D0262DE1AD}"/>
              </a:ext>
            </a:extLst>
          </p:cNvPr>
          <p:cNvSpPr/>
          <p:nvPr/>
        </p:nvSpPr>
        <p:spPr>
          <a:xfrm>
            <a:off x="8374199" y="1744255"/>
            <a:ext cx="1227001" cy="29927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cxnSp>
        <p:nvCxnSpPr>
          <p:cNvPr id="34" name="Rechte verbindingslijn 33">
            <a:extLst>
              <a:ext uri="{FF2B5EF4-FFF2-40B4-BE49-F238E27FC236}">
                <a16:creationId xmlns:a16="http://schemas.microsoft.com/office/drawing/2014/main" id="{B0CCA5CE-BFDE-2DB3-5E31-05A75CCDEB1D}"/>
              </a:ext>
            </a:extLst>
          </p:cNvPr>
          <p:cNvCxnSpPr>
            <a:cxnSpLocks/>
          </p:cNvCxnSpPr>
          <p:nvPr/>
        </p:nvCxnSpPr>
        <p:spPr>
          <a:xfrm>
            <a:off x="9445925" y="5718356"/>
            <a:ext cx="964087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ijl: omlaag 36">
            <a:extLst>
              <a:ext uri="{FF2B5EF4-FFF2-40B4-BE49-F238E27FC236}">
                <a16:creationId xmlns:a16="http://schemas.microsoft.com/office/drawing/2014/main" id="{98E8D7FB-353E-6333-E978-A8604646F438}"/>
              </a:ext>
            </a:extLst>
          </p:cNvPr>
          <p:cNvSpPr/>
          <p:nvPr/>
        </p:nvSpPr>
        <p:spPr>
          <a:xfrm>
            <a:off x="9022939" y="4909074"/>
            <a:ext cx="336430" cy="483875"/>
          </a:xfrm>
          <a:prstGeom prst="downArrow">
            <a:avLst/>
          </a:prstGeom>
          <a:solidFill>
            <a:srgbClr val="945DE8"/>
          </a:solidFill>
          <a:ln>
            <a:solidFill>
              <a:srgbClr val="652E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D3B8D15F-1A2C-24F1-0F2F-A83E9A9FF906}"/>
              </a:ext>
            </a:extLst>
          </p:cNvPr>
          <p:cNvGrpSpPr/>
          <p:nvPr/>
        </p:nvGrpSpPr>
        <p:grpSpPr>
          <a:xfrm>
            <a:off x="4612036" y="1669196"/>
            <a:ext cx="4956585" cy="1759804"/>
            <a:chOff x="4612036" y="1669196"/>
            <a:chExt cx="4956585" cy="1759804"/>
          </a:xfrm>
        </p:grpSpPr>
        <p:cxnSp>
          <p:nvCxnSpPr>
            <p:cNvPr id="4" name="Rechte verbindingslijn 3">
              <a:extLst>
                <a:ext uri="{FF2B5EF4-FFF2-40B4-BE49-F238E27FC236}">
                  <a16:creationId xmlns:a16="http://schemas.microsoft.com/office/drawing/2014/main" id="{25C41DDA-C343-38D4-3B52-AB8E381CB918}"/>
                </a:ext>
              </a:extLst>
            </p:cNvPr>
            <p:cNvCxnSpPr>
              <a:cxnSpLocks/>
              <a:stCxn id="6" idx="4"/>
              <a:endCxn id="5" idx="0"/>
            </p:cNvCxnSpPr>
            <p:nvPr/>
          </p:nvCxnSpPr>
          <p:spPr>
            <a:xfrm flipH="1">
              <a:off x="4808994" y="2104155"/>
              <a:ext cx="4508924" cy="950764"/>
            </a:xfrm>
            <a:prstGeom prst="line">
              <a:avLst/>
            </a:prstGeom>
            <a:ln w="38100">
              <a:solidFill>
                <a:srgbClr val="652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al 4">
              <a:extLst>
                <a:ext uri="{FF2B5EF4-FFF2-40B4-BE49-F238E27FC236}">
                  <a16:creationId xmlns:a16="http://schemas.microsoft.com/office/drawing/2014/main" id="{83A429E1-85E7-5923-728E-5F857B47DC74}"/>
                </a:ext>
              </a:extLst>
            </p:cNvPr>
            <p:cNvSpPr/>
            <p:nvPr/>
          </p:nvSpPr>
          <p:spPr>
            <a:xfrm>
              <a:off x="4612036" y="3054919"/>
              <a:ext cx="393916" cy="374081"/>
            </a:xfrm>
            <a:prstGeom prst="ellipse">
              <a:avLst/>
            </a:prstGeom>
            <a:noFill/>
            <a:ln w="38100">
              <a:solidFill>
                <a:srgbClr val="652E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25EFDBED-EA15-0193-89AE-0433EE9B4F99}"/>
                </a:ext>
              </a:extLst>
            </p:cNvPr>
            <p:cNvSpPr/>
            <p:nvPr/>
          </p:nvSpPr>
          <p:spPr>
            <a:xfrm>
              <a:off x="9067215" y="1669196"/>
              <a:ext cx="501406" cy="434959"/>
            </a:xfrm>
            <a:prstGeom prst="ellipse">
              <a:avLst/>
            </a:prstGeom>
            <a:noFill/>
            <a:ln w="38100">
              <a:solidFill>
                <a:srgbClr val="652EA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90C8D59E-84E8-4F9E-DFF0-CA3CDAAA8006}"/>
              </a:ext>
            </a:extLst>
          </p:cNvPr>
          <p:cNvGrpSpPr/>
          <p:nvPr/>
        </p:nvGrpSpPr>
        <p:grpSpPr>
          <a:xfrm>
            <a:off x="4971308" y="2049241"/>
            <a:ext cx="2205872" cy="1379759"/>
            <a:chOff x="4971308" y="2049241"/>
            <a:chExt cx="2205872" cy="1379759"/>
          </a:xfrm>
        </p:grpSpPr>
        <p:cxnSp>
          <p:nvCxnSpPr>
            <p:cNvPr id="12" name="Rechte verbindingslijn 11">
              <a:extLst>
                <a:ext uri="{FF2B5EF4-FFF2-40B4-BE49-F238E27FC236}">
                  <a16:creationId xmlns:a16="http://schemas.microsoft.com/office/drawing/2014/main" id="{416C5DE5-2F33-A215-F965-FEF8EFA69E11}"/>
                </a:ext>
              </a:extLst>
            </p:cNvPr>
            <p:cNvCxnSpPr>
              <a:cxnSpLocks/>
              <a:stCxn id="17" idx="4"/>
              <a:endCxn id="16" idx="0"/>
            </p:cNvCxnSpPr>
            <p:nvPr/>
          </p:nvCxnSpPr>
          <p:spPr>
            <a:xfrm flipH="1">
              <a:off x="5202910" y="2484200"/>
              <a:ext cx="1679470" cy="570719"/>
            </a:xfrm>
            <a:prstGeom prst="line">
              <a:avLst/>
            </a:prstGeom>
            <a:ln w="38100">
              <a:solidFill>
                <a:srgbClr val="945D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BA0A1B93-DAE0-62C3-6B00-7B4DC04FEADB}"/>
                </a:ext>
              </a:extLst>
            </p:cNvPr>
            <p:cNvSpPr/>
            <p:nvPr/>
          </p:nvSpPr>
          <p:spPr>
            <a:xfrm>
              <a:off x="4971308" y="3054919"/>
              <a:ext cx="463204" cy="374081"/>
            </a:xfrm>
            <a:prstGeom prst="ellipse">
              <a:avLst/>
            </a:prstGeom>
            <a:noFill/>
            <a:ln w="38100">
              <a:solidFill>
                <a:srgbClr val="945D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F813976B-F29A-26C3-19C9-F16D03D4B9B7}"/>
                </a:ext>
              </a:extLst>
            </p:cNvPr>
            <p:cNvSpPr/>
            <p:nvPr/>
          </p:nvSpPr>
          <p:spPr>
            <a:xfrm>
              <a:off x="6587579" y="2049241"/>
              <a:ext cx="589601" cy="434959"/>
            </a:xfrm>
            <a:prstGeom prst="ellipse">
              <a:avLst/>
            </a:prstGeom>
            <a:noFill/>
            <a:ln w="38100">
              <a:solidFill>
                <a:srgbClr val="945DE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3418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23E1C-C308-9404-5852-46D288F9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236F97A-39F3-832D-5E0A-5A3087708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09" y="1279198"/>
            <a:ext cx="6944669" cy="57000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CB9C573-EC8C-7983-D883-D8F8B6EA0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95" y="2025849"/>
            <a:ext cx="7144265" cy="8020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ED3CCD-E7B4-D379-4D7C-79C37A52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Stoffen en materialen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151887B-39E7-F990-0904-C9ED3FDE5E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267"/>
          <a:stretch>
            <a:fillRect/>
          </a:stretch>
        </p:blipFill>
        <p:spPr>
          <a:xfrm>
            <a:off x="897909" y="1834599"/>
            <a:ext cx="7652988" cy="491230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C67D3834-0BE7-D4DC-6262-3A3875C75B42}"/>
              </a:ext>
            </a:extLst>
          </p:cNvPr>
          <p:cNvSpPr/>
          <p:nvPr/>
        </p:nvSpPr>
        <p:spPr>
          <a:xfrm>
            <a:off x="1337963" y="3044767"/>
            <a:ext cx="6152827" cy="16505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20FFE4AF-11EC-77A3-7915-7C3FD632F045}"/>
              </a:ext>
            </a:extLst>
          </p:cNvPr>
          <p:cNvSpPr/>
          <p:nvPr/>
        </p:nvSpPr>
        <p:spPr>
          <a:xfrm>
            <a:off x="1286010" y="4817743"/>
            <a:ext cx="7652988" cy="1918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Ovaal 20">
            <a:extLst>
              <a:ext uri="{FF2B5EF4-FFF2-40B4-BE49-F238E27FC236}">
                <a16:creationId xmlns:a16="http://schemas.microsoft.com/office/drawing/2014/main" id="{B921DAEC-DC08-1672-645B-58FC6A9D9A3D}"/>
              </a:ext>
            </a:extLst>
          </p:cNvPr>
          <p:cNvSpPr/>
          <p:nvPr/>
        </p:nvSpPr>
        <p:spPr>
          <a:xfrm>
            <a:off x="5943603" y="1837156"/>
            <a:ext cx="712922" cy="547827"/>
          </a:xfrm>
          <a:custGeom>
            <a:avLst/>
            <a:gdLst>
              <a:gd name="csX0" fmla="*/ 0 w 712922"/>
              <a:gd name="csY0" fmla="*/ 273914 h 547827"/>
              <a:gd name="csX1" fmla="*/ 356461 w 712922"/>
              <a:gd name="csY1" fmla="*/ 0 h 547827"/>
              <a:gd name="csX2" fmla="*/ 712922 w 712922"/>
              <a:gd name="csY2" fmla="*/ 273914 h 547827"/>
              <a:gd name="csX3" fmla="*/ 356461 w 712922"/>
              <a:gd name="csY3" fmla="*/ 547828 h 547827"/>
              <a:gd name="csX4" fmla="*/ 0 w 712922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12922" h="547827" extrusionOk="0">
                <a:moveTo>
                  <a:pt x="0" y="273914"/>
                </a:moveTo>
                <a:cubicBezTo>
                  <a:pt x="-14700" y="113568"/>
                  <a:pt x="144588" y="5632"/>
                  <a:pt x="356461" y="0"/>
                </a:cubicBezTo>
                <a:cubicBezTo>
                  <a:pt x="573762" y="4302"/>
                  <a:pt x="672536" y="123919"/>
                  <a:pt x="712922" y="273914"/>
                </a:cubicBezTo>
                <a:cubicBezTo>
                  <a:pt x="697892" y="439870"/>
                  <a:pt x="547946" y="577580"/>
                  <a:pt x="356461" y="547828"/>
                </a:cubicBezTo>
                <a:cubicBezTo>
                  <a:pt x="132349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2" name="Groep 21">
            <a:extLst>
              <a:ext uri="{FF2B5EF4-FFF2-40B4-BE49-F238E27FC236}">
                <a16:creationId xmlns:a16="http://schemas.microsoft.com/office/drawing/2014/main" id="{8A2D91AC-25A2-A07E-ADCB-72ABAA8381CB}"/>
              </a:ext>
            </a:extLst>
          </p:cNvPr>
          <p:cNvGrpSpPr/>
          <p:nvPr/>
        </p:nvGrpSpPr>
        <p:grpSpPr>
          <a:xfrm>
            <a:off x="6225392" y="222839"/>
            <a:ext cx="1730169" cy="1730169"/>
            <a:chOff x="7574698" y="951109"/>
            <a:chExt cx="1730169" cy="1730169"/>
          </a:xfrm>
        </p:grpSpPr>
        <p:pic>
          <p:nvPicPr>
            <p:cNvPr id="23" name="Graphic 22" descr="Pen met effen opvulling">
              <a:extLst>
                <a:ext uri="{FF2B5EF4-FFF2-40B4-BE49-F238E27FC236}">
                  <a16:creationId xmlns:a16="http://schemas.microsoft.com/office/drawing/2014/main" id="{3035C49C-BE37-4495-1FC9-1976E1A6F7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24" name="Afbeelding 23">
              <a:extLst>
                <a:ext uri="{FF2B5EF4-FFF2-40B4-BE49-F238E27FC236}">
                  <a16:creationId xmlns:a16="http://schemas.microsoft.com/office/drawing/2014/main" id="{3CA96212-6506-E482-154A-FAD49077A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34" name="Ovaal 33">
            <a:extLst>
              <a:ext uri="{FF2B5EF4-FFF2-40B4-BE49-F238E27FC236}">
                <a16:creationId xmlns:a16="http://schemas.microsoft.com/office/drawing/2014/main" id="{0F6D012C-38D4-0C98-E6A5-320EC46228DE}"/>
              </a:ext>
            </a:extLst>
          </p:cNvPr>
          <p:cNvSpPr/>
          <p:nvPr/>
        </p:nvSpPr>
        <p:spPr>
          <a:xfrm>
            <a:off x="2500339" y="3914265"/>
            <a:ext cx="1226012" cy="547827"/>
          </a:xfrm>
          <a:custGeom>
            <a:avLst/>
            <a:gdLst>
              <a:gd name="csX0" fmla="*/ 0 w 1226012"/>
              <a:gd name="csY0" fmla="*/ 273914 h 547827"/>
              <a:gd name="csX1" fmla="*/ 613006 w 1226012"/>
              <a:gd name="csY1" fmla="*/ 0 h 547827"/>
              <a:gd name="csX2" fmla="*/ 1226012 w 1226012"/>
              <a:gd name="csY2" fmla="*/ 273914 h 547827"/>
              <a:gd name="csX3" fmla="*/ 613006 w 1226012"/>
              <a:gd name="csY3" fmla="*/ 547828 h 547827"/>
              <a:gd name="csX4" fmla="*/ 0 w 1226012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26012" h="547827" extrusionOk="0">
                <a:moveTo>
                  <a:pt x="0" y="273914"/>
                </a:moveTo>
                <a:cubicBezTo>
                  <a:pt x="-22549" y="108726"/>
                  <a:pt x="194394" y="30047"/>
                  <a:pt x="613006" y="0"/>
                </a:cubicBezTo>
                <a:cubicBezTo>
                  <a:pt x="971993" y="4302"/>
                  <a:pt x="1185626" y="123919"/>
                  <a:pt x="1226012" y="273914"/>
                </a:cubicBezTo>
                <a:cubicBezTo>
                  <a:pt x="1211527" y="439339"/>
                  <a:pt x="950414" y="554162"/>
                  <a:pt x="613006" y="547828"/>
                </a:cubicBezTo>
                <a:cubicBezTo>
                  <a:pt x="247208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5" name="Groep 34">
            <a:extLst>
              <a:ext uri="{FF2B5EF4-FFF2-40B4-BE49-F238E27FC236}">
                <a16:creationId xmlns:a16="http://schemas.microsoft.com/office/drawing/2014/main" id="{6F59FAEE-9034-FBAF-88EF-3D2654CF1E56}"/>
              </a:ext>
            </a:extLst>
          </p:cNvPr>
          <p:cNvGrpSpPr/>
          <p:nvPr/>
        </p:nvGrpSpPr>
        <p:grpSpPr>
          <a:xfrm>
            <a:off x="2994234" y="2309712"/>
            <a:ext cx="1730169" cy="1730169"/>
            <a:chOff x="7574698" y="951109"/>
            <a:chExt cx="1730169" cy="1730169"/>
          </a:xfrm>
        </p:grpSpPr>
        <p:pic>
          <p:nvPicPr>
            <p:cNvPr id="36" name="Graphic 35" descr="Pen met effen opvulling">
              <a:extLst>
                <a:ext uri="{FF2B5EF4-FFF2-40B4-BE49-F238E27FC236}">
                  <a16:creationId xmlns:a16="http://schemas.microsoft.com/office/drawing/2014/main" id="{8A0361C1-08BE-38FB-A4BF-FC6C2BFE4EB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37" name="Afbeelding 36">
              <a:extLst>
                <a:ext uri="{FF2B5EF4-FFF2-40B4-BE49-F238E27FC236}">
                  <a16:creationId xmlns:a16="http://schemas.microsoft.com/office/drawing/2014/main" id="{AE9235AD-A487-A1F2-370B-30270D62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42" name="Ovaal 41">
            <a:extLst>
              <a:ext uri="{FF2B5EF4-FFF2-40B4-BE49-F238E27FC236}">
                <a16:creationId xmlns:a16="http://schemas.microsoft.com/office/drawing/2014/main" id="{D602E4F6-1871-EF3F-2FEB-958B1FCE1518}"/>
              </a:ext>
            </a:extLst>
          </p:cNvPr>
          <p:cNvSpPr/>
          <p:nvPr/>
        </p:nvSpPr>
        <p:spPr>
          <a:xfrm>
            <a:off x="4001328" y="6199080"/>
            <a:ext cx="2136004" cy="547827"/>
          </a:xfrm>
          <a:custGeom>
            <a:avLst/>
            <a:gdLst>
              <a:gd name="csX0" fmla="*/ 0 w 2136004"/>
              <a:gd name="csY0" fmla="*/ 273914 h 547827"/>
              <a:gd name="csX1" fmla="*/ 1068002 w 2136004"/>
              <a:gd name="csY1" fmla="*/ 0 h 547827"/>
              <a:gd name="csX2" fmla="*/ 2136004 w 2136004"/>
              <a:gd name="csY2" fmla="*/ 273914 h 547827"/>
              <a:gd name="csX3" fmla="*/ 1068002 w 2136004"/>
              <a:gd name="csY3" fmla="*/ 547828 h 547827"/>
              <a:gd name="csX4" fmla="*/ 0 w 2136004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36004" h="547827" extrusionOk="0">
                <a:moveTo>
                  <a:pt x="0" y="273914"/>
                </a:moveTo>
                <a:cubicBezTo>
                  <a:pt x="-47066" y="93603"/>
                  <a:pt x="365970" y="42107"/>
                  <a:pt x="1068002" y="0"/>
                </a:cubicBezTo>
                <a:cubicBezTo>
                  <a:pt x="1678276" y="4302"/>
                  <a:pt x="2095618" y="123919"/>
                  <a:pt x="2136004" y="273914"/>
                </a:cubicBezTo>
                <a:cubicBezTo>
                  <a:pt x="2081516" y="478404"/>
                  <a:pt x="1651638" y="582124"/>
                  <a:pt x="1068002" y="547828"/>
                </a:cubicBezTo>
                <a:cubicBezTo>
                  <a:pt x="450917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43" name="Groep 42">
            <a:extLst>
              <a:ext uri="{FF2B5EF4-FFF2-40B4-BE49-F238E27FC236}">
                <a16:creationId xmlns:a16="http://schemas.microsoft.com/office/drawing/2014/main" id="{A7B18FD5-0AE9-64F3-79F6-7B3D058CAAD5}"/>
              </a:ext>
            </a:extLst>
          </p:cNvPr>
          <p:cNvGrpSpPr/>
          <p:nvPr/>
        </p:nvGrpSpPr>
        <p:grpSpPr>
          <a:xfrm>
            <a:off x="4926356" y="4587320"/>
            <a:ext cx="1730169" cy="1730169"/>
            <a:chOff x="7574698" y="951109"/>
            <a:chExt cx="1730169" cy="1730169"/>
          </a:xfrm>
        </p:grpSpPr>
        <p:pic>
          <p:nvPicPr>
            <p:cNvPr id="44" name="Graphic 43" descr="Pen met effen opvulling">
              <a:extLst>
                <a:ext uri="{FF2B5EF4-FFF2-40B4-BE49-F238E27FC236}">
                  <a16:creationId xmlns:a16="http://schemas.microsoft.com/office/drawing/2014/main" id="{CF4FEEEC-3E6C-668E-F106-C230D8E1D3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45" name="Afbeelding 44">
              <a:extLst>
                <a:ext uri="{FF2B5EF4-FFF2-40B4-BE49-F238E27FC236}">
                  <a16:creationId xmlns:a16="http://schemas.microsoft.com/office/drawing/2014/main" id="{BCDA5636-8716-63C5-E699-D40797459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1A4678D-6490-2BE8-E176-27D4ECD7C843}"/>
                  </a:ext>
                </a:extLst>
              </p:cNvPr>
              <p:cNvSpPr txBox="1"/>
              <p:nvPr/>
            </p:nvSpPr>
            <p:spPr>
              <a:xfrm>
                <a:off x="7556782" y="3139881"/>
                <a:ext cx="1535688" cy="900000"/>
              </a:xfrm>
              <a:custGeom>
                <a:avLst/>
                <a:gdLst>
                  <a:gd name="csX0" fmla="*/ 0 w 1535688"/>
                  <a:gd name="csY0" fmla="*/ 0 h 900000"/>
                  <a:gd name="csX1" fmla="*/ 511896 w 1535688"/>
                  <a:gd name="csY1" fmla="*/ 0 h 900000"/>
                  <a:gd name="csX2" fmla="*/ 1039149 w 1535688"/>
                  <a:gd name="csY2" fmla="*/ 0 h 900000"/>
                  <a:gd name="csX3" fmla="*/ 1535688 w 1535688"/>
                  <a:gd name="csY3" fmla="*/ 0 h 900000"/>
                  <a:gd name="csX4" fmla="*/ 1535688 w 1535688"/>
                  <a:gd name="csY4" fmla="*/ 468000 h 900000"/>
                  <a:gd name="csX5" fmla="*/ 1535688 w 1535688"/>
                  <a:gd name="csY5" fmla="*/ 900000 h 900000"/>
                  <a:gd name="csX6" fmla="*/ 1023792 w 1535688"/>
                  <a:gd name="csY6" fmla="*/ 900000 h 900000"/>
                  <a:gd name="csX7" fmla="*/ 557967 w 1535688"/>
                  <a:gd name="csY7" fmla="*/ 900000 h 900000"/>
                  <a:gd name="csX8" fmla="*/ 0 w 1535688"/>
                  <a:gd name="csY8" fmla="*/ 900000 h 900000"/>
                  <a:gd name="csX9" fmla="*/ 0 w 1535688"/>
                  <a:gd name="csY9" fmla="*/ 468000 h 900000"/>
                  <a:gd name="csX10" fmla="*/ 0 w 1535688"/>
                  <a:gd name="csY10" fmla="*/ 0 h 90000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</a:cxnLst>
                <a:rect l="l" t="t" r="r" b="b"/>
                <a:pathLst>
                  <a:path w="1535688" h="900000" fill="none" extrusionOk="0">
                    <a:moveTo>
                      <a:pt x="0" y="0"/>
                    </a:moveTo>
                    <a:cubicBezTo>
                      <a:pt x="163975" y="-30332"/>
                      <a:pt x="339152" y="20262"/>
                      <a:pt x="511896" y="0"/>
                    </a:cubicBezTo>
                    <a:cubicBezTo>
                      <a:pt x="684640" y="-20262"/>
                      <a:pt x="805490" y="27583"/>
                      <a:pt x="1039149" y="0"/>
                    </a:cubicBezTo>
                    <a:cubicBezTo>
                      <a:pt x="1272808" y="-27583"/>
                      <a:pt x="1387560" y="1010"/>
                      <a:pt x="1535688" y="0"/>
                    </a:cubicBezTo>
                    <a:cubicBezTo>
                      <a:pt x="1551186" y="171896"/>
                      <a:pt x="1485921" y="264731"/>
                      <a:pt x="1535688" y="468000"/>
                    </a:cubicBezTo>
                    <a:cubicBezTo>
                      <a:pt x="1585455" y="671269"/>
                      <a:pt x="1528465" y="761059"/>
                      <a:pt x="1535688" y="900000"/>
                    </a:cubicBezTo>
                    <a:cubicBezTo>
                      <a:pt x="1425760" y="947055"/>
                      <a:pt x="1199776" y="875362"/>
                      <a:pt x="1023792" y="900000"/>
                    </a:cubicBezTo>
                    <a:cubicBezTo>
                      <a:pt x="847808" y="924638"/>
                      <a:pt x="707807" y="890715"/>
                      <a:pt x="557967" y="900000"/>
                    </a:cubicBezTo>
                    <a:cubicBezTo>
                      <a:pt x="408127" y="909285"/>
                      <a:pt x="265831" y="840589"/>
                      <a:pt x="0" y="900000"/>
                    </a:cubicBezTo>
                    <a:cubicBezTo>
                      <a:pt x="-883" y="781132"/>
                      <a:pt x="35305" y="680128"/>
                      <a:pt x="0" y="468000"/>
                    </a:cubicBezTo>
                    <a:cubicBezTo>
                      <a:pt x="-35305" y="255872"/>
                      <a:pt x="28800" y="125071"/>
                      <a:pt x="0" y="0"/>
                    </a:cubicBezTo>
                    <a:close/>
                  </a:path>
                  <a:path w="1535688" h="900000" stroke="0" extrusionOk="0">
                    <a:moveTo>
                      <a:pt x="0" y="0"/>
                    </a:moveTo>
                    <a:cubicBezTo>
                      <a:pt x="186193" y="-37418"/>
                      <a:pt x="351018" y="10415"/>
                      <a:pt x="542610" y="0"/>
                    </a:cubicBezTo>
                    <a:cubicBezTo>
                      <a:pt x="734202" y="-10415"/>
                      <a:pt x="960836" y="23820"/>
                      <a:pt x="1069863" y="0"/>
                    </a:cubicBezTo>
                    <a:cubicBezTo>
                      <a:pt x="1178890" y="-23820"/>
                      <a:pt x="1366365" y="28022"/>
                      <a:pt x="1535688" y="0"/>
                    </a:cubicBezTo>
                    <a:cubicBezTo>
                      <a:pt x="1567663" y="172370"/>
                      <a:pt x="1498881" y="342237"/>
                      <a:pt x="1535688" y="450000"/>
                    </a:cubicBezTo>
                    <a:cubicBezTo>
                      <a:pt x="1572495" y="557763"/>
                      <a:pt x="1525768" y="745138"/>
                      <a:pt x="1535688" y="900000"/>
                    </a:cubicBezTo>
                    <a:cubicBezTo>
                      <a:pt x="1329863" y="934855"/>
                      <a:pt x="1263102" y="899124"/>
                      <a:pt x="993078" y="900000"/>
                    </a:cubicBezTo>
                    <a:cubicBezTo>
                      <a:pt x="723054" y="900876"/>
                      <a:pt x="694681" y="890373"/>
                      <a:pt x="481182" y="900000"/>
                    </a:cubicBezTo>
                    <a:cubicBezTo>
                      <a:pt x="267683" y="909627"/>
                      <a:pt x="103666" y="865419"/>
                      <a:pt x="0" y="900000"/>
                    </a:cubicBezTo>
                    <a:cubicBezTo>
                      <a:pt x="-32812" y="677242"/>
                      <a:pt x="24247" y="592677"/>
                      <a:pt x="0" y="441000"/>
                    </a:cubicBezTo>
                    <a:cubicBezTo>
                      <a:pt x="-24247" y="289323"/>
                      <a:pt x="10182" y="112598"/>
                      <a:pt x="0" y="0"/>
                    </a:cubicBezTo>
                    <a:close/>
                  </a:path>
                </a:pathLst>
              </a:custGeom>
              <a:ln w="38100">
                <a:solidFill>
                  <a:srgbClr val="945DE8"/>
                </a:solidFill>
                <a:extLst>
                  <a:ext uri="{C807C97D-BFC1-408E-A445-0C87EB9F89A2}">
                    <ask:lineSketchStyleProps xmlns:ask="http://schemas.microsoft.com/office/drawing/2018/sketchyshapes" sd="1240241053">
                      <a:prstGeom prst="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 anchorCtr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800" b="1" i="1" smtClean="0">
                          <a:solidFill>
                            <a:srgbClr val="652EA3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nl-NL" sz="2800" b="1" i="1" smtClean="0">
                          <a:solidFill>
                            <a:srgbClr val="652EA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2800" b="1" i="1" smtClean="0">
                              <a:solidFill>
                                <a:srgbClr val="652EA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2800" b="1" i="1" smtClean="0">
                              <a:solidFill>
                                <a:srgbClr val="652EA3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nl-NL" sz="2800" b="1" i="1" smtClean="0">
                              <a:solidFill>
                                <a:srgbClr val="652EA3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nl-NL" b="1" dirty="0"/>
              </a:p>
            </p:txBody>
          </p:sp>
        </mc:Choice>
        <mc:Fallback xmlns=""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01A4678D-6490-2BE8-E176-27D4ECD7C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782" y="3139881"/>
                <a:ext cx="1535688" cy="900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solidFill>
                  <a:srgbClr val="945DE8"/>
                </a:solidFill>
                <a:extLst>
                  <a:ext uri="{C807C97D-BFC1-408E-A445-0C87EB9F89A2}">
                    <ask:lineSketchStyleProps xmlns:ask="http://schemas.microsoft.com/office/drawing/2018/sketchyshapes" sd="1240241053">
                      <a:custGeom>
                        <a:avLst/>
                        <a:gdLst>
                          <a:gd name="csX0" fmla="*/ 0 w 1535688"/>
                          <a:gd name="csY0" fmla="*/ 0 h 900000"/>
                          <a:gd name="csX1" fmla="*/ 511896 w 1535688"/>
                          <a:gd name="csY1" fmla="*/ 0 h 900000"/>
                          <a:gd name="csX2" fmla="*/ 1039149 w 1535688"/>
                          <a:gd name="csY2" fmla="*/ 0 h 900000"/>
                          <a:gd name="csX3" fmla="*/ 1535688 w 1535688"/>
                          <a:gd name="csY3" fmla="*/ 0 h 900000"/>
                          <a:gd name="csX4" fmla="*/ 1535688 w 1535688"/>
                          <a:gd name="csY4" fmla="*/ 468000 h 900000"/>
                          <a:gd name="csX5" fmla="*/ 1535688 w 1535688"/>
                          <a:gd name="csY5" fmla="*/ 900000 h 900000"/>
                          <a:gd name="csX6" fmla="*/ 1023792 w 1535688"/>
                          <a:gd name="csY6" fmla="*/ 900000 h 900000"/>
                          <a:gd name="csX7" fmla="*/ 557967 w 1535688"/>
                          <a:gd name="csY7" fmla="*/ 900000 h 900000"/>
                          <a:gd name="csX8" fmla="*/ 0 w 1535688"/>
                          <a:gd name="csY8" fmla="*/ 900000 h 900000"/>
                          <a:gd name="csX9" fmla="*/ 0 w 1535688"/>
                          <a:gd name="csY9" fmla="*/ 468000 h 900000"/>
                          <a:gd name="csX10" fmla="*/ 0 w 1535688"/>
                          <a:gd name="csY10" fmla="*/ 0 h 900000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</a:cxnLst>
                        <a:rect l="l" t="t" r="r" b="b"/>
                        <a:pathLst>
                          <a:path w="1535688" h="900000" fill="none" extrusionOk="0">
                            <a:moveTo>
                              <a:pt x="0" y="0"/>
                            </a:moveTo>
                            <a:cubicBezTo>
                              <a:pt x="163975" y="-30332"/>
                              <a:pt x="339152" y="20262"/>
                              <a:pt x="511896" y="0"/>
                            </a:cubicBezTo>
                            <a:cubicBezTo>
                              <a:pt x="684640" y="-20262"/>
                              <a:pt x="805490" y="27583"/>
                              <a:pt x="1039149" y="0"/>
                            </a:cubicBezTo>
                            <a:cubicBezTo>
                              <a:pt x="1272808" y="-27583"/>
                              <a:pt x="1387560" y="1010"/>
                              <a:pt x="1535688" y="0"/>
                            </a:cubicBezTo>
                            <a:cubicBezTo>
                              <a:pt x="1551186" y="171896"/>
                              <a:pt x="1485921" y="264731"/>
                              <a:pt x="1535688" y="468000"/>
                            </a:cubicBezTo>
                            <a:cubicBezTo>
                              <a:pt x="1585455" y="671269"/>
                              <a:pt x="1528465" y="761059"/>
                              <a:pt x="1535688" y="900000"/>
                            </a:cubicBezTo>
                            <a:cubicBezTo>
                              <a:pt x="1425760" y="947055"/>
                              <a:pt x="1199776" y="875362"/>
                              <a:pt x="1023792" y="900000"/>
                            </a:cubicBezTo>
                            <a:cubicBezTo>
                              <a:pt x="847808" y="924638"/>
                              <a:pt x="707807" y="890715"/>
                              <a:pt x="557967" y="900000"/>
                            </a:cubicBezTo>
                            <a:cubicBezTo>
                              <a:pt x="408127" y="909285"/>
                              <a:pt x="265831" y="840589"/>
                              <a:pt x="0" y="900000"/>
                            </a:cubicBezTo>
                            <a:cubicBezTo>
                              <a:pt x="-883" y="781132"/>
                              <a:pt x="35305" y="680128"/>
                              <a:pt x="0" y="468000"/>
                            </a:cubicBezTo>
                            <a:cubicBezTo>
                              <a:pt x="-35305" y="255872"/>
                              <a:pt x="28800" y="125071"/>
                              <a:pt x="0" y="0"/>
                            </a:cubicBezTo>
                            <a:close/>
                          </a:path>
                          <a:path w="1535688" h="900000" stroke="0" extrusionOk="0">
                            <a:moveTo>
                              <a:pt x="0" y="0"/>
                            </a:moveTo>
                            <a:cubicBezTo>
                              <a:pt x="186193" y="-37418"/>
                              <a:pt x="351018" y="10415"/>
                              <a:pt x="542610" y="0"/>
                            </a:cubicBezTo>
                            <a:cubicBezTo>
                              <a:pt x="734202" y="-10415"/>
                              <a:pt x="960836" y="23820"/>
                              <a:pt x="1069863" y="0"/>
                            </a:cubicBezTo>
                            <a:cubicBezTo>
                              <a:pt x="1178890" y="-23820"/>
                              <a:pt x="1366365" y="28022"/>
                              <a:pt x="1535688" y="0"/>
                            </a:cubicBezTo>
                            <a:cubicBezTo>
                              <a:pt x="1567663" y="172370"/>
                              <a:pt x="1498881" y="342237"/>
                              <a:pt x="1535688" y="450000"/>
                            </a:cubicBezTo>
                            <a:cubicBezTo>
                              <a:pt x="1572495" y="557763"/>
                              <a:pt x="1525768" y="745138"/>
                              <a:pt x="1535688" y="900000"/>
                            </a:cubicBezTo>
                            <a:cubicBezTo>
                              <a:pt x="1329863" y="934855"/>
                              <a:pt x="1263102" y="899124"/>
                              <a:pt x="993078" y="900000"/>
                            </a:cubicBezTo>
                            <a:cubicBezTo>
                              <a:pt x="723054" y="900876"/>
                              <a:pt x="694681" y="890373"/>
                              <a:pt x="481182" y="900000"/>
                            </a:cubicBezTo>
                            <a:cubicBezTo>
                              <a:pt x="267683" y="909627"/>
                              <a:pt x="103666" y="865419"/>
                              <a:pt x="0" y="900000"/>
                            </a:cubicBezTo>
                            <a:cubicBezTo>
                              <a:pt x="-32812" y="677242"/>
                              <a:pt x="24247" y="592677"/>
                              <a:pt x="0" y="441000"/>
                            </a:cubicBezTo>
                            <a:cubicBezTo>
                              <a:pt x="-24247" y="289323"/>
                              <a:pt x="10182" y="112598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kstvak 46">
            <a:extLst>
              <a:ext uri="{FF2B5EF4-FFF2-40B4-BE49-F238E27FC236}">
                <a16:creationId xmlns:a16="http://schemas.microsoft.com/office/drawing/2014/main" id="{D58B3F03-EF92-92EB-E2D7-EAB3454700B0}"/>
              </a:ext>
            </a:extLst>
          </p:cNvPr>
          <p:cNvSpPr txBox="1"/>
          <p:nvPr/>
        </p:nvSpPr>
        <p:spPr>
          <a:xfrm>
            <a:off x="10731815" y="6338986"/>
            <a:ext cx="796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latin typeface="Effra" panose="02000506080000020004"/>
              </a:rPr>
              <a:t>tabel [9]</a:t>
            </a:r>
          </a:p>
        </p:txBody>
      </p:sp>
      <p:pic>
        <p:nvPicPr>
          <p:cNvPr id="48" name="Picture 2">
            <a:extLst>
              <a:ext uri="{FF2B5EF4-FFF2-40B4-BE49-F238E27FC236}">
                <a16:creationId xmlns:a16="http://schemas.microsoft.com/office/drawing/2014/main" id="{408738F9-9172-3545-695B-328E4922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703" y="4995490"/>
            <a:ext cx="1038194" cy="132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3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C 0.0168 -4.81481E-6 0.03047 0.01945 0.03047 0.04352 C 0.03047 0.06737 0.0168 0.08704 -4.16667E-7 0.08704 C -0.0168 0.08704 -0.03034 0.06737 -0.03034 0.04352 C -0.03034 0.01945 -0.0168 -4.81481E-6 -4.16667E-7 -4.81481E-6 Z " pathEditMode="relative" rAng="0" ptsTypes="AAAAA">
                                      <p:cBhvr>
                                        <p:cTn id="1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5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C 0.02799 -2.96296E-6 0.05078 0.01945 0.05078 0.04352 C 0.05078 0.06736 0.02799 0.08704 3.54167E-6 0.08704 C -0.028 0.08704 -0.05052 0.06736 -0.05052 0.04352 C -0.05052 0.01945 -0.028 -2.96296E-6 3.54167E-6 -2.96296E-6 Z " pathEditMode="relative" rAng="0" ptsTypes="AAAAA">
                                      <p:cBhvr>
                                        <p:cTn id="4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35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1.11111E-6 C 0.04844 1.11111E-6 0.08789 0.01944 0.08789 0.04352 C 0.08789 0.06736 0.04844 0.08704 5.55112E-17 0.08704 C -0.04844 0.08704 -0.08737 0.06736 -0.08737 0.04352 C -0.08737 0.01944 -0.04844 1.11111E-6 5.55112E-17 1.11111E-6 Z " pathEditMode="relative" rAng="0" ptsTypes="AAAAA">
                                      <p:cBhvr>
                                        <p:cTn id="6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35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  <p:bldP spid="34" grpId="0" animBg="1"/>
      <p:bldP spid="42" grpId="0" animBg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9C64A-5A46-57CF-EE57-C4BF561AC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82F0A5-1527-D842-B7C5-F3C032CE3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Stoffen en materialen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12716C57-DC60-D06C-B97E-75EE1061A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Stofeigenschappen</a:t>
            </a:r>
          </a:p>
          <a:p>
            <a:r>
              <a:rPr lang="nl-NL" dirty="0"/>
              <a:t>Dichtheid (&amp; volume) berekenen</a:t>
            </a:r>
          </a:p>
          <a:p>
            <a:r>
              <a:rPr lang="nl-NL" dirty="0"/>
              <a:t>Verbrandingswarmte</a:t>
            </a:r>
          </a:p>
          <a:p>
            <a:r>
              <a:rPr lang="nl-NL" dirty="0"/>
              <a:t>Natuurkundig proces of chemische reactie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0967D8B0-E4D2-713E-C040-6CECCEAE3A50}"/>
              </a:ext>
            </a:extLst>
          </p:cNvPr>
          <p:cNvGrpSpPr/>
          <p:nvPr/>
        </p:nvGrpSpPr>
        <p:grpSpPr>
          <a:xfrm>
            <a:off x="7543661" y="3247258"/>
            <a:ext cx="5715577" cy="754036"/>
            <a:chOff x="6834332" y="5970465"/>
            <a:chExt cx="5715577" cy="754036"/>
          </a:xfrm>
        </p:grpSpPr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5C0A3C84-F5B7-81A0-E093-0477F4331952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[00:11:10]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2C7E597-3E30-9B76-4B45-AC4ECFE14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C4E9C39F-55E4-C2A2-774C-089D5412C5CE}"/>
              </a:ext>
            </a:extLst>
          </p:cNvPr>
          <p:cNvGrpSpPr/>
          <p:nvPr/>
        </p:nvGrpSpPr>
        <p:grpSpPr>
          <a:xfrm>
            <a:off x="7557351" y="2689210"/>
            <a:ext cx="5715577" cy="754036"/>
            <a:chOff x="6834332" y="5970465"/>
            <a:chExt cx="5715577" cy="754036"/>
          </a:xfrm>
        </p:grpSpPr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02BB5B44-604B-DA80-2341-A89FE448FB5B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[00:41:20]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E335F1D-DA62-331F-8E14-B28C8E85A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85CEFE8B-C9AC-233C-1D0E-FFB474ACDDCC}"/>
              </a:ext>
            </a:extLst>
          </p:cNvPr>
          <p:cNvGrpSpPr/>
          <p:nvPr/>
        </p:nvGrpSpPr>
        <p:grpSpPr>
          <a:xfrm>
            <a:off x="7557351" y="1548038"/>
            <a:ext cx="5715577" cy="754036"/>
            <a:chOff x="6834332" y="5970465"/>
            <a:chExt cx="5715577" cy="754036"/>
          </a:xfrm>
        </p:grpSpPr>
        <p:sp>
          <p:nvSpPr>
            <p:cNvPr id="4" name="Titel 1">
              <a:extLst>
                <a:ext uri="{FF2B5EF4-FFF2-40B4-BE49-F238E27FC236}">
                  <a16:creationId xmlns:a16="http://schemas.microsoft.com/office/drawing/2014/main" id="{12EBBFDB-79F6-4E77-DB36-115E79C24F42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[00:11:35]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CBF8332-C62F-843F-3F9D-5974953A6C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2529B8D-435D-58ED-B0ED-B0553963A361}"/>
              </a:ext>
            </a:extLst>
          </p:cNvPr>
          <p:cNvGrpSpPr/>
          <p:nvPr/>
        </p:nvGrpSpPr>
        <p:grpSpPr>
          <a:xfrm>
            <a:off x="7543661" y="2106874"/>
            <a:ext cx="5715577" cy="754036"/>
            <a:chOff x="6834332" y="5970465"/>
            <a:chExt cx="5715577" cy="754036"/>
          </a:xfrm>
        </p:grpSpPr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1EA89111-04E1-7DCA-1C4B-8481AC06389D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[00:15:34]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8CF534D-558B-61E8-DBDA-9AB4C0DD09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0800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6FEF4-3DF2-0067-C94E-A42DBB97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EC714FE-1166-77D1-0BA6-FE2B4DE56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05" y="1393038"/>
            <a:ext cx="3781953" cy="29912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4872412-A4C5-5CCB-A4BA-31630EB69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23" y="4384305"/>
            <a:ext cx="4346695" cy="55470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090F819-4BB9-27A2-A83C-067E8C561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312" y="1393038"/>
            <a:ext cx="3685263" cy="3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6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784A5D-EC67-3845-F4B2-9FDEBD156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CDFF2A-FC48-A380-88B4-1175759E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800"/>
            <a:ext cx="10515600" cy="5029200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Het examen</a:t>
            </a:r>
          </a:p>
          <a:p>
            <a:pPr lvl="1"/>
            <a:r>
              <a:rPr lang="nl-NL" sz="2000" dirty="0"/>
              <a:t>Wat neem je mee?</a:t>
            </a:r>
          </a:p>
          <a:p>
            <a:pPr lvl="1"/>
            <a:r>
              <a:rPr lang="nl-NL" sz="2000" dirty="0"/>
              <a:t>Wat moet je kennen?</a:t>
            </a:r>
          </a:p>
          <a:p>
            <a:endParaRPr lang="nl-NL" dirty="0"/>
          </a:p>
          <a:p>
            <a:r>
              <a:rPr lang="nl-NL" dirty="0"/>
              <a:t>Kijkersvraag</a:t>
            </a:r>
          </a:p>
          <a:p>
            <a:endParaRPr lang="nl-NL" dirty="0"/>
          </a:p>
          <a:p>
            <a:r>
              <a:rPr lang="nl-NL" dirty="0"/>
              <a:t>Onderwerpen:</a:t>
            </a:r>
          </a:p>
          <a:p>
            <a:pPr lvl="1"/>
            <a:r>
              <a:rPr lang="nl-NL" sz="2000" dirty="0"/>
              <a:t>Stoffen en materialen</a:t>
            </a:r>
          </a:p>
          <a:p>
            <a:pPr lvl="1"/>
            <a:r>
              <a:rPr lang="nl-NL" sz="2000" dirty="0"/>
              <a:t>Elektrische energie</a:t>
            </a:r>
          </a:p>
          <a:p>
            <a:pPr lvl="1"/>
            <a:r>
              <a:rPr lang="nl-NL" sz="2000" dirty="0"/>
              <a:t>Verbranden en verwarmen</a:t>
            </a:r>
          </a:p>
          <a:p>
            <a:pPr lvl="1"/>
            <a:r>
              <a:rPr lang="nl-NL" sz="2000" dirty="0"/>
              <a:t>Geluid</a:t>
            </a:r>
          </a:p>
          <a:p>
            <a:pPr lvl="1"/>
            <a:r>
              <a:rPr lang="nl-NL" sz="2000" dirty="0"/>
              <a:t>Kracht en veiligheid</a:t>
            </a:r>
          </a:p>
          <a:p>
            <a:pPr lvl="1"/>
            <a:r>
              <a:rPr lang="nl-NL" sz="2000" dirty="0"/>
              <a:t>Veiligheid in het verkeer</a:t>
            </a:r>
          </a:p>
          <a:p>
            <a:pPr lvl="1"/>
            <a:r>
              <a:rPr lang="nl-NL" sz="2000" dirty="0"/>
              <a:t>Constructies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8C244DBB-4871-5AF0-3506-43F16A6F3B4A}"/>
              </a:ext>
            </a:extLst>
          </p:cNvPr>
          <p:cNvGrpSpPr/>
          <p:nvPr/>
        </p:nvGrpSpPr>
        <p:grpSpPr>
          <a:xfrm>
            <a:off x="8805529" y="2580536"/>
            <a:ext cx="1038194" cy="1696927"/>
            <a:chOff x="10384879" y="4038706"/>
            <a:chExt cx="1038194" cy="1696927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FB63493D-B778-6A57-88AC-78B870F0B84D}"/>
                </a:ext>
              </a:extLst>
            </p:cNvPr>
            <p:cNvSpPr txBox="1"/>
            <p:nvPr/>
          </p:nvSpPr>
          <p:spPr>
            <a:xfrm>
              <a:off x="10506559" y="5427856"/>
              <a:ext cx="794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[#]</a:t>
              </a:r>
            </a:p>
          </p:txBody>
        </p:sp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90D40CDD-2547-278A-E881-7FE6FB94F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>
            <a:extLst>
              <a:ext uri="{FF2B5EF4-FFF2-40B4-BE49-F238E27FC236}">
                <a16:creationId xmlns:a16="http://schemas.microsoft.com/office/drawing/2014/main" id="{DBFA9268-3DB0-67D5-F67E-44FC10273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408" y="3126936"/>
            <a:ext cx="1776845" cy="6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5176B481-700D-E3B1-1722-B290D773623B}"/>
              </a:ext>
            </a:extLst>
          </p:cNvPr>
          <p:cNvGrpSpPr/>
          <p:nvPr/>
        </p:nvGrpSpPr>
        <p:grpSpPr>
          <a:xfrm>
            <a:off x="6864253" y="4222342"/>
            <a:ext cx="4769559" cy="754036"/>
            <a:chOff x="6834332" y="5970465"/>
            <a:chExt cx="6072056" cy="754036"/>
          </a:xfrm>
        </p:grpSpPr>
        <p:sp>
          <p:nvSpPr>
            <p:cNvPr id="8" name="Titel 1">
              <a:extLst>
                <a:ext uri="{FF2B5EF4-FFF2-40B4-BE49-F238E27FC236}">
                  <a16:creationId xmlns:a16="http://schemas.microsoft.com/office/drawing/2014/main" id="{7FDBFA6B-4592-BCD0-7EFE-C698104A5ECB}"/>
                </a:ext>
              </a:extLst>
            </p:cNvPr>
            <p:cNvSpPr txBox="1">
              <a:spLocks/>
            </p:cNvSpPr>
            <p:nvPr/>
          </p:nvSpPr>
          <p:spPr>
            <a:xfrm>
              <a:off x="7562910" y="5970465"/>
              <a:ext cx="5343478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600" i="1" dirty="0"/>
                <a:t>Nog een voorbeeld? zie livestream [jaar] – [tijd]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83F5CBFA-21BF-A0DA-8787-D1F8116EF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51799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DD2AC52F-DFB3-A3F5-22CB-15CFDB2A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995" y="4297295"/>
            <a:ext cx="1776845" cy="60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5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6DFD8-D229-3F62-53FD-06AB259C8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1F780-9CEB-C860-390D-F379A366F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E3D1B3E-ED10-DCED-2FE6-F046D72D9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05" y="1393038"/>
            <a:ext cx="3781953" cy="299126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7FD904A-CA49-9AA5-1227-42E92F6ED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323" y="4384305"/>
            <a:ext cx="4346695" cy="55470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E3C696C-86F7-F9AD-7919-8690AA244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312" y="1393038"/>
            <a:ext cx="3685263" cy="340617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806FC9F-4858-DE8F-DA35-AE8B55D5FF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3677"/>
          <a:stretch>
            <a:fillRect/>
          </a:stretch>
        </p:blipFill>
        <p:spPr>
          <a:xfrm>
            <a:off x="499032" y="3187459"/>
            <a:ext cx="8554644" cy="9065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3A9E0E0-3B7B-693B-0659-A2B0BA4B5A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29" t="18701" r="13399" b="42966"/>
          <a:stretch>
            <a:fillRect/>
          </a:stretch>
        </p:blipFill>
        <p:spPr>
          <a:xfrm>
            <a:off x="760168" y="4457042"/>
            <a:ext cx="4999807" cy="164431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122594D-754B-3AA4-63B2-236849CA1D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29" t="61667" r="13399"/>
          <a:stretch>
            <a:fillRect/>
          </a:stretch>
        </p:blipFill>
        <p:spPr>
          <a:xfrm>
            <a:off x="6584377" y="4457042"/>
            <a:ext cx="4999807" cy="1644314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72FD377C-FFCA-C257-A17C-447D073CD281}"/>
              </a:ext>
            </a:extLst>
          </p:cNvPr>
          <p:cNvSpPr/>
          <p:nvPr/>
        </p:nvSpPr>
        <p:spPr>
          <a:xfrm>
            <a:off x="4478482" y="5750915"/>
            <a:ext cx="457200" cy="423179"/>
          </a:xfrm>
          <a:custGeom>
            <a:avLst/>
            <a:gdLst>
              <a:gd name="csX0" fmla="*/ 0 w 457200"/>
              <a:gd name="csY0" fmla="*/ 211590 h 423179"/>
              <a:gd name="csX1" fmla="*/ 228600 w 457200"/>
              <a:gd name="csY1" fmla="*/ 0 h 423179"/>
              <a:gd name="csX2" fmla="*/ 457200 w 457200"/>
              <a:gd name="csY2" fmla="*/ 211590 h 423179"/>
              <a:gd name="csX3" fmla="*/ 228600 w 457200"/>
              <a:gd name="csY3" fmla="*/ 423180 h 423179"/>
              <a:gd name="csX4" fmla="*/ 0 w 457200"/>
              <a:gd name="csY4" fmla="*/ 211590 h 4231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23179" extrusionOk="0">
                <a:moveTo>
                  <a:pt x="0" y="211590"/>
                </a:moveTo>
                <a:cubicBezTo>
                  <a:pt x="-19695" y="82584"/>
                  <a:pt x="92357" y="3750"/>
                  <a:pt x="228600" y="0"/>
                </a:cubicBezTo>
                <a:cubicBezTo>
                  <a:pt x="360979" y="1290"/>
                  <a:pt x="454326" y="94823"/>
                  <a:pt x="457200" y="211590"/>
                </a:cubicBezTo>
                <a:cubicBezTo>
                  <a:pt x="441961" y="343329"/>
                  <a:pt x="350386" y="447864"/>
                  <a:pt x="228600" y="423180"/>
                </a:cubicBezTo>
                <a:cubicBezTo>
                  <a:pt x="84991" y="413684"/>
                  <a:pt x="19099" y="337574"/>
                  <a:pt x="0" y="211590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1514491-16FE-46EC-D6D2-C8E246657762}"/>
              </a:ext>
            </a:extLst>
          </p:cNvPr>
          <p:cNvGrpSpPr/>
          <p:nvPr/>
        </p:nvGrpSpPr>
        <p:grpSpPr>
          <a:xfrm>
            <a:off x="4652375" y="4115637"/>
            <a:ext cx="1730169" cy="1730169"/>
            <a:chOff x="7574698" y="951109"/>
            <a:chExt cx="1730169" cy="1730169"/>
          </a:xfrm>
        </p:grpSpPr>
        <p:pic>
          <p:nvPicPr>
            <p:cNvPr id="12" name="Graphic 11" descr="Pen met effen opvulling">
              <a:extLst>
                <a:ext uri="{FF2B5EF4-FFF2-40B4-BE49-F238E27FC236}">
                  <a16:creationId xmlns:a16="http://schemas.microsoft.com/office/drawing/2014/main" id="{EE3B124E-1E7B-3344-6A6B-3EDDA600E4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A7A52805-691B-99AD-C792-8A764B2C1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4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0.00013 -0.433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66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-0.05764 C -3.95833E-6 -0.08333 -0.02812 -0.11505 -0.05052 -0.11505 L -0.10104 -0.11505 " pathEditMode="relative" rAng="0" ptsTypes="AAAA">
                                      <p:cBhvr>
                                        <p:cTn id="12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52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2.59259E-6 L -0.00403 0.00139 L 0.00313 0.00717 L 0.00951 0.01736 L 0.01276 0.03055 L 0.01342 0.04028 L 0.01263 0.04838 L 0.01042 0.0625 L 0.00482 0.075 L -0.00221 0.08078 L -0.00664 0.07847 L -0.00924 0.07407 L -0.0177 0.07361 L -0.02474 0.06296 L -0.02864 0.05416 L -0.0302 0.04514 L -0.03086 0.0368 L -0.03033 0.0287 L -0.02786 0.01944 L -0.02304 0.00926 L -0.01796 0.00509 L -0.01315 0.00254 L -0.00937 0.00023 L -0.00781 2.59259E-6 Z " pathEditMode="relative" rAng="0" ptsTypes="AAAAAAAAAAAAAAAAAAAAAAAA"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8D9A8-CC52-A051-819E-B4DDF2B17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5A6EF-ED5E-720F-FF55-B2B393627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D849DF78-852B-AEA3-BC48-0CDA95DC406C}"/>
              </a:ext>
            </a:extLst>
          </p:cNvPr>
          <p:cNvGrpSpPr/>
          <p:nvPr/>
        </p:nvGrpSpPr>
        <p:grpSpPr>
          <a:xfrm>
            <a:off x="10801707" y="4963720"/>
            <a:ext cx="1104186" cy="1651273"/>
            <a:chOff x="10318887" y="4038706"/>
            <a:chExt cx="1104186" cy="1651273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26055EBB-F914-B865-8858-474C649E51B8}"/>
                </a:ext>
              </a:extLst>
            </p:cNvPr>
            <p:cNvSpPr txBox="1"/>
            <p:nvPr/>
          </p:nvSpPr>
          <p:spPr>
            <a:xfrm>
              <a:off x="10318887" y="5382202"/>
              <a:ext cx="887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[12]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05252DC6-E5A9-55DB-EC50-443C51ABA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C010361C-8EFE-B573-AFF6-FD9D932D7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59" y="1413336"/>
            <a:ext cx="4793673" cy="61174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1EC5577-5ACA-408D-BF6A-792DB1CA7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4373" y="1413336"/>
            <a:ext cx="2540050" cy="23476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9E2D5B-A977-4C6D-6206-83D0EF659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155" y="2211434"/>
            <a:ext cx="5144218" cy="3429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43D2A30-CDE2-1575-7845-56E56F0415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70508"/>
          <a:stretch>
            <a:fillRect/>
          </a:stretch>
        </p:blipFill>
        <p:spPr>
          <a:xfrm>
            <a:off x="698613" y="4225429"/>
            <a:ext cx="8716591" cy="435471"/>
          </a:xfrm>
          <a:prstGeom prst="rect">
            <a:avLst/>
          </a:prstGeom>
        </p:spPr>
      </p:pic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0E68944A-87DC-AE53-7284-F8A034ABAC5D}"/>
              </a:ext>
            </a:extLst>
          </p:cNvPr>
          <p:cNvSpPr/>
          <p:nvPr/>
        </p:nvSpPr>
        <p:spPr>
          <a:xfrm>
            <a:off x="2968309" y="4300705"/>
            <a:ext cx="1155700" cy="284917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747B4DB7-D8F6-E12B-4BED-D870DF3B336D}"/>
              </a:ext>
            </a:extLst>
          </p:cNvPr>
          <p:cNvCxnSpPr/>
          <p:nvPr/>
        </p:nvCxnSpPr>
        <p:spPr>
          <a:xfrm>
            <a:off x="1670382" y="4557501"/>
            <a:ext cx="89130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9A3379EA-A422-9439-5C0A-ECBAB48EB379}"/>
              </a:ext>
            </a:extLst>
          </p:cNvPr>
          <p:cNvSpPr/>
          <p:nvPr/>
        </p:nvSpPr>
        <p:spPr>
          <a:xfrm>
            <a:off x="1274331" y="2262019"/>
            <a:ext cx="1548000" cy="270000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9F939831-A258-C195-77C2-CD14C5CF971C}"/>
              </a:ext>
            </a:extLst>
          </p:cNvPr>
          <p:cNvSpPr/>
          <p:nvPr/>
        </p:nvSpPr>
        <p:spPr>
          <a:xfrm>
            <a:off x="5216915" y="2262019"/>
            <a:ext cx="625086" cy="270000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13072545-09F5-D63E-19B8-2936D2D8C483}"/>
              </a:ext>
            </a:extLst>
          </p:cNvPr>
          <p:cNvSpPr/>
          <p:nvPr/>
        </p:nvSpPr>
        <p:spPr>
          <a:xfrm>
            <a:off x="1327482" y="1445972"/>
            <a:ext cx="1056408" cy="26990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E6865ECB-3309-F900-4CED-C7BFBD46985D}"/>
              </a:ext>
            </a:extLst>
          </p:cNvPr>
          <p:cNvSpPr/>
          <p:nvPr/>
        </p:nvSpPr>
        <p:spPr>
          <a:xfrm>
            <a:off x="4925872" y="1440936"/>
            <a:ext cx="672992" cy="26990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84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1ED4A-6351-B009-552A-4DE609977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F1829-2B96-6F3D-9B9A-6EE794CD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56895F6D-D5B8-4002-7E91-451298B6D6BE}"/>
              </a:ext>
            </a:extLst>
          </p:cNvPr>
          <p:cNvGrpSpPr/>
          <p:nvPr/>
        </p:nvGrpSpPr>
        <p:grpSpPr>
          <a:xfrm>
            <a:off x="10801707" y="4963720"/>
            <a:ext cx="1104186" cy="1651273"/>
            <a:chOff x="10318887" y="4038706"/>
            <a:chExt cx="1104186" cy="1651273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C4D22DAB-6FD0-791D-C07A-990597BB3053}"/>
                </a:ext>
              </a:extLst>
            </p:cNvPr>
            <p:cNvSpPr txBox="1"/>
            <p:nvPr/>
          </p:nvSpPr>
          <p:spPr>
            <a:xfrm>
              <a:off x="10318887" y="5382202"/>
              <a:ext cx="887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[10]</a:t>
              </a:r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CD36218-C412-610A-6EE7-C0708947C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B7D9A59-7182-66DA-BFBF-E01D2E19E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373" y="1413336"/>
            <a:ext cx="2540050" cy="234768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69B4ABC-03D8-F70A-780C-B5A9553741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155" y="2211434"/>
            <a:ext cx="5144218" cy="3429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E66963-C99E-902D-F074-6536799F94D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9538"/>
          <a:stretch>
            <a:fillRect/>
          </a:stretch>
        </p:blipFill>
        <p:spPr>
          <a:xfrm>
            <a:off x="567576" y="4187799"/>
            <a:ext cx="8716591" cy="892774"/>
          </a:xfrm>
          <a:prstGeom prst="rect">
            <a:avLst/>
          </a:prstGeom>
        </p:spPr>
      </p:pic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B5AE8778-FE67-8E49-0697-28D9BBD235DA}"/>
              </a:ext>
            </a:extLst>
          </p:cNvPr>
          <p:cNvSpPr/>
          <p:nvPr/>
        </p:nvSpPr>
        <p:spPr>
          <a:xfrm>
            <a:off x="3175000" y="4491205"/>
            <a:ext cx="444500" cy="269485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A7C4F482-8B81-A273-C895-C77AAA400D6E}"/>
              </a:ext>
            </a:extLst>
          </p:cNvPr>
          <p:cNvCxnSpPr/>
          <p:nvPr/>
        </p:nvCxnSpPr>
        <p:spPr>
          <a:xfrm>
            <a:off x="1937082" y="4760701"/>
            <a:ext cx="89130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E6D5AB74-DDB5-023F-9EAA-CD378961726F}"/>
              </a:ext>
            </a:extLst>
          </p:cNvPr>
          <p:cNvSpPr/>
          <p:nvPr/>
        </p:nvSpPr>
        <p:spPr>
          <a:xfrm>
            <a:off x="1937083" y="4229346"/>
            <a:ext cx="1072818" cy="26185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6E67FCF9-756B-FB62-79E0-3D2B8B7ED72B}"/>
              </a:ext>
            </a:extLst>
          </p:cNvPr>
          <p:cNvSpPr/>
          <p:nvPr/>
        </p:nvSpPr>
        <p:spPr>
          <a:xfrm>
            <a:off x="6895666" y="4229346"/>
            <a:ext cx="838634" cy="269485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7F7714C5-32A4-6B63-9E2F-479911952119}"/>
              </a:ext>
            </a:extLst>
          </p:cNvPr>
          <p:cNvSpPr/>
          <p:nvPr/>
        </p:nvSpPr>
        <p:spPr>
          <a:xfrm>
            <a:off x="1326328" y="2247957"/>
            <a:ext cx="1502062" cy="30642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890669D4-563E-4C82-16D6-FE63768D4AC8}"/>
              </a:ext>
            </a:extLst>
          </p:cNvPr>
          <p:cNvSpPr/>
          <p:nvPr/>
        </p:nvSpPr>
        <p:spPr>
          <a:xfrm>
            <a:off x="5189879" y="2249779"/>
            <a:ext cx="702922" cy="304603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64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C4C142-0CA4-3F66-297B-7FC92EF5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Afbeelding 44">
            <a:extLst>
              <a:ext uri="{FF2B5EF4-FFF2-40B4-BE49-F238E27FC236}">
                <a16:creationId xmlns:a16="http://schemas.microsoft.com/office/drawing/2014/main" id="{ED3E5CB3-AEB5-A071-B1F5-FE89FAB03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512" y="1380165"/>
            <a:ext cx="3903762" cy="29399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344859-3208-E72B-31E2-176A6556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9D2EA9-11A1-F7AB-AF9B-1B0ADA9BDA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5686"/>
          <a:stretch>
            <a:fillRect/>
          </a:stretch>
        </p:blipFill>
        <p:spPr>
          <a:xfrm>
            <a:off x="838200" y="1369681"/>
            <a:ext cx="6653758" cy="64962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1F18CCF7-7015-6DC5-09FF-79C52D0D6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85" y="2306803"/>
            <a:ext cx="7072269" cy="1325563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4936A5EB-A0BD-4BD6-F0F9-C2FAA641C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388" y="3899332"/>
            <a:ext cx="6604570" cy="2391310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ED5CA197-92AB-F19D-9BB5-287D706B82FE}"/>
              </a:ext>
            </a:extLst>
          </p:cNvPr>
          <p:cNvGrpSpPr/>
          <p:nvPr/>
        </p:nvGrpSpPr>
        <p:grpSpPr>
          <a:xfrm>
            <a:off x="5329930" y="2931719"/>
            <a:ext cx="1730169" cy="1730169"/>
            <a:chOff x="7574698" y="951109"/>
            <a:chExt cx="1730169" cy="1730169"/>
          </a:xfrm>
        </p:grpSpPr>
        <p:pic>
          <p:nvPicPr>
            <p:cNvPr id="24" name="Graphic 23" descr="Pen met effen opvulling">
              <a:extLst>
                <a:ext uri="{FF2B5EF4-FFF2-40B4-BE49-F238E27FC236}">
                  <a16:creationId xmlns:a16="http://schemas.microsoft.com/office/drawing/2014/main" id="{AF85A65F-82F4-7953-24B1-B6CEC870A93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25" name="Afbeelding 24">
              <a:extLst>
                <a:ext uri="{FF2B5EF4-FFF2-40B4-BE49-F238E27FC236}">
                  <a16:creationId xmlns:a16="http://schemas.microsoft.com/office/drawing/2014/main" id="{EE0D5F7F-E4CC-CE98-1795-535E2E56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B770975B-653D-DBA4-DA38-2662EF862626}"/>
              </a:ext>
            </a:extLst>
          </p:cNvPr>
          <p:cNvCxnSpPr/>
          <p:nvPr/>
        </p:nvCxnSpPr>
        <p:spPr>
          <a:xfrm>
            <a:off x="5410200" y="4578350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25983F75-72E0-CBCC-814D-414F2071118C}"/>
              </a:ext>
            </a:extLst>
          </p:cNvPr>
          <p:cNvCxnSpPr>
            <a:cxnSpLocks/>
          </p:cNvCxnSpPr>
          <p:nvPr/>
        </p:nvCxnSpPr>
        <p:spPr>
          <a:xfrm rot="16200000">
            <a:off x="5401469" y="4575969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ep 28">
            <a:extLst>
              <a:ext uri="{FF2B5EF4-FFF2-40B4-BE49-F238E27FC236}">
                <a16:creationId xmlns:a16="http://schemas.microsoft.com/office/drawing/2014/main" id="{9252BF6B-567F-9366-ABD5-375FE68B9987}"/>
              </a:ext>
            </a:extLst>
          </p:cNvPr>
          <p:cNvGrpSpPr/>
          <p:nvPr/>
        </p:nvGrpSpPr>
        <p:grpSpPr>
          <a:xfrm>
            <a:off x="6793500" y="3329915"/>
            <a:ext cx="1730169" cy="1730169"/>
            <a:chOff x="7574698" y="951109"/>
            <a:chExt cx="1730169" cy="1730169"/>
          </a:xfrm>
        </p:grpSpPr>
        <p:pic>
          <p:nvPicPr>
            <p:cNvPr id="30" name="Graphic 29" descr="Pen met effen opvulling">
              <a:extLst>
                <a:ext uri="{FF2B5EF4-FFF2-40B4-BE49-F238E27FC236}">
                  <a16:creationId xmlns:a16="http://schemas.microsoft.com/office/drawing/2014/main" id="{77928F1B-AAF6-78C0-7747-F6BDBA7775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DF5CEFBD-621F-23C8-05CB-65388BDC5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C9709784-9B58-D17D-DEB9-E7052DDE0EA6}"/>
              </a:ext>
            </a:extLst>
          </p:cNvPr>
          <p:cNvCxnSpPr/>
          <p:nvPr/>
        </p:nvCxnSpPr>
        <p:spPr>
          <a:xfrm>
            <a:off x="6873770" y="4976546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5E79FE87-33D1-4740-FE3D-4E915E572004}"/>
              </a:ext>
            </a:extLst>
          </p:cNvPr>
          <p:cNvCxnSpPr>
            <a:cxnSpLocks/>
          </p:cNvCxnSpPr>
          <p:nvPr/>
        </p:nvCxnSpPr>
        <p:spPr>
          <a:xfrm rot="16200000">
            <a:off x="6865039" y="4974165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ep 33">
            <a:extLst>
              <a:ext uri="{FF2B5EF4-FFF2-40B4-BE49-F238E27FC236}">
                <a16:creationId xmlns:a16="http://schemas.microsoft.com/office/drawing/2014/main" id="{BCC2156C-8EA2-A2DA-943F-ADE20038F013}"/>
              </a:ext>
            </a:extLst>
          </p:cNvPr>
          <p:cNvGrpSpPr/>
          <p:nvPr/>
        </p:nvGrpSpPr>
        <p:grpSpPr>
          <a:xfrm>
            <a:off x="6793500" y="3728111"/>
            <a:ext cx="1730169" cy="1730169"/>
            <a:chOff x="7574698" y="951109"/>
            <a:chExt cx="1730169" cy="1730169"/>
          </a:xfrm>
        </p:grpSpPr>
        <p:pic>
          <p:nvPicPr>
            <p:cNvPr id="35" name="Graphic 34" descr="Pen met effen opvulling">
              <a:extLst>
                <a:ext uri="{FF2B5EF4-FFF2-40B4-BE49-F238E27FC236}">
                  <a16:creationId xmlns:a16="http://schemas.microsoft.com/office/drawing/2014/main" id="{3BAFB240-4D05-5A98-C35D-FBE8C515A9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36" name="Afbeelding 35">
              <a:extLst>
                <a:ext uri="{FF2B5EF4-FFF2-40B4-BE49-F238E27FC236}">
                  <a16:creationId xmlns:a16="http://schemas.microsoft.com/office/drawing/2014/main" id="{6359ABF0-6E85-67B5-C021-CBE88CB9A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cxnSp>
        <p:nvCxnSpPr>
          <p:cNvPr id="37" name="Rechte verbindingslijn 36">
            <a:extLst>
              <a:ext uri="{FF2B5EF4-FFF2-40B4-BE49-F238E27FC236}">
                <a16:creationId xmlns:a16="http://schemas.microsoft.com/office/drawing/2014/main" id="{13631D32-7E0E-6E95-7FA0-C6154DC11BAE}"/>
              </a:ext>
            </a:extLst>
          </p:cNvPr>
          <p:cNvCxnSpPr/>
          <p:nvPr/>
        </p:nvCxnSpPr>
        <p:spPr>
          <a:xfrm>
            <a:off x="6873770" y="5374742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>
            <a:extLst>
              <a:ext uri="{FF2B5EF4-FFF2-40B4-BE49-F238E27FC236}">
                <a16:creationId xmlns:a16="http://schemas.microsoft.com/office/drawing/2014/main" id="{89520F57-FE21-0146-6D0C-002BA144BC12}"/>
              </a:ext>
            </a:extLst>
          </p:cNvPr>
          <p:cNvCxnSpPr>
            <a:cxnSpLocks/>
          </p:cNvCxnSpPr>
          <p:nvPr/>
        </p:nvCxnSpPr>
        <p:spPr>
          <a:xfrm rot="16200000">
            <a:off x="6865039" y="5372361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ep 38">
            <a:extLst>
              <a:ext uri="{FF2B5EF4-FFF2-40B4-BE49-F238E27FC236}">
                <a16:creationId xmlns:a16="http://schemas.microsoft.com/office/drawing/2014/main" id="{789F1A5F-11C2-46AB-DC7F-464B9222A547}"/>
              </a:ext>
            </a:extLst>
          </p:cNvPr>
          <p:cNvGrpSpPr/>
          <p:nvPr/>
        </p:nvGrpSpPr>
        <p:grpSpPr>
          <a:xfrm>
            <a:off x="6047768" y="4191428"/>
            <a:ext cx="1730169" cy="1730169"/>
            <a:chOff x="7574698" y="951109"/>
            <a:chExt cx="1730169" cy="1730169"/>
          </a:xfrm>
        </p:grpSpPr>
        <p:pic>
          <p:nvPicPr>
            <p:cNvPr id="40" name="Graphic 39" descr="Pen met effen opvulling">
              <a:extLst>
                <a:ext uri="{FF2B5EF4-FFF2-40B4-BE49-F238E27FC236}">
                  <a16:creationId xmlns:a16="http://schemas.microsoft.com/office/drawing/2014/main" id="{B3E35E5D-1484-457C-6F31-71DE596440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41" name="Afbeelding 40">
              <a:extLst>
                <a:ext uri="{FF2B5EF4-FFF2-40B4-BE49-F238E27FC236}">
                  <a16:creationId xmlns:a16="http://schemas.microsoft.com/office/drawing/2014/main" id="{1B847845-649C-4F51-41B6-D7748BBDE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cxnSp>
        <p:nvCxnSpPr>
          <p:cNvPr id="42" name="Rechte verbindingslijn 41">
            <a:extLst>
              <a:ext uri="{FF2B5EF4-FFF2-40B4-BE49-F238E27FC236}">
                <a16:creationId xmlns:a16="http://schemas.microsoft.com/office/drawing/2014/main" id="{D4A9C011-3B68-49C5-D6B5-F6B8A46D9BBD}"/>
              </a:ext>
            </a:extLst>
          </p:cNvPr>
          <p:cNvCxnSpPr/>
          <p:nvPr/>
        </p:nvCxnSpPr>
        <p:spPr>
          <a:xfrm>
            <a:off x="6128038" y="5838059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echte verbindingslijn 42">
            <a:extLst>
              <a:ext uri="{FF2B5EF4-FFF2-40B4-BE49-F238E27FC236}">
                <a16:creationId xmlns:a16="http://schemas.microsoft.com/office/drawing/2014/main" id="{4D5D7B82-F80C-7307-24DA-3C9D37FD3D99}"/>
              </a:ext>
            </a:extLst>
          </p:cNvPr>
          <p:cNvCxnSpPr>
            <a:cxnSpLocks/>
          </p:cNvCxnSpPr>
          <p:nvPr/>
        </p:nvCxnSpPr>
        <p:spPr>
          <a:xfrm rot="16200000">
            <a:off x="6119307" y="5835678"/>
            <a:ext cx="260350" cy="241300"/>
          </a:xfrm>
          <a:prstGeom prst="line">
            <a:avLst/>
          </a:prstGeom>
          <a:ln w="28575">
            <a:solidFill>
              <a:srgbClr val="652E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ep 2">
            <a:extLst>
              <a:ext uri="{FF2B5EF4-FFF2-40B4-BE49-F238E27FC236}">
                <a16:creationId xmlns:a16="http://schemas.microsoft.com/office/drawing/2014/main" id="{0855AC8E-10E6-34BB-7DB9-222F95AFA609}"/>
              </a:ext>
            </a:extLst>
          </p:cNvPr>
          <p:cNvGrpSpPr/>
          <p:nvPr/>
        </p:nvGrpSpPr>
        <p:grpSpPr>
          <a:xfrm>
            <a:off x="10801707" y="4963720"/>
            <a:ext cx="1272528" cy="1651273"/>
            <a:chOff x="10318887" y="4038706"/>
            <a:chExt cx="1272528" cy="1651273"/>
          </a:xfrm>
        </p:grpSpPr>
        <p:sp>
          <p:nvSpPr>
            <p:cNvPr id="4" name="Tekstvak 3">
              <a:extLst>
                <a:ext uri="{FF2B5EF4-FFF2-40B4-BE49-F238E27FC236}">
                  <a16:creationId xmlns:a16="http://schemas.microsoft.com/office/drawing/2014/main" id="{7CACDAFD-54C9-1880-1553-ED9F1E470186}"/>
                </a:ext>
              </a:extLst>
            </p:cNvPr>
            <p:cNvSpPr txBox="1"/>
            <p:nvPr/>
          </p:nvSpPr>
          <p:spPr>
            <a:xfrm>
              <a:off x="10318887" y="5382202"/>
              <a:ext cx="1272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[10 &amp; 12]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DFF948D-F4A7-881B-9D3A-584D5F16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83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2084 0.03889 L 0.00938 0.01944 L 0.00183 0.03611 L 0.0198 0.00093 " pathEditMode="relative" rAng="0" ptsTypes="AAAAA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02084 0.03889 L 0.00938 0.01945 L 0.00183 0.03612 L 0.0198 0.00093 " pathEditMode="relative" rAng="0" ptsTypes="AAAAA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2084 0.03888 L 0.00938 0.01944 L 0.00183 0.03611 L 0.0198 0.00092 " pathEditMode="relative" rAng="0" ptsTypes="AAAAA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94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02083 0.03889 L 0.00937 0.01944 L 0.00182 0.03611 L 0.01979 0.00092 " pathEditMode="relative" rAng="0" ptsTypes="AAAAA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194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E031F-5825-8E6B-8D85-908D26062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13B35-CC47-A69D-6E9C-3D6AB351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85AC401D-897F-A481-F11A-E32B3437C9E7}"/>
              </a:ext>
            </a:extLst>
          </p:cNvPr>
          <p:cNvCxnSpPr>
            <a:cxnSpLocks/>
          </p:cNvCxnSpPr>
          <p:nvPr/>
        </p:nvCxnSpPr>
        <p:spPr>
          <a:xfrm flipV="1">
            <a:off x="4006850" y="4312444"/>
            <a:ext cx="265113" cy="1465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Afbeelding 8">
            <a:extLst>
              <a:ext uri="{FF2B5EF4-FFF2-40B4-BE49-F238E27FC236}">
                <a16:creationId xmlns:a16="http://schemas.microsoft.com/office/drawing/2014/main" id="{F1D58658-1DD8-5D7E-3778-6A6B246E5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33484"/>
            <a:ext cx="7821116" cy="590632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C0BD172-9928-E33C-325C-088D4E672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406" y="2239253"/>
            <a:ext cx="6807994" cy="237949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DCB8CD7C-E867-0B45-F545-C68A22547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62" y="4775447"/>
            <a:ext cx="8783276" cy="638264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F7F3394F-081B-C7AE-C3BC-586EC30AE9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274" y="5487284"/>
            <a:ext cx="1178181" cy="288000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21F89621-838A-2894-B0B7-33BE3B40E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1373" y="5801653"/>
            <a:ext cx="1423059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3FC49-41A2-8FD3-5342-96AEB84A4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199C8-D885-BDB4-CD24-A8B47965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F213D324-E1EA-3365-92E9-C80FDB63CBF5}"/>
              </a:ext>
            </a:extLst>
          </p:cNvPr>
          <p:cNvCxnSpPr>
            <a:cxnSpLocks/>
          </p:cNvCxnSpPr>
          <p:nvPr/>
        </p:nvCxnSpPr>
        <p:spPr>
          <a:xfrm flipV="1">
            <a:off x="4006850" y="4312444"/>
            <a:ext cx="265113" cy="1465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5256DC81-4048-0E06-6F07-876935F6A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406" y="1439153"/>
            <a:ext cx="6807994" cy="23794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C4728A4-BDCA-A3EA-FF8F-3F90218F1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63" y="3821041"/>
            <a:ext cx="7602011" cy="6287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CAF0002-68B0-0619-1713-3A16C81953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8673"/>
          <a:stretch>
            <a:fillRect/>
          </a:stretch>
        </p:blipFill>
        <p:spPr>
          <a:xfrm>
            <a:off x="382273" y="5212019"/>
            <a:ext cx="9011908" cy="893864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F22AAE9-D3A5-6E4F-085A-FCD97C1AA4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118" t="-823" b="76898"/>
          <a:stretch>
            <a:fillRect/>
          </a:stretch>
        </p:blipFill>
        <p:spPr>
          <a:xfrm>
            <a:off x="838200" y="4619163"/>
            <a:ext cx="8100054" cy="348714"/>
          </a:xfrm>
          <a:prstGeom prst="rect">
            <a:avLst/>
          </a:prstGeom>
        </p:spPr>
      </p:pic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2ADEBF05-0099-A6E7-ED74-37E7396C2595}"/>
              </a:ext>
            </a:extLst>
          </p:cNvPr>
          <p:cNvSpPr/>
          <p:nvPr/>
        </p:nvSpPr>
        <p:spPr>
          <a:xfrm>
            <a:off x="3078929" y="5540266"/>
            <a:ext cx="3017071" cy="312817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88DB9DDE-9096-E59B-3D7B-C04662A25388}"/>
              </a:ext>
            </a:extLst>
          </p:cNvPr>
          <p:cNvCxnSpPr>
            <a:cxnSpLocks/>
          </p:cNvCxnSpPr>
          <p:nvPr/>
        </p:nvCxnSpPr>
        <p:spPr>
          <a:xfrm>
            <a:off x="1784682" y="5814801"/>
            <a:ext cx="1082728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73896814-E8EB-1821-1655-BF95906CE3EC}"/>
              </a:ext>
            </a:extLst>
          </p:cNvPr>
          <p:cNvSpPr/>
          <p:nvPr/>
        </p:nvSpPr>
        <p:spPr>
          <a:xfrm>
            <a:off x="2878728" y="5230317"/>
            <a:ext cx="162169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6C12F096-4A56-3AD3-C57D-671660B73E8C}"/>
              </a:ext>
            </a:extLst>
          </p:cNvPr>
          <p:cNvSpPr/>
          <p:nvPr/>
        </p:nvSpPr>
        <p:spPr>
          <a:xfrm>
            <a:off x="6588176" y="5230316"/>
            <a:ext cx="608898" cy="30994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F0D19EBD-BD5F-5124-F0A8-E30DB5F2E3B4}"/>
              </a:ext>
            </a:extLst>
          </p:cNvPr>
          <p:cNvSpPr/>
          <p:nvPr/>
        </p:nvSpPr>
        <p:spPr>
          <a:xfrm>
            <a:off x="3104329" y="4673119"/>
            <a:ext cx="1074555" cy="26259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BF89737A-E3B9-380A-6A4C-D87C8524BA5A}"/>
              </a:ext>
            </a:extLst>
          </p:cNvPr>
          <p:cNvSpPr/>
          <p:nvPr/>
        </p:nvSpPr>
        <p:spPr>
          <a:xfrm>
            <a:off x="4616138" y="4662573"/>
            <a:ext cx="2178362" cy="26259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8536C68-2759-675E-EE17-53DC2A1C79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210075" y="1439153"/>
            <a:ext cx="1675169" cy="268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A2454-B05E-4B53-C786-7D234FBE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24717F-191F-257E-F04C-B9DF66A5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Elektrische energie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0C04A39F-09AC-D668-9B11-8BDB4895D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Transformator			</a:t>
            </a:r>
          </a:p>
          <a:p>
            <a:r>
              <a:rPr lang="nl-NL" dirty="0"/>
              <a:t>Vermogen</a:t>
            </a:r>
          </a:p>
          <a:p>
            <a:r>
              <a:rPr lang="nl-NL" dirty="0"/>
              <a:t>Vervangingsweerstand</a:t>
            </a:r>
          </a:p>
          <a:p>
            <a:r>
              <a:rPr lang="nl-NL" dirty="0"/>
              <a:t>Windingen</a:t>
            </a:r>
          </a:p>
          <a:p>
            <a:r>
              <a:rPr lang="nl-NL" dirty="0"/>
              <a:t>Capaciteit</a:t>
            </a:r>
            <a:r>
              <a:rPr lang="nl-NL" sz="1600" dirty="0"/>
              <a:t>-stamp</a:t>
            </a:r>
          </a:p>
          <a:p>
            <a:r>
              <a:rPr lang="nl-NL" dirty="0"/>
              <a:t>LDR en transistor</a:t>
            </a:r>
          </a:p>
          <a:p>
            <a:r>
              <a:rPr lang="nl-NL" dirty="0"/>
              <a:t>Schakelschema tekenen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951FC13-E95A-7B9B-6F01-6FE68D64F6DE}"/>
              </a:ext>
            </a:extLst>
          </p:cNvPr>
          <p:cNvGrpSpPr/>
          <p:nvPr/>
        </p:nvGrpSpPr>
        <p:grpSpPr>
          <a:xfrm>
            <a:off x="4887584" y="3745781"/>
            <a:ext cx="5715577" cy="754036"/>
            <a:chOff x="6834332" y="5970465"/>
            <a:chExt cx="5715577" cy="754036"/>
          </a:xfrm>
        </p:grpSpPr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4317CE11-F068-2CF6-31A6-7BB9ABD2A3A2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[00:48:14]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1097349-B86A-05DD-1C0C-F5A54CADA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5B07756E-C587-3866-5A44-FAF58DBB6042}"/>
              </a:ext>
            </a:extLst>
          </p:cNvPr>
          <p:cNvGrpSpPr/>
          <p:nvPr/>
        </p:nvGrpSpPr>
        <p:grpSpPr>
          <a:xfrm>
            <a:off x="4887584" y="3233826"/>
            <a:ext cx="5715577" cy="754036"/>
            <a:chOff x="6834332" y="5970465"/>
            <a:chExt cx="5715577" cy="754036"/>
          </a:xfrm>
        </p:grpSpPr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6C3AD3AD-683B-3217-B72E-D773B81CC11D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[00:53:48]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54DEAB99-8638-F015-F77C-F7D65A451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1F01AECC-CFD9-6B41-E878-E081C313EE90}"/>
              </a:ext>
            </a:extLst>
          </p:cNvPr>
          <p:cNvGrpSpPr/>
          <p:nvPr/>
        </p:nvGrpSpPr>
        <p:grpSpPr>
          <a:xfrm>
            <a:off x="4887584" y="1622319"/>
            <a:ext cx="5715577" cy="754036"/>
            <a:chOff x="6834332" y="5970465"/>
            <a:chExt cx="5715577" cy="754036"/>
          </a:xfrm>
        </p:grpSpPr>
        <p:sp>
          <p:nvSpPr>
            <p:cNvPr id="4" name="Titel 1">
              <a:extLst>
                <a:ext uri="{FF2B5EF4-FFF2-40B4-BE49-F238E27FC236}">
                  <a16:creationId xmlns:a16="http://schemas.microsoft.com/office/drawing/2014/main" id="{108AC52C-D662-642C-BC71-7D4715D17405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[01:07:50]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C4CF179-FDBB-9803-CBCA-CD56902BE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5F2B61B7-18B8-F49E-E850-4E7BF7DFA7F5}"/>
              </a:ext>
            </a:extLst>
          </p:cNvPr>
          <p:cNvGrpSpPr/>
          <p:nvPr/>
        </p:nvGrpSpPr>
        <p:grpSpPr>
          <a:xfrm>
            <a:off x="4887584" y="4286471"/>
            <a:ext cx="5715577" cy="754036"/>
            <a:chOff x="6834332" y="5970465"/>
            <a:chExt cx="5715577" cy="754036"/>
          </a:xfrm>
        </p:grpSpPr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53080C92-A4D5-A8E0-66DB-BD27586E6454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[00:19:48]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5DA3C567-D4F0-5A44-A4ED-4269F0FB28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60C96666-0727-2D26-2D5E-AAB5BC16BFE1}"/>
              </a:ext>
            </a:extLst>
          </p:cNvPr>
          <p:cNvGrpSpPr/>
          <p:nvPr/>
        </p:nvGrpSpPr>
        <p:grpSpPr>
          <a:xfrm>
            <a:off x="4887584" y="4798426"/>
            <a:ext cx="5715577" cy="754036"/>
            <a:chOff x="6834332" y="5970465"/>
            <a:chExt cx="5715577" cy="754036"/>
          </a:xfrm>
        </p:grpSpPr>
        <p:sp>
          <p:nvSpPr>
            <p:cNvPr id="12" name="Titel 1">
              <a:extLst>
                <a:ext uri="{FF2B5EF4-FFF2-40B4-BE49-F238E27FC236}">
                  <a16:creationId xmlns:a16="http://schemas.microsoft.com/office/drawing/2014/main" id="{1FBCA258-5E02-D144-10AF-2C34AEC78212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[00:24:24]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74F8F179-CDA8-CA24-7D9D-5889D7BCCC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5E69B187-D6F4-C496-9718-6D62C93CA16E}"/>
              </a:ext>
            </a:extLst>
          </p:cNvPr>
          <p:cNvGrpSpPr/>
          <p:nvPr/>
        </p:nvGrpSpPr>
        <p:grpSpPr>
          <a:xfrm>
            <a:off x="4887584" y="2149414"/>
            <a:ext cx="5715577" cy="754036"/>
            <a:chOff x="6834332" y="5970465"/>
            <a:chExt cx="5715577" cy="754036"/>
          </a:xfrm>
        </p:grpSpPr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9E7DFC12-9C61-8371-CCDF-C10A476DE4D2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[00:36:06]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D213EE8-F841-C667-FE39-C0FFD9F1A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6C46A5CB-9FBB-836B-5D99-AAE026742480}"/>
              </a:ext>
            </a:extLst>
          </p:cNvPr>
          <p:cNvGrpSpPr/>
          <p:nvPr/>
        </p:nvGrpSpPr>
        <p:grpSpPr>
          <a:xfrm>
            <a:off x="4887584" y="2685433"/>
            <a:ext cx="5715577" cy="754036"/>
            <a:chOff x="6834332" y="5970465"/>
            <a:chExt cx="5715577" cy="754036"/>
          </a:xfrm>
        </p:grpSpPr>
        <p:sp>
          <p:nvSpPr>
            <p:cNvPr id="24" name="Titel 1">
              <a:extLst>
                <a:ext uri="{FF2B5EF4-FFF2-40B4-BE49-F238E27FC236}">
                  <a16:creationId xmlns:a16="http://schemas.microsoft.com/office/drawing/2014/main" id="{1F213763-C8C3-8267-5248-D96448B70A9B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[00:40:35]</a:t>
              </a: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F66695F6-4D07-0877-41D5-B7CAF4FAC9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8221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1AE78-D6B6-9EF1-1626-18E8D515B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931A3-A522-133D-D877-E9B75FC1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Verbranden en verwarmen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9699D9-7DF7-4992-8121-657665B1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970" y="1501817"/>
            <a:ext cx="8962845" cy="956382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796C350F-F35C-EB1E-6F52-C9F41ED3747C}"/>
              </a:ext>
            </a:extLst>
          </p:cNvPr>
          <p:cNvGrpSpPr/>
          <p:nvPr/>
        </p:nvGrpSpPr>
        <p:grpSpPr>
          <a:xfrm>
            <a:off x="10808907" y="4995490"/>
            <a:ext cx="1063990" cy="1651273"/>
            <a:chOff x="10359083" y="4038706"/>
            <a:chExt cx="1063990" cy="1651273"/>
          </a:xfrm>
        </p:grpSpPr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7921D6B4-D853-C1A6-93FE-7281CA7AD8C7}"/>
                </a:ext>
              </a:extLst>
            </p:cNvPr>
            <p:cNvSpPr txBox="1"/>
            <p:nvPr/>
          </p:nvSpPr>
          <p:spPr>
            <a:xfrm>
              <a:off x="10359083" y="5382202"/>
              <a:ext cx="796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[1]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F95E81F5-834D-F938-2489-0A00B3DF7F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D6B60E23-2BF8-6473-1284-09F0DB82C297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9368287" y="3657600"/>
            <a:ext cx="1985513" cy="2664812"/>
          </a:xfrm>
          <a:prstGeom prst="straightConnector1">
            <a:avLst/>
          </a:prstGeom>
          <a:ln w="57150">
            <a:solidFill>
              <a:srgbClr val="945D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>
            <a:extLst>
              <a:ext uri="{FF2B5EF4-FFF2-40B4-BE49-F238E27FC236}">
                <a16:creationId xmlns:a16="http://schemas.microsoft.com/office/drawing/2014/main" id="{49F3D53F-4F50-FB64-83AD-09DEC4FA569C}"/>
              </a:ext>
            </a:extLst>
          </p:cNvPr>
          <p:cNvSpPr txBox="1"/>
          <p:nvPr/>
        </p:nvSpPr>
        <p:spPr>
          <a:xfrm>
            <a:off x="8247964" y="3117806"/>
            <a:ext cx="2113079" cy="523220"/>
          </a:xfrm>
          <a:prstGeom prst="rect">
            <a:avLst/>
          </a:prstGeom>
          <a:solidFill>
            <a:srgbClr val="945DE8"/>
          </a:solidFill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Effra" panose="02000506080000020004"/>
              </a:rPr>
              <a:t>0 K = - 273 °C</a:t>
            </a:r>
            <a:endParaRPr lang="nl-NL" b="1" dirty="0">
              <a:solidFill>
                <a:schemeClr val="bg1"/>
              </a:solidFill>
              <a:latin typeface="Effra" panose="02000506080000020004"/>
            </a:endParaRPr>
          </a:p>
        </p:txBody>
      </p:sp>
      <p:sp>
        <p:nvSpPr>
          <p:cNvPr id="13" name="Pijl: gekromd omlaag 12">
            <a:extLst>
              <a:ext uri="{FF2B5EF4-FFF2-40B4-BE49-F238E27FC236}">
                <a16:creationId xmlns:a16="http://schemas.microsoft.com/office/drawing/2014/main" id="{F1D92EAF-31E1-4EBA-00E4-99DB16BA8A5B}"/>
              </a:ext>
            </a:extLst>
          </p:cNvPr>
          <p:cNvSpPr/>
          <p:nvPr/>
        </p:nvSpPr>
        <p:spPr>
          <a:xfrm>
            <a:off x="8360228" y="2503008"/>
            <a:ext cx="1349829" cy="523221"/>
          </a:xfrm>
          <a:prstGeom prst="curvedDownArrow">
            <a:avLst/>
          </a:prstGeom>
          <a:solidFill>
            <a:srgbClr val="652E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4" name="Pijl: gekromd omlaag 13">
            <a:extLst>
              <a:ext uri="{FF2B5EF4-FFF2-40B4-BE49-F238E27FC236}">
                <a16:creationId xmlns:a16="http://schemas.microsoft.com/office/drawing/2014/main" id="{E0A2FD2E-175C-FF24-0B36-A6ECC73A91D3}"/>
              </a:ext>
            </a:extLst>
          </p:cNvPr>
          <p:cNvSpPr/>
          <p:nvPr/>
        </p:nvSpPr>
        <p:spPr>
          <a:xfrm rot="10800000">
            <a:off x="8331199" y="3714511"/>
            <a:ext cx="1349829" cy="523221"/>
          </a:xfrm>
          <a:prstGeom prst="curvedDownArrow">
            <a:avLst/>
          </a:prstGeom>
          <a:solidFill>
            <a:srgbClr val="652E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03C89BF-8413-C74B-F55F-FC2C929D3069}"/>
              </a:ext>
            </a:extLst>
          </p:cNvPr>
          <p:cNvSpPr txBox="1"/>
          <p:nvPr/>
        </p:nvSpPr>
        <p:spPr>
          <a:xfrm>
            <a:off x="8650887" y="2115000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652EA3"/>
                </a:solidFill>
              </a:rPr>
              <a:t>- 273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6EA51452-598C-9E00-E34D-A86208BBC3F7}"/>
              </a:ext>
            </a:extLst>
          </p:cNvPr>
          <p:cNvSpPr txBox="1"/>
          <p:nvPr/>
        </p:nvSpPr>
        <p:spPr>
          <a:xfrm>
            <a:off x="8650511" y="4283256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652EA3"/>
                </a:solidFill>
              </a:rPr>
              <a:t>+ 273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413249BF-E176-F93F-34AD-7BEAEB7BC47F}"/>
              </a:ext>
            </a:extLst>
          </p:cNvPr>
          <p:cNvSpPr txBox="1"/>
          <p:nvPr/>
        </p:nvSpPr>
        <p:spPr>
          <a:xfrm>
            <a:off x="2069025" y="2764618"/>
            <a:ext cx="3179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latin typeface="Effra" panose="02000506080000020004"/>
              </a:rPr>
              <a:t>302 – 273 = 29</a:t>
            </a:r>
            <a:r>
              <a:rPr lang="nl-NL" sz="3200" b="1" dirty="0">
                <a:latin typeface="Effra" panose="02000506080000020004"/>
              </a:rPr>
              <a:t> </a:t>
            </a:r>
            <a:r>
              <a:rPr lang="nl-NL" sz="3200" dirty="0">
                <a:latin typeface="Effra" panose="02000506080000020004"/>
              </a:rPr>
              <a:t>°C 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3A3A3C41-C617-7CA3-B558-0DC510C105E1}"/>
              </a:ext>
            </a:extLst>
          </p:cNvPr>
          <p:cNvSpPr/>
          <p:nvPr/>
        </p:nvSpPr>
        <p:spPr>
          <a:xfrm>
            <a:off x="4122549" y="2854989"/>
            <a:ext cx="511444" cy="404032"/>
          </a:xfrm>
          <a:prstGeom prst="rect">
            <a:avLst/>
          </a:prstGeom>
          <a:noFill/>
          <a:ln w="57150">
            <a:solidFill>
              <a:srgbClr val="652E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0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6" grpId="0"/>
      <p:bldP spid="17" grpId="0" build="allAtOnce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04FB5-A09E-9FE5-12A9-759961BA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D473F-AA03-B61A-80DA-E3FBEFE0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Verbranden en verwarmen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7BE685A-E461-C1A1-2A0C-1AC343475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82" y="1943460"/>
            <a:ext cx="10515600" cy="2097723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051AA866-D0A8-2847-729C-D62BA6AEA8C6}"/>
              </a:ext>
            </a:extLst>
          </p:cNvPr>
          <p:cNvSpPr/>
          <p:nvPr/>
        </p:nvSpPr>
        <p:spPr>
          <a:xfrm>
            <a:off x="3437088" y="3348554"/>
            <a:ext cx="941652" cy="335015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EEF3A9C0-8D58-FBAD-0596-5236C782DAD8}"/>
              </a:ext>
            </a:extLst>
          </p:cNvPr>
          <p:cNvCxnSpPr>
            <a:cxnSpLocks/>
          </p:cNvCxnSpPr>
          <p:nvPr/>
        </p:nvCxnSpPr>
        <p:spPr>
          <a:xfrm>
            <a:off x="1898337" y="3621576"/>
            <a:ext cx="1139331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394B84E2-2AD1-4F24-568D-31FF5398060D}"/>
              </a:ext>
            </a:extLst>
          </p:cNvPr>
          <p:cNvSpPr/>
          <p:nvPr/>
        </p:nvSpPr>
        <p:spPr>
          <a:xfrm>
            <a:off x="7303843" y="1980037"/>
            <a:ext cx="1072818" cy="261859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: afgeronde hoeken 11">
            <a:extLst>
              <a:ext uri="{FF2B5EF4-FFF2-40B4-BE49-F238E27FC236}">
                <a16:creationId xmlns:a16="http://schemas.microsoft.com/office/drawing/2014/main" id="{2BFFF391-FF88-569B-6031-8CCB0DA491DA}"/>
              </a:ext>
            </a:extLst>
          </p:cNvPr>
          <p:cNvSpPr/>
          <p:nvPr/>
        </p:nvSpPr>
        <p:spPr>
          <a:xfrm>
            <a:off x="8918195" y="1976223"/>
            <a:ext cx="719976" cy="30225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4828513C-D9EB-9B54-419C-9E8BE6FF1A6D}"/>
              </a:ext>
            </a:extLst>
          </p:cNvPr>
          <p:cNvSpPr/>
          <p:nvPr/>
        </p:nvSpPr>
        <p:spPr>
          <a:xfrm>
            <a:off x="2414345" y="1943460"/>
            <a:ext cx="941038" cy="33501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: afgeronde hoeken 13">
            <a:extLst>
              <a:ext uri="{FF2B5EF4-FFF2-40B4-BE49-F238E27FC236}">
                <a16:creationId xmlns:a16="http://schemas.microsoft.com/office/drawing/2014/main" id="{9D450F49-0361-E5D2-EEE3-97C6F94A8EC0}"/>
              </a:ext>
            </a:extLst>
          </p:cNvPr>
          <p:cNvSpPr/>
          <p:nvPr/>
        </p:nvSpPr>
        <p:spPr>
          <a:xfrm>
            <a:off x="3907914" y="1943460"/>
            <a:ext cx="633090" cy="33501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6E056F8A-9A78-F981-D154-005FE97ADE38}"/>
              </a:ext>
            </a:extLst>
          </p:cNvPr>
          <p:cNvSpPr/>
          <p:nvPr/>
        </p:nvSpPr>
        <p:spPr>
          <a:xfrm>
            <a:off x="7501179" y="2637886"/>
            <a:ext cx="764577" cy="33501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C32035CB-873A-7C17-ACED-A53590C505A2}"/>
              </a:ext>
            </a:extLst>
          </p:cNvPr>
          <p:cNvSpPr/>
          <p:nvPr/>
        </p:nvSpPr>
        <p:spPr>
          <a:xfrm>
            <a:off x="8324775" y="2637886"/>
            <a:ext cx="992065" cy="33501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B723740B-104E-87E7-8E78-D8784985E46F}"/>
              </a:ext>
            </a:extLst>
          </p:cNvPr>
          <p:cNvGrpSpPr/>
          <p:nvPr/>
        </p:nvGrpSpPr>
        <p:grpSpPr>
          <a:xfrm>
            <a:off x="10808907" y="4995490"/>
            <a:ext cx="1063990" cy="1651273"/>
            <a:chOff x="10359083" y="4038706"/>
            <a:chExt cx="1063990" cy="1651273"/>
          </a:xfrm>
        </p:grpSpPr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E5D914A1-90A5-99A6-F00A-27D529C2C776}"/>
                </a:ext>
              </a:extLst>
            </p:cNvPr>
            <p:cNvSpPr txBox="1"/>
            <p:nvPr/>
          </p:nvSpPr>
          <p:spPr>
            <a:xfrm>
              <a:off x="10359083" y="5382202"/>
              <a:ext cx="8878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[19]</a:t>
              </a:r>
            </a:p>
          </p:txBody>
        </p:sp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6D9907A9-D10F-B1A1-2A2A-DB6F6104B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59599B6E-DB81-A0D1-CEB0-83858A9BA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4564378"/>
            <a:ext cx="4835471" cy="13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3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08 0.10139 L -0.12917 0.023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-388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C302B-BA7E-FF34-75D6-DD0076184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366B8-E452-8261-C901-E48E1A2A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Verbranden en verwarmen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B989E0BF-530C-99AA-164E-24259AA76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Energieomzettingen</a:t>
            </a:r>
          </a:p>
          <a:p>
            <a:r>
              <a:rPr lang="nl-NL" dirty="0"/>
              <a:t>Temperatuur omrekenen (smeltpunt)</a:t>
            </a:r>
          </a:p>
          <a:p>
            <a:r>
              <a:rPr lang="nl-NL" dirty="0"/>
              <a:t>Verbrandingswarmte</a:t>
            </a:r>
          </a:p>
          <a:p>
            <a:endParaRPr lang="nl-NL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172757C-E5CF-175F-4DC9-709CEC3C0338}"/>
              </a:ext>
            </a:extLst>
          </p:cNvPr>
          <p:cNvGrpSpPr/>
          <p:nvPr/>
        </p:nvGrpSpPr>
        <p:grpSpPr>
          <a:xfrm>
            <a:off x="6802670" y="2196507"/>
            <a:ext cx="5715577" cy="754036"/>
            <a:chOff x="6834332" y="5970465"/>
            <a:chExt cx="5715577" cy="754036"/>
          </a:xfrm>
        </p:grpSpPr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5BC1D080-E20F-DBC2-B058-280FD2177A6C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[00:14:11]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B7E6FE76-7150-40D2-C6A9-200B4414A3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7EC95A76-8143-FAE1-57BD-A17E991B7A64}"/>
              </a:ext>
            </a:extLst>
          </p:cNvPr>
          <p:cNvGrpSpPr/>
          <p:nvPr/>
        </p:nvGrpSpPr>
        <p:grpSpPr>
          <a:xfrm>
            <a:off x="6802670" y="1690688"/>
            <a:ext cx="5715577" cy="754036"/>
            <a:chOff x="6834332" y="5970465"/>
            <a:chExt cx="5715577" cy="754036"/>
          </a:xfrm>
        </p:grpSpPr>
        <p:sp>
          <p:nvSpPr>
            <p:cNvPr id="4" name="Titel 1">
              <a:extLst>
                <a:ext uri="{FF2B5EF4-FFF2-40B4-BE49-F238E27FC236}">
                  <a16:creationId xmlns:a16="http://schemas.microsoft.com/office/drawing/2014/main" id="{0C3049DF-C9EB-D367-F719-D8A055EA13CA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[00:48:18]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A950E6FE-8AF0-3266-59EF-4506B21E36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3DADD083-017C-DBB8-4FE2-EA026A0307AD}"/>
              </a:ext>
            </a:extLst>
          </p:cNvPr>
          <p:cNvGrpSpPr/>
          <p:nvPr/>
        </p:nvGrpSpPr>
        <p:grpSpPr>
          <a:xfrm>
            <a:off x="6802670" y="2708462"/>
            <a:ext cx="5715577" cy="754036"/>
            <a:chOff x="6834332" y="5970465"/>
            <a:chExt cx="5715577" cy="754036"/>
          </a:xfrm>
        </p:grpSpPr>
        <p:sp>
          <p:nvSpPr>
            <p:cNvPr id="10" name="Titel 1">
              <a:extLst>
                <a:ext uri="{FF2B5EF4-FFF2-40B4-BE49-F238E27FC236}">
                  <a16:creationId xmlns:a16="http://schemas.microsoft.com/office/drawing/2014/main" id="{13B2B0E1-1C41-1A7C-3519-6CC0E3A59B83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[00:41:20]</a:t>
              </a: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E49D1FE4-70B3-6215-7C00-04C66B7E6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6129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1AF78-8970-2FF6-CB10-CA9888FD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Het examen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00FBD8B1-0678-E83B-8C67-BBBEB04E6CA9}"/>
              </a:ext>
            </a:extLst>
          </p:cNvPr>
          <p:cNvSpPr txBox="1"/>
          <p:nvPr/>
        </p:nvSpPr>
        <p:spPr>
          <a:xfrm>
            <a:off x="5277752" y="6064653"/>
            <a:ext cx="48009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>
                <a:latin typeface="Effra" panose="020B0603020203020204" pitchFamily="34" charset="0"/>
                <a:cs typeface="Effra" panose="020B0603020203020204" pitchFamily="34" charset="0"/>
              </a:rPr>
              <a:t>Bron: Cito.nl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9596F94-2F88-54C0-E014-AEB41BCB5555}"/>
              </a:ext>
            </a:extLst>
          </p:cNvPr>
          <p:cNvSpPr txBox="1"/>
          <p:nvPr/>
        </p:nvSpPr>
        <p:spPr>
          <a:xfrm>
            <a:off x="5277753" y="1413064"/>
            <a:ext cx="588847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latin typeface="Effra" panose="020B0603020203020204" pitchFamily="34" charset="0"/>
                <a:cs typeface="Effra" panose="020B0603020203020204" pitchFamily="34" charset="0"/>
              </a:rPr>
              <a:t>Tijdvak 1:</a:t>
            </a:r>
          </a:p>
          <a:p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Maandag 18 mei 2026	</a:t>
            </a:r>
            <a:r>
              <a:rPr lang="nl-NL" sz="2000" dirty="0">
                <a:latin typeface="Effra" panose="020B0603020203020204" pitchFamily="34" charset="0"/>
                <a:cs typeface="Effra" panose="020B0603020203020204" pitchFamily="34" charset="0"/>
              </a:rPr>
              <a:t>13:30 – 15:30</a:t>
            </a:r>
          </a:p>
          <a:p>
            <a:endParaRPr lang="nl-NL" sz="2000" dirty="0">
              <a:latin typeface="Effra" panose="020B0603020203020204" pitchFamily="34" charset="0"/>
              <a:cs typeface="Effra" panose="020B0603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37 vragen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28 open vragen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9 gesloten vragen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nl-NL" sz="2800" dirty="0">
              <a:latin typeface="Effra" panose="020B0603020203020204" pitchFamily="34" charset="0"/>
              <a:cs typeface="Effra" panose="020B0603020203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72 punten</a:t>
            </a:r>
          </a:p>
          <a:p>
            <a:endParaRPr lang="nl-NL" sz="2800" dirty="0">
              <a:latin typeface="Effra" panose="020B0603020203020204" pitchFamily="34" charset="0"/>
              <a:cs typeface="Effra" panose="020B0603020203020204" pitchFamily="34" charset="0"/>
            </a:endParaRPr>
          </a:p>
          <a:p>
            <a:r>
              <a:rPr lang="nl-NL" sz="2800" b="1" dirty="0">
                <a:latin typeface="Effra" panose="020B0603020203020204" pitchFamily="34" charset="0"/>
                <a:cs typeface="Effra" panose="020B0603020203020204" pitchFamily="34" charset="0"/>
              </a:rPr>
              <a:t>Tijdvak 2:</a:t>
            </a:r>
          </a:p>
          <a:p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Dinsdag 16 juni 2026	</a:t>
            </a:r>
            <a:r>
              <a:rPr lang="nl-NL" sz="2000" dirty="0">
                <a:latin typeface="Effra" panose="020B0603020203020204" pitchFamily="34" charset="0"/>
                <a:cs typeface="Effra" panose="020B0603020203020204" pitchFamily="34" charset="0"/>
              </a:rPr>
              <a:t>13:30 – 15:30</a:t>
            </a:r>
            <a:endParaRPr lang="nl-NL" sz="2800" dirty="0">
              <a:latin typeface="Effra" panose="020B0603020203020204" pitchFamily="34" charset="0"/>
              <a:cs typeface="Effra" panose="020B0603020203020204" pitchFamily="34" charset="0"/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4CFE3F28-AE8A-80D0-232B-AC909BAC1686}"/>
              </a:ext>
            </a:extLst>
          </p:cNvPr>
          <p:cNvGrpSpPr/>
          <p:nvPr/>
        </p:nvGrpSpPr>
        <p:grpSpPr>
          <a:xfrm>
            <a:off x="1025774" y="1302328"/>
            <a:ext cx="3747287" cy="5272732"/>
            <a:chOff x="1025773" y="1302328"/>
            <a:chExt cx="3747287" cy="5272732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941B4E98-D2FA-4389-C2BA-197D699A5BD8}"/>
                </a:ext>
              </a:extLst>
            </p:cNvPr>
            <p:cNvGrpSpPr/>
            <p:nvPr/>
          </p:nvGrpSpPr>
          <p:grpSpPr>
            <a:xfrm>
              <a:off x="1025773" y="1302328"/>
              <a:ext cx="3747287" cy="5272732"/>
              <a:chOff x="1025773" y="1302328"/>
              <a:chExt cx="3747287" cy="5272732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996DF8D5-A1D0-C5B0-7E65-0DF07B32567D}"/>
                  </a:ext>
                </a:extLst>
              </p:cNvPr>
              <p:cNvGrpSpPr/>
              <p:nvPr/>
            </p:nvGrpSpPr>
            <p:grpSpPr>
              <a:xfrm>
                <a:off x="1025773" y="1302328"/>
                <a:ext cx="3747287" cy="5272732"/>
                <a:chOff x="1025773" y="1302328"/>
                <a:chExt cx="3747287" cy="5272732"/>
              </a:xfrm>
            </p:grpSpPr>
            <p:grpSp>
              <p:nvGrpSpPr>
                <p:cNvPr id="11" name="Groep 10">
                  <a:extLst>
                    <a:ext uri="{FF2B5EF4-FFF2-40B4-BE49-F238E27FC236}">
                      <a16:creationId xmlns:a16="http://schemas.microsoft.com/office/drawing/2014/main" id="{51819988-4D99-0CBD-C1B8-5F99216DAAAB}"/>
                    </a:ext>
                  </a:extLst>
                </p:cNvPr>
                <p:cNvGrpSpPr/>
                <p:nvPr/>
              </p:nvGrpSpPr>
              <p:grpSpPr>
                <a:xfrm>
                  <a:off x="1025773" y="1302328"/>
                  <a:ext cx="3747287" cy="5272732"/>
                  <a:chOff x="1025773" y="1302328"/>
                  <a:chExt cx="3747287" cy="5272732"/>
                </a:xfrm>
              </p:grpSpPr>
              <p:pic>
                <p:nvPicPr>
                  <p:cNvPr id="5" name="Afbeelding 4">
                    <a:extLst>
                      <a:ext uri="{FF2B5EF4-FFF2-40B4-BE49-F238E27FC236}">
                        <a16:creationId xmlns:a16="http://schemas.microsoft.com/office/drawing/2014/main" id="{195D710E-E045-1B37-8526-8052B91D93E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025773" y="1302328"/>
                    <a:ext cx="3747287" cy="5272732"/>
                  </a:xfrm>
                  <a:prstGeom prst="rect">
                    <a:avLst/>
                  </a:prstGeom>
                </p:spPr>
              </p:pic>
              <p:sp>
                <p:nvSpPr>
                  <p:cNvPr id="10" name="Tekstvak 9">
                    <a:extLst>
                      <a:ext uri="{FF2B5EF4-FFF2-40B4-BE49-F238E27FC236}">
                        <a16:creationId xmlns:a16="http://schemas.microsoft.com/office/drawing/2014/main" id="{BA8E8556-96ED-5554-56BA-6BF1A84DE713}"/>
                      </a:ext>
                    </a:extLst>
                  </p:cNvPr>
                  <p:cNvSpPr txBox="1"/>
                  <p:nvPr/>
                </p:nvSpPr>
                <p:spPr>
                  <a:xfrm>
                    <a:off x="3820407" y="1790439"/>
                    <a:ext cx="652743" cy="369332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nl-NL" b="1" dirty="0">
                        <a:latin typeface="Effra" panose="02000506080000020004"/>
                        <a:cs typeface="Arial" panose="020B0604020202020204" pitchFamily="34" charset="0"/>
                      </a:rPr>
                      <a:t>2026</a:t>
                    </a:r>
                  </a:p>
                </p:txBody>
              </p:sp>
            </p:grp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7DC55734-465F-AB47-8379-E371F4781E93}"/>
                    </a:ext>
                  </a:extLst>
                </p:cNvPr>
                <p:cNvSpPr/>
                <p:nvPr/>
              </p:nvSpPr>
              <p:spPr>
                <a:xfrm>
                  <a:off x="3873499" y="2319338"/>
                  <a:ext cx="369889" cy="714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1749632C-5A36-3764-0FE5-BC0779B95E34}"/>
                  </a:ext>
                </a:extLst>
              </p:cNvPr>
              <p:cNvSpPr/>
              <p:nvPr/>
            </p:nvSpPr>
            <p:spPr>
              <a:xfrm>
                <a:off x="2200276" y="5639308"/>
                <a:ext cx="95250" cy="714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F59D883C-E29D-4289-6677-C05540139151}"/>
                  </a:ext>
                </a:extLst>
              </p:cNvPr>
              <p:cNvSpPr/>
              <p:nvPr/>
            </p:nvSpPr>
            <p:spPr>
              <a:xfrm>
                <a:off x="1404938" y="6183819"/>
                <a:ext cx="400050" cy="868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319C25EA-6D7E-C038-6531-E53FB93614C1}"/>
                </a:ext>
              </a:extLst>
            </p:cNvPr>
            <p:cNvSpPr/>
            <p:nvPr/>
          </p:nvSpPr>
          <p:spPr>
            <a:xfrm>
              <a:off x="2486274" y="5710745"/>
              <a:ext cx="95250" cy="868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1045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6FEF4-3DF2-0067-C94E-A42DBB97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719619-86F5-9F42-6501-8756095EA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935D8D5-9670-ECFF-1052-6DB7887CE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565" y="1272910"/>
            <a:ext cx="9402461" cy="50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1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1B9A1-4D6F-9F5D-68FB-B3822E1B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AFE172-2375-F777-9506-E19707FD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F5B9DAE-F9EB-3E89-D4FE-603DA88D7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440FB5-1CDF-4033-0896-F7525F32C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34" y="1303384"/>
            <a:ext cx="10415890" cy="5189491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5D67BCE1-9BFD-C25F-7CA8-D407E26D671B}"/>
              </a:ext>
            </a:extLst>
          </p:cNvPr>
          <p:cNvSpPr/>
          <p:nvPr/>
        </p:nvSpPr>
        <p:spPr>
          <a:xfrm>
            <a:off x="5374167" y="2070951"/>
            <a:ext cx="1226012" cy="547827"/>
          </a:xfrm>
          <a:custGeom>
            <a:avLst/>
            <a:gdLst>
              <a:gd name="csX0" fmla="*/ 0 w 1226012"/>
              <a:gd name="csY0" fmla="*/ 273914 h 547827"/>
              <a:gd name="csX1" fmla="*/ 613006 w 1226012"/>
              <a:gd name="csY1" fmla="*/ 0 h 547827"/>
              <a:gd name="csX2" fmla="*/ 1226012 w 1226012"/>
              <a:gd name="csY2" fmla="*/ 273914 h 547827"/>
              <a:gd name="csX3" fmla="*/ 613006 w 1226012"/>
              <a:gd name="csY3" fmla="*/ 547828 h 547827"/>
              <a:gd name="csX4" fmla="*/ 0 w 1226012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26012" h="547827" extrusionOk="0">
                <a:moveTo>
                  <a:pt x="0" y="273914"/>
                </a:moveTo>
                <a:cubicBezTo>
                  <a:pt x="-22549" y="108726"/>
                  <a:pt x="194394" y="30047"/>
                  <a:pt x="613006" y="0"/>
                </a:cubicBezTo>
                <a:cubicBezTo>
                  <a:pt x="971993" y="4302"/>
                  <a:pt x="1185626" y="123919"/>
                  <a:pt x="1226012" y="273914"/>
                </a:cubicBezTo>
                <a:cubicBezTo>
                  <a:pt x="1211527" y="439339"/>
                  <a:pt x="950414" y="554162"/>
                  <a:pt x="613006" y="547828"/>
                </a:cubicBezTo>
                <a:cubicBezTo>
                  <a:pt x="247208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E72C3DE-F69E-B4C0-EB92-32F15EED144E}"/>
              </a:ext>
            </a:extLst>
          </p:cNvPr>
          <p:cNvGrpSpPr/>
          <p:nvPr/>
        </p:nvGrpSpPr>
        <p:grpSpPr>
          <a:xfrm>
            <a:off x="5868062" y="466398"/>
            <a:ext cx="1730169" cy="1730169"/>
            <a:chOff x="7574698" y="951109"/>
            <a:chExt cx="1730169" cy="1730169"/>
          </a:xfrm>
        </p:grpSpPr>
        <p:pic>
          <p:nvPicPr>
            <p:cNvPr id="12" name="Graphic 11" descr="Pen met effen opvulling">
              <a:extLst>
                <a:ext uri="{FF2B5EF4-FFF2-40B4-BE49-F238E27FC236}">
                  <a16:creationId xmlns:a16="http://schemas.microsoft.com/office/drawing/2014/main" id="{4431B22C-C75A-0D73-6DAC-9D9D693E05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F85EDEF8-95B2-E283-0E62-CD41B1466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14" name="Ovaal 13">
            <a:extLst>
              <a:ext uri="{FF2B5EF4-FFF2-40B4-BE49-F238E27FC236}">
                <a16:creationId xmlns:a16="http://schemas.microsoft.com/office/drawing/2014/main" id="{CA82CA69-4871-8FD1-3B50-FDC0010838A2}"/>
              </a:ext>
            </a:extLst>
          </p:cNvPr>
          <p:cNvSpPr/>
          <p:nvPr/>
        </p:nvSpPr>
        <p:spPr>
          <a:xfrm>
            <a:off x="4981380" y="3675504"/>
            <a:ext cx="1226012" cy="547827"/>
          </a:xfrm>
          <a:custGeom>
            <a:avLst/>
            <a:gdLst>
              <a:gd name="csX0" fmla="*/ 0 w 1226012"/>
              <a:gd name="csY0" fmla="*/ 273914 h 547827"/>
              <a:gd name="csX1" fmla="*/ 613006 w 1226012"/>
              <a:gd name="csY1" fmla="*/ 0 h 547827"/>
              <a:gd name="csX2" fmla="*/ 1226012 w 1226012"/>
              <a:gd name="csY2" fmla="*/ 273914 h 547827"/>
              <a:gd name="csX3" fmla="*/ 613006 w 1226012"/>
              <a:gd name="csY3" fmla="*/ 547828 h 547827"/>
              <a:gd name="csX4" fmla="*/ 0 w 1226012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226012" h="547827" extrusionOk="0">
                <a:moveTo>
                  <a:pt x="0" y="273914"/>
                </a:moveTo>
                <a:cubicBezTo>
                  <a:pt x="-22549" y="108726"/>
                  <a:pt x="194394" y="30047"/>
                  <a:pt x="613006" y="0"/>
                </a:cubicBezTo>
                <a:cubicBezTo>
                  <a:pt x="971993" y="4302"/>
                  <a:pt x="1185626" y="123919"/>
                  <a:pt x="1226012" y="273914"/>
                </a:cubicBezTo>
                <a:cubicBezTo>
                  <a:pt x="1211527" y="439339"/>
                  <a:pt x="950414" y="554162"/>
                  <a:pt x="613006" y="547828"/>
                </a:cubicBezTo>
                <a:cubicBezTo>
                  <a:pt x="247208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E31FDDDF-908D-08F8-E514-EFA5C38E36AE}"/>
              </a:ext>
            </a:extLst>
          </p:cNvPr>
          <p:cNvGrpSpPr/>
          <p:nvPr/>
        </p:nvGrpSpPr>
        <p:grpSpPr>
          <a:xfrm>
            <a:off x="5475275" y="2070951"/>
            <a:ext cx="1730169" cy="1730169"/>
            <a:chOff x="7574698" y="951109"/>
            <a:chExt cx="1730169" cy="1730169"/>
          </a:xfrm>
        </p:grpSpPr>
        <p:pic>
          <p:nvPicPr>
            <p:cNvPr id="16" name="Graphic 15" descr="Pen met effen opvulling">
              <a:extLst>
                <a:ext uri="{FF2B5EF4-FFF2-40B4-BE49-F238E27FC236}">
                  <a16:creationId xmlns:a16="http://schemas.microsoft.com/office/drawing/2014/main" id="{A28C8112-A0B1-8875-B041-523FE8A6B4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E773E93C-81D4-0812-A296-892367D6F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18" name="Ovaal 17">
            <a:extLst>
              <a:ext uri="{FF2B5EF4-FFF2-40B4-BE49-F238E27FC236}">
                <a16:creationId xmlns:a16="http://schemas.microsoft.com/office/drawing/2014/main" id="{80968AFF-BA69-C5C8-4060-7FB83F85552D}"/>
              </a:ext>
            </a:extLst>
          </p:cNvPr>
          <p:cNvSpPr/>
          <p:nvPr/>
        </p:nvSpPr>
        <p:spPr>
          <a:xfrm>
            <a:off x="4898571" y="5882391"/>
            <a:ext cx="1323334" cy="547827"/>
          </a:xfrm>
          <a:custGeom>
            <a:avLst/>
            <a:gdLst>
              <a:gd name="csX0" fmla="*/ 0 w 1323334"/>
              <a:gd name="csY0" fmla="*/ 273914 h 547827"/>
              <a:gd name="csX1" fmla="*/ 661667 w 1323334"/>
              <a:gd name="csY1" fmla="*/ 0 h 547827"/>
              <a:gd name="csX2" fmla="*/ 1323334 w 1323334"/>
              <a:gd name="csY2" fmla="*/ 273914 h 547827"/>
              <a:gd name="csX3" fmla="*/ 661667 w 1323334"/>
              <a:gd name="csY3" fmla="*/ 547828 h 547827"/>
              <a:gd name="csX4" fmla="*/ 0 w 1323334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323334" h="547827" extrusionOk="0">
                <a:moveTo>
                  <a:pt x="0" y="273914"/>
                </a:moveTo>
                <a:cubicBezTo>
                  <a:pt x="-33221" y="102143"/>
                  <a:pt x="267897" y="10637"/>
                  <a:pt x="661667" y="0"/>
                </a:cubicBezTo>
                <a:cubicBezTo>
                  <a:pt x="1047529" y="4302"/>
                  <a:pt x="1282948" y="123919"/>
                  <a:pt x="1323334" y="273914"/>
                </a:cubicBezTo>
                <a:cubicBezTo>
                  <a:pt x="1266338" y="480852"/>
                  <a:pt x="1022283" y="574430"/>
                  <a:pt x="661667" y="547828"/>
                </a:cubicBezTo>
                <a:cubicBezTo>
                  <a:pt x="268994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24B5B425-A16A-0777-0A93-74B1447522C8}"/>
              </a:ext>
            </a:extLst>
          </p:cNvPr>
          <p:cNvGrpSpPr/>
          <p:nvPr/>
        </p:nvGrpSpPr>
        <p:grpSpPr>
          <a:xfrm>
            <a:off x="5436484" y="4277838"/>
            <a:ext cx="1839970" cy="1730169"/>
            <a:chOff x="7574698" y="951109"/>
            <a:chExt cx="1730169" cy="1730169"/>
          </a:xfrm>
        </p:grpSpPr>
        <p:pic>
          <p:nvPicPr>
            <p:cNvPr id="20" name="Graphic 19" descr="Pen met effen opvulling">
              <a:extLst>
                <a:ext uri="{FF2B5EF4-FFF2-40B4-BE49-F238E27FC236}">
                  <a16:creationId xmlns:a16="http://schemas.microsoft.com/office/drawing/2014/main" id="{B8ACFFEF-7C6A-D8A5-8DC9-44DE4CF96B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F8F625CB-4217-CF8B-DA74-93F041ABE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22" name="Rechthoek 21">
            <a:extLst>
              <a:ext uri="{FF2B5EF4-FFF2-40B4-BE49-F238E27FC236}">
                <a16:creationId xmlns:a16="http://schemas.microsoft.com/office/drawing/2014/main" id="{C8CAF133-4B1D-729C-3A6E-20853CCAEDE7}"/>
              </a:ext>
            </a:extLst>
          </p:cNvPr>
          <p:cNvSpPr/>
          <p:nvPr/>
        </p:nvSpPr>
        <p:spPr>
          <a:xfrm>
            <a:off x="1284514" y="1973943"/>
            <a:ext cx="9969576" cy="1356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91888897-FE80-A716-D506-20B6E82E0D57}"/>
              </a:ext>
            </a:extLst>
          </p:cNvPr>
          <p:cNvSpPr/>
          <p:nvPr/>
        </p:nvSpPr>
        <p:spPr>
          <a:xfrm>
            <a:off x="883274" y="3506136"/>
            <a:ext cx="9969576" cy="1356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A788C855-F6C1-E241-16A2-8ADB5A44CB68}"/>
              </a:ext>
            </a:extLst>
          </p:cNvPr>
          <p:cNvSpPr/>
          <p:nvPr/>
        </p:nvSpPr>
        <p:spPr>
          <a:xfrm>
            <a:off x="934074" y="5127386"/>
            <a:ext cx="9969576" cy="1356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534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C 0.028 -2.96296E-6 0.05078 0.01945 0.05078 0.04352 C 0.05078 0.06736 0.028 0.08704 -3.54167E-6 0.08704 C -0.02799 0.08704 -0.05052 0.06736 -0.05052 0.04352 C -0.05052 0.01945 -0.02799 -2.96296E-6 -3.54167E-6 -2.96296E-6 Z " pathEditMode="relative" rAng="0" ptsTypes="AAAAA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35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C 0.028 7.40741E-7 0.05078 0.01944 0.05078 0.04352 C 0.05078 0.06736 0.028 0.08704 -2.08333E-6 0.08704 C -0.02799 0.08704 -0.05052 0.06736 -0.05052 0.04352 C -0.05052 0.01944 -0.02799 7.40741E-7 -2.08333E-6 7.40741E-7 Z " pathEditMode="relative" rAng="0" ptsTypes="AAAAA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35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1.11022E-16 C 0.02631 1.11022E-16 0.05092 0.01944 0.05092 0.04352 C 0.05092 0.06736 0.02631 0.08704 -0.00377 0.08704 C -0.03372 0.08704 -0.05768 0.06736 -0.05768 0.04352 C -0.05768 0.01944 -0.03372 1.11022E-16 -0.00377 1.11022E-16 Z " pathEditMode="relative" rAng="0" ptsTypes="AAAAA">
                                      <p:cBhvr>
                                        <p:cTn id="5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5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7C0B2-8C2F-B5D3-D134-95D469FAA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1F1D-3FBA-1463-06B5-C676AEAA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CA3AC87-ED7A-16C5-020C-9167F0A6D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4" y="1387002"/>
            <a:ext cx="10488489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86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11C8F-5CEF-48A5-0D95-21D42D07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BAD8AA7-A3C7-8561-59EA-C8876A0C7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24790" y="526093"/>
            <a:ext cx="3377121" cy="580581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12EB061-5EB7-C1AE-1551-F30E264A9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19" y="1442799"/>
            <a:ext cx="3955204" cy="28734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C47E208-644B-60E9-CA29-207C4DB7D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810" y="2324747"/>
            <a:ext cx="4122188" cy="258046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C2B108B-B1CB-60A9-CDAD-4B472AD5A2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939" y="3068156"/>
            <a:ext cx="5804868" cy="861140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ED3897E-5859-944F-4A4D-6CFB3833BEAE}"/>
              </a:ext>
            </a:extLst>
          </p:cNvPr>
          <p:cNvSpPr txBox="1"/>
          <p:nvPr/>
        </p:nvSpPr>
        <p:spPr>
          <a:xfrm>
            <a:off x="4688236" y="3198386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/>
              <a:t>92</a:t>
            </a:r>
            <a:r>
              <a:rPr lang="nl-NL" dirty="0"/>
              <a:t> 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C13B2D5-A67A-9B08-3CFE-9BCC4256D89D}"/>
              </a:ext>
            </a:extLst>
          </p:cNvPr>
          <p:cNvSpPr/>
          <p:nvPr/>
        </p:nvSpPr>
        <p:spPr>
          <a:xfrm>
            <a:off x="1695897" y="3141336"/>
            <a:ext cx="1465757" cy="517213"/>
          </a:xfrm>
          <a:prstGeom prst="rect">
            <a:avLst/>
          </a:prstGeom>
          <a:noFill/>
          <a:ln w="57150"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7AF550DA-AB83-7C13-E0F1-C94BADAEAC01}"/>
              </a:ext>
            </a:extLst>
          </p:cNvPr>
          <p:cNvCxnSpPr>
            <a:cxnSpLocks/>
          </p:cNvCxnSpPr>
          <p:nvPr/>
        </p:nvCxnSpPr>
        <p:spPr>
          <a:xfrm flipH="1">
            <a:off x="4061326" y="1799871"/>
            <a:ext cx="231705" cy="757552"/>
          </a:xfrm>
          <a:prstGeom prst="straightConnector1">
            <a:avLst/>
          </a:prstGeom>
          <a:ln w="101600">
            <a:solidFill>
              <a:srgbClr val="652EA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63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055 -0.07361 L -0.00065 0.0777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60" y="75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7 0.15232 L -0.19974 0.0164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22" y="-680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EE2C8-B80A-C5F6-C244-3A1F1670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4EDD8-05DA-AB52-3AF6-B8DF78C7B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F3EB738-5913-47A7-2D5C-C3043E659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2" y="1214736"/>
            <a:ext cx="11071413" cy="5278139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A483F0F-A50E-059F-8851-55E3ADDAB7E5}"/>
              </a:ext>
            </a:extLst>
          </p:cNvPr>
          <p:cNvCxnSpPr/>
          <p:nvPr/>
        </p:nvCxnSpPr>
        <p:spPr>
          <a:xfrm flipV="1">
            <a:off x="6864350" y="4732867"/>
            <a:ext cx="0" cy="785283"/>
          </a:xfrm>
          <a:prstGeom prst="line">
            <a:avLst/>
          </a:prstGeom>
          <a:ln w="38100">
            <a:solidFill>
              <a:srgbClr val="652EA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CF0D5ECA-EA2E-9BA5-7C44-D8340DEFF5BA}"/>
              </a:ext>
            </a:extLst>
          </p:cNvPr>
          <p:cNvCxnSpPr>
            <a:cxnSpLocks/>
          </p:cNvCxnSpPr>
          <p:nvPr/>
        </p:nvCxnSpPr>
        <p:spPr>
          <a:xfrm flipH="1">
            <a:off x="2954867" y="4732867"/>
            <a:ext cx="3909483" cy="0"/>
          </a:xfrm>
          <a:prstGeom prst="line">
            <a:avLst/>
          </a:prstGeom>
          <a:ln w="38100">
            <a:solidFill>
              <a:srgbClr val="652EA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ep 23">
            <a:extLst>
              <a:ext uri="{FF2B5EF4-FFF2-40B4-BE49-F238E27FC236}">
                <a16:creationId xmlns:a16="http://schemas.microsoft.com/office/drawing/2014/main" id="{A17DC8A0-97B7-660F-D463-ADCB8F6B489B}"/>
              </a:ext>
            </a:extLst>
          </p:cNvPr>
          <p:cNvGrpSpPr/>
          <p:nvPr/>
        </p:nvGrpSpPr>
        <p:grpSpPr>
          <a:xfrm>
            <a:off x="6773332" y="3867782"/>
            <a:ext cx="1730169" cy="1730169"/>
            <a:chOff x="5868062" y="466398"/>
            <a:chExt cx="1730169" cy="1730169"/>
          </a:xfrm>
        </p:grpSpPr>
        <p:pic>
          <p:nvPicPr>
            <p:cNvPr id="22" name="Graphic 21" descr="Pen met effen opvulling">
              <a:extLst>
                <a:ext uri="{FF2B5EF4-FFF2-40B4-BE49-F238E27FC236}">
                  <a16:creationId xmlns:a16="http://schemas.microsoft.com/office/drawing/2014/main" id="{120688B2-E0F3-9D1B-3A8C-B50E47F8B0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68062" y="466398"/>
              <a:ext cx="1730169" cy="1730169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CD59144A-6C61-7D42-F4D7-36AA8567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889409">
              <a:off x="6839737" y="976577"/>
              <a:ext cx="290876" cy="198417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07B21136-46A3-ED25-8029-A047B05CC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40" y="1349206"/>
            <a:ext cx="11210365" cy="2864565"/>
          </a:xfrm>
          <a:prstGeom prst="rect">
            <a:avLst/>
          </a:prstGeom>
        </p:spPr>
      </p:pic>
      <p:sp>
        <p:nvSpPr>
          <p:cNvPr id="25" name="Rechthoek 24">
            <a:extLst>
              <a:ext uri="{FF2B5EF4-FFF2-40B4-BE49-F238E27FC236}">
                <a16:creationId xmlns:a16="http://schemas.microsoft.com/office/drawing/2014/main" id="{1FADF59E-454A-E3D8-49B1-85701C403AC4}"/>
              </a:ext>
            </a:extLst>
          </p:cNvPr>
          <p:cNvSpPr/>
          <p:nvPr/>
        </p:nvSpPr>
        <p:spPr>
          <a:xfrm>
            <a:off x="1490133" y="3115733"/>
            <a:ext cx="1363134" cy="372533"/>
          </a:xfrm>
          <a:prstGeom prst="rect">
            <a:avLst/>
          </a:prstGeom>
          <a:noFill/>
          <a:ln w="76200">
            <a:solidFill>
              <a:srgbClr val="652E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8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1097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0973 L -0.3207 -0.1145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81E9D-793B-4A1A-7339-F13A21BB1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CB8C10-894C-FC20-4B5D-37712298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52AAC13-5B9F-1FCD-FDF6-3B2968E65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96" y="1564619"/>
            <a:ext cx="9154607" cy="29142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33D5-A40E-1DD6-8C7C-CE66E19D1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4" y="4653251"/>
            <a:ext cx="10888133" cy="102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5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A3B6F-30CF-2334-010D-15FC6E643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31ADF2B-CDB0-3842-047D-41FE88896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509" y="800018"/>
            <a:ext cx="9926055" cy="46575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6477F1F-DE27-5869-1C87-8256FBDAF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C008285-B5D8-CFAE-3B65-B481A96DA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85" y="5476398"/>
            <a:ext cx="5909912" cy="832037"/>
          </a:xfrm>
          <a:prstGeom prst="rect">
            <a:avLst/>
          </a:prstGeom>
        </p:spPr>
      </p:pic>
      <p:sp>
        <p:nvSpPr>
          <p:cNvPr id="9" name="Ovaal 8">
            <a:extLst>
              <a:ext uri="{FF2B5EF4-FFF2-40B4-BE49-F238E27FC236}">
                <a16:creationId xmlns:a16="http://schemas.microsoft.com/office/drawing/2014/main" id="{BF1C9C0B-B1C6-0C19-676E-686E9BA6052D}"/>
              </a:ext>
            </a:extLst>
          </p:cNvPr>
          <p:cNvSpPr/>
          <p:nvPr/>
        </p:nvSpPr>
        <p:spPr>
          <a:xfrm>
            <a:off x="4533901" y="1051188"/>
            <a:ext cx="63500" cy="63500"/>
          </a:xfrm>
          <a:prstGeom prst="ellipse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13CF89ED-AAAB-1423-8076-190F54A35444}"/>
              </a:ext>
            </a:extLst>
          </p:cNvPr>
          <p:cNvSpPr/>
          <p:nvPr/>
        </p:nvSpPr>
        <p:spPr>
          <a:xfrm>
            <a:off x="5236633" y="2454577"/>
            <a:ext cx="63500" cy="63500"/>
          </a:xfrm>
          <a:prstGeom prst="ellipse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>
            <a:extLst>
              <a:ext uri="{FF2B5EF4-FFF2-40B4-BE49-F238E27FC236}">
                <a16:creationId xmlns:a16="http://schemas.microsoft.com/office/drawing/2014/main" id="{C5C6ABC0-2310-4CB9-59D3-762A30A41374}"/>
              </a:ext>
            </a:extLst>
          </p:cNvPr>
          <p:cNvSpPr/>
          <p:nvPr/>
        </p:nvSpPr>
        <p:spPr>
          <a:xfrm>
            <a:off x="5930887" y="3007516"/>
            <a:ext cx="63500" cy="63500"/>
          </a:xfrm>
          <a:prstGeom prst="ellipse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945B8126-9FC7-A66F-182F-40652F6F4EBA}"/>
              </a:ext>
            </a:extLst>
          </p:cNvPr>
          <p:cNvSpPr/>
          <p:nvPr/>
        </p:nvSpPr>
        <p:spPr>
          <a:xfrm>
            <a:off x="6629735" y="3291415"/>
            <a:ext cx="63500" cy="63500"/>
          </a:xfrm>
          <a:prstGeom prst="ellipse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1405EEF5-D1B8-3702-9D5B-97FD944108AC}"/>
              </a:ext>
            </a:extLst>
          </p:cNvPr>
          <p:cNvSpPr/>
          <p:nvPr/>
        </p:nvSpPr>
        <p:spPr>
          <a:xfrm>
            <a:off x="7336367" y="3429000"/>
            <a:ext cx="63500" cy="63500"/>
          </a:xfrm>
          <a:prstGeom prst="ellipse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26413BAD-27AF-998A-89BC-9696F4AFCE61}"/>
              </a:ext>
            </a:extLst>
          </p:cNvPr>
          <p:cNvSpPr/>
          <p:nvPr/>
        </p:nvSpPr>
        <p:spPr>
          <a:xfrm>
            <a:off x="8030633" y="3145703"/>
            <a:ext cx="63500" cy="63500"/>
          </a:xfrm>
          <a:prstGeom prst="ellipse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961A1872-4D36-3C22-8F9B-640664C7EEA3}"/>
              </a:ext>
            </a:extLst>
          </p:cNvPr>
          <p:cNvSpPr/>
          <p:nvPr/>
        </p:nvSpPr>
        <p:spPr>
          <a:xfrm>
            <a:off x="8724900" y="2322945"/>
            <a:ext cx="63500" cy="63500"/>
          </a:xfrm>
          <a:prstGeom prst="ellipse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A44ABE8E-C65D-FC18-9E3D-4154A0A7F064}"/>
              </a:ext>
            </a:extLst>
          </p:cNvPr>
          <p:cNvSpPr/>
          <p:nvPr/>
        </p:nvSpPr>
        <p:spPr>
          <a:xfrm>
            <a:off x="4578350" y="1090553"/>
            <a:ext cx="4178300" cy="2370197"/>
          </a:xfrm>
          <a:custGeom>
            <a:avLst/>
            <a:gdLst>
              <a:gd name="csX0" fmla="*/ 0 w 4178300"/>
              <a:gd name="csY0" fmla="*/ 0 h 2370197"/>
              <a:gd name="csX1" fmla="*/ 698500 w 4178300"/>
              <a:gd name="csY1" fmla="*/ 1405467 h 2370197"/>
              <a:gd name="csX2" fmla="*/ 1380066 w 4178300"/>
              <a:gd name="csY2" fmla="*/ 1951567 h 2370197"/>
              <a:gd name="csX3" fmla="*/ 2082800 w 4178300"/>
              <a:gd name="csY3" fmla="*/ 2230967 h 2370197"/>
              <a:gd name="csX4" fmla="*/ 2777066 w 4178300"/>
              <a:gd name="csY4" fmla="*/ 2366434 h 2370197"/>
              <a:gd name="csX5" fmla="*/ 3467100 w 4178300"/>
              <a:gd name="csY5" fmla="*/ 2091267 h 2370197"/>
              <a:gd name="csX6" fmla="*/ 4178300 w 4178300"/>
              <a:gd name="csY6" fmla="*/ 1270000 h 2370197"/>
              <a:gd name="csX7" fmla="*/ 4178300 w 4178300"/>
              <a:gd name="csY7" fmla="*/ 1270000 h 23701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4178300" h="2370197">
                <a:moveTo>
                  <a:pt x="0" y="0"/>
                </a:moveTo>
                <a:cubicBezTo>
                  <a:pt x="234244" y="540103"/>
                  <a:pt x="468489" y="1080206"/>
                  <a:pt x="698500" y="1405467"/>
                </a:cubicBezTo>
                <a:cubicBezTo>
                  <a:pt x="928511" y="1730728"/>
                  <a:pt x="1149349" y="1813984"/>
                  <a:pt x="1380066" y="1951567"/>
                </a:cubicBezTo>
                <a:cubicBezTo>
                  <a:pt x="1610783" y="2089150"/>
                  <a:pt x="1849967" y="2161823"/>
                  <a:pt x="2082800" y="2230967"/>
                </a:cubicBezTo>
                <a:cubicBezTo>
                  <a:pt x="2315633" y="2300111"/>
                  <a:pt x="2546349" y="2389717"/>
                  <a:pt x="2777066" y="2366434"/>
                </a:cubicBezTo>
                <a:cubicBezTo>
                  <a:pt x="3007783" y="2343151"/>
                  <a:pt x="3233561" y="2274006"/>
                  <a:pt x="3467100" y="2091267"/>
                </a:cubicBezTo>
                <a:cubicBezTo>
                  <a:pt x="3700639" y="1908528"/>
                  <a:pt x="4178300" y="1270000"/>
                  <a:pt x="4178300" y="1270000"/>
                </a:cubicBezTo>
                <a:lnTo>
                  <a:pt x="4178300" y="1270000"/>
                </a:lnTo>
              </a:path>
            </a:pathLst>
          </a:custGeom>
          <a:noFill/>
          <a:ln w="38100">
            <a:solidFill>
              <a:srgbClr val="945D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EA1279BA-9F22-37C8-B211-1AD16E543828}"/>
              </a:ext>
            </a:extLst>
          </p:cNvPr>
          <p:cNvGrpSpPr/>
          <p:nvPr/>
        </p:nvGrpSpPr>
        <p:grpSpPr>
          <a:xfrm>
            <a:off x="4477381" y="-531710"/>
            <a:ext cx="1730169" cy="1730169"/>
            <a:chOff x="5868062" y="466398"/>
            <a:chExt cx="1730169" cy="1730169"/>
          </a:xfrm>
        </p:grpSpPr>
        <p:pic>
          <p:nvPicPr>
            <p:cNvPr id="18" name="Graphic 17" descr="Pen met effen opvulling">
              <a:extLst>
                <a:ext uri="{FF2B5EF4-FFF2-40B4-BE49-F238E27FC236}">
                  <a16:creationId xmlns:a16="http://schemas.microsoft.com/office/drawing/2014/main" id="{986AB96B-52F0-6791-5564-D612E95DDAB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68062" y="466398"/>
              <a:ext cx="1730169" cy="1730169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848CE1E0-169E-AAB0-DBD1-16793CF53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889409">
              <a:off x="6839737" y="976577"/>
              <a:ext cx="290876" cy="19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285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1.25E-6 0.00023 C 0.00039 0.00787 -1.25E-6 0.0037 0.0013 0.01296 C 0.00156 0.01458 0.00169 0.0162 0.00208 0.01782 C 0.00235 0.01944 0.00274 0.02106 0.00313 0.02268 C 0.0056 0.03796 0.00261 0.02199 0.00482 0.03888 C 0.00508 0.0412 0.0056 0.04375 0.00625 0.04629 C 0.0069 0.04953 0.00781 0.05277 0.0086 0.05601 C 0.01315 0.07546 0.00742 0.053 0.0125 0.07152 C 0.01289 0.07337 0.01328 0.07523 0.0138 0.07708 C 0.01445 0.07893 0.01537 0.08032 0.01589 0.08194 C 0.01667 0.08425 0.01719 0.08703 0.01797 0.08935 C 0.01966 0.09421 0.02162 0.09884 0.02357 0.1037 C 0.02461 0.10625 0.02578 0.10902 0.02708 0.11157 C 0.02813 0.11412 0.02956 0.1162 0.03047 0.11898 C 0.03164 0.12245 0.03281 0.12523 0.0336 0.12893 C 0.03594 0.13912 0.03255 0.12731 0.03568 0.13703 C 0.03659 0.13912 0.03737 0.14166 0.03815 0.14444 C 0.03841 0.14513 0.0388 0.14629 0.03919 0.14722 C 0.03958 0.14884 0.04063 0.15162 0.04063 0.15208 C 0.04076 0.15324 0.04076 0.15486 0.04128 0.15671 C 0.04167 0.15763 0.04245 0.15856 0.04297 0.15949 C 0.04349 0.16087 0.04388 0.16226 0.0444 0.16319 C 0.04753 0.17245 0.04362 0.16319 0.05 0.17615 L 0.05 0.17662 C 0.05052 0.17754 0.05104 0.17916 0.05169 0.18078 C 0.053 0.18356 0.05456 0.18611 0.05586 0.18912 C 0.05638 0.19074 0.0569 0.19236 0.05755 0.19375 C 0.0582 0.19513 0.05899 0.19652 0.05964 0.19814 C 0.06016 0.1993 0.06055 0.20069 0.06107 0.20185 C 0.0655 0.21134 0.05964 0.19675 0.06485 0.20925 C 0.06524 0.21018 0.0655 0.21134 0.06589 0.21226 C 0.06693 0.21458 0.06797 0.21666 0.06901 0.21898 C 0.0711 0.22361 0.06979 0.22083 0.07214 0.22592 C 0.07279 0.22731 0.07344 0.2287 0.07422 0.23009 C 0.07487 0.23125 0.07539 0.23217 0.07604 0.23333 C 0.07656 0.23449 0.07708 0.23611 0.07774 0.2375 C 0.08073 0.24467 0.0819 0.24699 0.08646 0.25277 C 0.0905 0.25856 0.09557 0.26527 0.1 0.26898 C 0.10117 0.2699 0.10248 0.27106 0.10378 0.27222 C 0.10495 0.27268 0.10612 0.27361 0.10729 0.27453 C 0.1082 0.27523 0.10912 0.27638 0.11003 0.27685 C 0.1112 0.27777 0.11237 0.27847 0.11354 0.27939 C 0.11432 0.28032 0.11511 0.28101 0.11589 0.28194 C 0.11784 0.28356 0.11979 0.28564 0.12188 0.2868 C 0.1237 0.28819 0.12552 0.28935 0.12735 0.2905 C 0.12826 0.29097 0.1293 0.29143 0.13021 0.29259 C 0.13346 0.29513 0.1319 0.29467 0.13464 0.2956 L 0.1388 0.29976 C 0.13958 0.30046 0.14037 0.30208 0.14128 0.30208 L 0.14297 0.303 C 0.14401 0.30393 0.14505 0.30509 0.1461 0.30601 C 0.14935 0.30879 0.15261 0.3118 0.15586 0.31458 C 0.15716 0.31597 0.15833 0.31759 0.15964 0.31828 C 0.16133 0.31921 0.16302 0.31967 0.16458 0.32129 C 0.16563 0.32245 0.16654 0.32407 0.16771 0.325 C 0.16914 0.32615 0.1707 0.32662 0.17214 0.32754 C 0.17578 0.32962 0.17943 0.33194 0.18294 0.33449 C 0.19206 0.34074 0.18425 0.33541 0.19583 0.34236 C 0.19792 0.34351 0.19987 0.34537 0.20208 0.34606 L 0.20586 0.34745 C 0.2069 0.34768 0.20794 0.34814 0.20899 0.34861 C 0.21042 0.34907 0.21315 0.34953 0.21458 0.34976 C 0.22396 0.35416 0.22044 0.35277 0.23958 0.34976 C 0.24115 0.34953 0.24258 0.34814 0.24401 0.34652 C 0.24531 0.34537 0.24987 0.3412 0.25208 0.33981 C 0.25287 0.33958 0.25365 0.33912 0.25443 0.33865 C 0.25534 0.3375 0.25625 0.33611 0.25729 0.33495 C 0.2586 0.33333 0.26289 0.32962 0.2638 0.3287 C 0.26485 0.32824 0.26589 0.32754 0.26693 0.32708 C 0.26797 0.32615 0.26875 0.325 0.26979 0.32453 C 0.27188 0.32291 0.27214 0.32384 0.27422 0.32129 C 0.27487 0.32083 0.27539 0.31967 0.27604 0.31875 C 0.27878 0.3155 0.27852 0.31712 0.28125 0.31296 C 0.2819 0.3118 0.28229 0.31041 0.28294 0.30925 C 0.28425 0.30671 0.28581 0.30416 0.28711 0.30185 C 0.28985 0.2956 0.28698 0.30138 0.29063 0.29467 C 0.29167 0.29305 0.29258 0.2905 0.29375 0.28888 C 0.29649 0.28402 0.29922 0.27893 0.30235 0.27523 C 0.30508 0.27199 0.3082 0.26944 0.31042 0.26527 C 0.3138 0.25856 0.31198 0.25949 0.31485 0.25856 C 0.31511 0.25694 0.31524 0.25532 0.31563 0.25416 C 0.31654 0.25046 0.31719 0.24953 0.31836 0.24629 C 0.32175 0.23587 0.31758 0.24699 0.32149 0.23564 C 0.32214 0.23379 0.32292 0.23217 0.32357 0.23009 C 0.3263 0.22175 0.32435 0.225 0.32839 0.21597 C 0.32943 0.21365 0.3306 0.21157 0.33151 0.20925 C 0.33216 0.2074 0.33255 0.20578 0.33333 0.20416 C 0.33594 0.19837 0.33529 0.20115 0.33854 0.19675 C 0.34909 0.1824 0.33971 0.19537 0.3444 0.18703 C 0.34479 0.18611 0.34531 0.18541 0.34583 0.18495 C 0.3461 0.18449 0.34649 0.18402 0.34688 0.18356 L 0.34688 0.18333 L 0.34375 0.18333 " pathEditMode="relative" rAng="0" ptsTypes="AAAAAAAAAAAAAAAAAAAAAAAAAAAAAAAAAAAAAAAAAAAAAAAAAAAAAAAAAAAAAAAAAAAAAAAAAAAAAAAAAAAAAAAAAAAAAA">
                                      <p:cBhvr>
                                        <p:cTn id="4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7C0B2-8C2F-B5D3-D134-95D469FAA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961F1D-3FBA-1463-06B5-C676AEAA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1F97B23D-250C-4D52-ABB8-FA48B3ED6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Frequentie en trillingstijd</a:t>
            </a:r>
          </a:p>
          <a:p>
            <a:r>
              <a:rPr lang="nl-NL" dirty="0"/>
              <a:t>Gehoorgevoeligheid</a:t>
            </a:r>
          </a:p>
          <a:p>
            <a:r>
              <a:rPr lang="nl-NL" dirty="0"/>
              <a:t>Blootstellingsduur</a:t>
            </a:r>
          </a:p>
          <a:p>
            <a:r>
              <a:rPr lang="nl-NL" dirty="0"/>
              <a:t>Geluidssnelheid</a:t>
            </a:r>
          </a:p>
          <a:p>
            <a:r>
              <a:rPr lang="nl-NL" dirty="0"/>
              <a:t>Amplitude/frequentie-verandering</a:t>
            </a:r>
          </a:p>
          <a:p>
            <a:r>
              <a:rPr lang="nl-NL" dirty="0"/>
              <a:t>Oscilloscoopbeelden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CFA4298C-14D7-1629-52D8-729D75D81B47}"/>
              </a:ext>
            </a:extLst>
          </p:cNvPr>
          <p:cNvGrpSpPr/>
          <p:nvPr/>
        </p:nvGrpSpPr>
        <p:grpSpPr>
          <a:xfrm>
            <a:off x="6472412" y="2189027"/>
            <a:ext cx="5715577" cy="754036"/>
            <a:chOff x="6834332" y="5970465"/>
            <a:chExt cx="5715577" cy="754036"/>
          </a:xfrm>
        </p:grpSpPr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3981B62F-12DF-0B8E-D42F-DFAB5E9A4EE1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[00:23:48]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523BE9B2-8A4D-11B7-D573-C0A706A5C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BA08B9EB-C4E1-5961-82EC-94861B5A0630}"/>
              </a:ext>
            </a:extLst>
          </p:cNvPr>
          <p:cNvGrpSpPr/>
          <p:nvPr/>
        </p:nvGrpSpPr>
        <p:grpSpPr>
          <a:xfrm>
            <a:off x="6476423" y="1688842"/>
            <a:ext cx="5715577" cy="754036"/>
            <a:chOff x="6834332" y="5970465"/>
            <a:chExt cx="5715577" cy="754036"/>
          </a:xfrm>
        </p:grpSpPr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690A0FF3-8A94-9769-5933-F9C24428179E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[00:22:03]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AFC48011-A86B-867D-45D5-B1EB2082E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39E438CF-46C4-C445-D776-3BADEAD0A002}"/>
              </a:ext>
            </a:extLst>
          </p:cNvPr>
          <p:cNvGrpSpPr/>
          <p:nvPr/>
        </p:nvGrpSpPr>
        <p:grpSpPr>
          <a:xfrm>
            <a:off x="6468401" y="3251058"/>
            <a:ext cx="5715577" cy="754036"/>
            <a:chOff x="6834332" y="5970465"/>
            <a:chExt cx="5715577" cy="754036"/>
          </a:xfrm>
        </p:grpSpPr>
        <p:sp>
          <p:nvSpPr>
            <p:cNvPr id="4" name="Titel 1">
              <a:extLst>
                <a:ext uri="{FF2B5EF4-FFF2-40B4-BE49-F238E27FC236}">
                  <a16:creationId xmlns:a16="http://schemas.microsoft.com/office/drawing/2014/main" id="{ABD90357-E167-0567-253D-E34188BCE32A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[00:25:35]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52D33F6A-7EF9-2CA6-8FFA-BA6F6CB12D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60BBDBBC-CAB8-B7A8-0BDF-D2555A2F8451}"/>
              </a:ext>
            </a:extLst>
          </p:cNvPr>
          <p:cNvGrpSpPr/>
          <p:nvPr/>
        </p:nvGrpSpPr>
        <p:grpSpPr>
          <a:xfrm>
            <a:off x="6472412" y="2714777"/>
            <a:ext cx="5715577" cy="754036"/>
            <a:chOff x="6834332" y="5970465"/>
            <a:chExt cx="5715577" cy="754036"/>
          </a:xfrm>
        </p:grpSpPr>
        <p:sp>
          <p:nvSpPr>
            <p:cNvPr id="7" name="Titel 1">
              <a:extLst>
                <a:ext uri="{FF2B5EF4-FFF2-40B4-BE49-F238E27FC236}">
                  <a16:creationId xmlns:a16="http://schemas.microsoft.com/office/drawing/2014/main" id="{F0C68197-0980-70C0-0401-7EFF24E67F8F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[00:25:00]</a:t>
              </a: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2469447-80BA-368C-3FA3-3538C370C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53BFE9FF-B7B1-9811-AE9E-B1B6A2581DBA}"/>
              </a:ext>
            </a:extLst>
          </p:cNvPr>
          <p:cNvGrpSpPr/>
          <p:nvPr/>
        </p:nvGrpSpPr>
        <p:grpSpPr>
          <a:xfrm>
            <a:off x="6464390" y="4271728"/>
            <a:ext cx="5715577" cy="754036"/>
            <a:chOff x="6834332" y="5970465"/>
            <a:chExt cx="5715577" cy="754036"/>
          </a:xfrm>
        </p:grpSpPr>
        <p:sp>
          <p:nvSpPr>
            <p:cNvPr id="12" name="Titel 1">
              <a:extLst>
                <a:ext uri="{FF2B5EF4-FFF2-40B4-BE49-F238E27FC236}">
                  <a16:creationId xmlns:a16="http://schemas.microsoft.com/office/drawing/2014/main" id="{0907A6F8-0A6E-FB8C-38A1-A8AB27B324CA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[00:39:10]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83E40CC-AE93-5E1D-259A-9D5FE2FDB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CF5DCB1-240A-4417-B724-47CBAE00B8B8}"/>
              </a:ext>
            </a:extLst>
          </p:cNvPr>
          <p:cNvGrpSpPr/>
          <p:nvPr/>
        </p:nvGrpSpPr>
        <p:grpSpPr>
          <a:xfrm>
            <a:off x="6464390" y="3727260"/>
            <a:ext cx="5715577" cy="754036"/>
            <a:chOff x="6834332" y="5970465"/>
            <a:chExt cx="5715577" cy="754036"/>
          </a:xfrm>
        </p:grpSpPr>
        <p:sp>
          <p:nvSpPr>
            <p:cNvPr id="15" name="Titel 1">
              <a:extLst>
                <a:ext uri="{FF2B5EF4-FFF2-40B4-BE49-F238E27FC236}">
                  <a16:creationId xmlns:a16="http://schemas.microsoft.com/office/drawing/2014/main" id="{4E48AA85-24F2-B728-5FD5-FAA8FD7EBA62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[00:39:10]</a:t>
              </a:r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B87B7E60-5680-14F9-CF57-997DDC6B7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0718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6A043-0E63-6BAB-8140-34AD9D56D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C7AC0-B842-59C8-5498-A61DA3F2F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Kracht en veiligheid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AF6B18D-765A-BD71-A491-996EE62ABEDD}"/>
              </a:ext>
            </a:extLst>
          </p:cNvPr>
          <p:cNvGrpSpPr/>
          <p:nvPr/>
        </p:nvGrpSpPr>
        <p:grpSpPr>
          <a:xfrm>
            <a:off x="10808907" y="4995490"/>
            <a:ext cx="1063990" cy="1651273"/>
            <a:chOff x="10359083" y="4038706"/>
            <a:chExt cx="1063990" cy="1651273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CDD29469-3ED6-0F52-C651-9C80B9E3D484}"/>
                </a:ext>
              </a:extLst>
            </p:cNvPr>
            <p:cNvSpPr txBox="1"/>
            <p:nvPr/>
          </p:nvSpPr>
          <p:spPr>
            <a:xfrm>
              <a:off x="10359083" y="5382202"/>
              <a:ext cx="796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[7]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5FDDF3E-FD45-3E4A-7A98-67812FBA3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4F05C80-3A48-659B-8943-6C6A62B40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890" y="1339877"/>
            <a:ext cx="7297168" cy="92405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0854805-20EE-3DE2-2A70-1BE732C61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347" y="3746868"/>
            <a:ext cx="4378637" cy="259211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1DEA42C-7E4F-60C6-19C1-ED780A9ECF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69" y="2358657"/>
            <a:ext cx="7754432" cy="1133633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6178AF3D-F3D8-EA59-CC42-DC08FAD57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612" y="3899994"/>
            <a:ext cx="4667901" cy="381053"/>
          </a:xfrm>
          <a:prstGeom prst="rect">
            <a:avLst/>
          </a:prstGeom>
        </p:spPr>
      </p:pic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D3025036-8504-AEE2-0D51-7FDF57CB42FF}"/>
              </a:ext>
            </a:extLst>
          </p:cNvPr>
          <p:cNvSpPr/>
          <p:nvPr/>
        </p:nvSpPr>
        <p:spPr>
          <a:xfrm>
            <a:off x="7380368" y="2365600"/>
            <a:ext cx="720000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8295073B-25BF-F59D-E26B-0C50FF2BB1C9}"/>
              </a:ext>
            </a:extLst>
          </p:cNvPr>
          <p:cNvSpPr/>
          <p:nvPr/>
        </p:nvSpPr>
        <p:spPr>
          <a:xfrm>
            <a:off x="5994441" y="2365600"/>
            <a:ext cx="900000" cy="288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E5EE69FB-3AAC-BAC0-989D-0CD69391AAC5}"/>
              </a:ext>
            </a:extLst>
          </p:cNvPr>
          <p:cNvSpPr/>
          <p:nvPr/>
        </p:nvSpPr>
        <p:spPr>
          <a:xfrm>
            <a:off x="1750907" y="3212770"/>
            <a:ext cx="54000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90253E03-DE1A-DEFE-2ACB-66702AAC2CF9}"/>
              </a:ext>
            </a:extLst>
          </p:cNvPr>
          <p:cNvSpPr/>
          <p:nvPr/>
        </p:nvSpPr>
        <p:spPr>
          <a:xfrm>
            <a:off x="926263" y="3206905"/>
            <a:ext cx="39600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05D50876-C707-3A23-781C-5877333AF674}"/>
              </a:ext>
            </a:extLst>
          </p:cNvPr>
          <p:cNvCxnSpPr>
            <a:cxnSpLocks/>
          </p:cNvCxnSpPr>
          <p:nvPr/>
        </p:nvCxnSpPr>
        <p:spPr>
          <a:xfrm>
            <a:off x="1432510" y="4240049"/>
            <a:ext cx="900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339790F3-5FF2-90A7-E377-5E75A0B1F603}"/>
              </a:ext>
            </a:extLst>
          </p:cNvPr>
          <p:cNvSpPr/>
          <p:nvPr/>
        </p:nvSpPr>
        <p:spPr>
          <a:xfrm>
            <a:off x="2649011" y="3955713"/>
            <a:ext cx="900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5F122713-1D62-05CB-7E72-47447CC13A1C}"/>
              </a:ext>
            </a:extLst>
          </p:cNvPr>
          <p:cNvSpPr/>
          <p:nvPr/>
        </p:nvSpPr>
        <p:spPr>
          <a:xfrm>
            <a:off x="2671417" y="3202698"/>
            <a:ext cx="864000" cy="28959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9D7FABFC-A366-6352-DF83-AC756D31913F}"/>
              </a:ext>
            </a:extLst>
          </p:cNvPr>
          <p:cNvSpPr/>
          <p:nvPr/>
        </p:nvSpPr>
        <p:spPr>
          <a:xfrm>
            <a:off x="3640061" y="3212770"/>
            <a:ext cx="3347880" cy="279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3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7" grpId="0" animBg="1"/>
      <p:bldP spid="28" grpId="0" animBg="1"/>
      <p:bldP spid="31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6C7D8-4DFD-FB93-5E91-6F3CDC1A4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2B537-1105-290E-3B40-FD71A1A1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Kracht en veiligheid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D4492B5-FCB6-9A13-B80F-4A04CFEB89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756" b="5602"/>
          <a:stretch>
            <a:fillRect/>
          </a:stretch>
        </p:blipFill>
        <p:spPr>
          <a:xfrm>
            <a:off x="1043656" y="4199791"/>
            <a:ext cx="4911976" cy="213148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B058CE9-1BC6-304B-DE26-037D057B7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52" y="2171376"/>
            <a:ext cx="8468907" cy="151468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183A216-429A-DDEC-D6A0-BBB50A68F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90" y="1339877"/>
            <a:ext cx="7297168" cy="92405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F8D6E38-0564-59F8-B22A-1AC8EF951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7732" y="1339877"/>
            <a:ext cx="2558626" cy="1514686"/>
          </a:xfrm>
          <a:prstGeom prst="rect">
            <a:avLst/>
          </a:prstGeom>
        </p:spPr>
      </p:pic>
      <p:sp>
        <p:nvSpPr>
          <p:cNvPr id="11" name="Tijdelijke aanduiding voor inhoud 8">
            <a:extLst>
              <a:ext uri="{FF2B5EF4-FFF2-40B4-BE49-F238E27FC236}">
                <a16:creationId xmlns:a16="http://schemas.microsoft.com/office/drawing/2014/main" id="{1079BFD6-EFCC-58D0-9B03-37727AFC2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590" y="3869299"/>
            <a:ext cx="3661610" cy="539371"/>
          </a:xfrm>
        </p:spPr>
        <p:txBody>
          <a:bodyPr/>
          <a:lstStyle/>
          <a:p>
            <a:r>
              <a:rPr lang="nl-NL" sz="2000" dirty="0"/>
              <a:t>Traagheid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047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937A9-4F2C-68EB-E189-FC158F03E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21A17-F51C-56E6-3F88-48355596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neem je mee?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FAC7FA56-9151-16D3-6E8C-7F21451CC278}"/>
              </a:ext>
            </a:extLst>
          </p:cNvPr>
          <p:cNvGrpSpPr/>
          <p:nvPr/>
        </p:nvGrpSpPr>
        <p:grpSpPr>
          <a:xfrm>
            <a:off x="4528457" y="3650340"/>
            <a:ext cx="3135085" cy="1103086"/>
            <a:chOff x="4528457" y="3650340"/>
            <a:chExt cx="3135085" cy="1103086"/>
          </a:xfrm>
        </p:grpSpPr>
        <p:sp>
          <p:nvSpPr>
            <p:cNvPr id="3" name="Isosceles Triangle 19">
              <a:extLst>
                <a:ext uri="{FF2B5EF4-FFF2-40B4-BE49-F238E27FC236}">
                  <a16:creationId xmlns:a16="http://schemas.microsoft.com/office/drawing/2014/main" id="{D0D911AB-4581-0822-0396-B5A5A074034D}"/>
                </a:ext>
              </a:extLst>
            </p:cNvPr>
            <p:cNvSpPr/>
            <p:nvPr/>
          </p:nvSpPr>
          <p:spPr>
            <a:xfrm rot="16200000">
              <a:off x="4760686" y="3418111"/>
              <a:ext cx="1103086" cy="1567543"/>
            </a:xfrm>
            <a:prstGeom prst="triangle">
              <a:avLst/>
            </a:prstGeom>
            <a:solidFill>
              <a:srgbClr val="633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20">
              <a:extLst>
                <a:ext uri="{FF2B5EF4-FFF2-40B4-BE49-F238E27FC236}">
                  <a16:creationId xmlns:a16="http://schemas.microsoft.com/office/drawing/2014/main" id="{DB6A08D2-29E7-D54F-5624-608845EE2B0E}"/>
                </a:ext>
              </a:extLst>
            </p:cNvPr>
            <p:cNvSpPr/>
            <p:nvPr/>
          </p:nvSpPr>
          <p:spPr>
            <a:xfrm rot="5400000" flipH="1">
              <a:off x="6328228" y="3418111"/>
              <a:ext cx="1103086" cy="1567543"/>
            </a:xfrm>
            <a:prstGeom prst="triangle">
              <a:avLst/>
            </a:prstGeom>
            <a:solidFill>
              <a:srgbClr val="4C2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623AFC71-40FE-8BD6-19C0-190E5F2374FF}"/>
              </a:ext>
            </a:extLst>
          </p:cNvPr>
          <p:cNvSpPr txBox="1"/>
          <p:nvPr/>
        </p:nvSpPr>
        <p:spPr>
          <a:xfrm>
            <a:off x="5154938" y="5146758"/>
            <a:ext cx="18821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Schrijfwaar</a:t>
            </a:r>
          </a:p>
        </p:txBody>
      </p:sp>
      <p:pic>
        <p:nvPicPr>
          <p:cNvPr id="6" name="Picture 6" descr="Bic Cristal - Wikipedia">
            <a:extLst>
              <a:ext uri="{FF2B5EF4-FFF2-40B4-BE49-F238E27FC236}">
                <a16:creationId xmlns:a16="http://schemas.microsoft.com/office/drawing/2014/main" id="{D219EF54-B1BF-FB81-DAE8-A37CB3FE5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1650" b="21650"/>
          <a:stretch/>
        </p:blipFill>
        <p:spPr bwMode="auto">
          <a:xfrm>
            <a:off x="5144546" y="5034158"/>
            <a:ext cx="1882121" cy="7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12DFF89-6FE4-F511-54ED-5BE7081991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01838" y="5089199"/>
            <a:ext cx="1236090" cy="762166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176FBD4-64BE-B17A-0B7C-A95A7C24AD56}"/>
              </a:ext>
            </a:extLst>
          </p:cNvPr>
          <p:cNvGrpSpPr/>
          <p:nvPr/>
        </p:nvGrpSpPr>
        <p:grpSpPr>
          <a:xfrm>
            <a:off x="4767242" y="5042264"/>
            <a:ext cx="2468580" cy="801314"/>
            <a:chOff x="570824" y="3833533"/>
            <a:chExt cx="2782704" cy="801555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B94F78B4-975D-4DB0-64E8-D0285CC22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465471" y="4257388"/>
              <a:ext cx="925926" cy="37770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E119ED67-E6E5-D6FE-465B-5386FDB69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0824" y="3833533"/>
              <a:ext cx="2782704" cy="330862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DCDCFEE5-53A6-79AE-4915-F07F07D73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2633742" y="4234140"/>
              <a:ext cx="494529" cy="377699"/>
            </a:xfrm>
            <a:prstGeom prst="rect">
              <a:avLst/>
            </a:prstGeom>
          </p:spPr>
        </p:pic>
      </p:grpSp>
      <p:pic>
        <p:nvPicPr>
          <p:cNvPr id="15" name="Picture 2" descr="FX-83GTX | Casio Battery Powered Scientific Calculator | RS">
            <a:extLst>
              <a:ext uri="{FF2B5EF4-FFF2-40B4-BE49-F238E27FC236}">
                <a16:creationId xmlns:a16="http://schemas.microsoft.com/office/drawing/2014/main" id="{CF79C61A-5DB2-8CBD-A9F2-63EF34FB1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4891481" y="4790698"/>
            <a:ext cx="2247291" cy="12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3A7B4C20-C88C-96D8-0322-82C996AB3114}"/>
              </a:ext>
            </a:extLst>
          </p:cNvPr>
          <p:cNvSpPr txBox="1"/>
          <p:nvPr/>
        </p:nvSpPr>
        <p:spPr>
          <a:xfrm>
            <a:off x="5003101" y="5191616"/>
            <a:ext cx="26094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Hulpmiddelen</a:t>
            </a:r>
          </a:p>
        </p:txBody>
      </p:sp>
      <p:pic>
        <p:nvPicPr>
          <p:cNvPr id="16" name="Afbeelding 15" descr="Afbeelding met tennis, racket, geel&#10;&#10;Automatisch gegenereerde beschrijving">
            <a:extLst>
              <a:ext uri="{FF2B5EF4-FFF2-40B4-BE49-F238E27FC236}">
                <a16:creationId xmlns:a16="http://schemas.microsoft.com/office/drawing/2014/main" id="{ABFED4AC-7A05-E0E9-1D59-EF6B7C432A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139" t="14113"/>
          <a:stretch/>
        </p:blipFill>
        <p:spPr>
          <a:xfrm rot="3960000">
            <a:off x="5132898" y="4319583"/>
            <a:ext cx="1677397" cy="2231708"/>
          </a:xfrm>
          <a:prstGeom prst="rect">
            <a:avLst/>
          </a:prstGeom>
        </p:spPr>
      </p:pic>
      <p:pic>
        <p:nvPicPr>
          <p:cNvPr id="19" name="Picture 8" descr=" ">
            <a:extLst>
              <a:ext uri="{FF2B5EF4-FFF2-40B4-BE49-F238E27FC236}">
                <a16:creationId xmlns:a16="http://schemas.microsoft.com/office/drawing/2014/main" id="{97850EE8-F552-5879-4F06-1BEC62E28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08" y="4454290"/>
            <a:ext cx="1018976" cy="151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505F8F73-E7AA-5E99-7C62-2C7752127987}"/>
              </a:ext>
            </a:extLst>
          </p:cNvPr>
          <p:cNvSpPr txBox="1"/>
          <p:nvPr/>
        </p:nvSpPr>
        <p:spPr>
          <a:xfrm>
            <a:off x="5375611" y="5062642"/>
            <a:ext cx="14733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Effra" panose="020B0603020203020204" pitchFamily="34" charset="0"/>
                <a:cs typeface="Effra" panose="020B0603020203020204" pitchFamily="34" charset="0"/>
              </a:rPr>
              <a:t>Bronnen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6ACFE7-3D2F-EB69-F375-B7B47C5E7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86" y="4452884"/>
            <a:ext cx="1186692" cy="151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 descr="Schoppen Pusheen">
            <a:extLst>
              <a:ext uri="{FF2B5EF4-FFF2-40B4-BE49-F238E27FC236}">
                <a16:creationId xmlns:a16="http://schemas.microsoft.com/office/drawing/2014/main" id="{ACB51C33-D8C5-355F-5B99-BD0EA00575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77" y="4413961"/>
            <a:ext cx="2160000" cy="2160000"/>
          </a:xfrm>
          <a:prstGeom prst="rect">
            <a:avLst/>
          </a:prstGeom>
        </p:spPr>
      </p:pic>
      <p:grpSp>
        <p:nvGrpSpPr>
          <p:cNvPr id="57" name="Groep 56">
            <a:extLst>
              <a:ext uri="{FF2B5EF4-FFF2-40B4-BE49-F238E27FC236}">
                <a16:creationId xmlns:a16="http://schemas.microsoft.com/office/drawing/2014/main" id="{0FA44C55-5214-77A6-682F-A26FF1D18B17}"/>
              </a:ext>
            </a:extLst>
          </p:cNvPr>
          <p:cNvGrpSpPr/>
          <p:nvPr/>
        </p:nvGrpSpPr>
        <p:grpSpPr>
          <a:xfrm>
            <a:off x="4518067" y="4201882"/>
            <a:ext cx="4194626" cy="2362200"/>
            <a:chOff x="4528457" y="4201882"/>
            <a:chExt cx="4194626" cy="2362200"/>
          </a:xfrm>
        </p:grpSpPr>
        <p:sp>
          <p:nvSpPr>
            <p:cNvPr id="13" name="Freeform: Shape 61">
              <a:extLst>
                <a:ext uri="{FF2B5EF4-FFF2-40B4-BE49-F238E27FC236}">
                  <a16:creationId xmlns:a16="http://schemas.microsoft.com/office/drawing/2014/main" id="{20D683E1-AB70-0472-162B-4D7ED922E905}"/>
                </a:ext>
              </a:extLst>
            </p:cNvPr>
            <p:cNvSpPr/>
            <p:nvPr/>
          </p:nvSpPr>
          <p:spPr>
            <a:xfrm>
              <a:off x="6095997" y="5435596"/>
              <a:ext cx="2627086" cy="1117600"/>
            </a:xfrm>
            <a:custGeom>
              <a:avLst/>
              <a:gdLst>
                <a:gd name="connsiteX0" fmla="*/ 0 w 2627086"/>
                <a:gd name="connsiteY0" fmla="*/ 1117600 h 1117600"/>
                <a:gd name="connsiteX1" fmla="*/ 0 w 2627086"/>
                <a:gd name="connsiteY1" fmla="*/ 1117600 h 1117600"/>
                <a:gd name="connsiteX2" fmla="*/ 174171 w 2627086"/>
                <a:gd name="connsiteY2" fmla="*/ 1088572 h 1117600"/>
                <a:gd name="connsiteX3" fmla="*/ 2627086 w 2627086"/>
                <a:gd name="connsiteY3" fmla="*/ 537029 h 1117600"/>
                <a:gd name="connsiteX4" fmla="*/ 1465943 w 2627086"/>
                <a:gd name="connsiteY4" fmla="*/ 0 h 1117600"/>
                <a:gd name="connsiteX5" fmla="*/ 0 w 2627086"/>
                <a:gd name="connsiteY5" fmla="*/ 1117600 h 111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27086" h="1117600">
                  <a:moveTo>
                    <a:pt x="0" y="1117600"/>
                  </a:moveTo>
                  <a:lnTo>
                    <a:pt x="0" y="1117600"/>
                  </a:lnTo>
                  <a:lnTo>
                    <a:pt x="174171" y="1088572"/>
                  </a:lnTo>
                  <a:lnTo>
                    <a:pt x="2627086" y="537029"/>
                  </a:lnTo>
                  <a:lnTo>
                    <a:pt x="1465943" y="0"/>
                  </a:lnTo>
                  <a:lnTo>
                    <a:pt x="0" y="1117600"/>
                  </a:lnTo>
                  <a:close/>
                </a:path>
              </a:pathLst>
            </a:custGeom>
            <a:solidFill>
              <a:schemeClr val="tx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ep 55">
              <a:extLst>
                <a:ext uri="{FF2B5EF4-FFF2-40B4-BE49-F238E27FC236}">
                  <a16:creationId xmlns:a16="http://schemas.microsoft.com/office/drawing/2014/main" id="{87E6B1E8-7489-4A99-9F19-B0A07C147DBB}"/>
                </a:ext>
              </a:extLst>
            </p:cNvPr>
            <p:cNvGrpSpPr/>
            <p:nvPr/>
          </p:nvGrpSpPr>
          <p:grpSpPr>
            <a:xfrm>
              <a:off x="4528457" y="4201882"/>
              <a:ext cx="3135083" cy="2362200"/>
              <a:chOff x="4528457" y="4201882"/>
              <a:chExt cx="3135083" cy="2362200"/>
            </a:xfrm>
          </p:grpSpPr>
          <p:sp>
            <p:nvSpPr>
              <p:cNvPr id="35" name="Freeform: Shape 80">
                <a:extLst>
                  <a:ext uri="{FF2B5EF4-FFF2-40B4-BE49-F238E27FC236}">
                    <a16:creationId xmlns:a16="http://schemas.microsoft.com/office/drawing/2014/main" id="{C754A705-AA6A-6C88-E18A-0AD3A6D3ED4F}"/>
                  </a:ext>
                </a:extLst>
              </p:cNvPr>
              <p:cNvSpPr/>
              <p:nvPr/>
            </p:nvSpPr>
            <p:spPr>
              <a:xfrm>
                <a:off x="4528457" y="4201882"/>
                <a:ext cx="1567543" cy="2362200"/>
              </a:xfrm>
              <a:custGeom>
                <a:avLst/>
                <a:gdLst>
                  <a:gd name="connsiteX0" fmla="*/ 1567538 w 1567543"/>
                  <a:gd name="connsiteY0" fmla="*/ 0 h 2362200"/>
                  <a:gd name="connsiteX1" fmla="*/ 1567543 w 1567543"/>
                  <a:gd name="connsiteY1" fmla="*/ 0 h 2362200"/>
                  <a:gd name="connsiteX2" fmla="*/ 1567543 w 1567543"/>
                  <a:gd name="connsiteY2" fmla="*/ 2362200 h 2362200"/>
                  <a:gd name="connsiteX3" fmla="*/ 1567542 w 1567543"/>
                  <a:gd name="connsiteY3" fmla="*/ 2362200 h 2362200"/>
                  <a:gd name="connsiteX4" fmla="*/ 0 w 1567543"/>
                  <a:gd name="connsiteY4" fmla="*/ 1749307 h 2362200"/>
                  <a:gd name="connsiteX5" fmla="*/ 0 w 1567543"/>
                  <a:gd name="connsiteY5" fmla="*/ 1427 h 2362200"/>
                  <a:gd name="connsiteX6" fmla="*/ 1567538 w 1567543"/>
                  <a:gd name="connsiteY6" fmla="*/ 552968 h 2362200"/>
                  <a:gd name="connsiteX7" fmla="*/ 0 w 1567543"/>
                  <a:gd name="connsiteY7" fmla="*/ 0 h 2362200"/>
                  <a:gd name="connsiteX8" fmla="*/ 4043 w 1567543"/>
                  <a:gd name="connsiteY8" fmla="*/ 0 h 2362200"/>
                  <a:gd name="connsiteX9" fmla="*/ 0 w 1567543"/>
                  <a:gd name="connsiteY9" fmla="*/ 1423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67543" h="2362200">
                    <a:moveTo>
                      <a:pt x="1567538" y="0"/>
                    </a:moveTo>
                    <a:lnTo>
                      <a:pt x="1567543" y="0"/>
                    </a:lnTo>
                    <a:lnTo>
                      <a:pt x="1567543" y="2362200"/>
                    </a:lnTo>
                    <a:lnTo>
                      <a:pt x="1567542" y="2362200"/>
                    </a:lnTo>
                    <a:lnTo>
                      <a:pt x="0" y="1749307"/>
                    </a:lnTo>
                    <a:lnTo>
                      <a:pt x="0" y="1427"/>
                    </a:lnTo>
                    <a:lnTo>
                      <a:pt x="1567538" y="552968"/>
                    </a:lnTo>
                    <a:close/>
                    <a:moveTo>
                      <a:pt x="0" y="0"/>
                    </a:moveTo>
                    <a:lnTo>
                      <a:pt x="4043" y="0"/>
                    </a:lnTo>
                    <a:lnTo>
                      <a:pt x="0" y="1423"/>
                    </a:lnTo>
                    <a:close/>
                  </a:path>
                </a:pathLst>
              </a:custGeom>
              <a:solidFill>
                <a:srgbClr val="9564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84">
                <a:extLst>
                  <a:ext uri="{FF2B5EF4-FFF2-40B4-BE49-F238E27FC236}">
                    <a16:creationId xmlns:a16="http://schemas.microsoft.com/office/drawing/2014/main" id="{B2B6BDCF-44D0-1A62-EB34-59F93F33D3E3}"/>
                  </a:ext>
                </a:extLst>
              </p:cNvPr>
              <p:cNvSpPr/>
              <p:nvPr/>
            </p:nvSpPr>
            <p:spPr>
              <a:xfrm flipH="1">
                <a:off x="6095997" y="4201882"/>
                <a:ext cx="1567543" cy="2362200"/>
              </a:xfrm>
              <a:custGeom>
                <a:avLst/>
                <a:gdLst>
                  <a:gd name="connsiteX0" fmla="*/ 27052 w 1567543"/>
                  <a:gd name="connsiteY0" fmla="*/ 0 h 2362200"/>
                  <a:gd name="connsiteX1" fmla="*/ 0 w 1567543"/>
                  <a:gd name="connsiteY1" fmla="*/ 0 h 2362200"/>
                  <a:gd name="connsiteX2" fmla="*/ 0 w 1567543"/>
                  <a:gd name="connsiteY2" fmla="*/ 1749307 h 2362200"/>
                  <a:gd name="connsiteX3" fmla="*/ 1567542 w 1567543"/>
                  <a:gd name="connsiteY3" fmla="*/ 2362200 h 2362200"/>
                  <a:gd name="connsiteX4" fmla="*/ 1567543 w 1567543"/>
                  <a:gd name="connsiteY4" fmla="*/ 2362200 h 2362200"/>
                  <a:gd name="connsiteX5" fmla="*/ 1567543 w 1567543"/>
                  <a:gd name="connsiteY5" fmla="*/ 542025 h 236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67543" h="2362200">
                    <a:moveTo>
                      <a:pt x="27052" y="0"/>
                    </a:moveTo>
                    <a:lnTo>
                      <a:pt x="0" y="0"/>
                    </a:lnTo>
                    <a:lnTo>
                      <a:pt x="0" y="1749307"/>
                    </a:lnTo>
                    <a:lnTo>
                      <a:pt x="1567542" y="2362200"/>
                    </a:lnTo>
                    <a:lnTo>
                      <a:pt x="1567543" y="2362200"/>
                    </a:lnTo>
                    <a:lnTo>
                      <a:pt x="1567543" y="542025"/>
                    </a:lnTo>
                    <a:close/>
                  </a:path>
                </a:pathLst>
              </a:custGeom>
              <a:solidFill>
                <a:srgbClr val="7144B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82">
                <a:extLst>
                  <a:ext uri="{FF2B5EF4-FFF2-40B4-BE49-F238E27FC236}">
                    <a16:creationId xmlns:a16="http://schemas.microsoft.com/office/drawing/2014/main" id="{EA149B0C-BCDE-28D3-9906-D6E82561CA80}"/>
                  </a:ext>
                </a:extLst>
              </p:cNvPr>
              <p:cNvSpPr/>
              <p:nvPr/>
            </p:nvSpPr>
            <p:spPr>
              <a:xfrm>
                <a:off x="5036454" y="4376337"/>
                <a:ext cx="348344" cy="1926699"/>
              </a:xfrm>
              <a:custGeom>
                <a:avLst/>
                <a:gdLst>
                  <a:gd name="connsiteX0" fmla="*/ 0 w 348344"/>
                  <a:gd name="connsiteY0" fmla="*/ 0 h 1926699"/>
                  <a:gd name="connsiteX1" fmla="*/ 348344 w 348344"/>
                  <a:gd name="connsiteY1" fmla="*/ 122566 h 1926699"/>
                  <a:gd name="connsiteX2" fmla="*/ 348344 w 348344"/>
                  <a:gd name="connsiteY2" fmla="*/ 1926699 h 1926699"/>
                  <a:gd name="connsiteX3" fmla="*/ 0 w 348344"/>
                  <a:gd name="connsiteY3" fmla="*/ 1790500 h 1926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344" h="1926699">
                    <a:moveTo>
                      <a:pt x="0" y="0"/>
                    </a:moveTo>
                    <a:lnTo>
                      <a:pt x="348344" y="122566"/>
                    </a:lnTo>
                    <a:lnTo>
                      <a:pt x="348344" y="1926699"/>
                    </a:lnTo>
                    <a:lnTo>
                      <a:pt x="0" y="179050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: Shape 86">
                <a:extLst>
                  <a:ext uri="{FF2B5EF4-FFF2-40B4-BE49-F238E27FC236}">
                    <a16:creationId xmlns:a16="http://schemas.microsoft.com/office/drawing/2014/main" id="{9752DE55-0AE9-DFB9-88F0-09C012568CC4}"/>
                  </a:ext>
                </a:extLst>
              </p:cNvPr>
              <p:cNvSpPr/>
              <p:nvPr/>
            </p:nvSpPr>
            <p:spPr>
              <a:xfrm flipH="1">
                <a:off x="6807199" y="4376211"/>
                <a:ext cx="348344" cy="1926824"/>
              </a:xfrm>
              <a:custGeom>
                <a:avLst/>
                <a:gdLst>
                  <a:gd name="connsiteX0" fmla="*/ 0 w 348344"/>
                  <a:gd name="connsiteY0" fmla="*/ 0 h 1926824"/>
                  <a:gd name="connsiteX1" fmla="*/ 0 w 348344"/>
                  <a:gd name="connsiteY1" fmla="*/ 1790625 h 1926824"/>
                  <a:gd name="connsiteX2" fmla="*/ 348344 w 348344"/>
                  <a:gd name="connsiteY2" fmla="*/ 1926824 h 1926824"/>
                  <a:gd name="connsiteX3" fmla="*/ 348344 w 348344"/>
                  <a:gd name="connsiteY3" fmla="*/ 122565 h 192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8344" h="1926824">
                    <a:moveTo>
                      <a:pt x="0" y="0"/>
                    </a:moveTo>
                    <a:lnTo>
                      <a:pt x="0" y="1790625"/>
                    </a:lnTo>
                    <a:lnTo>
                      <a:pt x="348344" y="1926824"/>
                    </a:lnTo>
                    <a:lnTo>
                      <a:pt x="348344" y="12256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9" name="Group 60">
            <a:extLst>
              <a:ext uri="{FF2B5EF4-FFF2-40B4-BE49-F238E27FC236}">
                <a16:creationId xmlns:a16="http://schemas.microsoft.com/office/drawing/2014/main" id="{C8FA4A2A-64C1-FE23-992F-9F1D5E28633E}"/>
              </a:ext>
            </a:extLst>
          </p:cNvPr>
          <p:cNvGrpSpPr/>
          <p:nvPr/>
        </p:nvGrpSpPr>
        <p:grpSpPr>
          <a:xfrm>
            <a:off x="4504327" y="3029905"/>
            <a:ext cx="3149599" cy="1857618"/>
            <a:chOff x="4495517" y="2624495"/>
            <a:chExt cx="3149599" cy="1857618"/>
          </a:xfrm>
        </p:grpSpPr>
        <p:grpSp>
          <p:nvGrpSpPr>
            <p:cNvPr id="40" name="Group 59">
              <a:extLst>
                <a:ext uri="{FF2B5EF4-FFF2-40B4-BE49-F238E27FC236}">
                  <a16:creationId xmlns:a16="http://schemas.microsoft.com/office/drawing/2014/main" id="{19914EA8-2FF6-FC3D-E636-CE47875113D6}"/>
                </a:ext>
              </a:extLst>
            </p:cNvPr>
            <p:cNvGrpSpPr/>
            <p:nvPr/>
          </p:nvGrpSpPr>
          <p:grpSpPr>
            <a:xfrm>
              <a:off x="4495517" y="2889171"/>
              <a:ext cx="3149599" cy="1592942"/>
              <a:chOff x="4495517" y="2889171"/>
              <a:chExt cx="3149599" cy="1592942"/>
            </a:xfrm>
          </p:grpSpPr>
          <p:grpSp>
            <p:nvGrpSpPr>
              <p:cNvPr id="49" name="Group 58">
                <a:extLst>
                  <a:ext uri="{FF2B5EF4-FFF2-40B4-BE49-F238E27FC236}">
                    <a16:creationId xmlns:a16="http://schemas.microsoft.com/office/drawing/2014/main" id="{B6502144-7AE6-3032-D8A7-7D8CB0F9E35C}"/>
                  </a:ext>
                </a:extLst>
              </p:cNvPr>
              <p:cNvGrpSpPr/>
              <p:nvPr/>
            </p:nvGrpSpPr>
            <p:grpSpPr>
              <a:xfrm>
                <a:off x="4495517" y="2889171"/>
                <a:ext cx="3149599" cy="1592942"/>
                <a:chOff x="4495517" y="2889171"/>
                <a:chExt cx="3149599" cy="1592942"/>
              </a:xfrm>
            </p:grpSpPr>
            <p:grpSp>
              <p:nvGrpSpPr>
                <p:cNvPr id="51" name="Group 39">
                  <a:extLst>
                    <a:ext uri="{FF2B5EF4-FFF2-40B4-BE49-F238E27FC236}">
                      <a16:creationId xmlns:a16="http://schemas.microsoft.com/office/drawing/2014/main" id="{F6229622-41A9-90D6-2B17-B58A620D9EBD}"/>
                    </a:ext>
                  </a:extLst>
                </p:cNvPr>
                <p:cNvGrpSpPr/>
                <p:nvPr/>
              </p:nvGrpSpPr>
              <p:grpSpPr>
                <a:xfrm>
                  <a:off x="4495517" y="2889171"/>
                  <a:ext cx="3149599" cy="1592942"/>
                  <a:chOff x="4513943" y="2877458"/>
                  <a:chExt cx="3149599" cy="1592942"/>
                </a:xfrm>
              </p:grpSpPr>
              <p:sp>
                <p:nvSpPr>
                  <p:cNvPr id="53" name="Freeform: Shape 27">
                    <a:extLst>
                      <a:ext uri="{FF2B5EF4-FFF2-40B4-BE49-F238E27FC236}">
                        <a16:creationId xmlns:a16="http://schemas.microsoft.com/office/drawing/2014/main" id="{E4E4EA56-0913-0DA5-AAD3-86720A43539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544454" y="1861458"/>
                    <a:ext cx="1103086" cy="3135086"/>
                  </a:xfrm>
                  <a:custGeom>
                    <a:avLst/>
                    <a:gdLst>
                      <a:gd name="connsiteX0" fmla="*/ 1103086 w 1103086"/>
                      <a:gd name="connsiteY0" fmla="*/ 1567542 h 3135086"/>
                      <a:gd name="connsiteX1" fmla="*/ 1103086 w 1103086"/>
                      <a:gd name="connsiteY1" fmla="*/ 1567543 h 3135086"/>
                      <a:gd name="connsiteX2" fmla="*/ 1103086 w 1103086"/>
                      <a:gd name="connsiteY2" fmla="*/ 1567543 h 3135086"/>
                      <a:gd name="connsiteX3" fmla="*/ 1103086 w 1103086"/>
                      <a:gd name="connsiteY3" fmla="*/ 1567543 h 3135086"/>
                      <a:gd name="connsiteX4" fmla="*/ 551543 w 1103086"/>
                      <a:gd name="connsiteY4" fmla="*/ 3135086 h 3135086"/>
                      <a:gd name="connsiteX5" fmla="*/ 0 w 1103086"/>
                      <a:gd name="connsiteY5" fmla="*/ 1567543 h 3135086"/>
                      <a:gd name="connsiteX6" fmla="*/ 0 w 1103086"/>
                      <a:gd name="connsiteY6" fmla="*/ 1567543 h 3135086"/>
                      <a:gd name="connsiteX7" fmla="*/ 0 w 1103086"/>
                      <a:gd name="connsiteY7" fmla="*/ 1567543 h 3135086"/>
                      <a:gd name="connsiteX8" fmla="*/ 0 w 1103086"/>
                      <a:gd name="connsiteY8" fmla="*/ 1567542 h 3135086"/>
                      <a:gd name="connsiteX9" fmla="*/ 0 w 1103086"/>
                      <a:gd name="connsiteY9" fmla="*/ 1567542 h 3135086"/>
                      <a:gd name="connsiteX10" fmla="*/ 551543 w 1103086"/>
                      <a:gd name="connsiteY10" fmla="*/ 0 h 3135086"/>
                      <a:gd name="connsiteX11" fmla="*/ 1103086 w 1103086"/>
                      <a:gd name="connsiteY11" fmla="*/ 1567542 h 3135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03086" h="3135086">
                        <a:moveTo>
                          <a:pt x="1103086" y="1567542"/>
                        </a:move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1103086" y="1567543"/>
                        </a:lnTo>
                        <a:lnTo>
                          <a:pt x="551543" y="3135086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3"/>
                        </a:lnTo>
                        <a:lnTo>
                          <a:pt x="0" y="1567542"/>
                        </a:lnTo>
                        <a:lnTo>
                          <a:pt x="0" y="1567542"/>
                        </a:lnTo>
                        <a:lnTo>
                          <a:pt x="551543" y="0"/>
                        </a:lnTo>
                        <a:lnTo>
                          <a:pt x="1103086" y="1567542"/>
                        </a:lnTo>
                        <a:close/>
                      </a:path>
                    </a:pathLst>
                  </a:custGeom>
                  <a:solidFill>
                    <a:srgbClr val="9564E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Freeform: Shape 36">
                    <a:extLst>
                      <a:ext uri="{FF2B5EF4-FFF2-40B4-BE49-F238E27FC236}">
                        <a16:creationId xmlns:a16="http://schemas.microsoft.com/office/drawing/2014/main" id="{4FD1EC85-2FC0-3B4D-45E5-45CE85273F15}"/>
                      </a:ext>
                    </a:extLst>
                  </p:cNvPr>
                  <p:cNvSpPr/>
                  <p:nvPr/>
                </p:nvSpPr>
                <p:spPr>
                  <a:xfrm>
                    <a:off x="4513943" y="3425371"/>
                    <a:ext cx="1611086" cy="1045029"/>
                  </a:xfrm>
                  <a:custGeom>
                    <a:avLst/>
                    <a:gdLst>
                      <a:gd name="connsiteX0" fmla="*/ 0 w 1611086"/>
                      <a:gd name="connsiteY0" fmla="*/ 0 h 1045029"/>
                      <a:gd name="connsiteX1" fmla="*/ 14514 w 1611086"/>
                      <a:gd name="connsiteY1" fmla="*/ 420915 h 1045029"/>
                      <a:gd name="connsiteX2" fmla="*/ 1611086 w 1611086"/>
                      <a:gd name="connsiteY2" fmla="*/ 1045029 h 1045029"/>
                      <a:gd name="connsiteX3" fmla="*/ 1596571 w 1611086"/>
                      <a:gd name="connsiteY3" fmla="*/ 537029 h 1045029"/>
                      <a:gd name="connsiteX4" fmla="*/ 0 w 1611086"/>
                      <a:gd name="connsiteY4" fmla="*/ 0 h 1045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1086" h="1045029">
                        <a:moveTo>
                          <a:pt x="0" y="0"/>
                        </a:moveTo>
                        <a:lnTo>
                          <a:pt x="14514" y="420915"/>
                        </a:lnTo>
                        <a:lnTo>
                          <a:pt x="1611086" y="1045029"/>
                        </a:lnTo>
                        <a:lnTo>
                          <a:pt x="1596571" y="5370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C4CD4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Freeform: Shape 38">
                    <a:extLst>
                      <a:ext uri="{FF2B5EF4-FFF2-40B4-BE49-F238E27FC236}">
                        <a16:creationId xmlns:a16="http://schemas.microsoft.com/office/drawing/2014/main" id="{3FEECBD6-2993-9A9A-4617-58D13F087C88}"/>
                      </a:ext>
                    </a:extLst>
                  </p:cNvPr>
                  <p:cNvSpPr/>
                  <p:nvPr/>
                </p:nvSpPr>
                <p:spPr>
                  <a:xfrm>
                    <a:off x="6111217" y="3425371"/>
                    <a:ext cx="1552325" cy="1041701"/>
                  </a:xfrm>
                  <a:custGeom>
                    <a:avLst/>
                    <a:gdLst>
                      <a:gd name="connsiteX0" fmla="*/ 0 w 1538514"/>
                      <a:gd name="connsiteY0" fmla="*/ 493486 h 1059543"/>
                      <a:gd name="connsiteX1" fmla="*/ 0 w 1538514"/>
                      <a:gd name="connsiteY1" fmla="*/ 1059543 h 1059543"/>
                      <a:gd name="connsiteX2" fmla="*/ 1538514 w 1538514"/>
                      <a:gd name="connsiteY2" fmla="*/ 420915 h 1059543"/>
                      <a:gd name="connsiteX3" fmla="*/ 1524000 w 1538514"/>
                      <a:gd name="connsiteY3" fmla="*/ 0 h 1059543"/>
                      <a:gd name="connsiteX4" fmla="*/ 0 w 1538514"/>
                      <a:gd name="connsiteY4" fmla="*/ 493486 h 1059543"/>
                      <a:gd name="connsiteX0" fmla="*/ 0 w 1551895"/>
                      <a:gd name="connsiteY0" fmla="*/ 538091 h 1059543"/>
                      <a:gd name="connsiteX1" fmla="*/ 13381 w 1551895"/>
                      <a:gd name="connsiteY1" fmla="*/ 1059543 h 1059543"/>
                      <a:gd name="connsiteX2" fmla="*/ 1551895 w 1551895"/>
                      <a:gd name="connsiteY2" fmla="*/ 420915 h 1059543"/>
                      <a:gd name="connsiteX3" fmla="*/ 1537381 w 1551895"/>
                      <a:gd name="connsiteY3" fmla="*/ 0 h 1059543"/>
                      <a:gd name="connsiteX4" fmla="*/ 0 w 1551895"/>
                      <a:gd name="connsiteY4" fmla="*/ 538091 h 1059543"/>
                      <a:gd name="connsiteX0" fmla="*/ 0 w 1551895"/>
                      <a:gd name="connsiteY0" fmla="*/ 538091 h 1032780"/>
                      <a:gd name="connsiteX1" fmla="*/ 4460 w 1551895"/>
                      <a:gd name="connsiteY1" fmla="*/ 1032780 h 1032780"/>
                      <a:gd name="connsiteX2" fmla="*/ 1551895 w 1551895"/>
                      <a:gd name="connsiteY2" fmla="*/ 420915 h 1032780"/>
                      <a:gd name="connsiteX3" fmla="*/ 1537381 w 1551895"/>
                      <a:gd name="connsiteY3" fmla="*/ 0 h 1032780"/>
                      <a:gd name="connsiteX4" fmla="*/ 0 w 1551895"/>
                      <a:gd name="connsiteY4" fmla="*/ 538091 h 1032780"/>
                      <a:gd name="connsiteX0" fmla="*/ 430 w 1552325"/>
                      <a:gd name="connsiteY0" fmla="*/ 538091 h 1041701"/>
                      <a:gd name="connsiteX1" fmla="*/ 429 w 1552325"/>
                      <a:gd name="connsiteY1" fmla="*/ 1041701 h 1041701"/>
                      <a:gd name="connsiteX2" fmla="*/ 1552325 w 1552325"/>
                      <a:gd name="connsiteY2" fmla="*/ 420915 h 1041701"/>
                      <a:gd name="connsiteX3" fmla="*/ 1537811 w 1552325"/>
                      <a:gd name="connsiteY3" fmla="*/ 0 h 1041701"/>
                      <a:gd name="connsiteX4" fmla="*/ 430 w 1552325"/>
                      <a:gd name="connsiteY4" fmla="*/ 538091 h 104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2325" h="1041701">
                        <a:moveTo>
                          <a:pt x="430" y="538091"/>
                        </a:moveTo>
                        <a:cubicBezTo>
                          <a:pt x="1917" y="702987"/>
                          <a:pt x="-1058" y="876805"/>
                          <a:pt x="429" y="1041701"/>
                        </a:cubicBezTo>
                        <a:lnTo>
                          <a:pt x="1552325" y="420915"/>
                        </a:lnTo>
                        <a:lnTo>
                          <a:pt x="1537811" y="0"/>
                        </a:lnTo>
                        <a:lnTo>
                          <a:pt x="430" y="538091"/>
                        </a:lnTo>
                        <a:close/>
                      </a:path>
                    </a:pathLst>
                  </a:custGeom>
                  <a:solidFill>
                    <a:srgbClr val="5D37A6"/>
                  </a:solidFill>
                  <a:ln>
                    <a:noFill/>
                  </a:ln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2" name="Freeform: Shape 42">
                  <a:extLst>
                    <a:ext uri="{FF2B5EF4-FFF2-40B4-BE49-F238E27FC236}">
                      <a16:creationId xmlns:a16="http://schemas.microsoft.com/office/drawing/2014/main" id="{9E52164E-D7C6-E75B-6274-CFACC71C319F}"/>
                    </a:ext>
                  </a:extLst>
                </p:cNvPr>
                <p:cNvSpPr/>
                <p:nvPr/>
              </p:nvSpPr>
              <p:spPr>
                <a:xfrm>
                  <a:off x="5196114" y="3083522"/>
                  <a:ext cx="1773225" cy="675678"/>
                </a:xfrm>
                <a:custGeom>
                  <a:avLst/>
                  <a:gdLst>
                    <a:gd name="connsiteX0" fmla="*/ 0 w 1785257"/>
                    <a:gd name="connsiteY0" fmla="*/ 551543 h 667657"/>
                    <a:gd name="connsiteX1" fmla="*/ 1465943 w 1785257"/>
                    <a:gd name="connsiteY1" fmla="*/ 0 h 667657"/>
                    <a:gd name="connsiteX2" fmla="*/ 1785257 w 1785257"/>
                    <a:gd name="connsiteY2" fmla="*/ 87086 h 667657"/>
                    <a:gd name="connsiteX3" fmla="*/ 391886 w 1785257"/>
                    <a:gd name="connsiteY3" fmla="*/ 667657 h 667657"/>
                    <a:gd name="connsiteX4" fmla="*/ 0 w 1785257"/>
                    <a:gd name="connsiteY4" fmla="*/ 551543 h 667657"/>
                    <a:gd name="connsiteX0" fmla="*/ 0 w 1773225"/>
                    <a:gd name="connsiteY0" fmla="*/ 551543 h 667657"/>
                    <a:gd name="connsiteX1" fmla="*/ 1465943 w 1773225"/>
                    <a:gd name="connsiteY1" fmla="*/ 0 h 667657"/>
                    <a:gd name="connsiteX2" fmla="*/ 1773225 w 1773225"/>
                    <a:gd name="connsiteY2" fmla="*/ 95107 h 667657"/>
                    <a:gd name="connsiteX3" fmla="*/ 391886 w 1773225"/>
                    <a:gd name="connsiteY3" fmla="*/ 667657 h 667657"/>
                    <a:gd name="connsiteX4" fmla="*/ 0 w 1773225"/>
                    <a:gd name="connsiteY4" fmla="*/ 551543 h 667657"/>
                    <a:gd name="connsiteX0" fmla="*/ 0 w 1773225"/>
                    <a:gd name="connsiteY0" fmla="*/ 559564 h 675678"/>
                    <a:gd name="connsiteX1" fmla="*/ 1485996 w 1773225"/>
                    <a:gd name="connsiteY1" fmla="*/ 0 h 675678"/>
                    <a:gd name="connsiteX2" fmla="*/ 1773225 w 1773225"/>
                    <a:gd name="connsiteY2" fmla="*/ 103128 h 675678"/>
                    <a:gd name="connsiteX3" fmla="*/ 391886 w 1773225"/>
                    <a:gd name="connsiteY3" fmla="*/ 675678 h 675678"/>
                    <a:gd name="connsiteX4" fmla="*/ 0 w 1773225"/>
                    <a:gd name="connsiteY4" fmla="*/ 559564 h 675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73225" h="675678">
                      <a:moveTo>
                        <a:pt x="0" y="559564"/>
                      </a:moveTo>
                      <a:lnTo>
                        <a:pt x="1485996" y="0"/>
                      </a:lnTo>
                      <a:lnTo>
                        <a:pt x="1773225" y="103128"/>
                      </a:lnTo>
                      <a:lnTo>
                        <a:pt x="391886" y="675678"/>
                      </a:lnTo>
                      <a:lnTo>
                        <a:pt x="0" y="559564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Freeform: Shape 43">
                <a:extLst>
                  <a:ext uri="{FF2B5EF4-FFF2-40B4-BE49-F238E27FC236}">
                    <a16:creationId xmlns:a16="http://schemas.microsoft.com/office/drawing/2014/main" id="{D6F36EA2-4914-7FD8-34EF-E7F967AFE86A}"/>
                  </a:ext>
                </a:extLst>
              </p:cNvPr>
              <p:cNvSpPr/>
              <p:nvPr/>
            </p:nvSpPr>
            <p:spPr>
              <a:xfrm>
                <a:off x="5117432" y="3136232"/>
                <a:ext cx="1880936" cy="589547"/>
              </a:xfrm>
              <a:custGeom>
                <a:avLst/>
                <a:gdLst>
                  <a:gd name="connsiteX0" fmla="*/ 192505 w 1880936"/>
                  <a:gd name="connsiteY0" fmla="*/ 0 h 589547"/>
                  <a:gd name="connsiteX1" fmla="*/ 1880936 w 1880936"/>
                  <a:gd name="connsiteY1" fmla="*/ 513347 h 589547"/>
                  <a:gd name="connsiteX2" fmla="*/ 1668379 w 1880936"/>
                  <a:gd name="connsiteY2" fmla="*/ 589547 h 589547"/>
                  <a:gd name="connsiteX3" fmla="*/ 0 w 1880936"/>
                  <a:gd name="connsiteY3" fmla="*/ 80210 h 589547"/>
                  <a:gd name="connsiteX4" fmla="*/ 192505 w 1880936"/>
                  <a:gd name="connsiteY4" fmla="*/ 0 h 589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0936" h="589547">
                    <a:moveTo>
                      <a:pt x="192505" y="0"/>
                    </a:moveTo>
                    <a:lnTo>
                      <a:pt x="1880936" y="513347"/>
                    </a:lnTo>
                    <a:lnTo>
                      <a:pt x="1668379" y="589547"/>
                    </a:lnTo>
                    <a:lnTo>
                      <a:pt x="0" y="80210"/>
                    </a:lnTo>
                    <a:lnTo>
                      <a:pt x="192505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" name="Group 49">
              <a:extLst>
                <a:ext uri="{FF2B5EF4-FFF2-40B4-BE49-F238E27FC236}">
                  <a16:creationId xmlns:a16="http://schemas.microsoft.com/office/drawing/2014/main" id="{BFDD51DF-804D-5323-9E9C-1988E11BA361}"/>
                </a:ext>
              </a:extLst>
            </p:cNvPr>
            <p:cNvGrpSpPr/>
            <p:nvPr/>
          </p:nvGrpSpPr>
          <p:grpSpPr>
            <a:xfrm>
              <a:off x="5225880" y="2857764"/>
              <a:ext cx="1653888" cy="1117319"/>
              <a:chOff x="5297230" y="2848067"/>
              <a:chExt cx="1653888" cy="1117319"/>
            </a:xfrm>
          </p:grpSpPr>
          <p:sp>
            <p:nvSpPr>
              <p:cNvPr id="46" name="Freeform: Shape 46">
                <a:extLst>
                  <a:ext uri="{FF2B5EF4-FFF2-40B4-BE49-F238E27FC236}">
                    <a16:creationId xmlns:a16="http://schemas.microsoft.com/office/drawing/2014/main" id="{6D6C1AEB-D5DD-2709-B2C5-4B3577F5D4CA}"/>
                  </a:ext>
                </a:extLst>
              </p:cNvPr>
              <p:cNvSpPr/>
              <p:nvPr/>
            </p:nvSpPr>
            <p:spPr>
              <a:xfrm>
                <a:off x="5297230" y="2848067"/>
                <a:ext cx="1653888" cy="1117319"/>
              </a:xfrm>
              <a:custGeom>
                <a:avLst/>
                <a:gdLst>
                  <a:gd name="connsiteX0" fmla="*/ 749310 w 1634727"/>
                  <a:gd name="connsiteY0" fmla="*/ 657716 h 1159541"/>
                  <a:gd name="connsiteX1" fmla="*/ 81652 w 1634727"/>
                  <a:gd name="connsiteY1" fmla="*/ 643202 h 1159541"/>
                  <a:gd name="connsiteX2" fmla="*/ 81652 w 1634727"/>
                  <a:gd name="connsiteY2" fmla="*/ 135202 h 1159541"/>
                  <a:gd name="connsiteX3" fmla="*/ 720281 w 1634727"/>
                  <a:gd name="connsiteY3" fmla="*/ 469030 h 1159541"/>
                  <a:gd name="connsiteX4" fmla="*/ 1112167 w 1634727"/>
                  <a:gd name="connsiteY4" fmla="*/ 4573 h 1159541"/>
                  <a:gd name="connsiteX5" fmla="*/ 1634681 w 1634727"/>
                  <a:gd name="connsiteY5" fmla="*/ 251316 h 1159541"/>
                  <a:gd name="connsiteX6" fmla="*/ 1141195 w 1634727"/>
                  <a:gd name="connsiteY6" fmla="*/ 570630 h 1159541"/>
                  <a:gd name="connsiteX7" fmla="*/ 908967 w 1634727"/>
                  <a:gd name="connsiteY7" fmla="*/ 585144 h 1159541"/>
                  <a:gd name="connsiteX8" fmla="*/ 923481 w 1634727"/>
                  <a:gd name="connsiteY8" fmla="*/ 1151202 h 1159541"/>
                  <a:gd name="connsiteX9" fmla="*/ 850910 w 1634727"/>
                  <a:gd name="connsiteY9" fmla="*/ 933487 h 1159541"/>
                  <a:gd name="connsiteX10" fmla="*/ 575138 w 1634727"/>
                  <a:gd name="connsiteY10" fmla="*/ 1078630 h 1159541"/>
                  <a:gd name="connsiteX11" fmla="*/ 749310 w 1634727"/>
                  <a:gd name="connsiteY11" fmla="*/ 657716 h 1159541"/>
                  <a:gd name="connsiteX0" fmla="*/ 749310 w 1634727"/>
                  <a:gd name="connsiteY0" fmla="*/ 657716 h 1103451"/>
                  <a:gd name="connsiteX1" fmla="*/ 81652 w 1634727"/>
                  <a:gd name="connsiteY1" fmla="*/ 643202 h 1103451"/>
                  <a:gd name="connsiteX2" fmla="*/ 81652 w 1634727"/>
                  <a:gd name="connsiteY2" fmla="*/ 135202 h 1103451"/>
                  <a:gd name="connsiteX3" fmla="*/ 720281 w 1634727"/>
                  <a:gd name="connsiteY3" fmla="*/ 469030 h 1103451"/>
                  <a:gd name="connsiteX4" fmla="*/ 1112167 w 1634727"/>
                  <a:gd name="connsiteY4" fmla="*/ 4573 h 1103451"/>
                  <a:gd name="connsiteX5" fmla="*/ 1634681 w 1634727"/>
                  <a:gd name="connsiteY5" fmla="*/ 251316 h 1103451"/>
                  <a:gd name="connsiteX6" fmla="*/ 1141195 w 1634727"/>
                  <a:gd name="connsiteY6" fmla="*/ 570630 h 1103451"/>
                  <a:gd name="connsiteX7" fmla="*/ 908967 w 1634727"/>
                  <a:gd name="connsiteY7" fmla="*/ 585144 h 1103451"/>
                  <a:gd name="connsiteX8" fmla="*/ 1025081 w 1634727"/>
                  <a:gd name="connsiteY8" fmla="*/ 1093145 h 1103451"/>
                  <a:gd name="connsiteX9" fmla="*/ 850910 w 1634727"/>
                  <a:gd name="connsiteY9" fmla="*/ 933487 h 1103451"/>
                  <a:gd name="connsiteX10" fmla="*/ 575138 w 1634727"/>
                  <a:gd name="connsiteY10" fmla="*/ 1078630 h 1103451"/>
                  <a:gd name="connsiteX11" fmla="*/ 749310 w 1634727"/>
                  <a:gd name="connsiteY11" fmla="*/ 657716 h 1103451"/>
                  <a:gd name="connsiteX0" fmla="*/ 749310 w 1634727"/>
                  <a:gd name="connsiteY0" fmla="*/ 657716 h 1104821"/>
                  <a:gd name="connsiteX1" fmla="*/ 81652 w 1634727"/>
                  <a:gd name="connsiteY1" fmla="*/ 643202 h 1104821"/>
                  <a:gd name="connsiteX2" fmla="*/ 81652 w 1634727"/>
                  <a:gd name="connsiteY2" fmla="*/ 135202 h 1104821"/>
                  <a:gd name="connsiteX3" fmla="*/ 720281 w 1634727"/>
                  <a:gd name="connsiteY3" fmla="*/ 469030 h 1104821"/>
                  <a:gd name="connsiteX4" fmla="*/ 1112167 w 1634727"/>
                  <a:gd name="connsiteY4" fmla="*/ 4573 h 1104821"/>
                  <a:gd name="connsiteX5" fmla="*/ 1634681 w 1634727"/>
                  <a:gd name="connsiteY5" fmla="*/ 251316 h 1104821"/>
                  <a:gd name="connsiteX6" fmla="*/ 1141195 w 1634727"/>
                  <a:gd name="connsiteY6" fmla="*/ 570630 h 1104821"/>
                  <a:gd name="connsiteX7" fmla="*/ 908967 w 1634727"/>
                  <a:gd name="connsiteY7" fmla="*/ 585144 h 1104821"/>
                  <a:gd name="connsiteX8" fmla="*/ 1025081 w 1634727"/>
                  <a:gd name="connsiteY8" fmla="*/ 1093145 h 1104821"/>
                  <a:gd name="connsiteX9" fmla="*/ 807367 w 1634727"/>
                  <a:gd name="connsiteY9" fmla="*/ 948002 h 1104821"/>
                  <a:gd name="connsiteX10" fmla="*/ 575138 w 1634727"/>
                  <a:gd name="connsiteY10" fmla="*/ 1078630 h 1104821"/>
                  <a:gd name="connsiteX11" fmla="*/ 749310 w 1634727"/>
                  <a:gd name="connsiteY11" fmla="*/ 657716 h 1104821"/>
                  <a:gd name="connsiteX0" fmla="*/ 716641 w 1602058"/>
                  <a:gd name="connsiteY0" fmla="*/ 657716 h 1104821"/>
                  <a:gd name="connsiteX1" fmla="*/ 48983 w 1602058"/>
                  <a:gd name="connsiteY1" fmla="*/ 643202 h 1104821"/>
                  <a:gd name="connsiteX2" fmla="*/ 121554 w 1602058"/>
                  <a:gd name="connsiteY2" fmla="*/ 91659 h 1104821"/>
                  <a:gd name="connsiteX3" fmla="*/ 687612 w 1602058"/>
                  <a:gd name="connsiteY3" fmla="*/ 469030 h 1104821"/>
                  <a:gd name="connsiteX4" fmla="*/ 1079498 w 1602058"/>
                  <a:gd name="connsiteY4" fmla="*/ 4573 h 1104821"/>
                  <a:gd name="connsiteX5" fmla="*/ 1602012 w 1602058"/>
                  <a:gd name="connsiteY5" fmla="*/ 251316 h 1104821"/>
                  <a:gd name="connsiteX6" fmla="*/ 1108526 w 1602058"/>
                  <a:gd name="connsiteY6" fmla="*/ 570630 h 1104821"/>
                  <a:gd name="connsiteX7" fmla="*/ 876298 w 1602058"/>
                  <a:gd name="connsiteY7" fmla="*/ 585144 h 1104821"/>
                  <a:gd name="connsiteX8" fmla="*/ 992412 w 1602058"/>
                  <a:gd name="connsiteY8" fmla="*/ 1093145 h 1104821"/>
                  <a:gd name="connsiteX9" fmla="*/ 774698 w 1602058"/>
                  <a:gd name="connsiteY9" fmla="*/ 948002 h 1104821"/>
                  <a:gd name="connsiteX10" fmla="*/ 542469 w 1602058"/>
                  <a:gd name="connsiteY10" fmla="*/ 1078630 h 1104821"/>
                  <a:gd name="connsiteX11" fmla="*/ 716641 w 1602058"/>
                  <a:gd name="connsiteY11" fmla="*/ 657716 h 1104821"/>
                  <a:gd name="connsiteX0" fmla="*/ 768471 w 1653888"/>
                  <a:gd name="connsiteY0" fmla="*/ 657716 h 1104821"/>
                  <a:gd name="connsiteX1" fmla="*/ 100813 w 1653888"/>
                  <a:gd name="connsiteY1" fmla="*/ 643202 h 1104821"/>
                  <a:gd name="connsiteX2" fmla="*/ 173384 w 1653888"/>
                  <a:gd name="connsiteY2" fmla="*/ 91659 h 1104821"/>
                  <a:gd name="connsiteX3" fmla="*/ 739442 w 1653888"/>
                  <a:gd name="connsiteY3" fmla="*/ 469030 h 1104821"/>
                  <a:gd name="connsiteX4" fmla="*/ 1131328 w 1653888"/>
                  <a:gd name="connsiteY4" fmla="*/ 4573 h 1104821"/>
                  <a:gd name="connsiteX5" fmla="*/ 1653842 w 1653888"/>
                  <a:gd name="connsiteY5" fmla="*/ 251316 h 1104821"/>
                  <a:gd name="connsiteX6" fmla="*/ 1160356 w 1653888"/>
                  <a:gd name="connsiteY6" fmla="*/ 570630 h 1104821"/>
                  <a:gd name="connsiteX7" fmla="*/ 928128 w 1653888"/>
                  <a:gd name="connsiteY7" fmla="*/ 585144 h 1104821"/>
                  <a:gd name="connsiteX8" fmla="*/ 1044242 w 1653888"/>
                  <a:gd name="connsiteY8" fmla="*/ 1093145 h 1104821"/>
                  <a:gd name="connsiteX9" fmla="*/ 826528 w 1653888"/>
                  <a:gd name="connsiteY9" fmla="*/ 948002 h 1104821"/>
                  <a:gd name="connsiteX10" fmla="*/ 594299 w 1653888"/>
                  <a:gd name="connsiteY10" fmla="*/ 1078630 h 1104821"/>
                  <a:gd name="connsiteX11" fmla="*/ 768471 w 1653888"/>
                  <a:gd name="connsiteY11" fmla="*/ 657716 h 1104821"/>
                  <a:gd name="connsiteX0" fmla="*/ 768471 w 1653888"/>
                  <a:gd name="connsiteY0" fmla="*/ 665165 h 1112270"/>
                  <a:gd name="connsiteX1" fmla="*/ 100813 w 1653888"/>
                  <a:gd name="connsiteY1" fmla="*/ 650651 h 1112270"/>
                  <a:gd name="connsiteX2" fmla="*/ 173384 w 1653888"/>
                  <a:gd name="connsiteY2" fmla="*/ 99108 h 1112270"/>
                  <a:gd name="connsiteX3" fmla="*/ 739442 w 1653888"/>
                  <a:gd name="connsiteY3" fmla="*/ 476479 h 1112270"/>
                  <a:gd name="connsiteX4" fmla="*/ 1131328 w 1653888"/>
                  <a:gd name="connsiteY4" fmla="*/ 12022 h 1112270"/>
                  <a:gd name="connsiteX5" fmla="*/ 1653842 w 1653888"/>
                  <a:gd name="connsiteY5" fmla="*/ 258765 h 1112270"/>
                  <a:gd name="connsiteX6" fmla="*/ 1160356 w 1653888"/>
                  <a:gd name="connsiteY6" fmla="*/ 578079 h 1112270"/>
                  <a:gd name="connsiteX7" fmla="*/ 928128 w 1653888"/>
                  <a:gd name="connsiteY7" fmla="*/ 592593 h 1112270"/>
                  <a:gd name="connsiteX8" fmla="*/ 1044242 w 1653888"/>
                  <a:gd name="connsiteY8" fmla="*/ 1100594 h 1112270"/>
                  <a:gd name="connsiteX9" fmla="*/ 826528 w 1653888"/>
                  <a:gd name="connsiteY9" fmla="*/ 955451 h 1112270"/>
                  <a:gd name="connsiteX10" fmla="*/ 594299 w 1653888"/>
                  <a:gd name="connsiteY10" fmla="*/ 1086079 h 1112270"/>
                  <a:gd name="connsiteX11" fmla="*/ 768471 w 1653888"/>
                  <a:gd name="connsiteY11" fmla="*/ 665165 h 1112270"/>
                  <a:gd name="connsiteX0" fmla="*/ 768471 w 1653888"/>
                  <a:gd name="connsiteY0" fmla="*/ 670214 h 1117319"/>
                  <a:gd name="connsiteX1" fmla="*/ 100813 w 1653888"/>
                  <a:gd name="connsiteY1" fmla="*/ 655700 h 1117319"/>
                  <a:gd name="connsiteX2" fmla="*/ 173384 w 1653888"/>
                  <a:gd name="connsiteY2" fmla="*/ 104157 h 1117319"/>
                  <a:gd name="connsiteX3" fmla="*/ 739442 w 1653888"/>
                  <a:gd name="connsiteY3" fmla="*/ 481528 h 1117319"/>
                  <a:gd name="connsiteX4" fmla="*/ 1131328 w 1653888"/>
                  <a:gd name="connsiteY4" fmla="*/ 17071 h 1117319"/>
                  <a:gd name="connsiteX5" fmla="*/ 1653842 w 1653888"/>
                  <a:gd name="connsiteY5" fmla="*/ 263814 h 1117319"/>
                  <a:gd name="connsiteX6" fmla="*/ 1160356 w 1653888"/>
                  <a:gd name="connsiteY6" fmla="*/ 583128 h 1117319"/>
                  <a:gd name="connsiteX7" fmla="*/ 928128 w 1653888"/>
                  <a:gd name="connsiteY7" fmla="*/ 597642 h 1117319"/>
                  <a:gd name="connsiteX8" fmla="*/ 1044242 w 1653888"/>
                  <a:gd name="connsiteY8" fmla="*/ 1105643 h 1117319"/>
                  <a:gd name="connsiteX9" fmla="*/ 826528 w 1653888"/>
                  <a:gd name="connsiteY9" fmla="*/ 960500 h 1117319"/>
                  <a:gd name="connsiteX10" fmla="*/ 594299 w 1653888"/>
                  <a:gd name="connsiteY10" fmla="*/ 1091128 h 1117319"/>
                  <a:gd name="connsiteX11" fmla="*/ 768471 w 1653888"/>
                  <a:gd name="connsiteY11" fmla="*/ 670214 h 1117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3888" h="1117319">
                    <a:moveTo>
                      <a:pt x="768471" y="670214"/>
                    </a:moveTo>
                    <a:cubicBezTo>
                      <a:pt x="686223" y="597643"/>
                      <a:pt x="199994" y="750043"/>
                      <a:pt x="100813" y="655700"/>
                    </a:cubicBezTo>
                    <a:cubicBezTo>
                      <a:pt x="1632" y="561357"/>
                      <a:pt x="-92711" y="191243"/>
                      <a:pt x="173384" y="104157"/>
                    </a:cubicBezTo>
                    <a:cubicBezTo>
                      <a:pt x="439479" y="17071"/>
                      <a:pt x="579785" y="496042"/>
                      <a:pt x="739442" y="481528"/>
                    </a:cubicBezTo>
                    <a:cubicBezTo>
                      <a:pt x="899099" y="467014"/>
                      <a:pt x="877328" y="82386"/>
                      <a:pt x="1131328" y="17071"/>
                    </a:cubicBezTo>
                    <a:cubicBezTo>
                      <a:pt x="1385328" y="-48244"/>
                      <a:pt x="1649004" y="82386"/>
                      <a:pt x="1653842" y="263814"/>
                    </a:cubicBezTo>
                    <a:cubicBezTo>
                      <a:pt x="1658680" y="445242"/>
                      <a:pt x="1281308" y="527490"/>
                      <a:pt x="1160356" y="583128"/>
                    </a:cubicBezTo>
                    <a:cubicBezTo>
                      <a:pt x="1039404" y="638766"/>
                      <a:pt x="947480" y="510556"/>
                      <a:pt x="928128" y="597642"/>
                    </a:cubicBezTo>
                    <a:cubicBezTo>
                      <a:pt x="908776" y="684728"/>
                      <a:pt x="1061175" y="1045167"/>
                      <a:pt x="1044242" y="1105643"/>
                    </a:cubicBezTo>
                    <a:cubicBezTo>
                      <a:pt x="1027309" y="1166119"/>
                      <a:pt x="884585" y="972595"/>
                      <a:pt x="826528" y="960500"/>
                    </a:cubicBezTo>
                    <a:cubicBezTo>
                      <a:pt x="768471" y="948405"/>
                      <a:pt x="603975" y="1139509"/>
                      <a:pt x="594299" y="1091128"/>
                    </a:cubicBezTo>
                    <a:cubicBezTo>
                      <a:pt x="584623" y="1042747"/>
                      <a:pt x="850719" y="742785"/>
                      <a:pt x="768471" y="67021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FFFFFF"/>
                  </a:gs>
                  <a:gs pos="47000">
                    <a:srgbClr val="FCF6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7">
                <a:extLst>
                  <a:ext uri="{FF2B5EF4-FFF2-40B4-BE49-F238E27FC236}">
                    <a16:creationId xmlns:a16="http://schemas.microsoft.com/office/drawing/2014/main" id="{644F020C-83FB-A37C-5ECB-A631A16BFD7F}"/>
                  </a:ext>
                </a:extLst>
              </p:cNvPr>
              <p:cNvSpPr/>
              <p:nvPr/>
            </p:nvSpPr>
            <p:spPr>
              <a:xfrm>
                <a:off x="6129259" y="3079349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8">
                <a:extLst>
                  <a:ext uri="{FF2B5EF4-FFF2-40B4-BE49-F238E27FC236}">
                    <a16:creationId xmlns:a16="http://schemas.microsoft.com/office/drawing/2014/main" id="{BF86251F-0262-478C-2818-601A944ECBB4}"/>
                  </a:ext>
                </a:extLst>
              </p:cNvPr>
              <p:cNvSpPr/>
              <p:nvPr/>
            </p:nvSpPr>
            <p:spPr>
              <a:xfrm rot="19307537" flipH="1">
                <a:off x="5690959" y="3225457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oup 53">
              <a:extLst>
                <a:ext uri="{FF2B5EF4-FFF2-40B4-BE49-F238E27FC236}">
                  <a16:creationId xmlns:a16="http://schemas.microsoft.com/office/drawing/2014/main" id="{8B5FF5AC-6191-835F-42C8-ADB4DE5B4D95}"/>
                </a:ext>
              </a:extLst>
            </p:cNvPr>
            <p:cNvGrpSpPr/>
            <p:nvPr/>
          </p:nvGrpSpPr>
          <p:grpSpPr>
            <a:xfrm>
              <a:off x="5095614" y="2624495"/>
              <a:ext cx="2155465" cy="898619"/>
              <a:chOff x="5093890" y="2581735"/>
              <a:chExt cx="2155465" cy="898619"/>
            </a:xfrm>
          </p:grpSpPr>
          <p:sp>
            <p:nvSpPr>
              <p:cNvPr id="43" name="Freeform: Shape 50">
                <a:extLst>
                  <a:ext uri="{FF2B5EF4-FFF2-40B4-BE49-F238E27FC236}">
                    <a16:creationId xmlns:a16="http://schemas.microsoft.com/office/drawing/2014/main" id="{E8486180-F6BB-AC93-0F64-358348B572B3}"/>
                  </a:ext>
                </a:extLst>
              </p:cNvPr>
              <p:cNvSpPr/>
              <p:nvPr/>
            </p:nvSpPr>
            <p:spPr>
              <a:xfrm>
                <a:off x="5093890" y="2581735"/>
                <a:ext cx="2155465" cy="889712"/>
              </a:xfrm>
              <a:custGeom>
                <a:avLst/>
                <a:gdLst>
                  <a:gd name="connsiteX0" fmla="*/ 902800 w 2155465"/>
                  <a:gd name="connsiteY0" fmla="*/ 889712 h 889712"/>
                  <a:gd name="connsiteX1" fmla="*/ 2915 w 2155465"/>
                  <a:gd name="connsiteY1" fmla="*/ 352684 h 889712"/>
                  <a:gd name="connsiteX2" fmla="*/ 627029 w 2155465"/>
                  <a:gd name="connsiteY2" fmla="*/ 134969 h 889712"/>
                  <a:gd name="connsiteX3" fmla="*/ 960858 w 2155465"/>
                  <a:gd name="connsiteY3" fmla="*/ 744569 h 889712"/>
                  <a:gd name="connsiteX4" fmla="*/ 1483372 w 2155465"/>
                  <a:gd name="connsiteY4" fmla="*/ 18855 h 889712"/>
                  <a:gd name="connsiteX5" fmla="*/ 2151029 w 2155465"/>
                  <a:gd name="connsiteY5" fmla="*/ 265598 h 889712"/>
                  <a:gd name="connsiteX6" fmla="*/ 1135029 w 2155465"/>
                  <a:gd name="connsiteY6" fmla="*/ 831655 h 889712"/>
                  <a:gd name="connsiteX7" fmla="*/ 1135029 w 2155465"/>
                  <a:gd name="connsiteY7" fmla="*/ 831655 h 889712"/>
                  <a:gd name="connsiteX8" fmla="*/ 902800 w 2155465"/>
                  <a:gd name="connsiteY8" fmla="*/ 889712 h 889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5465" h="889712">
                    <a:moveTo>
                      <a:pt x="902800" y="889712"/>
                    </a:moveTo>
                    <a:cubicBezTo>
                      <a:pt x="475838" y="684093"/>
                      <a:pt x="48877" y="478474"/>
                      <a:pt x="2915" y="352684"/>
                    </a:cubicBezTo>
                    <a:cubicBezTo>
                      <a:pt x="-43047" y="226894"/>
                      <a:pt x="467372" y="69655"/>
                      <a:pt x="627029" y="134969"/>
                    </a:cubicBezTo>
                    <a:cubicBezTo>
                      <a:pt x="786686" y="200283"/>
                      <a:pt x="818134" y="763921"/>
                      <a:pt x="960858" y="744569"/>
                    </a:cubicBezTo>
                    <a:cubicBezTo>
                      <a:pt x="1103582" y="725217"/>
                      <a:pt x="1285010" y="98683"/>
                      <a:pt x="1483372" y="18855"/>
                    </a:cubicBezTo>
                    <a:cubicBezTo>
                      <a:pt x="1681734" y="-60974"/>
                      <a:pt x="2209086" y="130131"/>
                      <a:pt x="2151029" y="265598"/>
                    </a:cubicBezTo>
                    <a:cubicBezTo>
                      <a:pt x="2092972" y="401065"/>
                      <a:pt x="1135029" y="831655"/>
                      <a:pt x="1135029" y="831655"/>
                    </a:cubicBezTo>
                    <a:lnTo>
                      <a:pt x="1135029" y="831655"/>
                    </a:lnTo>
                    <a:lnTo>
                      <a:pt x="902800" y="88971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00"/>
                  </a:gs>
                  <a:gs pos="53000">
                    <a:srgbClr val="FFC000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F2E8EB61-328A-6517-BB34-06FF78AD2C6B}"/>
                  </a:ext>
                </a:extLst>
              </p:cNvPr>
              <p:cNvSpPr/>
              <p:nvPr/>
            </p:nvSpPr>
            <p:spPr>
              <a:xfrm rot="20766763" flipH="1">
                <a:off x="5720258" y="3151085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997E0006-6B7D-2A08-5321-9855B7B5B655}"/>
                  </a:ext>
                </a:extLst>
              </p:cNvPr>
              <p:cNvSpPr/>
              <p:nvPr/>
            </p:nvSpPr>
            <p:spPr>
              <a:xfrm rot="5400000" flipH="1">
                <a:off x="6068115" y="3113803"/>
                <a:ext cx="330595" cy="329269"/>
              </a:xfrm>
              <a:custGeom>
                <a:avLst/>
                <a:gdLst>
                  <a:gd name="connsiteX0" fmla="*/ 1777 w 330595"/>
                  <a:gd name="connsiteY0" fmla="*/ 251045 h 329269"/>
                  <a:gd name="connsiteX1" fmla="*/ 210954 w 330595"/>
                  <a:gd name="connsiteY1" fmla="*/ 33 h 329269"/>
                  <a:gd name="connsiteX2" fmla="*/ 49589 w 330595"/>
                  <a:gd name="connsiteY2" fmla="*/ 268974 h 329269"/>
                  <a:gd name="connsiteX3" fmla="*/ 264742 w 330595"/>
                  <a:gd name="connsiteY3" fmla="*/ 53821 h 329269"/>
                  <a:gd name="connsiteX4" fmla="*/ 91424 w 330595"/>
                  <a:gd name="connsiteY4" fmla="*/ 298857 h 329269"/>
                  <a:gd name="connsiteX5" fmla="*/ 330483 w 330595"/>
                  <a:gd name="connsiteY5" fmla="*/ 119563 h 329269"/>
                  <a:gd name="connsiteX6" fmla="*/ 121307 w 330595"/>
                  <a:gd name="connsiteY6" fmla="*/ 322763 h 329269"/>
                  <a:gd name="connsiteX7" fmla="*/ 1777 w 330595"/>
                  <a:gd name="connsiteY7" fmla="*/ 251045 h 32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595" h="329269">
                    <a:moveTo>
                      <a:pt x="1777" y="251045"/>
                    </a:moveTo>
                    <a:cubicBezTo>
                      <a:pt x="16718" y="197257"/>
                      <a:pt x="202985" y="-2955"/>
                      <a:pt x="210954" y="33"/>
                    </a:cubicBezTo>
                    <a:cubicBezTo>
                      <a:pt x="218923" y="3021"/>
                      <a:pt x="40624" y="260009"/>
                      <a:pt x="49589" y="268974"/>
                    </a:cubicBezTo>
                    <a:cubicBezTo>
                      <a:pt x="58554" y="277939"/>
                      <a:pt x="257770" y="48841"/>
                      <a:pt x="264742" y="53821"/>
                    </a:cubicBezTo>
                    <a:cubicBezTo>
                      <a:pt x="271714" y="58801"/>
                      <a:pt x="80467" y="287900"/>
                      <a:pt x="91424" y="298857"/>
                    </a:cubicBezTo>
                    <a:cubicBezTo>
                      <a:pt x="102381" y="309814"/>
                      <a:pt x="325503" y="115579"/>
                      <a:pt x="330483" y="119563"/>
                    </a:cubicBezTo>
                    <a:cubicBezTo>
                      <a:pt x="335464" y="123547"/>
                      <a:pt x="173103" y="299853"/>
                      <a:pt x="121307" y="322763"/>
                    </a:cubicBezTo>
                    <a:cubicBezTo>
                      <a:pt x="69511" y="345673"/>
                      <a:pt x="-13164" y="304833"/>
                      <a:pt x="1777" y="25104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Tekstballon: ovaal 24">
            <a:extLst>
              <a:ext uri="{FF2B5EF4-FFF2-40B4-BE49-F238E27FC236}">
                <a16:creationId xmlns:a16="http://schemas.microsoft.com/office/drawing/2014/main" id="{CA08451B-0C04-9BB7-9F2C-5BEB989FD192}"/>
              </a:ext>
            </a:extLst>
          </p:cNvPr>
          <p:cNvSpPr/>
          <p:nvPr/>
        </p:nvSpPr>
        <p:spPr>
          <a:xfrm flipH="1">
            <a:off x="4810889" y="3305323"/>
            <a:ext cx="1232720" cy="628671"/>
          </a:xfrm>
          <a:prstGeom prst="wedgeEllipseCallout">
            <a:avLst>
              <a:gd name="adj1" fmla="val -48531"/>
              <a:gd name="adj2" fmla="val 98414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 err="1">
                <a:latin typeface="Effra" panose="02000506080000020004"/>
              </a:rPr>
              <a:t>Meow</a:t>
            </a:r>
            <a:r>
              <a:rPr lang="nl-NL" dirty="0">
                <a:latin typeface="Effra" panose="0200050608000002000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9163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7639 L -0.09375 -0.34514 C -0.11328 -0.40579 -0.14245 -0.4382 -0.17331 -0.4382 C -0.2082 -0.4382 -0.23607 -0.40579 -0.2556 -0.34514 L -0.34909 -0.0763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181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23 L 1.45833E-6 -0.22986 C 1.45833E-6 -0.3331 -0.09479 -0.45926 -0.17149 -0.45926 L -0.34258 -0.45926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29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8.33333E-7 -0.18194 C -8.33333E-7 -0.26342 -0.09388 -0.36296 -0.16966 -0.36296 L -0.33867 -0.36296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-1814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3.125E-6 -0.12014 C 3.125E-6 -0.17408 -0.09258 -0.24005 -0.16732 -0.24005 L -0.33464 -0.2400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4.58333E-6 0.00046 C -0.00053 -0.01181 -0.00131 -0.02338 -0.00183 -0.03542 C -0.00222 -0.04815 -0.00196 -0.06111 -0.00274 -0.07408 C -0.00339 -0.08542 -0.00534 -0.0963 -0.00638 -0.10741 C -0.0073 -0.11621 -0.00769 -0.125 -0.00821 -0.13403 C -0.00769 -0.1463 -0.00756 -0.1588 -0.00638 -0.17083 C -0.00599 -0.17639 -0.00469 -0.18148 -0.00365 -0.18681 C 4.58333E-6 -0.20486 0.00559 -0.22801 0.01119 -0.24306 C 0.01276 -0.24722 0.01432 -0.25116 0.01575 -0.25533 C 0.01849 -0.26296 0.022 -0.27616 0.02604 -0.28195 C 0.02838 -0.28542 0.03151 -0.28634 0.03437 -0.28889 C 0.0414 -0.29514 0.04713 -0.30208 0.05468 -0.30648 C 0.0595 -0.30926 0.06445 -0.31134 0.06953 -0.31366 C 0.07604 -0.31621 0.08919 -0.3206 0.09635 -0.32222 C 0.09934 -0.32292 0.10247 -0.32338 0.10559 -0.32384 L 0.17968 -0.3206 C 0.21315 -0.31644 0.19674 -0.31736 0.22122 -0.31019 L 0.24531 -0.30301 C 0.24934 -0.3007 0.25351 -0.29861 0.25742 -0.29607 C 0.25846 -0.29514 0.25924 -0.29375 0.26015 -0.29259 C 0.26145 -0.29074 0.26263 -0.28912 0.2638 -0.28704 C 0.26666 -0.28264 0.26927 -0.27708 0.27213 -0.27292 C 0.27539 -0.26852 0.27877 -0.26389 0.28242 -0.26088 C 0.28372 -0.25926 0.28541 -0.25949 0.28697 -0.2588 C 0.28789 -0.25857 0.28984 -0.25718 0.28984 -0.25671 " pathEditMode="relative" rAng="0" ptsTypes="AAAAAAAAAAAAAAAAAAAAAAAA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-16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3.54167E-6 -0.27222 C -3.54167E-6 -0.39421 0.08164 -0.54398 0.14805 -0.54398 L 0.29636 -0.54398 " pathEditMode="relative" rAng="0" ptsTypes="AA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-2719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6.25E-7 -0.1912 C 6.25E-7 -0.27708 0.08073 -0.38241 0.14635 -0.38241 L 0.29271 -0.38241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7685 L 0.08386 -0.26852 C 0.10117 -0.3463 0.12748 -0.38796 0.15495 -0.38796 C 0.1862 -0.38796 0.21133 -0.3463 0.22865 -0.26852 L 0.31263 0.07685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232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4166 L 0.06706 -0.31805 C 0.08099 -0.38032 0.10196 -0.41366 0.12396 -0.41366 C 0.14896 -0.41366 0.16901 -0.38032 0.18295 -0.31805 L 0.25 -0.04166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6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493 L 0.09505 -0.31203 C 0.11471 -0.37129 0.14453 -0.40301 0.17578 -0.40301 C 0.21106 -0.40301 0.23958 -0.37129 0.25924 -0.31203 L 0.35455 -0.049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013 -0.0685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20" grpId="0"/>
      <p:bldP spid="2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DF5E8-41E7-B51D-DF53-F8EF499A0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43DC32-1CB5-0CEA-06F9-BA6C54C8D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Kracht en veiligheid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F085B415-41A6-0EE9-1D32-56CF17350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Stopafstand, remweg, reactie-afstand</a:t>
            </a:r>
          </a:p>
          <a:p>
            <a:r>
              <a:rPr lang="nl-NL" dirty="0"/>
              <a:t>Druk</a:t>
            </a:r>
          </a:p>
          <a:p>
            <a:r>
              <a:rPr lang="nl-NL" dirty="0"/>
              <a:t>Katrollen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D673408D-5A6F-AAF0-208A-F7BFCFB60571}"/>
              </a:ext>
            </a:extLst>
          </p:cNvPr>
          <p:cNvGrpSpPr/>
          <p:nvPr/>
        </p:nvGrpSpPr>
        <p:grpSpPr>
          <a:xfrm>
            <a:off x="7162223" y="2152931"/>
            <a:ext cx="5715577" cy="754036"/>
            <a:chOff x="6834332" y="5970465"/>
            <a:chExt cx="5715577" cy="754036"/>
          </a:xfrm>
        </p:grpSpPr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918560D3-E014-DC12-5F91-15DFD14ACAE3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[00:58:26]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E6318310-9558-A230-F8BF-5B01AC0507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826A6EAA-19D9-40C0-B455-B0E5DC70444F}"/>
              </a:ext>
            </a:extLst>
          </p:cNvPr>
          <p:cNvGrpSpPr/>
          <p:nvPr/>
        </p:nvGrpSpPr>
        <p:grpSpPr>
          <a:xfrm>
            <a:off x="7162223" y="1688842"/>
            <a:ext cx="5715577" cy="754036"/>
            <a:chOff x="6834332" y="5970465"/>
            <a:chExt cx="5715577" cy="754036"/>
          </a:xfrm>
        </p:grpSpPr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7C8CAB6C-8031-DD51-A08D-01F0EB972731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[00:45:10]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6A4C22F4-4E9F-A211-E352-98E90C0EF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E3F3CDF7-5322-4A84-C4B7-7DD966EABCFE}"/>
              </a:ext>
            </a:extLst>
          </p:cNvPr>
          <p:cNvGrpSpPr/>
          <p:nvPr/>
        </p:nvGrpSpPr>
        <p:grpSpPr>
          <a:xfrm>
            <a:off x="7162223" y="2658721"/>
            <a:ext cx="5715577" cy="754036"/>
            <a:chOff x="6834332" y="5970465"/>
            <a:chExt cx="5715577" cy="754036"/>
          </a:xfrm>
        </p:grpSpPr>
        <p:sp>
          <p:nvSpPr>
            <p:cNvPr id="4" name="Titel 1">
              <a:extLst>
                <a:ext uri="{FF2B5EF4-FFF2-40B4-BE49-F238E27FC236}">
                  <a16:creationId xmlns:a16="http://schemas.microsoft.com/office/drawing/2014/main" id="{75554358-830F-83B8-A05E-C8E35432CD94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2021 – [00:45:52]</a:t>
              </a: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7640585-6CF9-631C-B64A-A316629FF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79181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D6A66-14D9-BBC6-C424-337C26A6C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9329018-4B11-A881-F587-9AFE7CB00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D32233-A382-E605-1948-02E20BCCA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11" y="1321703"/>
            <a:ext cx="4629796" cy="153373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670659AE-DA1F-61DA-24AE-9FE6AF5A3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61" y="2794531"/>
            <a:ext cx="8573696" cy="75258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28B4023-EF27-D6FA-D32B-BE8D266A53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628" y="3488441"/>
            <a:ext cx="5377617" cy="3154967"/>
          </a:xfrm>
          <a:prstGeom prst="rect">
            <a:avLst/>
          </a:prstGeom>
        </p:spPr>
      </p:pic>
      <p:sp>
        <p:nvSpPr>
          <p:cNvPr id="20" name="Ovaal 19">
            <a:extLst>
              <a:ext uri="{FF2B5EF4-FFF2-40B4-BE49-F238E27FC236}">
                <a16:creationId xmlns:a16="http://schemas.microsoft.com/office/drawing/2014/main" id="{A6DE1839-20D2-30C3-6D76-001A86C16D96}"/>
              </a:ext>
            </a:extLst>
          </p:cNvPr>
          <p:cNvSpPr/>
          <p:nvPr/>
        </p:nvSpPr>
        <p:spPr>
          <a:xfrm>
            <a:off x="3745293" y="3914945"/>
            <a:ext cx="2224064" cy="547827"/>
          </a:xfrm>
          <a:custGeom>
            <a:avLst/>
            <a:gdLst>
              <a:gd name="csX0" fmla="*/ 0 w 2224064"/>
              <a:gd name="csY0" fmla="*/ 273914 h 547827"/>
              <a:gd name="csX1" fmla="*/ 1112032 w 2224064"/>
              <a:gd name="csY1" fmla="*/ 0 h 547827"/>
              <a:gd name="csX2" fmla="*/ 2224064 w 2224064"/>
              <a:gd name="csY2" fmla="*/ 273914 h 547827"/>
              <a:gd name="csX3" fmla="*/ 1112032 w 2224064"/>
              <a:gd name="csY3" fmla="*/ 547828 h 547827"/>
              <a:gd name="csX4" fmla="*/ 0 w 2224064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224064" h="547827" extrusionOk="0">
                <a:moveTo>
                  <a:pt x="0" y="273914"/>
                </a:moveTo>
                <a:cubicBezTo>
                  <a:pt x="-27547" y="105643"/>
                  <a:pt x="429865" y="25525"/>
                  <a:pt x="1112032" y="0"/>
                </a:cubicBezTo>
                <a:cubicBezTo>
                  <a:pt x="1746623" y="4302"/>
                  <a:pt x="2183678" y="123919"/>
                  <a:pt x="2224064" y="273914"/>
                </a:cubicBezTo>
                <a:cubicBezTo>
                  <a:pt x="2169398" y="478577"/>
                  <a:pt x="1722042" y="570753"/>
                  <a:pt x="1112032" y="547828"/>
                </a:cubicBezTo>
                <a:cubicBezTo>
                  <a:pt x="470630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1" name="Groep 20">
            <a:extLst>
              <a:ext uri="{FF2B5EF4-FFF2-40B4-BE49-F238E27FC236}">
                <a16:creationId xmlns:a16="http://schemas.microsoft.com/office/drawing/2014/main" id="{DD0B7D27-04BD-D5FD-57D3-AD77E62348DE}"/>
              </a:ext>
            </a:extLst>
          </p:cNvPr>
          <p:cNvGrpSpPr/>
          <p:nvPr/>
        </p:nvGrpSpPr>
        <p:grpSpPr>
          <a:xfrm>
            <a:off x="4800302" y="2289610"/>
            <a:ext cx="1730169" cy="1730169"/>
            <a:chOff x="7574698" y="951109"/>
            <a:chExt cx="1730169" cy="1730169"/>
          </a:xfrm>
        </p:grpSpPr>
        <p:pic>
          <p:nvPicPr>
            <p:cNvPr id="22" name="Graphic 21" descr="Pen met effen opvulling">
              <a:extLst>
                <a:ext uri="{FF2B5EF4-FFF2-40B4-BE49-F238E27FC236}">
                  <a16:creationId xmlns:a16="http://schemas.microsoft.com/office/drawing/2014/main" id="{1CD54367-2D46-FC42-5FEA-2C0EEA9CB2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7C0DFCC1-95DB-16B1-7296-B53F356E4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37" name="Ovaal 36">
            <a:extLst>
              <a:ext uri="{FF2B5EF4-FFF2-40B4-BE49-F238E27FC236}">
                <a16:creationId xmlns:a16="http://schemas.microsoft.com/office/drawing/2014/main" id="{0AC02EE5-F1E8-7365-6EF8-261BC23AE855}"/>
              </a:ext>
            </a:extLst>
          </p:cNvPr>
          <p:cNvSpPr/>
          <p:nvPr/>
        </p:nvSpPr>
        <p:spPr>
          <a:xfrm>
            <a:off x="3772322" y="6129238"/>
            <a:ext cx="3241542" cy="547827"/>
          </a:xfrm>
          <a:custGeom>
            <a:avLst/>
            <a:gdLst>
              <a:gd name="csX0" fmla="*/ 0 w 3241542"/>
              <a:gd name="csY0" fmla="*/ 273914 h 547827"/>
              <a:gd name="csX1" fmla="*/ 1620771 w 3241542"/>
              <a:gd name="csY1" fmla="*/ 0 h 547827"/>
              <a:gd name="csX2" fmla="*/ 3241542 w 3241542"/>
              <a:gd name="csY2" fmla="*/ 273914 h 547827"/>
              <a:gd name="csX3" fmla="*/ 1620771 w 3241542"/>
              <a:gd name="csY3" fmla="*/ 547828 h 547827"/>
              <a:gd name="csX4" fmla="*/ 0 w 3241542"/>
              <a:gd name="csY4" fmla="*/ 273914 h 54782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241542" h="547827" extrusionOk="0">
                <a:moveTo>
                  <a:pt x="0" y="273914"/>
                </a:moveTo>
                <a:cubicBezTo>
                  <a:pt x="-162732" y="22258"/>
                  <a:pt x="610042" y="43387"/>
                  <a:pt x="1620771" y="0"/>
                </a:cubicBezTo>
                <a:cubicBezTo>
                  <a:pt x="2536331" y="4302"/>
                  <a:pt x="3201156" y="123919"/>
                  <a:pt x="3241542" y="273914"/>
                </a:cubicBezTo>
                <a:cubicBezTo>
                  <a:pt x="3139196" y="525139"/>
                  <a:pt x="2496638" y="654283"/>
                  <a:pt x="1620771" y="547828"/>
                </a:cubicBezTo>
                <a:cubicBezTo>
                  <a:pt x="698400" y="532922"/>
                  <a:pt x="17826" y="433710"/>
                  <a:pt x="0" y="273914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8" name="Groep 37">
            <a:extLst>
              <a:ext uri="{FF2B5EF4-FFF2-40B4-BE49-F238E27FC236}">
                <a16:creationId xmlns:a16="http://schemas.microsoft.com/office/drawing/2014/main" id="{5A273E4F-C4B7-A6CF-2BD0-12A789ABAEED}"/>
              </a:ext>
            </a:extLst>
          </p:cNvPr>
          <p:cNvGrpSpPr/>
          <p:nvPr/>
        </p:nvGrpSpPr>
        <p:grpSpPr>
          <a:xfrm>
            <a:off x="5284535" y="4503903"/>
            <a:ext cx="1730169" cy="1730169"/>
            <a:chOff x="8031902" y="951109"/>
            <a:chExt cx="1730169" cy="1730169"/>
          </a:xfrm>
        </p:grpSpPr>
        <p:pic>
          <p:nvPicPr>
            <p:cNvPr id="39" name="Graphic 38" descr="Pen met effen opvulling">
              <a:extLst>
                <a:ext uri="{FF2B5EF4-FFF2-40B4-BE49-F238E27FC236}">
                  <a16:creationId xmlns:a16="http://schemas.microsoft.com/office/drawing/2014/main" id="{99C43095-B699-328B-D417-500BA584FB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31902" y="951109"/>
              <a:ext cx="1730169" cy="1730169"/>
            </a:xfrm>
            <a:prstGeom prst="rect">
              <a:avLst/>
            </a:prstGeom>
          </p:spPr>
        </p:pic>
        <p:pic>
          <p:nvPicPr>
            <p:cNvPr id="40" name="Afbeelding 39">
              <a:extLst>
                <a:ext uri="{FF2B5EF4-FFF2-40B4-BE49-F238E27FC236}">
                  <a16:creationId xmlns:a16="http://schemas.microsoft.com/office/drawing/2014/main" id="{C61ECF48-CF83-42BF-5C85-F34E1DD52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89409">
              <a:off x="9007618" y="1461288"/>
              <a:ext cx="290876" cy="198417"/>
            </a:xfrm>
            <a:prstGeom prst="rect">
              <a:avLst/>
            </a:prstGeom>
          </p:spPr>
        </p:pic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DE0BA0D-054A-A612-C1C4-758BEADF2B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8812" y="827260"/>
            <a:ext cx="2506327" cy="543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1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3.7037E-6 C 0.04506 -3.7037E-6 0.08151 0.01945 0.08151 0.04352 C 0.08151 0.06736 0.04506 0.08704 0.00026 0.08704 C -0.04453 0.08704 -0.08047 0.06736 -0.08047 0.04352 C -0.08047 0.01945 -0.04453 -3.7037E-6 0.00026 -3.7037E-6 Z " pathEditMode="relative" rAng="0" ptsTypes="AAAAA">
                                      <p:cBhvr>
                                        <p:cTn id="1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435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C 0.06575 -3.7037E-7 0.1194 0.01944 0.1194 0.04352 C 0.1194 0.06736 0.06575 0.08704 2.91667E-6 0.08704 C -0.06576 0.08704 -0.11849 0.06736 -0.11849 0.04352 C -0.11849 0.01944 -0.06576 -3.7037E-7 2.91667E-6 -3.7037E-7 Z " pathEditMode="relative" rAng="0" ptsTypes="AAAAA">
                                      <p:cBhvr>
                                        <p:cTn id="25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435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0E822-297D-C057-56D7-0F2D6F738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F05DC4A-B000-E199-EC06-BADBB6A9F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3B904E5-FE05-2D09-1327-13CEFC4E8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61" y="1441179"/>
            <a:ext cx="6992326" cy="97168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419D4BF-CDA6-FA09-E2DF-BBCD7E55C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261" y="2593641"/>
            <a:ext cx="5039428" cy="1324160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5E8B2267-8D52-4AE4-8322-C563EBFC6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525" y="1054147"/>
            <a:ext cx="4174331" cy="5565775"/>
          </a:xfrm>
          <a:prstGeom prst="rect">
            <a:avLst/>
          </a:prstGeom>
        </p:spPr>
      </p:pic>
      <p:sp>
        <p:nvSpPr>
          <p:cNvPr id="32" name="Ovaal 31">
            <a:extLst>
              <a:ext uri="{FF2B5EF4-FFF2-40B4-BE49-F238E27FC236}">
                <a16:creationId xmlns:a16="http://schemas.microsoft.com/office/drawing/2014/main" id="{BC6276FE-E46D-A5F0-BE97-A664E3F63B19}"/>
              </a:ext>
            </a:extLst>
          </p:cNvPr>
          <p:cNvSpPr/>
          <p:nvPr/>
        </p:nvSpPr>
        <p:spPr>
          <a:xfrm>
            <a:off x="1337686" y="2952586"/>
            <a:ext cx="457200" cy="423179"/>
          </a:xfrm>
          <a:custGeom>
            <a:avLst/>
            <a:gdLst>
              <a:gd name="csX0" fmla="*/ 0 w 457200"/>
              <a:gd name="csY0" fmla="*/ 211590 h 423179"/>
              <a:gd name="csX1" fmla="*/ 228600 w 457200"/>
              <a:gd name="csY1" fmla="*/ 0 h 423179"/>
              <a:gd name="csX2" fmla="*/ 457200 w 457200"/>
              <a:gd name="csY2" fmla="*/ 211590 h 423179"/>
              <a:gd name="csX3" fmla="*/ 228600 w 457200"/>
              <a:gd name="csY3" fmla="*/ 423180 h 423179"/>
              <a:gd name="csX4" fmla="*/ 0 w 457200"/>
              <a:gd name="csY4" fmla="*/ 211590 h 42317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457200" h="423179" extrusionOk="0">
                <a:moveTo>
                  <a:pt x="0" y="211590"/>
                </a:moveTo>
                <a:cubicBezTo>
                  <a:pt x="-19695" y="82584"/>
                  <a:pt x="92357" y="3750"/>
                  <a:pt x="228600" y="0"/>
                </a:cubicBezTo>
                <a:cubicBezTo>
                  <a:pt x="360979" y="1290"/>
                  <a:pt x="454326" y="94823"/>
                  <a:pt x="457200" y="211590"/>
                </a:cubicBezTo>
                <a:cubicBezTo>
                  <a:pt x="441961" y="343329"/>
                  <a:pt x="350386" y="447864"/>
                  <a:pt x="228600" y="423180"/>
                </a:cubicBezTo>
                <a:cubicBezTo>
                  <a:pt x="84991" y="413684"/>
                  <a:pt x="19099" y="337574"/>
                  <a:pt x="0" y="211590"/>
                </a:cubicBezTo>
                <a:close/>
              </a:path>
            </a:pathLst>
          </a:custGeom>
          <a:noFill/>
          <a:ln w="76200">
            <a:solidFill>
              <a:srgbClr val="945DE8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3" name="Groep 32">
            <a:extLst>
              <a:ext uri="{FF2B5EF4-FFF2-40B4-BE49-F238E27FC236}">
                <a16:creationId xmlns:a16="http://schemas.microsoft.com/office/drawing/2014/main" id="{782706D9-572A-6715-3A26-9634D87B4968}"/>
              </a:ext>
            </a:extLst>
          </p:cNvPr>
          <p:cNvGrpSpPr/>
          <p:nvPr/>
        </p:nvGrpSpPr>
        <p:grpSpPr>
          <a:xfrm>
            <a:off x="1511579" y="1317308"/>
            <a:ext cx="1730169" cy="1730169"/>
            <a:chOff x="7574698" y="951109"/>
            <a:chExt cx="1730169" cy="1730169"/>
          </a:xfrm>
        </p:grpSpPr>
        <p:pic>
          <p:nvPicPr>
            <p:cNvPr id="34" name="Graphic 33" descr="Pen met effen opvulling">
              <a:extLst>
                <a:ext uri="{FF2B5EF4-FFF2-40B4-BE49-F238E27FC236}">
                  <a16:creationId xmlns:a16="http://schemas.microsoft.com/office/drawing/2014/main" id="{89009051-CD0E-7F82-EEDD-B0EE41D02F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471BF17C-3A10-1E69-103F-68A9DC96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B53F8205-6C0E-68AA-97EE-BCA301C82D17}"/>
              </a:ext>
            </a:extLst>
          </p:cNvPr>
          <p:cNvGrpSpPr/>
          <p:nvPr/>
        </p:nvGrpSpPr>
        <p:grpSpPr>
          <a:xfrm>
            <a:off x="1424098" y="4123531"/>
            <a:ext cx="5117851" cy="2016900"/>
            <a:chOff x="1793474" y="4006701"/>
            <a:chExt cx="5117851" cy="2016900"/>
          </a:xfrm>
        </p:grpSpPr>
        <p:pic>
          <p:nvPicPr>
            <p:cNvPr id="43" name="Graphic 42" descr="Mannelijke bouwvakker silhouet">
              <a:extLst>
                <a:ext uri="{FF2B5EF4-FFF2-40B4-BE49-F238E27FC236}">
                  <a16:creationId xmlns:a16="http://schemas.microsoft.com/office/drawing/2014/main" id="{21428DE5-0FD1-ABC9-6006-A3421602DD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93474" y="4006701"/>
              <a:ext cx="2016900" cy="2016900"/>
            </a:xfrm>
            <a:prstGeom prst="rect">
              <a:avLst/>
            </a:prstGeom>
          </p:spPr>
        </p:pic>
        <p:sp>
          <p:nvSpPr>
            <p:cNvPr id="44" name="Rechthoek: afgeronde hoeken 43">
              <a:extLst>
                <a:ext uri="{FF2B5EF4-FFF2-40B4-BE49-F238E27FC236}">
                  <a16:creationId xmlns:a16="http://schemas.microsoft.com/office/drawing/2014/main" id="{D5C0D489-CB2C-9299-FFD8-A8A0A049174D}"/>
                </a:ext>
              </a:extLst>
            </p:cNvPr>
            <p:cNvSpPr/>
            <p:nvPr/>
          </p:nvSpPr>
          <p:spPr>
            <a:xfrm>
              <a:off x="4573200" y="4316390"/>
              <a:ext cx="1724874" cy="698761"/>
            </a:xfrm>
            <a:prstGeom prst="round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>
                  <a:solidFill>
                    <a:srgbClr val="945DE8"/>
                  </a:solidFill>
                  <a:latin typeface="Effra" panose="02000506080000020004"/>
                </a:rPr>
                <a:t>DEMO</a:t>
              </a: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F229AB84-86AA-D888-32A2-71EBFE6BAF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prstClr val="black"/>
                <a:srgbClr val="7D2D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717"/>
            <a:stretch>
              <a:fillRect/>
            </a:stretch>
          </p:blipFill>
          <p:spPr bwMode="auto">
            <a:xfrm>
              <a:off x="3885975" y="4408371"/>
              <a:ext cx="3025350" cy="1518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06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2.96296E-6 L 0.00248 0.00139 L 0.00964 0.00717 L 0.01602 0.01736 L 0.01927 0.03055 L 0.01992 0.04027 L 0.01914 0.04838 L 0.01693 0.0625 L 0.01133 0.075 L 0.0043 0.08078 L -0.00013 0.07847 L -0.00273 0.07407 L -0.0112 0.07361 L -0.01823 0.06296 L -0.02213 0.05416 L -0.0237 0.04514 L -0.02435 0.0368 L -0.02383 0.0287 L -0.02135 0.01944 L -0.01653 0.00926 L -0.01146 0.00509 L -0.00664 0.00254 L -0.00286 0.00023 L -0.0013 2.96296E-6 Z " pathEditMode="relative" rAng="0" ptsTypes="AAAAAAAAAAAAAAAAAAAAAAAA">
                                      <p:cBhvr>
                                        <p:cTn id="1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6A07B-E56F-CC02-BB2D-2AF9D61FF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47EF2E01-2CF3-DC71-2072-E9D37888F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28" y="5694061"/>
            <a:ext cx="6620799" cy="4572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FD3B948-0035-3C35-12FE-0CD0A5F28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72" y="1356368"/>
            <a:ext cx="7311766" cy="4068000"/>
          </a:xfrm>
          <a:prstGeom prst="rect">
            <a:avLst/>
          </a:prstGeom>
        </p:spPr>
      </p:pic>
      <p:pic>
        <p:nvPicPr>
          <p:cNvPr id="26" name="Afbeelding 25" descr="Afbeelding met tennis, racket, geel&#10;&#10;Automatisch gegenereerde beschrijving">
            <a:extLst>
              <a:ext uri="{FF2B5EF4-FFF2-40B4-BE49-F238E27FC236}">
                <a16:creationId xmlns:a16="http://schemas.microsoft.com/office/drawing/2014/main" id="{67417EDB-9FAE-7087-3651-8340DF377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42842">
            <a:off x="-905050" y="-1913336"/>
            <a:ext cx="6948000" cy="8987870"/>
          </a:xfrm>
          <a:prstGeom prst="rect">
            <a:avLst/>
          </a:prstGeom>
        </p:spPr>
      </p:pic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2F2D4C56-A2BF-0C7D-951A-F79F771DA481}"/>
              </a:ext>
            </a:extLst>
          </p:cNvPr>
          <p:cNvCxnSpPr>
            <a:cxnSpLocks/>
          </p:cNvCxnSpPr>
          <p:nvPr/>
        </p:nvCxnSpPr>
        <p:spPr>
          <a:xfrm>
            <a:off x="1601172" y="6100525"/>
            <a:ext cx="50702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hoek: afgeronde hoeken 35">
            <a:extLst>
              <a:ext uri="{FF2B5EF4-FFF2-40B4-BE49-F238E27FC236}">
                <a16:creationId xmlns:a16="http://schemas.microsoft.com/office/drawing/2014/main" id="{7FCF12AD-08A8-A533-C204-0A2123DAC9E1}"/>
              </a:ext>
            </a:extLst>
          </p:cNvPr>
          <p:cNvSpPr/>
          <p:nvPr/>
        </p:nvSpPr>
        <p:spPr>
          <a:xfrm>
            <a:off x="5827383" y="5810933"/>
            <a:ext cx="1296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31449C4-D2C1-11C9-0725-96108B843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Constructies</a:t>
            </a: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EC923A5C-20AD-D96D-870F-914312FB04F9}"/>
              </a:ext>
            </a:extLst>
          </p:cNvPr>
          <p:cNvCxnSpPr>
            <a:cxnSpLocks/>
          </p:cNvCxnSpPr>
          <p:nvPr/>
        </p:nvCxnSpPr>
        <p:spPr>
          <a:xfrm>
            <a:off x="4445972" y="6100525"/>
            <a:ext cx="396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6E7652EA-01D5-F6D8-E98C-1055ED472C2C}"/>
              </a:ext>
            </a:extLst>
          </p:cNvPr>
          <p:cNvSpPr/>
          <p:nvPr/>
        </p:nvSpPr>
        <p:spPr>
          <a:xfrm>
            <a:off x="4643972" y="3739721"/>
            <a:ext cx="1980038" cy="43616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000" b="1" dirty="0">
                <a:solidFill>
                  <a:srgbClr val="945DE8"/>
                </a:solidFill>
                <a:latin typeface="Effra" panose="02000506080000020004"/>
              </a:rPr>
              <a:t>5 x 125 = 625 N</a:t>
            </a:r>
          </a:p>
        </p:txBody>
      </p:sp>
    </p:spTree>
    <p:extLst>
      <p:ext uri="{BB962C8B-B14F-4D97-AF65-F5344CB8AC3E}">
        <p14:creationId xmlns:p14="http://schemas.microsoft.com/office/powerpoint/2010/main" val="16995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3BE6C-8DEF-7FB2-0D58-3BD827462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2F0F7B0-3AD3-6405-2643-7471FD350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479"/>
          <a:stretch>
            <a:fillRect/>
          </a:stretch>
        </p:blipFill>
        <p:spPr>
          <a:xfrm>
            <a:off x="940772" y="3093106"/>
            <a:ext cx="7671600" cy="3564847"/>
          </a:xfrm>
          <a:prstGeom prst="rect">
            <a:avLst/>
          </a:prstGeom>
        </p:spPr>
      </p:pic>
      <p:cxnSp>
        <p:nvCxnSpPr>
          <p:cNvPr id="29" name="Rechte verbindingslijn met pijl 28">
            <a:extLst>
              <a:ext uri="{FF2B5EF4-FFF2-40B4-BE49-F238E27FC236}">
                <a16:creationId xmlns:a16="http://schemas.microsoft.com/office/drawing/2014/main" id="{BC96C269-8BB7-4127-7E40-97F2446ABA1B}"/>
              </a:ext>
            </a:extLst>
          </p:cNvPr>
          <p:cNvCxnSpPr>
            <a:cxnSpLocks/>
          </p:cNvCxnSpPr>
          <p:nvPr/>
        </p:nvCxnSpPr>
        <p:spPr>
          <a:xfrm>
            <a:off x="1810287" y="4942604"/>
            <a:ext cx="3072028" cy="1412728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31EC18E3-6D51-2FED-2C7B-EBBE184DD773}"/>
              </a:ext>
            </a:extLst>
          </p:cNvPr>
          <p:cNvCxnSpPr>
            <a:cxnSpLocks/>
          </p:cNvCxnSpPr>
          <p:nvPr/>
        </p:nvCxnSpPr>
        <p:spPr>
          <a:xfrm flipH="1">
            <a:off x="1900237" y="3659110"/>
            <a:ext cx="2878716" cy="1326356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vak 30">
            <a:extLst>
              <a:ext uri="{FF2B5EF4-FFF2-40B4-BE49-F238E27FC236}">
                <a16:creationId xmlns:a16="http://schemas.microsoft.com/office/drawing/2014/main" id="{2B8E2705-C3D5-0786-BFC1-F077C8364947}"/>
              </a:ext>
            </a:extLst>
          </p:cNvPr>
          <p:cNvSpPr txBox="1"/>
          <p:nvPr/>
        </p:nvSpPr>
        <p:spPr>
          <a:xfrm>
            <a:off x="1799608" y="3827368"/>
            <a:ext cx="1292752" cy="4139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l-NL" sz="2000" b="1" i="0" dirty="0">
                <a:solidFill>
                  <a:srgbClr val="945DE8"/>
                </a:solidFill>
                <a:latin typeface="Effra" panose="02000506080000020004"/>
              </a:rPr>
              <a:t>6</a:t>
            </a:r>
            <a:r>
              <a:rPr lang="pt-BR" sz="2000" b="1" i="0" dirty="0">
                <a:solidFill>
                  <a:srgbClr val="945DE8"/>
                </a:solidFill>
                <a:latin typeface="Effra" panose="02000506080000020004"/>
              </a:rPr>
              <a:t> cm</a:t>
            </a:r>
            <a:endParaRPr lang="nl-NL" sz="2000" b="1" dirty="0">
              <a:solidFill>
                <a:srgbClr val="945DE8"/>
              </a:solidFill>
              <a:latin typeface="Effra" panose="02000506080000020004"/>
            </a:endParaRPr>
          </a:p>
        </p:txBody>
      </p:sp>
      <p:sp>
        <p:nvSpPr>
          <p:cNvPr id="35" name="Tekstvak 34">
            <a:extLst>
              <a:ext uri="{FF2B5EF4-FFF2-40B4-BE49-F238E27FC236}">
                <a16:creationId xmlns:a16="http://schemas.microsoft.com/office/drawing/2014/main" id="{7B11D3B4-0028-8BD7-09B4-F324E24B4538}"/>
              </a:ext>
            </a:extLst>
          </p:cNvPr>
          <p:cNvSpPr txBox="1"/>
          <p:nvPr/>
        </p:nvSpPr>
        <p:spPr>
          <a:xfrm>
            <a:off x="2535906" y="3842449"/>
            <a:ext cx="1292752" cy="4139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l-NL" sz="2000" b="1" dirty="0">
                <a:solidFill>
                  <a:srgbClr val="945DE8"/>
                </a:solidFill>
                <a:latin typeface="Effra" panose="02000506080000020004"/>
              </a:rPr>
              <a:t>±0</a:t>
            </a:r>
            <a:r>
              <a:rPr lang="nl-NL" sz="2000" b="1" i="0" dirty="0">
                <a:solidFill>
                  <a:srgbClr val="945DE8"/>
                </a:solidFill>
                <a:latin typeface="Effra" panose="02000506080000020004"/>
              </a:rPr>
              <a:t>,</a:t>
            </a:r>
            <a:r>
              <a:rPr lang="nl-NL" sz="2000" b="1" dirty="0">
                <a:solidFill>
                  <a:srgbClr val="945DE8"/>
                </a:solidFill>
                <a:latin typeface="Effra" panose="02000506080000020004"/>
              </a:rPr>
              <a:t>4</a:t>
            </a:r>
            <a:r>
              <a:rPr lang="pt-BR" sz="2000" b="1" i="0" dirty="0">
                <a:solidFill>
                  <a:srgbClr val="945DE8"/>
                </a:solidFill>
                <a:latin typeface="Effra" panose="02000506080000020004"/>
              </a:rPr>
              <a:t> cm</a:t>
            </a:r>
            <a:endParaRPr lang="nl-NL" sz="2000" b="1" dirty="0">
              <a:solidFill>
                <a:srgbClr val="945DE8"/>
              </a:solidFill>
              <a:latin typeface="Effra" panose="02000506080000020004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6C6D31D-26ED-67B5-8956-A68BB16A8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Constructies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87BCEB8-2E2F-4076-0DDB-134127E61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71" y="6117169"/>
            <a:ext cx="3029373" cy="552527"/>
          </a:xfrm>
          <a:prstGeom prst="rect">
            <a:avLst/>
          </a:prstGeom>
        </p:spPr>
      </p:pic>
      <p:grpSp>
        <p:nvGrpSpPr>
          <p:cNvPr id="42" name="Groep 41">
            <a:extLst>
              <a:ext uri="{FF2B5EF4-FFF2-40B4-BE49-F238E27FC236}">
                <a16:creationId xmlns:a16="http://schemas.microsoft.com/office/drawing/2014/main" id="{75822B47-7E8C-5459-2159-E2AFC5728E9E}"/>
              </a:ext>
            </a:extLst>
          </p:cNvPr>
          <p:cNvGrpSpPr/>
          <p:nvPr/>
        </p:nvGrpSpPr>
        <p:grpSpPr>
          <a:xfrm>
            <a:off x="4673161" y="4663263"/>
            <a:ext cx="1730169" cy="1730169"/>
            <a:chOff x="7574698" y="951109"/>
            <a:chExt cx="1730169" cy="1730169"/>
          </a:xfrm>
        </p:grpSpPr>
        <p:pic>
          <p:nvPicPr>
            <p:cNvPr id="43" name="Graphic 42" descr="Pen met effen opvulling">
              <a:extLst>
                <a:ext uri="{FF2B5EF4-FFF2-40B4-BE49-F238E27FC236}">
                  <a16:creationId xmlns:a16="http://schemas.microsoft.com/office/drawing/2014/main" id="{13161E7B-4509-A57E-5685-7F5412F500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44" name="Afbeelding 43">
              <a:extLst>
                <a:ext uri="{FF2B5EF4-FFF2-40B4-BE49-F238E27FC236}">
                  <a16:creationId xmlns:a16="http://schemas.microsoft.com/office/drawing/2014/main" id="{20999931-D48B-6EB7-BF7F-76EB98FE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grpSp>
        <p:nvGrpSpPr>
          <p:cNvPr id="45" name="Groep 44">
            <a:extLst>
              <a:ext uri="{FF2B5EF4-FFF2-40B4-BE49-F238E27FC236}">
                <a16:creationId xmlns:a16="http://schemas.microsoft.com/office/drawing/2014/main" id="{511EE4C3-F6C0-0894-46A8-27F8255592C6}"/>
              </a:ext>
            </a:extLst>
          </p:cNvPr>
          <p:cNvGrpSpPr/>
          <p:nvPr/>
        </p:nvGrpSpPr>
        <p:grpSpPr>
          <a:xfrm>
            <a:off x="4685861" y="2021663"/>
            <a:ext cx="1730169" cy="1730169"/>
            <a:chOff x="7574698" y="951109"/>
            <a:chExt cx="1730169" cy="1730169"/>
          </a:xfrm>
        </p:grpSpPr>
        <p:pic>
          <p:nvPicPr>
            <p:cNvPr id="46" name="Graphic 45" descr="Pen met effen opvulling">
              <a:extLst>
                <a:ext uri="{FF2B5EF4-FFF2-40B4-BE49-F238E27FC236}">
                  <a16:creationId xmlns:a16="http://schemas.microsoft.com/office/drawing/2014/main" id="{2B758E0D-95F6-1FEB-3C6D-9FB08B66D7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574698" y="951109"/>
              <a:ext cx="1730169" cy="1730169"/>
            </a:xfrm>
            <a:prstGeom prst="rect">
              <a:avLst/>
            </a:prstGeom>
          </p:spPr>
        </p:pic>
        <p:pic>
          <p:nvPicPr>
            <p:cNvPr id="47" name="Afbeelding 46">
              <a:extLst>
                <a:ext uri="{FF2B5EF4-FFF2-40B4-BE49-F238E27FC236}">
                  <a16:creationId xmlns:a16="http://schemas.microsoft.com/office/drawing/2014/main" id="{CEE03F59-CADD-1528-DBB6-A912E8A3B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889409">
              <a:off x="8546373" y="1461288"/>
              <a:ext cx="290876" cy="198417"/>
            </a:xfrm>
            <a:prstGeom prst="rect">
              <a:avLst/>
            </a:prstGeom>
          </p:spPr>
        </p:pic>
      </p:grpSp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id="{A42E449C-3F22-BEC4-CDDE-61BA5828D79F}"/>
              </a:ext>
            </a:extLst>
          </p:cNvPr>
          <p:cNvSpPr/>
          <p:nvPr/>
        </p:nvSpPr>
        <p:spPr>
          <a:xfrm>
            <a:off x="2071389" y="6118827"/>
            <a:ext cx="1871784" cy="46698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2000" b="1" dirty="0">
                <a:solidFill>
                  <a:srgbClr val="945DE8"/>
                </a:solidFill>
                <a:latin typeface="Effra" panose="02000506080000020004"/>
              </a:rPr>
              <a:t>6 x 125 = 750 N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33DBD37-98B3-A583-CEF6-40844FFDEB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540" y="1526057"/>
            <a:ext cx="9030960" cy="981212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1EAB31A-D07C-9961-8594-FB4FFE64ADAA}"/>
              </a:ext>
            </a:extLst>
          </p:cNvPr>
          <p:cNvCxnSpPr>
            <a:cxnSpLocks/>
          </p:cNvCxnSpPr>
          <p:nvPr/>
        </p:nvCxnSpPr>
        <p:spPr>
          <a:xfrm>
            <a:off x="1848387" y="2178658"/>
            <a:ext cx="1152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D4F50A8A-4B17-0330-5740-6A5D79459678}"/>
              </a:ext>
            </a:extLst>
          </p:cNvPr>
          <p:cNvSpPr/>
          <p:nvPr/>
        </p:nvSpPr>
        <p:spPr>
          <a:xfrm>
            <a:off x="5599215" y="1908893"/>
            <a:ext cx="720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BFB545C7-1102-05BB-072C-8F22DD381D77}"/>
              </a:ext>
            </a:extLst>
          </p:cNvPr>
          <p:cNvSpPr/>
          <p:nvPr/>
        </p:nvSpPr>
        <p:spPr>
          <a:xfrm>
            <a:off x="2910404" y="2217193"/>
            <a:ext cx="792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D5E87BC-78AA-C104-4C43-6C603B0463CF}"/>
              </a:ext>
            </a:extLst>
          </p:cNvPr>
          <p:cNvCxnSpPr>
            <a:cxnSpLocks/>
          </p:cNvCxnSpPr>
          <p:nvPr/>
        </p:nvCxnSpPr>
        <p:spPr>
          <a:xfrm>
            <a:off x="1848387" y="2467623"/>
            <a:ext cx="684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jl: omlaag 9">
            <a:extLst>
              <a:ext uri="{FF2B5EF4-FFF2-40B4-BE49-F238E27FC236}">
                <a16:creationId xmlns:a16="http://schemas.microsoft.com/office/drawing/2014/main" id="{114B1E76-66B8-33BB-CD21-4A2E4C56BF5F}"/>
              </a:ext>
            </a:extLst>
          </p:cNvPr>
          <p:cNvSpPr/>
          <p:nvPr/>
        </p:nvSpPr>
        <p:spPr>
          <a:xfrm>
            <a:off x="9071067" y="1456011"/>
            <a:ext cx="336430" cy="483875"/>
          </a:xfrm>
          <a:prstGeom prst="downArrow">
            <a:avLst/>
          </a:prstGeom>
          <a:solidFill>
            <a:srgbClr val="945DE8"/>
          </a:solidFill>
          <a:ln>
            <a:solidFill>
              <a:srgbClr val="652EA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Afbeelding 27" descr="Afbeelding met tennis, racket, geel&#10;&#10;Automatisch gegenereerde beschrijving">
            <a:extLst>
              <a:ext uri="{FF2B5EF4-FFF2-40B4-BE49-F238E27FC236}">
                <a16:creationId xmlns:a16="http://schemas.microsoft.com/office/drawing/2014/main" id="{69CA6B8A-5B33-3780-733A-307174905A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60000">
            <a:off x="4189485" y="-1720667"/>
            <a:ext cx="6948000" cy="898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6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-0.16914 0.248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23607 -0.19329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0" y="-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33333E-6 L -0.23607 0.19329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10" y="965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48" grpId="0" animBg="1"/>
      <p:bldP spid="7" grpId="0" animBg="1"/>
      <p:bldP spid="8" grpId="0" animBg="1"/>
      <p:bldP spid="10" grpId="0" animBg="1"/>
      <p:bldP spid="1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99445-68ED-5541-6616-720338ABA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9194F247-7087-40B2-30F9-19CC1D7351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1495"/>
          <a:stretch>
            <a:fillRect/>
          </a:stretch>
        </p:blipFill>
        <p:spPr>
          <a:xfrm>
            <a:off x="926263" y="1644721"/>
            <a:ext cx="6973273" cy="3905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66815D1-61F3-69BE-F100-1C175813C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263" y="1339877"/>
            <a:ext cx="3439005" cy="3048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DAB3F8D-3EFC-5BCC-BA19-B1E8F72D3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58" y="5464658"/>
            <a:ext cx="7983064" cy="60968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6A8D368-C0B3-23DC-A0AE-A581F847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5" t="73830" r="185" b="11627"/>
          <a:stretch>
            <a:fillRect/>
          </a:stretch>
        </p:blipFill>
        <p:spPr>
          <a:xfrm>
            <a:off x="1026679" y="4545564"/>
            <a:ext cx="6973273" cy="66771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0C3ED652-611F-A0AA-E3B0-CFA9F2AB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39" b="29862"/>
          <a:stretch>
            <a:fillRect/>
          </a:stretch>
        </p:blipFill>
        <p:spPr>
          <a:xfrm>
            <a:off x="926263" y="2001637"/>
            <a:ext cx="6973273" cy="262640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0BF8E830-F2DB-0719-5B90-C53F8436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5" t="92936" r="185" b="-910"/>
          <a:stretch>
            <a:fillRect/>
          </a:stretch>
        </p:blipFill>
        <p:spPr>
          <a:xfrm>
            <a:off x="2133584" y="4879422"/>
            <a:ext cx="6973273" cy="36612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AE7A556-3C35-6F66-9FDD-856534DE8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Constructies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281D7F5-09E0-E7B8-B2BB-B6C3AB33E29E}"/>
              </a:ext>
            </a:extLst>
          </p:cNvPr>
          <p:cNvGrpSpPr/>
          <p:nvPr/>
        </p:nvGrpSpPr>
        <p:grpSpPr>
          <a:xfrm>
            <a:off x="10808907" y="4995490"/>
            <a:ext cx="1063990" cy="1651273"/>
            <a:chOff x="10359083" y="4038706"/>
            <a:chExt cx="1063990" cy="1651273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AB5199FF-23F9-7C76-117F-DEAEB9FE24B2}"/>
                </a:ext>
              </a:extLst>
            </p:cNvPr>
            <p:cNvSpPr txBox="1"/>
            <p:nvPr/>
          </p:nvSpPr>
          <p:spPr>
            <a:xfrm>
              <a:off x="10359083" y="5382202"/>
              <a:ext cx="796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[7]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31B41B6-5E62-D9E1-2996-4B8F38A93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BAC5695C-7E11-602B-409D-470D0E5656BB}"/>
              </a:ext>
            </a:extLst>
          </p:cNvPr>
          <p:cNvSpPr/>
          <p:nvPr/>
        </p:nvSpPr>
        <p:spPr>
          <a:xfrm>
            <a:off x="3161383" y="2409994"/>
            <a:ext cx="540000" cy="288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99EFE8FB-6882-7293-3B15-0920A117DFFF}"/>
              </a:ext>
            </a:extLst>
          </p:cNvPr>
          <p:cNvSpPr/>
          <p:nvPr/>
        </p:nvSpPr>
        <p:spPr>
          <a:xfrm>
            <a:off x="1706839" y="2948365"/>
            <a:ext cx="54000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5DDA18BF-AB67-71E7-6D4D-E9D4DBBA5CB6}"/>
              </a:ext>
            </a:extLst>
          </p:cNvPr>
          <p:cNvCxnSpPr>
            <a:cxnSpLocks/>
          </p:cNvCxnSpPr>
          <p:nvPr/>
        </p:nvCxnSpPr>
        <p:spPr>
          <a:xfrm>
            <a:off x="1597763" y="5777838"/>
            <a:ext cx="900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DCFB94D5-9B28-68BF-4A93-6E53E9D55CED}"/>
              </a:ext>
            </a:extLst>
          </p:cNvPr>
          <p:cNvSpPr/>
          <p:nvPr/>
        </p:nvSpPr>
        <p:spPr>
          <a:xfrm>
            <a:off x="2814264" y="5515536"/>
            <a:ext cx="720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EF404E9C-5638-B619-50CC-FDC6E1D44383}"/>
              </a:ext>
            </a:extLst>
          </p:cNvPr>
          <p:cNvSpPr/>
          <p:nvPr/>
        </p:nvSpPr>
        <p:spPr>
          <a:xfrm>
            <a:off x="3900217" y="4926615"/>
            <a:ext cx="720000" cy="28959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3E419F1D-60B7-8BF0-BEF8-B9FDB5BCAB0D}"/>
              </a:ext>
            </a:extLst>
          </p:cNvPr>
          <p:cNvSpPr/>
          <p:nvPr/>
        </p:nvSpPr>
        <p:spPr>
          <a:xfrm>
            <a:off x="5062207" y="4925152"/>
            <a:ext cx="677581" cy="28812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4" name="Rechte verbindingslijn met pijl 33">
            <a:extLst>
              <a:ext uri="{FF2B5EF4-FFF2-40B4-BE49-F238E27FC236}">
                <a16:creationId xmlns:a16="http://schemas.microsoft.com/office/drawing/2014/main" id="{45CD09C0-BF21-8040-5904-41008F040DA2}"/>
              </a:ext>
            </a:extLst>
          </p:cNvPr>
          <p:cNvCxnSpPr>
            <a:cxnSpLocks/>
          </p:cNvCxnSpPr>
          <p:nvPr/>
        </p:nvCxnSpPr>
        <p:spPr>
          <a:xfrm>
            <a:off x="5739788" y="3673513"/>
            <a:ext cx="0" cy="805915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>
            <a:extLst>
              <a:ext uri="{FF2B5EF4-FFF2-40B4-BE49-F238E27FC236}">
                <a16:creationId xmlns:a16="http://schemas.microsoft.com/office/drawing/2014/main" id="{D262FB08-D006-5780-8C06-55DB96985B16}"/>
              </a:ext>
            </a:extLst>
          </p:cNvPr>
          <p:cNvCxnSpPr>
            <a:cxnSpLocks/>
          </p:cNvCxnSpPr>
          <p:nvPr/>
        </p:nvCxnSpPr>
        <p:spPr>
          <a:xfrm rot="10800000">
            <a:off x="2547845" y="1966160"/>
            <a:ext cx="0" cy="169200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50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31" grpId="0" animBg="1"/>
      <p:bldP spid="21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C6A1C-5B50-7CDA-9B03-72C371F06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CC3DE-0F21-C750-BE92-559352CA1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Constructies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4591DFF8-F319-EF8C-D991-27639F38A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Samenstellen </a:t>
            </a:r>
          </a:p>
          <a:p>
            <a:r>
              <a:rPr lang="nl-NL" dirty="0"/>
              <a:t>Samenstellen (andere vraag)</a:t>
            </a:r>
          </a:p>
          <a:p>
            <a:r>
              <a:rPr lang="nl-NL" dirty="0"/>
              <a:t>Ontbinden</a:t>
            </a:r>
          </a:p>
          <a:p>
            <a:r>
              <a:rPr lang="nl-NL" dirty="0"/>
              <a:t>Hefbomen en momentenwet</a:t>
            </a: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E5FB415-8BB9-EFEA-3DC6-3CD912A70B21}"/>
              </a:ext>
            </a:extLst>
          </p:cNvPr>
          <p:cNvGrpSpPr/>
          <p:nvPr/>
        </p:nvGrpSpPr>
        <p:grpSpPr>
          <a:xfrm>
            <a:off x="5814271" y="2185442"/>
            <a:ext cx="5715577" cy="754036"/>
            <a:chOff x="6834332" y="5970465"/>
            <a:chExt cx="5715577" cy="754036"/>
          </a:xfrm>
        </p:grpSpPr>
        <p:sp>
          <p:nvSpPr>
            <p:cNvPr id="17" name="Titel 1">
              <a:extLst>
                <a:ext uri="{FF2B5EF4-FFF2-40B4-BE49-F238E27FC236}">
                  <a16:creationId xmlns:a16="http://schemas.microsoft.com/office/drawing/2014/main" id="{97980DCE-2405-4BA0-8690-B195FC36C2A4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[00:05:07]</a:t>
              </a: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400F222-AE04-59FC-522B-4993A0ED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1BCF08F0-7CDC-F665-9D23-85D3999F581F}"/>
              </a:ext>
            </a:extLst>
          </p:cNvPr>
          <p:cNvGrpSpPr/>
          <p:nvPr/>
        </p:nvGrpSpPr>
        <p:grpSpPr>
          <a:xfrm>
            <a:off x="5814271" y="2742369"/>
            <a:ext cx="5715577" cy="754036"/>
            <a:chOff x="6834332" y="5970465"/>
            <a:chExt cx="5715577" cy="754036"/>
          </a:xfrm>
        </p:grpSpPr>
        <p:sp>
          <p:nvSpPr>
            <p:cNvPr id="20" name="Titel 1">
              <a:extLst>
                <a:ext uri="{FF2B5EF4-FFF2-40B4-BE49-F238E27FC236}">
                  <a16:creationId xmlns:a16="http://schemas.microsoft.com/office/drawing/2014/main" id="{240EC979-4B3A-2A2D-0AEE-B4E658338838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2023 – [00:35:50]</a:t>
              </a:r>
            </a:p>
          </p:txBody>
        </p:sp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D592E635-337A-8207-0EC6-F228D66F6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AFEAEE09-AF1D-080A-5381-1F8A6FEE4DBB}"/>
              </a:ext>
            </a:extLst>
          </p:cNvPr>
          <p:cNvGrpSpPr/>
          <p:nvPr/>
        </p:nvGrpSpPr>
        <p:grpSpPr>
          <a:xfrm>
            <a:off x="5814271" y="1628516"/>
            <a:ext cx="5715577" cy="754036"/>
            <a:chOff x="6834332" y="5970465"/>
            <a:chExt cx="5715577" cy="754036"/>
          </a:xfrm>
        </p:grpSpPr>
        <p:sp>
          <p:nvSpPr>
            <p:cNvPr id="13" name="Titel 1">
              <a:extLst>
                <a:ext uri="{FF2B5EF4-FFF2-40B4-BE49-F238E27FC236}">
                  <a16:creationId xmlns:a16="http://schemas.microsoft.com/office/drawing/2014/main" id="{D6AE15DA-3526-EAD4-C1A8-CBBD0BE9CE46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2025 – [00:07:16]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317DBF1F-4619-BF36-5687-0CC71AA7D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2978CC40-06B8-AE08-5320-F8F6027AEDFE}"/>
              </a:ext>
            </a:extLst>
          </p:cNvPr>
          <p:cNvGrpSpPr/>
          <p:nvPr/>
        </p:nvGrpSpPr>
        <p:grpSpPr>
          <a:xfrm>
            <a:off x="5814271" y="3299295"/>
            <a:ext cx="5715577" cy="754036"/>
            <a:chOff x="6834332" y="5970465"/>
            <a:chExt cx="5715577" cy="754036"/>
          </a:xfrm>
        </p:grpSpPr>
        <p:sp>
          <p:nvSpPr>
            <p:cNvPr id="16" name="Titel 1">
              <a:extLst>
                <a:ext uri="{FF2B5EF4-FFF2-40B4-BE49-F238E27FC236}">
                  <a16:creationId xmlns:a16="http://schemas.microsoft.com/office/drawing/2014/main" id="{88B869BA-A5FF-BF52-498E-F9EC75AFE164}"/>
                </a:ext>
              </a:extLst>
            </p:cNvPr>
            <p:cNvSpPr txBox="1">
              <a:spLocks/>
            </p:cNvSpPr>
            <p:nvPr/>
          </p:nvSpPr>
          <p:spPr>
            <a:xfrm>
              <a:off x="7240085" y="5970465"/>
              <a:ext cx="5309824" cy="75403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Effra" panose="02000506080000020004" pitchFamily="2" charset="0"/>
                  <a:ea typeface="+mj-ea"/>
                  <a:cs typeface="+mj-cs"/>
                </a:defRPr>
              </a:lvl1pPr>
            </a:lstStyle>
            <a:p>
              <a:r>
                <a:rPr lang="nl-NL" sz="1800" i="1" dirty="0"/>
                <a:t>zie livestream 2024 – [00:13:07]</a:t>
              </a:r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2BF4DC0C-20C9-AB38-560C-D9389DE99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4332" y="6144606"/>
              <a:ext cx="405753" cy="405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2585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B90DC-39F4-CCC0-C9BB-242173FF4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Opfriscursus basiskennis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9C7105-933A-4C64-A6AC-A37DF8E0D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Fasen (toestanden)</a:t>
            </a:r>
          </a:p>
          <a:p>
            <a:pPr lvl="1"/>
            <a:r>
              <a:rPr lang="nl-NL" dirty="0"/>
              <a:t>Gas</a:t>
            </a:r>
          </a:p>
          <a:p>
            <a:pPr lvl="1"/>
            <a:r>
              <a:rPr lang="nl-NL" dirty="0"/>
              <a:t>Vast</a:t>
            </a:r>
          </a:p>
          <a:p>
            <a:pPr lvl="1"/>
            <a:r>
              <a:rPr lang="nl-NL" dirty="0"/>
              <a:t>Vloeibaar</a:t>
            </a:r>
          </a:p>
          <a:p>
            <a:r>
              <a:rPr lang="nl-NL" dirty="0"/>
              <a:t>Faseovergangen</a:t>
            </a:r>
          </a:p>
          <a:p>
            <a:pPr lvl="1"/>
            <a:r>
              <a:rPr lang="nl-NL" dirty="0"/>
              <a:t>Smelten / stollen (bevriezen) </a:t>
            </a:r>
          </a:p>
          <a:p>
            <a:pPr lvl="1"/>
            <a:r>
              <a:rPr lang="nl-NL" dirty="0"/>
              <a:t>Verdampen / condenseren</a:t>
            </a:r>
          </a:p>
          <a:p>
            <a:pPr lvl="1"/>
            <a:r>
              <a:rPr lang="nl-NL" dirty="0"/>
              <a:t>Rijpen / vervluchtigen</a:t>
            </a:r>
          </a:p>
        </p:txBody>
      </p:sp>
    </p:spTree>
    <p:extLst>
      <p:ext uri="{BB962C8B-B14F-4D97-AF65-F5344CB8AC3E}">
        <p14:creationId xmlns:p14="http://schemas.microsoft.com/office/powerpoint/2010/main" val="269007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A891C-82FD-649A-F978-179C0CC6E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A2211-29E4-D9A8-D72F-04BE95CD6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Opfriscursus basiskennis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2A7FB5D-1ACD-E575-6A68-B775C8E44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Stofeigenschappen</a:t>
            </a:r>
          </a:p>
          <a:p>
            <a:pPr lvl="1"/>
            <a:r>
              <a:rPr lang="nl-NL" dirty="0"/>
              <a:t>Fase (vast, vloeibaar of gasvormig) bij normale druk en temperatuur</a:t>
            </a:r>
          </a:p>
          <a:p>
            <a:pPr lvl="1"/>
            <a:r>
              <a:rPr lang="nl-NL" dirty="0"/>
              <a:t>Kleur</a:t>
            </a:r>
          </a:p>
          <a:p>
            <a:pPr lvl="1"/>
            <a:r>
              <a:rPr lang="nl-NL" dirty="0"/>
              <a:t>Geur</a:t>
            </a:r>
          </a:p>
          <a:p>
            <a:pPr lvl="1"/>
            <a:r>
              <a:rPr lang="nl-NL" dirty="0"/>
              <a:t>Oplosbaarheid in water</a:t>
            </a:r>
          </a:p>
          <a:p>
            <a:pPr lvl="1"/>
            <a:r>
              <a:rPr lang="nl-NL" dirty="0"/>
              <a:t>Kookpunt</a:t>
            </a:r>
          </a:p>
          <a:p>
            <a:pPr lvl="1"/>
            <a:r>
              <a:rPr lang="nl-NL" dirty="0"/>
              <a:t>Smeltpunt</a:t>
            </a:r>
          </a:p>
          <a:p>
            <a:pPr lvl="1"/>
            <a:r>
              <a:rPr lang="nl-NL" dirty="0"/>
              <a:t>Geleiding van elektriciteit</a:t>
            </a:r>
          </a:p>
          <a:p>
            <a:pPr lvl="1"/>
            <a:r>
              <a:rPr lang="nl-NL" dirty="0"/>
              <a:t>Dichtheid</a:t>
            </a:r>
          </a:p>
          <a:p>
            <a:pPr marL="457200" lvl="1" indent="0">
              <a:buNone/>
            </a:pPr>
            <a:r>
              <a:rPr lang="nl-NL" dirty="0"/>
              <a:t>Tip: een stofeigenschap is voor die stof altijd hetzelfde (massa en volume zijn dat bijvoorbeeld niet, dus geen stofeigenschap!)</a:t>
            </a:r>
          </a:p>
        </p:txBody>
      </p:sp>
    </p:spTree>
    <p:extLst>
      <p:ext uri="{BB962C8B-B14F-4D97-AF65-F5344CB8AC3E}">
        <p14:creationId xmlns:p14="http://schemas.microsoft.com/office/powerpoint/2010/main" val="2376341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2C823-11C4-EC37-4E59-4B3EABFA0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520453-AC46-B7B6-8095-1D07AF5FF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Opfriscursus basiskennis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887C47-ABD3-D872-058E-B91C088BC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Warmtetransport</a:t>
            </a:r>
          </a:p>
          <a:p>
            <a:pPr lvl="1"/>
            <a:r>
              <a:rPr lang="nl-NL" dirty="0"/>
              <a:t>Straling (geen tussenstof nodig, zoals warmte van de zon)</a:t>
            </a:r>
          </a:p>
          <a:p>
            <a:pPr lvl="1"/>
            <a:r>
              <a:rPr lang="nl-NL" dirty="0"/>
              <a:t>Stroming (via vloeistof of gas)</a:t>
            </a:r>
          </a:p>
          <a:p>
            <a:pPr lvl="1"/>
            <a:r>
              <a:rPr lang="nl-NL" dirty="0"/>
              <a:t>Geleiding (door een vaste stof of van de ene stof naar een andere stof)</a:t>
            </a:r>
          </a:p>
          <a:p>
            <a:r>
              <a:rPr lang="nl-NL" dirty="0"/>
              <a:t>Omrekenen van km/h maar m/s en andersom:</a:t>
            </a:r>
          </a:p>
          <a:p>
            <a:pPr marL="0" indent="0">
              <a:buNone/>
            </a:pPr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9273C2F-A59C-3B83-17C3-C32519DFCDC3}"/>
              </a:ext>
            </a:extLst>
          </p:cNvPr>
          <p:cNvSpPr txBox="1"/>
          <p:nvPr/>
        </p:nvSpPr>
        <p:spPr>
          <a:xfrm>
            <a:off x="1246030" y="4927315"/>
            <a:ext cx="2811988" cy="523220"/>
          </a:xfrm>
          <a:prstGeom prst="rect">
            <a:avLst/>
          </a:prstGeom>
          <a:solidFill>
            <a:srgbClr val="945DE8"/>
          </a:solidFill>
        </p:spPr>
        <p:txBody>
          <a:bodyPr wrap="none" rtlCol="0">
            <a:spAutoFit/>
          </a:bodyPr>
          <a:lstStyle/>
          <a:p>
            <a:r>
              <a:rPr lang="nl-NL" sz="2800" b="1" dirty="0">
                <a:solidFill>
                  <a:schemeClr val="bg1"/>
                </a:solidFill>
                <a:latin typeface="Effra" panose="02000506080000020004"/>
              </a:rPr>
              <a:t>10 m/s = 36 km/h</a:t>
            </a:r>
            <a:endParaRPr lang="nl-NL" b="1" dirty="0">
              <a:solidFill>
                <a:schemeClr val="bg1"/>
              </a:solidFill>
              <a:latin typeface="Effra" panose="02000506080000020004"/>
            </a:endParaRPr>
          </a:p>
        </p:txBody>
      </p:sp>
      <p:sp>
        <p:nvSpPr>
          <p:cNvPr id="5" name="Pijl: gekromd omlaag 4">
            <a:extLst>
              <a:ext uri="{FF2B5EF4-FFF2-40B4-BE49-F238E27FC236}">
                <a16:creationId xmlns:a16="http://schemas.microsoft.com/office/drawing/2014/main" id="{51866669-C75F-04CD-8E1B-1DE2B89693B9}"/>
              </a:ext>
            </a:extLst>
          </p:cNvPr>
          <p:cNvSpPr/>
          <p:nvPr/>
        </p:nvSpPr>
        <p:spPr>
          <a:xfrm>
            <a:off x="1422401" y="4330609"/>
            <a:ext cx="1659466" cy="523221"/>
          </a:xfrm>
          <a:prstGeom prst="curvedDownArrow">
            <a:avLst/>
          </a:prstGeom>
          <a:solidFill>
            <a:srgbClr val="652E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6" name="Pijl: gekromd omlaag 5">
            <a:extLst>
              <a:ext uri="{FF2B5EF4-FFF2-40B4-BE49-F238E27FC236}">
                <a16:creationId xmlns:a16="http://schemas.microsoft.com/office/drawing/2014/main" id="{D6918239-DCBB-43AA-6A65-D746ADC08DDD}"/>
              </a:ext>
            </a:extLst>
          </p:cNvPr>
          <p:cNvSpPr/>
          <p:nvPr/>
        </p:nvSpPr>
        <p:spPr>
          <a:xfrm rot="10800000">
            <a:off x="1422400" y="5524018"/>
            <a:ext cx="1659466" cy="523221"/>
          </a:xfrm>
          <a:prstGeom prst="curvedDownArrow">
            <a:avLst/>
          </a:prstGeom>
          <a:solidFill>
            <a:srgbClr val="652E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F118B6F-7E8D-6E13-D026-739811D5F6D2}"/>
              </a:ext>
            </a:extLst>
          </p:cNvPr>
          <p:cNvSpPr txBox="1"/>
          <p:nvPr/>
        </p:nvSpPr>
        <p:spPr>
          <a:xfrm>
            <a:off x="1908930" y="3930499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652EA3"/>
                </a:solidFill>
              </a:rPr>
              <a:t>x 3,6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653CAFB-B964-CCB4-6F94-B45D9B8A9A9A}"/>
              </a:ext>
            </a:extLst>
          </p:cNvPr>
          <p:cNvSpPr txBox="1"/>
          <p:nvPr/>
        </p:nvSpPr>
        <p:spPr>
          <a:xfrm>
            <a:off x="1899312" y="6041770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rgbClr val="652EA3"/>
                </a:solidFill>
              </a:rPr>
              <a:t>÷ 3,6</a:t>
            </a:r>
          </a:p>
        </p:txBody>
      </p:sp>
    </p:spTree>
    <p:extLst>
      <p:ext uri="{BB962C8B-B14F-4D97-AF65-F5344CB8AC3E}">
        <p14:creationId xmlns:p14="http://schemas.microsoft.com/office/powerpoint/2010/main" val="70886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1AF78-8970-2FF6-CB10-CA9888FD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/>
              <a:t>Wat moet je allemaal kennen?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D1BDA2F-87EC-1E27-97F5-1D6C8C7DF1EA}"/>
              </a:ext>
            </a:extLst>
          </p:cNvPr>
          <p:cNvSpPr txBox="1"/>
          <p:nvPr/>
        </p:nvSpPr>
        <p:spPr>
          <a:xfrm>
            <a:off x="3228875" y="6397788"/>
            <a:ext cx="1596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latin typeface="Effra" panose="020B0603020203020204" pitchFamily="34" charset="0"/>
                <a:cs typeface="Effra" panose="020B0603020203020204" pitchFamily="34" charset="0"/>
              </a:rPr>
              <a:t>(vanaf pagina 25)</a:t>
            </a:r>
          </a:p>
        </p:txBody>
      </p:sp>
      <p:sp>
        <p:nvSpPr>
          <p:cNvPr id="59" name="Rechthoek 58">
            <a:extLst>
              <a:ext uri="{FF2B5EF4-FFF2-40B4-BE49-F238E27FC236}">
                <a16:creationId xmlns:a16="http://schemas.microsoft.com/office/drawing/2014/main" id="{C422B0AD-7078-02B0-7192-3EEA98DF1301}"/>
              </a:ext>
            </a:extLst>
          </p:cNvPr>
          <p:cNvSpPr/>
          <p:nvPr/>
        </p:nvSpPr>
        <p:spPr>
          <a:xfrm>
            <a:off x="1583209" y="2610382"/>
            <a:ext cx="3694545" cy="205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2" name="Afbeelding 71">
            <a:extLst>
              <a:ext uri="{FF2B5EF4-FFF2-40B4-BE49-F238E27FC236}">
                <a16:creationId xmlns:a16="http://schemas.microsoft.com/office/drawing/2014/main" id="{C19C440D-63A7-09FA-CE53-60F815E045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813"/>
          <a:stretch>
            <a:fillRect/>
          </a:stretch>
        </p:blipFill>
        <p:spPr>
          <a:xfrm>
            <a:off x="998465" y="6185517"/>
            <a:ext cx="2136561" cy="52927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AB43CFE1-F31B-56F2-765F-B1C06B7964F9}"/>
              </a:ext>
            </a:extLst>
          </p:cNvPr>
          <p:cNvGrpSpPr/>
          <p:nvPr/>
        </p:nvGrpSpPr>
        <p:grpSpPr>
          <a:xfrm>
            <a:off x="1085921" y="1466292"/>
            <a:ext cx="4303590" cy="4719226"/>
            <a:chOff x="1085921" y="1449056"/>
            <a:chExt cx="4303590" cy="4719226"/>
          </a:xfrm>
        </p:grpSpPr>
        <p:grpSp>
          <p:nvGrpSpPr>
            <p:cNvPr id="70" name="Groep 69">
              <a:extLst>
                <a:ext uri="{FF2B5EF4-FFF2-40B4-BE49-F238E27FC236}">
                  <a16:creationId xmlns:a16="http://schemas.microsoft.com/office/drawing/2014/main" id="{FE0F8F85-EDF5-FE6A-A8DB-930658EA253C}"/>
                </a:ext>
              </a:extLst>
            </p:cNvPr>
            <p:cNvGrpSpPr/>
            <p:nvPr/>
          </p:nvGrpSpPr>
          <p:grpSpPr>
            <a:xfrm>
              <a:off x="1085921" y="1449056"/>
              <a:ext cx="4303590" cy="4719226"/>
              <a:chOff x="993557" y="1590348"/>
              <a:chExt cx="4303590" cy="4719226"/>
            </a:xfrm>
          </p:grpSpPr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4B5394DF-D84C-592A-29B4-1C2E3886C2E5}"/>
                  </a:ext>
                </a:extLst>
              </p:cNvPr>
              <p:cNvGrpSpPr/>
              <p:nvPr/>
            </p:nvGrpSpPr>
            <p:grpSpPr>
              <a:xfrm>
                <a:off x="1490846" y="2830129"/>
                <a:ext cx="3701823" cy="3479445"/>
                <a:chOff x="1583210" y="2854036"/>
                <a:chExt cx="3701823" cy="3479445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25CCB274-F4FC-6F6E-A030-7C3FCE654786}"/>
                    </a:ext>
                  </a:extLst>
                </p:cNvPr>
                <p:cNvSpPr/>
                <p:nvPr/>
              </p:nvSpPr>
              <p:spPr>
                <a:xfrm>
                  <a:off x="1588655" y="2854036"/>
                  <a:ext cx="3694545" cy="205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  <p:sp>
              <p:nvSpPr>
                <p:cNvPr id="42" name="Rechthoek 41">
                  <a:extLst>
                    <a:ext uri="{FF2B5EF4-FFF2-40B4-BE49-F238E27FC236}">
                      <a16:creationId xmlns:a16="http://schemas.microsoft.com/office/drawing/2014/main" id="{BA12E156-4C64-4FC2-FAF1-2BF9DDFAD53C}"/>
                    </a:ext>
                  </a:extLst>
                </p:cNvPr>
                <p:cNvSpPr/>
                <p:nvPr/>
              </p:nvSpPr>
              <p:spPr>
                <a:xfrm>
                  <a:off x="1588655" y="4067665"/>
                  <a:ext cx="3694545" cy="205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64824F5F-C74D-0524-F8E1-0A3C4D499E81}"/>
                    </a:ext>
                  </a:extLst>
                </p:cNvPr>
                <p:cNvSpPr/>
                <p:nvPr/>
              </p:nvSpPr>
              <p:spPr>
                <a:xfrm>
                  <a:off x="1588654" y="4798291"/>
                  <a:ext cx="3694545" cy="205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1664080B-6C07-325C-1591-DE20D259DAD7}"/>
                    </a:ext>
                  </a:extLst>
                </p:cNvPr>
                <p:cNvSpPr/>
                <p:nvPr/>
              </p:nvSpPr>
              <p:spPr>
                <a:xfrm>
                  <a:off x="1588654" y="5037205"/>
                  <a:ext cx="3694545" cy="205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81F768F0-C93A-1280-29FA-32F25BE633EE}"/>
                    </a:ext>
                  </a:extLst>
                </p:cNvPr>
                <p:cNvSpPr/>
                <p:nvPr/>
              </p:nvSpPr>
              <p:spPr>
                <a:xfrm>
                  <a:off x="1583210" y="5279781"/>
                  <a:ext cx="3694545" cy="2056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78BCAB2E-A6A3-3958-4C44-4ABE2B023B0C}"/>
                    </a:ext>
                  </a:extLst>
                </p:cNvPr>
                <p:cNvSpPr/>
                <p:nvPr/>
              </p:nvSpPr>
              <p:spPr>
                <a:xfrm>
                  <a:off x="1590488" y="6043555"/>
                  <a:ext cx="3694545" cy="28992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68" name="Afbeelding 67">
                <a:extLst>
                  <a:ext uri="{FF2B5EF4-FFF2-40B4-BE49-F238E27FC236}">
                    <a16:creationId xmlns:a16="http://schemas.microsoft.com/office/drawing/2014/main" id="{33F31482-B1CE-C282-845B-599F5CCD78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90225"/>
              <a:stretch/>
            </p:blipFill>
            <p:spPr>
              <a:xfrm>
                <a:off x="993557" y="1590348"/>
                <a:ext cx="4303590" cy="523220"/>
              </a:xfrm>
              <a:prstGeom prst="rect">
                <a:avLst/>
              </a:prstGeom>
            </p:spPr>
          </p:pic>
        </p:grpSp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E4CF1F7D-1EF1-22FC-9266-D57625AE91C3}"/>
                </a:ext>
              </a:extLst>
            </p:cNvPr>
            <p:cNvSpPr/>
            <p:nvPr/>
          </p:nvSpPr>
          <p:spPr>
            <a:xfrm>
              <a:off x="1577763" y="2443467"/>
              <a:ext cx="3705436" cy="217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</p:grp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376F5B97-6088-01CB-699B-74AD1E05FB5E}"/>
              </a:ext>
            </a:extLst>
          </p:cNvPr>
          <p:cNvGraphicFramePr>
            <a:graphicFrameLocks noGrp="1"/>
          </p:cNvGraphicFramePr>
          <p:nvPr/>
        </p:nvGraphicFramePr>
        <p:xfrm>
          <a:off x="989351" y="2067191"/>
          <a:ext cx="4371694" cy="3925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71694">
                  <a:extLst>
                    <a:ext uri="{9D8B030D-6E8A-4147-A177-3AD203B41FA5}">
                      <a16:colId xmlns:a16="http://schemas.microsoft.com/office/drawing/2014/main" val="2197129964"/>
                    </a:ext>
                  </a:extLst>
                </a:gridCol>
              </a:tblGrid>
              <a:tr h="361216">
                <a:tc>
                  <a:txBody>
                    <a:bodyPr/>
                    <a:lstStyle/>
                    <a:p>
                      <a:r>
                        <a:rPr lang="nl-NL" sz="1600" b="1" i="1" dirty="0">
                          <a:solidFill>
                            <a:schemeClr val="bg1"/>
                          </a:solidFill>
                        </a:rPr>
                        <a:t>Exameneenheden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613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564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>
                          <a:latin typeface="Effra" panose="02000506080000020004"/>
                        </a:rPr>
                        <a:t>Leervaardigheden in het vak natuurkunde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9135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Stoffen en materialen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47568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Elektrische energie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1684815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Verbranden en verwarmen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3047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Geluid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36669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Kracht en veiligheid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59854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Veiligheid in het verkeer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595009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Constructies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72514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r>
                        <a:rPr lang="nl-NL" dirty="0"/>
                        <a:t>Vaardigheden in samenhang</a:t>
                      </a:r>
                    </a:p>
                  </a:txBody>
                  <a:tcPr>
                    <a:lnL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45D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7621661"/>
                  </a:ext>
                </a:extLst>
              </a:tr>
            </a:tbl>
          </a:graphicData>
        </a:graphic>
      </p:graphicFrame>
      <p:pic>
        <p:nvPicPr>
          <p:cNvPr id="10" name="Afbeelding 9">
            <a:extLst>
              <a:ext uri="{FF2B5EF4-FFF2-40B4-BE49-F238E27FC236}">
                <a16:creationId xmlns:a16="http://schemas.microsoft.com/office/drawing/2014/main" id="{6AB66B8B-19A9-1991-A1A2-1E4B42C33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888" y="1374554"/>
            <a:ext cx="3799798" cy="5090295"/>
          </a:xfrm>
          <a:prstGeom prst="rect">
            <a:avLst/>
          </a:prstGeom>
        </p:spPr>
      </p:pic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8EB1B000-FA7C-CFBA-8C0A-906CF327EBF8}"/>
              </a:ext>
            </a:extLst>
          </p:cNvPr>
          <p:cNvCxnSpPr/>
          <p:nvPr/>
        </p:nvCxnSpPr>
        <p:spPr>
          <a:xfrm flipV="1">
            <a:off x="3437263" y="1905918"/>
            <a:ext cx="3216925" cy="3073706"/>
          </a:xfrm>
          <a:prstGeom prst="straightConnector1">
            <a:avLst/>
          </a:prstGeom>
          <a:ln w="57150">
            <a:solidFill>
              <a:srgbClr val="945D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1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87BC2-ADC9-AE41-FE39-8135AEB64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22757-86C6-859D-2395-1689606C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Opfriscursus basiskennis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7EB9BE-596F-6787-9068-FEAB35102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Een aantal elektrische componenten</a:t>
            </a:r>
          </a:p>
          <a:p>
            <a:pPr lvl="1"/>
            <a:r>
              <a:rPr lang="nl-NL" dirty="0"/>
              <a:t>LDR (meer licht = lagere weerstand, dus meer stroom)</a:t>
            </a:r>
          </a:p>
          <a:p>
            <a:pPr lvl="1"/>
            <a:r>
              <a:rPr lang="nl-NL" dirty="0"/>
              <a:t>NTC (hogere temperatuur = lagere weerstand, dus meer stroom)</a:t>
            </a:r>
          </a:p>
          <a:p>
            <a:pPr lvl="1"/>
            <a:r>
              <a:rPr lang="nl-NL" dirty="0"/>
              <a:t>Diode (laat stroom in maar één richting door (doorlaatrichting))</a:t>
            </a:r>
          </a:p>
          <a:p>
            <a:pPr lvl="1"/>
            <a:r>
              <a:rPr lang="nl-NL" dirty="0"/>
              <a:t>LED (lichtgevende diode)</a:t>
            </a:r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pPr marL="457200" lvl="1" indent="0">
              <a:buNone/>
            </a:pPr>
            <a:r>
              <a:rPr lang="nl-NL" dirty="0"/>
              <a:t>			          </a:t>
            </a:r>
          </a:p>
          <a:p>
            <a:pPr marL="457200" lvl="1" indent="0">
              <a:buNone/>
            </a:pPr>
            <a:r>
              <a:rPr lang="nl-NL" dirty="0"/>
              <a:t> </a:t>
            </a:r>
          </a:p>
          <a:p>
            <a:pPr lvl="1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940BC1-648F-67E7-D07D-5C26CEB06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936" y="4001294"/>
            <a:ext cx="2671947" cy="9866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310C962-68CA-5F86-3A07-17E93C2F0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7800" y="4721631"/>
            <a:ext cx="2519113" cy="1326772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64562AD-5004-615E-9142-284ACC9CDFBF}"/>
              </a:ext>
            </a:extLst>
          </p:cNvPr>
          <p:cNvSpPr txBox="1"/>
          <p:nvPr/>
        </p:nvSpPr>
        <p:spPr>
          <a:xfrm>
            <a:off x="2804001" y="4987953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Effra" panose="02000506080000020004"/>
              </a:rPr>
              <a:t>diode</a:t>
            </a:r>
            <a:endParaRPr lang="nl-NL" dirty="0">
              <a:latin typeface="Effra" panose="02000506080000020004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1398120-03F4-8F2C-E50F-9BEF65753148}"/>
              </a:ext>
            </a:extLst>
          </p:cNvPr>
          <p:cNvSpPr txBox="1"/>
          <p:nvPr/>
        </p:nvSpPr>
        <p:spPr>
          <a:xfrm>
            <a:off x="7421711" y="6048403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latin typeface="Effra" panose="02000506080000020004"/>
              </a:rPr>
              <a:t>LED</a:t>
            </a:r>
            <a:endParaRPr lang="nl-NL" dirty="0">
              <a:latin typeface="Effra" panose="02000506080000020004"/>
            </a:endParaRPr>
          </a:p>
        </p:txBody>
      </p: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A34D1BAA-AF39-C514-6F98-67A96BB54119}"/>
              </a:ext>
            </a:extLst>
          </p:cNvPr>
          <p:cNvCxnSpPr>
            <a:cxnSpLocks/>
          </p:cNvCxnSpPr>
          <p:nvPr/>
        </p:nvCxnSpPr>
        <p:spPr>
          <a:xfrm>
            <a:off x="6136217" y="5229106"/>
            <a:ext cx="0" cy="660400"/>
          </a:xfrm>
          <a:prstGeom prst="line">
            <a:avLst/>
          </a:prstGeom>
          <a:ln w="76200">
            <a:solidFill>
              <a:srgbClr val="945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88B02E85-E93C-6B1A-EAAE-969F2D4E5E08}"/>
              </a:ext>
            </a:extLst>
          </p:cNvPr>
          <p:cNvCxnSpPr>
            <a:cxnSpLocks/>
          </p:cNvCxnSpPr>
          <p:nvPr/>
        </p:nvCxnSpPr>
        <p:spPr>
          <a:xfrm>
            <a:off x="5810249" y="5555073"/>
            <a:ext cx="651934" cy="0"/>
          </a:xfrm>
          <a:prstGeom prst="line">
            <a:avLst/>
          </a:prstGeom>
          <a:ln w="76200">
            <a:solidFill>
              <a:srgbClr val="945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C31ACDCC-3CCE-0DF0-260D-4931559AA142}"/>
              </a:ext>
            </a:extLst>
          </p:cNvPr>
          <p:cNvCxnSpPr>
            <a:cxnSpLocks/>
          </p:cNvCxnSpPr>
          <p:nvPr/>
        </p:nvCxnSpPr>
        <p:spPr>
          <a:xfrm>
            <a:off x="1500717" y="4168656"/>
            <a:ext cx="0" cy="660400"/>
          </a:xfrm>
          <a:prstGeom prst="line">
            <a:avLst/>
          </a:prstGeom>
          <a:ln w="76200">
            <a:solidFill>
              <a:srgbClr val="945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71DB5FFD-CD39-F889-19A2-50CA1919BE5B}"/>
              </a:ext>
            </a:extLst>
          </p:cNvPr>
          <p:cNvCxnSpPr>
            <a:cxnSpLocks/>
          </p:cNvCxnSpPr>
          <p:nvPr/>
        </p:nvCxnSpPr>
        <p:spPr>
          <a:xfrm>
            <a:off x="1174749" y="4494623"/>
            <a:ext cx="651934" cy="0"/>
          </a:xfrm>
          <a:prstGeom prst="line">
            <a:avLst/>
          </a:prstGeom>
          <a:ln w="76200">
            <a:solidFill>
              <a:srgbClr val="945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EBB6E0BB-F3DC-4EBD-E936-4E5BC851A8C4}"/>
              </a:ext>
            </a:extLst>
          </p:cNvPr>
          <p:cNvCxnSpPr>
            <a:cxnSpLocks/>
          </p:cNvCxnSpPr>
          <p:nvPr/>
        </p:nvCxnSpPr>
        <p:spPr>
          <a:xfrm>
            <a:off x="4645883" y="4492269"/>
            <a:ext cx="651934" cy="0"/>
          </a:xfrm>
          <a:prstGeom prst="line">
            <a:avLst/>
          </a:prstGeom>
          <a:ln w="76200">
            <a:solidFill>
              <a:srgbClr val="945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8F82F7BC-7CD5-DA7E-1B9D-079FEA6D9095}"/>
              </a:ext>
            </a:extLst>
          </p:cNvPr>
          <p:cNvCxnSpPr>
            <a:cxnSpLocks/>
          </p:cNvCxnSpPr>
          <p:nvPr/>
        </p:nvCxnSpPr>
        <p:spPr>
          <a:xfrm>
            <a:off x="9112249" y="5555073"/>
            <a:ext cx="651934" cy="0"/>
          </a:xfrm>
          <a:prstGeom prst="line">
            <a:avLst/>
          </a:prstGeom>
          <a:ln w="76200">
            <a:solidFill>
              <a:srgbClr val="945D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0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D8D48-64F7-790F-256B-527FF19E7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PN Transistor Symbol | Capital X Panel Designer by Siemens">
            <a:extLst>
              <a:ext uri="{FF2B5EF4-FFF2-40B4-BE49-F238E27FC236}">
                <a16:creationId xmlns:a16="http://schemas.microsoft.com/office/drawing/2014/main" id="{02D6DB8E-5B26-A4A7-476F-99EE19FC3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67" y="3899504"/>
            <a:ext cx="2110847" cy="241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9B9DDC-3034-6AE5-158E-2186872D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Opfriscursus basiskennis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3FD6BD-4165-C8A0-34B7-BC7BFCFA0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Meer elektrische componenten (er zijn er nóg meer)</a:t>
            </a:r>
          </a:p>
          <a:p>
            <a:pPr lvl="1"/>
            <a:r>
              <a:rPr lang="nl-NL" dirty="0"/>
              <a:t>Condensator (soort tijdelijke (snelle) batterij)</a:t>
            </a:r>
          </a:p>
          <a:p>
            <a:pPr lvl="1"/>
            <a:r>
              <a:rPr lang="nl-NL" dirty="0"/>
              <a:t>Relais (schakelt via de ene stroomkring een andere stroomkring in aan- of uitstand, dit werkt middels magnetisme)</a:t>
            </a:r>
          </a:p>
          <a:p>
            <a:pPr lvl="1"/>
            <a:r>
              <a:rPr lang="nl-NL" dirty="0"/>
              <a:t>Dubbele isolatie (twee isolatielagen bij een elektrisch apparaat waardoor een schok krijgen vrijwel onmogelijk is)</a:t>
            </a:r>
          </a:p>
          <a:p>
            <a:pPr lvl="1"/>
            <a:r>
              <a:rPr lang="nl-NL" dirty="0"/>
              <a:t>Transistor</a:t>
            </a:r>
          </a:p>
          <a:p>
            <a:pPr lvl="2"/>
            <a:r>
              <a:rPr lang="nl-NL" dirty="0"/>
              <a:t>Basis, collector en emitter: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839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A70F6-EFBA-5AF2-0FB6-15BE6F28B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DD45F7-F851-4EAE-9430-4CCB14D8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Opfriscursus basiskennis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F20D1BE-56BD-6268-B3C3-9E30ACB5B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Stroomrichting: van plus naar min</a:t>
            </a:r>
          </a:p>
          <a:p>
            <a:r>
              <a:rPr lang="nl-NL" dirty="0"/>
              <a:t>Elektronenstroom: van min naar plus</a:t>
            </a:r>
          </a:p>
          <a:p>
            <a:endParaRPr lang="nl-NL" dirty="0"/>
          </a:p>
          <a:p>
            <a:r>
              <a:rPr lang="nl-NL" dirty="0"/>
              <a:t>Dingen die bestaan uit (minstens) een </a:t>
            </a:r>
            <a:r>
              <a:rPr lang="nl-NL" b="1" dirty="0">
                <a:solidFill>
                  <a:srgbClr val="652EA3"/>
                </a:solidFill>
              </a:rPr>
              <a:t>spoel</a:t>
            </a:r>
            <a:r>
              <a:rPr lang="nl-NL" dirty="0"/>
              <a:t> en een </a:t>
            </a:r>
            <a:r>
              <a:rPr lang="nl-NL" b="1" dirty="0">
                <a:solidFill>
                  <a:srgbClr val="652EA3"/>
                </a:solidFill>
              </a:rPr>
              <a:t>magneet</a:t>
            </a:r>
            <a:r>
              <a:rPr lang="nl-NL" dirty="0"/>
              <a:t>:</a:t>
            </a:r>
          </a:p>
          <a:p>
            <a:pPr lvl="1"/>
            <a:r>
              <a:rPr lang="nl-NL" dirty="0"/>
              <a:t>Generator / dynamo</a:t>
            </a:r>
          </a:p>
          <a:p>
            <a:pPr lvl="1"/>
            <a:r>
              <a:rPr lang="nl-NL" dirty="0"/>
              <a:t>Luidspreker</a:t>
            </a:r>
          </a:p>
          <a:p>
            <a:pPr lvl="1"/>
            <a:r>
              <a:rPr lang="nl-NL" dirty="0"/>
              <a:t>Microfoon</a:t>
            </a:r>
          </a:p>
          <a:p>
            <a:r>
              <a:rPr lang="nl-NL" dirty="0"/>
              <a:t>Traagheid: er is kracht nodig om een voorwerp te versnellen of vertragen. Hoe meer massa, hoe meer kracht nodig, dus een grotere ‘traagheid’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7340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7B471-4070-0CAC-F746-E25CDDD98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BB318-36ED-62BD-0FC4-968057E2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Opfriscursus basiskennis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9ADE91E-297D-0096-3D83-E7800A2C57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Nettokracht</a:t>
            </a:r>
            <a:r>
              <a:rPr lang="nl-NL" dirty="0"/>
              <a:t> 0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/>
              <a:t>er verandert niets aan de beweging</a:t>
            </a:r>
          </a:p>
          <a:p>
            <a:r>
              <a:rPr lang="nl-NL" dirty="0" err="1"/>
              <a:t>Nettokracht</a:t>
            </a:r>
            <a:r>
              <a:rPr lang="nl-NL" dirty="0"/>
              <a:t> &gt; 0</a:t>
            </a:r>
            <a:r>
              <a:rPr lang="nl-NL" dirty="0">
                <a:sym typeface="Wingdings" panose="05000000000000000000" pitchFamily="2" charset="2"/>
              </a:rPr>
              <a:t>  je versnelt</a:t>
            </a:r>
          </a:p>
          <a:p>
            <a:r>
              <a:rPr lang="nl-NL" dirty="0" err="1">
                <a:sym typeface="Wingdings" panose="05000000000000000000" pitchFamily="2" charset="2"/>
              </a:rPr>
              <a:t>Nettokracht</a:t>
            </a:r>
            <a:r>
              <a:rPr lang="nl-NL" dirty="0">
                <a:sym typeface="Wingdings" panose="05000000000000000000" pitchFamily="2" charset="2"/>
              </a:rPr>
              <a:t> &lt; 0  je vertraagt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r>
              <a:rPr lang="nl-NL" dirty="0">
                <a:sym typeface="Wingdings" panose="05000000000000000000" pitchFamily="2" charset="2"/>
              </a:rPr>
              <a:t>Drijven, zinken en zweven: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Drijven: dichtheid van voorwerp is </a:t>
            </a:r>
            <a:r>
              <a:rPr lang="nl-NL" b="1" dirty="0">
                <a:solidFill>
                  <a:srgbClr val="652EA3"/>
                </a:solidFill>
                <a:sym typeface="Wingdings" panose="05000000000000000000" pitchFamily="2" charset="2"/>
              </a:rPr>
              <a:t>kleiner</a:t>
            </a:r>
            <a:r>
              <a:rPr lang="nl-NL" dirty="0">
                <a:sym typeface="Wingdings" panose="05000000000000000000" pitchFamily="2" charset="2"/>
              </a:rPr>
              <a:t> dan dat van de vloeistof (meestal water)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Zinken: dichtheid van voorwerp is </a:t>
            </a:r>
            <a:r>
              <a:rPr lang="nl-NL" b="1" dirty="0">
                <a:solidFill>
                  <a:srgbClr val="652EA3"/>
                </a:solidFill>
                <a:sym typeface="Wingdings" panose="05000000000000000000" pitchFamily="2" charset="2"/>
              </a:rPr>
              <a:t>groter</a:t>
            </a:r>
            <a:r>
              <a:rPr lang="nl-NL" dirty="0">
                <a:sym typeface="Wingdings" panose="05000000000000000000" pitchFamily="2" charset="2"/>
              </a:rPr>
              <a:t> dan dat van de vloeistof</a:t>
            </a:r>
          </a:p>
          <a:p>
            <a:pPr lvl="1"/>
            <a:r>
              <a:rPr lang="nl-NL" dirty="0">
                <a:sym typeface="Wingdings" panose="05000000000000000000" pitchFamily="2" charset="2"/>
              </a:rPr>
              <a:t>Zweven: dichtheid van voorwerp is </a:t>
            </a:r>
            <a:r>
              <a:rPr lang="nl-NL" b="1" dirty="0">
                <a:solidFill>
                  <a:srgbClr val="652EA3"/>
                </a:solidFill>
                <a:sym typeface="Wingdings" panose="05000000000000000000" pitchFamily="2" charset="2"/>
              </a:rPr>
              <a:t>even groot</a:t>
            </a:r>
            <a:r>
              <a:rPr lang="nl-NL" dirty="0">
                <a:sym typeface="Wingdings" panose="05000000000000000000" pitchFamily="2" charset="2"/>
              </a:rPr>
              <a:t> als dat van de vloeistof</a:t>
            </a:r>
          </a:p>
        </p:txBody>
      </p:sp>
    </p:spTree>
    <p:extLst>
      <p:ext uri="{BB962C8B-B14F-4D97-AF65-F5344CB8AC3E}">
        <p14:creationId xmlns:p14="http://schemas.microsoft.com/office/powerpoint/2010/main" val="2032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6FEF4-3DF2-0067-C94E-A42DBB97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Kijkersvraag</a:t>
            </a:r>
          </a:p>
        </p:txBody>
      </p:sp>
      <p:sp>
        <p:nvSpPr>
          <p:cNvPr id="36" name="Rechthoek: afgeronde hoeken 35">
            <a:extLst>
              <a:ext uri="{FF2B5EF4-FFF2-40B4-BE49-F238E27FC236}">
                <a16:creationId xmlns:a16="http://schemas.microsoft.com/office/drawing/2014/main" id="{A86F6751-F7A4-4880-97D3-6458BFDA7844}"/>
              </a:ext>
            </a:extLst>
          </p:cNvPr>
          <p:cNvSpPr/>
          <p:nvPr/>
        </p:nvSpPr>
        <p:spPr>
          <a:xfrm>
            <a:off x="2457602" y="2445718"/>
            <a:ext cx="1530506" cy="439245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Effra" panose="02000506080000020004"/>
              </a:rPr>
              <a:t>Wat heb ik?</a:t>
            </a:r>
          </a:p>
        </p:txBody>
      </p:sp>
      <p:pic>
        <p:nvPicPr>
          <p:cNvPr id="23" name="Graphic 22" descr="Vragen silhouet">
            <a:extLst>
              <a:ext uri="{FF2B5EF4-FFF2-40B4-BE49-F238E27FC236}">
                <a16:creationId xmlns:a16="http://schemas.microsoft.com/office/drawing/2014/main" id="{10259619-984B-2415-9755-F84D121BB9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7628" y="2086349"/>
            <a:ext cx="3436743" cy="3436743"/>
          </a:xfrm>
          <a:prstGeom prst="rect">
            <a:avLst/>
          </a:prstGeom>
        </p:spPr>
      </p:pic>
      <p:pic>
        <p:nvPicPr>
          <p:cNvPr id="42" name="Graphic 41" descr="Badge met effen opvulling">
            <a:extLst>
              <a:ext uri="{FF2B5EF4-FFF2-40B4-BE49-F238E27FC236}">
                <a16:creationId xmlns:a16="http://schemas.microsoft.com/office/drawing/2014/main" id="{43BAED60-C344-7810-BE09-C79D7E46C6B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3245" y="3331878"/>
            <a:ext cx="1080000" cy="1080000"/>
          </a:xfrm>
          <a:prstGeom prst="rect">
            <a:avLst/>
          </a:prstGeom>
        </p:spPr>
      </p:pic>
      <p:pic>
        <p:nvPicPr>
          <p:cNvPr id="44" name="Graphic 43" descr="Badge: 1 silhouet">
            <a:extLst>
              <a:ext uri="{FF2B5EF4-FFF2-40B4-BE49-F238E27FC236}">
                <a16:creationId xmlns:a16="http://schemas.microsoft.com/office/drawing/2014/main" id="{CDD2BDD3-5380-ED9E-119D-5746450B6B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245" y="2145273"/>
            <a:ext cx="1080000" cy="1080000"/>
          </a:xfrm>
          <a:prstGeom prst="rect">
            <a:avLst/>
          </a:prstGeom>
        </p:spPr>
      </p:pic>
      <p:pic>
        <p:nvPicPr>
          <p:cNvPr id="46" name="Graphic 45" descr="Badge 3 silhouet">
            <a:extLst>
              <a:ext uri="{FF2B5EF4-FFF2-40B4-BE49-F238E27FC236}">
                <a16:creationId xmlns:a16="http://schemas.microsoft.com/office/drawing/2014/main" id="{B3423B52-CE0A-05CC-5697-70F7CA3D5F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3245" y="4518484"/>
            <a:ext cx="1080000" cy="1080000"/>
          </a:xfrm>
          <a:prstGeom prst="rect">
            <a:avLst/>
          </a:prstGeom>
        </p:spPr>
      </p:pic>
      <p:sp>
        <p:nvSpPr>
          <p:cNvPr id="47" name="Rechthoek: afgeronde hoeken 46">
            <a:extLst>
              <a:ext uri="{FF2B5EF4-FFF2-40B4-BE49-F238E27FC236}">
                <a16:creationId xmlns:a16="http://schemas.microsoft.com/office/drawing/2014/main" id="{C685EDDA-CC54-53DC-54CA-CDD18AE66589}"/>
              </a:ext>
            </a:extLst>
          </p:cNvPr>
          <p:cNvSpPr/>
          <p:nvPr/>
        </p:nvSpPr>
        <p:spPr>
          <a:xfrm>
            <a:off x="2457602" y="3652255"/>
            <a:ext cx="1530506" cy="439245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Effra" panose="02000506080000020004"/>
              </a:rPr>
              <a:t>Wat moet ik?</a:t>
            </a:r>
          </a:p>
        </p:txBody>
      </p:sp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id="{ACED8DFD-6E7D-A0E9-E6A7-45F91A2BB2E3}"/>
              </a:ext>
            </a:extLst>
          </p:cNvPr>
          <p:cNvSpPr/>
          <p:nvPr/>
        </p:nvSpPr>
        <p:spPr>
          <a:xfrm>
            <a:off x="2457602" y="4838861"/>
            <a:ext cx="1717792" cy="439245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latin typeface="Effra" panose="02000506080000020004"/>
              </a:rPr>
              <a:t>Hoe doe ik dat?</a:t>
            </a:r>
          </a:p>
        </p:txBody>
      </p:sp>
      <p:sp>
        <p:nvSpPr>
          <p:cNvPr id="51" name="Rechthoek: afgeronde hoeken 50">
            <a:extLst>
              <a:ext uri="{FF2B5EF4-FFF2-40B4-BE49-F238E27FC236}">
                <a16:creationId xmlns:a16="http://schemas.microsoft.com/office/drawing/2014/main" id="{2918D3B9-1A13-9B78-E865-1B36732AE444}"/>
              </a:ext>
            </a:extLst>
          </p:cNvPr>
          <p:cNvSpPr/>
          <p:nvPr/>
        </p:nvSpPr>
        <p:spPr>
          <a:xfrm>
            <a:off x="8016026" y="3219040"/>
            <a:ext cx="3436743" cy="158109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3600" dirty="0">
                <a:solidFill>
                  <a:srgbClr val="945DE8"/>
                </a:solidFill>
                <a:latin typeface="Effra" panose="02000506080000020004"/>
              </a:rPr>
              <a:t>“Wat moet ik doen als ik niet weet wat ik moet doen?!..”</a:t>
            </a:r>
          </a:p>
        </p:txBody>
      </p:sp>
    </p:spTree>
    <p:extLst>
      <p:ext uri="{BB962C8B-B14F-4D97-AF65-F5344CB8AC3E}">
        <p14:creationId xmlns:p14="http://schemas.microsoft.com/office/powerpoint/2010/main" val="1303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7" grpId="0" animBg="1"/>
      <p:bldP spid="48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12DCF-A450-17CD-0586-8032B9D03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B82751-35BA-F0DB-888D-B3415303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Kijkersvraag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3A79B20E-EA73-AF48-889D-17656B28D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614"/>
            <a:ext cx="6852356" cy="223223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A25DA55-BE05-1C9E-0A1C-561C66737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57266"/>
            <a:ext cx="6706536" cy="33342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91428E7-F802-2608-8741-2A75D24D7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82" y="4151404"/>
            <a:ext cx="7659169" cy="121937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9A4DBE0D-61D9-4E98-B472-4A73D0DB9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41" y="5433351"/>
            <a:ext cx="5792008" cy="314369"/>
          </a:xfrm>
          <a:prstGeom prst="rect">
            <a:avLst/>
          </a:prstGeom>
        </p:spPr>
      </p:pic>
      <p:sp>
        <p:nvSpPr>
          <p:cNvPr id="36" name="Rechthoek: afgeronde hoeken 35">
            <a:extLst>
              <a:ext uri="{FF2B5EF4-FFF2-40B4-BE49-F238E27FC236}">
                <a16:creationId xmlns:a16="http://schemas.microsoft.com/office/drawing/2014/main" id="{8BEDE1DD-D907-6E1B-D142-39ABCDFB941A}"/>
              </a:ext>
            </a:extLst>
          </p:cNvPr>
          <p:cNvSpPr/>
          <p:nvPr/>
        </p:nvSpPr>
        <p:spPr>
          <a:xfrm>
            <a:off x="3959166" y="4471497"/>
            <a:ext cx="1218762" cy="28959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0A1855C1-3122-C0FD-E1D8-CE47F80F36F8}"/>
              </a:ext>
            </a:extLst>
          </p:cNvPr>
          <p:cNvSpPr/>
          <p:nvPr/>
        </p:nvSpPr>
        <p:spPr>
          <a:xfrm>
            <a:off x="10332842" y="4735364"/>
            <a:ext cx="1013121" cy="251447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latin typeface="Effra" panose="02000506080000020004"/>
              </a:rPr>
              <a:t>Wat heb ik?</a:t>
            </a:r>
          </a:p>
        </p:txBody>
      </p:sp>
      <p:pic>
        <p:nvPicPr>
          <p:cNvPr id="4" name="Graphic 3" descr="Vragen silhouet">
            <a:extLst>
              <a:ext uri="{FF2B5EF4-FFF2-40B4-BE49-F238E27FC236}">
                <a16:creationId xmlns:a16="http://schemas.microsoft.com/office/drawing/2014/main" id="{FD354C60-81BB-43D5-3461-ADA8BCE3E8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20913" y="272457"/>
            <a:ext cx="1147694" cy="1147694"/>
          </a:xfrm>
          <a:prstGeom prst="rect">
            <a:avLst/>
          </a:prstGeom>
        </p:spPr>
      </p:pic>
      <p:pic>
        <p:nvPicPr>
          <p:cNvPr id="12" name="Graphic 11" descr="Badge met effen opvulling">
            <a:extLst>
              <a:ext uri="{FF2B5EF4-FFF2-40B4-BE49-F238E27FC236}">
                <a16:creationId xmlns:a16="http://schemas.microsoft.com/office/drawing/2014/main" id="{DE19A9B8-40EE-CCB6-33DD-2D376D5776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12275" y="5192949"/>
            <a:ext cx="714908" cy="714908"/>
          </a:xfrm>
          <a:prstGeom prst="rect">
            <a:avLst/>
          </a:prstGeom>
        </p:spPr>
      </p:pic>
      <p:pic>
        <p:nvPicPr>
          <p:cNvPr id="14" name="Graphic 13" descr="Badge: 1 silhouet">
            <a:extLst>
              <a:ext uri="{FF2B5EF4-FFF2-40B4-BE49-F238E27FC236}">
                <a16:creationId xmlns:a16="http://schemas.microsoft.com/office/drawing/2014/main" id="{5CFBA89F-E03C-4347-0750-A64C6FD90C6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2275" y="4503634"/>
            <a:ext cx="714908" cy="714908"/>
          </a:xfrm>
          <a:prstGeom prst="rect">
            <a:avLst/>
          </a:prstGeom>
        </p:spPr>
      </p:pic>
      <p:pic>
        <p:nvPicPr>
          <p:cNvPr id="16" name="Graphic 15" descr="Badge 3 silhouet">
            <a:extLst>
              <a:ext uri="{FF2B5EF4-FFF2-40B4-BE49-F238E27FC236}">
                <a16:creationId xmlns:a16="http://schemas.microsoft.com/office/drawing/2014/main" id="{23475AC7-75DF-C9D9-E787-464748EE89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08233" y="5914859"/>
            <a:ext cx="714908" cy="714908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2B040D05-85E8-F92A-FD77-222DE0C19565}"/>
              </a:ext>
            </a:extLst>
          </p:cNvPr>
          <p:cNvSpPr/>
          <p:nvPr/>
        </p:nvSpPr>
        <p:spPr>
          <a:xfrm>
            <a:off x="10338917" y="5424679"/>
            <a:ext cx="1137096" cy="251447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latin typeface="Effra" panose="02000506080000020004"/>
              </a:rPr>
              <a:t>Wat moet ik?</a:t>
            </a:r>
          </a:p>
        </p:txBody>
      </p:sp>
      <p:sp>
        <p:nvSpPr>
          <p:cNvPr id="20" name="Rechthoek: afgeronde hoeken 19">
            <a:extLst>
              <a:ext uri="{FF2B5EF4-FFF2-40B4-BE49-F238E27FC236}">
                <a16:creationId xmlns:a16="http://schemas.microsoft.com/office/drawing/2014/main" id="{D86D6BDF-F277-8A30-2F66-D95E1230FD55}"/>
              </a:ext>
            </a:extLst>
          </p:cNvPr>
          <p:cNvSpPr/>
          <p:nvPr/>
        </p:nvSpPr>
        <p:spPr>
          <a:xfrm>
            <a:off x="10332842" y="6123377"/>
            <a:ext cx="1296000" cy="297871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>
                <a:latin typeface="Effra" panose="02000506080000020004"/>
              </a:rPr>
              <a:t>Hoe doe ik dat?</a:t>
            </a:r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D13E8015-92FF-8E89-DB2D-81A663B90676}"/>
              </a:ext>
            </a:extLst>
          </p:cNvPr>
          <p:cNvSpPr/>
          <p:nvPr/>
        </p:nvSpPr>
        <p:spPr>
          <a:xfrm>
            <a:off x="8615189" y="1720324"/>
            <a:ext cx="3107171" cy="2624316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3F604CAD-667B-A67D-CE13-210B56B22527}"/>
              </a:ext>
            </a:extLst>
          </p:cNvPr>
          <p:cNvSpPr/>
          <p:nvPr/>
        </p:nvSpPr>
        <p:spPr>
          <a:xfrm>
            <a:off x="1161917" y="4471497"/>
            <a:ext cx="799085" cy="28959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D9470A20-24B2-5CFB-72CC-F4A67AB29041}"/>
              </a:ext>
            </a:extLst>
          </p:cNvPr>
          <p:cNvCxnSpPr>
            <a:cxnSpLocks/>
          </p:cNvCxnSpPr>
          <p:nvPr/>
        </p:nvCxnSpPr>
        <p:spPr>
          <a:xfrm>
            <a:off x="1320991" y="5747720"/>
            <a:ext cx="88238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27B5CDC8-F962-4508-D13A-88BE992E99E7}"/>
              </a:ext>
            </a:extLst>
          </p:cNvPr>
          <p:cNvSpPr/>
          <p:nvPr/>
        </p:nvSpPr>
        <p:spPr>
          <a:xfrm>
            <a:off x="6810696" y="4739055"/>
            <a:ext cx="1440937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C044D968-CD9F-727A-66BA-1031CC559BFE}"/>
              </a:ext>
            </a:extLst>
          </p:cNvPr>
          <p:cNvSpPr/>
          <p:nvPr/>
        </p:nvSpPr>
        <p:spPr>
          <a:xfrm>
            <a:off x="2834645" y="4739055"/>
            <a:ext cx="1218762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F36B7B7D-6DC9-E975-1891-30679D6DBDB1}"/>
              </a:ext>
            </a:extLst>
          </p:cNvPr>
          <p:cNvSpPr/>
          <p:nvPr/>
        </p:nvSpPr>
        <p:spPr>
          <a:xfrm>
            <a:off x="6461280" y="5050681"/>
            <a:ext cx="1083456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B0B1C9BA-C963-477B-EC8A-3BE36838D3E6}"/>
              </a:ext>
            </a:extLst>
          </p:cNvPr>
          <p:cNvSpPr/>
          <p:nvPr/>
        </p:nvSpPr>
        <p:spPr>
          <a:xfrm>
            <a:off x="5030121" y="5050681"/>
            <a:ext cx="941021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B645F436-7A8E-2E44-56EB-19217391D436}"/>
              </a:ext>
            </a:extLst>
          </p:cNvPr>
          <p:cNvSpPr/>
          <p:nvPr/>
        </p:nvSpPr>
        <p:spPr>
          <a:xfrm>
            <a:off x="2580164" y="5469925"/>
            <a:ext cx="427415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2" name="Rechte verbindingslijn 31">
            <a:extLst>
              <a:ext uri="{FF2B5EF4-FFF2-40B4-BE49-F238E27FC236}">
                <a16:creationId xmlns:a16="http://schemas.microsoft.com/office/drawing/2014/main" id="{BD2F1855-489D-2ED9-4712-01E0D53D2A39}"/>
              </a:ext>
            </a:extLst>
          </p:cNvPr>
          <p:cNvCxnSpPr>
            <a:cxnSpLocks/>
          </p:cNvCxnSpPr>
          <p:nvPr/>
        </p:nvCxnSpPr>
        <p:spPr>
          <a:xfrm>
            <a:off x="10143665" y="1967098"/>
            <a:ext cx="0" cy="144000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hoek: afgeronde hoeken 34">
            <a:extLst>
              <a:ext uri="{FF2B5EF4-FFF2-40B4-BE49-F238E27FC236}">
                <a16:creationId xmlns:a16="http://schemas.microsoft.com/office/drawing/2014/main" id="{3736F0BD-49D8-4D7D-D197-1C4B58D9597E}"/>
              </a:ext>
            </a:extLst>
          </p:cNvPr>
          <p:cNvSpPr/>
          <p:nvPr/>
        </p:nvSpPr>
        <p:spPr>
          <a:xfrm>
            <a:off x="8810879" y="2072238"/>
            <a:ext cx="1137096" cy="25144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200" dirty="0">
                <a:latin typeface="Effra" panose="02000506080000020004"/>
              </a:rPr>
              <a:t>m = 0,0050 kg</a:t>
            </a:r>
          </a:p>
        </p:txBody>
      </p:sp>
      <p:sp>
        <p:nvSpPr>
          <p:cNvPr id="37" name="Rechthoek: afgeronde hoeken 36">
            <a:extLst>
              <a:ext uri="{FF2B5EF4-FFF2-40B4-BE49-F238E27FC236}">
                <a16:creationId xmlns:a16="http://schemas.microsoft.com/office/drawing/2014/main" id="{35532D1A-DF7A-58C5-84C9-447569FF9564}"/>
              </a:ext>
            </a:extLst>
          </p:cNvPr>
          <p:cNvSpPr/>
          <p:nvPr/>
        </p:nvSpPr>
        <p:spPr>
          <a:xfrm>
            <a:off x="8810878" y="2330687"/>
            <a:ext cx="1332786" cy="28104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200" dirty="0">
                <a:latin typeface="Effra" panose="02000506080000020004"/>
              </a:rPr>
              <a:t>a = 1,8 </a:t>
            </a:r>
            <a:r>
              <a:rPr lang="nl-NL" sz="1200" dirty="0">
                <a:latin typeface="Effra" panose="02000506080000020004"/>
                <a:ea typeface="Calibri" panose="020F0502020204030204" pitchFamily="34" charset="0"/>
                <a:cs typeface="Calibri" panose="020F0502020204030204" pitchFamily="34" charset="0"/>
              </a:rPr>
              <a:t>∙ 10</a:t>
            </a:r>
            <a:r>
              <a:rPr lang="nl-NL" sz="1200" baseline="30000" dirty="0">
                <a:latin typeface="Effra" panose="02000506080000020004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nl-NL" sz="1200" dirty="0">
                <a:latin typeface="Effra" panose="02000506080000020004"/>
                <a:ea typeface="Calibri" panose="020F0502020204030204" pitchFamily="34" charset="0"/>
                <a:cs typeface="Calibri" panose="020F0502020204030204" pitchFamily="34" charset="0"/>
              </a:rPr>
              <a:t> m/s</a:t>
            </a:r>
            <a:r>
              <a:rPr lang="nl-NL" sz="1200" baseline="30000" dirty="0">
                <a:latin typeface="Effra" panose="02000506080000020004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nl-NL" sz="1200" baseline="30000" dirty="0">
              <a:latin typeface="Effra" panose="02000506080000020004"/>
            </a:endParaRPr>
          </a:p>
        </p:txBody>
      </p:sp>
      <p:sp>
        <p:nvSpPr>
          <p:cNvPr id="38" name="Rechthoek: afgeronde hoeken 37">
            <a:extLst>
              <a:ext uri="{FF2B5EF4-FFF2-40B4-BE49-F238E27FC236}">
                <a16:creationId xmlns:a16="http://schemas.microsoft.com/office/drawing/2014/main" id="{004CB2D3-32E3-0C2E-2908-B90E4F2159CC}"/>
              </a:ext>
            </a:extLst>
          </p:cNvPr>
          <p:cNvSpPr/>
          <p:nvPr/>
        </p:nvSpPr>
        <p:spPr>
          <a:xfrm>
            <a:off x="8810878" y="2618736"/>
            <a:ext cx="1137096" cy="25144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200" dirty="0">
                <a:latin typeface="Effra" panose="02000506080000020004"/>
              </a:rPr>
              <a:t>v = 36,0 m/s</a:t>
            </a:r>
          </a:p>
        </p:txBody>
      </p:sp>
      <p:sp>
        <p:nvSpPr>
          <p:cNvPr id="39" name="Rechthoek: afgeronde hoeken 38">
            <a:extLst>
              <a:ext uri="{FF2B5EF4-FFF2-40B4-BE49-F238E27FC236}">
                <a16:creationId xmlns:a16="http://schemas.microsoft.com/office/drawing/2014/main" id="{4A7C1FE5-3D11-A5F6-6224-39C491855815}"/>
              </a:ext>
            </a:extLst>
          </p:cNvPr>
          <p:cNvSpPr/>
          <p:nvPr/>
        </p:nvSpPr>
        <p:spPr>
          <a:xfrm>
            <a:off x="8810878" y="2993284"/>
            <a:ext cx="1137096" cy="25144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200" dirty="0">
                <a:latin typeface="Effra" panose="02000506080000020004"/>
              </a:rPr>
              <a:t>t = ?</a:t>
            </a:r>
          </a:p>
        </p:txBody>
      </p:sp>
      <p:cxnSp>
        <p:nvCxnSpPr>
          <p:cNvPr id="41" name="Rechte verbindingslijn met pijl 40">
            <a:extLst>
              <a:ext uri="{FF2B5EF4-FFF2-40B4-BE49-F238E27FC236}">
                <a16:creationId xmlns:a16="http://schemas.microsoft.com/office/drawing/2014/main" id="{F43D7C87-ABCF-CFB5-AF11-5452DB03F92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9216875" y="4844790"/>
            <a:ext cx="395400" cy="16298"/>
          </a:xfrm>
          <a:prstGeom prst="straightConnector1">
            <a:avLst/>
          </a:prstGeom>
          <a:ln w="76200">
            <a:solidFill>
              <a:srgbClr val="945DE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ep 42">
            <a:extLst>
              <a:ext uri="{FF2B5EF4-FFF2-40B4-BE49-F238E27FC236}">
                <a16:creationId xmlns:a16="http://schemas.microsoft.com/office/drawing/2014/main" id="{8E5BAFE0-255E-E846-10C3-F2DC5D3DA18A}"/>
              </a:ext>
            </a:extLst>
          </p:cNvPr>
          <p:cNvGrpSpPr/>
          <p:nvPr/>
        </p:nvGrpSpPr>
        <p:grpSpPr>
          <a:xfrm>
            <a:off x="10961843" y="3526732"/>
            <a:ext cx="657552" cy="789683"/>
            <a:chOff x="10359989" y="4125913"/>
            <a:chExt cx="657552" cy="789683"/>
          </a:xfrm>
        </p:grpSpPr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94C35B0A-6778-5ABC-E5E1-8620407A823F}"/>
                </a:ext>
              </a:extLst>
            </p:cNvPr>
            <p:cNvSpPr txBox="1"/>
            <p:nvPr/>
          </p:nvSpPr>
          <p:spPr>
            <a:xfrm>
              <a:off x="10359989" y="4700152"/>
              <a:ext cx="65755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dirty="0">
                  <a:latin typeface="Effra" panose="02000506080000020004"/>
                </a:rPr>
                <a:t>tabel [6&amp;7]</a:t>
              </a:r>
            </a:p>
          </p:txBody>
        </p:sp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1A6F30CD-C046-AF38-4CA1-A13FD7F62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3109" y="4125913"/>
              <a:ext cx="471313" cy="602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hthoek: afgeronde hoeken 45">
                <a:extLst>
                  <a:ext uri="{FF2B5EF4-FFF2-40B4-BE49-F238E27FC236}">
                    <a16:creationId xmlns:a16="http://schemas.microsoft.com/office/drawing/2014/main" id="{CB7F5DA5-A885-B435-40A3-BC627A101CE1}"/>
                  </a:ext>
                </a:extLst>
              </p:cNvPr>
              <p:cNvSpPr/>
              <p:nvPr/>
            </p:nvSpPr>
            <p:spPr>
              <a:xfrm>
                <a:off x="10225627" y="2072238"/>
                <a:ext cx="1137096" cy="25144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2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nl-NL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lang="nl-NL" sz="1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nl-NL" sz="12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den>
                      </m:f>
                    </m:oMath>
                  </m:oMathPara>
                </a14:m>
                <a:endParaRPr lang="nl-NL" sz="1200" dirty="0">
                  <a:latin typeface="Effra" panose="02000506080000020004"/>
                </a:endParaRPr>
              </a:p>
            </p:txBody>
          </p:sp>
        </mc:Choice>
        <mc:Fallback xmlns="">
          <p:sp>
            <p:nvSpPr>
              <p:cNvPr id="46" name="Rechthoek: afgeronde hoeken 45">
                <a:extLst>
                  <a:ext uri="{FF2B5EF4-FFF2-40B4-BE49-F238E27FC236}">
                    <a16:creationId xmlns:a16="http://schemas.microsoft.com/office/drawing/2014/main" id="{CB7F5DA5-A885-B435-40A3-BC627A101C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627" y="2072238"/>
                <a:ext cx="1137096" cy="251447"/>
              </a:xfrm>
              <a:prstGeom prst="roundRect">
                <a:avLst/>
              </a:prstGeom>
              <a:blipFill>
                <a:blip r:embed="rId12"/>
                <a:stretch>
                  <a:fillRect t="-14634" b="-317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ep 53">
            <a:extLst>
              <a:ext uri="{FF2B5EF4-FFF2-40B4-BE49-F238E27FC236}">
                <a16:creationId xmlns:a16="http://schemas.microsoft.com/office/drawing/2014/main" id="{2D341224-2014-BBED-F7AC-06869A880A35}"/>
              </a:ext>
            </a:extLst>
          </p:cNvPr>
          <p:cNvGrpSpPr/>
          <p:nvPr/>
        </p:nvGrpSpPr>
        <p:grpSpPr>
          <a:xfrm>
            <a:off x="10318235" y="2364325"/>
            <a:ext cx="858044" cy="304017"/>
            <a:chOff x="10371930" y="2373416"/>
            <a:chExt cx="1154347" cy="375283"/>
          </a:xfrm>
        </p:grpSpPr>
        <p:grpSp>
          <p:nvGrpSpPr>
            <p:cNvPr id="52" name="Groep 51">
              <a:extLst>
                <a:ext uri="{FF2B5EF4-FFF2-40B4-BE49-F238E27FC236}">
                  <a16:creationId xmlns:a16="http://schemas.microsoft.com/office/drawing/2014/main" id="{6C148246-5CAA-44E2-2F8D-D756C9C853EE}"/>
                </a:ext>
              </a:extLst>
            </p:cNvPr>
            <p:cNvGrpSpPr/>
            <p:nvPr/>
          </p:nvGrpSpPr>
          <p:grpSpPr>
            <a:xfrm>
              <a:off x="10371930" y="2373416"/>
              <a:ext cx="1154347" cy="375283"/>
              <a:chOff x="10322103" y="2336437"/>
              <a:chExt cx="1154347" cy="375283"/>
            </a:xfrm>
          </p:grpSpPr>
          <p:pic>
            <p:nvPicPr>
              <p:cNvPr id="48" name="Graphic 47" descr="Weegschalen van gerechtigheid silhouet">
                <a:extLst>
                  <a:ext uri="{FF2B5EF4-FFF2-40B4-BE49-F238E27FC236}">
                    <a16:creationId xmlns:a16="http://schemas.microsoft.com/office/drawing/2014/main" id="{6C38681D-06B3-AFE2-05A9-57E42602E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0322103" y="2336437"/>
                <a:ext cx="415124" cy="375283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echthoek: afgeronde hoeken 48">
                    <a:extLst>
                      <a:ext uri="{FF2B5EF4-FFF2-40B4-BE49-F238E27FC236}">
                        <a16:creationId xmlns:a16="http://schemas.microsoft.com/office/drawing/2014/main" id="{71EAFE25-6912-6D21-93D4-D7301655B7A1}"/>
                      </a:ext>
                    </a:extLst>
                  </p:cNvPr>
                  <p:cNvSpPr/>
                  <p:nvPr/>
                </p:nvSpPr>
                <p:spPr>
                  <a:xfrm>
                    <a:off x="10825597" y="2406959"/>
                    <a:ext cx="650853" cy="251447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nl-NL" sz="800" i="1" smtClean="0">
                              <a:solidFill>
                                <a:srgbClr val="652EA3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nl-NL" sz="800" b="0" i="1" smtClean="0">
                              <a:solidFill>
                                <a:srgbClr val="652EA3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nl-NL" sz="800" b="0" i="1" smtClean="0">
                                  <a:solidFill>
                                    <a:srgbClr val="652EA3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l-NL" sz="800" b="0" i="1" smtClean="0">
                                  <a:solidFill>
                                    <a:srgbClr val="652EA3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nl-NL" sz="800" b="0" i="1" smtClean="0">
                                  <a:solidFill>
                                    <a:srgbClr val="652EA3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nl-NL" sz="800" dirty="0">
                      <a:solidFill>
                        <a:srgbClr val="652EA3"/>
                      </a:solidFill>
                      <a:latin typeface="Effra" panose="02000506080000020004"/>
                    </a:endParaRPr>
                  </a:p>
                </p:txBody>
              </p:sp>
            </mc:Choice>
            <mc:Fallback xmlns="">
              <p:sp>
                <p:nvSpPr>
                  <p:cNvPr id="49" name="Rechthoek: afgeronde hoeken 48">
                    <a:extLst>
                      <a:ext uri="{FF2B5EF4-FFF2-40B4-BE49-F238E27FC236}">
                        <a16:creationId xmlns:a16="http://schemas.microsoft.com/office/drawing/2014/main" id="{71EAFE25-6912-6D21-93D4-D7301655B7A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25597" y="2406959"/>
                    <a:ext cx="650853" cy="251447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t="-8824" b="-2058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nl-N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0" name="Rechte verbindingslijn 49">
              <a:extLst>
                <a:ext uri="{FF2B5EF4-FFF2-40B4-BE49-F238E27FC236}">
                  <a16:creationId xmlns:a16="http://schemas.microsoft.com/office/drawing/2014/main" id="{F49141BC-4814-E0B5-E65E-24C0DD0D2B3B}"/>
                </a:ext>
              </a:extLst>
            </p:cNvPr>
            <p:cNvCxnSpPr>
              <a:cxnSpLocks/>
            </p:cNvCxnSpPr>
            <p:nvPr/>
          </p:nvCxnSpPr>
          <p:spPr>
            <a:xfrm>
              <a:off x="10937492" y="2470613"/>
              <a:ext cx="0" cy="224772"/>
            </a:xfrm>
            <a:prstGeom prst="line">
              <a:avLst/>
            </a:prstGeom>
            <a:ln w="9525">
              <a:solidFill>
                <a:srgbClr val="652EA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hthoek: afgeronde hoeken 54">
                <a:extLst>
                  <a:ext uri="{FF2B5EF4-FFF2-40B4-BE49-F238E27FC236}">
                    <a16:creationId xmlns:a16="http://schemas.microsoft.com/office/drawing/2014/main" id="{9C1217A2-E5AC-4B83-6D83-D313BECFA14E}"/>
                  </a:ext>
                </a:extLst>
              </p:cNvPr>
              <p:cNvSpPr/>
              <p:nvPr/>
            </p:nvSpPr>
            <p:spPr>
              <a:xfrm>
                <a:off x="10225627" y="2079240"/>
                <a:ext cx="1137096" cy="25144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nl-NL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  <m:r>
                            <a:rPr lang="nl-NL" sz="1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nl-NL" sz="12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</m:oMath>
                  </m:oMathPara>
                </a14:m>
                <a:endParaRPr lang="nl-NL" sz="1200" dirty="0">
                  <a:latin typeface="Effra" panose="02000506080000020004"/>
                </a:endParaRPr>
              </a:p>
            </p:txBody>
          </p:sp>
        </mc:Choice>
        <mc:Fallback xmlns="">
          <p:sp>
            <p:nvSpPr>
              <p:cNvPr id="55" name="Rechthoek: afgeronde hoeken 54">
                <a:extLst>
                  <a:ext uri="{FF2B5EF4-FFF2-40B4-BE49-F238E27FC236}">
                    <a16:creationId xmlns:a16="http://schemas.microsoft.com/office/drawing/2014/main" id="{9C1217A2-E5AC-4B83-6D83-D313BECFA1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627" y="2079240"/>
                <a:ext cx="1137096" cy="251447"/>
              </a:xfrm>
              <a:prstGeom prst="roundRect">
                <a:avLst/>
              </a:prstGeom>
              <a:blipFill>
                <a:blip r:embed="rId15"/>
                <a:stretch>
                  <a:fillRect t="-12195" b="-29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hthoek: afgeronde hoeken 55">
                <a:extLst>
                  <a:ext uri="{FF2B5EF4-FFF2-40B4-BE49-F238E27FC236}">
                    <a16:creationId xmlns:a16="http://schemas.microsoft.com/office/drawing/2014/main" id="{D1638F03-02BE-DE37-EB17-836DF302B8AF}"/>
                  </a:ext>
                </a:extLst>
              </p:cNvPr>
              <p:cNvSpPr/>
              <p:nvPr/>
            </p:nvSpPr>
            <p:spPr>
              <a:xfrm>
                <a:off x="10225627" y="2514138"/>
                <a:ext cx="1137096" cy="25144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nl-NL" sz="12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36,0</m:t>
                          </m:r>
                          <m:r>
                            <a:rPr lang="nl-NL" sz="12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r>
                            <a:rPr lang="nl-NL" sz="1200" b="0" i="0" smtClean="0">
                              <a:latin typeface="Cambria Math" panose="02040503050406030204" pitchFamily="18" charset="0"/>
                            </a:rPr>
                            <m:t>1,8</m:t>
                          </m:r>
                          <m:r>
                            <a:rPr lang="nl-NL" sz="1200" b="0" i="1" smtClean="0">
                              <a:latin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12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nl-NL" sz="1200" b="0" i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nl-NL" sz="1200" dirty="0">
                  <a:latin typeface="Effra" panose="02000506080000020004"/>
                </a:endParaRPr>
              </a:p>
            </p:txBody>
          </p:sp>
        </mc:Choice>
        <mc:Fallback xmlns="">
          <p:sp>
            <p:nvSpPr>
              <p:cNvPr id="56" name="Rechthoek: afgeronde hoeken 55">
                <a:extLst>
                  <a:ext uri="{FF2B5EF4-FFF2-40B4-BE49-F238E27FC236}">
                    <a16:creationId xmlns:a16="http://schemas.microsoft.com/office/drawing/2014/main" id="{D1638F03-02BE-DE37-EB17-836DF302B8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5627" y="2514138"/>
                <a:ext cx="1137096" cy="251447"/>
              </a:xfrm>
              <a:prstGeom prst="roundRect">
                <a:avLst/>
              </a:prstGeom>
              <a:blipFill>
                <a:blip r:embed="rId16"/>
                <a:stretch>
                  <a:fillRect t="-23810" b="-3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hthoek: afgeronde hoeken 56">
                <a:extLst>
                  <a:ext uri="{FF2B5EF4-FFF2-40B4-BE49-F238E27FC236}">
                    <a16:creationId xmlns:a16="http://schemas.microsoft.com/office/drawing/2014/main" id="{B88C32AE-53D0-AC0D-016D-1381C3AF788A}"/>
                  </a:ext>
                </a:extLst>
              </p:cNvPr>
              <p:cNvSpPr/>
              <p:nvPr/>
            </p:nvSpPr>
            <p:spPr>
              <a:xfrm>
                <a:off x="10227300" y="2970171"/>
                <a:ext cx="1137096" cy="251447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nl-NL" sz="1200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nl-NL" sz="1200" b="0" i="0" smtClean="0">
                          <a:latin typeface="Cambria Math" panose="02040503050406030204" pitchFamily="18" charset="0"/>
                        </a:rPr>
                        <m:t>=0,02 </m:t>
                      </m:r>
                      <m:r>
                        <m:rPr>
                          <m:sty m:val="p"/>
                        </m:rPr>
                        <a:rPr lang="nl-NL" sz="1200" b="0" i="0" smtClean="0"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nl-NL" sz="1200" dirty="0">
                  <a:latin typeface="Effra" panose="02000506080000020004"/>
                </a:endParaRPr>
              </a:p>
            </p:txBody>
          </p:sp>
        </mc:Choice>
        <mc:Fallback xmlns="">
          <p:sp>
            <p:nvSpPr>
              <p:cNvPr id="57" name="Rechthoek: afgeronde hoeken 56">
                <a:extLst>
                  <a:ext uri="{FF2B5EF4-FFF2-40B4-BE49-F238E27FC236}">
                    <a16:creationId xmlns:a16="http://schemas.microsoft.com/office/drawing/2014/main" id="{B88C32AE-53D0-AC0D-016D-1381C3AF78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300" y="2970171"/>
                <a:ext cx="1137096" cy="251447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chthoek: afgeronde hoeken 58">
            <a:extLst>
              <a:ext uri="{FF2B5EF4-FFF2-40B4-BE49-F238E27FC236}">
                <a16:creationId xmlns:a16="http://schemas.microsoft.com/office/drawing/2014/main" id="{F0D7C045-1076-8696-1DD8-E9F12D5CAACF}"/>
              </a:ext>
            </a:extLst>
          </p:cNvPr>
          <p:cNvSpPr/>
          <p:nvPr/>
        </p:nvSpPr>
        <p:spPr>
          <a:xfrm>
            <a:off x="8810877" y="3630039"/>
            <a:ext cx="1980038" cy="436169"/>
          </a:xfrm>
          <a:prstGeom prst="roundRect">
            <a:avLst/>
          </a:prstGeom>
          <a:solidFill>
            <a:srgbClr val="945DE8"/>
          </a:solidFill>
          <a:ln>
            <a:solidFill>
              <a:srgbClr val="945DE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1400" dirty="0">
                <a:solidFill>
                  <a:schemeClr val="bg1"/>
                </a:solidFill>
                <a:latin typeface="Effra" panose="02000506080000020004"/>
              </a:rPr>
              <a:t>Het kogeltje  versnelt in 0,02 seconden.</a:t>
            </a:r>
          </a:p>
        </p:txBody>
      </p:sp>
    </p:spTree>
    <p:extLst>
      <p:ext uri="{BB962C8B-B14F-4D97-AF65-F5344CB8AC3E}">
        <p14:creationId xmlns:p14="http://schemas.microsoft.com/office/powerpoint/2010/main" val="11708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0104 0.0963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963 L 0.00104 0.20717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3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18" grpId="0" animBg="1"/>
      <p:bldP spid="20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5" grpId="1"/>
      <p:bldP spid="37" grpId="0" animBg="1"/>
      <p:bldP spid="38" grpId="0" animBg="1"/>
      <p:bldP spid="39" grpId="0" animBg="1"/>
      <p:bldP spid="46" grpId="0" animBg="1"/>
      <p:bldP spid="46" grpId="1"/>
      <p:bldP spid="55" grpId="0" animBg="1"/>
      <p:bldP spid="56" grpId="0" animBg="1"/>
      <p:bldP spid="57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1D132-B645-F8EA-679D-29D4CE380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D575C-B1F7-0AA1-6DE3-EE706FF5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in het verkeer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BE2E57C-D8DD-2CAA-59D4-CA039CBCD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48614"/>
            <a:ext cx="6852356" cy="223223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C54E677-D33E-F062-369F-B4B02C8A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57266"/>
            <a:ext cx="6706536" cy="33342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300BEE82-44AA-91E0-3EDE-3208FE225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82" y="4151404"/>
            <a:ext cx="7659169" cy="12193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9C2BE70-E31C-52E1-A86E-93C52EF63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862" y="5501912"/>
            <a:ext cx="8869013" cy="600159"/>
          </a:xfrm>
          <a:prstGeom prst="rect">
            <a:avLst/>
          </a:prstGeom>
        </p:spPr>
      </p:pic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CED7B8A1-8F97-CF1F-D0C2-98A6D16EE2C3}"/>
              </a:ext>
            </a:extLst>
          </p:cNvPr>
          <p:cNvCxnSpPr>
            <a:cxnSpLocks/>
          </p:cNvCxnSpPr>
          <p:nvPr/>
        </p:nvCxnSpPr>
        <p:spPr>
          <a:xfrm>
            <a:off x="1320991" y="5747720"/>
            <a:ext cx="900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A07D22C7-75C9-0FD2-C550-F9470B506083}"/>
              </a:ext>
            </a:extLst>
          </p:cNvPr>
          <p:cNvSpPr/>
          <p:nvPr/>
        </p:nvSpPr>
        <p:spPr>
          <a:xfrm>
            <a:off x="6800186" y="4728545"/>
            <a:ext cx="1440937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FB0458DC-2484-D496-A1B6-5C47CBC0E9CB}"/>
              </a:ext>
            </a:extLst>
          </p:cNvPr>
          <p:cNvSpPr/>
          <p:nvPr/>
        </p:nvSpPr>
        <p:spPr>
          <a:xfrm>
            <a:off x="2834645" y="4739055"/>
            <a:ext cx="1218762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93AF4C26-2E94-DD04-9EA9-F396450E07BC}"/>
              </a:ext>
            </a:extLst>
          </p:cNvPr>
          <p:cNvSpPr/>
          <p:nvPr/>
        </p:nvSpPr>
        <p:spPr>
          <a:xfrm>
            <a:off x="3993475" y="4449463"/>
            <a:ext cx="1083456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B99CE817-3618-ADD1-DE07-B0191A169C7C}"/>
              </a:ext>
            </a:extLst>
          </p:cNvPr>
          <p:cNvSpPr/>
          <p:nvPr/>
        </p:nvSpPr>
        <p:spPr>
          <a:xfrm>
            <a:off x="1172824" y="4449463"/>
            <a:ext cx="792000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0D8D7240-1AFE-DCF4-3BE6-A87C6632A6DE}"/>
              </a:ext>
            </a:extLst>
          </p:cNvPr>
          <p:cNvSpPr/>
          <p:nvPr/>
        </p:nvSpPr>
        <p:spPr>
          <a:xfrm>
            <a:off x="2580163" y="5480435"/>
            <a:ext cx="1980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19517FB3-7E6D-6A6F-1B98-2CBE0B3E9D21}"/>
              </a:ext>
            </a:extLst>
          </p:cNvPr>
          <p:cNvGrpSpPr/>
          <p:nvPr/>
        </p:nvGrpSpPr>
        <p:grpSpPr>
          <a:xfrm>
            <a:off x="10808907" y="4995490"/>
            <a:ext cx="1063990" cy="1651273"/>
            <a:chOff x="10359083" y="4038706"/>
            <a:chExt cx="1063990" cy="1651273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19BF232F-B509-9887-0C35-044EEB8676C9}"/>
                </a:ext>
              </a:extLst>
            </p:cNvPr>
            <p:cNvSpPr txBox="1"/>
            <p:nvPr/>
          </p:nvSpPr>
          <p:spPr>
            <a:xfrm>
              <a:off x="10359083" y="5382202"/>
              <a:ext cx="796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[7]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D8262A7-3BCC-3E4F-BA81-5DF7376DB0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E570971C-3862-E387-A818-475B38C17B18}"/>
              </a:ext>
            </a:extLst>
          </p:cNvPr>
          <p:cNvSpPr/>
          <p:nvPr/>
        </p:nvSpPr>
        <p:spPr>
          <a:xfrm>
            <a:off x="6481643" y="5028545"/>
            <a:ext cx="1008000" cy="28959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6BD99F64-BC6C-AC1E-2CFD-04B405815DE6}"/>
              </a:ext>
            </a:extLst>
          </p:cNvPr>
          <p:cNvSpPr/>
          <p:nvPr/>
        </p:nvSpPr>
        <p:spPr>
          <a:xfrm>
            <a:off x="5071752" y="5028545"/>
            <a:ext cx="936000" cy="289592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037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DF64B-A63B-971F-BF3E-1F6213F82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41A8474-B396-4C1E-7FB6-F695F8A5E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3" y="5023842"/>
            <a:ext cx="8954750" cy="14956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3EA4D3-8293-1080-2793-EFBBCE3F1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Veiligheid in het verkeer</a:t>
            </a:r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6792EB94-123A-9BCD-C712-62ED336E222F}"/>
              </a:ext>
            </a:extLst>
          </p:cNvPr>
          <p:cNvCxnSpPr>
            <a:cxnSpLocks/>
          </p:cNvCxnSpPr>
          <p:nvPr/>
        </p:nvCxnSpPr>
        <p:spPr>
          <a:xfrm>
            <a:off x="1730890" y="6189166"/>
            <a:ext cx="90000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AA32735F-2980-21D5-4772-ABAE74C1876B}"/>
              </a:ext>
            </a:extLst>
          </p:cNvPr>
          <p:cNvSpPr/>
          <p:nvPr/>
        </p:nvSpPr>
        <p:spPr>
          <a:xfrm>
            <a:off x="6190585" y="5359177"/>
            <a:ext cx="230400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34F147A1-2363-0CC5-F108-74EF89963C92}"/>
              </a:ext>
            </a:extLst>
          </p:cNvPr>
          <p:cNvSpPr/>
          <p:nvPr/>
        </p:nvSpPr>
        <p:spPr>
          <a:xfrm>
            <a:off x="1289627" y="5632445"/>
            <a:ext cx="1008000" cy="289592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42213332-5A46-F8A0-0A73-5564941EF4AF}"/>
              </a:ext>
            </a:extLst>
          </p:cNvPr>
          <p:cNvSpPr/>
          <p:nvPr/>
        </p:nvSpPr>
        <p:spPr>
          <a:xfrm>
            <a:off x="4350824" y="5363872"/>
            <a:ext cx="576000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30" name="Rechthoek: afgeronde hoeken 29">
            <a:extLst>
              <a:ext uri="{FF2B5EF4-FFF2-40B4-BE49-F238E27FC236}">
                <a16:creationId xmlns:a16="http://schemas.microsoft.com/office/drawing/2014/main" id="{BEC3C56A-1349-5B58-C744-1B32F8E30C82}"/>
              </a:ext>
            </a:extLst>
          </p:cNvPr>
          <p:cNvSpPr/>
          <p:nvPr/>
        </p:nvSpPr>
        <p:spPr>
          <a:xfrm>
            <a:off x="3022640" y="5363872"/>
            <a:ext cx="828000" cy="28959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AAD74123-889E-B32D-7359-E1132FCFDC11}"/>
              </a:ext>
            </a:extLst>
          </p:cNvPr>
          <p:cNvSpPr/>
          <p:nvPr/>
        </p:nvSpPr>
        <p:spPr>
          <a:xfrm>
            <a:off x="2969042" y="5921881"/>
            <a:ext cx="360000" cy="289592"/>
          </a:xfrm>
          <a:prstGeom prst="roundRect">
            <a:avLst/>
          </a:prstGeom>
          <a:solidFill>
            <a:srgbClr val="945DE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205D223B-4FBC-7147-EDD2-6F50D966CCCD}"/>
              </a:ext>
            </a:extLst>
          </p:cNvPr>
          <p:cNvGrpSpPr/>
          <p:nvPr/>
        </p:nvGrpSpPr>
        <p:grpSpPr>
          <a:xfrm>
            <a:off x="10808907" y="4995490"/>
            <a:ext cx="1063990" cy="1651273"/>
            <a:chOff x="10359083" y="4038706"/>
            <a:chExt cx="1063990" cy="1651273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15F235CC-BFA6-8D6F-9C51-09E305E22863}"/>
                </a:ext>
              </a:extLst>
            </p:cNvPr>
            <p:cNvSpPr txBox="1"/>
            <p:nvPr/>
          </p:nvSpPr>
          <p:spPr>
            <a:xfrm>
              <a:off x="10359083" y="5382202"/>
              <a:ext cx="796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>
                  <a:latin typeface="Effra" panose="02000506080000020004"/>
                </a:rPr>
                <a:t>tabel [7]</a:t>
              </a:r>
            </a:p>
          </p:txBody>
        </p:sp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B7D3F5B-3B09-E093-97A5-2A7727A68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84879" y="4038706"/>
              <a:ext cx="1038194" cy="13269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502EDEFD-1C0C-ED82-830C-B83BEEE72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748614"/>
            <a:ext cx="6852356" cy="2232238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101D31-828C-797E-31C3-027EC6BDE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57266"/>
            <a:ext cx="6706536" cy="33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9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7bdf434-8271-45be-9229-b36057b16eca">
      <Terms xmlns="http://schemas.microsoft.com/office/infopath/2007/PartnerControls"/>
    </lcf76f155ced4ddcb4097134ff3c332f>
    <TaxCatchAll xmlns="403b03e0-f3b3-4df8-8b82-7dc7d4ddf28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69612985F38A4696AAD18D581E630E" ma:contentTypeVersion="12" ma:contentTypeDescription="Een nieuw document maken." ma:contentTypeScope="" ma:versionID="7800f48721e0895ad60ce256ee478aeb">
  <xsd:schema xmlns:xsd="http://www.w3.org/2001/XMLSchema" xmlns:xs="http://www.w3.org/2001/XMLSchema" xmlns:p="http://schemas.microsoft.com/office/2006/metadata/properties" xmlns:ns2="f7bdf434-8271-45be-9229-b36057b16eca" xmlns:ns3="403b03e0-f3b3-4df8-8b82-7dc7d4ddf286" targetNamespace="http://schemas.microsoft.com/office/2006/metadata/properties" ma:root="true" ma:fieldsID="4244e9fb0ca6f2a4ec2cfad8ffb17673" ns2:_="" ns3:_="">
    <xsd:import namespace="f7bdf434-8271-45be-9229-b36057b16eca"/>
    <xsd:import namespace="403b03e0-f3b3-4df8-8b82-7dc7d4ddf2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df434-8271-45be-9229-b36057b16e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8afbf0a4-60f2-4de2-9c19-1cfcaa6785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b03e0-f3b3-4df8-8b82-7dc7d4ddf28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3339e9d-23b0-4d36-af82-861bde34df63}" ma:internalName="TaxCatchAll" ma:showField="CatchAllData" ma:web="403b03e0-f3b3-4df8-8b82-7dc7d4ddf2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BC580-947A-4107-8AF5-50C7CD04590F}">
  <ds:schemaRefs>
    <ds:schemaRef ds:uri="http://purl.org/dc/dcmitype/"/>
    <ds:schemaRef ds:uri="http://www.w3.org/XML/1998/namespace"/>
    <ds:schemaRef ds:uri="http://schemas.microsoft.com/office/2006/documentManagement/types"/>
    <ds:schemaRef ds:uri="e7183d92-7d1c-4abc-9060-17c5b27035f0"/>
    <ds:schemaRef ds:uri="http://schemas.microsoft.com/office/2006/metadata/properties"/>
    <ds:schemaRef ds:uri="http://purl.org/dc/terms/"/>
    <ds:schemaRef ds:uri="65a11041-aba8-449e-bef6-559f13c05a59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2A64BCF-F95D-41F2-B3E1-49290C13CB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C10C48-FD22-4278-91FA-69E1B23D208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2470</Words>
  <Application>Microsoft Macintosh PowerPoint</Application>
  <PresentationFormat>Breedbeeld</PresentationFormat>
  <Paragraphs>481</Paragraphs>
  <Slides>53</Slides>
  <Notes>53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Cambria Math</vt:lpstr>
      <vt:lpstr>Effra</vt:lpstr>
      <vt:lpstr>Wingdings</vt:lpstr>
      <vt:lpstr>Kantoorthema</vt:lpstr>
      <vt:lpstr>natuur- en scheikunde 1</vt:lpstr>
      <vt:lpstr>Inhoud</vt:lpstr>
      <vt:lpstr>Het examen</vt:lpstr>
      <vt:lpstr>Wat neem je mee?</vt:lpstr>
      <vt:lpstr>Wat moet je allemaal kennen?</vt:lpstr>
      <vt:lpstr>Kijkersvraag</vt:lpstr>
      <vt:lpstr>Kijkersvraag</vt:lpstr>
      <vt:lpstr>Veiligheid in het verkeer</vt:lpstr>
      <vt:lpstr>Veiligheid in het verkeer</vt:lpstr>
      <vt:lpstr>Veiligheid in het verkeer</vt:lpstr>
      <vt:lpstr>Veiligheid in het verkeer</vt:lpstr>
      <vt:lpstr>Stoffen en materialen </vt:lpstr>
      <vt:lpstr>Stoffen en materialen</vt:lpstr>
      <vt:lpstr>Stoffen en materialen</vt:lpstr>
      <vt:lpstr>Stoffen en materialen</vt:lpstr>
      <vt:lpstr>Stoffen en materialen</vt:lpstr>
      <vt:lpstr>Stoffen en materialen</vt:lpstr>
      <vt:lpstr>Stoffen en materialen</vt:lpstr>
      <vt:lpstr>Elektrische energie</vt:lpstr>
      <vt:lpstr>Elektrische energie</vt:lpstr>
      <vt:lpstr>Elektrische energie</vt:lpstr>
      <vt:lpstr>Elektrische energie</vt:lpstr>
      <vt:lpstr>Elektrische energie</vt:lpstr>
      <vt:lpstr>Elektrische energie</vt:lpstr>
      <vt:lpstr>Elektrische energie</vt:lpstr>
      <vt:lpstr>Elektrische energie</vt:lpstr>
      <vt:lpstr>Verbranden en verwarmen</vt:lpstr>
      <vt:lpstr>Verbranden en verwarmen</vt:lpstr>
      <vt:lpstr>Verbranden en verwarmen</vt:lpstr>
      <vt:lpstr>Geluid</vt:lpstr>
      <vt:lpstr>Geluid</vt:lpstr>
      <vt:lpstr>Geluid</vt:lpstr>
      <vt:lpstr>Geluid</vt:lpstr>
      <vt:lpstr>Geluid</vt:lpstr>
      <vt:lpstr>Geluid</vt:lpstr>
      <vt:lpstr>Geluid</vt:lpstr>
      <vt:lpstr>Geluid</vt:lpstr>
      <vt:lpstr>Kracht en veiligheid</vt:lpstr>
      <vt:lpstr>Kracht en veiligheid</vt:lpstr>
      <vt:lpstr>Kracht en veiligheid</vt:lpstr>
      <vt:lpstr>Constructies</vt:lpstr>
      <vt:lpstr>Constructies</vt:lpstr>
      <vt:lpstr>Constructies</vt:lpstr>
      <vt:lpstr>Constructies</vt:lpstr>
      <vt:lpstr>Constructies</vt:lpstr>
      <vt:lpstr>Constructies</vt:lpstr>
      <vt:lpstr>Opfriscursus basiskennis</vt:lpstr>
      <vt:lpstr>Opfriscursus basiskennis</vt:lpstr>
      <vt:lpstr>Opfriscursus basiskennis</vt:lpstr>
      <vt:lpstr>Opfriscursus basiskennis</vt:lpstr>
      <vt:lpstr>Opfriscursus basiskennis</vt:lpstr>
      <vt:lpstr>Opfriscursus basiskennis</vt:lpstr>
      <vt:lpstr>Opfriscursus basiskennis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Jos Stolper</dc:creator>
  <cp:lastModifiedBy>Eva Doesborgh</cp:lastModifiedBy>
  <cp:revision>38</cp:revision>
  <dcterms:created xsi:type="dcterms:W3CDTF">2022-04-29T11:47:46Z</dcterms:created>
  <dcterms:modified xsi:type="dcterms:W3CDTF">2026-05-17T10:02:58Z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0x0101000A69612985F38A4696AAD18D581E630E</vt:lpwstr>
  </property>
  <property fmtid="{D5CDD505-2E9C-101B-9397-08002B2CF9AE}" pid="3" name="MediaServiceImageTags">
    <vt:lpwstr/>
  </property>
</Properties>
</file>