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1" r:id="rId5"/>
    <p:sldId id="259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69F7"/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7" autoAdjust="0"/>
    <p:restoredTop sz="86027"/>
  </p:normalViewPr>
  <p:slideViewPr>
    <p:cSldViewPr snapToGrid="0">
      <p:cViewPr varScale="1">
        <p:scale>
          <a:sx n="86" d="100"/>
          <a:sy n="86" d="100"/>
        </p:scale>
        <p:origin x="24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8T13:26:16.294"/>
    </inkml:context>
    <inkml:brush xml:id="br0">
      <inkml:brushProperty name="width" value="0.5" units="cm"/>
      <inkml:brushProperty name="height" value="1" units="cm"/>
      <inkml:brushProperty name="color" value="#945EE8"/>
      <inkml:brushProperty name="tip" value="rectangle"/>
      <inkml:brushProperty name="rasterOp" value="maskPen"/>
    </inkml:brush>
  </inkml:definitions>
  <inkml:trace contextRef="#ctx0" brushRef="#br0">1 63,'62'-1,"-11"-1,-43 2,12-1,14-1,-5 0,5 1,-9-1,-6 0,16 0,-12 1,7-2,-1 0,-6 1,8-2,-8 2,3-1,1 0,-4 0,3 1,0-2,-3 3,5-1,-1 1,1 1,-2 0,5-1,-8 1,5-2,-2 1,-5 0,10 0,-9 0,7 0,4 0,-8 1,6 0,-8 0,-1 0,9 0,-7-2,4-1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8T13:27:23.156"/>
    </inkml:context>
    <inkml:brush xml:id="br0">
      <inkml:brushProperty name="width" value="0.5" units="cm"/>
      <inkml:brushProperty name="height" value="1" units="cm"/>
      <inkml:brushProperty name="color" value="#945EE8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8T13:36:10.915"/>
    </inkml:context>
    <inkml:brush xml:id="br0">
      <inkml:brushProperty name="width" value="0.3" units="cm"/>
      <inkml:brushProperty name="height" value="0.6" units="cm"/>
      <inkml:brushProperty name="color" value="#945EE8"/>
      <inkml:brushProperty name="tip" value="rectangle"/>
      <inkml:brushProperty name="rasterOp" value="maskPen"/>
    </inkml:brush>
  </inkml:definitions>
  <inkml:trace contextRef="#ctx0" brushRef="#br0">0 1,'55'1,"-5"0,-18 0,7-1,5 0,-6 0,4 0,-6 0,-6 0,2 0,-12 0,3 0,1 1,-2 0,-2 0,-1 2,0-1,1 1,1-1,-2 0,0 0,-2 1,-1-1,-2 1,2 0,5 0,7 3,3-1,2 1,-2-1,-3-3,2 2,-2-1,-2 1,-4-1,-4-1,-1 0,0-1,1 1,0-1,2 1,1 0,2 0,1 1,1 0,3 1,-2-1,-1 0,-5-3,-3 1,-3-1,1 0,1 0,2 1,2 0,0 0,4-1,1 0,5 0,3 0,2 0,0 0,-3 0,-4 0,-4 0,1 0,1 1,1 0,-1 0,-4 0,-2 0,-1 0,0 0,-2-1,-1 0,0 0,2 0,4 1,2 0,1 0,1-1,1 0,-1 0,0 0,0 0,-1 0,0 0,-1 0,-2 0,-1 0,-3 0,0 0,1 0,1 0,0 0,0 0,0 0,-1 0,1 0,0 0,-2 0,2 0,-1 0,0 0,-1 0,-1 0,-3 0,4 0,-1 0,6 0,-3 0,1-1,-1 0,1 0,-3 0,1 1,-4 0,0 0,0 0,3 0,2 0,2 0,0 0,0 0,-2 0,-2 0,-4 0,1 0,3 0,-4 0,4 0,-1 0,1 0,5 0,-2 0,-2 0,0 0,0 0,-1 0,1 0,-1 0,-1 0,-1 0,0 0,2-1,2 0,-1 0,2 0,-1 2,-2 0,0 0,-1 0,1-1,2 0,-1 0,0 1,-2 1,-2-1,0 0,0 0,2-1,2 0,3 1,2 0,1-1,0 1,-1 0,-2 0,1 0,1 0,0 1,-2 0,-3 0,-3-2,2 0,2 1,2 0,2 1,0-1,-1 0,-1 1,1-1,2 0,1 1,-1-1,-3 0,-1-1,2 0,2 1,3 1,1-1,-5-1,-1 1,-2 1,-1-1,1 1,-2-2,-1 0,-1 0,-1 0,-2 0,2-1,-1 0,3 0,0 0,1 1,-1 0,2 0,-1 0,-1 0,-2 0,-2 0,1 0,0 0,3 0,1 0,0 0,-2 0,-2 0,3 0,-6 0,6 0,1 0,-4 0,5 0,-5 0,1 0,3 0,2 0,3 0,5 0,3 0,0 0,-2 0,-3 0,0 0,1 0,3 0,5 0,2 0,0 0,-2 0,-3 0,-2 0,-2 0,-1 0,-1 0,-1 1,1-1,-1 1,1 0,1-1,-1 0,0 0,0 0,1 1,1 0,0 0,-4 0,0-1,-1 0,2 0,0 0,-1 1,-2 0,-3-1,1-1,2 0,1 0,0 1,-3 0,-2 0,0 0,-3 0,1 0,-1 0,1 0,1 0,2 0,1 0,3 0,1 0,2-1,-1 0,-2 0,0-1,4 1,4-1,5 1,2 0,-2 0,-1 1,-2 0,0-1,-1 1,1-1,0-1,-1 2,-2 0,-1 0,0 0,1-1,1 1,-3 0,-1 0,1 0,2 0,2 0,2 0,2 0,0 0,3 0,-3 0,-1-1,-2 0,-1 0,1 0,-2 1,-2 0,-3 0,-4-1,-3 0,0 0,1-1,1 1,-2 0,0 0,-3 1,-1-1,-2 0,2 0,2 0,3 1,3 0,3 0,1 0,1 0,-1 0,1 0,-2 0,-2 0,-1 0,-4 0,-1 0,1 0,0-1,0 0,1 0,-1 1,2-1,1 1,0 0,1 0,3 0,3 0,1 0,1 0,0 0,1 0,6 0,1 0,5-1,-2 0,-4 0,-1 0,0 1,-2 0,-4 0,-4-1,-4 0,1 0,-1 0,1 1,2 0,1 0,1 0,-1 0,0 0,0 0,2 0,-2-1,-1 0,-2 0,-5 0,2 1,1 1,1 0,0 0,-1 0,4 1,4 0,1 0,-1 0,0 0,-2 0,-2-1,-5 0,-6-1,-1 0,2 0,1 0,0 0,1 0,1 0,-1 0,1 0,1 0,2-1,-1 0,0 0,-3 0,-2 1,-1 0,5-1,-4 0,7 0,-4 0,2 1,-3 0,-3 0,-1-1,2 1,-3 0,6 0,-6 0,0 0,3-1,-2 0,5 0,-3 1,-3-1,2 1,-2 0,2 0,2-1,-2 0,1-1,1 2,-2 0,0 0,2 0,-3 0,0 0,1-1,0 0,-1-1,1 2,-1 0,0 0,4 0,1-1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8T13:38:33.636"/>
    </inkml:context>
    <inkml:brush xml:id="br0">
      <inkml:brushProperty name="width" value="0.3" units="cm"/>
      <inkml:brushProperty name="height" value="0.6" units="cm"/>
      <inkml:brushProperty name="color" value="#945EE8"/>
      <inkml:brushProperty name="tip" value="rectangle"/>
      <inkml:brushProperty name="rasterOp" value="maskPen"/>
    </inkml:brush>
  </inkml:definitions>
  <inkml:trace contextRef="#ctx0" brushRef="#br0">0 11,'55'0,"-1"0,8 0,0 0,-3 0,-1 0,-4 0,-2 0,41 0,-16-1,6-1,13 1,-15 0,1 0,-14 0,-11-1,-2 1,-4 1,6 0,8 0,21 0,-37 0,2 1,12 0,3 1,1 1,0 0,-6 1,-2 0,33 1,-37-1,-22-4,-11 0,-5 0,-3 0,7 0,6 0,4 1,1-1,-6 2,-3-1,1 1,-2 1,1-1,0 1,-2-2,-3 0,-1 1,-1-1,2 0,1 0,1 0,0 0,-2 0,1-1,0 1,3 1,0-1,-4 0,-5 0,4 0,-5 0,12 0,-5-1,7 0,-2 0,4 0,0 0,-1 0,8 0,7 0,8 0,0 0,-10 0,-9 0,1 0,13 0,11 0,9 1,0 0,3 1,6-2,15 0,-38 1,2-1,4 0,2 0,4 0,0 0,-1 0,0 0,2 0,-1 0,-5 0,-2 0,44 0,-17 0,-17-1,-10-1,-3-2,0 0,2 1,7 0,7-1,3-1,1-1,-8-1,-8 1,-2 2,0 0,0 2,-2 0,-2 1,2 1,2 0,4-1,5 0,7-1,12 1,10 1,3 0,0 1,0 1,-1 1,-7-1,-9-1,-16 0,-13-1,-4 0,1 1,5 1,0 0,8-1,5 0,16 0,8-1,2 0,-8 0,-11 0,3 0,1-1,2-1,-8 1,-18 0,-14 2,-4 0,9 1,8 0,7 2,-2 0,-2 1,1-1,-4 0,-3-2,-6-2,0 2,8 1,11 3,3 2,0-1,-9-2,-14-3,-9 0,-6-1,0 0,5 0,2-1,-1 0,0 0,2 0,2 0,4 0,-3 0,-7 0,-6 0,-2 0,8 0,1-1,-2-1,-8 1,-9-1,2 1,2 1,14-1,10 1,3 0,-14-1,-10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8T13:50:28.067"/>
    </inkml:context>
    <inkml:brush xml:id="br0">
      <inkml:brushProperty name="width" value="0.2" units="cm"/>
      <inkml:brushProperty name="height" value="0.4" units="cm"/>
      <inkml:brushProperty name="color" value="#945EE8"/>
      <inkml:brushProperty name="tip" value="rectangle"/>
      <inkml:brushProperty name="rasterOp" value="maskPen"/>
    </inkml:brush>
  </inkml:definitions>
  <inkml:trace contextRef="#ctx0" brushRef="#br0">0 0,'78'7,"-2"-2,-13-2,0-1,17 1,10 2,7 0,-16-2,-23 0,0 0,1 1,4-1,-5 0,-17-2,-12 0,-9 0,-4-1,0 0,2 0,5 0,12 0,15 2,17 2,12 0,-4-1,-13-2,-19-1,-18 0,-8 0,-2 0,1-1,-1 0,-2 0,-3 0,0 1,2-1,4-1,6 0,2 0,5-1,-1 1,-2-1,-1 1,-4 1,-3 0,-4 1,-4 0,-2 0,7 0,0 0,6 0,-1 0,3 0,7 0,4 0,3-1,-7 0,-10 0,-8 0,-5 1,5 0,-1-2,2 1,0 0,2 1,-5 0,-2-1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8T13:50:30.354"/>
    </inkml:context>
    <inkml:brush xml:id="br0">
      <inkml:brushProperty name="width" value="0.2" units="cm"/>
      <inkml:brushProperty name="height" value="0.4" units="cm"/>
      <inkml:brushProperty name="color" value="#945EE8"/>
      <inkml:brushProperty name="tip" value="rectangle"/>
      <inkml:brushProperty name="rasterOp" value="maskPen"/>
    </inkml:brush>
  </inkml:definitions>
  <inkml:trace contextRef="#ctx0" brushRef="#br0">1 1,'86'2,"-24"0,5 0,18 2,6 0,-20-1,4 1,-2-1,-5 1,-1 0,-2-1,24 1,-5 0,-20-2,-8 0,9 0,-17-1,-30 0,2 0,-1 0,-4-1,-3 0,-1 0,5 0,2 0,1 0,-2 0,0 0,6-1,5 0,2-1,-3 0,-7 1,-9 0,-4 0,3-1,0 0,3 0,2 1,2 0,-2 1,4-1,-1-1,-4 0,5 0,-13 1,0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65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29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18-05-2026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customXml" Target="../ink/ink1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customXml" Target="../ink/ink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AB64B-8467-5A20-CAF9-12D5CBBF5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1829CAB-381D-8C91-03F0-44EF3CD7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6" y="653143"/>
            <a:ext cx="9421329" cy="5938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0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DDC5923-2E13-54A1-46CE-870872E00558}"/>
              </a:ext>
            </a:extLst>
          </p:cNvPr>
          <p:cNvSpPr txBox="1"/>
          <p:nvPr/>
        </p:nvSpPr>
        <p:spPr>
          <a:xfrm>
            <a:off x="415636" y="817418"/>
            <a:ext cx="114577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Effra" panose="02000506080000020004" pitchFamily="2" charset="77"/>
              </a:rPr>
              <a:t>Kwalitatieve variabele geeft een eigenschap weer, bijvoorbeeld: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Effra" panose="02000506080000020004" pitchFamily="2" charset="77"/>
              </a:rPr>
              <a:t>Kleuren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Effra" panose="02000506080000020004" pitchFamily="2" charset="77"/>
              </a:rPr>
              <a:t>Geslacht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Effra" panose="02000506080000020004" pitchFamily="2" charset="77"/>
              </a:rPr>
              <a:t>Huisnummers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Effra" panose="02000506080000020004" pitchFamily="2" charset="77"/>
              </a:rPr>
              <a:t>Opleidingen</a:t>
            </a:r>
          </a:p>
          <a:p>
            <a:endParaRPr lang="nl-NL" dirty="0">
              <a:latin typeface="Effra" panose="02000506080000020004" pitchFamily="2" charset="77"/>
            </a:endParaRPr>
          </a:p>
          <a:p>
            <a:r>
              <a:rPr lang="nl-NL" dirty="0">
                <a:latin typeface="Effra" panose="02000506080000020004" pitchFamily="2" charset="77"/>
              </a:rPr>
              <a:t>Kwantitatieve variabele geeft een hoeveelheid weer, bijvoorbeeld: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Effra" panose="02000506080000020004" pitchFamily="2" charset="77"/>
              </a:rPr>
              <a:t>Lengte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Effra" panose="02000506080000020004" pitchFamily="2" charset="77"/>
              </a:rPr>
              <a:t>Gewicht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Effra" panose="02000506080000020004" pitchFamily="2" charset="77"/>
              </a:rPr>
              <a:t>Schoenmaat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Effra" panose="02000506080000020004" pitchFamily="2" charset="77"/>
              </a:rPr>
              <a:t>Aantal medailles</a:t>
            </a:r>
          </a:p>
          <a:p>
            <a:endParaRPr lang="nl-NL" dirty="0">
              <a:latin typeface="Effra" panose="02000506080000020004" pitchFamily="2" charset="77"/>
            </a:endParaRPr>
          </a:p>
          <a:p>
            <a:r>
              <a:rPr lang="nl-NL" dirty="0">
                <a:latin typeface="Effra" panose="02000506080000020004" pitchFamily="2" charset="77"/>
              </a:rPr>
              <a:t>Meetniveaus:</a:t>
            </a:r>
          </a:p>
          <a:p>
            <a:r>
              <a:rPr lang="nl-NL" dirty="0">
                <a:latin typeface="Effra" panose="02000506080000020004" pitchFamily="2" charset="77"/>
              </a:rPr>
              <a:t>Nominaal en ordinaal (bij kwalitatieve variabelen)</a:t>
            </a:r>
          </a:p>
          <a:p>
            <a:endParaRPr lang="nl-NL" dirty="0">
              <a:latin typeface="Effra" panose="02000506080000020004" pitchFamily="2" charset="77"/>
            </a:endParaRPr>
          </a:p>
          <a:p>
            <a:r>
              <a:rPr lang="nl-NL" dirty="0">
                <a:latin typeface="Effra" panose="02000506080000020004" pitchFamily="2" charset="77"/>
              </a:rPr>
              <a:t>Discreet en continu (bij kwantitatieve variabelen)</a:t>
            </a:r>
          </a:p>
          <a:p>
            <a:pPr lvl="1"/>
            <a:endParaRPr lang="nl-NL" dirty="0">
              <a:latin typeface="Effra" panose="02000506080000020004" pitchFamily="2" charset="77"/>
            </a:endParaRPr>
          </a:p>
        </p:txBody>
      </p:sp>
      <p:sp>
        <p:nvSpPr>
          <p:cNvPr id="4" name="Gebogen pijl omhoog 3">
            <a:extLst>
              <a:ext uri="{FF2B5EF4-FFF2-40B4-BE49-F238E27FC236}">
                <a16:creationId xmlns:a16="http://schemas.microsoft.com/office/drawing/2014/main" id="{1DD83DCB-10CC-2EF9-60A8-281FDCAD7A42}"/>
              </a:ext>
            </a:extLst>
          </p:cNvPr>
          <p:cNvSpPr/>
          <p:nvPr/>
        </p:nvSpPr>
        <p:spPr>
          <a:xfrm rot="10800000" flipV="1">
            <a:off x="942108" y="4723058"/>
            <a:ext cx="5929745" cy="207819"/>
          </a:xfrm>
          <a:prstGeom prst="bentUpArrow">
            <a:avLst/>
          </a:prstGeom>
          <a:solidFill>
            <a:srgbClr val="8A69F7"/>
          </a:solidFill>
          <a:ln>
            <a:solidFill>
              <a:srgbClr val="8A6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bogen pijl omhoog 4">
            <a:extLst>
              <a:ext uri="{FF2B5EF4-FFF2-40B4-BE49-F238E27FC236}">
                <a16:creationId xmlns:a16="http://schemas.microsoft.com/office/drawing/2014/main" id="{6A796267-67C4-DC2E-FA9C-190E0C714D52}"/>
              </a:ext>
            </a:extLst>
          </p:cNvPr>
          <p:cNvSpPr/>
          <p:nvPr/>
        </p:nvSpPr>
        <p:spPr>
          <a:xfrm rot="10800000" flipV="1">
            <a:off x="1953489" y="5265479"/>
            <a:ext cx="5929745" cy="207819"/>
          </a:xfrm>
          <a:prstGeom prst="bentUpArrow">
            <a:avLst/>
          </a:prstGeom>
          <a:solidFill>
            <a:srgbClr val="8A69F7"/>
          </a:solidFill>
          <a:ln>
            <a:solidFill>
              <a:srgbClr val="8A6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356D1F-DF85-9219-820E-C519BD67A096}"/>
              </a:ext>
            </a:extLst>
          </p:cNvPr>
          <p:cNvSpPr txBox="1"/>
          <p:nvPr/>
        </p:nvSpPr>
        <p:spPr>
          <a:xfrm>
            <a:off x="6871853" y="4541723"/>
            <a:ext cx="202276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8A69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Geen logische volgorde aanwezig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09E62B9-A587-48B6-E057-8B78A80CD48C}"/>
              </a:ext>
            </a:extLst>
          </p:cNvPr>
          <p:cNvSpPr txBox="1"/>
          <p:nvPr/>
        </p:nvSpPr>
        <p:spPr>
          <a:xfrm>
            <a:off x="7925691" y="5394251"/>
            <a:ext cx="232756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8A69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Alle tussenliggende waarden zijn mogelijk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2F4FFD3-D1C7-A406-EBD3-DDE2EBC86ED3}"/>
              </a:ext>
            </a:extLst>
          </p:cNvPr>
          <p:cNvSpPr txBox="1"/>
          <p:nvPr/>
        </p:nvSpPr>
        <p:spPr>
          <a:xfrm>
            <a:off x="3413534" y="294198"/>
            <a:ext cx="536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Effra" panose="02000506080000020004" pitchFamily="2" charset="77"/>
              </a:rPr>
              <a:t>Verschillende soorten variabelen</a:t>
            </a:r>
          </a:p>
        </p:txBody>
      </p:sp>
    </p:spTree>
    <p:extLst>
      <p:ext uri="{BB962C8B-B14F-4D97-AF65-F5344CB8AC3E}">
        <p14:creationId xmlns:p14="http://schemas.microsoft.com/office/powerpoint/2010/main" val="40910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BCB9D-7848-F61A-3C06-E45C97432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2AC3823-3E44-15CC-674E-D9CE72D2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16" y="1024247"/>
            <a:ext cx="7772400" cy="267788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E52D34C-31FC-844D-8BCC-E0DD602CEA1A}"/>
              </a:ext>
            </a:extLst>
          </p:cNvPr>
          <p:cNvSpPr txBox="1"/>
          <p:nvPr/>
        </p:nvSpPr>
        <p:spPr>
          <a:xfrm>
            <a:off x="4851870" y="347341"/>
            <a:ext cx="248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77"/>
              </a:rPr>
              <a:t>2024 tijdvak 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4DABDBF-A10C-851A-C13F-F2BEE7BBF9D0}"/>
              </a:ext>
            </a:extLst>
          </p:cNvPr>
          <p:cNvSpPr txBox="1"/>
          <p:nvPr/>
        </p:nvSpPr>
        <p:spPr>
          <a:xfrm>
            <a:off x="700644" y="4132613"/>
            <a:ext cx="825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Kwalitatief, omdat de mogelijke waarden geen getallen zijn</a:t>
            </a:r>
          </a:p>
          <a:p>
            <a:r>
              <a:rPr lang="nl-NL" dirty="0"/>
              <a:t>Ordinaal, omdat de mogelijke waarden een logische volgorde hebben</a:t>
            </a:r>
          </a:p>
        </p:txBody>
      </p:sp>
    </p:spTree>
    <p:extLst>
      <p:ext uri="{BB962C8B-B14F-4D97-AF65-F5344CB8AC3E}">
        <p14:creationId xmlns:p14="http://schemas.microsoft.com/office/powerpoint/2010/main" val="5012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E9566-3EDC-9730-59EF-B22228B4C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21F9A526-8948-5EF9-0ECE-58E6B49F950A}"/>
              </a:ext>
            </a:extLst>
          </p:cNvPr>
          <p:cNvSpPr txBox="1"/>
          <p:nvPr/>
        </p:nvSpPr>
        <p:spPr>
          <a:xfrm>
            <a:off x="3428868" y="349455"/>
            <a:ext cx="5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Effra" panose="02000506080000020004" pitchFamily="2" charset="77"/>
              </a:rPr>
              <a:t>Het 95%-betrouwbaarheidsinterval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73745465-1E20-0EBC-7ED0-AFF01EC1B867}"/>
                  </a:ext>
                </a:extLst>
              </p:cNvPr>
              <p:cNvSpPr txBox="1"/>
              <p:nvPr/>
            </p:nvSpPr>
            <p:spPr>
              <a:xfrm>
                <a:off x="629393" y="985652"/>
                <a:ext cx="10711542" cy="3447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Voor de populatieproportie (bij kwalitatieve variabelen gebruiken)</a:t>
                </a:r>
              </a:p>
              <a:p>
                <a:endParaRPr lang="nl-NL" dirty="0"/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𝑝𝑒𝑟𝑐𝑒𝑛𝑡𝑎𝑔𝑒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nl-NL" dirty="0"/>
                  <a:t>    of  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𝑎𝑎𝑛𝑡𝑎𝑙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𝑚𝑒𝑡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𝑏𝑒𝑝𝑎𝑎𝑙𝑑𝑒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𝑘𝑒𝑛𝑚𝑒𝑟𝑘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𝑠𝑡𝑒𝑒𝑘𝑝𝑟𝑜𝑒𝑓𝑜𝑚𝑣𝑎𝑛𝑔</m:t>
                        </m:r>
                      </m:den>
                    </m:f>
                  </m:oMath>
                </a14:m>
                <a:endParaRPr lang="nl-NL" dirty="0"/>
              </a:p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nl-NL" dirty="0"/>
                  <a:t>       of    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𝑟𝑒𝑐h𝑡𝑒𝑟𝑔𝑟𝑒𝑛𝑠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𝑙𝑖𝑛𝑘𝑒𝑟𝑔𝑟𝑒𝑛𝑠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Voor het populatiegemiddelde (bij kwantitatieve variabelen gebruiken)</a:t>
                </a:r>
              </a:p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dirty="0"/>
                  <a:t>    of   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𝑟𝑒𝑐h𝑡𝑒𝑟𝑔𝑟𝑒𝑛𝑠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𝑙𝑖𝑛𝑘𝑒𝑟𝑔𝑟𝑒𝑛𝑠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73745465-1E20-0EBC-7ED0-AFF01EC1B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93" y="985652"/>
                <a:ext cx="10711542" cy="3447932"/>
              </a:xfrm>
              <a:prstGeom prst="rect">
                <a:avLst/>
              </a:prstGeom>
              <a:blipFill>
                <a:blip r:embed="rId3"/>
                <a:stretch>
                  <a:fillRect l="-474" t="-73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fbeelding 2">
            <a:extLst>
              <a:ext uri="{FF2B5EF4-FFF2-40B4-BE49-F238E27FC236}">
                <a16:creationId xmlns:a16="http://schemas.microsoft.com/office/drawing/2014/main" id="{B6C47A23-D325-37F6-9D33-0B546F617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360" y="1497304"/>
            <a:ext cx="4993575" cy="8583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E64BABB3-6EEA-7B7F-52CE-82FC725521C6}"/>
                  </a:ext>
                </a:extLst>
              </p14:cNvPr>
              <p14:cNvContentPartPr/>
              <p14:nvPr/>
            </p14:nvContentPartPr>
            <p14:xfrm>
              <a:off x="6942000" y="1999938"/>
              <a:ext cx="419760" cy="2304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E64BABB3-6EEA-7B7F-52CE-82FC725521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2360" y="1819938"/>
                <a:ext cx="599400" cy="3826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823D221F-4100-EB5C-472D-23C17BEFD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128" y="4170082"/>
            <a:ext cx="4925807" cy="10013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444BC57B-B71D-4745-C8C1-A5BF0F9D2841}"/>
                  </a:ext>
                </a:extLst>
              </p14:cNvPr>
              <p14:cNvContentPartPr/>
              <p14:nvPr/>
            </p14:nvContentPartPr>
            <p14:xfrm>
              <a:off x="7053258" y="4669872"/>
              <a:ext cx="360" cy="3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444BC57B-B71D-4745-C8C1-A5BF0F9D28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3258" y="448987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6001317-FA95-FC25-8862-A76BB3F14416}"/>
                  </a:ext>
                </a:extLst>
              </p:cNvPr>
              <p:cNvSpPr txBox="1"/>
              <p:nvPr/>
            </p:nvSpPr>
            <p:spPr>
              <a:xfrm>
                <a:off x="6942000" y="2463736"/>
                <a:ext cx="4704135" cy="338554"/>
              </a:xfrm>
              <a:prstGeom prst="rect">
                <a:avLst/>
              </a:prstGeom>
              <a:ln>
                <a:solidFill>
                  <a:srgbClr val="945DE8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nl-NL" sz="1600" dirty="0"/>
                  <a:t>= standaardafwijking van de steekproevenverdeling</a:t>
                </a: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6001317-FA95-FC25-8862-A76BB3F14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000" y="2463736"/>
                <a:ext cx="4704135" cy="338554"/>
              </a:xfrm>
              <a:prstGeom prst="rect">
                <a:avLst/>
              </a:prstGeom>
              <a:blipFill>
                <a:blip r:embed="rId10"/>
                <a:stretch>
                  <a:fillRect t="-3448" b="-17241"/>
                </a:stretch>
              </a:blipFill>
              <a:ln>
                <a:solidFill>
                  <a:srgbClr val="945DE8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DE13674A-2334-CBBF-6636-A9E8EC055990}"/>
              </a:ext>
            </a:extLst>
          </p:cNvPr>
          <p:cNvCxnSpPr>
            <a:cxnSpLocks/>
          </p:cNvCxnSpPr>
          <p:nvPr/>
        </p:nvCxnSpPr>
        <p:spPr>
          <a:xfrm flipV="1">
            <a:off x="7151880" y="2197510"/>
            <a:ext cx="0" cy="266226"/>
          </a:xfrm>
          <a:prstGeom prst="straightConnector1">
            <a:avLst/>
          </a:prstGeom>
          <a:ln w="28575">
            <a:solidFill>
              <a:srgbClr val="945DE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B115A7B0-5FD3-0ED6-3FAD-41FABBDAFDDC}"/>
                  </a:ext>
                </a:extLst>
              </p:cNvPr>
              <p:cNvSpPr txBox="1"/>
              <p:nvPr/>
            </p:nvSpPr>
            <p:spPr>
              <a:xfrm>
                <a:off x="6814180" y="5368496"/>
                <a:ext cx="4704135" cy="338554"/>
              </a:xfrm>
              <a:prstGeom prst="rect">
                <a:avLst/>
              </a:prstGeom>
              <a:ln>
                <a:solidFill>
                  <a:srgbClr val="945DE8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nl-NL" sz="1600" dirty="0"/>
                  <a:t>= standaardafwijking van de steekproevenverdeling</a:t>
                </a: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B115A7B0-5FD3-0ED6-3FAD-41FABBDAF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180" y="5368496"/>
                <a:ext cx="4704135" cy="338554"/>
              </a:xfrm>
              <a:prstGeom prst="rect">
                <a:avLst/>
              </a:prstGeom>
              <a:blipFill>
                <a:blip r:embed="rId11"/>
                <a:stretch>
                  <a:fillRect t="-3571" b="-21429"/>
                </a:stretch>
              </a:blipFill>
              <a:ln>
                <a:solidFill>
                  <a:srgbClr val="945DE8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EC0616AF-1084-E05C-2100-8621D13D8F50}"/>
              </a:ext>
            </a:extLst>
          </p:cNvPr>
          <p:cNvCxnSpPr>
            <a:cxnSpLocks/>
          </p:cNvCxnSpPr>
          <p:nvPr/>
        </p:nvCxnSpPr>
        <p:spPr>
          <a:xfrm flipV="1">
            <a:off x="7024060" y="4881716"/>
            <a:ext cx="0" cy="486780"/>
          </a:xfrm>
          <a:prstGeom prst="straightConnector1">
            <a:avLst/>
          </a:prstGeom>
          <a:ln w="28575">
            <a:solidFill>
              <a:srgbClr val="945DE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78894-BB5B-F88A-B0C6-7DE67891D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EAAD132-B1B5-EC88-403E-F067AF693129}"/>
              </a:ext>
            </a:extLst>
          </p:cNvPr>
          <p:cNvSpPr txBox="1"/>
          <p:nvPr/>
        </p:nvSpPr>
        <p:spPr>
          <a:xfrm>
            <a:off x="4776753" y="273624"/>
            <a:ext cx="263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Effra" panose="02000506080000020004" pitchFamily="2" charset="77"/>
              </a:rPr>
              <a:t>2021 tijdvak 3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7DD74A8-137C-0702-71C9-5D4D8D74B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6" y="796844"/>
            <a:ext cx="7772400" cy="46354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38C12C1C-1F74-B791-6596-E826328608FC}"/>
                  </a:ext>
                </a:extLst>
              </p14:cNvPr>
              <p14:cNvContentPartPr/>
              <p14:nvPr/>
            </p14:nvContentPartPr>
            <p14:xfrm>
              <a:off x="2282330" y="4869952"/>
              <a:ext cx="3768840" cy="579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38C12C1C-1F74-B791-6596-E826328608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8330" y="4762312"/>
                <a:ext cx="38764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E9B5F335-DFB8-CBF7-11B9-E41A72DF223C}"/>
                  </a:ext>
                </a:extLst>
              </p:cNvPr>
              <p:cNvSpPr txBox="1"/>
              <p:nvPr/>
            </p:nvSpPr>
            <p:spPr>
              <a:xfrm>
                <a:off x="8332839" y="1784555"/>
                <a:ext cx="3288890" cy="4840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/>
                  <a:t>Steekproefstandaardafwijking</a:t>
                </a:r>
              </a:p>
              <a:p>
                <a:r>
                  <a:rPr lang="nl-NL" dirty="0"/>
                  <a:t>berekenen!</a:t>
                </a:r>
              </a:p>
              <a:p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7,35−7,13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0,055</m:t>
                      </m:r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=674</m:t>
                      </m:r>
                    </m:oMath>
                  </m:oMathPara>
                </a14:m>
                <a:endParaRPr lang="nl-NL" dirty="0">
                  <a:solidFill>
                    <a:srgbClr val="0070C0"/>
                  </a:solidFill>
                </a:endParaRPr>
              </a:p>
              <a:p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0,055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674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nl-NL" b="0" dirty="0"/>
              </a:p>
              <a:p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=0,055∙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674</m:t>
                          </m:r>
                        </m:e>
                      </m:ra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=1,4278.. .</m:t>
                      </m:r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Dus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1,428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E9B5F335-DFB8-CBF7-11B9-E41A72DF2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839" y="1784555"/>
                <a:ext cx="3288890" cy="4840684"/>
              </a:xfrm>
              <a:prstGeom prst="rect">
                <a:avLst/>
              </a:prstGeom>
              <a:blipFill>
                <a:blip r:embed="rId5"/>
                <a:stretch>
                  <a:fillRect l="-1544" t="-524" b="-13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0559EFED-2F96-EDDB-10BF-41F0FC755551}"/>
                  </a:ext>
                </a:extLst>
              </p14:cNvPr>
              <p14:cNvContentPartPr/>
              <p14:nvPr/>
            </p14:nvContentPartPr>
            <p14:xfrm>
              <a:off x="3991970" y="3410872"/>
              <a:ext cx="3359520" cy="2988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0559EFED-2F96-EDDB-10BF-41F0FC7555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7970" y="3303232"/>
                <a:ext cx="3467160" cy="2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25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9019D-7B8F-0684-1459-D9F9FE929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E1FCB697-CF78-A647-AA13-28628C193C8B}"/>
                  </a:ext>
                </a:extLst>
              </p:cNvPr>
              <p:cNvSpPr txBox="1"/>
              <p:nvPr/>
            </p:nvSpPr>
            <p:spPr>
              <a:xfrm>
                <a:off x="692727" y="1177636"/>
                <a:ext cx="9074728" cy="5138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Effra" panose="02000506080000020004" pitchFamily="2" charset="77"/>
                  </a:rPr>
                  <a:t>Formule: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𝑏𝑒𝑔𝑖𝑛h𝑜𝑒𝑣𝑒𝑒𝑙h𝑒𝑖𝑑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en 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𝑔𝑟𝑜𝑒𝑖𝑓𝑎𝑐𝑡𝑜𝑟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Groeifactor berekenen: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±%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of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𝑛𝑖𝑒𝑢𝑤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𝑜𝑢𝑑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𝑗𝑎𝑎𝑟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=1,72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   geeft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𝑗𝑎𝑎𝑟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1,72</m:t>
                        </m:r>
                      </m:e>
                      <m:sup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=1,198.. .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𝐺𝑟𝑜𝑒𝑖𝑝𝑒𝑟𝑐𝑒𝑛𝑡𝑎𝑔𝑒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100−100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Dus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1,198.. .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100−100≈19,8%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E1FCB697-CF78-A647-AA13-28628C193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1177636"/>
                <a:ext cx="9074728" cy="5138458"/>
              </a:xfrm>
              <a:prstGeom prst="rect">
                <a:avLst/>
              </a:prstGeom>
              <a:blipFill>
                <a:blip r:embed="rId2"/>
                <a:stretch>
                  <a:fillRect l="-605" t="-593" b="-94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vak 3">
            <a:extLst>
              <a:ext uri="{FF2B5EF4-FFF2-40B4-BE49-F238E27FC236}">
                <a16:creationId xmlns:a16="http://schemas.microsoft.com/office/drawing/2014/main" id="{9C60D081-D98C-FC89-67D9-357653CEE2DF}"/>
              </a:ext>
            </a:extLst>
          </p:cNvPr>
          <p:cNvSpPr txBox="1"/>
          <p:nvPr/>
        </p:nvSpPr>
        <p:spPr>
          <a:xfrm>
            <a:off x="3944234" y="293160"/>
            <a:ext cx="430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Effra" panose="02000506080000020004" pitchFamily="2" charset="77"/>
              </a:rPr>
              <a:t>Exponentiële groei</a:t>
            </a:r>
          </a:p>
        </p:txBody>
      </p:sp>
    </p:spTree>
    <p:extLst>
      <p:ext uri="{BB962C8B-B14F-4D97-AF65-F5344CB8AC3E}">
        <p14:creationId xmlns:p14="http://schemas.microsoft.com/office/powerpoint/2010/main" val="26809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10102-EE45-C29F-BBBB-C2E6234C3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F06EF0C-F1AE-58E4-6FE3-BE3170737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10" y="803787"/>
            <a:ext cx="5422489" cy="567895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3D0A4D9-3885-28C2-DE19-08D2FA16B41D}"/>
              </a:ext>
            </a:extLst>
          </p:cNvPr>
          <p:cNvSpPr txBox="1"/>
          <p:nvPr/>
        </p:nvSpPr>
        <p:spPr>
          <a:xfrm>
            <a:off x="4916862" y="280567"/>
            <a:ext cx="265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Effra" panose="02000506080000020004" pitchFamily="2" charset="77"/>
              </a:rPr>
              <a:t>2023 tijdvak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253E0EDB-2425-AF0F-628A-01419BA2FB69}"/>
                  </a:ext>
                </a:extLst>
              </p14:cNvPr>
              <p14:cNvContentPartPr/>
              <p14:nvPr/>
            </p14:nvContentPartPr>
            <p14:xfrm>
              <a:off x="1460090" y="5669872"/>
              <a:ext cx="798840" cy="237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253E0EDB-2425-AF0F-628A-01419BA2FB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4090" y="5597872"/>
                <a:ext cx="8704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B1BC43E2-A542-CAB8-FAB2-C5075F232C74}"/>
                  </a:ext>
                </a:extLst>
              </p14:cNvPr>
              <p14:cNvContentPartPr/>
              <p14:nvPr/>
            </p14:nvContentPartPr>
            <p14:xfrm>
              <a:off x="1172450" y="5846272"/>
              <a:ext cx="614880" cy="1944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B1BC43E2-A542-CAB8-FAB2-C5075F232C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810" y="5774632"/>
                <a:ext cx="686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FAE1DD7A-073F-DD69-C50D-D6462D32EF8C}"/>
                  </a:ext>
                </a:extLst>
              </p:cNvPr>
              <p:cNvSpPr txBox="1"/>
              <p:nvPr/>
            </p:nvSpPr>
            <p:spPr>
              <a:xfrm>
                <a:off x="7087589" y="1344405"/>
                <a:ext cx="4090216" cy="2778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𝑗𝑎𝑎𝑟</m:t>
                          </m:r>
                        </m:sub>
                      </m:sSub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𝑛𝑖𝑒𝑢𝑤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𝑜𝑢𝑑</m:t>
                              </m:r>
                            </m:den>
                          </m:f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𝑗𝑎𝑎𝑟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81</m:t>
                                  </m:r>
                                </m:num>
                                <m:den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=1,0759.. .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1,0759.. .</m:t>
                      </m:r>
                      <m:r>
                        <a:rPr lang="nl-NL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100−100=7,59.. .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Dus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7,6%</m:t>
                    </m:r>
                  </m:oMath>
                </a14:m>
                <a:endParaRPr lang="nl-NL" dirty="0">
                  <a:latin typeface="Effra" panose="02000506080000020004" pitchFamily="2" charset="77"/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FAE1DD7A-073F-DD69-C50D-D6462D32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589" y="1344405"/>
                <a:ext cx="4090216" cy="2778518"/>
              </a:xfrm>
              <a:prstGeom prst="rect">
                <a:avLst/>
              </a:prstGeom>
              <a:blipFill>
                <a:blip r:embed="rId7"/>
                <a:stretch>
                  <a:fillRect l="-154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8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18DDC-0B73-C7AE-B0E8-DC4745399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0475F98-B37F-A0A8-2B00-97A459628ABA}"/>
              </a:ext>
            </a:extLst>
          </p:cNvPr>
          <p:cNvSpPr txBox="1"/>
          <p:nvPr/>
        </p:nvSpPr>
        <p:spPr>
          <a:xfrm>
            <a:off x="4166786" y="376432"/>
            <a:ext cx="385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Effra" panose="02000506080000020004" pitchFamily="2" charset="77"/>
              </a:rPr>
              <a:t>Groepen vergelijken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EE4BC64-DAD9-9722-8B04-4C44BB4DC877}"/>
              </a:ext>
            </a:extLst>
          </p:cNvPr>
          <p:cNvSpPr txBox="1"/>
          <p:nvPr/>
        </p:nvSpPr>
        <p:spPr>
          <a:xfrm>
            <a:off x="884903" y="1253613"/>
            <a:ext cx="9984658" cy="432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E312A8B-7313-BD21-B0DA-7AC97A00D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05" y="899652"/>
            <a:ext cx="3858427" cy="562887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A4679EE-192B-C6E5-B57A-B6B08D1E2ECF}"/>
              </a:ext>
            </a:extLst>
          </p:cNvPr>
          <p:cNvSpPr txBox="1"/>
          <p:nvPr/>
        </p:nvSpPr>
        <p:spPr>
          <a:xfrm>
            <a:off x="4849091" y="1253613"/>
            <a:ext cx="64580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b="1" dirty="0" err="1">
                <a:latin typeface="Effra" panose="02000506080000020004" pitchFamily="2" charset="77"/>
              </a:rPr>
              <a:t>Phi</a:t>
            </a:r>
            <a:r>
              <a:rPr lang="nl-NL" dirty="0">
                <a:latin typeface="Effra" panose="02000506080000020004" pitchFamily="2" charset="77"/>
              </a:rPr>
              <a:t>: bij kwalitatieve variabelen met twee mogelijke waarden</a:t>
            </a:r>
          </a:p>
          <a:p>
            <a:endParaRPr lang="nl-NL" dirty="0">
              <a:latin typeface="Effra" panose="02000506080000020004" pitchFamily="2" charset="77"/>
            </a:endParaRPr>
          </a:p>
          <a:p>
            <a:endParaRPr lang="nl-NL" dirty="0">
              <a:latin typeface="Effra" panose="02000506080000020004" pitchFamily="2" charset="77"/>
            </a:endParaRPr>
          </a:p>
          <a:p>
            <a:endParaRPr lang="nl-NL" dirty="0">
              <a:latin typeface="Effra" panose="02000506080000020004" pitchFamily="2" charset="77"/>
            </a:endParaRPr>
          </a:p>
          <a:p>
            <a:endParaRPr lang="nl-NL" dirty="0">
              <a:latin typeface="Effra" panose="02000506080000020004" pitchFamily="2" charset="77"/>
            </a:endParaRPr>
          </a:p>
          <a:p>
            <a:r>
              <a:rPr lang="nl-NL" b="1" dirty="0">
                <a:latin typeface="Effra" panose="02000506080000020004" pitchFamily="2" charset="77"/>
              </a:rPr>
              <a:t>Max </a:t>
            </a:r>
            <a:r>
              <a:rPr lang="nl-NL" b="1" dirty="0" err="1">
                <a:latin typeface="Effra" panose="02000506080000020004" pitchFamily="2" charset="77"/>
              </a:rPr>
              <a:t>Vcp</a:t>
            </a:r>
            <a:r>
              <a:rPr lang="nl-NL" dirty="0">
                <a:latin typeface="Effra" panose="02000506080000020004" pitchFamily="2" charset="77"/>
              </a:rPr>
              <a:t>: bij kwalitatieve variabelen met meer dan twee mogelijke waarden</a:t>
            </a:r>
          </a:p>
          <a:p>
            <a:endParaRPr lang="nl-NL" dirty="0">
              <a:latin typeface="Effra" panose="02000506080000020004" pitchFamily="2" charset="77"/>
            </a:endParaRPr>
          </a:p>
          <a:p>
            <a:endParaRPr lang="nl-NL" dirty="0">
              <a:latin typeface="Effra" panose="02000506080000020004" pitchFamily="2" charset="77"/>
            </a:endParaRPr>
          </a:p>
          <a:p>
            <a:r>
              <a:rPr lang="nl-NL" b="1" dirty="0">
                <a:latin typeface="Effra" panose="02000506080000020004" pitchFamily="2" charset="77"/>
              </a:rPr>
              <a:t>Effectgrootte</a:t>
            </a:r>
            <a:r>
              <a:rPr lang="nl-NL" dirty="0">
                <a:latin typeface="Effra" panose="02000506080000020004" pitchFamily="2" charset="77"/>
              </a:rPr>
              <a:t>: bij kwantitatieve variabelen met (bekende) gemiddelden en standaardafwijkingen</a:t>
            </a:r>
          </a:p>
          <a:p>
            <a:endParaRPr lang="nl-NL" dirty="0">
              <a:latin typeface="Effra" panose="02000506080000020004" pitchFamily="2" charset="77"/>
            </a:endParaRPr>
          </a:p>
          <a:p>
            <a:endParaRPr lang="nl-NL" dirty="0">
              <a:latin typeface="Effra" panose="02000506080000020004" pitchFamily="2" charset="77"/>
            </a:endParaRPr>
          </a:p>
          <a:p>
            <a:endParaRPr lang="nl-NL" dirty="0">
              <a:latin typeface="Effra" panose="02000506080000020004" pitchFamily="2" charset="77"/>
            </a:endParaRPr>
          </a:p>
          <a:p>
            <a:endParaRPr lang="nl-NL" dirty="0">
              <a:latin typeface="Effra" panose="02000506080000020004" pitchFamily="2" charset="77"/>
            </a:endParaRPr>
          </a:p>
          <a:p>
            <a:r>
              <a:rPr lang="nl-NL" b="1" dirty="0" err="1">
                <a:latin typeface="Effra" panose="02000506080000020004" pitchFamily="2" charset="77"/>
              </a:rPr>
              <a:t>Boxplots</a:t>
            </a:r>
            <a:r>
              <a:rPr lang="nl-NL" dirty="0">
                <a:latin typeface="Effra" panose="02000506080000020004" pitchFamily="2" charset="77"/>
              </a:rPr>
              <a:t>: bij kwantitatieve variabelen met gegeven kwartielen en medianen</a:t>
            </a:r>
          </a:p>
        </p:txBody>
      </p:sp>
    </p:spTree>
    <p:extLst>
      <p:ext uri="{BB962C8B-B14F-4D97-AF65-F5344CB8AC3E}">
        <p14:creationId xmlns:p14="http://schemas.microsoft.com/office/powerpoint/2010/main" val="25697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65A04-DBC4-A723-9EEE-0BC5CDA63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0C6F761-F091-0600-F639-03DE5DAAB32D}"/>
              </a:ext>
            </a:extLst>
          </p:cNvPr>
          <p:cNvSpPr txBox="1"/>
          <p:nvPr/>
        </p:nvSpPr>
        <p:spPr>
          <a:xfrm>
            <a:off x="4916863" y="280567"/>
            <a:ext cx="267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Effra" panose="02000506080000020004" pitchFamily="2" charset="77"/>
              </a:rPr>
              <a:t>2024 tijdvak 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AA4916E-2274-A65D-6813-9E125DC52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52" y="899652"/>
            <a:ext cx="7772400" cy="234474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DD1CCC2-3FFA-8EED-11A2-9DEEE844BADC}"/>
              </a:ext>
            </a:extLst>
          </p:cNvPr>
          <p:cNvSpPr txBox="1"/>
          <p:nvPr/>
        </p:nvSpPr>
        <p:spPr>
          <a:xfrm>
            <a:off x="234027" y="3539382"/>
            <a:ext cx="4682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Variabelen:</a:t>
            </a:r>
          </a:p>
          <a:p>
            <a:r>
              <a:rPr lang="nl-NL" dirty="0"/>
              <a:t>Schoolvorm (basis- of middelbare scholieren)</a:t>
            </a:r>
          </a:p>
          <a:p>
            <a:r>
              <a:rPr lang="nl-NL" dirty="0"/>
              <a:t>Toiletbezoek (wel of niet)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Dus kwalitatief en maar twee waarden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18FF8851-1867-FF92-528C-5B0BB14DCFC6}"/>
                  </a:ext>
                </a:extLst>
              </p:cNvPr>
              <p:cNvSpPr txBox="1"/>
              <p:nvPr/>
            </p:nvSpPr>
            <p:spPr>
              <a:xfrm>
                <a:off x="4702629" y="3429000"/>
                <a:ext cx="7198426" cy="2886175"/>
              </a:xfrm>
              <a:prstGeom prst="rect">
                <a:avLst/>
              </a:prstGeom>
              <a:ln>
                <a:solidFill>
                  <a:srgbClr val="945DE8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l-NL" dirty="0">
                    <a:latin typeface="Effra" panose="02000506080000020004" pitchFamily="2" charset="77"/>
                  </a:rPr>
                  <a:t>		Basisschool	Middelbare school		totaal</a:t>
                </a: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:r>
                  <a:rPr lang="nl-NL" dirty="0">
                    <a:latin typeface="Effra" panose="02000506080000020004" pitchFamily="2" charset="77"/>
                  </a:rPr>
                  <a:t>Niet naar toilet	</a:t>
                </a:r>
              </a:p>
              <a:p>
                <a:r>
                  <a:rPr lang="nl-NL" dirty="0">
                    <a:latin typeface="Effra" panose="02000506080000020004" pitchFamily="2" charset="77"/>
                  </a:rPr>
                  <a:t>Overig			</a:t>
                </a:r>
              </a:p>
              <a:p>
                <a:r>
                  <a:rPr lang="nl-NL" dirty="0">
                    <a:latin typeface="Effra" panose="02000506080000020004" pitchFamily="2" charset="77"/>
                  </a:rPr>
                  <a:t>Totaal		</a:t>
                </a:r>
                <a:endParaRPr lang="nl-NL" b="1" dirty="0">
                  <a:latin typeface="Effra" panose="02000506080000020004" pitchFamily="2" charset="77"/>
                </a:endParaRPr>
              </a:p>
              <a:p>
                <a:endParaRPr lang="nl-NL" b="1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𝑝h𝑖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151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∙60−151∙90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302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∙150∙211∙241</m:t>
                              </m:r>
                            </m:e>
                          </m:rad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=−0,094.. .</m:t>
                      </m:r>
                    </m:oMath>
                  </m:oMathPara>
                </a14:m>
                <a:endParaRPr lang="nl-NL" dirty="0">
                  <a:latin typeface="Effra" panose="02000506080000020004" pitchFamily="2" charset="77"/>
                </a:endParaRPr>
              </a:p>
              <a:p>
                <a:endParaRPr lang="nl-NL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−0,2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𝑝h𝑖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≤0,2</m:t>
                    </m:r>
                  </m:oMath>
                </a14:m>
                <a:r>
                  <a:rPr lang="nl-NL" dirty="0">
                    <a:latin typeface="Effra" panose="02000506080000020004" pitchFamily="2" charset="77"/>
                  </a:rPr>
                  <a:t>, dus verschil is gering</a:t>
                </a:r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18FF8851-1867-FF92-528C-5B0BB14D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29" y="3429000"/>
                <a:ext cx="7198426" cy="2886175"/>
              </a:xfrm>
              <a:prstGeom prst="rect">
                <a:avLst/>
              </a:prstGeom>
              <a:blipFill>
                <a:blip r:embed="rId4"/>
                <a:stretch>
                  <a:fillRect l="-592" t="-1053" b="-2105"/>
                </a:stretch>
              </a:blipFill>
              <a:ln>
                <a:solidFill>
                  <a:srgbClr val="945DE8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vak 5">
            <a:extLst>
              <a:ext uri="{FF2B5EF4-FFF2-40B4-BE49-F238E27FC236}">
                <a16:creationId xmlns:a16="http://schemas.microsoft.com/office/drawing/2014/main" id="{4AA0A770-89AC-E5FD-E81F-8EC715E04069}"/>
              </a:ext>
            </a:extLst>
          </p:cNvPr>
          <p:cNvSpPr txBox="1"/>
          <p:nvPr/>
        </p:nvSpPr>
        <p:spPr>
          <a:xfrm>
            <a:off x="6519553" y="45027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302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41023A3-5F97-D2B6-8C52-FE2326E7D876}"/>
              </a:ext>
            </a:extLst>
          </p:cNvPr>
          <p:cNvSpPr txBox="1"/>
          <p:nvPr/>
        </p:nvSpPr>
        <p:spPr>
          <a:xfrm>
            <a:off x="8301842" y="45146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A1B149E-684B-7154-424C-F703F43DD9AA}"/>
              </a:ext>
            </a:extLst>
          </p:cNvPr>
          <p:cNvSpPr txBox="1"/>
          <p:nvPr/>
        </p:nvSpPr>
        <p:spPr>
          <a:xfrm>
            <a:off x="11079678" y="450275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452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CE5265A-D857-C23D-FBB4-2E331719A74A}"/>
              </a:ext>
            </a:extLst>
          </p:cNvPr>
          <p:cNvSpPr txBox="1"/>
          <p:nvPr/>
        </p:nvSpPr>
        <p:spPr>
          <a:xfrm>
            <a:off x="6519553" y="397376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2BF858-BBD9-D646-C853-CDF3E5F09FBB}"/>
              </a:ext>
            </a:extLst>
          </p:cNvPr>
          <p:cNvSpPr txBox="1"/>
          <p:nvPr/>
        </p:nvSpPr>
        <p:spPr>
          <a:xfrm>
            <a:off x="6519553" y="42507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056A70B-ACD5-5904-12AD-E4332A82E3DF}"/>
              </a:ext>
            </a:extLst>
          </p:cNvPr>
          <p:cNvSpPr txBox="1"/>
          <p:nvPr/>
        </p:nvSpPr>
        <p:spPr>
          <a:xfrm>
            <a:off x="8377669" y="42507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A8ACEC1-FA0B-E811-9B44-EC42510FB2E2}"/>
              </a:ext>
            </a:extLst>
          </p:cNvPr>
          <p:cNvSpPr txBox="1"/>
          <p:nvPr/>
        </p:nvSpPr>
        <p:spPr>
          <a:xfrm>
            <a:off x="8377669" y="39737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90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50106F9-4AD4-D0AE-5E38-EE18220611FA}"/>
              </a:ext>
            </a:extLst>
          </p:cNvPr>
          <p:cNvSpPr txBox="1"/>
          <p:nvPr/>
        </p:nvSpPr>
        <p:spPr>
          <a:xfrm>
            <a:off x="11118066" y="397376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241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30D40A0-CD4E-541F-6DA7-6B00CF21E7A5}"/>
              </a:ext>
            </a:extLst>
          </p:cNvPr>
          <p:cNvSpPr txBox="1"/>
          <p:nvPr/>
        </p:nvSpPr>
        <p:spPr>
          <a:xfrm>
            <a:off x="5640779" y="297476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1FFBEC3-CD57-80BC-45A5-546614322104}"/>
              </a:ext>
            </a:extLst>
          </p:cNvPr>
          <p:cNvSpPr txBox="1"/>
          <p:nvPr/>
        </p:nvSpPr>
        <p:spPr>
          <a:xfrm>
            <a:off x="11118066" y="42507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211</a:t>
            </a:r>
          </a:p>
        </p:txBody>
      </p:sp>
    </p:spTree>
    <p:extLst>
      <p:ext uri="{BB962C8B-B14F-4D97-AF65-F5344CB8AC3E}">
        <p14:creationId xmlns:p14="http://schemas.microsoft.com/office/powerpoint/2010/main" val="68685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2" ma:contentTypeDescription="Een nieuw document maken." ma:contentTypeScope="" ma:versionID="7800f48721e0895ad60ce256ee478aeb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4244e9fb0ca6f2a4ec2cfad8ffb17673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305333-E6D8-4FAC-98CF-68289E4F1D13}"/>
</file>

<file path=customXml/itemProps2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http://www.w3.org/XML/1998/namespace"/>
    <ds:schemaRef ds:uri="http://schemas.microsoft.com/office/2006/documentManagement/types"/>
    <ds:schemaRef ds:uri="e7183d92-7d1c-4abc-9060-17c5b27035f0"/>
    <ds:schemaRef ds:uri="http://schemas.microsoft.com/office/2006/metadata/properties"/>
    <ds:schemaRef ds:uri="http://purl.org/dc/terms/"/>
    <ds:schemaRef ds:uri="65a11041-aba8-449e-bef6-559f13c05a59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4395</TotalTime>
  <Words>372</Words>
  <Application>Microsoft Macintosh PowerPoint</Application>
  <PresentationFormat>Breedbeeld</PresentationFormat>
  <Paragraphs>118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Effra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Jasper Piersma</cp:lastModifiedBy>
  <cp:revision>60</cp:revision>
  <dcterms:created xsi:type="dcterms:W3CDTF">2022-04-29T11:47:46Z</dcterms:created>
  <dcterms:modified xsi:type="dcterms:W3CDTF">2026-05-18T11:14:28Z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