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62" r:id="rId6"/>
    <p:sldId id="263" r:id="rId7"/>
    <p:sldId id="264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D498FF"/>
    <a:srgbClr val="BE8DFF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7" autoAdjust="0"/>
    <p:restoredTop sz="86027"/>
  </p:normalViewPr>
  <p:slideViewPr>
    <p:cSldViewPr snapToGrid="0">
      <p:cViewPr varScale="1">
        <p:scale>
          <a:sx n="86" d="100"/>
          <a:sy n="86" d="100"/>
        </p:scale>
        <p:origin x="24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6T14:19:28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0,'793'66'0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23:00:57.843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66,'98'2,"-47"1,1 3,-1 1,1 2,4 1,1 0,2 0,1-1,3-3,1-2,4-1,0-2,4-1,1 0,-1 0,0 0,-5 0,-3 0,-10 0,-2 0,39 0,3 0,-30 0,6 0,-35 0,-4 0,-3 0,4 0,7 0,6 0,5 0,6 0,5 0,13 0,6 0,8 0,2 0,-2 0,7 0,-6 0,-3 0,-6-4,-7-5,-4-3,-9-1,-11 4,-12 4,-6 3,-3 2,6-2,7-2,8 1,7-5,0 2,-4 1,0 1,-3 4,-4-2,-5-2,-7 0,-4 1,4-1,1 0,5 0,5-2,-3 2,3-3,-5-1,-4 3,-2 1,-5 4,1 0,-1 0,0 0,1 0,4 0,6 0,6 0,0 0,-2 0,1 0,2 0,4 0,0 0,-5 0,-5 0,-7 0,-5 0,0 0,1 0,-5 0,-2 0,-2 0,6 0,0 0,6 0,-4 0,5 0,2 0,-1 0,-1 0,-6 0,-5 0,-1 0,5 0,-4 0,6 0,-9 3,2 0,0 4,1 0,-2-3,1-1,2-3,-5 0,8 0,-7 0,0 0,7 4,-10-2,9 2,-2 3,-4-4,5 5,-6-3,4-1,3 2,-4-3,3 0,-6-1,1-1,8-1,-6 0,5 0,-9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23:01:36.789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0,'65'0,"-4"0,-24 0,-3 0,-1 0,-10 0,0 0,-3 0,-1 0,7 0,-5 0,3 0,2 0,-5 0,6 0,-6 0,2 0,-3 0,2 0,1 0,4 0,-8 2,7 2,-10-1,7 1,-4-3,6 2,-4-1,1 3,0-2,-2 1,4 0,-3-2,2-1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8T23:05:04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8T23:05:07.8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5.xml"/><Relationship Id="rId3" Type="http://schemas.openxmlformats.org/officeDocument/2006/relationships/image" Target="../media/image18.png"/><Relationship Id="rId7" Type="http://schemas.openxmlformats.org/officeDocument/2006/relationships/image" Target="../media/image170.png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160.png"/><Relationship Id="rId10" Type="http://schemas.openxmlformats.org/officeDocument/2006/relationships/image" Target="../media/image19.png"/><Relationship Id="rId4" Type="http://schemas.openxmlformats.org/officeDocument/2006/relationships/image" Target="../media/image150.png"/><Relationship Id="rId9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B64B-8467-5A20-CAF9-12D5CBBF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77D437-EE73-57E4-DD32-1B1694BFE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634093"/>
            <a:ext cx="8170223" cy="59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E3766-E058-2741-0C2F-FCDB00E3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82FB40D-F257-81FB-DB98-F9D9171C483F}"/>
              </a:ext>
            </a:extLst>
          </p:cNvPr>
          <p:cNvSpPr txBox="1"/>
          <p:nvPr/>
        </p:nvSpPr>
        <p:spPr>
          <a:xfrm>
            <a:off x="4710545" y="221673"/>
            <a:ext cx="277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Transformaties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52A53119-C1C1-5E9E-CAFE-8C39F184EDB3}"/>
                  </a:ext>
                </a:extLst>
              </p:cNvPr>
              <p:cNvSpPr txBox="1"/>
              <p:nvPr/>
            </p:nvSpPr>
            <p:spPr>
              <a:xfrm>
                <a:off x="581891" y="744893"/>
                <a:ext cx="10072255" cy="6356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u="sng" dirty="0">
                    <a:latin typeface="Effra" panose="02000506080000020004" pitchFamily="2" charset="77"/>
                  </a:rPr>
                  <a:t>Horizontale verschuiving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a naar rechts? </a:t>
                </a:r>
                <a:r>
                  <a:rPr lang="nl-NL" dirty="0">
                    <a:latin typeface="Effra" panose="02000506080000020004" pitchFamily="2" charset="77"/>
                    <a:sym typeface="Wingdings" pitchFamily="2" charset="2"/>
                  </a:rPr>
                  <a:t> vervang x door x-a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a naar links? </a:t>
                </a:r>
                <a:r>
                  <a:rPr lang="nl-NL" dirty="0">
                    <a:latin typeface="Effra" panose="02000506080000020004" pitchFamily="2" charset="77"/>
                    <a:sym typeface="Wingdings" pitchFamily="2" charset="2"/>
                  </a:rPr>
                  <a:t> vervang x door </a:t>
                </a:r>
                <a:r>
                  <a:rPr lang="nl-NL" dirty="0" err="1">
                    <a:latin typeface="Effra" panose="02000506080000020004" pitchFamily="2" charset="77"/>
                    <a:sym typeface="Wingdings" pitchFamily="2" charset="2"/>
                  </a:rPr>
                  <a:t>x+a</a:t>
                </a:r>
                <a:endParaRPr lang="nl-NL" dirty="0">
                  <a:latin typeface="Effra" panose="02000506080000020004" pitchFamily="2" charset="77"/>
                  <a:sym typeface="Wingdings" pitchFamily="2" charset="2"/>
                </a:endParaRPr>
              </a:p>
              <a:p>
                <a:endParaRPr lang="nl-NL" dirty="0">
                  <a:latin typeface="Effra" panose="02000506080000020004" pitchFamily="2" charset="77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</a:t>
                </a:r>
                <a:r>
                  <a:rPr lang="nl-NL" dirty="0">
                    <a:solidFill>
                      <a:srgbClr val="FF0000"/>
                    </a:solidFill>
                    <a:latin typeface="Effra" panose="02000506080000020004" pitchFamily="2" charset="77"/>
                  </a:rPr>
                  <a:t>3 naar rechts verschuiven geeft </a:t>
                </a:r>
                <a:r>
                  <a:rPr lang="nl-NL" dirty="0">
                    <a:latin typeface="Effra" panose="02000506080000020004" pitchFamily="2" charset="77"/>
                  </a:rPr>
                  <a:t>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u="sng" dirty="0">
                    <a:latin typeface="Effra" panose="02000506080000020004" pitchFamily="2" charset="77"/>
                  </a:rPr>
                  <a:t>Verticale verschuiving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a omhoog? </a:t>
                </a:r>
                <a:r>
                  <a:rPr lang="nl-NL" dirty="0">
                    <a:latin typeface="Effra" panose="02000506080000020004" pitchFamily="2" charset="77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𝑎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a omlaag? </a:t>
                </a:r>
                <a:r>
                  <a:rPr lang="nl-NL" dirty="0">
                    <a:latin typeface="Effra" panose="02000506080000020004" pitchFamily="2" charset="77"/>
                    <a:sym typeface="Wingdings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nl-NL" i="1">
                        <a:latin typeface="Cambria Math" panose="02040503050406030204" pitchFamily="18" charset="0"/>
                        <a:sym typeface="Wingdings" pitchFamily="2" charset="2"/>
                      </a:rPr>
                      <m:t>𝑎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</a:t>
                </a:r>
                <a:r>
                  <a:rPr lang="nl-NL" dirty="0">
                    <a:solidFill>
                      <a:srgbClr val="FF0000"/>
                    </a:solidFill>
                    <a:latin typeface="Effra" panose="02000506080000020004" pitchFamily="2" charset="77"/>
                  </a:rPr>
                  <a:t>3 omhoog verschuiven geeft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u="sng" dirty="0">
                    <a:latin typeface="Effra" panose="02000506080000020004" pitchFamily="2" charset="77"/>
                  </a:rPr>
                  <a:t>Vermenigvuldigen t.o.v. de x-as met factor a geeft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</a:t>
                </a:r>
                <a:r>
                  <a:rPr lang="nl-NL" dirty="0">
                    <a:solidFill>
                      <a:srgbClr val="FF0000"/>
                    </a:solidFill>
                    <a:latin typeface="Effra" panose="02000506080000020004" pitchFamily="2" charset="77"/>
                  </a:rPr>
                  <a:t>vermenigvuldigen t.o.v. de x-as met 3  geeft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=3+3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u="sng" dirty="0">
                    <a:latin typeface="Effra" panose="02000506080000020004" pitchFamily="2" charset="77"/>
                  </a:rPr>
                  <a:t>Vermenigvuldigen t.o.v. de y-as met factor a geeft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</a:t>
                </a:r>
                <a:r>
                  <a:rPr lang="nl-NL" dirty="0">
                    <a:solidFill>
                      <a:srgbClr val="FF0000"/>
                    </a:solidFill>
                    <a:latin typeface="Effra" panose="02000506080000020004" pitchFamily="2" charset="77"/>
                  </a:rPr>
                  <a:t>vermenigvuldigen t.o.v. de y-as met 3  geeft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52A53119-C1C1-5E9E-CAFE-8C39F184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744893"/>
                <a:ext cx="10072255" cy="6356997"/>
              </a:xfrm>
              <a:prstGeom prst="rect">
                <a:avLst/>
              </a:prstGeom>
              <a:blipFill>
                <a:blip r:embed="rId2"/>
                <a:stretch>
                  <a:fillRect l="-484" t="-4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4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93F5-4BE9-BD34-C91C-5ED0CB888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E77532-3AC4-9A12-D1E1-B0A5539DF3DD}"/>
              </a:ext>
            </a:extLst>
          </p:cNvPr>
          <p:cNvSpPr txBox="1"/>
          <p:nvPr/>
        </p:nvSpPr>
        <p:spPr>
          <a:xfrm>
            <a:off x="4710545" y="221673"/>
            <a:ext cx="277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Transformaties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C8EB993-7EE4-5BD0-8007-CCA679120FAF}"/>
                  </a:ext>
                </a:extLst>
              </p:cNvPr>
              <p:cNvSpPr txBox="1"/>
              <p:nvPr/>
            </p:nvSpPr>
            <p:spPr>
              <a:xfrm>
                <a:off x="581891" y="744893"/>
                <a:ext cx="10321636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De functie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is gegeven door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nl-NL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De functie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is gegeven door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. 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De grafiek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ontstaat door de grafiek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door vier transformaties na elkaar toe te passen.</a:t>
                </a:r>
                <a:br>
                  <a:rPr lang="nl-NL" dirty="0">
                    <a:latin typeface="Effra" panose="02000506080000020004" pitchFamily="2" charset="77"/>
                  </a:rPr>
                </a:br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Geef aan welke vier transformaties dit kunnen zijn </a:t>
                </a:r>
                <a:r>
                  <a:rPr lang="nl-NL" b="1" dirty="0">
                    <a:latin typeface="Effra" panose="02000506080000020004" pitchFamily="2" charset="77"/>
                  </a:rPr>
                  <a:t>en</a:t>
                </a:r>
                <a:r>
                  <a:rPr lang="nl-NL" dirty="0">
                    <a:latin typeface="Effra" panose="02000506080000020004" pitchFamily="2" charset="77"/>
                  </a:rPr>
                  <a:t> in welke volgorde ze moeten worden toegepast.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C8EB993-7EE4-5BD0-8007-CCA67912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744893"/>
                <a:ext cx="10321636" cy="1512978"/>
              </a:xfrm>
              <a:prstGeom prst="rect">
                <a:avLst/>
              </a:prstGeom>
              <a:blipFill>
                <a:blip r:embed="rId2"/>
                <a:stretch>
                  <a:fillRect l="-491" b="-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D4FF59D0-A75E-7C5C-223D-5A3DC6F063F9}"/>
                  </a:ext>
                </a:extLst>
              </p:cNvPr>
              <p:cNvSpPr txBox="1"/>
              <p:nvPr/>
            </p:nvSpPr>
            <p:spPr>
              <a:xfrm>
                <a:off x="581891" y="2410691"/>
                <a:ext cx="9975273" cy="380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Begin </a:t>
                </a:r>
                <a:r>
                  <a:rPr lang="nl-NL" b="1" u="sng" dirty="0">
                    <a:latin typeface="Effra" panose="02000506080000020004" pitchFamily="2" charset="77"/>
                  </a:rPr>
                  <a:t>altijd</a:t>
                </a:r>
                <a:r>
                  <a:rPr lang="nl-NL" dirty="0">
                    <a:latin typeface="Effra" panose="02000506080000020004" pitchFamily="2" charset="77"/>
                  </a:rPr>
                  <a:t> met vermenigvuldigen t.o.v. de x-as en vervolgens verticale translatie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Vervolgens, zie je dubbele haakjes?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Ja?: Eerst vermenigvuldigen t.o.v. de y-as en vervolgens horizontale translatie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Nee?: Eerst horizontale translatie en vervolgens vermenigvuldigen t.o.v. de x-as.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Uitwerking:</a:t>
                </a:r>
              </a:p>
              <a:p>
                <a:pPr marL="342900" indent="-342900">
                  <a:buAutoNum type="arabicPeriod"/>
                </a:pPr>
                <a:r>
                  <a:rPr lang="nl-NL" dirty="0">
                    <a:latin typeface="Effra" panose="02000506080000020004" pitchFamily="2" charset="77"/>
                  </a:rPr>
                  <a:t>Vermenigvuldigen t.o.v. de x-as met 2</a:t>
                </a:r>
              </a:p>
              <a:p>
                <a:pPr marL="342900" indent="-342900">
                  <a:buAutoNum type="arabicPeriod"/>
                </a:pPr>
                <a:r>
                  <a:rPr lang="nl-NL" dirty="0">
                    <a:latin typeface="Effra" panose="02000506080000020004" pitchFamily="2" charset="77"/>
                  </a:rPr>
                  <a:t>1 omlaag verschuiven</a:t>
                </a:r>
              </a:p>
              <a:p>
                <a:pPr marL="342900" indent="-342900">
                  <a:buAutoNum type="arabicPeriod"/>
                </a:pPr>
                <a:r>
                  <a:rPr lang="nl-NL" dirty="0">
                    <a:latin typeface="Effra" panose="02000506080000020004" pitchFamily="2" charset="77"/>
                  </a:rPr>
                  <a:t>Vermenigvuldigen t.o.v. de y-as met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 marL="342900" indent="-342900">
                  <a:buAutoNum type="arabicPeriod"/>
                </a:pPr>
                <a:r>
                  <a:rPr lang="nl-N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naar rechts verschuiven</a:t>
                </a:r>
              </a:p>
              <a:p>
                <a:pPr marL="342900" indent="-342900">
                  <a:buAutoNum type="arabicPeriod"/>
                </a:pPr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dirty="0">
                    <a:latin typeface="Effra" panose="02000506080000020004" pitchFamily="2" charset="77"/>
                  </a:rPr>
                  <a:t>MAAK OPDRACHT 10 (2019 TIJDVAK 1)</a:t>
                </a: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D4FF59D0-A75E-7C5C-223D-5A3DC6F06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2410691"/>
                <a:ext cx="9975273" cy="3808863"/>
              </a:xfrm>
              <a:prstGeom prst="rect">
                <a:avLst/>
              </a:prstGeom>
              <a:blipFill>
                <a:blip r:embed="rId3"/>
                <a:stretch>
                  <a:fillRect l="-508" t="-664" b="-1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679F7234-2369-B93E-AB8D-ADD80ED5A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254" y="4051356"/>
            <a:ext cx="5728855" cy="2584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B4EC6C6-0D92-5CA3-A217-5006F0570CBB}"/>
                  </a:ext>
                </a:extLst>
              </p:cNvPr>
              <p:cNvSpPr txBox="1"/>
              <p:nvPr/>
            </p:nvSpPr>
            <p:spPr>
              <a:xfrm>
                <a:off x="4680484" y="4305117"/>
                <a:ext cx="1415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B4EC6C6-0D92-5CA3-A217-5006F0570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84" y="4305117"/>
                <a:ext cx="141551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14F9E55-4E60-5E37-3E7D-FFDBFC8290F3}"/>
                  </a:ext>
                </a:extLst>
              </p:cNvPr>
              <p:cNvSpPr txBox="1"/>
              <p:nvPr/>
            </p:nvSpPr>
            <p:spPr>
              <a:xfrm>
                <a:off x="4680484" y="4595573"/>
                <a:ext cx="1857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14F9E55-4E60-5E37-3E7D-FFDBFC82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84" y="4595573"/>
                <a:ext cx="185717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DB9CDB3-5BE1-4DFA-D1D9-D01E84860BB4}"/>
                  </a:ext>
                </a:extLst>
              </p:cNvPr>
              <p:cNvSpPr txBox="1"/>
              <p:nvPr/>
            </p:nvSpPr>
            <p:spPr>
              <a:xfrm>
                <a:off x="4680484" y="4944967"/>
                <a:ext cx="1985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DB9CDB3-5BE1-4DFA-D1D9-D01E84860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84" y="4944967"/>
                <a:ext cx="198541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CCBCB62A-E385-3152-083C-27E584899622}"/>
                  </a:ext>
                </a:extLst>
              </p:cNvPr>
              <p:cNvSpPr txBox="1"/>
              <p:nvPr/>
            </p:nvSpPr>
            <p:spPr>
              <a:xfrm>
                <a:off x="4680484" y="5234916"/>
                <a:ext cx="2609689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CCBCB62A-E385-3152-083C-27E584899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84" y="5234916"/>
                <a:ext cx="2609689" cy="404983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F52E8-22BE-0798-4946-54C1E4BC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33B052F-863A-C610-B7E6-FD318019DEA4}"/>
              </a:ext>
            </a:extLst>
          </p:cNvPr>
          <p:cNvSpPr txBox="1"/>
          <p:nvPr/>
        </p:nvSpPr>
        <p:spPr>
          <a:xfrm>
            <a:off x="2737841" y="290684"/>
            <a:ext cx="60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Functievoorschrift van een parabool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25069C35-CCF0-B246-72EA-FFE6E811B681}"/>
                  </a:ext>
                </a:extLst>
              </p:cNvPr>
              <p:cNvSpPr txBox="1"/>
              <p:nvPr/>
            </p:nvSpPr>
            <p:spPr>
              <a:xfrm>
                <a:off x="599144" y="1020938"/>
                <a:ext cx="1032163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Drie vormen van kwadratische functie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(algemene vorm)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met coördinaten van de top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met als nulpunten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en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25069C35-CCF0-B246-72EA-FFE6E811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4" y="1020938"/>
                <a:ext cx="10321636" cy="2308324"/>
              </a:xfrm>
              <a:prstGeom prst="rect">
                <a:avLst/>
              </a:prstGeom>
              <a:blipFill>
                <a:blip r:embed="rId2"/>
                <a:stretch>
                  <a:fillRect l="-492" t="-10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6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501FA-8854-3EB7-D9F9-4A7B31BF4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714DA68-611B-BF53-EF3E-A254B326F41D}"/>
              </a:ext>
            </a:extLst>
          </p:cNvPr>
          <p:cNvSpPr txBox="1"/>
          <p:nvPr/>
        </p:nvSpPr>
        <p:spPr>
          <a:xfrm>
            <a:off x="4790732" y="272339"/>
            <a:ext cx="261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2022 tijdvak 2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441BAF9-644E-6E02-3E10-517EDB2322C3}"/>
              </a:ext>
            </a:extLst>
          </p:cNvPr>
          <p:cNvGrpSpPr/>
          <p:nvPr/>
        </p:nvGrpSpPr>
        <p:grpSpPr>
          <a:xfrm>
            <a:off x="593456" y="857332"/>
            <a:ext cx="7187570" cy="5873441"/>
            <a:chOff x="593456" y="857332"/>
            <a:chExt cx="7187570" cy="5873441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1B5E6FB-70E2-5CF5-BEDE-250584DD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456" y="1219710"/>
              <a:ext cx="6916947" cy="5511063"/>
            </a:xfrm>
            <a:prstGeom prst="rect">
              <a:avLst/>
            </a:prstGeom>
          </p:spPr>
        </p:pic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7EA6836C-9D00-569E-39E7-38474DCA3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456" y="857332"/>
              <a:ext cx="7187570" cy="3351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008992A-C4D2-2517-281B-2C42B1BEB88F}"/>
                  </a:ext>
                </a:extLst>
              </p:cNvPr>
              <p:cNvSpPr txBox="1"/>
              <p:nvPr/>
            </p:nvSpPr>
            <p:spPr>
              <a:xfrm>
                <a:off x="7401268" y="1098269"/>
                <a:ext cx="4244392" cy="560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Punt S: </a:t>
                </a:r>
                <a:endParaRPr lang="nl-N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=3+</m:t>
                      </m:r>
                      <m:sPre>
                        <m:sPre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unc>
                            <m:func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0+4</m:t>
                                  </m:r>
                                </m:e>
                              </m:d>
                            </m:e>
                          </m:func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sPre>
                    </m:oMath>
                  </m:oMathPara>
                </a14:m>
                <a:endParaRPr lang="nl-N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0, 5</m:t>
                          </m:r>
                        </m:e>
                      </m:d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Verticale asymptoot: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oplossen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−4, 0</m:t>
                          </m:r>
                        </m:e>
                      </m:d>
                    </m:oMath>
                  </m:oMathPara>
                </a14:m>
                <a:endParaRPr lang="nl-NL" b="0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Punt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(0, 5)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substitueren geeft: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5=16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008992A-C4D2-2517-281B-2C42B1BEB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68" y="1098269"/>
                <a:ext cx="4244392" cy="5604483"/>
              </a:xfrm>
              <a:prstGeom prst="rect">
                <a:avLst/>
              </a:prstGeom>
              <a:blipFill>
                <a:blip r:embed="rId4"/>
                <a:stretch>
                  <a:fillRect l="-1194" t="-4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1901A24B-E7FD-0430-A822-D7BDCD9940C1}"/>
                  </a:ext>
                </a:extLst>
              </p14:cNvPr>
              <p14:cNvContentPartPr/>
              <p14:nvPr/>
            </p14:nvContentPartPr>
            <p14:xfrm>
              <a:off x="5450157" y="1009145"/>
              <a:ext cx="285840" cy="237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1901A24B-E7FD-0430-A822-D7BDCD9940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6517" y="901145"/>
                <a:ext cx="3934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D1594E0-3318-3D5C-143F-B306F87EE732}"/>
                  </a:ext>
                </a:extLst>
              </p:cNvPr>
              <p:cNvSpPr txBox="1"/>
              <p:nvPr/>
            </p:nvSpPr>
            <p:spPr>
              <a:xfrm>
                <a:off x="8472624" y="3059668"/>
                <a:ext cx="3125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Effra" panose="02000506080000020004"/>
                  </a:rPr>
                  <a:t>Gebruik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nl-NL" dirty="0">
                  <a:latin typeface="Effra" panose="02000506080000020004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D1594E0-3318-3D5C-143F-B306F87EE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624" y="3059668"/>
                <a:ext cx="3125920" cy="369332"/>
              </a:xfrm>
              <a:prstGeom prst="rect">
                <a:avLst/>
              </a:prstGeom>
              <a:blipFill>
                <a:blip r:embed="rId7"/>
                <a:stretch>
                  <a:fillRect l="-1754"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ED79B-6E00-3121-D414-F5AE3D52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F2172B1-6416-B860-146C-29A969AAFC8F}"/>
              </a:ext>
            </a:extLst>
          </p:cNvPr>
          <p:cNvSpPr txBox="1"/>
          <p:nvPr/>
        </p:nvSpPr>
        <p:spPr>
          <a:xfrm>
            <a:off x="3876724" y="273431"/>
            <a:ext cx="3766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Sinusoïde opstellen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F7F7A41-7DB8-6DA0-0530-4754C55A4E2D}"/>
                  </a:ext>
                </a:extLst>
              </p:cNvPr>
              <p:cNvSpPr txBox="1"/>
              <p:nvPr/>
            </p:nvSpPr>
            <p:spPr>
              <a:xfrm>
                <a:off x="599144" y="1020938"/>
                <a:ext cx="10321636" cy="366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Standaardvorm van een sinusoïde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 of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fName>
                      <m:e/>
                    </m:func>
                  </m:oMath>
                </a14:m>
                <a:endParaRPr lang="nl-NL" b="0" dirty="0">
                  <a:latin typeface="Effra" panose="02000506080000020004" pitchFamily="2" charset="77"/>
                  <a:ea typeface="Cambria Math" panose="02040503050406030204" pitchFamily="18" charset="0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  (evenwichtsstand)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  (amplitude)       of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evenwichtsstand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𝑝𝑒𝑟𝑖𝑜𝑑𝑒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F7F7A41-7DB8-6DA0-0530-4754C55A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4" y="1020938"/>
                <a:ext cx="10321636" cy="3663054"/>
              </a:xfrm>
              <a:prstGeom prst="rect">
                <a:avLst/>
              </a:prstGeom>
              <a:blipFill>
                <a:blip r:embed="rId2"/>
                <a:stretch>
                  <a:fillRect l="-473" t="-8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FDADF846-3EBB-9E6E-A448-2DD80615C1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98FF">
                <a:alpha val="20000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144" y="4255959"/>
            <a:ext cx="8596668" cy="18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CFD09-E2FB-0563-4527-93A3B1271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4B97FD7-389F-1125-C406-04A8A7FACC0A}"/>
              </a:ext>
            </a:extLst>
          </p:cNvPr>
          <p:cNvSpPr txBox="1"/>
          <p:nvPr/>
        </p:nvSpPr>
        <p:spPr>
          <a:xfrm>
            <a:off x="4120258" y="273431"/>
            <a:ext cx="289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2019 tijdvak 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4F19EB-23E8-DF01-7D91-91608F10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6" y="1007999"/>
            <a:ext cx="7772400" cy="9773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E50EA3-5F4C-2139-8E75-B8B18A6E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94" y="1985366"/>
            <a:ext cx="7772400" cy="22494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517460-FFED-B5D9-46B9-8E7A465B791F}"/>
              </a:ext>
            </a:extLst>
          </p:cNvPr>
          <p:cNvSpPr txBox="1"/>
          <p:nvPr/>
        </p:nvSpPr>
        <p:spPr>
          <a:xfrm>
            <a:off x="6774872" y="1662200"/>
            <a:ext cx="4087091" cy="646331"/>
          </a:xfrm>
          <a:prstGeom prst="rect">
            <a:avLst/>
          </a:prstGeom>
          <a:ln>
            <a:solidFill>
              <a:srgbClr val="945D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>
                <a:latin typeface="Effra" panose="02000506080000020004" pitchFamily="2" charset="77"/>
              </a:rPr>
              <a:t>Let op! </a:t>
            </a:r>
          </a:p>
          <a:p>
            <a:r>
              <a:rPr lang="nl-NL" b="1" dirty="0">
                <a:latin typeface="Effra" panose="02000506080000020004" pitchFamily="2" charset="77"/>
              </a:rPr>
              <a:t>Grafische rekenmachine op radialen!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CDFD2EB-18E1-DACB-C616-3AC21A20B8EF}"/>
                  </a:ext>
                </a:extLst>
              </p:cNvPr>
              <p:cNvSpPr txBox="1"/>
              <p:nvPr/>
            </p:nvSpPr>
            <p:spPr>
              <a:xfrm>
                <a:off x="595614" y="4134218"/>
                <a:ext cx="6179258" cy="245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Voer 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func>
                      <m:func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nl-N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nl-N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nl-NL" b="0" i="1" smtClean="0">
                        <a:latin typeface="Cambria Math" panose="02040503050406030204" pitchFamily="18" charset="0"/>
                      </a:rPr>
                      <m:t>−2+5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Optie maximum geeft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=0,636.. .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en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=2,417.. .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Optie minimum geeft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=2,207.. .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en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=−4,417.. .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2,417.. .+−4,417.. .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2,417.. .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−4,417.. .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3,418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CDFD2EB-18E1-DACB-C616-3AC21A20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4" y="4134218"/>
                <a:ext cx="6179258" cy="2450351"/>
              </a:xfrm>
              <a:prstGeom prst="rect">
                <a:avLst/>
              </a:prstGeom>
              <a:blipFill>
                <a:blip r:embed="rId4"/>
                <a:stretch>
                  <a:fillRect l="-1027" b="-5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C2A2AE1E-0F8B-BB06-FF4B-AE75D698FEB4}"/>
                  </a:ext>
                </a:extLst>
              </p:cNvPr>
              <p:cNvSpPr txBox="1"/>
              <p:nvPr/>
            </p:nvSpPr>
            <p:spPr>
              <a:xfrm>
                <a:off x="5569332" y="5480669"/>
                <a:ext cx="6179258" cy="1196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𝑝𝑒𝑟𝑖𝑜𝑑𝑒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2,207.. .−0,636.. .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=3,1415.. .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3,1415.. .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0,637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C2A2AE1E-0F8B-BB06-FF4B-AE75D69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332" y="5480669"/>
                <a:ext cx="6179258" cy="1196033"/>
              </a:xfrm>
              <a:prstGeom prst="rect">
                <a:avLst/>
              </a:prstGeom>
              <a:blipFill>
                <a:blip r:embed="rId5"/>
                <a:stretch>
                  <a:fillRect l="-4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66B272F6-D873-9F11-CC5E-B02E37010AA9}"/>
                  </a:ext>
                </a:extLst>
              </p14:cNvPr>
              <p14:cNvContentPartPr/>
              <p14:nvPr/>
            </p14:nvContentPartPr>
            <p14:xfrm>
              <a:off x="1559479" y="1725582"/>
              <a:ext cx="2093760" cy="5292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66B272F6-D873-9F11-CC5E-B02E37010A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7479" y="1581942"/>
                <a:ext cx="22374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73FE023F-2456-AE2C-8716-0A01CBB81620}"/>
                  </a:ext>
                </a:extLst>
              </p14:cNvPr>
              <p14:cNvContentPartPr/>
              <p14:nvPr/>
            </p14:nvContentPartPr>
            <p14:xfrm>
              <a:off x="2122879" y="2650782"/>
              <a:ext cx="316080" cy="1404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73FE023F-2456-AE2C-8716-0A01CBB816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0879" y="2506782"/>
                <a:ext cx="459720" cy="3016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Afbeelding 12">
            <a:extLst>
              <a:ext uri="{FF2B5EF4-FFF2-40B4-BE49-F238E27FC236}">
                <a16:creationId xmlns:a16="http://schemas.microsoft.com/office/drawing/2014/main" id="{559EB59E-49E4-A51D-EE85-F85711C29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2894" y="2927330"/>
            <a:ext cx="3352800" cy="193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7464531D-C0E8-B091-F1C1-02B558AD9199}"/>
                  </a:ext>
                </a:extLst>
              </p14:cNvPr>
              <p14:cNvContentPartPr/>
              <p14:nvPr/>
            </p14:nvContentPartPr>
            <p14:xfrm>
              <a:off x="8422519" y="3792342"/>
              <a:ext cx="3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7464531D-C0E8-B091-F1C1-02B558AD91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6519" y="37563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2FE4812B-B3EB-307D-3B24-63A652CA2167}"/>
                  </a:ext>
                </a:extLst>
              </p14:cNvPr>
              <p14:cNvContentPartPr/>
              <p14:nvPr/>
            </p14:nvContentPartPr>
            <p14:xfrm>
              <a:off x="9237919" y="4326582"/>
              <a:ext cx="360" cy="3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2FE4812B-B3EB-307D-3B24-63A652CA21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1919" y="429058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ep 22">
            <a:extLst>
              <a:ext uri="{FF2B5EF4-FFF2-40B4-BE49-F238E27FC236}">
                <a16:creationId xmlns:a16="http://schemas.microsoft.com/office/drawing/2014/main" id="{C041B905-1BA5-93B7-2B0F-45AAA43DCC47}"/>
              </a:ext>
            </a:extLst>
          </p:cNvPr>
          <p:cNvGrpSpPr/>
          <p:nvPr/>
        </p:nvGrpSpPr>
        <p:grpSpPr>
          <a:xfrm>
            <a:off x="8222412" y="3792342"/>
            <a:ext cx="1779001" cy="1031798"/>
            <a:chOff x="8222412" y="3792342"/>
            <a:chExt cx="1779001" cy="1031798"/>
          </a:xfrm>
        </p:grpSpPr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80F22263-4CD1-EFEA-0BE4-994B6BFB0EEA}"/>
                </a:ext>
              </a:extLst>
            </p:cNvPr>
            <p:cNvCxnSpPr/>
            <p:nvPr/>
          </p:nvCxnSpPr>
          <p:spPr>
            <a:xfrm>
              <a:off x="8422519" y="4516363"/>
              <a:ext cx="815400" cy="0"/>
            </a:xfrm>
            <a:prstGeom prst="straightConnector1">
              <a:avLst/>
            </a:prstGeom>
            <a:ln w="19050">
              <a:solidFill>
                <a:srgbClr val="945DE8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DF35BE3-5659-114E-72EB-17D1295CB45C}"/>
                </a:ext>
              </a:extLst>
            </p:cNvPr>
            <p:cNvSpPr txBox="1"/>
            <p:nvPr/>
          </p:nvSpPr>
          <p:spPr>
            <a:xfrm>
              <a:off x="8222412" y="4516363"/>
              <a:ext cx="1779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latin typeface="Effra" panose="02000506080000020004" pitchFamily="2" charset="77"/>
                </a:rPr>
                <a:t>Halve periode</a:t>
              </a: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A623C4AE-3BFA-2E86-E91F-957EC2EFBD52}"/>
                </a:ext>
              </a:extLst>
            </p:cNvPr>
            <p:cNvCxnSpPr/>
            <p:nvPr/>
          </p:nvCxnSpPr>
          <p:spPr>
            <a:xfrm>
              <a:off x="8422519" y="3792342"/>
              <a:ext cx="0" cy="724021"/>
            </a:xfrm>
            <a:prstGeom prst="line">
              <a:avLst/>
            </a:prstGeom>
            <a:ln w="19050" cap="flat" cmpd="sng" algn="ctr">
              <a:solidFill>
                <a:srgbClr val="945DE8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B72CD762-AF13-58C6-273A-D170894F4D89}"/>
                </a:ext>
              </a:extLst>
            </p:cNvPr>
            <p:cNvCxnSpPr/>
            <p:nvPr/>
          </p:nvCxnSpPr>
          <p:spPr>
            <a:xfrm>
              <a:off x="9237919" y="4326582"/>
              <a:ext cx="0" cy="189781"/>
            </a:xfrm>
            <a:prstGeom prst="line">
              <a:avLst/>
            </a:prstGeom>
            <a:ln w="19050" cap="flat" cmpd="sng" algn="ctr">
              <a:solidFill>
                <a:srgbClr val="945DE8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4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D0EBD5-F17B-42B5-99B2-5754309FF045}"/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620</Words>
  <Application>Microsoft Macintosh PowerPoint</Application>
  <PresentationFormat>Breedbeeld</PresentationFormat>
  <Paragraphs>94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Effra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Jasper Piersma</cp:lastModifiedBy>
  <cp:revision>70</cp:revision>
  <dcterms:created xsi:type="dcterms:W3CDTF">2022-04-29T11:47:46Z</dcterms:created>
  <dcterms:modified xsi:type="dcterms:W3CDTF">2026-05-18T11:15:26Z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