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handoutMasterIdLst>
    <p:handoutMasterId r:id="rId75"/>
  </p:handoutMasterIdLst>
  <p:sldIdLst>
    <p:sldId id="259" r:id="rId5"/>
    <p:sldId id="592" r:id="rId6"/>
    <p:sldId id="595" r:id="rId7"/>
    <p:sldId id="593" r:id="rId8"/>
    <p:sldId id="594" r:id="rId9"/>
    <p:sldId id="596" r:id="rId10"/>
    <p:sldId id="262" r:id="rId11"/>
    <p:sldId id="260" r:id="rId12"/>
    <p:sldId id="980" r:id="rId13"/>
    <p:sldId id="979" r:id="rId14"/>
    <p:sldId id="981" r:id="rId15"/>
    <p:sldId id="987" r:id="rId16"/>
    <p:sldId id="264" r:id="rId17"/>
    <p:sldId id="265" r:id="rId18"/>
    <p:sldId id="266" r:id="rId19"/>
    <p:sldId id="600" r:id="rId20"/>
    <p:sldId id="601" r:id="rId21"/>
    <p:sldId id="602" r:id="rId22"/>
    <p:sldId id="1008" r:id="rId23"/>
    <p:sldId id="1011" r:id="rId24"/>
    <p:sldId id="1012" r:id="rId25"/>
    <p:sldId id="1013" r:id="rId26"/>
    <p:sldId id="1014" r:id="rId27"/>
    <p:sldId id="1016" r:id="rId28"/>
    <p:sldId id="1015" r:id="rId29"/>
    <p:sldId id="591" r:id="rId30"/>
    <p:sldId id="267" r:id="rId31"/>
    <p:sldId id="268" r:id="rId32"/>
    <p:sldId id="315" r:id="rId33"/>
    <p:sldId id="982" r:id="rId34"/>
    <p:sldId id="996" r:id="rId35"/>
    <p:sldId id="390" r:id="rId36"/>
    <p:sldId id="314" r:id="rId37"/>
    <p:sldId id="391" r:id="rId38"/>
    <p:sldId id="997" r:id="rId39"/>
    <p:sldId id="998" r:id="rId40"/>
    <p:sldId id="603" r:id="rId41"/>
    <p:sldId id="604" r:id="rId42"/>
    <p:sldId id="983" r:id="rId43"/>
    <p:sldId id="1009" r:id="rId44"/>
    <p:sldId id="991" r:id="rId45"/>
    <p:sldId id="984" r:id="rId46"/>
    <p:sldId id="989" r:id="rId47"/>
    <p:sldId id="985" r:id="rId48"/>
    <p:sldId id="992" r:id="rId49"/>
    <p:sldId id="993" r:id="rId50"/>
    <p:sldId id="986" r:id="rId51"/>
    <p:sldId id="1010" r:id="rId52"/>
    <p:sldId id="995" r:id="rId53"/>
    <p:sldId id="599" r:id="rId54"/>
    <p:sldId id="573" r:id="rId55"/>
    <p:sldId id="574" r:id="rId56"/>
    <p:sldId id="586" r:id="rId57"/>
    <p:sldId id="587" r:id="rId58"/>
    <p:sldId id="590" r:id="rId59"/>
    <p:sldId id="572" r:id="rId60"/>
    <p:sldId id="576" r:id="rId61"/>
    <p:sldId id="578" r:id="rId62"/>
    <p:sldId id="577" r:id="rId63"/>
    <p:sldId id="999" r:id="rId64"/>
    <p:sldId id="1017" r:id="rId65"/>
    <p:sldId id="1001" r:id="rId66"/>
    <p:sldId id="1000" r:id="rId67"/>
    <p:sldId id="1002" r:id="rId68"/>
    <p:sldId id="1003" r:id="rId69"/>
    <p:sldId id="1004" r:id="rId70"/>
    <p:sldId id="1005" r:id="rId71"/>
    <p:sldId id="1019" r:id="rId72"/>
    <p:sldId id="1018" r:id="rId7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153281-18DA-8861-A3A1-ACDF7BA4D7A6}" name="jnn@hofstadlyceum.nl" initials="jn" userId="S::urn:spo:guest#jnn@hofstadlyceum.nl::" providerId="AD"/>
  <p188:author id="{ED66EF95-3D8F-1A10-F071-59438926385F}" name="Anoep Paltoe" initials="AP" userId="S::a.paltoe@esloo.nl::cd53c72e-1f0a-495d-9033-e794cf5b26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EA3"/>
    <a:srgbClr val="945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D0FA9-2841-7D3B-7FDA-1017944D2FAD}" v="5" dt="2026-05-19T12:47:22.7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58"/>
  </p:normalViewPr>
  <p:slideViewPr>
    <p:cSldViewPr snapToGrid="0">
      <p:cViewPr varScale="1">
        <p:scale>
          <a:sx n="95" d="100"/>
          <a:sy n="95" d="100"/>
        </p:scale>
        <p:origin x="20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end Viëtor" userId="S::arend.vietor@nos.nl::b6352777-eb4c-4851-8a89-1579ada81028" providerId="AD" clId="Web-{E59D0FA9-2841-7D3B-7FDA-1017944D2FAD}"/>
    <pc:docChg chg="modSld">
      <pc:chgData name="Arend Viëtor" userId="S::arend.vietor@nos.nl::b6352777-eb4c-4851-8a89-1579ada81028" providerId="AD" clId="Web-{E59D0FA9-2841-7D3B-7FDA-1017944D2FAD}" dt="2026-05-19T12:45:58.960" v="0"/>
      <pc:docMkLst>
        <pc:docMk/>
      </pc:docMkLst>
      <pc:sldChg chg="modNotes">
        <pc:chgData name="Arend Viëtor" userId="S::arend.vietor@nos.nl::b6352777-eb4c-4851-8a89-1579ada81028" providerId="AD" clId="Web-{E59D0FA9-2841-7D3B-7FDA-1017944D2FAD}" dt="2026-05-19T12:45:58.960" v="0"/>
        <pc:sldMkLst>
          <pc:docMk/>
          <pc:sldMk cId="1466880803" sldId="5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19-5-2026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8:37:32.055"/>
    </inkml:context>
    <inkml:brush xml:id="br0">
      <inkml:brushProperty name="width" value="0.1" units="cm"/>
      <inkml:brushProperty name="height" value="0.1" units="cm"/>
      <inkml:brushProperty name="color" value="#008C3A"/>
    </inkml:brush>
  </inkml:definitions>
  <inkml:trace contextRef="#ctx0" brushRef="#br0">1 113 9830,'28'-2'707,"-1"-1"1,1-1-1,47-13 1,39-7 489,209-11 1780,-246 22-2210,-52 8-385,1 1-1,26-1 1,-13 4 20,225 4 2218,-245 0-2361,0 1-1,0 0 1,0 2-1,0 0 1,19 10 0,-17-7 59,0-1 0,1-1 0,30 7 0,-10-6 246,-1 3 0,54 21 0,-73-24-634,123 29 70,-25-8 0,-95-22 0,-1 0 0,1 0 0,-1 2 0,-1 1 0,32 18 0,-28-13 0,39 16 0,11 6 0,-29-14 0,-37-19 0,-1 0 0,1 1 0,-1 1 0,0 0 0,15 12 0,-17-11 0,-1 0 0,0 0 0,0 1 0,-1 0 0,0 0 0,0 1 0,-1-1 0,0 1 0,-1 0 0,0 1 0,0-1 0,2 11 0,-2 2 0,-1 0 0,0 0 0,-2 1 0,-1 29 0,0-43 0,0 2 0,0 1 0,-1-1 0,0 0 0,-4 15 0,3-22 0,1 0 0,-1 0 0,0 0 0,0 0 0,0 0 0,0-1 0,-1 1 0,1-1 0,-1 0 0,0 1 0,0-1 0,-1 0 0,1-1 0,-7 5 0,-24 16 0,11-7 0,-34 18 0,47-30 0,1 0 0,-1-1 0,1 1 0,-1-2 0,0 1 0,0-2 0,-16 2 0,-89-3 0,66-1 0,0 2 0,-53 8 0,16 0 0,-168-3 0,26-3 0,201 0 0,-1 2 0,-51 16 0,-19 3 0,59-15 0,1 1 0,-52 21 0,-1 2 0,34-16 0,-132 38 0,153-48 0,-1-3 0,1-1 0,-1-1 0,-48-5 0,9 1 0,72 3-2,0-1 0,1 0 0,-1-1 0,0 1 0,1-1 0,-1 1 0,0-1 0,1 0 0,-1-1 0,1 1 0,-1 0 0,1-1 1,0 0-1,-4-2 0,3 0-50,1 0 0,-1 0 1,1-1-1,0 1 0,0-1 0,0 0 1,1 0-1,-1 0 0,-1-5 0,-7-18-334,1 1-1,2-1 1,-8-42-1,14 54 196,0 0-1,1 0 0,1 0 1,0 0-1,1 0 0,1 0 1,7-29-1,12-62-947,-7 27 237,-1 22 72,-3 0 1,-2-1 0,0-77 0,-8 93 212,-3 0 1,-12-75-1,10 94 575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30.278"/>
    </inkml:context>
    <inkml:brush xml:id="br0">
      <inkml:brushProperty name="width" value="0.1" units="cm"/>
      <inkml:brushProperty name="height" value="0.1" units="cm"/>
      <inkml:brushProperty name="color" value="#5B2D90"/>
    </inkml:brush>
  </inkml:definitions>
  <inkml:trace contextRef="#ctx0" brushRef="#br0">0 0 9830,'25'2'666,"0"0"1,0 2-1,38 11 1,27 4 121,-61-13-199,0 0 0,39 16 0,-36-11 335,42 8 0,-37-10-166,56 21 1,-67-21-391,-1 0 0,2-2-1,-1 0 1,1-2 0,31 2 0,-33-6 2,173 11 2286,-69-2-1315,155-9 1,-131-3-1460,233 2 118,-365-1 0,-1-2 0,0 0 0,0-1 0,0-1 0,36-15 0,-35 12 0,1 1 0,-1 1 0,1 1 0,42-5 0,-6 5 0,0-2 0,70-18 0,-90 19 0,0 1 0,1 3 0,-1 1 0,42 4 0,8-1 0,364-2 0,-420 2 0,50 8 0,-47-4 0,36 0 0,-41-5 0,-1 1 0,1 1 0,41 10 0,-27-3 0,0-3 0,72 5 0,91-11 0,-101-3 0,-65 0 0,0-3 0,78-18 0,-61 10 0,63-14 0,-71 18 0,-16 3 0,56-4 0,-70 10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34.816"/>
    </inkml:context>
    <inkml:brush xml:id="br0">
      <inkml:brushProperty name="width" value="0.1" units="cm"/>
      <inkml:brushProperty name="height" value="0.1" units="cm"/>
      <inkml:brushProperty name="color" value="#5B2D90"/>
    </inkml:brush>
  </inkml:definitions>
  <inkml:trace contextRef="#ctx0" brushRef="#br0">0 119 9830,'1174'0'14199,"-1155"-1"-13821,0-1 0,31-6 0,-29 3-43,-1 2 0,23-1 0,77-8-285,11 0-54,-111 12 4,24 0 0,0-2 0,65-10 0,-76 7 0,1 2 0,53 1 0,-62 3 0,1-1 0,0-1 0,-1-2 0,0 0 0,47-13 0,-51 9 0,1 2 0,0 0 0,0 1 0,29-1 0,92 5 0,-73 2 0,64 10 0,-8 0 0,21-15 0,81 6 0,-213-1 0,-1 1 0,0 1 0,0 0 0,0 1 0,17 9 0,31 10 0,117 19 0,-158-38 0,37 6 0,-36-8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40.624"/>
    </inkml:context>
    <inkml:brush xml:id="br0">
      <inkml:brushProperty name="width" value="0.1" units="cm"/>
      <inkml:brushProperty name="height" value="0.1" units="cm"/>
      <inkml:brushProperty name="color" value="#5B2D90"/>
    </inkml:brush>
  </inkml:definitions>
  <inkml:trace contextRef="#ctx0" brushRef="#br0">1 212 9830,'1232'0'15246,"-1170"3"-14644,106 19-1,-105-12-634,98 4 1,-18-14 32,131 4 0,-217 0 0,1 3 0,98 24 0,-120-23 0,0-1 0,0-2 0,41 1 0,112-7 0,-83-1 0,-45 2 0,83 1 0,252-32 0,-215-12 0,-2 2 0,-140 32-79,0-1 0,42-18 1,-50 16 54,1 1 0,0 2 0,62-9 0,-60 13 37,-1 0 0,0-3 0,0 0 0,-1-2 0,32-15 0,-27 12 1,1 2-1,0 1 1,0 2-1,78-6 0,32 12 28,-86 3-23,-47 0-11,0 1-1,-1 1 0,1 0 0,-1 1 0,0 0 0,0 1 0,15 8 0,-12-5 0,0-2-1,0 0 1,0 0 0,24 3 0,-17-5 4,-1 1 1,0 2-1,30 12 0,-32-11-8,0-1 1,1 0-1,44 6 0,-46-11-2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43.499"/>
    </inkml:context>
    <inkml:brush xml:id="br0">
      <inkml:brushProperty name="width" value="0.1" units="cm"/>
      <inkml:brushProperty name="height" value="0.1" units="cm"/>
      <inkml:brushProperty name="color" value="#5B2D90"/>
    </inkml:brush>
  </inkml:definitions>
  <inkml:trace contextRef="#ctx0" brushRef="#br0">1 96 9830,'469'-15'7028,"-29"-13"-2504,-227 22-2321,-125 6-889,96-13 1,-76 4-1315,175 7 0,-136 4 0,-118-2 0,19 1 0,1-3 0,75-11 0,-97 8 0,44 0 0,-50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54.738"/>
    </inkml:context>
    <inkml:brush xml:id="br0">
      <inkml:brushProperty name="width" value="0.1" units="cm"/>
      <inkml:brushProperty name="height" value="0.1" units="cm"/>
      <inkml:brushProperty name="color" value="#5B2D90"/>
    </inkml:brush>
  </inkml:definitions>
  <inkml:trace contextRef="#ctx0" brushRef="#br0">0 205 9830,'480'16'7106,"-446"-14"-6669,518 4 5378,-345-7-3803,-56 14-985,-66-3-1040,310 52 13,-369-57 0,38 1 0,-46-6 0,0 1 0,0 2 0,0 0 0,-1 0 0,24 9 0,10 9 0,-32-11 0,2-2 0,-1 0 0,1-1 0,1-1 0,-1-1 0,35 3 0,189 19 0,-96-8 0,-25 3 0,-90-14 0,0-2 0,0-1 0,36 1 0,62-7 0,336 15 0,-379-6 0,0-4 0,90-7 0,-140-1 0,-1-3 0,63-18 0,-67 16 0,-1 0 0,1 2 0,63-4 0,-75 10 0,1-1 0,-1-1 0,0-1 0,29-9 0,82-36 0,-85 29 0,76-20 0,-40 24 0,-50 11 0,0-2 0,40-14 0,-47 13 0,0 1 0,1 1 0,-1 2 0,1 1 0,0 1 0,52 3 0,-51-3 0,1-1 0,0-1 0,-1-2 0,49-15 0,-42 10 0,1 2 0,42-5 0,-7 9 0,44-5 0,-12-9 0,-39 5 0,2 4 0,97-4 0,557 15 0,-705-2 0,0-2 0,0 0 0,0 0 0,0-2 0,-1 0 0,0-1 0,26-13 0,-20 9 0,0 1 0,1 1 0,25-6 0,40-5 0,-60 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10:12:45.207"/>
    </inkml:context>
    <inkml:brush xml:id="br0">
      <inkml:brushProperty name="width" value="0.1" units="cm"/>
      <inkml:brushProperty name="height" value="0.1" units="cm"/>
      <inkml:brushProperty name="color" value="#004F8B"/>
    </inkml:brush>
  </inkml:definitions>
  <inkml:trace contextRef="#ctx0" brushRef="#br0">0 14 13230,'11831'0'0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10:12:52.480"/>
    </inkml:context>
    <inkml:brush xml:id="br0">
      <inkml:brushProperty name="width" value="0.1" units="cm"/>
      <inkml:brushProperty name="height" value="0.1" units="cm"/>
      <inkml:brushProperty name="color" value="#004F8B"/>
    </inkml:brush>
  </inkml:definitions>
  <inkml:trace contextRef="#ctx0" brushRef="#br0">1 24 14706,'2916'-23'0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10:13:08.541"/>
    </inkml:context>
    <inkml:brush xml:id="br0">
      <inkml:brushProperty name="width" value="0.1" units="cm"/>
      <inkml:brushProperty name="height" value="0.1" units="cm"/>
      <inkml:brushProperty name="color" value="#004F8B"/>
    </inkml:brush>
  </inkml:definitions>
  <inkml:trace contextRef="#ctx0" brushRef="#br0">1 27 8192,'22'1'10583,"1"1"-5076,4 1-2438,12 3-3153,15 1-2360,-18-4 3835,136 8-1391,180 5 0,-174-4 568,-95-4-2023,0-5-5516,-79-3 6968,127-4 7840,-76-7-7813,14-4-24,37-10 0,-73 16 0,51-6 0,-35 7 0,5 0 1590,1 4-3792,113 6-12660,-65 0 12314,-32-3 2548,-30-1 0,-1 2 0,1 2 0,45 8 0,-32 1-1185,31 7 6926,1-3 7520,-1-4-14821,113-3 3427,-76-8-6872,-24-1-8114,-79 0 13119,0-1 0,26-6 0,22-2 0,43-3 0,-58 6 0,57-1 0,1873 8 0,-858 1 0,-976 12 0,-9-1 0,-73-11 0,185 12 0,-137-4 0,168-7 0,-132-4 0,1137 2 0,-1110-12 0,-2 0 0,-105 12 0,311-14 0,139 2 0,-325 14 0,396-2 2392,-339 0-4784,-223 0 2392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10:17:07.972"/>
    </inkml:context>
    <inkml:brush xml:id="br0">
      <inkml:brushProperty name="width" value="0.1" units="cm"/>
      <inkml:brushProperty name="height" value="0.1" units="cm"/>
      <inkml:brushProperty name="color" value="#E71224"/>
    </inkml:brush>
  </inkml:definitions>
  <inkml:trace contextRef="#ctx0" brushRef="#br0">0 0 23143,'3457'24'0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2:56.941"/>
    </inkml:context>
    <inkml:brush xml:id="br0">
      <inkml:brushProperty name="width" value="0.1" units="cm"/>
      <inkml:brushProperty name="height" value="0.1" units="cm"/>
      <inkml:brushProperty name="color" value="#008C3A"/>
    </inkml:brush>
  </inkml:definitions>
  <inkml:trace contextRef="#ctx0" brushRef="#br0">1 260 9830,'202'17'4302,"-84"-4"-2616,506 46 6925,-211-12-6826,-263-31-1785,189-2 0,351-16 0,-397 2 0,-100-13 0,-71 2 0,90-11 0,42-1 0,154 20 0,-228 4 0,-156 1 0,0 0 0,28 7 0,-26-4 0,45 2 0,639-5 0,-341-4 0,39-23 0,16 1 0,-381 22 0,53-9 0,-15 1 0,7 2 0,136-8 0,-141 13-156,126-21 1,81-34-829,-56 10 1155,340-31 403,-458 71-370,183-37 1,-271 39-160,37-3 0,-38 7-41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02.147"/>
    </inkml:context>
    <inkml:brush xml:id="br0">
      <inkml:brushProperty name="width" value="0.1" units="cm"/>
      <inkml:brushProperty name="height" value="0.1" units="cm"/>
      <inkml:brushProperty name="color" value="#008C3A"/>
    </inkml:brush>
  </inkml:definitions>
  <inkml:trace contextRef="#ctx0" brushRef="#br0">0 4 9830,'180'11'3602,"-42"-1"-1789,13 0 801,223 43 0,-327-46-1791,0-3 1,0-2 0,85-6 0,39-19 1182,-111 17-1801,102-24 0,-97 16-175,-7 5-30,108-5 0,61 15 0,-80 1 0,-31-3 0,134 3 0,-147 9 0,34 1 0,1321-13 0,-1435 3 0,0 0 0,28 6 0,-26-3 0,40 2 0,312-6 0,-180-2 0,-173 2 0,1 2 0,-1 1 0,0 0 0,0 2 0,-1 1 0,0 1 0,27 13 0,113 48 0,-153-64 0,0-2 0,0 1 0,0-1 0,1-1 0,-1 0 0,1 0 0,11-1 0,79-3 0,-41 0 0,12 3 0,73-4 0,-129 1 0,1-2 0,-1 0 0,23-10 0,26-7 0,-34 15 0,45-11 0,101-9 0,-87 15 0,52-1 0,-123 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11.467"/>
    </inkml:context>
    <inkml:brush xml:id="br0">
      <inkml:brushProperty name="width" value="0.1" units="cm"/>
      <inkml:brushProperty name="height" value="0.1" units="cm"/>
      <inkml:brushProperty name="color" value="#008C3A"/>
    </inkml:brush>
  </inkml:definitions>
  <inkml:trace contextRef="#ctx0" brushRef="#br0">1 218 9830,'72'0'1191,"1"4"1,-1 3-1,0 3 0,71 19 0,-101-21-592,1-1-1,0-3 0,1-1 0,61-4 1,-37 0 232,-50 0-450,0-1 0,30-7 0,-29 5-34,1 0 0,21 0 0,-18 2 272,37-7-1,17-2 330,88-13 1199,-23 8-2058,-67 6-89,61-12 0,-79 12 0,-30 5 0,41-3 0,446 6 0,-258 4 0,561-2 0,-800-1 0,0-1 0,0-1 0,0-1 0,0 0 0,0-1 0,29-12 0,23-8 0,-49 20 0,42-4 0,-45 8 0,-1-2 0,1 0 0,-1 0 0,23-9 0,-20 6 0,-1 1 0,1 1 0,1 1 0,-1 0 0,0 1 0,24 1 0,-12 1 0,37-7 0,7-3 0,0 4 0,0 4 0,94 7 0,-137 0 0,0 1 0,-1 1 0,0 2 0,60 25 0,26 8 0,-74-29 0,-26-7 0,1-1 0,0 0 0,0-1 0,0-1 0,20 0 0,-19-3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4T09:23:15.302"/>
    </inkml:context>
    <inkml:brush xml:id="br0">
      <inkml:brushProperty name="width" value="0.1" units="cm"/>
      <inkml:brushProperty name="height" value="0.1" units="cm"/>
      <inkml:brushProperty name="color" value="#008C3A"/>
    </inkml:brush>
  </inkml:definitions>
  <inkml:trace contextRef="#ctx0" brushRef="#br0">0 73 9830,'0'1'37,"1"0"1,-1 0-1,0 0 0,1-1 0,-1 1 1,0 0-1,1 0 0,-1 0 1,1-1-1,0 1 0,-1 0 0,1-1 1,-1 1-1,1-1 0,0 1 0,0 0 1,-1-1-1,1 1 0,0-1 1,0 0-1,0 1 0,-1-1 0,1 0 1,2 1-1,26 7 547,-22-7-317,368 94 4334,-346-88-4196,0-2 0,44 3 0,-10-3 529,-44-1-544,0 0 1,25 9-1,-28-7-177,0-1 1,0-1-1,0-1 1,18 2-1,49 6 1018,-67-8-934,-1 0-1,1-1 1,0 0-1,0-2 1,0 0 0,0 0-1,31-6 1,-13-3 137,199-42 1141,-138 38-1575,151-1 0,-80 2 0,-4 1 0,-133 9 0,0-1 0,0-2 0,43-11 0,21-5 0,59-10 0,-100 19 0,0 1 0,1 3 0,68-2 0,-92 9 0,48-9 0,-47 5 0,44-1 0,866 6 0,-914-1 0,1-1 0,25-7 0,-24 4 0,52-3 0,-54 8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19-5-2026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alibri"/>
              <a:buChar char="-"/>
            </a:pPr>
            <a:endParaRPr lang="nl-NL">
              <a:ea typeface="Calibri" panose="020F0502020204030204"/>
              <a:cs typeface="Calibri" panose="020F0502020204030204"/>
            </a:endParaRPr>
          </a:p>
        </p:txBody>
      </p:sp>
      <p:sp>
        <p:nvSpPr>
          <p:cNvPr id="4" name="Tijdelijke aanduiding voor dianummer 3"/>
          <p:cNvSpPr>
            <a:spLocks noGrp="1"/>
          </p:cNvSpPr>
          <p:nvPr>
            <p:ph type="sldNum" sz="quarter" idx="10"/>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230798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282021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19-5-2026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19-5-2026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image" Target="../media/image13.png"/><Relationship Id="rId12" Type="http://schemas.openxmlformats.org/officeDocument/2006/relationships/customXml" Target="../ink/ink5.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4.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tmp"/><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customXml" Target="../ink/ink11.xml"/><Relationship Id="rId18" Type="http://schemas.openxmlformats.org/officeDocument/2006/relationships/image" Target="../media/image57.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54.png"/><Relationship Id="rId17" Type="http://schemas.openxmlformats.org/officeDocument/2006/relationships/customXml" Target="../ink/ink13.xml"/><Relationship Id="rId2" Type="http://schemas.openxmlformats.org/officeDocument/2006/relationships/image" Target="../media/image50.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53.png"/><Relationship Id="rId19" Type="http://schemas.openxmlformats.org/officeDocument/2006/relationships/customXml" Target="../ink/ink14.xml"/><Relationship Id="rId4" Type="http://schemas.openxmlformats.org/officeDocument/2006/relationships/image" Target="../media/image500.png"/><Relationship Id="rId9" Type="http://schemas.openxmlformats.org/officeDocument/2006/relationships/customXml" Target="../ink/ink9.xml"/><Relationship Id="rId1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4B2FD-CC3B-0575-4132-4820E2AC5145}"/>
              </a:ext>
            </a:extLst>
          </p:cNvPr>
          <p:cNvSpPr>
            <a:spLocks noGrp="1"/>
          </p:cNvSpPr>
          <p:nvPr>
            <p:ph type="title"/>
          </p:nvPr>
        </p:nvSpPr>
        <p:spPr/>
        <p:txBody>
          <a:bodyPr/>
          <a:lstStyle/>
          <a:p>
            <a:r>
              <a:rPr lang="nl-NL" err="1">
                <a:latin typeface="Effra"/>
                <a:cs typeface="Arial"/>
              </a:rPr>
              <a:t>Toetsmatrix</a:t>
            </a:r>
            <a:endParaRPr lang="nl-NL">
              <a:latin typeface="Effra"/>
              <a:cs typeface="Arial"/>
            </a:endParaRPr>
          </a:p>
        </p:txBody>
      </p:sp>
      <p:sp>
        <p:nvSpPr>
          <p:cNvPr id="3" name="Tijdelijke aanduiding voor inhoud 2">
            <a:extLst>
              <a:ext uri="{FF2B5EF4-FFF2-40B4-BE49-F238E27FC236}">
                <a16:creationId xmlns:a16="http://schemas.microsoft.com/office/drawing/2014/main" id="{93B03855-D684-00AB-9ACB-C11C983D8128}"/>
              </a:ext>
            </a:extLst>
          </p:cNvPr>
          <p:cNvSpPr>
            <a:spLocks noGrp="1"/>
          </p:cNvSpPr>
          <p:nvPr>
            <p:ph sz="half" idx="1"/>
          </p:nvPr>
        </p:nvSpPr>
        <p:spPr/>
        <p:txBody>
          <a:bodyPr vert="horz" lIns="91440" tIns="45720" rIns="91440" bIns="45720" rtlCol="0" anchor="t">
            <a:normAutofit/>
          </a:bodyPr>
          <a:lstStyle/>
          <a:p>
            <a:r>
              <a:rPr lang="nl-NL">
                <a:latin typeface="Effra"/>
                <a:cs typeface="Arial"/>
              </a:rPr>
              <a:t>180 minuten</a:t>
            </a:r>
            <a:endParaRPr lang="en-US">
              <a:latin typeface="Effra"/>
              <a:cs typeface="Arial"/>
            </a:endParaRPr>
          </a:p>
          <a:p>
            <a:r>
              <a:rPr lang="nl-NL">
                <a:latin typeface="Effra"/>
                <a:cs typeface="Arial"/>
              </a:rPr>
              <a:t>25 vragen, 4 opgaven</a:t>
            </a:r>
            <a:endParaRPr lang="en-US">
              <a:latin typeface="Effra"/>
              <a:cs typeface="Arial"/>
            </a:endParaRPr>
          </a:p>
          <a:p>
            <a:r>
              <a:rPr lang="nl-NL">
                <a:latin typeface="Effra"/>
                <a:cs typeface="Arial"/>
              </a:rPr>
              <a:t>49 punten</a:t>
            </a:r>
            <a:endParaRPr lang="en-US">
              <a:latin typeface="Effra"/>
              <a:cs typeface="Arial"/>
            </a:endParaRPr>
          </a:p>
          <a:p>
            <a:r>
              <a:rPr lang="nl-NL">
                <a:latin typeface="Effra"/>
                <a:cs typeface="Arial"/>
              </a:rPr>
              <a:t>±8 vragen per uur  / iets meer dan 7 minuten per vraag</a:t>
            </a:r>
            <a:endParaRPr lang="en-US">
              <a:latin typeface="Effra"/>
              <a:cs typeface="Arial"/>
            </a:endParaRPr>
          </a:p>
          <a:p>
            <a:endParaRPr lang="nl-NL">
              <a:latin typeface="Effra"/>
              <a:cs typeface="Arial"/>
            </a:endParaRPr>
          </a:p>
          <a:p>
            <a:r>
              <a:rPr lang="nl-NL">
                <a:latin typeface="Effra"/>
                <a:cs typeface="Arial"/>
              </a:rPr>
              <a:t>Verdeel je tijd!</a:t>
            </a:r>
            <a:endParaRPr lang="nl-NL">
              <a:latin typeface="Effra"/>
            </a:endParaRPr>
          </a:p>
        </p:txBody>
      </p:sp>
      <p:pic>
        <p:nvPicPr>
          <p:cNvPr id="5" name="Tijdelijke aanduiding voor inhoud 4" descr="Afbeelding met tekst, schermopname, nummer, Parallel&#10;&#10;Door AI gegenereerde inhoud is mogelijk onjuist.">
            <a:extLst>
              <a:ext uri="{FF2B5EF4-FFF2-40B4-BE49-F238E27FC236}">
                <a16:creationId xmlns:a16="http://schemas.microsoft.com/office/drawing/2014/main" id="{96EEAE24-35AC-A278-B75B-47B7BA3A94A8}"/>
              </a:ext>
            </a:extLst>
          </p:cNvPr>
          <p:cNvPicPr>
            <a:picLocks noGrp="1" noChangeAspect="1"/>
          </p:cNvPicPr>
          <p:nvPr>
            <p:ph sz="half" idx="2"/>
          </p:nvPr>
        </p:nvPicPr>
        <p:blipFill>
          <a:blip r:embed="rId2"/>
          <a:stretch>
            <a:fillRect/>
          </a:stretch>
        </p:blipFill>
        <p:spPr>
          <a:xfrm>
            <a:off x="6091590" y="342815"/>
            <a:ext cx="3615410" cy="6173959"/>
          </a:xfrm>
          <a:prstGeom prst="rect">
            <a:avLst/>
          </a:prstGeom>
        </p:spPr>
      </p:pic>
    </p:spTree>
    <p:extLst>
      <p:ext uri="{BB962C8B-B14F-4D97-AF65-F5344CB8AC3E}">
        <p14:creationId xmlns:p14="http://schemas.microsoft.com/office/powerpoint/2010/main" val="40910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9EC84E8-8881-AD3C-1FC4-565F090D262B}"/>
              </a:ext>
            </a:extLst>
          </p:cNvPr>
          <p:cNvGraphicFramePr>
            <a:graphicFrameLocks noGrp="1"/>
          </p:cNvGraphicFramePr>
          <p:nvPr>
            <p:extLst>
              <p:ext uri="{D42A27DB-BD31-4B8C-83A1-F6EECF244321}">
                <p14:modId xmlns:p14="http://schemas.microsoft.com/office/powerpoint/2010/main" val="2207695120"/>
              </p:ext>
            </p:extLst>
          </p:nvPr>
        </p:nvGraphicFramePr>
        <p:xfrm>
          <a:off x="912495" y="1212030"/>
          <a:ext cx="10367010" cy="5548739"/>
        </p:xfrm>
        <a:graphic>
          <a:graphicData uri="http://schemas.openxmlformats.org/drawingml/2006/table">
            <a:tbl>
              <a:tblPr firstRow="1" firstCol="1" bandRow="1"/>
              <a:tblGrid>
                <a:gridCol w="1783080">
                  <a:extLst>
                    <a:ext uri="{9D8B030D-6E8A-4147-A177-3AD203B41FA5}">
                      <a16:colId xmlns:a16="http://schemas.microsoft.com/office/drawing/2014/main" val="781617934"/>
                    </a:ext>
                  </a:extLst>
                </a:gridCol>
                <a:gridCol w="8583930">
                  <a:extLst>
                    <a:ext uri="{9D8B030D-6E8A-4147-A177-3AD203B41FA5}">
                      <a16:colId xmlns:a16="http://schemas.microsoft.com/office/drawing/2014/main" val="3255643861"/>
                    </a:ext>
                  </a:extLst>
                </a:gridCol>
              </a:tblGrid>
              <a:tr h="171164">
                <a:tc gridSpan="2">
                  <a:txBody>
                    <a:bodyPr/>
                    <a:lstStyle/>
                    <a:p>
                      <a:pPr>
                        <a:buNone/>
                      </a:pPr>
                      <a:r>
                        <a:rPr lang="nl-NL" sz="18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Ideologie</a:t>
                      </a:r>
                    </a:p>
                    <a:p>
                      <a:pPr>
                        <a:buNone/>
                      </a:pPr>
                      <a:r>
                        <a:rPr lang="nl-NL" sz="1000" b="1">
                          <a:solidFill>
                            <a:srgbClr val="FFFFFF"/>
                          </a:solidFill>
                          <a:effectLst/>
                          <a:latin typeface="Trebuchet MS" panose="020B0603020202020204" pitchFamily="34" charset="0"/>
                          <a:cs typeface="Times New Roman" panose="02020603050405020304" pitchFamily="18" charset="0"/>
                        </a:rPr>
                        <a:t> </a:t>
                      </a:r>
                      <a:endParaRPr lang="nl-NL" sz="1000">
                        <a:effectLst/>
                        <a:latin typeface="Trebuchet MS" panose="020B0603020202020204" pitchFamily="34" charset="0"/>
                        <a:cs typeface="Times New Roman" panose="02020603050405020304" pitchFamily="18" charset="0"/>
                      </a:endParaRPr>
                    </a:p>
                  </a:txBody>
                  <a:tcPr marL="54392" marR="54392" marT="0" marB="0">
                    <a:lnL>
                      <a:noFill/>
                    </a:lnL>
                    <a:lnR>
                      <a:noFill/>
                    </a:lnR>
                    <a:lnT>
                      <a:noFill/>
                    </a:lnT>
                    <a:lnB>
                      <a:noFill/>
                    </a:lnB>
                    <a:solidFill>
                      <a:srgbClr val="F12D86"/>
                    </a:solidFill>
                  </a:tcPr>
                </a:tc>
                <a:tc hMerge="1">
                  <a:txBody>
                    <a:bodyPr/>
                    <a:lstStyle/>
                    <a:p>
                      <a:endParaRPr/>
                    </a:p>
                  </a:txBody>
                  <a:tcPr marL="54392" marR="54392" marT="0" marB="0">
                    <a:lnL>
                      <a:noFill/>
                    </a:lnL>
                    <a:lnR>
                      <a:noFill/>
                    </a:lnR>
                    <a:lnT>
                      <a:noFill/>
                    </a:lnT>
                    <a:lnB>
                      <a:noFill/>
                    </a:lnB>
                    <a:solidFill>
                      <a:srgbClr val="ED7D31"/>
                    </a:solidFill>
                  </a:tcPr>
                </a:tc>
                <a:extLst>
                  <a:ext uri="{0D108BD9-81ED-4DB2-BD59-A6C34878D82A}">
                    <a16:rowId xmlns:a16="http://schemas.microsoft.com/office/drawing/2014/main" val="3675475012"/>
                  </a:ext>
                </a:extLst>
              </a:tr>
              <a:tr h="2348339">
                <a:tc>
                  <a:txBody>
                    <a:bodyPr/>
                    <a:lstStyle/>
                    <a:p>
                      <a:pPr>
                        <a:buNone/>
                      </a:pPr>
                      <a:r>
                        <a:rPr lang="nl-NL" sz="18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Definitie: </a:t>
                      </a:r>
                      <a:endParaRPr lang="nl-NL" sz="1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buNone/>
                      </a:pPr>
                      <a:r>
                        <a:rPr lang="nl-NL" sz="1800">
                          <a:effectLst/>
                          <a:latin typeface="Trebuchet MS" panose="020B0603020202020204" pitchFamily="34" charset="0"/>
                          <a:ea typeface="Times New Roman" panose="02020603050405020304" pitchFamily="18" charset="0"/>
                          <a:cs typeface="Times New Roman" panose="02020603050405020304" pitchFamily="18" charset="0"/>
                        </a:rPr>
                        <a:t>Een (1) </a:t>
                      </a:r>
                      <a:r>
                        <a:rPr lang="nl-NL" sz="1800">
                          <a:solidFill>
                            <a:srgbClr val="00B050"/>
                          </a:solidFill>
                          <a:effectLst/>
                          <a:latin typeface="Trebuchet MS" panose="020B0603020202020204" pitchFamily="34" charset="0"/>
                          <a:ea typeface="Times New Roman" panose="02020603050405020304" pitchFamily="18" charset="0"/>
                          <a:cs typeface="Times New Roman" panose="02020603050405020304" pitchFamily="18" charset="0"/>
                        </a:rPr>
                        <a:t>samenhangend geheel van beginselen en denkbeelden</a:t>
                      </a:r>
                      <a:r>
                        <a:rPr lang="nl-NL" sz="1800">
                          <a:effectLst/>
                          <a:latin typeface="Trebuchet MS" panose="020B0603020202020204" pitchFamily="34" charset="0"/>
                          <a:ea typeface="Times New Roman" panose="02020603050405020304" pitchFamily="18" charset="0"/>
                          <a:cs typeface="Times New Roman" panose="02020603050405020304" pitchFamily="18" charset="0"/>
                        </a:rPr>
                        <a:t>, meestal uitmondend in ideeën over de meest wenselijke (2) </a:t>
                      </a:r>
                      <a:r>
                        <a:rPr lang="nl-NL" sz="1800">
                          <a:solidFill>
                            <a:srgbClr val="00B0F0"/>
                          </a:solidFill>
                          <a:effectLst/>
                          <a:latin typeface="Trebuchet MS" panose="020B0603020202020204" pitchFamily="34" charset="0"/>
                          <a:ea typeface="Times New Roman" panose="02020603050405020304" pitchFamily="18" charset="0"/>
                          <a:cs typeface="Times New Roman" panose="02020603050405020304" pitchFamily="18" charset="0"/>
                        </a:rPr>
                        <a:t>maatschappelijke</a:t>
                      </a:r>
                      <a:r>
                        <a:rPr lang="nl-NL" sz="1800">
                          <a:effectLst/>
                          <a:latin typeface="Trebuchet MS" panose="020B0603020202020204" pitchFamily="34" charset="0"/>
                          <a:ea typeface="Times New Roman" panose="02020603050405020304" pitchFamily="18" charset="0"/>
                          <a:cs typeface="Times New Roman" panose="02020603050405020304" pitchFamily="18" charset="0"/>
                        </a:rPr>
                        <a:t> en (3) </a:t>
                      </a:r>
                      <a:r>
                        <a:rPr lang="nl-NL" sz="1800">
                          <a:solidFill>
                            <a:srgbClr val="FFC000"/>
                          </a:solidFill>
                          <a:effectLst/>
                          <a:latin typeface="Trebuchet MS" panose="020B0603020202020204" pitchFamily="34" charset="0"/>
                          <a:ea typeface="Times New Roman" panose="02020603050405020304" pitchFamily="18" charset="0"/>
                          <a:cs typeface="Times New Roman" panose="02020603050405020304" pitchFamily="18" charset="0"/>
                        </a:rPr>
                        <a:t>politieke</a:t>
                      </a:r>
                      <a:r>
                        <a:rPr lang="nl-NL" sz="1800">
                          <a:effectLst/>
                          <a:latin typeface="Trebuchet MS" panose="020B0603020202020204" pitchFamily="34" charset="0"/>
                          <a:ea typeface="Times New Roman" panose="02020603050405020304" pitchFamily="18" charset="0"/>
                          <a:cs typeface="Times New Roman" panose="02020603050405020304" pitchFamily="18" charset="0"/>
                        </a:rPr>
                        <a:t> verhoudingen.</a:t>
                      </a:r>
                    </a:p>
                    <a:p>
                      <a:pPr>
                        <a:buNone/>
                      </a:pPr>
                      <a:r>
                        <a:rPr lang="nl-NL" sz="1800">
                          <a:effectLst/>
                          <a:latin typeface="Trebuchet MS" panose="020B0603020202020204" pitchFamily="34" charset="0"/>
                          <a:ea typeface="Times New Roman" panose="02020603050405020304" pitchFamily="18" charset="0"/>
                          <a:cs typeface="Times New Roman" panose="02020603050405020304" pitchFamily="18" charset="0"/>
                        </a:rPr>
                        <a:t> </a:t>
                      </a:r>
                    </a:p>
                    <a:p>
                      <a:pPr>
                        <a:buNone/>
                      </a:pPr>
                      <a:r>
                        <a:rPr lang="nl-NL" sz="1800" i="1">
                          <a:effectLst/>
                          <a:latin typeface="Trebuchet MS" panose="020B0603020202020204" pitchFamily="34" charset="0"/>
                          <a:ea typeface="Times New Roman" panose="02020603050405020304" pitchFamily="18" charset="0"/>
                          <a:cs typeface="Times New Roman" panose="02020603050405020304" pitchFamily="18" charset="0"/>
                        </a:rPr>
                        <a:t>Element 1 </a:t>
                      </a:r>
                      <a:r>
                        <a:rPr lang="nl-NL" sz="1800" b="1" i="1">
                          <a:effectLst/>
                          <a:latin typeface="Trebuchet MS" panose="020B0603020202020204" pitchFamily="34" charset="0"/>
                          <a:ea typeface="Times New Roman" panose="02020603050405020304" pitchFamily="18" charset="0"/>
                          <a:cs typeface="Times New Roman" panose="02020603050405020304" pitchFamily="18" charset="0"/>
                        </a:rPr>
                        <a:t>altijd</a:t>
                      </a:r>
                      <a:r>
                        <a:rPr lang="nl-NL" sz="1800" i="1">
                          <a:effectLst/>
                          <a:latin typeface="Trebuchet MS" panose="020B0603020202020204" pitchFamily="34" charset="0"/>
                          <a:ea typeface="Times New Roman" panose="02020603050405020304" pitchFamily="18" charset="0"/>
                          <a:cs typeface="Times New Roman" panose="02020603050405020304" pitchFamily="18" charset="0"/>
                        </a:rPr>
                        <a:t> toepassen </a:t>
                      </a:r>
                      <a:r>
                        <a:rPr lang="nl-NL" sz="1800" i="1">
                          <a:effectLst/>
                          <a:latin typeface="Trebuchet MS" panose="020B0603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nl-NL" sz="1800" i="1">
                          <a:effectLst/>
                          <a:latin typeface="Trebuchet MS" panose="020B0603020202020204" pitchFamily="34" charset="0"/>
                          <a:ea typeface="Times New Roman" panose="02020603050405020304" pitchFamily="18" charset="0"/>
                          <a:cs typeface="Times New Roman" panose="02020603050405020304" pitchFamily="18" charset="0"/>
                        </a:rPr>
                        <a:t> van welk denkbeeld en/of beginsel is sprake?</a:t>
                      </a:r>
                      <a:endParaRPr lang="nl-NL" sz="1800">
                        <a:effectLst/>
                        <a:latin typeface="Trebuchet MS" panose="020B0603020202020204" pitchFamily="34" charset="0"/>
                        <a:ea typeface="Times New Roman" panose="02020603050405020304" pitchFamily="18" charset="0"/>
                        <a:cs typeface="Times New Roman" panose="02020603050405020304" pitchFamily="18" charset="0"/>
                      </a:endParaRPr>
                    </a:p>
                    <a:p>
                      <a:pPr>
                        <a:buNone/>
                      </a:pPr>
                      <a:r>
                        <a:rPr lang="nl-NL" sz="1800" i="1">
                          <a:effectLst/>
                          <a:latin typeface="Trebuchet MS" panose="020B0603020202020204" pitchFamily="34" charset="0"/>
                          <a:ea typeface="Times New Roman" panose="02020603050405020304" pitchFamily="18" charset="0"/>
                          <a:cs typeface="Times New Roman" panose="02020603050405020304" pitchFamily="18" charset="0"/>
                        </a:rPr>
                        <a:t> </a:t>
                      </a:r>
                      <a:endParaRPr lang="nl-NL" sz="1800">
                        <a:effectLst/>
                        <a:latin typeface="Trebuchet MS" panose="020B0603020202020204" pitchFamily="34" charset="0"/>
                        <a:ea typeface="Times New Roman" panose="02020603050405020304" pitchFamily="18" charset="0"/>
                        <a:cs typeface="Times New Roman" panose="02020603050405020304" pitchFamily="18" charset="0"/>
                      </a:endParaRPr>
                    </a:p>
                    <a:p>
                      <a:pPr>
                        <a:buNone/>
                      </a:pPr>
                      <a:r>
                        <a:rPr lang="nl-NL" sz="1800" i="1">
                          <a:effectLst/>
                          <a:latin typeface="Trebuchet MS" panose="020B0603020202020204" pitchFamily="34" charset="0"/>
                          <a:ea typeface="Times New Roman" panose="02020603050405020304" pitchFamily="18" charset="0"/>
                          <a:cs typeface="Times New Roman" panose="02020603050405020304" pitchFamily="18" charset="0"/>
                        </a:rPr>
                        <a:t>+ Keuze uit element 2 of 3, afhankelijk welke toepasbaar is. Maak een keuze tussen maatschappelijke of politieke verhoudingen.</a:t>
                      </a:r>
                      <a:endParaRPr lang="nl-NL" sz="1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4392" marR="54392"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8928697"/>
                  </a:ext>
                </a:extLst>
              </a:tr>
              <a:tr h="814517">
                <a:tc>
                  <a:txBody>
                    <a:bodyPr/>
                    <a:lstStyle/>
                    <a:p>
                      <a:pPr>
                        <a:buNone/>
                      </a:pPr>
                      <a:r>
                        <a:rPr lang="nl-NL" sz="18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Belangrijke woorden kernconcept:</a:t>
                      </a:r>
                      <a:endParaRPr lang="nl-NL" sz="18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Calibri" panose="020F0502020204030204" pitchFamily="34" charset="0"/>
                        <a:buChar char="-"/>
                      </a:pPr>
                      <a:r>
                        <a:rPr lang="nl-NL" sz="1800">
                          <a:effectLst/>
                          <a:latin typeface="Trebuchet MS" panose="020B0603020202020204" pitchFamily="34" charset="0"/>
                          <a:ea typeface="Calibri" panose="020F0502020204030204" pitchFamily="34" charset="0"/>
                          <a:cs typeface="Times New Roman" panose="02020603050405020304" pitchFamily="18" charset="0"/>
                        </a:rPr>
                        <a:t>Samenhangend geheel van beginselen en denkbeelden (bv. economische vrijheid, gelijkwaardigheid, solidariteit, geloof)</a:t>
                      </a:r>
                    </a:p>
                    <a:p>
                      <a:pPr marL="342900" lvl="0" indent="-342900">
                        <a:buFont typeface="Calibri" panose="020F0502020204030204" pitchFamily="34" charset="0"/>
                        <a:buChar char="-"/>
                      </a:pPr>
                      <a:r>
                        <a:rPr lang="nl-NL" sz="1800">
                          <a:effectLst/>
                          <a:latin typeface="Trebuchet MS" panose="020B0603020202020204" pitchFamily="34" charset="0"/>
                          <a:ea typeface="Calibri" panose="020F0502020204030204" pitchFamily="34" charset="0"/>
                          <a:cs typeface="Times New Roman" panose="02020603050405020304" pitchFamily="18" charset="0"/>
                        </a:rPr>
                        <a:t>Maatschappelijke verhoudingen (bv. verhouding man/vrouw, arm/rijk)</a:t>
                      </a:r>
                    </a:p>
                    <a:p>
                      <a:pPr marL="342900" lvl="0" indent="-342900">
                        <a:buFont typeface="Calibri" panose="020F0502020204030204" pitchFamily="34" charset="0"/>
                        <a:buChar char="-"/>
                      </a:pPr>
                      <a:r>
                        <a:rPr lang="nl-NL" sz="1800">
                          <a:effectLst/>
                          <a:latin typeface="Trebuchet MS" panose="020B0603020202020204" pitchFamily="34" charset="0"/>
                          <a:ea typeface="Calibri" panose="020F0502020204030204" pitchFamily="34" charset="0"/>
                          <a:cs typeface="Times New Roman" panose="02020603050405020304" pitchFamily="18" charset="0"/>
                        </a:rPr>
                        <a:t>Politieke verhoudingen (bv. verdeling macht tussen politiek en bevolking)</a:t>
                      </a:r>
                    </a:p>
                  </a:txBody>
                  <a:tcPr marL="54392" marR="5439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8599336"/>
                  </a:ext>
                </a:extLst>
              </a:tr>
              <a:tr h="1466130">
                <a:tc>
                  <a:txBody>
                    <a:bodyPr/>
                    <a:lstStyle/>
                    <a:p>
                      <a:pPr>
                        <a:buNone/>
                      </a:pPr>
                      <a:r>
                        <a:rPr lang="nl-NL" sz="11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Extra begrippen horend bij dit kernconcept</a:t>
                      </a:r>
                      <a:endParaRPr lang="nl-NL" sz="1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54392" marR="5439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buNone/>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Indeling van standpunten:</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Links -Rechts</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Materialisme – Postmaterialisme</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Progressief – Conservatief</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Internationalisme (kosmopolitisme) - Nationalisme</a:t>
                      </a:r>
                    </a:p>
                    <a:p>
                      <a:pPr>
                        <a:buNone/>
                      </a:pPr>
                      <a:endParaRPr lang="nl-NL" sz="1100">
                        <a:effectLst/>
                        <a:latin typeface="Trebuchet MS" panose="020B0603020202020204" pitchFamily="34" charset="0"/>
                        <a:ea typeface="Times New Roman" panose="02020603050405020304" pitchFamily="18" charset="0"/>
                        <a:cs typeface="Times New Roman" panose="02020603050405020304" pitchFamily="18" charset="0"/>
                      </a:endParaRPr>
                    </a:p>
                    <a:p>
                      <a:pPr>
                        <a:buNone/>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Politieke stromingen</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Socialisme/Sociaaldemocratie</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Confessionalisme</a:t>
                      </a:r>
                    </a:p>
                    <a:p>
                      <a:pPr marL="171450" indent="-171450">
                        <a:buFont typeface="Arial" panose="020B0604020202020204" pitchFamily="34" charset="0"/>
                        <a:buChar char="•"/>
                      </a:pPr>
                      <a:r>
                        <a:rPr lang="nl-NL" sz="1100">
                          <a:effectLst/>
                          <a:latin typeface="Trebuchet MS" panose="020B0603020202020204" pitchFamily="34" charset="0"/>
                          <a:ea typeface="Times New Roman" panose="02020603050405020304" pitchFamily="18" charset="0"/>
                          <a:cs typeface="Times New Roman" panose="02020603050405020304" pitchFamily="18" charset="0"/>
                        </a:rPr>
                        <a:t>Liberalisme</a:t>
                      </a:r>
                    </a:p>
                  </a:txBody>
                  <a:tcPr marL="54392" marR="5439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4675121"/>
                  </a:ext>
                </a:extLst>
              </a:tr>
            </a:tbl>
          </a:graphicData>
        </a:graphic>
      </p:graphicFrame>
    </p:spTree>
    <p:extLst>
      <p:ext uri="{BB962C8B-B14F-4D97-AF65-F5344CB8AC3E}">
        <p14:creationId xmlns:p14="http://schemas.microsoft.com/office/powerpoint/2010/main" val="3762469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103C2-5A05-AFFD-FC73-3D7C413B61B6}"/>
              </a:ext>
            </a:extLst>
          </p:cNvPr>
          <p:cNvSpPr>
            <a:spLocks noGrp="1"/>
          </p:cNvSpPr>
          <p:nvPr>
            <p:ph type="title"/>
          </p:nvPr>
        </p:nvSpPr>
        <p:spPr/>
        <p:txBody>
          <a:bodyPr/>
          <a:lstStyle/>
          <a:p>
            <a:r>
              <a:rPr lang="nl-NL"/>
              <a:t>Gebruik informatie uit tekst 3</a:t>
            </a:r>
          </a:p>
        </p:txBody>
      </p:sp>
      <p:pic>
        <p:nvPicPr>
          <p:cNvPr id="5" name="Tijdelijke aanduiding voor inhoud 4">
            <a:extLst>
              <a:ext uri="{FF2B5EF4-FFF2-40B4-BE49-F238E27FC236}">
                <a16:creationId xmlns:a16="http://schemas.microsoft.com/office/drawing/2014/main" id="{65F2F375-C67C-BFBB-394F-41F64EAB4B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6209" y="1728491"/>
            <a:ext cx="3874559" cy="4764384"/>
          </a:xfrm>
          <a:prstGeom prst="rect">
            <a:avLst/>
          </a:prstGeom>
        </p:spPr>
      </p:pic>
      <p:cxnSp>
        <p:nvCxnSpPr>
          <p:cNvPr id="9" name="Rechte verbindingslijn met pijl 8">
            <a:extLst>
              <a:ext uri="{FF2B5EF4-FFF2-40B4-BE49-F238E27FC236}">
                <a16:creationId xmlns:a16="http://schemas.microsoft.com/office/drawing/2014/main" id="{8AEA6FB2-0FB3-1CFE-52D5-06646931ECF6}"/>
              </a:ext>
            </a:extLst>
          </p:cNvPr>
          <p:cNvCxnSpPr>
            <a:cxnSpLocks/>
          </p:cNvCxnSpPr>
          <p:nvPr/>
        </p:nvCxnSpPr>
        <p:spPr>
          <a:xfrm>
            <a:off x="3984171" y="5743751"/>
            <a:ext cx="2251788" cy="373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410E28BC-B333-4A4A-580D-6FEA7E42065D}"/>
              </a:ext>
            </a:extLst>
          </p:cNvPr>
          <p:cNvSpPr/>
          <p:nvPr/>
        </p:nvSpPr>
        <p:spPr>
          <a:xfrm>
            <a:off x="838200" y="4791413"/>
            <a:ext cx="3097763" cy="132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Samenhangend geheel van beginselen en denkbeelden</a:t>
            </a:r>
          </a:p>
        </p:txBody>
      </p:sp>
      <p:sp>
        <p:nvSpPr>
          <p:cNvPr id="6" name="Rechthoek: afgeronde hoeken 5">
            <a:extLst>
              <a:ext uri="{FF2B5EF4-FFF2-40B4-BE49-F238E27FC236}">
                <a16:creationId xmlns:a16="http://schemas.microsoft.com/office/drawing/2014/main" id="{EB9621F5-6938-2CA5-A7B6-795F00A37FAC}"/>
              </a:ext>
            </a:extLst>
          </p:cNvPr>
          <p:cNvSpPr/>
          <p:nvPr/>
        </p:nvSpPr>
        <p:spPr>
          <a:xfrm>
            <a:off x="1914907" y="1727538"/>
            <a:ext cx="3379470" cy="13255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a:t>Gebruik je woordenboek: egalitair = streven naar gelijkheid</a:t>
            </a:r>
          </a:p>
        </p:txBody>
      </p:sp>
      <p:pic>
        <p:nvPicPr>
          <p:cNvPr id="7" name="Afbeelding 6" descr="570+ Idee Pictogrammen, Vector, Icon Packs Gratis download op Pngtree">
            <a:extLst>
              <a:ext uri="{FF2B5EF4-FFF2-40B4-BE49-F238E27FC236}">
                <a16:creationId xmlns:a16="http://schemas.microsoft.com/office/drawing/2014/main" id="{108C866D-5C73-B5C4-57A8-502E9780886E}"/>
              </a:ext>
            </a:extLst>
          </p:cNvPr>
          <p:cNvPicPr>
            <a:picLocks noChangeAspect="1"/>
          </p:cNvPicPr>
          <p:nvPr/>
        </p:nvPicPr>
        <p:blipFill>
          <a:blip r:embed="rId3"/>
          <a:stretch>
            <a:fillRect/>
          </a:stretch>
        </p:blipFill>
        <p:spPr>
          <a:xfrm>
            <a:off x="291465" y="1539804"/>
            <a:ext cx="1451610" cy="1451610"/>
          </a:xfrm>
          <a:prstGeom prst="rect">
            <a:avLst/>
          </a:prstGeom>
        </p:spPr>
      </p:pic>
      <p:sp>
        <p:nvSpPr>
          <p:cNvPr id="3" name="Ovaal 2">
            <a:extLst>
              <a:ext uri="{FF2B5EF4-FFF2-40B4-BE49-F238E27FC236}">
                <a16:creationId xmlns:a16="http://schemas.microsoft.com/office/drawing/2014/main" id="{5E61E39D-7147-45CD-80B9-AE73235E2448}"/>
              </a:ext>
            </a:extLst>
          </p:cNvPr>
          <p:cNvSpPr/>
          <p:nvPr/>
        </p:nvSpPr>
        <p:spPr>
          <a:xfrm>
            <a:off x="9273224" y="1046332"/>
            <a:ext cx="2627311" cy="132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Maatschappelijke verhoudingen</a:t>
            </a:r>
          </a:p>
        </p:txBody>
      </p:sp>
      <p:cxnSp>
        <p:nvCxnSpPr>
          <p:cNvPr id="8" name="Rechte verbindingslijn met pijl 7">
            <a:extLst>
              <a:ext uri="{FF2B5EF4-FFF2-40B4-BE49-F238E27FC236}">
                <a16:creationId xmlns:a16="http://schemas.microsoft.com/office/drawing/2014/main" id="{47983031-2426-5FF1-2D31-C53199DD548F}"/>
              </a:ext>
            </a:extLst>
          </p:cNvPr>
          <p:cNvCxnSpPr>
            <a:cxnSpLocks/>
          </p:cNvCxnSpPr>
          <p:nvPr/>
        </p:nvCxnSpPr>
        <p:spPr>
          <a:xfrm flipH="1">
            <a:off x="8694724" y="1644467"/>
            <a:ext cx="1292087" cy="381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9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39926-DD47-EF19-5F29-52479734B1E9}"/>
              </a:ext>
            </a:extLst>
          </p:cNvPr>
          <p:cNvSpPr>
            <a:spLocks noGrp="1"/>
          </p:cNvSpPr>
          <p:nvPr>
            <p:ph type="title"/>
          </p:nvPr>
        </p:nvSpPr>
        <p:spPr/>
        <p:txBody>
          <a:bodyPr/>
          <a:lstStyle/>
          <a:p>
            <a:r>
              <a:rPr lang="nl-NL">
                <a:latin typeface="Effra"/>
              </a:rPr>
              <a:t> Hoe kan je dit antwoord verbeteren?</a:t>
            </a:r>
          </a:p>
        </p:txBody>
      </p:sp>
      <p:sp>
        <p:nvSpPr>
          <p:cNvPr id="3" name="Tijdelijke aanduiding voor inhoud 2">
            <a:extLst>
              <a:ext uri="{FF2B5EF4-FFF2-40B4-BE49-F238E27FC236}">
                <a16:creationId xmlns:a16="http://schemas.microsoft.com/office/drawing/2014/main" id="{57084C40-D25D-5FCA-3CA1-FB0656213DE5}"/>
              </a:ext>
            </a:extLst>
          </p:cNvPr>
          <p:cNvSpPr>
            <a:spLocks noGrp="1"/>
          </p:cNvSpPr>
          <p:nvPr>
            <p:ph idx="1"/>
          </p:nvPr>
        </p:nvSpPr>
        <p:spPr/>
        <p:txBody>
          <a:bodyPr>
            <a:normAutofit lnSpcReduction="10000"/>
          </a:bodyPr>
          <a:lstStyle/>
          <a:p>
            <a:endParaRPr lang="nl-NL"/>
          </a:p>
          <a:p>
            <a:endParaRPr lang="nl-NL"/>
          </a:p>
          <a:p>
            <a:endParaRPr lang="nl-NL"/>
          </a:p>
          <a:p>
            <a:pPr marL="0" indent="0">
              <a:buNone/>
            </a:pPr>
            <a:r>
              <a:rPr lang="nl-NL"/>
              <a:t>Voor de chat: welke twee verbeteringen kan je aanbrengen in onderstaand antwoord?</a:t>
            </a:r>
          </a:p>
          <a:p>
            <a:endParaRPr lang="nl-NL"/>
          </a:p>
          <a:p>
            <a:pPr marL="0" indent="0">
              <a:buNone/>
            </a:pPr>
            <a:r>
              <a:rPr lang="nl-NL"/>
              <a:t>In tekst 3 kan je lezen dat in Zweden egalitarisme als belangrijk wordt gezien. Dit mondt uit in de meest wenselijke maatschappelijke en politieke verhoudingen, namelijk gelijke verhoudingen. Dus is het stereotype van de Zweden ideologisch.</a:t>
            </a:r>
          </a:p>
          <a:p>
            <a:endParaRPr lang="nl-NL"/>
          </a:p>
        </p:txBody>
      </p:sp>
      <p:pic>
        <p:nvPicPr>
          <p:cNvPr id="6" name="Afbeelding 5">
            <a:extLst>
              <a:ext uri="{FF2B5EF4-FFF2-40B4-BE49-F238E27FC236}">
                <a16:creationId xmlns:a16="http://schemas.microsoft.com/office/drawing/2014/main" id="{F55A366D-A9D3-B5A6-6362-0137D549A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94" y="1690688"/>
            <a:ext cx="10875906" cy="1048281"/>
          </a:xfrm>
          <a:prstGeom prst="rect">
            <a:avLst/>
          </a:prstGeom>
        </p:spPr>
      </p:pic>
      <p:pic>
        <p:nvPicPr>
          <p:cNvPr id="5" name="Graphic 5" descr="Badge Question Mark outline">
            <a:extLst>
              <a:ext uri="{FF2B5EF4-FFF2-40B4-BE49-F238E27FC236}">
                <a16:creationId xmlns:a16="http://schemas.microsoft.com/office/drawing/2014/main" id="{F1CDFF0A-9866-1031-8075-7894318AD7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7678" y="541357"/>
            <a:ext cx="1279742" cy="1279742"/>
          </a:xfrm>
          <a:prstGeom prst="rect">
            <a:avLst/>
          </a:prstGeom>
        </p:spPr>
      </p:pic>
    </p:spTree>
    <p:extLst>
      <p:ext uri="{BB962C8B-B14F-4D97-AF65-F5344CB8AC3E}">
        <p14:creationId xmlns:p14="http://schemas.microsoft.com/office/powerpoint/2010/main" val="274394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76BB6-E1B3-F111-4068-C9F5A3D9CB52}"/>
              </a:ext>
            </a:extLst>
          </p:cNvPr>
          <p:cNvSpPr>
            <a:spLocks noGrp="1"/>
          </p:cNvSpPr>
          <p:nvPr>
            <p:ph type="title"/>
          </p:nvPr>
        </p:nvSpPr>
        <p:spPr/>
        <p:txBody>
          <a:bodyPr/>
          <a:lstStyle/>
          <a:p>
            <a:r>
              <a:rPr lang="nl-NL"/>
              <a:t>Voorbeeldantwoord</a:t>
            </a:r>
          </a:p>
        </p:txBody>
      </p:sp>
      <p:sp>
        <p:nvSpPr>
          <p:cNvPr id="3" name="Tijdelijke aanduiding voor inhoud 2">
            <a:extLst>
              <a:ext uri="{FF2B5EF4-FFF2-40B4-BE49-F238E27FC236}">
                <a16:creationId xmlns:a16="http://schemas.microsoft.com/office/drawing/2014/main" id="{FBB7A938-6588-8546-1650-8B27BA366E40}"/>
              </a:ext>
            </a:extLst>
          </p:cNvPr>
          <p:cNvSpPr>
            <a:spLocks noGrp="1"/>
          </p:cNvSpPr>
          <p:nvPr>
            <p:ph idx="1"/>
          </p:nvPr>
        </p:nvSpPr>
        <p:spPr/>
        <p:txBody>
          <a:bodyPr>
            <a:normAutofit fontScale="85000" lnSpcReduction="10000"/>
          </a:bodyPr>
          <a:lstStyle/>
          <a:p>
            <a:pPr marL="0" indent="0">
              <a:buNone/>
            </a:pPr>
            <a:r>
              <a:rPr lang="nl-NL" b="1"/>
              <a:t>Een juist antwoord bevat: </a:t>
            </a:r>
            <a:r>
              <a:rPr lang="nl-NL"/>
              <a:t>een uitleg dat dit stereotype van Zweden ideologisch is, met een toepassing van de omschrijving van het kernconcept ideologie en daarover informatie uit tekst 3.</a:t>
            </a:r>
          </a:p>
          <a:p>
            <a:pPr marL="0" indent="0">
              <a:buNone/>
            </a:pPr>
            <a:endParaRPr lang="nl-NL"/>
          </a:p>
          <a:p>
            <a:pPr marL="0" indent="0">
              <a:buNone/>
            </a:pPr>
            <a:r>
              <a:rPr lang="nl-NL" b="1"/>
              <a:t>Voorbeeld van een juist antwoord:</a:t>
            </a:r>
          </a:p>
          <a:p>
            <a:pPr marL="0" indent="0">
              <a:buNone/>
            </a:pPr>
            <a:r>
              <a:rPr lang="nl-NL"/>
              <a:t>Volgens tekst 3 gaat dit stereotype over egalitarisme. </a:t>
            </a:r>
            <a:r>
              <a:rPr lang="nl-NL">
                <a:solidFill>
                  <a:srgbClr val="00B050"/>
                </a:solidFill>
              </a:rPr>
              <a:t>Egalitarisme</a:t>
            </a:r>
            <a:r>
              <a:rPr lang="nl-NL"/>
              <a:t> is een</a:t>
            </a:r>
          </a:p>
          <a:p>
            <a:pPr marL="0" indent="0">
              <a:buNone/>
            </a:pPr>
            <a:r>
              <a:rPr lang="nl-NL">
                <a:solidFill>
                  <a:srgbClr val="00B050"/>
                </a:solidFill>
              </a:rPr>
              <a:t>samenhangend geheel van beginselen en denkbeelden, zoals</a:t>
            </a:r>
          </a:p>
          <a:p>
            <a:pPr marL="0" indent="0">
              <a:buNone/>
            </a:pPr>
            <a:r>
              <a:rPr lang="nl-NL">
                <a:solidFill>
                  <a:srgbClr val="00B050"/>
                </a:solidFill>
              </a:rPr>
              <a:t>seksegelijkheid en een uitgebreid sociaal vangnet (r. 1-12), </a:t>
            </a:r>
            <a:r>
              <a:rPr lang="nl-NL">
                <a:solidFill>
                  <a:srgbClr val="00B0F0"/>
                </a:solidFill>
              </a:rPr>
              <a:t>dat uitmondt in</a:t>
            </a:r>
          </a:p>
          <a:p>
            <a:pPr marL="0" indent="0">
              <a:buNone/>
            </a:pPr>
            <a:r>
              <a:rPr lang="nl-NL">
                <a:solidFill>
                  <a:srgbClr val="00B0F0"/>
                </a:solidFill>
              </a:rPr>
              <a:t>een idee over de meest wenselijke maatschappelijke verhoudingen,</a:t>
            </a:r>
          </a:p>
          <a:p>
            <a:pPr marL="0" indent="0">
              <a:buNone/>
            </a:pPr>
            <a:r>
              <a:rPr lang="nl-NL">
                <a:solidFill>
                  <a:srgbClr val="00B0F0"/>
                </a:solidFill>
              </a:rPr>
              <a:t>namelijk gelijke verhoudingen.</a:t>
            </a:r>
            <a:r>
              <a:rPr lang="nl-NL"/>
              <a:t> Dus is het stereotype van de Zweden ideologisch.</a:t>
            </a:r>
          </a:p>
        </p:txBody>
      </p:sp>
      <p:sp>
        <p:nvSpPr>
          <p:cNvPr id="4" name="Titel 1">
            <a:extLst>
              <a:ext uri="{FF2B5EF4-FFF2-40B4-BE49-F238E27FC236}">
                <a16:creationId xmlns:a16="http://schemas.microsoft.com/office/drawing/2014/main" id="{AD854072-2654-81A3-B43C-707C8AB7FFA6}"/>
              </a:ext>
            </a:extLst>
          </p:cNvPr>
          <p:cNvSpPr txBox="1">
            <a:spLocks/>
          </p:cNvSpPr>
          <p:nvPr/>
        </p:nvSpPr>
        <p:spPr>
          <a:xfrm>
            <a:off x="1780931" y="5974902"/>
            <a:ext cx="8630138" cy="883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r>
              <a:rPr lang="nl-NL" sz="2400">
                <a:highlight>
                  <a:srgbClr val="FFFF00"/>
                </a:highlight>
                <a:latin typeface="Effra"/>
                <a:cs typeface="Arial"/>
              </a:rPr>
              <a:t>Vergeet je conclusie niet (het antwoord op de vraag)! DUS ….</a:t>
            </a:r>
            <a:endParaRPr lang="nl-NL" sz="4000">
              <a:highlight>
                <a:srgbClr val="FFFF00"/>
              </a:highlight>
              <a:latin typeface="Effra"/>
            </a:endParaRPr>
          </a:p>
        </p:txBody>
      </p:sp>
    </p:spTree>
    <p:extLst>
      <p:ext uri="{BB962C8B-B14F-4D97-AF65-F5344CB8AC3E}">
        <p14:creationId xmlns:p14="http://schemas.microsoft.com/office/powerpoint/2010/main" val="225645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38B587-6626-3567-8E37-BBD1A5D804BB}"/>
              </a:ext>
            </a:extLst>
          </p:cNvPr>
          <p:cNvSpPr>
            <a:spLocks noGrp="1"/>
          </p:cNvSpPr>
          <p:nvPr>
            <p:ph type="title"/>
          </p:nvPr>
        </p:nvSpPr>
        <p:spPr/>
        <p:txBody>
          <a:bodyPr/>
          <a:lstStyle/>
          <a:p>
            <a:pPr algn="ctr"/>
            <a:r>
              <a:rPr lang="nl-NL"/>
              <a:t>Zorgvuldig lezen van een vraag </a:t>
            </a:r>
          </a:p>
        </p:txBody>
      </p:sp>
      <p:pic>
        <p:nvPicPr>
          <p:cNvPr id="5" name="Tijdelijke aanduiding voor inhoud 4">
            <a:extLst>
              <a:ext uri="{FF2B5EF4-FFF2-40B4-BE49-F238E27FC236}">
                <a16:creationId xmlns:a16="http://schemas.microsoft.com/office/drawing/2014/main" id="{1AE67DCF-CB7B-B07B-A147-5412B7A18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563" y="2227913"/>
            <a:ext cx="10118119" cy="3276000"/>
          </a:xfrm>
          <a:prstGeom prst="rect">
            <a:avLst/>
          </a:prstGeom>
        </p:spPr>
      </p:pic>
      <p:cxnSp>
        <p:nvCxnSpPr>
          <p:cNvPr id="9" name="Rechte verbindingslijn met pijl 8">
            <a:extLst>
              <a:ext uri="{FF2B5EF4-FFF2-40B4-BE49-F238E27FC236}">
                <a16:creationId xmlns:a16="http://schemas.microsoft.com/office/drawing/2014/main" id="{37CC4F51-1BC5-74EB-DF74-733459E52FBF}"/>
              </a:ext>
            </a:extLst>
          </p:cNvPr>
          <p:cNvCxnSpPr/>
          <p:nvPr/>
        </p:nvCxnSpPr>
        <p:spPr>
          <a:xfrm flipV="1">
            <a:off x="587829" y="4581331"/>
            <a:ext cx="1250302" cy="83975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51682CEB-A03E-E7D8-C077-1A43ED937BF8}"/>
                  </a:ext>
                </a:extLst>
              </p14:cNvPr>
              <p14:cNvContentPartPr/>
              <p14:nvPr/>
            </p14:nvContentPartPr>
            <p14:xfrm>
              <a:off x="4283593" y="3428405"/>
              <a:ext cx="846360" cy="420120"/>
            </p14:xfrm>
          </p:contentPart>
        </mc:Choice>
        <mc:Fallback xmlns="">
          <p:pic>
            <p:nvPicPr>
              <p:cNvPr id="3" name="Inkt 2">
                <a:extLst>
                  <a:ext uri="{FF2B5EF4-FFF2-40B4-BE49-F238E27FC236}">
                    <a16:creationId xmlns:a16="http://schemas.microsoft.com/office/drawing/2014/main" id="{51682CEB-A03E-E7D8-C077-1A43ED937BF8}"/>
                  </a:ext>
                </a:extLst>
              </p:cNvPr>
              <p:cNvPicPr/>
              <p:nvPr/>
            </p:nvPicPr>
            <p:blipFill>
              <a:blip r:embed="rId5"/>
              <a:stretch>
                <a:fillRect/>
              </a:stretch>
            </p:blipFill>
            <p:spPr>
              <a:xfrm>
                <a:off x="4265585" y="3410405"/>
                <a:ext cx="882015"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DDB7DB60-D299-FC7F-5ACF-1A70E20A985D}"/>
                  </a:ext>
                </a:extLst>
              </p14:cNvPr>
              <p14:cNvContentPartPr/>
              <p14:nvPr/>
            </p14:nvContentPartPr>
            <p14:xfrm>
              <a:off x="6180147" y="4072400"/>
              <a:ext cx="4259520" cy="720"/>
            </p14:xfrm>
          </p:contentPart>
        </mc:Choice>
        <mc:Fallback xmlns="">
          <p:pic>
            <p:nvPicPr>
              <p:cNvPr id="6" name="Inkt 5">
                <a:extLst>
                  <a:ext uri="{FF2B5EF4-FFF2-40B4-BE49-F238E27FC236}">
                    <a16:creationId xmlns:a16="http://schemas.microsoft.com/office/drawing/2014/main" id="{DDB7DB60-D299-FC7F-5ACF-1A70E20A985D}"/>
                  </a:ext>
                </a:extLst>
              </p:cNvPr>
              <p:cNvPicPr/>
              <p:nvPr/>
            </p:nvPicPr>
            <p:blipFill>
              <a:blip r:embed="rId7"/>
              <a:stretch>
                <a:fillRect/>
              </a:stretch>
            </p:blipFill>
            <p:spPr>
              <a:xfrm>
                <a:off x="6162147" y="4036400"/>
                <a:ext cx="42951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C5C415FC-6C52-0E15-0ACD-AB784B015E55}"/>
                  </a:ext>
                </a:extLst>
              </p14:cNvPr>
              <p14:cNvContentPartPr/>
              <p14:nvPr/>
            </p14:nvContentPartPr>
            <p14:xfrm>
              <a:off x="1929987" y="4343120"/>
              <a:ext cx="1050120" cy="8640"/>
            </p14:xfrm>
          </p:contentPart>
        </mc:Choice>
        <mc:Fallback xmlns="">
          <p:pic>
            <p:nvPicPr>
              <p:cNvPr id="8" name="Inkt 7">
                <a:extLst>
                  <a:ext uri="{FF2B5EF4-FFF2-40B4-BE49-F238E27FC236}">
                    <a16:creationId xmlns:a16="http://schemas.microsoft.com/office/drawing/2014/main" id="{C5C415FC-6C52-0E15-0ACD-AB784B015E55}"/>
                  </a:ext>
                </a:extLst>
              </p:cNvPr>
              <p:cNvPicPr/>
              <p:nvPr/>
            </p:nvPicPr>
            <p:blipFill>
              <a:blip r:embed="rId9"/>
              <a:stretch>
                <a:fillRect/>
              </a:stretch>
            </p:blipFill>
            <p:spPr>
              <a:xfrm>
                <a:off x="1911987" y="4325120"/>
                <a:ext cx="108576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C10D8FDF-A745-93CA-BEB3-DAD2823B38FA}"/>
                  </a:ext>
                </a:extLst>
              </p14:cNvPr>
              <p14:cNvContentPartPr/>
              <p14:nvPr/>
            </p14:nvContentPartPr>
            <p14:xfrm>
              <a:off x="5731947" y="4968440"/>
              <a:ext cx="4083480" cy="36000"/>
            </p14:xfrm>
          </p:contentPart>
        </mc:Choice>
        <mc:Fallback xmlns="">
          <p:pic>
            <p:nvPicPr>
              <p:cNvPr id="11" name="Inkt 10">
                <a:extLst>
                  <a:ext uri="{FF2B5EF4-FFF2-40B4-BE49-F238E27FC236}">
                    <a16:creationId xmlns:a16="http://schemas.microsoft.com/office/drawing/2014/main" id="{C10D8FDF-A745-93CA-BEB3-DAD2823B38FA}"/>
                  </a:ext>
                </a:extLst>
              </p:cNvPr>
              <p:cNvPicPr/>
              <p:nvPr/>
            </p:nvPicPr>
            <p:blipFill>
              <a:blip r:embed="rId11"/>
              <a:stretch>
                <a:fillRect/>
              </a:stretch>
            </p:blipFill>
            <p:spPr>
              <a:xfrm>
                <a:off x="5713945" y="4950440"/>
                <a:ext cx="4119123" cy="71640"/>
              </a:xfrm>
              <a:prstGeom prst="rect">
                <a:avLst/>
              </a:prstGeom>
            </p:spPr>
          </p:pic>
        </mc:Fallback>
      </mc:AlternateContent>
      <p:sp>
        <p:nvSpPr>
          <p:cNvPr id="12" name="Stroomdiagram: Proces 11">
            <a:extLst>
              <a:ext uri="{FF2B5EF4-FFF2-40B4-BE49-F238E27FC236}">
                <a16:creationId xmlns:a16="http://schemas.microsoft.com/office/drawing/2014/main" id="{31413769-6061-513F-39E9-55DD9F852ECC}"/>
              </a:ext>
            </a:extLst>
          </p:cNvPr>
          <p:cNvSpPr/>
          <p:nvPr/>
        </p:nvSpPr>
        <p:spPr>
          <a:xfrm>
            <a:off x="1278467" y="5816600"/>
            <a:ext cx="2438400" cy="5418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Gebruik van agenda’s op het werk </a:t>
            </a:r>
          </a:p>
        </p:txBody>
      </p:sp>
      <p:sp>
        <p:nvSpPr>
          <p:cNvPr id="13" name="Stroomdiagram: Proces 12">
            <a:extLst>
              <a:ext uri="{FF2B5EF4-FFF2-40B4-BE49-F238E27FC236}">
                <a16:creationId xmlns:a16="http://schemas.microsoft.com/office/drawing/2014/main" id="{24211C78-99F3-16AA-D249-069BD9C88EA7}"/>
              </a:ext>
            </a:extLst>
          </p:cNvPr>
          <p:cNvSpPr/>
          <p:nvPr/>
        </p:nvSpPr>
        <p:spPr>
          <a:xfrm>
            <a:off x="6985001" y="5816599"/>
            <a:ext cx="2438400" cy="5418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Reguleert relaties tussen mensen</a:t>
            </a:r>
          </a:p>
        </p:txBody>
      </p:sp>
      <p:cxnSp>
        <p:nvCxnSpPr>
          <p:cNvPr id="15" name="Rechte verbindingslijn met pijl 14">
            <a:extLst>
              <a:ext uri="{FF2B5EF4-FFF2-40B4-BE49-F238E27FC236}">
                <a16:creationId xmlns:a16="http://schemas.microsoft.com/office/drawing/2014/main" id="{38465065-4AEA-BFF5-C7E4-82DAC4220A90}"/>
              </a:ext>
            </a:extLst>
          </p:cNvPr>
          <p:cNvCxnSpPr/>
          <p:nvPr/>
        </p:nvCxnSpPr>
        <p:spPr>
          <a:xfrm>
            <a:off x="4004733" y="6087533"/>
            <a:ext cx="27262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18" name="Inkt 17">
                <a:extLst>
                  <a:ext uri="{FF2B5EF4-FFF2-40B4-BE49-F238E27FC236}">
                    <a16:creationId xmlns:a16="http://schemas.microsoft.com/office/drawing/2014/main" id="{AA76258D-E16F-2E04-CA54-A7394080011F}"/>
                  </a:ext>
                </a:extLst>
              </p14:cNvPr>
              <p14:cNvContentPartPr/>
              <p14:nvPr/>
            </p14:nvContentPartPr>
            <p14:xfrm>
              <a:off x="2031867" y="3758840"/>
              <a:ext cx="1244880" cy="9000"/>
            </p14:xfrm>
          </p:contentPart>
        </mc:Choice>
        <mc:Fallback xmlns="">
          <p:pic>
            <p:nvPicPr>
              <p:cNvPr id="18" name="Inkt 17">
                <a:extLst>
                  <a:ext uri="{FF2B5EF4-FFF2-40B4-BE49-F238E27FC236}">
                    <a16:creationId xmlns:a16="http://schemas.microsoft.com/office/drawing/2014/main" id="{AA76258D-E16F-2E04-CA54-A7394080011F}"/>
                  </a:ext>
                </a:extLst>
              </p:cNvPr>
              <p:cNvPicPr/>
              <p:nvPr/>
            </p:nvPicPr>
            <p:blipFill>
              <a:blip r:embed="rId13"/>
              <a:stretch>
                <a:fillRect/>
              </a:stretch>
            </p:blipFill>
            <p:spPr>
              <a:xfrm>
                <a:off x="2013867" y="3740840"/>
                <a:ext cx="1280520" cy="44640"/>
              </a:xfrm>
              <a:prstGeom prst="rect">
                <a:avLst/>
              </a:prstGeom>
            </p:spPr>
          </p:pic>
        </mc:Fallback>
      </mc:AlternateContent>
    </p:spTree>
    <p:extLst>
      <p:ext uri="{BB962C8B-B14F-4D97-AF65-F5344CB8AC3E}">
        <p14:creationId xmlns:p14="http://schemas.microsoft.com/office/powerpoint/2010/main" val="37048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81967-F3AA-9791-8146-9C5883D195FD}"/>
              </a:ext>
            </a:extLst>
          </p:cNvPr>
          <p:cNvSpPr>
            <a:spLocks noGrp="1"/>
          </p:cNvSpPr>
          <p:nvPr>
            <p:ph type="title"/>
          </p:nvPr>
        </p:nvSpPr>
        <p:spPr/>
        <p:txBody>
          <a:bodyPr/>
          <a:lstStyle/>
          <a:p>
            <a:r>
              <a:rPr lang="nl-NL"/>
              <a:t>Sociale institutie</a:t>
            </a:r>
          </a:p>
        </p:txBody>
      </p:sp>
      <p:sp>
        <p:nvSpPr>
          <p:cNvPr id="3" name="Tijdelijke aanduiding voor inhoud 2">
            <a:extLst>
              <a:ext uri="{FF2B5EF4-FFF2-40B4-BE49-F238E27FC236}">
                <a16:creationId xmlns:a16="http://schemas.microsoft.com/office/drawing/2014/main" id="{94E36A7A-412C-2E13-8AD5-ECC2890E2137}"/>
              </a:ext>
            </a:extLst>
          </p:cNvPr>
          <p:cNvSpPr>
            <a:spLocks noGrp="1"/>
          </p:cNvSpPr>
          <p:nvPr>
            <p:ph idx="1"/>
          </p:nvPr>
        </p:nvSpPr>
        <p:spPr/>
        <p:txBody>
          <a:bodyPr>
            <a:normAutofit fontScale="92500" lnSpcReduction="20000"/>
          </a:bodyPr>
          <a:lstStyle/>
          <a:p>
            <a:pPr marL="0" indent="0">
              <a:buNone/>
            </a:pPr>
            <a:r>
              <a:rPr lang="nl-NL"/>
              <a:t>Sociale instituties hebben de volgende kenmerken:</a:t>
            </a:r>
          </a:p>
          <a:p>
            <a:pPr marL="514350" indent="-514350">
              <a:buFont typeface="+mj-lt"/>
              <a:buAutoNum type="arabicPeriod"/>
            </a:pPr>
            <a:r>
              <a:rPr lang="nl-NL"/>
              <a:t>ze bestaan buiten het individu om: een enkel persoon kan een institutie niet afschaffen</a:t>
            </a:r>
          </a:p>
          <a:p>
            <a:pPr marL="514350" indent="-514350">
              <a:buFont typeface="+mj-lt"/>
              <a:buAutoNum type="arabicPeriod"/>
            </a:pPr>
            <a:r>
              <a:rPr lang="nl-NL"/>
              <a:t>ze hebben vaak een lange traditie: belangrijke sociale instituties zijn niet binnen een kort tijdsbestek ontstaan, maar hebben zich historisch ontwikkeld</a:t>
            </a:r>
          </a:p>
          <a:p>
            <a:pPr marL="514350" indent="-514350">
              <a:buFont typeface="+mj-lt"/>
              <a:buAutoNum type="arabicPeriod"/>
            </a:pPr>
            <a:r>
              <a:rPr lang="nl-NL"/>
              <a:t>ze zijn enerzijds vrij stabiel, maar anderzijds ook veranderlijk door de tijd heen: als de omstandigheden in een samenleving veranderen, veranderen ook haar instituties;</a:t>
            </a:r>
          </a:p>
          <a:p>
            <a:pPr marL="514350" indent="-514350">
              <a:buFont typeface="+mj-lt"/>
              <a:buAutoNum type="arabicPeriod"/>
            </a:pPr>
            <a:r>
              <a:rPr lang="nl-NL"/>
              <a:t>ze zijn niet alleen gebaseerd op wettelijke macht, maar berusten vaak op moreel gezag;</a:t>
            </a:r>
          </a:p>
          <a:p>
            <a:pPr marL="514350" indent="-514350">
              <a:buFont typeface="+mj-lt"/>
              <a:buAutoNum type="arabicPeriod"/>
            </a:pPr>
            <a:r>
              <a:rPr lang="nl-NL"/>
              <a:t>ze zijn dwingend: door instituties wordt gedrag gesanctioneerd, dit is beloond of bestraft</a:t>
            </a:r>
          </a:p>
        </p:txBody>
      </p:sp>
    </p:spTree>
    <p:extLst>
      <p:ext uri="{BB962C8B-B14F-4D97-AF65-F5344CB8AC3E}">
        <p14:creationId xmlns:p14="http://schemas.microsoft.com/office/powerpoint/2010/main" val="1625509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Onderzoeksvaardigheden - Bijles Maatschappijleer HAVO">
            <a:extLst>
              <a:ext uri="{FF2B5EF4-FFF2-40B4-BE49-F238E27FC236}">
                <a16:creationId xmlns:a16="http://schemas.microsoft.com/office/drawing/2014/main" id="{7DDEAFF1-337F-F421-423A-00EF35419F96}"/>
              </a:ext>
            </a:extLst>
          </p:cNvPr>
          <p:cNvPicPr>
            <a:picLocks noChangeAspect="1"/>
          </p:cNvPicPr>
          <p:nvPr/>
        </p:nvPicPr>
        <p:blipFill>
          <a:blip r:embed="rId2"/>
          <a:srcRect l="5069" t="1503" r="30261" b="7514"/>
          <a:stretch>
            <a:fillRect/>
          </a:stretch>
        </p:blipFill>
        <p:spPr>
          <a:xfrm>
            <a:off x="3522468" y="10"/>
            <a:ext cx="8672991" cy="6863625"/>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43F6390-B438-65CB-79FE-31FCFD397492}"/>
              </a:ext>
            </a:extLst>
          </p:cNvPr>
          <p:cNvSpPr>
            <a:spLocks noGrp="1"/>
          </p:cNvSpPr>
          <p:nvPr>
            <p:ph type="title"/>
          </p:nvPr>
        </p:nvSpPr>
        <p:spPr>
          <a:xfrm>
            <a:off x="422580" y="1161288"/>
            <a:ext cx="4272225" cy="1124712"/>
          </a:xfrm>
        </p:spPr>
        <p:txBody>
          <a:bodyPr anchor="b">
            <a:noAutofit/>
          </a:bodyPr>
          <a:lstStyle/>
          <a:p>
            <a:r>
              <a:rPr lang="nl-NL" sz="2800">
                <a:solidFill>
                  <a:schemeClr val="bg1"/>
                </a:solidFill>
                <a:latin typeface="Arial"/>
                <a:cs typeface="Arial"/>
              </a:rPr>
              <a:t>Deel 2. Onderzoeksvaardigheden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C926B27-7C62-413D-6BAC-749EAEB94712}"/>
              </a:ext>
            </a:extLst>
          </p:cNvPr>
          <p:cNvSpPr>
            <a:spLocks noGrp="1"/>
          </p:cNvSpPr>
          <p:nvPr>
            <p:ph idx="1"/>
          </p:nvPr>
        </p:nvSpPr>
        <p:spPr>
          <a:xfrm>
            <a:off x="371094" y="2718054"/>
            <a:ext cx="3438906" cy="3207258"/>
          </a:xfrm>
        </p:spPr>
        <p:txBody>
          <a:bodyPr anchor="t">
            <a:normAutofit/>
          </a:bodyPr>
          <a:lstStyle/>
          <a:p>
            <a:endParaRPr lang="en-US" sz="1700">
              <a:solidFill>
                <a:schemeClr val="bg1"/>
              </a:solidFill>
            </a:endParaRPr>
          </a:p>
        </p:txBody>
      </p:sp>
    </p:spTree>
    <p:extLst>
      <p:ext uri="{BB962C8B-B14F-4D97-AF65-F5344CB8AC3E}">
        <p14:creationId xmlns:p14="http://schemas.microsoft.com/office/powerpoint/2010/main" val="141547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230EB-1493-2EF5-BE5C-2AB5D2A11250}"/>
              </a:ext>
            </a:extLst>
          </p:cNvPr>
          <p:cNvSpPr>
            <a:spLocks noGrp="1"/>
          </p:cNvSpPr>
          <p:nvPr>
            <p:ph type="title"/>
          </p:nvPr>
        </p:nvSpPr>
        <p:spPr>
          <a:xfrm>
            <a:off x="838200" y="622557"/>
            <a:ext cx="10515600" cy="1325563"/>
          </a:xfrm>
        </p:spPr>
        <p:txBody>
          <a:bodyPr/>
          <a:lstStyle/>
          <a:p>
            <a:r>
              <a:rPr lang="nl-NL">
                <a:latin typeface="Arial"/>
                <a:cs typeface="Arial"/>
              </a:rPr>
              <a:t>Onderzoeksvaardigheden</a:t>
            </a:r>
          </a:p>
        </p:txBody>
      </p:sp>
      <p:sp>
        <p:nvSpPr>
          <p:cNvPr id="3" name="Tijdelijke aanduiding voor inhoud 2">
            <a:extLst>
              <a:ext uri="{FF2B5EF4-FFF2-40B4-BE49-F238E27FC236}">
                <a16:creationId xmlns:a16="http://schemas.microsoft.com/office/drawing/2014/main" id="{70399E8A-713A-10B8-8459-B4EFA13CA98F}"/>
              </a:ext>
            </a:extLst>
          </p:cNvPr>
          <p:cNvSpPr>
            <a:spLocks noGrp="1"/>
          </p:cNvSpPr>
          <p:nvPr>
            <p:ph idx="1"/>
          </p:nvPr>
        </p:nvSpPr>
        <p:spPr>
          <a:xfrm>
            <a:off x="838200" y="1949193"/>
            <a:ext cx="10515600" cy="4351338"/>
          </a:xfrm>
        </p:spPr>
        <p:txBody>
          <a:bodyPr vert="horz" lIns="91440" tIns="45720" rIns="91440" bIns="45720" rtlCol="0" anchor="t">
            <a:normAutofit lnSpcReduction="10000"/>
          </a:bodyPr>
          <a:lstStyle/>
          <a:p>
            <a:r>
              <a:rPr lang="nl-NL">
                <a:latin typeface="Effra"/>
                <a:cs typeface="Arial"/>
              </a:rPr>
              <a:t>Variabelen</a:t>
            </a:r>
            <a:endParaRPr lang="nl-NL">
              <a:cs typeface="Arial"/>
            </a:endParaRPr>
          </a:p>
          <a:p>
            <a:r>
              <a:rPr lang="nl-NL">
                <a:latin typeface="Effra"/>
                <a:cs typeface="Arial"/>
              </a:rPr>
              <a:t>Typen &amp; methoden van onderzoek</a:t>
            </a:r>
            <a:endParaRPr lang="nl-NL">
              <a:cs typeface="Arial"/>
            </a:endParaRPr>
          </a:p>
          <a:p>
            <a:r>
              <a:rPr lang="nl-NL">
                <a:latin typeface="Effra"/>
                <a:cs typeface="Arial"/>
              </a:rPr>
              <a:t>Eisen aan onderzoek:</a:t>
            </a:r>
            <a:endParaRPr lang="nl-NL">
              <a:cs typeface="Arial"/>
            </a:endParaRPr>
          </a:p>
          <a:p>
            <a:pPr lvl="1">
              <a:buFont typeface="Courier New" panose="020B0604020202020204" pitchFamily="34" charset="0"/>
              <a:buChar char="o"/>
            </a:pPr>
            <a:r>
              <a:rPr lang="nl-NL">
                <a:latin typeface="Effra"/>
                <a:cs typeface="Arial"/>
              </a:rPr>
              <a:t>Betrouwbaarheid</a:t>
            </a:r>
            <a:endParaRPr lang="nl-NL"/>
          </a:p>
          <a:p>
            <a:pPr lvl="1">
              <a:buFont typeface="Courier New" panose="020B0604020202020204" pitchFamily="34" charset="0"/>
              <a:buChar char="o"/>
            </a:pPr>
            <a:r>
              <a:rPr lang="nl-NL">
                <a:latin typeface="Effra"/>
                <a:cs typeface="Arial"/>
              </a:rPr>
              <a:t>Validiteit (intern / extern)</a:t>
            </a:r>
            <a:endParaRPr lang="nl-NL"/>
          </a:p>
          <a:p>
            <a:pPr lvl="1">
              <a:buFont typeface="Courier New" panose="020B0604020202020204" pitchFamily="34" charset="0"/>
              <a:buChar char="o"/>
            </a:pPr>
            <a:r>
              <a:rPr lang="nl-NL">
                <a:latin typeface="Effra"/>
                <a:cs typeface="Arial"/>
              </a:rPr>
              <a:t>Generaliseerbaarheid</a:t>
            </a:r>
            <a:endParaRPr lang="nl-NL"/>
          </a:p>
          <a:p>
            <a:pPr lvl="1">
              <a:buFont typeface="Courier New" panose="020B0604020202020204" pitchFamily="34" charset="0"/>
              <a:buChar char="o"/>
            </a:pPr>
            <a:r>
              <a:rPr lang="nl-NL">
                <a:latin typeface="Effra"/>
                <a:cs typeface="Arial"/>
              </a:rPr>
              <a:t>Representativiteit </a:t>
            </a:r>
            <a:endParaRPr lang="nl-NL"/>
          </a:p>
          <a:p>
            <a:r>
              <a:rPr lang="nl-NL">
                <a:latin typeface="Effra"/>
                <a:cs typeface="Arial"/>
              </a:rPr>
              <a:t>Correlatie en causaliteit</a:t>
            </a:r>
            <a:endParaRPr lang="nl-NL"/>
          </a:p>
          <a:p>
            <a:pPr lvl="1">
              <a:buFont typeface="Courier New" panose="020B0604020202020204" pitchFamily="34" charset="0"/>
              <a:buChar char="o"/>
            </a:pPr>
            <a:r>
              <a:rPr lang="nl-NL">
                <a:latin typeface="Effra"/>
                <a:cs typeface="Arial"/>
              </a:rPr>
              <a:t>Correlatie: samenhang tussen variabelen </a:t>
            </a:r>
          </a:p>
          <a:p>
            <a:pPr lvl="1">
              <a:buFont typeface="Courier New" panose="020B0604020202020204" pitchFamily="34" charset="0"/>
              <a:buChar char="o"/>
            </a:pPr>
            <a:r>
              <a:rPr lang="nl-NL">
                <a:latin typeface="Effra"/>
                <a:cs typeface="Arial"/>
              </a:rPr>
              <a:t>Causaliteit: drie voorwaarden</a:t>
            </a:r>
          </a:p>
          <a:p>
            <a:pPr lvl="1">
              <a:buFont typeface="Courier New" panose="020B0604020202020204" pitchFamily="34" charset="0"/>
              <a:buChar char="o"/>
            </a:pPr>
            <a:r>
              <a:rPr lang="nl-NL">
                <a:latin typeface="Effra"/>
                <a:cs typeface="Arial"/>
              </a:rPr>
              <a:t>Positief, negatief, significant</a:t>
            </a:r>
            <a:endParaRPr lang="nl-NL">
              <a:cs typeface="Arial"/>
            </a:endParaRPr>
          </a:p>
          <a:p>
            <a:endParaRPr lang="nl-NL"/>
          </a:p>
          <a:p>
            <a:endParaRPr lang="nl-NL"/>
          </a:p>
          <a:p>
            <a:endParaRPr lang="nl-NL"/>
          </a:p>
        </p:txBody>
      </p:sp>
    </p:spTree>
    <p:extLst>
      <p:ext uri="{BB962C8B-B14F-4D97-AF65-F5344CB8AC3E}">
        <p14:creationId xmlns:p14="http://schemas.microsoft.com/office/powerpoint/2010/main" val="914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42154-1902-945B-70A8-AEDBC089EE9B}"/>
              </a:ext>
            </a:extLst>
          </p:cNvPr>
          <p:cNvSpPr>
            <a:spLocks noGrp="1"/>
          </p:cNvSpPr>
          <p:nvPr>
            <p:ph type="title"/>
          </p:nvPr>
        </p:nvSpPr>
        <p:spPr/>
        <p:txBody>
          <a:bodyPr/>
          <a:lstStyle/>
          <a:p>
            <a:r>
              <a:rPr lang="nl-NL">
                <a:latin typeface="Effra"/>
              </a:rPr>
              <a:t>Examenvraag, 2022, tv1, vraag 12</a:t>
            </a:r>
            <a:endParaRPr lang="nl-NL"/>
          </a:p>
        </p:txBody>
      </p:sp>
      <p:sp>
        <p:nvSpPr>
          <p:cNvPr id="11" name="Tijdelijke aanduiding voor inhoud 10">
            <a:extLst>
              <a:ext uri="{FF2B5EF4-FFF2-40B4-BE49-F238E27FC236}">
                <a16:creationId xmlns:a16="http://schemas.microsoft.com/office/drawing/2014/main" id="{7BDAF50C-81FB-08D6-9B6F-AD0C12BB2B4D}"/>
              </a:ext>
            </a:extLst>
          </p:cNvPr>
          <p:cNvSpPr>
            <a:spLocks noGrp="1"/>
          </p:cNvSpPr>
          <p:nvPr>
            <p:ph sz="half" idx="2"/>
          </p:nvPr>
        </p:nvSpPr>
        <p:spPr>
          <a:xfrm>
            <a:off x="6821757" y="1588693"/>
            <a:ext cx="5181600" cy="5078700"/>
          </a:xfrm>
        </p:spPr>
        <p:txBody>
          <a:bodyPr vert="horz" lIns="91440" tIns="45720" rIns="91440" bIns="45720" rtlCol="0" anchor="t">
            <a:normAutofit fontScale="85000" lnSpcReduction="20000"/>
          </a:bodyPr>
          <a:lstStyle/>
          <a:p>
            <a:r>
              <a:rPr lang="nl-NL">
                <a:latin typeface="Effra"/>
              </a:rPr>
              <a:t>De figuren laten het effect zien van het bekijken van een EU-campagnevideo via sociale media op de steun voor de EU-integratie. </a:t>
            </a:r>
            <a:endParaRPr lang="nl-NL"/>
          </a:p>
          <a:p>
            <a:r>
              <a:rPr lang="nl-NL">
                <a:latin typeface="Effra"/>
              </a:rPr>
              <a:t>De score 0 staat voor “Europese integratie is reeds veel te ver gegaan” en de score 10 staat voor “Europese integratie zou veel verder moeten gaan”. </a:t>
            </a:r>
            <a:endParaRPr lang="nl-NL"/>
          </a:p>
          <a:p>
            <a:r>
              <a:rPr lang="nl-NL">
                <a:latin typeface="Effra"/>
              </a:rPr>
              <a:t>In figuur 1 staat het effect weergegeven direct na het bekijken van de video. In figuur 2 staat het effect weergegeven een jaar na het bekijken van de video. </a:t>
            </a:r>
          </a:p>
          <a:p>
            <a:r>
              <a:rPr lang="nl-NL">
                <a:latin typeface="Effra"/>
              </a:rPr>
              <a:t>Het verschil in figuur 1 is significant. Het verschil in figuur 2 is niet significant. </a:t>
            </a:r>
            <a:endParaRPr lang="nl-NL"/>
          </a:p>
        </p:txBody>
      </p:sp>
      <p:pic>
        <p:nvPicPr>
          <p:cNvPr id="8" name="Tijdelijke aanduiding voor inhoud 5" descr="Afbeelding met tekst, schermopname, Lettertype, ontwerp&#10;&#10;Door AI gegenereerde inhoud is mogelijk onjuist.">
            <a:extLst>
              <a:ext uri="{FF2B5EF4-FFF2-40B4-BE49-F238E27FC236}">
                <a16:creationId xmlns:a16="http://schemas.microsoft.com/office/drawing/2014/main" id="{A5CF66B4-9A5A-47E1-E5A5-646ABC3B3971}"/>
              </a:ext>
            </a:extLst>
          </p:cNvPr>
          <p:cNvPicPr>
            <a:picLocks noChangeAspect="1"/>
          </p:cNvPicPr>
          <p:nvPr/>
        </p:nvPicPr>
        <p:blipFill>
          <a:blip r:embed="rId2"/>
          <a:srcRect l="7321" r="2343" b="43426"/>
          <a:stretch>
            <a:fillRect/>
          </a:stretch>
        </p:blipFill>
        <p:spPr>
          <a:xfrm>
            <a:off x="263340" y="1591001"/>
            <a:ext cx="6560984" cy="4563859"/>
          </a:xfrm>
          <a:prstGeom prst="rect">
            <a:avLst/>
          </a:prstGeom>
        </p:spPr>
      </p:pic>
    </p:spTree>
    <p:extLst>
      <p:ext uri="{BB962C8B-B14F-4D97-AF65-F5344CB8AC3E}">
        <p14:creationId xmlns:p14="http://schemas.microsoft.com/office/powerpoint/2010/main" val="318948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4DBEF-6E21-0136-E6C6-3531EC8A5E46}"/>
              </a:ext>
            </a:extLst>
          </p:cNvPr>
          <p:cNvSpPr>
            <a:spLocks noGrp="1"/>
          </p:cNvSpPr>
          <p:nvPr>
            <p:ph type="title"/>
          </p:nvPr>
        </p:nvSpPr>
        <p:spPr/>
        <p:txBody>
          <a:bodyPr/>
          <a:lstStyle/>
          <a:p>
            <a:r>
              <a:rPr lang="nl-NL">
                <a:latin typeface="Effra"/>
              </a:rPr>
              <a:t>Wat wordt er gevraagd? - Vraag 12 </a:t>
            </a:r>
            <a:r>
              <a:rPr lang="nl-NL" sz="1600">
                <a:latin typeface="Effra"/>
              </a:rPr>
              <a:t>(2022, tv1)</a:t>
            </a:r>
            <a:endParaRPr lang="nl-NL" sz="1200"/>
          </a:p>
        </p:txBody>
      </p:sp>
      <p:sp>
        <p:nvSpPr>
          <p:cNvPr id="3" name="Tijdelijke aanduiding voor inhoud 2">
            <a:extLst>
              <a:ext uri="{FF2B5EF4-FFF2-40B4-BE49-F238E27FC236}">
                <a16:creationId xmlns:a16="http://schemas.microsoft.com/office/drawing/2014/main" id="{2D65619E-3272-4F17-5B5F-51A8212D16D5}"/>
              </a:ext>
            </a:extLst>
          </p:cNvPr>
          <p:cNvSpPr>
            <a:spLocks noGrp="1"/>
          </p:cNvSpPr>
          <p:nvPr>
            <p:ph sz="half" idx="1"/>
          </p:nvPr>
        </p:nvSpPr>
        <p:spPr>
          <a:xfrm>
            <a:off x="838200" y="1417017"/>
            <a:ext cx="5257800" cy="5190522"/>
          </a:xfrm>
        </p:spPr>
        <p:txBody>
          <a:bodyPr vert="horz" lIns="91440" tIns="45720" rIns="91440" bIns="45720" rtlCol="0" anchor="t">
            <a:normAutofit fontScale="70000" lnSpcReduction="20000"/>
          </a:bodyPr>
          <a:lstStyle/>
          <a:p>
            <a:pPr marL="0" indent="0">
              <a:buNone/>
            </a:pPr>
            <a:r>
              <a:rPr lang="nl-NL">
                <a:latin typeface="Effra"/>
              </a:rPr>
              <a:t>In sociaalwetenschappelijk onderzoek worden verschillende soorten verbanden tussen variabelen onderzocht. Deze verbanden zijn correlatie en causaliteit. </a:t>
            </a:r>
            <a:endParaRPr lang="nl-NL"/>
          </a:p>
          <a:p>
            <a:pPr marL="0" indent="0">
              <a:buNone/>
            </a:pPr>
            <a:r>
              <a:rPr lang="nl-NL">
                <a:latin typeface="Effra"/>
              </a:rPr>
              <a:t>3p 12 Leg met de onderzoeksmethode experiment uit welk verband tussen welke twee variabelen in figuur 1 de onderzoekers onderzocht hebben. Gebruik in je uitleg: </a:t>
            </a:r>
            <a:endParaRPr lang="nl-NL"/>
          </a:p>
          <a:p>
            <a:pPr>
              <a:buFont typeface="Calibri" panose="020B0604020202020204" pitchFamily="34" charset="0"/>
              <a:buChar char="-"/>
            </a:pPr>
            <a:r>
              <a:rPr lang="nl-NL">
                <a:highlight>
                  <a:srgbClr val="00FFFF"/>
                </a:highlight>
                <a:latin typeface="Effra"/>
              </a:rPr>
              <a:t>een kenmerk van de onderzoeksmethode experiment;</a:t>
            </a:r>
            <a:endParaRPr lang="nl-NL">
              <a:highlight>
                <a:srgbClr val="00FFFF"/>
              </a:highlight>
            </a:endParaRPr>
          </a:p>
          <a:p>
            <a:pPr>
              <a:buFont typeface="Calibri" panose="020B0604020202020204" pitchFamily="34" charset="0"/>
              <a:buChar char="-"/>
            </a:pPr>
            <a:r>
              <a:rPr lang="nl-NL">
                <a:highlight>
                  <a:srgbClr val="00FFFF"/>
                </a:highlight>
                <a:latin typeface="Effra"/>
              </a:rPr>
              <a:t>informatie uit figuur 1 waaruit het gekozen kenmerk blijkt; </a:t>
            </a:r>
            <a:endParaRPr lang="nl-NL">
              <a:highlight>
                <a:srgbClr val="00FFFF"/>
              </a:highlight>
            </a:endParaRPr>
          </a:p>
          <a:p>
            <a:pPr>
              <a:buFont typeface="Calibri" panose="020B0604020202020204" pitchFamily="34" charset="0"/>
              <a:buChar char="-"/>
            </a:pPr>
            <a:r>
              <a:rPr lang="nl-NL">
                <a:highlight>
                  <a:srgbClr val="00FF00"/>
                </a:highlight>
                <a:latin typeface="Effra"/>
              </a:rPr>
              <a:t>twee soorten variabelen; </a:t>
            </a:r>
            <a:endParaRPr lang="nl-NL">
              <a:highlight>
                <a:srgbClr val="00FF00"/>
              </a:highlight>
            </a:endParaRPr>
          </a:p>
          <a:p>
            <a:pPr>
              <a:buFont typeface="Calibri" panose="020B0604020202020204" pitchFamily="34" charset="0"/>
              <a:buChar char="-"/>
            </a:pPr>
            <a:r>
              <a:rPr lang="nl-NL">
                <a:highlight>
                  <a:srgbClr val="00FF00"/>
                </a:highlight>
                <a:latin typeface="Effra"/>
              </a:rPr>
              <a:t>per soort variabele informatie uit figuur 1;</a:t>
            </a:r>
            <a:endParaRPr lang="nl-NL">
              <a:highlight>
                <a:srgbClr val="00FF00"/>
              </a:highlight>
            </a:endParaRPr>
          </a:p>
          <a:p>
            <a:pPr>
              <a:buFont typeface="Calibri" panose="020B0604020202020204" pitchFamily="34" charset="0"/>
              <a:buChar char="-"/>
            </a:pPr>
            <a:r>
              <a:rPr lang="nl-NL">
                <a:highlight>
                  <a:srgbClr val="FFFF00"/>
                </a:highlight>
                <a:latin typeface="Effra"/>
              </a:rPr>
              <a:t>de naam en een omschrijving van het gekozen soort verband; </a:t>
            </a:r>
            <a:endParaRPr lang="nl-NL">
              <a:highlight>
                <a:srgbClr val="FFFF00"/>
              </a:highlight>
            </a:endParaRPr>
          </a:p>
          <a:p>
            <a:pPr>
              <a:buFont typeface="Calibri" panose="020B0604020202020204" pitchFamily="34" charset="0"/>
              <a:buChar char="-"/>
            </a:pPr>
            <a:r>
              <a:rPr lang="nl-NL">
                <a:highlight>
                  <a:srgbClr val="FFFF00"/>
                </a:highlight>
                <a:latin typeface="Effra"/>
              </a:rPr>
              <a:t>informatie uit figuur 1 waaruit het gekozen verband blijkt. </a:t>
            </a:r>
            <a:endParaRPr lang="nl-NL">
              <a:highlight>
                <a:srgbClr val="FFFF00"/>
              </a:highlight>
            </a:endParaRPr>
          </a:p>
        </p:txBody>
      </p:sp>
      <p:pic>
        <p:nvPicPr>
          <p:cNvPr id="5" name="Tijdelijke aanduiding voor inhoud 4" descr="Afbeelding met tekst, schermopname, diagram, ontwerp&#10;&#10;Door AI gegenereerde inhoud is mogelijk onjuist.">
            <a:extLst>
              <a:ext uri="{FF2B5EF4-FFF2-40B4-BE49-F238E27FC236}">
                <a16:creationId xmlns:a16="http://schemas.microsoft.com/office/drawing/2014/main" id="{8E56C9F1-5C70-9F26-EA8D-31626EC27FAD}"/>
              </a:ext>
            </a:extLst>
          </p:cNvPr>
          <p:cNvPicPr>
            <a:picLocks noGrp="1" noChangeAspect="1"/>
          </p:cNvPicPr>
          <p:nvPr>
            <p:ph sz="half" idx="2"/>
          </p:nvPr>
        </p:nvPicPr>
        <p:blipFill>
          <a:blip r:embed="rId2"/>
          <a:srcRect l="-80" r="51115"/>
          <a:stretch>
            <a:fillRect/>
          </a:stretch>
        </p:blipFill>
        <p:spPr>
          <a:xfrm>
            <a:off x="7069011" y="1402769"/>
            <a:ext cx="4279157" cy="5190523"/>
          </a:xfrm>
          <a:prstGeom prst="rect">
            <a:avLst/>
          </a:prstGeom>
        </p:spPr>
      </p:pic>
    </p:spTree>
    <p:extLst>
      <p:ext uri="{BB962C8B-B14F-4D97-AF65-F5344CB8AC3E}">
        <p14:creationId xmlns:p14="http://schemas.microsoft.com/office/powerpoint/2010/main" val="265464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atin typeface="Effra"/>
                <a:cs typeface="Arial"/>
              </a:rPr>
              <a:t>Algemene tips</a:t>
            </a:r>
          </a:p>
        </p:txBody>
      </p:sp>
      <p:sp>
        <p:nvSpPr>
          <p:cNvPr id="3" name="Tijdelijke aanduiding voor inhoud 2"/>
          <p:cNvSpPr>
            <a:spLocks noGrp="1"/>
          </p:cNvSpPr>
          <p:nvPr>
            <p:ph idx="1"/>
          </p:nvPr>
        </p:nvSpPr>
        <p:spPr>
          <a:xfrm>
            <a:off x="838200" y="1825625"/>
            <a:ext cx="5520267" cy="4667250"/>
          </a:xfrm>
        </p:spPr>
        <p:txBody>
          <a:bodyPr vert="horz" lIns="91440" tIns="45720" rIns="91440" bIns="45720" rtlCol="0" anchor="t">
            <a:normAutofit fontScale="92500" lnSpcReduction="10000"/>
          </a:bodyPr>
          <a:lstStyle/>
          <a:p>
            <a:r>
              <a:rPr lang="nl-NL">
                <a:latin typeface="Effra"/>
                <a:cs typeface="Arial"/>
              </a:rPr>
              <a:t>Woordenboek</a:t>
            </a:r>
          </a:p>
          <a:p>
            <a:r>
              <a:rPr lang="nl-NL">
                <a:latin typeface="Effra"/>
                <a:cs typeface="Arial"/>
              </a:rPr>
              <a:t>Laat een vraag niet leeg, maar denk wel aan je tijd</a:t>
            </a:r>
          </a:p>
          <a:p>
            <a:r>
              <a:rPr lang="nl-NL">
                <a:latin typeface="Effra"/>
                <a:cs typeface="Arial"/>
              </a:rPr>
              <a:t>Wat kan je verwachten? </a:t>
            </a:r>
          </a:p>
          <a:p>
            <a:pPr lvl="1"/>
            <a:r>
              <a:rPr lang="nl-NL">
                <a:latin typeface="Effra"/>
                <a:cs typeface="Arial"/>
              </a:rPr>
              <a:t>Kernconcepten &amp; hoofdconcepten</a:t>
            </a:r>
          </a:p>
          <a:p>
            <a:pPr lvl="1"/>
            <a:r>
              <a:rPr lang="nl-NL">
                <a:latin typeface="Effra"/>
                <a:cs typeface="Arial"/>
              </a:rPr>
              <a:t>Begrippen</a:t>
            </a:r>
          </a:p>
          <a:p>
            <a:pPr lvl="1"/>
            <a:r>
              <a:rPr lang="nl-NL">
                <a:latin typeface="Effra"/>
                <a:cs typeface="Arial"/>
              </a:rPr>
              <a:t>Paradigma’s</a:t>
            </a:r>
          </a:p>
          <a:p>
            <a:pPr lvl="1"/>
            <a:r>
              <a:rPr lang="nl-NL">
                <a:latin typeface="Effra"/>
                <a:cs typeface="Arial"/>
              </a:rPr>
              <a:t>Onderzoeksvragen</a:t>
            </a:r>
          </a:p>
          <a:p>
            <a:pPr lvl="1"/>
            <a:r>
              <a:rPr lang="nl-NL">
                <a:latin typeface="Effra"/>
                <a:cs typeface="Arial"/>
              </a:rPr>
              <a:t>Politiek / "bijlage 5"</a:t>
            </a:r>
          </a:p>
          <a:p>
            <a:pPr lvl="1"/>
            <a:r>
              <a:rPr lang="nl-NL">
                <a:latin typeface="Effra"/>
                <a:cs typeface="Arial"/>
              </a:rPr>
              <a:t>Theorieën &amp; contexten</a:t>
            </a:r>
          </a:p>
          <a:p>
            <a:r>
              <a:rPr lang="nl-NL">
                <a:latin typeface="Effra"/>
                <a:cs typeface="Arial"/>
                <a:sym typeface="Wingdings" panose="05000000000000000000" pitchFamily="2" charset="2"/>
              </a:rPr>
              <a:t>Neem een markeerstift mee</a:t>
            </a:r>
            <a:endParaRPr lang="nl-NL">
              <a:latin typeface="Effra"/>
              <a:cs typeface="Arial"/>
            </a:endParaRPr>
          </a:p>
          <a:p>
            <a:r>
              <a:rPr lang="nl-NL">
                <a:latin typeface="Effra"/>
                <a:cs typeface="Arial"/>
              </a:rPr>
              <a:t>Online</a:t>
            </a:r>
            <a:r>
              <a:rPr lang="nl-NL">
                <a:latin typeface="Effra"/>
                <a:cs typeface="Arial"/>
                <a:sym typeface="Wingdings" panose="05000000000000000000" pitchFamily="2" charset="2"/>
              </a:rPr>
              <a:t> filmpjes</a:t>
            </a:r>
          </a:p>
        </p:txBody>
      </p:sp>
      <p:pic>
        <p:nvPicPr>
          <p:cNvPr id="4" name="Afbeelding 3"/>
          <p:cNvPicPr>
            <a:picLocks noChangeAspect="1"/>
          </p:cNvPicPr>
          <p:nvPr/>
        </p:nvPicPr>
        <p:blipFill>
          <a:blip r:embed="rId3"/>
          <a:stretch>
            <a:fillRect/>
          </a:stretch>
        </p:blipFill>
        <p:spPr>
          <a:xfrm>
            <a:off x="6425514" y="3530212"/>
            <a:ext cx="4934639" cy="2781688"/>
          </a:xfrm>
          <a:prstGeom prst="rect">
            <a:avLst/>
          </a:prstGeom>
        </p:spPr>
      </p:pic>
    </p:spTree>
    <p:extLst>
      <p:ext uri="{BB962C8B-B14F-4D97-AF65-F5344CB8AC3E}">
        <p14:creationId xmlns:p14="http://schemas.microsoft.com/office/powerpoint/2010/main" val="14668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3446-8F99-9BAC-0BEA-7F60863433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6482F3-05CE-1AE3-B97E-826156C0A0A4}"/>
              </a:ext>
            </a:extLst>
          </p:cNvPr>
          <p:cNvSpPr>
            <a:spLocks noGrp="1"/>
          </p:cNvSpPr>
          <p:nvPr>
            <p:ph type="title"/>
          </p:nvPr>
        </p:nvSpPr>
        <p:spPr/>
        <p:txBody>
          <a:bodyPr/>
          <a:lstStyle/>
          <a:p>
            <a:r>
              <a:rPr lang="nl-NL">
                <a:latin typeface="Effra"/>
              </a:rPr>
              <a:t>Wat wordt er gevraagd? - Vraag 12 </a:t>
            </a:r>
            <a:r>
              <a:rPr lang="nl-NL" sz="1600">
                <a:latin typeface="Effra"/>
              </a:rPr>
              <a:t>(2022, tv1)</a:t>
            </a:r>
            <a:endParaRPr lang="nl-NL" sz="1200"/>
          </a:p>
        </p:txBody>
      </p:sp>
      <p:sp>
        <p:nvSpPr>
          <p:cNvPr id="3" name="Tijdelijke aanduiding voor inhoud 2">
            <a:extLst>
              <a:ext uri="{FF2B5EF4-FFF2-40B4-BE49-F238E27FC236}">
                <a16:creationId xmlns:a16="http://schemas.microsoft.com/office/drawing/2014/main" id="{B26D6EBB-1289-4F1D-D3EA-1894244213DA}"/>
              </a:ext>
            </a:extLst>
          </p:cNvPr>
          <p:cNvSpPr>
            <a:spLocks noGrp="1"/>
          </p:cNvSpPr>
          <p:nvPr>
            <p:ph sz="half" idx="1"/>
          </p:nvPr>
        </p:nvSpPr>
        <p:spPr>
          <a:xfrm>
            <a:off x="838200" y="1417017"/>
            <a:ext cx="5247860" cy="4759946"/>
          </a:xfrm>
        </p:spPr>
        <p:txBody>
          <a:bodyPr vert="horz" lIns="91440" tIns="45720" rIns="91440" bIns="45720" rtlCol="0" anchor="t">
            <a:normAutofit fontScale="77500" lnSpcReduction="20000"/>
          </a:bodyPr>
          <a:lstStyle/>
          <a:p>
            <a:pPr marL="0" indent="0">
              <a:buNone/>
            </a:pPr>
            <a:endParaRPr lang="nl-NL"/>
          </a:p>
          <a:p>
            <a:pPr>
              <a:buFont typeface="Calibri" panose="020B0604020202020204" pitchFamily="34" charset="0"/>
              <a:buChar char="-"/>
            </a:pPr>
            <a:r>
              <a:rPr lang="nl-NL">
                <a:highlight>
                  <a:srgbClr val="00FFFF"/>
                </a:highlight>
                <a:latin typeface="Effra"/>
              </a:rPr>
              <a:t>een kenmerk van de onderzoeksmethode experiment;</a:t>
            </a:r>
            <a:endParaRPr lang="nl-NL">
              <a:highlight>
                <a:srgbClr val="00FFFF"/>
              </a:highlight>
            </a:endParaRPr>
          </a:p>
          <a:p>
            <a:pPr>
              <a:buFont typeface="Calibri" panose="020B0604020202020204" pitchFamily="34" charset="0"/>
              <a:buChar char="-"/>
            </a:pPr>
            <a:r>
              <a:rPr lang="nl-NL">
                <a:highlight>
                  <a:srgbClr val="00FFFF"/>
                </a:highlight>
                <a:latin typeface="Effra"/>
              </a:rPr>
              <a:t>informatie uit figuur 1 waaruit het gekozen kenmerk blijkt; </a:t>
            </a:r>
            <a:endParaRPr lang="nl-NL">
              <a:highlight>
                <a:srgbClr val="00FFFF"/>
              </a:highlight>
            </a:endParaRPr>
          </a:p>
          <a:p>
            <a:pPr>
              <a:buFont typeface="Calibri" panose="020B0604020202020204" pitchFamily="34" charset="0"/>
              <a:buChar char="-"/>
            </a:pPr>
            <a:endParaRPr lang="nl-NL">
              <a:highlight>
                <a:srgbClr val="00FF00"/>
              </a:highlight>
            </a:endParaRPr>
          </a:p>
          <a:p>
            <a:pPr marL="0" indent="0">
              <a:buNone/>
            </a:pPr>
            <a:r>
              <a:rPr lang="nl-NL">
                <a:latin typeface="Effra"/>
              </a:rPr>
              <a:t>In figuur 1 is de </a:t>
            </a:r>
            <a:r>
              <a:rPr lang="nl-NL">
                <a:highlight>
                  <a:srgbClr val="00FFFF"/>
                </a:highlight>
                <a:latin typeface="Effra"/>
              </a:rPr>
              <a:t>experimentele groep</a:t>
            </a:r>
            <a:r>
              <a:rPr lang="nl-NL">
                <a:latin typeface="Effra"/>
              </a:rPr>
              <a:t> de groep die wel naar de video gekeken heeft en is de </a:t>
            </a:r>
            <a:r>
              <a:rPr lang="nl-NL">
                <a:highlight>
                  <a:srgbClr val="00FFFF"/>
                </a:highlight>
                <a:latin typeface="Effra"/>
              </a:rPr>
              <a:t>controlegroep</a:t>
            </a:r>
            <a:r>
              <a:rPr lang="nl-NL">
                <a:latin typeface="Effra"/>
              </a:rPr>
              <a:t> de groep die niet naar de video gekeken heeft. </a:t>
            </a:r>
            <a:endParaRPr lang="nl-NL">
              <a:highlight>
                <a:srgbClr val="00FFFF"/>
              </a:highlight>
            </a:endParaRPr>
          </a:p>
          <a:p>
            <a:pPr marL="0" indent="0">
              <a:buNone/>
            </a:pPr>
            <a:r>
              <a:rPr lang="nl-NL">
                <a:latin typeface="Effra"/>
              </a:rPr>
              <a:t>In een experiment moeten de </a:t>
            </a:r>
            <a:r>
              <a:rPr lang="nl-NL">
                <a:highlight>
                  <a:srgbClr val="00FFFF"/>
                </a:highlight>
                <a:latin typeface="Effra"/>
              </a:rPr>
              <a:t>omstandigheden van de experimentele groep en de controlegroep zo gelijk mogelijk worden gehouden uitgezonderd de onderzochte variabele</a:t>
            </a:r>
            <a:r>
              <a:rPr lang="nl-NL">
                <a:latin typeface="Effra"/>
              </a:rPr>
              <a:t>, </a:t>
            </a:r>
            <a:r>
              <a:rPr lang="nl-NL">
                <a:highlight>
                  <a:srgbClr val="00FFFF"/>
                </a:highlight>
                <a:latin typeface="Effra"/>
              </a:rPr>
              <a:t>namelijk het wel of niet bekijken van de EU-campagnevideo.</a:t>
            </a:r>
            <a:endParaRPr lang="nl-NL">
              <a:highlight>
                <a:srgbClr val="00FFFF"/>
              </a:highlight>
            </a:endParaRPr>
          </a:p>
        </p:txBody>
      </p:sp>
      <p:pic>
        <p:nvPicPr>
          <p:cNvPr id="5" name="Tijdelijke aanduiding voor inhoud 4" descr="Afbeelding met tekst, schermopname, diagram, ontwerp&#10;&#10;Door AI gegenereerde inhoud is mogelijk onjuist.">
            <a:extLst>
              <a:ext uri="{FF2B5EF4-FFF2-40B4-BE49-F238E27FC236}">
                <a16:creationId xmlns:a16="http://schemas.microsoft.com/office/drawing/2014/main" id="{7BE503EC-82DF-9D30-2D61-1B0CA0FBE59F}"/>
              </a:ext>
            </a:extLst>
          </p:cNvPr>
          <p:cNvPicPr>
            <a:picLocks noGrp="1" noChangeAspect="1"/>
          </p:cNvPicPr>
          <p:nvPr>
            <p:ph sz="half" idx="2"/>
          </p:nvPr>
        </p:nvPicPr>
        <p:blipFill>
          <a:blip r:embed="rId2"/>
          <a:srcRect l="-80" r="51115"/>
          <a:stretch>
            <a:fillRect/>
          </a:stretch>
        </p:blipFill>
        <p:spPr>
          <a:xfrm>
            <a:off x="7069011" y="1402769"/>
            <a:ext cx="4279157" cy="5190523"/>
          </a:xfrm>
          <a:prstGeom prst="rect">
            <a:avLst/>
          </a:prstGeom>
        </p:spPr>
      </p:pic>
    </p:spTree>
    <p:extLst>
      <p:ext uri="{BB962C8B-B14F-4D97-AF65-F5344CB8AC3E}">
        <p14:creationId xmlns:p14="http://schemas.microsoft.com/office/powerpoint/2010/main" val="3042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E2FF3-3EC6-6192-E23F-7056823A94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C26CE5-5DEF-5A24-FF38-D764F6AA70A7}"/>
              </a:ext>
            </a:extLst>
          </p:cNvPr>
          <p:cNvSpPr>
            <a:spLocks noGrp="1"/>
          </p:cNvSpPr>
          <p:nvPr>
            <p:ph type="title"/>
          </p:nvPr>
        </p:nvSpPr>
        <p:spPr/>
        <p:txBody>
          <a:bodyPr/>
          <a:lstStyle/>
          <a:p>
            <a:r>
              <a:rPr lang="nl-NL">
                <a:latin typeface="Effra"/>
              </a:rPr>
              <a:t>Wat wordt er gevraagd? - Vraag 12 </a:t>
            </a:r>
            <a:r>
              <a:rPr lang="nl-NL" sz="1200">
                <a:latin typeface="Effra"/>
              </a:rPr>
              <a:t>(2022, tv1)</a:t>
            </a:r>
            <a:endParaRPr lang="nl-NL" sz="1200"/>
          </a:p>
        </p:txBody>
      </p:sp>
      <p:sp>
        <p:nvSpPr>
          <p:cNvPr id="3" name="Tijdelijke aanduiding voor inhoud 2">
            <a:extLst>
              <a:ext uri="{FF2B5EF4-FFF2-40B4-BE49-F238E27FC236}">
                <a16:creationId xmlns:a16="http://schemas.microsoft.com/office/drawing/2014/main" id="{45009342-BF37-1EAC-F3A0-E29DFC92EBD1}"/>
              </a:ext>
            </a:extLst>
          </p:cNvPr>
          <p:cNvSpPr>
            <a:spLocks noGrp="1"/>
          </p:cNvSpPr>
          <p:nvPr>
            <p:ph sz="half" idx="1"/>
          </p:nvPr>
        </p:nvSpPr>
        <p:spPr>
          <a:xfrm>
            <a:off x="838200" y="1417017"/>
            <a:ext cx="5247860" cy="4759946"/>
          </a:xfrm>
        </p:spPr>
        <p:txBody>
          <a:bodyPr vert="horz" lIns="91440" tIns="45720" rIns="91440" bIns="45720" rtlCol="0" anchor="t">
            <a:normAutofit fontScale="92500"/>
          </a:bodyPr>
          <a:lstStyle/>
          <a:p>
            <a:pPr marL="0" indent="0">
              <a:buNone/>
            </a:pPr>
            <a:endParaRPr lang="nl-NL"/>
          </a:p>
          <a:p>
            <a:pPr>
              <a:buFont typeface="Calibri" panose="020B0604020202020204" pitchFamily="34" charset="0"/>
              <a:buChar char="-"/>
            </a:pPr>
            <a:r>
              <a:rPr lang="nl-NL">
                <a:highlight>
                  <a:srgbClr val="00FF00"/>
                </a:highlight>
                <a:latin typeface="Effra"/>
              </a:rPr>
              <a:t>twee soorten variabelen; </a:t>
            </a:r>
            <a:endParaRPr lang="nl-NL">
              <a:highlight>
                <a:srgbClr val="00FF00"/>
              </a:highlight>
            </a:endParaRPr>
          </a:p>
          <a:p>
            <a:pPr>
              <a:buFont typeface="Calibri" panose="020B0604020202020204" pitchFamily="34" charset="0"/>
              <a:buChar char="-"/>
            </a:pPr>
            <a:r>
              <a:rPr lang="nl-NL">
                <a:highlight>
                  <a:srgbClr val="00FF00"/>
                </a:highlight>
                <a:latin typeface="Effra"/>
              </a:rPr>
              <a:t>per soort variabele informatie uit figuur 1;</a:t>
            </a:r>
            <a:endParaRPr lang="nl-NL">
              <a:highlight>
                <a:srgbClr val="00FF00"/>
              </a:highlight>
            </a:endParaRPr>
          </a:p>
          <a:p>
            <a:pPr>
              <a:buFont typeface="Calibri" panose="020B0604020202020204" pitchFamily="34" charset="0"/>
              <a:buChar char="-"/>
            </a:pPr>
            <a:endParaRPr lang="nl-NL">
              <a:highlight>
                <a:srgbClr val="FF00FF"/>
              </a:highlight>
            </a:endParaRPr>
          </a:p>
          <a:p>
            <a:pPr marL="0" indent="0">
              <a:buNone/>
            </a:pPr>
            <a:r>
              <a:rPr lang="nl-NL">
                <a:latin typeface="Effra"/>
              </a:rPr>
              <a:t>In figuur 1 is het </a:t>
            </a:r>
            <a:r>
              <a:rPr lang="nl-NL">
                <a:highlight>
                  <a:srgbClr val="00FF00"/>
                </a:highlight>
                <a:latin typeface="Effra"/>
              </a:rPr>
              <a:t>wel of niet bekijken van een EU-campagnevideo</a:t>
            </a:r>
            <a:r>
              <a:rPr lang="nl-NL">
                <a:latin typeface="Effra"/>
              </a:rPr>
              <a:t> de onafhankelijke variabele </a:t>
            </a:r>
          </a:p>
          <a:p>
            <a:pPr marL="0" indent="0">
              <a:buNone/>
            </a:pPr>
            <a:r>
              <a:rPr lang="nl-NL">
                <a:latin typeface="Effra"/>
              </a:rPr>
              <a:t>en is de </a:t>
            </a:r>
            <a:r>
              <a:rPr lang="nl-NL">
                <a:highlight>
                  <a:srgbClr val="00FF00"/>
                </a:highlight>
                <a:latin typeface="Effra"/>
              </a:rPr>
              <a:t>mate van steun voor Europese integratie</a:t>
            </a:r>
            <a:r>
              <a:rPr lang="nl-NL">
                <a:latin typeface="Effra"/>
              </a:rPr>
              <a:t> de afhankelijke variabele </a:t>
            </a:r>
            <a:endParaRPr lang="nl-NL"/>
          </a:p>
        </p:txBody>
      </p:sp>
      <p:pic>
        <p:nvPicPr>
          <p:cNvPr id="5" name="Tijdelijke aanduiding voor inhoud 4" descr="Afbeelding met tekst, schermopname, diagram, ontwerp&#10;&#10;Door AI gegenereerde inhoud is mogelijk onjuist.">
            <a:extLst>
              <a:ext uri="{FF2B5EF4-FFF2-40B4-BE49-F238E27FC236}">
                <a16:creationId xmlns:a16="http://schemas.microsoft.com/office/drawing/2014/main" id="{194FD864-2056-60A8-396E-FD2C6CE7FE3D}"/>
              </a:ext>
            </a:extLst>
          </p:cNvPr>
          <p:cNvPicPr>
            <a:picLocks noGrp="1" noChangeAspect="1"/>
          </p:cNvPicPr>
          <p:nvPr>
            <p:ph sz="half" idx="2"/>
          </p:nvPr>
        </p:nvPicPr>
        <p:blipFill>
          <a:blip r:embed="rId2"/>
          <a:srcRect l="-80" r="51115"/>
          <a:stretch>
            <a:fillRect/>
          </a:stretch>
        </p:blipFill>
        <p:spPr>
          <a:xfrm>
            <a:off x="7069011" y="1402769"/>
            <a:ext cx="4279157" cy="5190523"/>
          </a:xfrm>
          <a:prstGeom prst="rect">
            <a:avLst/>
          </a:prstGeom>
        </p:spPr>
      </p:pic>
    </p:spTree>
    <p:extLst>
      <p:ext uri="{BB962C8B-B14F-4D97-AF65-F5344CB8AC3E}">
        <p14:creationId xmlns:p14="http://schemas.microsoft.com/office/powerpoint/2010/main" val="372665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8B30-98C3-1F7D-2AE3-7B95FA6ACC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0428EF-A2D6-699A-53F3-177B9A3BA384}"/>
              </a:ext>
            </a:extLst>
          </p:cNvPr>
          <p:cNvSpPr>
            <a:spLocks noGrp="1"/>
          </p:cNvSpPr>
          <p:nvPr>
            <p:ph type="title"/>
          </p:nvPr>
        </p:nvSpPr>
        <p:spPr/>
        <p:txBody>
          <a:bodyPr/>
          <a:lstStyle/>
          <a:p>
            <a:r>
              <a:rPr lang="nl-NL">
                <a:latin typeface="Effra"/>
              </a:rPr>
              <a:t>Wat wordt er gevraagd? - Vraag 12 </a:t>
            </a:r>
            <a:r>
              <a:rPr lang="nl-NL" sz="1600">
                <a:latin typeface="Effra"/>
              </a:rPr>
              <a:t>(2022, tv1)</a:t>
            </a:r>
            <a:endParaRPr lang="nl-NL" sz="1200"/>
          </a:p>
        </p:txBody>
      </p:sp>
      <p:sp>
        <p:nvSpPr>
          <p:cNvPr id="3" name="Tijdelijke aanduiding voor inhoud 2">
            <a:extLst>
              <a:ext uri="{FF2B5EF4-FFF2-40B4-BE49-F238E27FC236}">
                <a16:creationId xmlns:a16="http://schemas.microsoft.com/office/drawing/2014/main" id="{37546EB6-A4F0-A49B-7F83-4ED379BC1BA8}"/>
              </a:ext>
            </a:extLst>
          </p:cNvPr>
          <p:cNvSpPr>
            <a:spLocks noGrp="1"/>
          </p:cNvSpPr>
          <p:nvPr>
            <p:ph sz="half" idx="1"/>
          </p:nvPr>
        </p:nvSpPr>
        <p:spPr>
          <a:xfrm>
            <a:off x="838200" y="1405472"/>
            <a:ext cx="5259405" cy="5337218"/>
          </a:xfrm>
        </p:spPr>
        <p:txBody>
          <a:bodyPr vert="horz" lIns="91440" tIns="45720" rIns="91440" bIns="45720" rtlCol="0" anchor="t">
            <a:normAutofit fontScale="70000" lnSpcReduction="20000"/>
          </a:bodyPr>
          <a:lstStyle/>
          <a:p>
            <a:pPr marL="0" indent="0">
              <a:buNone/>
            </a:pPr>
            <a:endParaRPr lang="nl-NL"/>
          </a:p>
          <a:p>
            <a:pPr>
              <a:buFont typeface="Calibri" panose="020B0604020202020204" pitchFamily="34" charset="0"/>
              <a:buChar char="-"/>
            </a:pPr>
            <a:r>
              <a:rPr lang="nl-NL">
                <a:highlight>
                  <a:srgbClr val="FFFF00"/>
                </a:highlight>
                <a:latin typeface="Effra"/>
              </a:rPr>
              <a:t>de naam en een omschrijving van het gekozen soort verband; </a:t>
            </a:r>
            <a:endParaRPr lang="nl-NL">
              <a:highlight>
                <a:srgbClr val="FFFF00"/>
              </a:highlight>
            </a:endParaRPr>
          </a:p>
          <a:p>
            <a:pPr>
              <a:buFont typeface="Calibri" panose="020B0604020202020204" pitchFamily="34" charset="0"/>
              <a:buChar char="-"/>
            </a:pPr>
            <a:r>
              <a:rPr lang="nl-NL">
                <a:highlight>
                  <a:srgbClr val="FFFF00"/>
                </a:highlight>
                <a:latin typeface="Effra"/>
              </a:rPr>
              <a:t>informatie uit figuur 1 waaruit het gekozen verband blijkt. </a:t>
            </a:r>
          </a:p>
          <a:p>
            <a:pPr>
              <a:buFont typeface="Calibri" panose="020B0604020202020204" pitchFamily="34" charset="0"/>
              <a:buChar char="-"/>
            </a:pPr>
            <a:endParaRPr lang="nl-NL">
              <a:highlight>
                <a:srgbClr val="FF00FF"/>
              </a:highlight>
            </a:endParaRPr>
          </a:p>
          <a:p>
            <a:pPr marL="0" indent="0">
              <a:buNone/>
            </a:pPr>
            <a:r>
              <a:rPr lang="nl-NL">
                <a:latin typeface="Effra"/>
              </a:rPr>
              <a:t>In figuur 1 kan </a:t>
            </a:r>
            <a:r>
              <a:rPr lang="nl-NL">
                <a:highlight>
                  <a:srgbClr val="FFFF00"/>
                </a:highlight>
                <a:latin typeface="Effra"/>
              </a:rPr>
              <a:t>het effect van het kijken naar de EU-campagnevideo op de mate van steun voor Europese integratie</a:t>
            </a:r>
            <a:r>
              <a:rPr lang="nl-NL">
                <a:latin typeface="Effra"/>
              </a:rPr>
              <a:t> worden afgelezen. </a:t>
            </a:r>
          </a:p>
          <a:p>
            <a:pPr marL="0" indent="0">
              <a:buNone/>
            </a:pPr>
            <a:r>
              <a:rPr lang="nl-NL">
                <a:latin typeface="Effra"/>
              </a:rPr>
              <a:t>Dat wil zeggen dat de onderzoekers het </a:t>
            </a:r>
            <a:r>
              <a:rPr lang="nl-NL">
                <a:highlight>
                  <a:srgbClr val="FFFF00"/>
                </a:highlight>
                <a:latin typeface="Effra"/>
              </a:rPr>
              <a:t>gevolg van het bekijken van een EU-campagnevideo op de steun voor de EU-integratie hebben onderzocht.</a:t>
            </a:r>
            <a:r>
              <a:rPr lang="nl-NL">
                <a:latin typeface="Effra"/>
              </a:rPr>
              <a:t> Dus hebben de onderzoekers met de onderzoeksmethode experiment een causaal verband onderzocht </a:t>
            </a:r>
            <a:r>
              <a:rPr lang="nl-NL">
                <a:highlight>
                  <a:srgbClr val="FFFF00"/>
                </a:highlight>
                <a:latin typeface="Effra"/>
              </a:rPr>
              <a:t>omdat het kijken van de video de enige variabele is die van invloed is op de mate van steun voor Europese integratie.</a:t>
            </a:r>
            <a:endParaRPr lang="nl-NL">
              <a:highlight>
                <a:srgbClr val="FFFF00"/>
              </a:highlight>
            </a:endParaRPr>
          </a:p>
        </p:txBody>
      </p:sp>
      <p:pic>
        <p:nvPicPr>
          <p:cNvPr id="5" name="Tijdelijke aanduiding voor inhoud 4" descr="Afbeelding met tekst, schermopname, diagram, ontwerp&#10;&#10;Door AI gegenereerde inhoud is mogelijk onjuist.">
            <a:extLst>
              <a:ext uri="{FF2B5EF4-FFF2-40B4-BE49-F238E27FC236}">
                <a16:creationId xmlns:a16="http://schemas.microsoft.com/office/drawing/2014/main" id="{C0AD36AC-7AF8-AFFB-313F-D1DAB2279E73}"/>
              </a:ext>
            </a:extLst>
          </p:cNvPr>
          <p:cNvPicPr>
            <a:picLocks noGrp="1" noChangeAspect="1"/>
          </p:cNvPicPr>
          <p:nvPr>
            <p:ph sz="half" idx="2"/>
          </p:nvPr>
        </p:nvPicPr>
        <p:blipFill>
          <a:blip r:embed="rId2"/>
          <a:srcRect l="-80" r="51115"/>
          <a:stretch>
            <a:fillRect/>
          </a:stretch>
        </p:blipFill>
        <p:spPr>
          <a:xfrm>
            <a:off x="7069011" y="1402769"/>
            <a:ext cx="4279157" cy="5190523"/>
          </a:xfrm>
          <a:prstGeom prst="rect">
            <a:avLst/>
          </a:prstGeom>
        </p:spPr>
      </p:pic>
    </p:spTree>
    <p:extLst>
      <p:ext uri="{BB962C8B-B14F-4D97-AF65-F5344CB8AC3E}">
        <p14:creationId xmlns:p14="http://schemas.microsoft.com/office/powerpoint/2010/main" val="32572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8010DC-BCC3-12DE-E39D-C53F0B763D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4FC903-6606-E57B-4A78-DE5D5AE38AFF}"/>
              </a:ext>
            </a:extLst>
          </p:cNvPr>
          <p:cNvSpPr>
            <a:spLocks noGrp="1"/>
          </p:cNvSpPr>
          <p:nvPr>
            <p:ph type="title"/>
          </p:nvPr>
        </p:nvSpPr>
        <p:spPr/>
        <p:txBody>
          <a:bodyPr/>
          <a:lstStyle/>
          <a:p>
            <a:r>
              <a:rPr lang="nl-NL">
                <a:latin typeface="Effra"/>
              </a:rPr>
              <a:t>Wat wordt er gevraagd? - Vraag 13 </a:t>
            </a:r>
            <a:r>
              <a:rPr lang="nl-NL" sz="1200">
                <a:latin typeface="Effra"/>
              </a:rPr>
              <a:t>(2022, tv1)</a:t>
            </a:r>
            <a:endParaRPr lang="nl-NL"/>
          </a:p>
        </p:txBody>
      </p:sp>
      <p:sp>
        <p:nvSpPr>
          <p:cNvPr id="11" name="Tijdelijke aanduiding voor inhoud 10">
            <a:extLst>
              <a:ext uri="{FF2B5EF4-FFF2-40B4-BE49-F238E27FC236}">
                <a16:creationId xmlns:a16="http://schemas.microsoft.com/office/drawing/2014/main" id="{8FE84137-D6D0-D3A0-6407-4293E71BE68D}"/>
              </a:ext>
            </a:extLst>
          </p:cNvPr>
          <p:cNvSpPr>
            <a:spLocks noGrp="1"/>
          </p:cNvSpPr>
          <p:nvPr>
            <p:ph sz="half" idx="2"/>
          </p:nvPr>
        </p:nvSpPr>
        <p:spPr>
          <a:xfrm>
            <a:off x="6777583" y="1688084"/>
            <a:ext cx="5181600" cy="5078700"/>
          </a:xfrm>
        </p:spPr>
        <p:txBody>
          <a:bodyPr vert="horz" lIns="91440" tIns="45720" rIns="91440" bIns="45720" rtlCol="0" anchor="t">
            <a:normAutofit fontScale="77500" lnSpcReduction="20000"/>
          </a:bodyPr>
          <a:lstStyle/>
          <a:p>
            <a:pPr marL="0" indent="0">
              <a:buNone/>
            </a:pPr>
            <a:r>
              <a:rPr lang="nl-NL">
                <a:latin typeface="Effra"/>
              </a:rPr>
              <a:t>Gebruik figuur 1 en figuur 2. De onderzoekers geven aan dat het verschil in figuur 1 significant is en dat het verschil in figuur 2 niet </a:t>
            </a:r>
            <a:r>
              <a:rPr lang="nl-NL">
                <a:highlight>
                  <a:srgbClr val="FFFF00"/>
                </a:highlight>
                <a:latin typeface="Effra"/>
              </a:rPr>
              <a:t>significant</a:t>
            </a:r>
            <a:r>
              <a:rPr lang="nl-NL">
                <a:latin typeface="Effra"/>
              </a:rPr>
              <a:t> is. </a:t>
            </a:r>
          </a:p>
          <a:p>
            <a:pPr>
              <a:buFont typeface="Calibri" panose="020B0604020202020204" pitchFamily="34" charset="0"/>
              <a:buChar char="-"/>
            </a:pPr>
            <a:r>
              <a:rPr lang="nl-NL">
                <a:latin typeface="Effra"/>
              </a:rPr>
              <a:t>2p 13 Beredeneer of uit de onderzoeksresultaten blijkt dat in het experiment </a:t>
            </a:r>
            <a:r>
              <a:rPr lang="nl-NL">
                <a:highlight>
                  <a:srgbClr val="00FFFF"/>
                </a:highlight>
                <a:latin typeface="Effra"/>
              </a:rPr>
              <a:t>politieke socialisatie</a:t>
            </a:r>
            <a:r>
              <a:rPr lang="nl-NL">
                <a:latin typeface="Effra"/>
              </a:rPr>
              <a:t> van EU-burgers heeft plaatsgevonden. Gebruik in je uitleg: </a:t>
            </a:r>
          </a:p>
          <a:p>
            <a:pPr>
              <a:buFont typeface="Calibri" panose="020B0604020202020204" pitchFamily="34" charset="0"/>
              <a:buChar char="-"/>
            </a:pPr>
            <a:r>
              <a:rPr lang="nl-NL">
                <a:latin typeface="Effra"/>
              </a:rPr>
              <a:t>de omschrijving van het kernconcept politieke socialisatie; </a:t>
            </a:r>
          </a:p>
          <a:p>
            <a:pPr>
              <a:buFont typeface="Calibri" panose="020B0604020202020204" pitchFamily="34" charset="0"/>
              <a:buChar char="-"/>
            </a:pPr>
            <a:r>
              <a:rPr lang="nl-NL">
                <a:latin typeface="Effra"/>
              </a:rPr>
              <a:t>een omschrijving van het begrip significant; </a:t>
            </a:r>
          </a:p>
          <a:p>
            <a:pPr>
              <a:buFont typeface="Calibri" panose="020B0604020202020204" pitchFamily="34" charset="0"/>
              <a:buChar char="-"/>
            </a:pPr>
            <a:r>
              <a:rPr lang="nl-NL">
                <a:latin typeface="Effra"/>
              </a:rPr>
              <a:t>gegevens uit figuur 1 om significantie te illustreren; </a:t>
            </a:r>
            <a:endParaRPr lang="nl-NL"/>
          </a:p>
          <a:p>
            <a:pPr>
              <a:buFont typeface="Calibri" panose="020B0604020202020204" pitchFamily="34" charset="0"/>
              <a:buChar char="-"/>
            </a:pPr>
            <a:r>
              <a:rPr lang="nl-NL">
                <a:latin typeface="Effra"/>
              </a:rPr>
              <a:t>gegevens uit figuur 2 om significantie te illustreren. </a:t>
            </a:r>
            <a:endParaRPr lang="nl-NL"/>
          </a:p>
        </p:txBody>
      </p:sp>
      <p:pic>
        <p:nvPicPr>
          <p:cNvPr id="8" name="Tijdelijke aanduiding voor inhoud 5" descr="Afbeelding met tekst, schermopname, Lettertype, ontwerp&#10;&#10;Door AI gegenereerde inhoud is mogelijk onjuist.">
            <a:extLst>
              <a:ext uri="{FF2B5EF4-FFF2-40B4-BE49-F238E27FC236}">
                <a16:creationId xmlns:a16="http://schemas.microsoft.com/office/drawing/2014/main" id="{B2237FD1-0674-5579-7997-9EFA4E0383A7}"/>
              </a:ext>
            </a:extLst>
          </p:cNvPr>
          <p:cNvPicPr>
            <a:picLocks noChangeAspect="1"/>
          </p:cNvPicPr>
          <p:nvPr/>
        </p:nvPicPr>
        <p:blipFill>
          <a:blip r:embed="rId2"/>
          <a:srcRect b="43294"/>
          <a:stretch>
            <a:fillRect/>
          </a:stretch>
        </p:blipFill>
        <p:spPr>
          <a:xfrm>
            <a:off x="156623" y="1568914"/>
            <a:ext cx="6619649" cy="4132537"/>
          </a:xfrm>
          <a:prstGeom prst="rect">
            <a:avLst/>
          </a:prstGeom>
        </p:spPr>
      </p:pic>
    </p:spTree>
    <p:extLst>
      <p:ext uri="{BB962C8B-B14F-4D97-AF65-F5344CB8AC3E}">
        <p14:creationId xmlns:p14="http://schemas.microsoft.com/office/powerpoint/2010/main" val="44963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4F2670-DC67-9415-317C-3F710990DA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CCACDA-FCAF-983E-C4F1-E2EA63594B52}"/>
              </a:ext>
            </a:extLst>
          </p:cNvPr>
          <p:cNvSpPr>
            <a:spLocks noGrp="1"/>
          </p:cNvSpPr>
          <p:nvPr>
            <p:ph type="title"/>
          </p:nvPr>
        </p:nvSpPr>
        <p:spPr/>
        <p:txBody>
          <a:bodyPr/>
          <a:lstStyle/>
          <a:p>
            <a:r>
              <a:rPr lang="nl-NL">
                <a:latin typeface="Effra"/>
              </a:rPr>
              <a:t>Wat wordt er gevraagd? - Vraag 13 </a:t>
            </a:r>
            <a:r>
              <a:rPr lang="nl-NL" sz="1200">
                <a:latin typeface="Effra"/>
              </a:rPr>
              <a:t>(2022, tv1)</a:t>
            </a:r>
            <a:endParaRPr lang="nl-NL"/>
          </a:p>
        </p:txBody>
      </p:sp>
      <p:sp>
        <p:nvSpPr>
          <p:cNvPr id="11" name="Tijdelijke aanduiding voor inhoud 10">
            <a:extLst>
              <a:ext uri="{FF2B5EF4-FFF2-40B4-BE49-F238E27FC236}">
                <a16:creationId xmlns:a16="http://schemas.microsoft.com/office/drawing/2014/main" id="{3FF23AD9-6A00-1602-CED6-C4E9C718801A}"/>
              </a:ext>
            </a:extLst>
          </p:cNvPr>
          <p:cNvSpPr>
            <a:spLocks noGrp="1"/>
          </p:cNvSpPr>
          <p:nvPr>
            <p:ph sz="half" idx="2"/>
          </p:nvPr>
        </p:nvSpPr>
        <p:spPr>
          <a:xfrm>
            <a:off x="6777583" y="1688084"/>
            <a:ext cx="5181600" cy="5078700"/>
          </a:xfrm>
        </p:spPr>
        <p:txBody>
          <a:bodyPr vert="horz" lIns="91440" tIns="45720" rIns="91440" bIns="45720" rtlCol="0" anchor="t">
            <a:normAutofit/>
          </a:bodyPr>
          <a:lstStyle/>
          <a:p>
            <a:pPr marL="0" indent="0">
              <a:buNone/>
            </a:pPr>
            <a:r>
              <a:rPr lang="nl-NL">
                <a:highlight>
                  <a:srgbClr val="00FFFF"/>
                </a:highlight>
                <a:latin typeface="Effra"/>
              </a:rPr>
              <a:t>Politieke socialisatie</a:t>
            </a:r>
            <a:r>
              <a:rPr lang="nl-NL">
                <a:latin typeface="Effra"/>
              </a:rPr>
              <a:t>: overdracht &amp; verwerving van </a:t>
            </a:r>
            <a:r>
              <a:rPr lang="nl-NL" b="1">
                <a:latin typeface="Effra"/>
              </a:rPr>
              <a:t>politieke</a:t>
            </a:r>
            <a:r>
              <a:rPr lang="nl-NL">
                <a:latin typeface="Effra"/>
              </a:rPr>
              <a:t> </a:t>
            </a:r>
            <a:r>
              <a:rPr lang="nl-NL" b="1">
                <a:latin typeface="Effra"/>
              </a:rPr>
              <a:t>cultuur </a:t>
            </a:r>
            <a:r>
              <a:rPr lang="nl-NL">
                <a:latin typeface="Effra"/>
              </a:rPr>
              <a:t>(= VOUWEN)</a:t>
            </a:r>
          </a:p>
          <a:p>
            <a:pPr marL="0" indent="0">
              <a:buNone/>
            </a:pPr>
            <a:endParaRPr lang="nl-NL" b="1"/>
          </a:p>
          <a:p>
            <a:pPr marL="0" indent="0">
              <a:buNone/>
            </a:pPr>
            <a:r>
              <a:rPr lang="nl-NL">
                <a:highlight>
                  <a:srgbClr val="FFFF00"/>
                </a:highlight>
                <a:latin typeface="Effra"/>
              </a:rPr>
              <a:t>Significant</a:t>
            </a:r>
            <a:r>
              <a:rPr lang="nl-NL">
                <a:latin typeface="Effra"/>
              </a:rPr>
              <a:t>: de samenhang tussen variabelen kan </a:t>
            </a:r>
            <a:r>
              <a:rPr lang="nl-NL" b="1">
                <a:latin typeface="Effra"/>
              </a:rPr>
              <a:t>niet aan toeval worden toegeschreven</a:t>
            </a:r>
            <a:r>
              <a:rPr lang="nl-NL">
                <a:latin typeface="Effra"/>
              </a:rPr>
              <a:t>.</a:t>
            </a:r>
            <a:endParaRPr lang="nl-NL"/>
          </a:p>
        </p:txBody>
      </p:sp>
      <p:pic>
        <p:nvPicPr>
          <p:cNvPr id="8" name="Tijdelijke aanduiding voor inhoud 5" descr="Afbeelding met tekst, schermopname, Lettertype, ontwerp&#10;&#10;Door AI gegenereerde inhoud is mogelijk onjuist.">
            <a:extLst>
              <a:ext uri="{FF2B5EF4-FFF2-40B4-BE49-F238E27FC236}">
                <a16:creationId xmlns:a16="http://schemas.microsoft.com/office/drawing/2014/main" id="{0E71A72B-4266-9254-CED8-CA5A22D92F69}"/>
              </a:ext>
            </a:extLst>
          </p:cNvPr>
          <p:cNvPicPr>
            <a:picLocks noChangeAspect="1"/>
          </p:cNvPicPr>
          <p:nvPr/>
        </p:nvPicPr>
        <p:blipFill>
          <a:blip r:embed="rId2"/>
          <a:srcRect b="43294"/>
          <a:stretch>
            <a:fillRect/>
          </a:stretch>
        </p:blipFill>
        <p:spPr>
          <a:xfrm>
            <a:off x="156623" y="1568914"/>
            <a:ext cx="6619649" cy="4132537"/>
          </a:xfrm>
          <a:prstGeom prst="rect">
            <a:avLst/>
          </a:prstGeom>
        </p:spPr>
      </p:pic>
    </p:spTree>
    <p:extLst>
      <p:ext uri="{BB962C8B-B14F-4D97-AF65-F5344CB8AC3E}">
        <p14:creationId xmlns:p14="http://schemas.microsoft.com/office/powerpoint/2010/main" val="51783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A03783-70DD-3AC5-DFF2-A5C3F6C304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D67BAA-8038-71FF-15CE-5B5F3AC9AE9E}"/>
              </a:ext>
            </a:extLst>
          </p:cNvPr>
          <p:cNvSpPr>
            <a:spLocks noGrp="1"/>
          </p:cNvSpPr>
          <p:nvPr>
            <p:ph type="title"/>
          </p:nvPr>
        </p:nvSpPr>
        <p:spPr/>
        <p:txBody>
          <a:bodyPr/>
          <a:lstStyle/>
          <a:p>
            <a:r>
              <a:rPr lang="nl-NL">
                <a:latin typeface="Effra"/>
              </a:rPr>
              <a:t>Wat wordt er gevraagd? - Vraag 13 </a:t>
            </a:r>
            <a:r>
              <a:rPr lang="nl-NL" sz="1200">
                <a:latin typeface="Effra"/>
              </a:rPr>
              <a:t>(2022, tv1)</a:t>
            </a:r>
            <a:endParaRPr lang="nl-NL"/>
          </a:p>
        </p:txBody>
      </p:sp>
      <p:sp>
        <p:nvSpPr>
          <p:cNvPr id="11" name="Tijdelijke aanduiding voor inhoud 10">
            <a:extLst>
              <a:ext uri="{FF2B5EF4-FFF2-40B4-BE49-F238E27FC236}">
                <a16:creationId xmlns:a16="http://schemas.microsoft.com/office/drawing/2014/main" id="{5BD62F06-0314-E32B-E77B-6DFE887344CF}"/>
              </a:ext>
            </a:extLst>
          </p:cNvPr>
          <p:cNvSpPr>
            <a:spLocks noGrp="1"/>
          </p:cNvSpPr>
          <p:nvPr>
            <p:ph sz="half" idx="2"/>
          </p:nvPr>
        </p:nvSpPr>
        <p:spPr>
          <a:xfrm>
            <a:off x="6777583" y="1688084"/>
            <a:ext cx="5181600" cy="5078700"/>
          </a:xfrm>
        </p:spPr>
        <p:txBody>
          <a:bodyPr vert="horz" lIns="91440" tIns="45720" rIns="91440" bIns="45720" rtlCol="0" anchor="t">
            <a:normAutofit fontScale="85000" lnSpcReduction="20000"/>
          </a:bodyPr>
          <a:lstStyle/>
          <a:p>
            <a:pPr marL="0" indent="0">
              <a:buNone/>
            </a:pPr>
            <a:r>
              <a:rPr lang="nl-NL">
                <a:latin typeface="Effra"/>
              </a:rPr>
              <a:t>De campagne had als doel om </a:t>
            </a:r>
            <a:r>
              <a:rPr lang="nl-NL">
                <a:highlight>
                  <a:srgbClr val="00FFFF"/>
                </a:highlight>
                <a:latin typeface="Effra"/>
              </a:rPr>
              <a:t>positieve  opvattingen over de EU integratie (namelijk: steun) </a:t>
            </a:r>
            <a:r>
              <a:rPr lang="nl-NL" b="1">
                <a:highlight>
                  <a:srgbClr val="00FFFF"/>
                </a:highlight>
                <a:latin typeface="Effra"/>
              </a:rPr>
              <a:t>over te dragen. </a:t>
            </a:r>
            <a:r>
              <a:rPr lang="nl-NL">
                <a:highlight>
                  <a:srgbClr val="00FFFF"/>
                </a:highlight>
                <a:latin typeface="Effra"/>
              </a:rPr>
              <a:t>De experimentele groep heeft in figuur 1 een positieve </a:t>
            </a:r>
            <a:r>
              <a:rPr lang="nl-NL" b="1">
                <a:highlight>
                  <a:srgbClr val="00FFFF"/>
                </a:highlight>
                <a:latin typeface="Effra"/>
              </a:rPr>
              <a:t>opvatting over Europese integratie </a:t>
            </a:r>
            <a:r>
              <a:rPr lang="nl-NL">
                <a:highlight>
                  <a:srgbClr val="00FFFF"/>
                </a:highlight>
                <a:latin typeface="Effra"/>
              </a:rPr>
              <a:t>verworven</a:t>
            </a:r>
            <a:r>
              <a:rPr lang="nl-NL">
                <a:latin typeface="Effra"/>
              </a:rPr>
              <a:t>, </a:t>
            </a:r>
            <a:r>
              <a:rPr lang="nl-NL">
                <a:highlight>
                  <a:srgbClr val="FFFF00"/>
                </a:highlight>
                <a:latin typeface="Effra"/>
              </a:rPr>
              <a:t>want het effect van de campagne is </a:t>
            </a:r>
            <a:r>
              <a:rPr lang="nl-NL" b="1">
                <a:highlight>
                  <a:srgbClr val="FFFF00"/>
                </a:highlight>
                <a:latin typeface="Effra"/>
              </a:rPr>
              <a:t>significant </a:t>
            </a:r>
            <a:r>
              <a:rPr lang="nl-NL">
                <a:highlight>
                  <a:srgbClr val="FFFF00"/>
                </a:highlight>
                <a:latin typeface="Effra"/>
              </a:rPr>
              <a:t>en kan dus niet aan toevalligheid worden toegeschreven. </a:t>
            </a:r>
            <a:endParaRPr lang="nl-NL">
              <a:highlight>
                <a:srgbClr val="FFFF00"/>
              </a:highlight>
            </a:endParaRPr>
          </a:p>
          <a:p>
            <a:pPr marL="0" indent="0">
              <a:buNone/>
            </a:pPr>
            <a:r>
              <a:rPr lang="nl-NL">
                <a:latin typeface="Effra"/>
              </a:rPr>
              <a:t>Maar:</a:t>
            </a:r>
          </a:p>
          <a:p>
            <a:pPr marL="0" indent="0">
              <a:buNone/>
            </a:pPr>
            <a:r>
              <a:rPr lang="nl-NL">
                <a:highlight>
                  <a:srgbClr val="FFFF00"/>
                </a:highlight>
                <a:latin typeface="Effra"/>
              </a:rPr>
              <a:t>In figuur 2 is het effect niet meer significant. Het verband is dus na een tijd verdwenen. </a:t>
            </a:r>
            <a:r>
              <a:rPr lang="nl-NL">
                <a:highlight>
                  <a:srgbClr val="00FFFF"/>
                </a:highlight>
                <a:latin typeface="Effra"/>
              </a:rPr>
              <a:t>Dus er is op lange termijn géén sprake van politieke socialisatie want de </a:t>
            </a:r>
            <a:r>
              <a:rPr lang="nl-NL" b="1">
                <a:highlight>
                  <a:srgbClr val="00FFFF"/>
                </a:highlight>
                <a:latin typeface="Effra"/>
              </a:rPr>
              <a:t>opvatting</a:t>
            </a:r>
            <a:r>
              <a:rPr lang="nl-NL">
                <a:highlight>
                  <a:srgbClr val="00FFFF"/>
                </a:highlight>
                <a:latin typeface="Effra"/>
              </a:rPr>
              <a:t> over de Europese integratie is </a:t>
            </a:r>
            <a:r>
              <a:rPr lang="nl-NL" b="1">
                <a:highlight>
                  <a:srgbClr val="00FFFF"/>
                </a:highlight>
                <a:latin typeface="Effra"/>
              </a:rPr>
              <a:t>niet verworven.</a:t>
            </a:r>
            <a:endParaRPr lang="nl-NL" b="1">
              <a:highlight>
                <a:srgbClr val="00FFFF"/>
              </a:highlight>
            </a:endParaRPr>
          </a:p>
        </p:txBody>
      </p:sp>
      <p:pic>
        <p:nvPicPr>
          <p:cNvPr id="8" name="Tijdelijke aanduiding voor inhoud 5" descr="Afbeelding met tekst, schermopname, Lettertype, ontwerp&#10;&#10;Door AI gegenereerde inhoud is mogelijk onjuist.">
            <a:extLst>
              <a:ext uri="{FF2B5EF4-FFF2-40B4-BE49-F238E27FC236}">
                <a16:creationId xmlns:a16="http://schemas.microsoft.com/office/drawing/2014/main" id="{5BA97D5D-FCB4-0A79-B09B-403BB01DE4CF}"/>
              </a:ext>
            </a:extLst>
          </p:cNvPr>
          <p:cNvPicPr>
            <a:picLocks noChangeAspect="1"/>
          </p:cNvPicPr>
          <p:nvPr/>
        </p:nvPicPr>
        <p:blipFill>
          <a:blip r:embed="rId2"/>
          <a:srcRect b="43294"/>
          <a:stretch>
            <a:fillRect/>
          </a:stretch>
        </p:blipFill>
        <p:spPr>
          <a:xfrm>
            <a:off x="156623" y="1568914"/>
            <a:ext cx="6619649" cy="4132537"/>
          </a:xfrm>
          <a:prstGeom prst="rect">
            <a:avLst/>
          </a:prstGeom>
        </p:spPr>
      </p:pic>
    </p:spTree>
    <p:extLst>
      <p:ext uri="{BB962C8B-B14F-4D97-AF65-F5344CB8AC3E}">
        <p14:creationId xmlns:p14="http://schemas.microsoft.com/office/powerpoint/2010/main" val="332688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gebouw, boek, schermopname, bibliotheek&#10;&#10;Door AI gegenereerde inhoud is mogelijk onjuist.">
            <a:extLst>
              <a:ext uri="{FF2B5EF4-FFF2-40B4-BE49-F238E27FC236}">
                <a16:creationId xmlns:a16="http://schemas.microsoft.com/office/drawing/2014/main" id="{322F8662-7F0D-1587-8C2C-C167A5A2352C}"/>
              </a:ext>
            </a:extLst>
          </p:cNvPr>
          <p:cNvPicPr>
            <a:picLocks noChangeAspect="1"/>
          </p:cNvPicPr>
          <p:nvPr/>
        </p:nvPicPr>
        <p:blipFill>
          <a:blip r:embed="rId2"/>
          <a:srcRect r="15617" b="-1"/>
          <a:stretch>
            <a:fillRect/>
          </a:stretch>
        </p:blipFill>
        <p:spPr>
          <a:xfrm>
            <a:off x="3522468" y="10"/>
            <a:ext cx="8669532" cy="6857990"/>
          </a:xfrm>
          <a:prstGeom prst="rect">
            <a:avLst/>
          </a:prstGeom>
        </p:spPr>
      </p:pic>
      <p:sp>
        <p:nvSpPr>
          <p:cNvPr id="15" name="Rectangle 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00F6FFE5-FBED-9654-941D-0D73966E89BA}"/>
              </a:ext>
            </a:extLst>
          </p:cNvPr>
          <p:cNvSpPr txBox="1"/>
          <p:nvPr/>
        </p:nvSpPr>
        <p:spPr>
          <a:xfrm>
            <a:off x="288716" y="1297027"/>
            <a:ext cx="5621932"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a:solidFill>
                  <a:schemeClr val="bg1"/>
                </a:solidFill>
                <a:latin typeface="Arial"/>
                <a:cs typeface="Arial"/>
              </a:rPr>
              <a:t>Deel 3 </a:t>
            </a:r>
          </a:p>
          <a:p>
            <a:pPr>
              <a:lnSpc>
                <a:spcPct val="90000"/>
              </a:lnSpc>
              <a:spcAft>
                <a:spcPts val="600"/>
              </a:spcAft>
            </a:pPr>
            <a:r>
              <a:rPr lang="en-US" sz="2800" err="1">
                <a:solidFill>
                  <a:schemeClr val="bg1"/>
                </a:solidFill>
                <a:latin typeface="Arial"/>
                <a:cs typeface="Arial"/>
              </a:rPr>
              <a:t>Wetenschappelijke</a:t>
            </a:r>
            <a:r>
              <a:rPr lang="en-US" sz="2800">
                <a:solidFill>
                  <a:schemeClr val="bg1"/>
                </a:solidFill>
                <a:latin typeface="Arial"/>
                <a:cs typeface="Arial"/>
              </a:rPr>
              <a:t> </a:t>
            </a:r>
            <a:r>
              <a:rPr lang="en-US" sz="2800" err="1">
                <a:solidFill>
                  <a:schemeClr val="bg1"/>
                </a:solidFill>
                <a:latin typeface="Arial"/>
                <a:cs typeface="Arial"/>
              </a:rPr>
              <a:t>paradigma's</a:t>
            </a:r>
            <a:endParaRPr lang="en-US" sz="2800" err="1">
              <a:solidFill>
                <a:schemeClr val="bg1"/>
              </a:solidFill>
              <a:latin typeface="Arial"/>
              <a:ea typeface="Calibri"/>
              <a:cs typeface="Arial"/>
            </a:endParaRPr>
          </a:p>
        </p:txBody>
      </p:sp>
    </p:spTree>
    <p:extLst>
      <p:ext uri="{BB962C8B-B14F-4D97-AF65-F5344CB8AC3E}">
        <p14:creationId xmlns:p14="http://schemas.microsoft.com/office/powerpoint/2010/main" val="100306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BCED3-6A65-34CD-BB03-EEF833C2C157}"/>
              </a:ext>
            </a:extLst>
          </p:cNvPr>
          <p:cNvSpPr>
            <a:spLocks noGrp="1"/>
          </p:cNvSpPr>
          <p:nvPr>
            <p:ph type="title"/>
          </p:nvPr>
        </p:nvSpPr>
        <p:spPr/>
        <p:txBody>
          <a:bodyPr/>
          <a:lstStyle/>
          <a:p>
            <a:r>
              <a:rPr lang="nl-NL"/>
              <a:t>De paradigma’s</a:t>
            </a:r>
          </a:p>
        </p:txBody>
      </p:sp>
      <p:sp>
        <p:nvSpPr>
          <p:cNvPr id="3" name="Tijdelijke aanduiding voor inhoud 2">
            <a:extLst>
              <a:ext uri="{FF2B5EF4-FFF2-40B4-BE49-F238E27FC236}">
                <a16:creationId xmlns:a16="http://schemas.microsoft.com/office/drawing/2014/main" id="{B4FEC85D-84EE-D99C-107E-DFFC882ECE23}"/>
              </a:ext>
            </a:extLst>
          </p:cNvPr>
          <p:cNvSpPr>
            <a:spLocks noGrp="1"/>
          </p:cNvSpPr>
          <p:nvPr>
            <p:ph idx="1"/>
          </p:nvPr>
        </p:nvSpPr>
        <p:spPr/>
        <p:txBody>
          <a:bodyPr/>
          <a:lstStyle/>
          <a:p>
            <a:r>
              <a:rPr lang="nl-NL" dirty="0"/>
              <a:t>Elk examen bevat altijd één of twee vragen over de paradigma’s.</a:t>
            </a:r>
          </a:p>
          <a:p>
            <a:r>
              <a:rPr lang="nl-NL" dirty="0"/>
              <a:t>Leer de aannames (kenmerken) van de verschillende paradigma’s uit je hoofd.</a:t>
            </a:r>
          </a:p>
          <a:p>
            <a:r>
              <a:rPr lang="nl-NL" dirty="0"/>
              <a:t>Geef op dezelfde manier antwoord als bij een kernconcept. Je gebruikt de aanname dus actief!</a:t>
            </a:r>
          </a:p>
          <a:p>
            <a:endParaRPr lang="nl-NL" dirty="0"/>
          </a:p>
          <a:p>
            <a:r>
              <a:rPr lang="nl-NL" dirty="0"/>
              <a:t>Paradigma = een invalshoek waarmee je een situatie beschrijft.</a:t>
            </a:r>
          </a:p>
          <a:p>
            <a:r>
              <a:rPr lang="nl-NL" dirty="0"/>
              <a:t>Vier paradigma’s, dus vier verschillende perspectieven.</a:t>
            </a:r>
          </a:p>
          <a:p>
            <a:endParaRPr lang="nl-NL" dirty="0"/>
          </a:p>
        </p:txBody>
      </p:sp>
    </p:spTree>
    <p:extLst>
      <p:ext uri="{BB962C8B-B14F-4D97-AF65-F5344CB8AC3E}">
        <p14:creationId xmlns:p14="http://schemas.microsoft.com/office/powerpoint/2010/main" val="16589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4792B-3B2E-D990-52D4-94B8CD40B1E0}"/>
              </a:ext>
            </a:extLst>
          </p:cNvPr>
          <p:cNvSpPr>
            <a:spLocks noGrp="1"/>
          </p:cNvSpPr>
          <p:nvPr>
            <p:ph type="title"/>
          </p:nvPr>
        </p:nvSpPr>
        <p:spPr/>
        <p:txBody>
          <a:bodyPr/>
          <a:lstStyle/>
          <a:p>
            <a:r>
              <a:rPr lang="nl-NL"/>
              <a:t>De vier paradigma’s</a:t>
            </a:r>
          </a:p>
        </p:txBody>
      </p:sp>
      <p:sp>
        <p:nvSpPr>
          <p:cNvPr id="3" name="Tijdelijke aanduiding voor inhoud 2">
            <a:extLst>
              <a:ext uri="{FF2B5EF4-FFF2-40B4-BE49-F238E27FC236}">
                <a16:creationId xmlns:a16="http://schemas.microsoft.com/office/drawing/2014/main" id="{635DA6F2-1E0D-9E7E-D919-6448FFF36255}"/>
              </a:ext>
            </a:extLst>
          </p:cNvPr>
          <p:cNvSpPr>
            <a:spLocks noGrp="1"/>
          </p:cNvSpPr>
          <p:nvPr>
            <p:ph idx="1"/>
          </p:nvPr>
        </p:nvSpPr>
        <p:spPr/>
        <p:txBody>
          <a:bodyPr>
            <a:normAutofit fontScale="92500" lnSpcReduction="20000"/>
          </a:bodyPr>
          <a:lstStyle/>
          <a:p>
            <a:r>
              <a:rPr lang="nl-NL" dirty="0"/>
              <a:t>Conflict paradigma</a:t>
            </a:r>
          </a:p>
          <a:p>
            <a:r>
              <a:rPr lang="nl-NL" dirty="0"/>
              <a:t>Functionalisme paradigma</a:t>
            </a:r>
          </a:p>
          <a:p>
            <a:r>
              <a:rPr lang="nl-NL" dirty="0"/>
              <a:t>Sociaal-constructivisme paradigma</a:t>
            </a:r>
          </a:p>
          <a:p>
            <a:r>
              <a:rPr lang="nl-NL" dirty="0"/>
              <a:t>Rationele-actor paradigma</a:t>
            </a:r>
          </a:p>
          <a:p>
            <a:endParaRPr lang="nl-NL" dirty="0"/>
          </a:p>
          <a:p>
            <a:pPr marL="0" indent="0">
              <a:buNone/>
            </a:pPr>
            <a:r>
              <a:rPr lang="nl-NL" dirty="0"/>
              <a:t>Quizvraag: Bij welk paradigma wordt conflict sowieso als onwenselijk gezien?</a:t>
            </a:r>
          </a:p>
          <a:p>
            <a:pPr marL="514350" indent="-514350">
              <a:buFont typeface="+mj-lt"/>
              <a:buAutoNum type="alphaUcPeriod"/>
            </a:pPr>
            <a:r>
              <a:rPr lang="nl-NL" dirty="0"/>
              <a:t>Conflict paradigma</a:t>
            </a:r>
          </a:p>
          <a:p>
            <a:pPr marL="514350" indent="-514350">
              <a:buFont typeface="+mj-lt"/>
              <a:buAutoNum type="alphaUcPeriod"/>
            </a:pPr>
            <a:r>
              <a:rPr lang="nl-NL" dirty="0"/>
              <a:t>Functionalisme paradigma</a:t>
            </a:r>
          </a:p>
          <a:p>
            <a:pPr marL="514350" indent="-514350">
              <a:buFont typeface="+mj-lt"/>
              <a:buAutoNum type="alphaUcPeriod"/>
            </a:pPr>
            <a:r>
              <a:rPr lang="nl-NL" dirty="0"/>
              <a:t>Sociaal-constructivisme paradigma</a:t>
            </a:r>
          </a:p>
          <a:p>
            <a:pPr marL="514350" indent="-514350">
              <a:buFont typeface="+mj-lt"/>
              <a:buAutoNum type="alphaUcPeriod"/>
            </a:pPr>
            <a:r>
              <a:rPr lang="nl-NL" dirty="0"/>
              <a:t>Rationele-actor paradigma</a:t>
            </a:r>
          </a:p>
          <a:p>
            <a:endParaRPr lang="nl-NL" dirty="0"/>
          </a:p>
        </p:txBody>
      </p:sp>
      <p:pic>
        <p:nvPicPr>
          <p:cNvPr id="4" name="Graphic 5" descr="Badge Question Mark outline">
            <a:extLst>
              <a:ext uri="{FF2B5EF4-FFF2-40B4-BE49-F238E27FC236}">
                <a16:creationId xmlns:a16="http://schemas.microsoft.com/office/drawing/2014/main" id="{8668F4ED-32C3-62E1-97A0-41781E81F22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492999" y="1027906"/>
            <a:ext cx="2289393" cy="2289393"/>
          </a:xfrm>
          <a:prstGeom prst="rect">
            <a:avLst/>
          </a:prstGeom>
        </p:spPr>
      </p:pic>
    </p:spTree>
    <p:extLst>
      <p:ext uri="{BB962C8B-B14F-4D97-AF65-F5344CB8AC3E}">
        <p14:creationId xmlns:p14="http://schemas.microsoft.com/office/powerpoint/2010/main" val="304943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ED307-F9A2-4074-8375-60130D2E4A9A}"/>
              </a:ext>
            </a:extLst>
          </p:cNvPr>
          <p:cNvSpPr>
            <a:spLocks noGrp="1"/>
          </p:cNvSpPr>
          <p:nvPr>
            <p:ph type="title"/>
          </p:nvPr>
        </p:nvSpPr>
        <p:spPr/>
        <p:txBody>
          <a:bodyPr>
            <a:normAutofit/>
          </a:bodyPr>
          <a:lstStyle/>
          <a:p>
            <a:pPr algn="l"/>
            <a:r>
              <a:rPr lang="nl-NL" sz="3300"/>
              <a:t>Functionalisme</a:t>
            </a:r>
          </a:p>
        </p:txBody>
      </p:sp>
      <p:sp>
        <p:nvSpPr>
          <p:cNvPr id="3" name="Tijdelijke aanduiding voor inhoud 2">
            <a:extLst>
              <a:ext uri="{FF2B5EF4-FFF2-40B4-BE49-F238E27FC236}">
                <a16:creationId xmlns:a16="http://schemas.microsoft.com/office/drawing/2014/main" id="{2C20D49D-41E7-4AD4-8805-5AC730CA3BA5}"/>
              </a:ext>
            </a:extLst>
          </p:cNvPr>
          <p:cNvSpPr>
            <a:spLocks noGrp="1"/>
          </p:cNvSpPr>
          <p:nvPr>
            <p:ph idx="1"/>
          </p:nvPr>
        </p:nvSpPr>
        <p:spPr/>
        <p:txBody>
          <a:bodyPr>
            <a:normAutofit fontScale="92500" lnSpcReduction="10000"/>
          </a:bodyPr>
          <a:lstStyle/>
          <a:p>
            <a:pPr marL="0" indent="0">
              <a:buNone/>
            </a:pPr>
            <a:r>
              <a:rPr lang="nl-NL" sz="2400" b="1" dirty="0"/>
              <a:t>Functionalisme-paradigma </a:t>
            </a:r>
          </a:p>
          <a:p>
            <a:r>
              <a:rPr lang="nl-NL" sz="2400" dirty="0"/>
              <a:t>iedere samenleving bestaat uit onderdelen die noodzakelijk zijn voor het algehele functioneren. De onderdelen van een samenleving zijn de instituties en daarin de rollen van de leden van een samenleving;</a:t>
            </a:r>
          </a:p>
          <a:p>
            <a:r>
              <a:rPr lang="nl-NL" sz="2400" dirty="0"/>
              <a:t>alle onderdelen van een samenleving hebben een functie binnen het systeem en de verschillende functies geven de samenleving structuur (orde) en stabiliteit (sociale cohesie) en zijn cruciaal voor het voortbestaan van de orde;</a:t>
            </a:r>
          </a:p>
          <a:p>
            <a:r>
              <a:rPr lang="nl-NL" sz="2400" dirty="0"/>
              <a:t>als de externe omstandigheden veranderen, dan zal de samenleving een nieuwe evenwicht (orde) hervinden, zoals een organisme, dat zich aan de omstandigheden aanpast;</a:t>
            </a:r>
          </a:p>
          <a:p>
            <a:r>
              <a:rPr lang="nl-NL" sz="2400" dirty="0"/>
              <a:t>gemeenschappelijke normen en waarden, gemeenschappelijke (morele) overtuigingen en sociale instituties functioneren als (dwingende) sociale stabilisatoren.</a:t>
            </a:r>
          </a:p>
        </p:txBody>
      </p:sp>
    </p:spTree>
    <p:extLst>
      <p:ext uri="{BB962C8B-B14F-4D97-AF65-F5344CB8AC3E}">
        <p14:creationId xmlns:p14="http://schemas.microsoft.com/office/powerpoint/2010/main" val="247909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66E8-CD17-ABD4-7E4A-1C9F5FE12324}"/>
              </a:ext>
            </a:extLst>
          </p:cNvPr>
          <p:cNvSpPr>
            <a:spLocks noGrp="1"/>
          </p:cNvSpPr>
          <p:nvPr>
            <p:ph type="title"/>
          </p:nvPr>
        </p:nvSpPr>
        <p:spPr>
          <a:xfrm>
            <a:off x="838200" y="500062"/>
            <a:ext cx="10515600" cy="1325563"/>
          </a:xfrm>
        </p:spPr>
        <p:txBody>
          <a:bodyPr/>
          <a:lstStyle/>
          <a:p>
            <a:r>
              <a:rPr lang="en-US" err="1">
                <a:latin typeface="Effra" panose="02000506080000020004"/>
                <a:cs typeface="Arial"/>
              </a:rPr>
              <a:t>Inhoud</a:t>
            </a:r>
            <a:r>
              <a:rPr lang="en-US">
                <a:latin typeface="Effra" panose="02000506080000020004"/>
                <a:cs typeface="Arial"/>
              </a:rPr>
              <a:t> </a:t>
            </a:r>
            <a:r>
              <a:rPr lang="en-US" err="1">
                <a:latin typeface="Effra" panose="02000506080000020004"/>
                <a:cs typeface="Arial"/>
              </a:rPr>
              <a:t>dit</a:t>
            </a:r>
            <a:r>
              <a:rPr lang="en-US">
                <a:latin typeface="Effra" panose="02000506080000020004"/>
                <a:cs typeface="Arial"/>
              </a:rPr>
              <a:t> </a:t>
            </a:r>
            <a:r>
              <a:rPr lang="en-US" err="1">
                <a:latin typeface="Effra" panose="02000506080000020004"/>
                <a:cs typeface="Arial"/>
              </a:rPr>
              <a:t>examenspreekuur</a:t>
            </a:r>
            <a:r>
              <a:rPr lang="en-US">
                <a:latin typeface="Effra" panose="02000506080000020004"/>
                <a:cs typeface="Arial"/>
              </a:rPr>
              <a:t>  </a:t>
            </a:r>
            <a:endParaRPr lang="nl-NL">
              <a:latin typeface="Effra" panose="02000506080000020004"/>
              <a:cs typeface="Arial"/>
            </a:endParaRPr>
          </a:p>
        </p:txBody>
      </p:sp>
      <p:sp>
        <p:nvSpPr>
          <p:cNvPr id="3" name="Content Placeholder 2">
            <a:extLst>
              <a:ext uri="{FF2B5EF4-FFF2-40B4-BE49-F238E27FC236}">
                <a16:creationId xmlns:a16="http://schemas.microsoft.com/office/drawing/2014/main" id="{740D2EED-1071-1995-7B70-298E680745EE}"/>
              </a:ext>
            </a:extLst>
          </p:cNvPr>
          <p:cNvSpPr>
            <a:spLocks noGrp="1"/>
          </p:cNvSpPr>
          <p:nvPr>
            <p:ph idx="1"/>
          </p:nvPr>
        </p:nvSpPr>
        <p:spPr>
          <a:xfrm>
            <a:off x="838200" y="1825625"/>
            <a:ext cx="10934700" cy="4351338"/>
          </a:xfrm>
        </p:spPr>
        <p:txBody>
          <a:bodyPr vert="horz" lIns="91440" tIns="45720" rIns="91440" bIns="45720" rtlCol="0" anchor="t">
            <a:normAutofit lnSpcReduction="10000"/>
          </a:bodyPr>
          <a:lstStyle/>
          <a:p>
            <a:pPr marL="514350" indent="-514350">
              <a:buFont typeface="+mj-lt"/>
              <a:buAutoNum type="arabicPeriod"/>
            </a:pPr>
            <a:r>
              <a:rPr lang="en-US" err="1">
                <a:latin typeface="Effra" panose="02000506080000020004"/>
                <a:cs typeface="Arial"/>
              </a:rPr>
              <a:t>Kernconcept</a:t>
            </a:r>
            <a:r>
              <a:rPr lang="en-US">
                <a:latin typeface="Effra" panose="02000506080000020004"/>
                <a:cs typeface="Arial"/>
              </a:rPr>
              <a:t> </a:t>
            </a:r>
            <a:r>
              <a:rPr lang="en-US" err="1">
                <a:latin typeface="Effra" panose="02000506080000020004"/>
                <a:cs typeface="Arial"/>
              </a:rPr>
              <a:t>ideologie</a:t>
            </a:r>
            <a:endParaRPr lang="en-US">
              <a:latin typeface="Effra" panose="02000506080000020004"/>
              <a:cs typeface="Arial"/>
            </a:endParaRPr>
          </a:p>
          <a:p>
            <a:pPr marL="514350" indent="-514350">
              <a:buAutoNum type="arabicPeriod"/>
            </a:pPr>
            <a:r>
              <a:rPr lang="nl-NL" err="1">
                <a:latin typeface="Effra" panose="02000506080000020004"/>
                <a:cs typeface="Arial"/>
              </a:rPr>
              <a:t>Onderzoeksvaardigheden</a:t>
            </a:r>
            <a:endParaRPr lang="en-US">
              <a:latin typeface="Effra" panose="02000506080000020004"/>
              <a:cs typeface="Arial"/>
            </a:endParaRPr>
          </a:p>
          <a:p>
            <a:pPr marL="514350" indent="-514350">
              <a:buAutoNum type="arabicPeriod"/>
            </a:pPr>
            <a:r>
              <a:rPr lang="nl-NL">
                <a:latin typeface="Effra" panose="02000506080000020004"/>
                <a:cs typeface="Arial"/>
              </a:rPr>
              <a:t>Paradigma's</a:t>
            </a:r>
          </a:p>
          <a:p>
            <a:pPr marL="971550" lvl="1" indent="-514350">
              <a:buFont typeface="+mj-lt"/>
              <a:buAutoNum type="alphaLcPeriod"/>
            </a:pPr>
            <a:r>
              <a:rPr lang="nl-NL">
                <a:latin typeface="Effra" panose="02000506080000020004"/>
                <a:cs typeface="Arial"/>
              </a:rPr>
              <a:t>Functionalisme</a:t>
            </a:r>
          </a:p>
          <a:p>
            <a:pPr marL="971550" lvl="1" indent="-514350">
              <a:buFont typeface="+mj-lt"/>
              <a:buAutoNum type="alphaLcPeriod"/>
            </a:pPr>
            <a:r>
              <a:rPr lang="en-US" err="1">
                <a:latin typeface="Effra" panose="02000506080000020004"/>
                <a:cs typeface="Arial"/>
              </a:rPr>
              <a:t>Sociaal</a:t>
            </a:r>
            <a:r>
              <a:rPr lang="en-US">
                <a:latin typeface="Effra" panose="02000506080000020004"/>
                <a:cs typeface="Arial"/>
              </a:rPr>
              <a:t> </a:t>
            </a:r>
            <a:r>
              <a:rPr lang="en-US" err="1">
                <a:latin typeface="Effra" panose="02000506080000020004"/>
                <a:cs typeface="Arial"/>
              </a:rPr>
              <a:t>constructivisme</a:t>
            </a:r>
            <a:endParaRPr lang="en-US">
              <a:latin typeface="Effra" panose="02000506080000020004"/>
              <a:cs typeface="Arial"/>
            </a:endParaRPr>
          </a:p>
          <a:p>
            <a:pPr marL="514350" indent="-514350">
              <a:buAutoNum type="arabicPeriod"/>
            </a:pPr>
            <a:r>
              <a:rPr lang="en-US" err="1">
                <a:latin typeface="Effra" panose="02000506080000020004"/>
                <a:cs typeface="Arial"/>
              </a:rPr>
              <a:t>Theorieën</a:t>
            </a:r>
            <a:r>
              <a:rPr lang="en-US">
                <a:latin typeface="Effra" panose="02000506080000020004"/>
                <a:cs typeface="Arial"/>
              </a:rPr>
              <a:t> over het </a:t>
            </a:r>
            <a:r>
              <a:rPr lang="en-US" err="1">
                <a:latin typeface="Effra" panose="02000506080000020004"/>
                <a:cs typeface="Arial"/>
              </a:rPr>
              <a:t>gedrag</a:t>
            </a:r>
            <a:r>
              <a:rPr lang="en-US">
                <a:latin typeface="Effra" panose="02000506080000020004"/>
                <a:cs typeface="Arial"/>
              </a:rPr>
              <a:t> van </a:t>
            </a:r>
            <a:r>
              <a:rPr lang="en-US" err="1">
                <a:latin typeface="Effra" panose="02000506080000020004"/>
                <a:cs typeface="Arial"/>
              </a:rPr>
              <a:t>staten</a:t>
            </a:r>
            <a:endParaRPr lang="en-US">
              <a:latin typeface="Effra" panose="02000506080000020004"/>
              <a:cs typeface="Arial"/>
            </a:endParaRPr>
          </a:p>
          <a:p>
            <a:pPr marL="514350" indent="-514350">
              <a:buAutoNum type="arabicPeriod"/>
            </a:pPr>
            <a:r>
              <a:rPr lang="nl-NL">
                <a:latin typeface="Effra" panose="02000506080000020004"/>
                <a:cs typeface="Arial"/>
              </a:rPr>
              <a:t>Politiek (Bijlage 5)</a:t>
            </a:r>
          </a:p>
          <a:p>
            <a:pPr marL="971550" lvl="1" indent="-514350">
              <a:buFont typeface="+mj-lt"/>
              <a:buAutoNum type="alphaLcPeriod"/>
            </a:pPr>
            <a:r>
              <a:rPr lang="nl-NL">
                <a:latin typeface="Effra" panose="02000506080000020004"/>
                <a:cs typeface="Arial"/>
              </a:rPr>
              <a:t>Stromenmodel </a:t>
            </a:r>
          </a:p>
          <a:p>
            <a:pPr marL="971550" lvl="1" indent="-514350">
              <a:buFont typeface="+mj-lt"/>
              <a:buAutoNum type="alphaLcPeriod"/>
            </a:pPr>
            <a:r>
              <a:rPr lang="nl-NL">
                <a:latin typeface="Effra" panose="02000506080000020004"/>
                <a:cs typeface="Arial"/>
              </a:rPr>
              <a:t>Politics, </a:t>
            </a:r>
            <a:r>
              <a:rPr lang="nl-NL" err="1">
                <a:latin typeface="Effra" panose="02000506080000020004"/>
                <a:cs typeface="Arial"/>
              </a:rPr>
              <a:t>Polity</a:t>
            </a:r>
            <a:r>
              <a:rPr lang="nl-NL">
                <a:latin typeface="Effra" panose="02000506080000020004"/>
                <a:cs typeface="Arial"/>
              </a:rPr>
              <a:t> en Policy</a:t>
            </a:r>
          </a:p>
          <a:p>
            <a:pPr marL="514350" indent="-514350">
              <a:buAutoNum type="arabicPeriod"/>
            </a:pPr>
            <a:r>
              <a:rPr lang="nl-NL">
                <a:latin typeface="Effra" panose="02000506080000020004"/>
                <a:cs typeface="Arial"/>
              </a:rPr>
              <a:t>Afsluitende tips (belangrijke rijtjes)</a:t>
            </a:r>
          </a:p>
          <a:p>
            <a:pPr marL="514350" indent="-514350">
              <a:buAutoNum type="arabicPeriod"/>
            </a:pPr>
            <a:endParaRPr lang="en-US">
              <a:latin typeface="Arial"/>
              <a:cs typeface="Arial"/>
            </a:endParaRPr>
          </a:p>
          <a:p>
            <a:pPr marL="0" indent="0">
              <a:buNone/>
            </a:pPr>
            <a:endParaRPr lang="nl-NL"/>
          </a:p>
          <a:p>
            <a:pPr marL="514350" indent="-514350">
              <a:buFont typeface="Calibri Light" panose="020F0302020204030204"/>
              <a:buAutoNum type="arabicPeriod"/>
            </a:pPr>
            <a:endParaRPr lang="nl-NL"/>
          </a:p>
        </p:txBody>
      </p:sp>
      <p:pic>
        <p:nvPicPr>
          <p:cNvPr id="4" name="Afbeelding 3" descr="Checklist - Free files and folders icons">
            <a:extLst>
              <a:ext uri="{FF2B5EF4-FFF2-40B4-BE49-F238E27FC236}">
                <a16:creationId xmlns:a16="http://schemas.microsoft.com/office/drawing/2014/main" id="{1D12335D-5D0B-5C75-0998-1694B529ACB9}"/>
              </a:ext>
            </a:extLst>
          </p:cNvPr>
          <p:cNvPicPr>
            <a:picLocks noChangeAspect="1"/>
          </p:cNvPicPr>
          <p:nvPr/>
        </p:nvPicPr>
        <p:blipFill>
          <a:blip r:embed="rId2"/>
          <a:stretch>
            <a:fillRect/>
          </a:stretch>
        </p:blipFill>
        <p:spPr>
          <a:xfrm>
            <a:off x="7314519" y="1299482"/>
            <a:ext cx="4877481" cy="4877481"/>
          </a:xfrm>
          <a:prstGeom prst="rect">
            <a:avLst/>
          </a:prstGeom>
        </p:spPr>
      </p:pic>
    </p:spTree>
    <p:extLst>
      <p:ext uri="{BB962C8B-B14F-4D97-AF65-F5344CB8AC3E}">
        <p14:creationId xmlns:p14="http://schemas.microsoft.com/office/powerpoint/2010/main" val="1159494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3F717-62E4-6990-7229-E022F9A5478A}"/>
              </a:ext>
            </a:extLst>
          </p:cNvPr>
          <p:cNvSpPr>
            <a:spLocks noGrp="1"/>
          </p:cNvSpPr>
          <p:nvPr>
            <p:ph type="title"/>
          </p:nvPr>
        </p:nvSpPr>
        <p:spPr/>
        <p:txBody>
          <a:bodyPr/>
          <a:lstStyle/>
          <a:p>
            <a:r>
              <a:rPr lang="nl-NL"/>
              <a:t>Europa staat op eigen benen</a:t>
            </a:r>
          </a:p>
        </p:txBody>
      </p:sp>
      <p:pic>
        <p:nvPicPr>
          <p:cNvPr id="5" name="Tijdelijke aanduiding voor inhoud 4">
            <a:extLst>
              <a:ext uri="{FF2B5EF4-FFF2-40B4-BE49-F238E27FC236}">
                <a16:creationId xmlns:a16="http://schemas.microsoft.com/office/drawing/2014/main" id="{D26F4D12-7EE3-2290-12A2-038B26BC59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 r="-538" b="83012"/>
          <a:stretch>
            <a:fillRect/>
          </a:stretch>
        </p:blipFill>
        <p:spPr>
          <a:xfrm>
            <a:off x="483383" y="1737185"/>
            <a:ext cx="5555461" cy="739204"/>
          </a:xfrm>
          <a:prstGeom prst="rect">
            <a:avLst/>
          </a:prstGeom>
        </p:spPr>
      </p:pic>
      <p:sp>
        <p:nvSpPr>
          <p:cNvPr id="6" name="Tijdelijke aanduiding voor inhoud 5">
            <a:extLst>
              <a:ext uri="{FF2B5EF4-FFF2-40B4-BE49-F238E27FC236}">
                <a16:creationId xmlns:a16="http://schemas.microsoft.com/office/drawing/2014/main" id="{112E1CD1-3390-9D8B-7E95-F2196372277B}"/>
              </a:ext>
            </a:extLst>
          </p:cNvPr>
          <p:cNvSpPr>
            <a:spLocks noGrp="1"/>
          </p:cNvSpPr>
          <p:nvPr>
            <p:ph sz="half" idx="2"/>
          </p:nvPr>
        </p:nvSpPr>
        <p:spPr/>
        <p:txBody>
          <a:bodyPr>
            <a:normAutofit/>
          </a:bodyPr>
          <a:lstStyle/>
          <a:p>
            <a:r>
              <a:rPr lang="nl-NL"/>
              <a:t>Leg vanuit het functionalisme paradigma uit dat Europa nu meer geld uitgeeft aan Defensie. Gebruik een passende aanname in je antwoord.</a:t>
            </a:r>
          </a:p>
          <a:p>
            <a:r>
              <a:rPr lang="nl-NL"/>
              <a:t>Hoe pak je het aan? </a:t>
            </a:r>
          </a:p>
          <a:p>
            <a:pPr lvl="1"/>
            <a:r>
              <a:rPr lang="nl-NL"/>
              <a:t>Welke aanname herken je?</a:t>
            </a:r>
          </a:p>
          <a:p>
            <a:pPr lvl="1"/>
            <a:r>
              <a:rPr lang="nl-NL"/>
              <a:t>In dit geval: de externe  omstandigheden zijn flink veranderd.</a:t>
            </a:r>
          </a:p>
        </p:txBody>
      </p:sp>
      <p:pic>
        <p:nvPicPr>
          <p:cNvPr id="4" name="Afbeelding 3">
            <a:extLst>
              <a:ext uri="{FF2B5EF4-FFF2-40B4-BE49-F238E27FC236}">
                <a16:creationId xmlns:a16="http://schemas.microsoft.com/office/drawing/2014/main" id="{D8BFE5C5-A75F-886F-C3EF-6C099D123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53" y="4824325"/>
            <a:ext cx="5555461" cy="739204"/>
          </a:xfrm>
          <a:prstGeom prst="rect">
            <a:avLst/>
          </a:prstGeom>
        </p:spPr>
      </p:pic>
      <p:pic>
        <p:nvPicPr>
          <p:cNvPr id="7" name="Afbeelding 6">
            <a:extLst>
              <a:ext uri="{FF2B5EF4-FFF2-40B4-BE49-F238E27FC236}">
                <a16:creationId xmlns:a16="http://schemas.microsoft.com/office/drawing/2014/main" id="{8F2C6D68-0166-E62E-54A8-E34EB2B2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29" y="2627597"/>
            <a:ext cx="5669771" cy="1127858"/>
          </a:xfrm>
          <a:prstGeom prst="rect">
            <a:avLst/>
          </a:prstGeom>
        </p:spPr>
      </p:pic>
      <p:pic>
        <p:nvPicPr>
          <p:cNvPr id="9" name="Afbeelding 8">
            <a:extLst>
              <a:ext uri="{FF2B5EF4-FFF2-40B4-BE49-F238E27FC236}">
                <a16:creationId xmlns:a16="http://schemas.microsoft.com/office/drawing/2014/main" id="{923C4F09-0F55-5B0B-A82E-397AE1B65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53" y="4001294"/>
            <a:ext cx="5845047" cy="823031"/>
          </a:xfrm>
          <a:prstGeom prst="rect">
            <a:avLst/>
          </a:prstGeom>
        </p:spPr>
      </p:pic>
      <p:pic>
        <p:nvPicPr>
          <p:cNvPr id="8" name="Afbeelding 7">
            <a:extLst>
              <a:ext uri="{FF2B5EF4-FFF2-40B4-BE49-F238E27FC236}">
                <a16:creationId xmlns:a16="http://schemas.microsoft.com/office/drawing/2014/main" id="{A9D3EDEF-F9E9-A5E2-3B6A-97BDF1027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229" y="5876652"/>
            <a:ext cx="9320068" cy="571550"/>
          </a:xfrm>
          <a:prstGeom prst="rect">
            <a:avLst/>
          </a:prstGeom>
        </p:spPr>
      </p:pic>
    </p:spTree>
    <p:extLst>
      <p:ext uri="{BB962C8B-B14F-4D97-AF65-F5344CB8AC3E}">
        <p14:creationId xmlns:p14="http://schemas.microsoft.com/office/powerpoint/2010/main" val="292646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D6E4946-AEB7-6C86-5EB2-ED921C289F78}"/>
              </a:ext>
            </a:extLst>
          </p:cNvPr>
          <p:cNvSpPr>
            <a:spLocks noGrp="1"/>
          </p:cNvSpPr>
          <p:nvPr>
            <p:ph type="title"/>
          </p:nvPr>
        </p:nvSpPr>
        <p:spPr/>
        <p:txBody>
          <a:bodyPr/>
          <a:lstStyle/>
          <a:p>
            <a:r>
              <a:rPr lang="nl-NL"/>
              <a:t>Hoe bouw je je antwoord op?</a:t>
            </a:r>
          </a:p>
        </p:txBody>
      </p:sp>
      <p:sp>
        <p:nvSpPr>
          <p:cNvPr id="6" name="Tijdelijke aanduiding voor inhoud 5">
            <a:extLst>
              <a:ext uri="{FF2B5EF4-FFF2-40B4-BE49-F238E27FC236}">
                <a16:creationId xmlns:a16="http://schemas.microsoft.com/office/drawing/2014/main" id="{11CA9A6E-5C02-5EF5-8596-BF8CB23EC5ED}"/>
              </a:ext>
            </a:extLst>
          </p:cNvPr>
          <p:cNvSpPr>
            <a:spLocks noGrp="1"/>
          </p:cNvSpPr>
          <p:nvPr>
            <p:ph idx="1"/>
          </p:nvPr>
        </p:nvSpPr>
        <p:spPr/>
        <p:txBody>
          <a:bodyPr>
            <a:normAutofit fontScale="70000" lnSpcReduction="20000"/>
          </a:bodyPr>
          <a:lstStyle/>
          <a:p>
            <a:pPr marL="514350" indent="-514350">
              <a:buFont typeface="+mj-lt"/>
              <a:buAutoNum type="arabicPeriod"/>
            </a:pPr>
            <a:r>
              <a:rPr lang="nl-NL"/>
              <a:t>Noteer het voorbeeld dat past bij de aanname.</a:t>
            </a:r>
          </a:p>
          <a:p>
            <a:pPr marL="514350" indent="-514350">
              <a:buFont typeface="+mj-lt"/>
              <a:buAutoNum type="arabicPeriod"/>
            </a:pPr>
            <a:r>
              <a:rPr lang="nl-NL"/>
              <a:t>Schrijf de aanname volledig op.</a:t>
            </a:r>
          </a:p>
          <a:p>
            <a:pPr marL="514350" indent="-514350">
              <a:buFont typeface="+mj-lt"/>
              <a:buAutoNum type="arabicPeriod"/>
            </a:pPr>
            <a:r>
              <a:rPr lang="nl-NL"/>
              <a:t>Verbindt vervolgens het voorbeeld met de aanname.</a:t>
            </a:r>
          </a:p>
          <a:p>
            <a:endParaRPr lang="nl-NL"/>
          </a:p>
          <a:p>
            <a:r>
              <a:rPr lang="nl-NL" err="1"/>
              <a:t>Trump</a:t>
            </a:r>
            <a:r>
              <a:rPr lang="nl-NL"/>
              <a:t> dreigt met het innemen van Groenland. Ook dreigt hij uit de NAVO te stappen. Dit is nieuw voor Europa, aangezien de VS altijd werd gezien als bondgenoot, maar dat is nu niet zeker meer. Europa kiest ervoor om meer geld te spenderen aan veiligheid.</a:t>
            </a:r>
          </a:p>
          <a:p>
            <a:r>
              <a:rPr lang="nl-NL"/>
              <a:t>als de externe omstandigheden veranderen, dan zal de samenleving een nieuw evenwicht hervinden, dat zich aan de omstandigheden aanpast;</a:t>
            </a:r>
          </a:p>
          <a:p>
            <a:r>
              <a:rPr lang="nl-NL"/>
              <a:t>Het dreigen van het innemen van Groenland, uit de NAVO stappen en de importheffingen zijn voorbeelden van veranderende externe omstandigheden. Europa wil graag weer evenwicht vinden op het gebied van veiligheid, dus passen ze zich aan, aan de omstandigheden door meer geld uit te geven aan Defensie. </a:t>
            </a:r>
            <a:r>
              <a:rPr lang="nl-NL">
                <a:highlight>
                  <a:srgbClr val="FFFF00"/>
                </a:highlight>
              </a:rPr>
              <a:t>Dit verklaart vanuit het functionalisme paradigma waarom Europa meer geld uitgeeft aan defensie.</a:t>
            </a:r>
          </a:p>
          <a:p>
            <a:endParaRPr lang="nl-NL"/>
          </a:p>
          <a:p>
            <a:endParaRPr lang="nl-NL"/>
          </a:p>
          <a:p>
            <a:endParaRPr lang="nl-NL"/>
          </a:p>
        </p:txBody>
      </p:sp>
    </p:spTree>
    <p:extLst>
      <p:ext uri="{BB962C8B-B14F-4D97-AF65-F5344CB8AC3E}">
        <p14:creationId xmlns:p14="http://schemas.microsoft.com/office/powerpoint/2010/main" val="20262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7D9F3-054B-C217-E700-EFF756C1485C}"/>
              </a:ext>
            </a:extLst>
          </p:cNvPr>
          <p:cNvSpPr>
            <a:spLocks noGrp="1"/>
          </p:cNvSpPr>
          <p:nvPr>
            <p:ph type="title"/>
          </p:nvPr>
        </p:nvSpPr>
        <p:spPr/>
        <p:txBody>
          <a:bodyPr/>
          <a:lstStyle/>
          <a:p>
            <a:r>
              <a:rPr lang="nl-NL"/>
              <a:t>Conflict</a:t>
            </a:r>
          </a:p>
        </p:txBody>
      </p:sp>
      <p:sp>
        <p:nvSpPr>
          <p:cNvPr id="3" name="Tijdelijke aanduiding voor inhoud 2">
            <a:extLst>
              <a:ext uri="{FF2B5EF4-FFF2-40B4-BE49-F238E27FC236}">
                <a16:creationId xmlns:a16="http://schemas.microsoft.com/office/drawing/2014/main" id="{E36776CD-96EC-79F4-3FFB-BB2F9B1E6FEE}"/>
              </a:ext>
            </a:extLst>
          </p:cNvPr>
          <p:cNvSpPr>
            <a:spLocks noGrp="1"/>
          </p:cNvSpPr>
          <p:nvPr>
            <p:ph sz="quarter" idx="1"/>
          </p:nvPr>
        </p:nvSpPr>
        <p:spPr/>
        <p:txBody>
          <a:bodyPr>
            <a:normAutofit fontScale="92500" lnSpcReduction="10000"/>
          </a:bodyPr>
          <a:lstStyle/>
          <a:p>
            <a:pPr marL="0" indent="0">
              <a:buNone/>
            </a:pPr>
            <a:r>
              <a:rPr lang="nl-NL" sz="3200" b="1"/>
              <a:t>Conflict-paradigma</a:t>
            </a:r>
          </a:p>
          <a:p>
            <a:r>
              <a:rPr lang="nl-NL" sz="3200"/>
              <a:t>ongelijkheden in de samenleving zijn het gevolg van machtsverschillen;</a:t>
            </a:r>
          </a:p>
          <a:p>
            <a:r>
              <a:rPr lang="nl-NL" sz="3200"/>
              <a:t>ongelijkheden leiden uiteindelijk tot tegenstellingen, conflicten of strijd;</a:t>
            </a:r>
          </a:p>
          <a:p>
            <a:r>
              <a:rPr lang="nl-NL" sz="3200"/>
              <a:t>strijd kan resulteren in het verdwijnen van ongelijkheden door de afschaffing van de oude machtsmiddelen of de herverdeling van de hulpbronnen/goederen;</a:t>
            </a:r>
          </a:p>
          <a:p>
            <a:r>
              <a:rPr lang="nl-NL" sz="3200"/>
              <a:t>na strijd kan gelijkheid ontstaan, maar na verloop van tijd zullen zich weer nieuwe vormen van ongelijkheid voordoen.</a:t>
            </a:r>
            <a:endParaRPr lang="nl-NL"/>
          </a:p>
        </p:txBody>
      </p:sp>
    </p:spTree>
    <p:extLst>
      <p:ext uri="{BB962C8B-B14F-4D97-AF65-F5344CB8AC3E}">
        <p14:creationId xmlns:p14="http://schemas.microsoft.com/office/powerpoint/2010/main" val="2284923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8DA69-5391-4037-9E59-31D73E8461D9}"/>
              </a:ext>
            </a:extLst>
          </p:cNvPr>
          <p:cNvSpPr>
            <a:spLocks noGrp="1"/>
          </p:cNvSpPr>
          <p:nvPr>
            <p:ph type="title"/>
          </p:nvPr>
        </p:nvSpPr>
        <p:spPr/>
        <p:txBody>
          <a:bodyPr>
            <a:normAutofit/>
          </a:bodyPr>
          <a:lstStyle/>
          <a:p>
            <a:pPr algn="l"/>
            <a:r>
              <a:rPr lang="nl-NL" sz="3300"/>
              <a:t>Rationele actor</a:t>
            </a:r>
          </a:p>
        </p:txBody>
      </p:sp>
      <p:sp>
        <p:nvSpPr>
          <p:cNvPr id="3" name="Tijdelijke aanduiding voor inhoud 2">
            <a:extLst>
              <a:ext uri="{FF2B5EF4-FFF2-40B4-BE49-F238E27FC236}">
                <a16:creationId xmlns:a16="http://schemas.microsoft.com/office/drawing/2014/main" id="{23CBCB6E-260B-44EE-885E-3FD045D91826}"/>
              </a:ext>
            </a:extLst>
          </p:cNvPr>
          <p:cNvSpPr>
            <a:spLocks noGrp="1"/>
          </p:cNvSpPr>
          <p:nvPr>
            <p:ph idx="1"/>
          </p:nvPr>
        </p:nvSpPr>
        <p:spPr/>
        <p:txBody>
          <a:bodyPr>
            <a:normAutofit/>
          </a:bodyPr>
          <a:lstStyle/>
          <a:p>
            <a:pPr marL="0" indent="0">
              <a:buNone/>
            </a:pPr>
            <a:r>
              <a:rPr lang="nl-NL" sz="2400" b="1"/>
              <a:t>Rationele-actor- paradigma </a:t>
            </a:r>
          </a:p>
          <a:p>
            <a:pPr marL="0" indent="0">
              <a:buNone/>
            </a:pPr>
            <a:r>
              <a:rPr lang="nl-NL" sz="2400"/>
              <a:t>• rationeel handelen van actoren ordent de samenleving, doordat dit gedrag resulteert in sociale en politieke verhoudingen en bindingen;</a:t>
            </a:r>
          </a:p>
          <a:p>
            <a:pPr marL="0" indent="0">
              <a:buNone/>
            </a:pPr>
            <a:r>
              <a:rPr lang="nl-NL" sz="2400"/>
              <a:t>• om doelen te bereiken en/of voor nutsmaximalisatie wegen actoren doelgericht handelingsmogelijkheden tegen elkaar af met een rationele afweging van kosten en/of baten;</a:t>
            </a:r>
          </a:p>
          <a:p>
            <a:pPr marL="0" indent="0">
              <a:buNone/>
            </a:pPr>
            <a:r>
              <a:rPr lang="nl-NL" sz="2400"/>
              <a:t>• individuele en collectieve rationaliteit kunnen verschillen, wanneer individuele rationele handelingen onbedoelde gevolgen hebben voor het collectief.</a:t>
            </a:r>
          </a:p>
          <a:p>
            <a:pPr>
              <a:buFont typeface="Wingdings" panose="05000000000000000000" pitchFamily="2" charset="2"/>
              <a:buChar char="Ø"/>
            </a:pPr>
            <a:endParaRPr lang="nl-NL" sz="2000"/>
          </a:p>
        </p:txBody>
      </p:sp>
    </p:spTree>
    <p:extLst>
      <p:ext uri="{BB962C8B-B14F-4D97-AF65-F5344CB8AC3E}">
        <p14:creationId xmlns:p14="http://schemas.microsoft.com/office/powerpoint/2010/main" val="12485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B7EE0-20B5-EECC-4651-83E60FE31846}"/>
              </a:ext>
            </a:extLst>
          </p:cNvPr>
          <p:cNvSpPr>
            <a:spLocks noGrp="1"/>
          </p:cNvSpPr>
          <p:nvPr>
            <p:ph type="title"/>
          </p:nvPr>
        </p:nvSpPr>
        <p:spPr/>
        <p:txBody>
          <a:bodyPr/>
          <a:lstStyle/>
          <a:p>
            <a:r>
              <a:rPr lang="nl-NL"/>
              <a:t>Sociaal-constructivisme</a:t>
            </a:r>
          </a:p>
        </p:txBody>
      </p:sp>
      <p:sp>
        <p:nvSpPr>
          <p:cNvPr id="3" name="Tijdelijke aanduiding voor inhoud 2">
            <a:extLst>
              <a:ext uri="{FF2B5EF4-FFF2-40B4-BE49-F238E27FC236}">
                <a16:creationId xmlns:a16="http://schemas.microsoft.com/office/drawing/2014/main" id="{EEBF63D2-5C38-0726-702C-AE1A3D23B179}"/>
              </a:ext>
            </a:extLst>
          </p:cNvPr>
          <p:cNvSpPr>
            <a:spLocks noGrp="1"/>
          </p:cNvSpPr>
          <p:nvPr>
            <p:ph sz="quarter" idx="1"/>
          </p:nvPr>
        </p:nvSpPr>
        <p:spPr/>
        <p:txBody>
          <a:bodyPr>
            <a:normAutofit fontScale="85000" lnSpcReduction="20000"/>
          </a:bodyPr>
          <a:lstStyle/>
          <a:p>
            <a:pPr marL="0" indent="0">
              <a:buNone/>
            </a:pPr>
            <a:r>
              <a:rPr lang="nl-NL" sz="3200" b="1"/>
              <a:t>Sociaalconstructivisme- paradigma</a:t>
            </a:r>
          </a:p>
          <a:p>
            <a:r>
              <a:rPr lang="nl-NL" sz="3200"/>
              <a:t>actoren geven samen betekenis aan de sociale werkelijkheid, oftewel interpreteren in sociale interactie de sociale werkelijkheid;</a:t>
            </a:r>
          </a:p>
          <a:p>
            <a:r>
              <a:rPr lang="nl-NL" sz="3200">
                <a:highlight>
                  <a:srgbClr val="FFFF00"/>
                </a:highlight>
              </a:rPr>
              <a:t>de betekenisgeving aan/interpretatie van de sociale werkelijkheid hangt af van </a:t>
            </a:r>
            <a:r>
              <a:rPr lang="nl-NL" sz="3200">
                <a:highlight>
                  <a:srgbClr val="00FFFF"/>
                </a:highlight>
              </a:rPr>
              <a:t>bijvoorbeeld regels, opvattingen, (zelf)beeld, normen en waarden - zoals in cultuur, sociale instituties en identiteit </a:t>
            </a:r>
            <a:r>
              <a:rPr lang="nl-NL" sz="3200">
                <a:highlight>
                  <a:srgbClr val="00FF00"/>
                </a:highlight>
              </a:rPr>
              <a:t>- en niet zozeer van objectieve feiten;</a:t>
            </a:r>
          </a:p>
          <a:p>
            <a:r>
              <a:rPr lang="nl-NL" sz="3200"/>
              <a:t>in een samenspel van sociaal handelen, sociale interactie en interpretaties/betekenissen construeren actoren de sociale werkelijkheid;</a:t>
            </a:r>
          </a:p>
          <a:p>
            <a:r>
              <a:rPr lang="nl-NL" sz="3200"/>
              <a:t>actoren construeren de sociale werkelijkheid steeds opnieuw in een voortdurend proces.</a:t>
            </a:r>
          </a:p>
          <a:p>
            <a:endParaRPr lang="nl-NL"/>
          </a:p>
        </p:txBody>
      </p:sp>
    </p:spTree>
    <p:extLst>
      <p:ext uri="{BB962C8B-B14F-4D97-AF65-F5344CB8AC3E}">
        <p14:creationId xmlns:p14="http://schemas.microsoft.com/office/powerpoint/2010/main" val="245541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DB74111-C5D7-C3BE-D9F1-BC40E3285411}"/>
              </a:ext>
            </a:extLst>
          </p:cNvPr>
          <p:cNvSpPr>
            <a:spLocks noGrp="1"/>
          </p:cNvSpPr>
          <p:nvPr>
            <p:ph type="title"/>
          </p:nvPr>
        </p:nvSpPr>
        <p:spPr/>
        <p:txBody>
          <a:bodyPr/>
          <a:lstStyle/>
          <a:p>
            <a:r>
              <a:rPr lang="nl-NL"/>
              <a:t>De “</a:t>
            </a:r>
            <a:r>
              <a:rPr lang="nl-NL" err="1"/>
              <a:t>Manosphere</a:t>
            </a:r>
            <a:r>
              <a:rPr lang="nl-NL"/>
              <a:t>”</a:t>
            </a:r>
          </a:p>
        </p:txBody>
      </p:sp>
      <p:pic>
        <p:nvPicPr>
          <p:cNvPr id="8" name="Tijdelijke aanduiding voor inhoud 7">
            <a:extLst>
              <a:ext uri="{FF2B5EF4-FFF2-40B4-BE49-F238E27FC236}">
                <a16:creationId xmlns:a16="http://schemas.microsoft.com/office/drawing/2014/main" id="{F4AAEFE1-8273-B87C-9D74-A9594D2EF73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8892" y="1656512"/>
            <a:ext cx="4801016" cy="1028789"/>
          </a:xfrm>
          <a:prstGeom prst="rect">
            <a:avLst/>
          </a:prstGeom>
        </p:spPr>
      </p:pic>
      <p:pic>
        <p:nvPicPr>
          <p:cNvPr id="10" name="Tijdelijke aanduiding voor inhoud 9">
            <a:extLst>
              <a:ext uri="{FF2B5EF4-FFF2-40B4-BE49-F238E27FC236}">
                <a16:creationId xmlns:a16="http://schemas.microsoft.com/office/drawing/2014/main" id="{C297C31C-DD1B-52DF-00A6-DF750D8CD4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0172" y="2973000"/>
            <a:ext cx="6913137" cy="1479595"/>
          </a:xfrm>
          <a:prstGeom prst="rect">
            <a:avLst/>
          </a:prstGeom>
        </p:spPr>
      </p:pic>
      <p:pic>
        <p:nvPicPr>
          <p:cNvPr id="11" name="Afbeelding 10" descr="Documentaire Louis Theroux laat noodzaak zien van echte aandacht voor  jongens - Emancipator">
            <a:extLst>
              <a:ext uri="{FF2B5EF4-FFF2-40B4-BE49-F238E27FC236}">
                <a16:creationId xmlns:a16="http://schemas.microsoft.com/office/drawing/2014/main" id="{25A17101-4B25-E5B6-2086-B42C6FA478FF}"/>
              </a:ext>
            </a:extLst>
          </p:cNvPr>
          <p:cNvPicPr>
            <a:picLocks noChangeAspect="1"/>
          </p:cNvPicPr>
          <p:nvPr/>
        </p:nvPicPr>
        <p:blipFill>
          <a:blip r:embed="rId4"/>
          <a:stretch>
            <a:fillRect/>
          </a:stretch>
        </p:blipFill>
        <p:spPr>
          <a:xfrm>
            <a:off x="7624743" y="1089757"/>
            <a:ext cx="2504777" cy="3506688"/>
          </a:xfrm>
          <a:prstGeom prst="rect">
            <a:avLst/>
          </a:prstGeom>
        </p:spPr>
      </p:pic>
      <p:pic>
        <p:nvPicPr>
          <p:cNvPr id="15" name="Afbeelding 14">
            <a:extLst>
              <a:ext uri="{FF2B5EF4-FFF2-40B4-BE49-F238E27FC236}">
                <a16:creationId xmlns:a16="http://schemas.microsoft.com/office/drawing/2014/main" id="{6D0C39E0-467A-802D-4304-D3F51CB51481}"/>
              </a:ext>
            </a:extLst>
          </p:cNvPr>
          <p:cNvPicPr>
            <a:picLocks noChangeAspect="1"/>
          </p:cNvPicPr>
          <p:nvPr/>
        </p:nvPicPr>
        <p:blipFill>
          <a:blip r:embed="rId5">
            <a:extLst>
              <a:ext uri="{28A0092B-C50C-407E-A947-70E740481C1C}">
                <a14:useLocalDpi xmlns:a14="http://schemas.microsoft.com/office/drawing/2010/main" val="0"/>
              </a:ext>
            </a:extLst>
          </a:blip>
          <a:srcRect t="4706"/>
          <a:stretch>
            <a:fillRect/>
          </a:stretch>
        </p:blipFill>
        <p:spPr>
          <a:xfrm>
            <a:off x="500172" y="4826000"/>
            <a:ext cx="8184589" cy="1735632"/>
          </a:xfrm>
          <a:prstGeom prst="rect">
            <a:avLst/>
          </a:prstGeom>
        </p:spPr>
      </p:pic>
    </p:spTree>
    <p:extLst>
      <p:ext uri="{BB962C8B-B14F-4D97-AF65-F5344CB8AC3E}">
        <p14:creationId xmlns:p14="http://schemas.microsoft.com/office/powerpoint/2010/main" val="2120267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7C84379-A1DF-8549-1CE3-82C809EF4135}"/>
              </a:ext>
            </a:extLst>
          </p:cNvPr>
          <p:cNvSpPr>
            <a:spLocks noGrp="1"/>
          </p:cNvSpPr>
          <p:nvPr>
            <p:ph type="title"/>
          </p:nvPr>
        </p:nvSpPr>
        <p:spPr/>
        <p:txBody>
          <a:bodyPr/>
          <a:lstStyle/>
          <a:p>
            <a:r>
              <a:rPr lang="nl-NL"/>
              <a:t>Toepassing</a:t>
            </a:r>
          </a:p>
        </p:txBody>
      </p:sp>
      <p:sp>
        <p:nvSpPr>
          <p:cNvPr id="6" name="Tijdelijke aanduiding voor inhoud 5">
            <a:extLst>
              <a:ext uri="{FF2B5EF4-FFF2-40B4-BE49-F238E27FC236}">
                <a16:creationId xmlns:a16="http://schemas.microsoft.com/office/drawing/2014/main" id="{EBF7CEA2-2150-90B2-39E1-5AB067B1BA79}"/>
              </a:ext>
            </a:extLst>
          </p:cNvPr>
          <p:cNvSpPr>
            <a:spLocks noGrp="1"/>
          </p:cNvSpPr>
          <p:nvPr>
            <p:ph sz="half" idx="1"/>
          </p:nvPr>
        </p:nvSpPr>
        <p:spPr>
          <a:xfrm>
            <a:off x="6316133" y="1565275"/>
            <a:ext cx="5334000" cy="4667250"/>
          </a:xfrm>
        </p:spPr>
        <p:txBody>
          <a:bodyPr vert="horz" lIns="91440" tIns="45720" rIns="91440" bIns="45720" rtlCol="0" anchor="t">
            <a:normAutofit fontScale="77500" lnSpcReduction="20000"/>
          </a:bodyPr>
          <a:lstStyle/>
          <a:p>
            <a:r>
              <a:rPr lang="nl-NL">
                <a:latin typeface="Effra"/>
              </a:rPr>
              <a:t>Jonge mannen kijken veel content op sociale media waarin gesteld wordt dat vrouwen minderwaardig zijn, homo’s zwak zijn en mannen op en top gespierd moeten zijn.</a:t>
            </a:r>
          </a:p>
          <a:p>
            <a:r>
              <a:rPr lang="nl-NL">
                <a:highlight>
                  <a:srgbClr val="FFFF00"/>
                </a:highlight>
                <a:latin typeface="Effra"/>
              </a:rPr>
              <a:t>De interpretatie van de sociale werkelijkheid hangt af van </a:t>
            </a:r>
            <a:r>
              <a:rPr lang="nl-NL">
                <a:highlight>
                  <a:srgbClr val="00FFFF"/>
                </a:highlight>
                <a:latin typeface="Effra"/>
              </a:rPr>
              <a:t>de opvattingen en normen, zoals dat vrouwen minderwaardig en homo’s zwak zijn, die gelden in de </a:t>
            </a:r>
            <a:r>
              <a:rPr lang="nl-NL" err="1">
                <a:highlight>
                  <a:srgbClr val="00FFFF"/>
                </a:highlight>
                <a:latin typeface="Effra"/>
              </a:rPr>
              <a:t>manosphere</a:t>
            </a:r>
            <a:r>
              <a:rPr lang="nl-NL">
                <a:highlight>
                  <a:srgbClr val="00FFFF"/>
                </a:highlight>
                <a:latin typeface="Effra"/>
              </a:rPr>
              <a:t>. Deze content wordt door jonge mannen veel </a:t>
            </a:r>
            <a:r>
              <a:rPr lang="nl-NL" err="1">
                <a:highlight>
                  <a:srgbClr val="00FFFF"/>
                </a:highlight>
                <a:latin typeface="Effra"/>
              </a:rPr>
              <a:t>vekeken</a:t>
            </a:r>
            <a:r>
              <a:rPr lang="nl-NL">
                <a:highlight>
                  <a:srgbClr val="00FFFF"/>
                </a:highlight>
                <a:latin typeface="Effra"/>
              </a:rPr>
              <a:t> op </a:t>
            </a:r>
            <a:r>
              <a:rPr lang="nl-NL" err="1">
                <a:highlight>
                  <a:srgbClr val="00FFFF"/>
                </a:highlight>
                <a:latin typeface="Effra"/>
              </a:rPr>
              <a:t>social</a:t>
            </a:r>
            <a:r>
              <a:rPr lang="nl-NL">
                <a:highlight>
                  <a:srgbClr val="00FFFF"/>
                </a:highlight>
                <a:latin typeface="Effra"/>
              </a:rPr>
              <a:t> media.  </a:t>
            </a:r>
            <a:r>
              <a:rPr lang="nl-NL">
                <a:highlight>
                  <a:srgbClr val="00FF00"/>
                </a:highlight>
                <a:latin typeface="Effra"/>
              </a:rPr>
              <a:t>Dit staat haaks op de objectieve feiten namelijk dat man, vrouw, hetero en homo gelijk zijn. </a:t>
            </a:r>
          </a:p>
          <a:p>
            <a:r>
              <a:rPr lang="nl-NL">
                <a:latin typeface="Effra"/>
              </a:rPr>
              <a:t>Dus de </a:t>
            </a:r>
            <a:r>
              <a:rPr lang="nl-NL" err="1">
                <a:latin typeface="Effra"/>
              </a:rPr>
              <a:t>manosphere</a:t>
            </a:r>
            <a:r>
              <a:rPr lang="nl-NL">
                <a:latin typeface="Effra"/>
              </a:rPr>
              <a:t> zorgt ervoor dat negatieve denkbeelden van jongeren over vrouwen en homo’s worden versterkt.</a:t>
            </a:r>
            <a:endParaRPr lang="nl-NL"/>
          </a:p>
          <a:p>
            <a:endParaRPr lang="nl-NL"/>
          </a:p>
          <a:p>
            <a:endParaRPr lang="nl-NL"/>
          </a:p>
        </p:txBody>
      </p:sp>
      <p:sp>
        <p:nvSpPr>
          <p:cNvPr id="8" name="Tijdelijke aanduiding voor inhoud 7">
            <a:extLst>
              <a:ext uri="{FF2B5EF4-FFF2-40B4-BE49-F238E27FC236}">
                <a16:creationId xmlns:a16="http://schemas.microsoft.com/office/drawing/2014/main" id="{E8546F7E-AA90-10E0-5FCF-B8E93A81AF1A}"/>
              </a:ext>
            </a:extLst>
          </p:cNvPr>
          <p:cNvSpPr>
            <a:spLocks noGrp="1"/>
          </p:cNvSpPr>
          <p:nvPr>
            <p:ph sz="half" idx="2"/>
          </p:nvPr>
        </p:nvSpPr>
        <p:spPr>
          <a:xfrm>
            <a:off x="448732" y="1565275"/>
            <a:ext cx="5334000" cy="4803775"/>
          </a:xfrm>
        </p:spPr>
        <p:txBody>
          <a:bodyPr>
            <a:noAutofit/>
          </a:bodyPr>
          <a:lstStyle/>
          <a:p>
            <a:r>
              <a:rPr lang="nl-NL" sz="1800"/>
              <a:t>Vraag: Verklaar vanuit het sociaal constructivisme paradigma dat jongeren in de </a:t>
            </a:r>
            <a:r>
              <a:rPr lang="nl-NL" sz="1800" err="1"/>
              <a:t>Manosphere</a:t>
            </a:r>
            <a:r>
              <a:rPr lang="nl-NL" sz="1800"/>
              <a:t> elkaar negatief versterken in hun denkbeelden over vrouwen en homo’s. Gebruik een passende aanname in je antwoord.</a:t>
            </a:r>
          </a:p>
          <a:p>
            <a:r>
              <a:rPr lang="nl-NL" sz="1800"/>
              <a:t>Wat moet je doen?</a:t>
            </a:r>
          </a:p>
          <a:p>
            <a:pPr lvl="1"/>
            <a:r>
              <a:rPr lang="nl-NL" sz="1800"/>
              <a:t>Ga op zoek naar een passende aanname.</a:t>
            </a:r>
          </a:p>
          <a:p>
            <a:pPr lvl="1"/>
            <a:r>
              <a:rPr lang="nl-NL" sz="1800">
                <a:highlight>
                  <a:srgbClr val="FFFF00"/>
                </a:highlight>
              </a:rPr>
              <a:t>de betekenisgeving aan/interpretatie van de sociale werkelijkheid hangt af van </a:t>
            </a:r>
            <a:r>
              <a:rPr lang="nl-NL" sz="1800">
                <a:highlight>
                  <a:srgbClr val="00FFFF"/>
                </a:highlight>
              </a:rPr>
              <a:t>bijvoorbeeld regels, opvattingen, (zelf)beeld, normen en waarden - zoals in cultuur, sociale instituties en identiteit </a:t>
            </a:r>
            <a:r>
              <a:rPr lang="nl-NL" sz="1800">
                <a:highlight>
                  <a:srgbClr val="00FF00"/>
                </a:highlight>
              </a:rPr>
              <a:t>- en niet zozeer van objectieve feiten;</a:t>
            </a:r>
            <a:endParaRPr lang="nl-NL" sz="1800"/>
          </a:p>
          <a:p>
            <a:pPr lvl="1"/>
            <a:r>
              <a:rPr lang="nl-NL" sz="1800">
                <a:sym typeface="Wingdings" panose="05000000000000000000" pitchFamily="2" charset="2"/>
              </a:rPr>
              <a:t>Welke regels, opvattingen, (zelfbeeld) etc. zijn van invloed op de betekenisgeving/interpretatie van de sociale werkelijkheid.</a:t>
            </a:r>
          </a:p>
          <a:p>
            <a:pPr lvl="1"/>
            <a:r>
              <a:rPr lang="nl-NL" sz="1800">
                <a:sym typeface="Wingdings" panose="05000000000000000000" pitchFamily="2" charset="2"/>
              </a:rPr>
              <a:t>Benoem ook de objectieve feiten als tegenhanger.</a:t>
            </a:r>
            <a:endParaRPr lang="nl-NL" sz="1800"/>
          </a:p>
        </p:txBody>
      </p:sp>
    </p:spTree>
    <p:extLst>
      <p:ext uri="{BB962C8B-B14F-4D97-AF65-F5344CB8AC3E}">
        <p14:creationId xmlns:p14="http://schemas.microsoft.com/office/powerpoint/2010/main" val="415841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mp;quot;Following the recent changes in the international balance of power, the United States and other Western countries did not hesitate to openly violate the decisions of international organizations and the principles of international law.&amp;quot; (Getty Images Illustration)">
            <a:extLst>
              <a:ext uri="{FF2B5EF4-FFF2-40B4-BE49-F238E27FC236}">
                <a16:creationId xmlns:a16="http://schemas.microsoft.com/office/drawing/2014/main" id="{81A6F3CF-3827-2652-4379-AF8A7A567894}"/>
              </a:ext>
            </a:extLst>
          </p:cNvPr>
          <p:cNvPicPr>
            <a:picLocks noChangeAspect="1"/>
          </p:cNvPicPr>
          <p:nvPr/>
        </p:nvPicPr>
        <p:blipFill>
          <a:blip r:embed="rId2"/>
          <a:srcRect t="7810" r="23576" b="1281"/>
          <a:stretch>
            <a:fillRect/>
          </a:stretch>
        </p:blipFill>
        <p:spPr>
          <a:xfrm>
            <a:off x="3522468" y="10"/>
            <a:ext cx="8669532" cy="6857990"/>
          </a:xfrm>
          <a:prstGeom prst="rect">
            <a:avLst/>
          </a:prstGeom>
        </p:spPr>
      </p:pic>
      <p:sp>
        <p:nvSpPr>
          <p:cNvPr id="28" name="Rectangle 2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B0B05F7-A2EE-8126-7265-02C6AAF57D8C}"/>
              </a:ext>
            </a:extLst>
          </p:cNvPr>
          <p:cNvSpPr>
            <a:spLocks noGrp="1"/>
          </p:cNvSpPr>
          <p:nvPr>
            <p:ph type="title"/>
          </p:nvPr>
        </p:nvSpPr>
        <p:spPr>
          <a:xfrm>
            <a:off x="371094" y="1161288"/>
            <a:ext cx="3438144" cy="1124712"/>
          </a:xfrm>
        </p:spPr>
        <p:txBody>
          <a:bodyPr anchor="b">
            <a:normAutofit/>
          </a:bodyPr>
          <a:lstStyle/>
          <a:p>
            <a:r>
              <a:rPr lang="nl-NL" sz="2800">
                <a:solidFill>
                  <a:schemeClr val="bg1"/>
                </a:solidFill>
                <a:latin typeface="Arial"/>
                <a:cs typeface="Arial"/>
              </a:rPr>
              <a:t>Theorieën over het gedrag van staten</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0FC5548F-98D4-4BE0-A0F7-3362B7196DE1}"/>
              </a:ext>
            </a:extLst>
          </p:cNvPr>
          <p:cNvSpPr>
            <a:spLocks noGrp="1"/>
          </p:cNvSpPr>
          <p:nvPr>
            <p:ph idx="1"/>
          </p:nvPr>
        </p:nvSpPr>
        <p:spPr>
          <a:xfrm>
            <a:off x="371094" y="2718054"/>
            <a:ext cx="3438906" cy="3207258"/>
          </a:xfrm>
        </p:spPr>
        <p:txBody>
          <a:bodyPr anchor="t">
            <a:normAutofit/>
          </a:bodyPr>
          <a:lstStyle/>
          <a:p>
            <a:endParaRPr lang="en-US" sz="1700">
              <a:solidFill>
                <a:schemeClr val="bg1"/>
              </a:solidFill>
            </a:endParaRPr>
          </a:p>
        </p:txBody>
      </p:sp>
    </p:spTree>
    <p:extLst>
      <p:ext uri="{BB962C8B-B14F-4D97-AF65-F5344CB8AC3E}">
        <p14:creationId xmlns:p14="http://schemas.microsoft.com/office/powerpoint/2010/main" val="113032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BCE1A-2F2A-70F0-9A27-04024A01CE60}"/>
              </a:ext>
            </a:extLst>
          </p:cNvPr>
          <p:cNvSpPr>
            <a:spLocks noGrp="1"/>
          </p:cNvSpPr>
          <p:nvPr>
            <p:ph type="title"/>
          </p:nvPr>
        </p:nvSpPr>
        <p:spPr>
          <a:xfrm>
            <a:off x="838200" y="1055044"/>
            <a:ext cx="10515600" cy="1325563"/>
          </a:xfrm>
        </p:spPr>
        <p:txBody>
          <a:bodyPr/>
          <a:lstStyle/>
          <a:p>
            <a:r>
              <a:rPr lang="nl-NL">
                <a:latin typeface="Effra"/>
                <a:cs typeface="Arial"/>
              </a:rPr>
              <a:t>Vijf theorieën over het gedrag van nationale staten</a:t>
            </a:r>
          </a:p>
        </p:txBody>
      </p:sp>
      <p:sp>
        <p:nvSpPr>
          <p:cNvPr id="3" name="Tijdelijke aanduiding voor inhoud 2">
            <a:extLst>
              <a:ext uri="{FF2B5EF4-FFF2-40B4-BE49-F238E27FC236}">
                <a16:creationId xmlns:a16="http://schemas.microsoft.com/office/drawing/2014/main" id="{47F986D4-6F35-BAFF-E0F2-4BEF4D9635C1}"/>
              </a:ext>
            </a:extLst>
          </p:cNvPr>
          <p:cNvSpPr>
            <a:spLocks noGrp="1"/>
          </p:cNvSpPr>
          <p:nvPr>
            <p:ph sz="half" idx="1"/>
          </p:nvPr>
        </p:nvSpPr>
        <p:spPr>
          <a:xfrm>
            <a:off x="838200" y="2742085"/>
            <a:ext cx="9588843" cy="4351338"/>
          </a:xfrm>
        </p:spPr>
        <p:txBody>
          <a:bodyPr vert="horz" lIns="91440" tIns="45720" rIns="91440" bIns="45720" rtlCol="0" anchor="t">
            <a:normAutofit/>
          </a:bodyPr>
          <a:lstStyle/>
          <a:p>
            <a:r>
              <a:rPr lang="nl-NL">
                <a:latin typeface="Effra"/>
                <a:cs typeface="Arial"/>
              </a:rPr>
              <a:t>Realistische theorieën</a:t>
            </a:r>
          </a:p>
          <a:p>
            <a:r>
              <a:rPr lang="nl-NL">
                <a:latin typeface="Effra"/>
                <a:cs typeface="Arial"/>
              </a:rPr>
              <a:t>Marxistische theorieën</a:t>
            </a:r>
          </a:p>
          <a:p>
            <a:r>
              <a:rPr lang="nl-NL">
                <a:latin typeface="Effra"/>
                <a:cs typeface="Arial"/>
              </a:rPr>
              <a:t>Liberale theorieën</a:t>
            </a:r>
          </a:p>
          <a:p>
            <a:r>
              <a:rPr lang="nl-NL">
                <a:latin typeface="Effra"/>
                <a:cs typeface="Arial"/>
              </a:rPr>
              <a:t>Sociaal constructivistische theorieën</a:t>
            </a:r>
          </a:p>
          <a:p>
            <a:r>
              <a:rPr lang="nl-NL">
                <a:latin typeface="Effra"/>
                <a:cs typeface="Arial"/>
              </a:rPr>
              <a:t>Politiek psychologische theorieën</a:t>
            </a:r>
          </a:p>
        </p:txBody>
      </p:sp>
    </p:spTree>
    <p:extLst>
      <p:ext uri="{BB962C8B-B14F-4D97-AF65-F5344CB8AC3E}">
        <p14:creationId xmlns:p14="http://schemas.microsoft.com/office/powerpoint/2010/main" val="2844351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B67C5-847B-D288-02CE-265048EED90E}"/>
              </a:ext>
            </a:extLst>
          </p:cNvPr>
          <p:cNvSpPr>
            <a:spLocks noGrp="1"/>
          </p:cNvSpPr>
          <p:nvPr>
            <p:ph type="title"/>
          </p:nvPr>
        </p:nvSpPr>
        <p:spPr>
          <a:xfrm>
            <a:off x="759759" y="678890"/>
            <a:ext cx="10515600" cy="1325563"/>
          </a:xfrm>
        </p:spPr>
        <p:txBody>
          <a:bodyPr/>
          <a:lstStyle/>
          <a:p>
            <a:r>
              <a:rPr lang="nl-NL">
                <a:latin typeface="Effra"/>
                <a:cs typeface="Arial"/>
              </a:rPr>
              <a:t>QUIZ vraag</a:t>
            </a:r>
          </a:p>
        </p:txBody>
      </p:sp>
      <p:sp>
        <p:nvSpPr>
          <p:cNvPr id="3" name="Tijdelijke aanduiding voor inhoud 2">
            <a:extLst>
              <a:ext uri="{FF2B5EF4-FFF2-40B4-BE49-F238E27FC236}">
                <a16:creationId xmlns:a16="http://schemas.microsoft.com/office/drawing/2014/main" id="{2EB5E698-B1E7-22CB-F5C2-33BB6E637B35}"/>
              </a:ext>
            </a:extLst>
          </p:cNvPr>
          <p:cNvSpPr>
            <a:spLocks noGrp="1"/>
          </p:cNvSpPr>
          <p:nvPr>
            <p:ph sz="half" idx="1"/>
          </p:nvPr>
        </p:nvSpPr>
        <p:spPr>
          <a:xfrm>
            <a:off x="771940" y="1825625"/>
            <a:ext cx="6948555" cy="4351338"/>
          </a:xfrm>
        </p:spPr>
        <p:txBody>
          <a:bodyPr vert="horz" lIns="91440" tIns="45720" rIns="91440" bIns="45720" rtlCol="0" anchor="t">
            <a:normAutofit/>
          </a:bodyPr>
          <a:lstStyle/>
          <a:p>
            <a:pPr marL="0" indent="0">
              <a:buNone/>
            </a:pPr>
            <a:r>
              <a:rPr lang="nl-NL">
                <a:latin typeface="Effra"/>
              </a:rPr>
              <a:t>Een onderzoeker stelt dat arme landen economisch afhankelijk blijven van rijke landen, doordat grote bedrijven steeds op zoek zijn naar maximale winst en minimale kosten voor hun productie.</a:t>
            </a:r>
          </a:p>
          <a:p>
            <a:pPr marL="0" indent="0">
              <a:buNone/>
            </a:pPr>
            <a:r>
              <a:rPr lang="nl-NL" b="1"/>
              <a:t>Welke theorie past hier het beste bij?</a:t>
            </a:r>
            <a:endParaRPr lang="nl-NL"/>
          </a:p>
          <a:p>
            <a:pPr marL="0" indent="0">
              <a:buNone/>
            </a:pPr>
            <a:r>
              <a:rPr lang="nl-NL">
                <a:latin typeface="Effra"/>
              </a:rPr>
              <a:t>A. Realistische theorie</a:t>
            </a:r>
            <a:br>
              <a:rPr lang="nl-NL"/>
            </a:br>
            <a:r>
              <a:rPr lang="nl-NL">
                <a:latin typeface="Effra"/>
              </a:rPr>
              <a:t>B. Liberale theorie</a:t>
            </a:r>
            <a:br>
              <a:rPr lang="nl-NL"/>
            </a:br>
            <a:r>
              <a:rPr lang="nl-NL">
                <a:latin typeface="Effra"/>
              </a:rPr>
              <a:t>C. Marxistische theorie </a:t>
            </a:r>
            <a:br>
              <a:rPr lang="nl-NL"/>
            </a:br>
            <a:r>
              <a:rPr lang="nl-NL">
                <a:latin typeface="Effra"/>
              </a:rPr>
              <a:t>D. Politiek-psychologische theorie</a:t>
            </a:r>
          </a:p>
          <a:p>
            <a:endParaRPr lang="nl-NL"/>
          </a:p>
        </p:txBody>
      </p:sp>
      <p:pic>
        <p:nvPicPr>
          <p:cNvPr id="5" name="Graphic 3" descr="Badge Question Mark outline">
            <a:extLst>
              <a:ext uri="{FF2B5EF4-FFF2-40B4-BE49-F238E27FC236}">
                <a16:creationId xmlns:a16="http://schemas.microsoft.com/office/drawing/2014/main" id="{70B3DD02-C456-0DD3-247A-B8EB198A07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165547" y="806011"/>
            <a:ext cx="1809473" cy="1809473"/>
          </a:xfrm>
          <a:prstGeom prst="rect">
            <a:avLst/>
          </a:prstGeom>
        </p:spPr>
      </p:pic>
    </p:spTree>
    <p:extLst>
      <p:ext uri="{BB962C8B-B14F-4D97-AF65-F5344CB8AC3E}">
        <p14:creationId xmlns:p14="http://schemas.microsoft.com/office/powerpoint/2010/main" val="79347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1F8FDD-276B-274A-0820-6AB301D10B65}"/>
              </a:ext>
            </a:extLst>
          </p:cNvPr>
          <p:cNvSpPr>
            <a:spLocks noGrp="1"/>
          </p:cNvSpPr>
          <p:nvPr>
            <p:ph type="title"/>
          </p:nvPr>
        </p:nvSpPr>
        <p:spPr>
          <a:xfrm>
            <a:off x="838200" y="519584"/>
            <a:ext cx="10515600" cy="1325563"/>
          </a:xfrm>
        </p:spPr>
        <p:txBody>
          <a:bodyPr/>
          <a:lstStyle/>
          <a:p>
            <a:r>
              <a:rPr lang="nl-NL">
                <a:latin typeface="Effra" panose="02000506080000020004"/>
                <a:cs typeface="Arial"/>
              </a:rPr>
              <a:t>MAW spreekuren HAVO</a:t>
            </a:r>
          </a:p>
        </p:txBody>
      </p:sp>
      <p:sp>
        <p:nvSpPr>
          <p:cNvPr id="3" name="Tijdelijke aanduiding voor inhoud 2">
            <a:extLst>
              <a:ext uri="{FF2B5EF4-FFF2-40B4-BE49-F238E27FC236}">
                <a16:creationId xmlns:a16="http://schemas.microsoft.com/office/drawing/2014/main" id="{EBB0812B-5383-2FAD-D59A-A7841EC0ADDF}"/>
              </a:ext>
            </a:extLst>
          </p:cNvPr>
          <p:cNvSpPr>
            <a:spLocks noGrp="1"/>
          </p:cNvSpPr>
          <p:nvPr>
            <p:ph sz="half" idx="1"/>
          </p:nvPr>
        </p:nvSpPr>
        <p:spPr>
          <a:xfrm>
            <a:off x="6172200" y="1693103"/>
            <a:ext cx="5181600" cy="4351338"/>
          </a:xfrm>
        </p:spPr>
        <p:txBody>
          <a:bodyPr vert="horz" lIns="91440" tIns="45720" rIns="91440" bIns="45720" rtlCol="0" anchor="t">
            <a:normAutofit fontScale="92500" lnSpcReduction="10000"/>
          </a:bodyPr>
          <a:lstStyle/>
          <a:p>
            <a:pPr marL="0" indent="0">
              <a:buNone/>
            </a:pPr>
            <a:r>
              <a:rPr lang="nl-NL" sz="2400" b="1">
                <a:latin typeface="Effra" panose="02000506080000020004"/>
                <a:cs typeface="Arial"/>
              </a:rPr>
              <a:t>2025 </a:t>
            </a:r>
            <a:endParaRPr lang="nl-NL" sz="2400">
              <a:latin typeface="Effra" panose="02000506080000020004"/>
              <a:cs typeface="Arial"/>
            </a:endParaRPr>
          </a:p>
          <a:p>
            <a:r>
              <a:rPr lang="nl-NL" sz="2400">
                <a:latin typeface="Effra" panose="02000506080000020004"/>
                <a:cs typeface="Arial"/>
              </a:rPr>
              <a:t>Dimensies van Hofstede</a:t>
            </a:r>
          </a:p>
          <a:p>
            <a:r>
              <a:rPr lang="nl-NL" sz="2400" err="1">
                <a:latin typeface="Effra" panose="02000506080000020004"/>
                <a:cs typeface="Arial"/>
              </a:rPr>
              <a:t>Onderzoeksvaardigheden</a:t>
            </a:r>
            <a:r>
              <a:rPr lang="nl-NL" sz="2400">
                <a:latin typeface="Effra" panose="02000506080000020004"/>
                <a:cs typeface="Arial"/>
              </a:rPr>
              <a:t> CE</a:t>
            </a:r>
          </a:p>
          <a:p>
            <a:pPr lvl="1"/>
            <a:r>
              <a:rPr lang="nl-NL">
                <a:latin typeface="Effra" panose="02000506080000020004"/>
                <a:cs typeface="Arial"/>
              </a:rPr>
              <a:t>Hypothese formuleren</a:t>
            </a:r>
          </a:p>
          <a:p>
            <a:pPr lvl="1"/>
            <a:r>
              <a:rPr lang="nl-NL">
                <a:latin typeface="Effra" panose="02000506080000020004"/>
                <a:cs typeface="Arial"/>
              </a:rPr>
              <a:t>Grafiek aflezen</a:t>
            </a:r>
          </a:p>
          <a:p>
            <a:pPr lvl="1"/>
            <a:r>
              <a:rPr lang="nl-NL">
                <a:latin typeface="Effra" panose="02000506080000020004"/>
                <a:cs typeface="Arial"/>
              </a:rPr>
              <a:t>Correlatie – causaliteit</a:t>
            </a:r>
            <a:endParaRPr lang="nl-NL">
              <a:latin typeface="Effra" panose="02000506080000020004"/>
            </a:endParaRPr>
          </a:p>
        </p:txBody>
      </p:sp>
      <p:sp>
        <p:nvSpPr>
          <p:cNvPr id="4" name="Tijdelijke aanduiding voor inhoud 3">
            <a:extLst>
              <a:ext uri="{FF2B5EF4-FFF2-40B4-BE49-F238E27FC236}">
                <a16:creationId xmlns:a16="http://schemas.microsoft.com/office/drawing/2014/main" id="{C176F717-612C-1146-B03D-524C6B71B898}"/>
              </a:ext>
            </a:extLst>
          </p:cNvPr>
          <p:cNvSpPr>
            <a:spLocks noGrp="1"/>
          </p:cNvSpPr>
          <p:nvPr>
            <p:ph sz="half" idx="2"/>
          </p:nvPr>
        </p:nvSpPr>
        <p:spPr>
          <a:xfrm>
            <a:off x="915504" y="1693102"/>
            <a:ext cx="5180496" cy="4645313"/>
          </a:xfrm>
        </p:spPr>
        <p:txBody>
          <a:bodyPr vert="horz" lIns="91440" tIns="45720" rIns="91440" bIns="45720" rtlCol="0" anchor="t">
            <a:normAutofit fontScale="92500" lnSpcReduction="10000"/>
          </a:bodyPr>
          <a:lstStyle/>
          <a:p>
            <a:pPr marL="0" indent="0">
              <a:buNone/>
            </a:pPr>
            <a:r>
              <a:rPr lang="nl-NL" sz="2600" b="1">
                <a:latin typeface="Effra" panose="02000506080000020004"/>
                <a:cs typeface="Arial"/>
              </a:rPr>
              <a:t>2024 </a:t>
            </a:r>
            <a:endParaRPr lang="nl-NL" sz="2600">
              <a:latin typeface="Effra" panose="02000506080000020004"/>
              <a:cs typeface="Arial"/>
            </a:endParaRPr>
          </a:p>
          <a:p>
            <a:pPr marL="457200" indent="-457200">
              <a:buFont typeface="Arial"/>
              <a:buChar char="•"/>
            </a:pPr>
            <a:r>
              <a:rPr lang="nl-NL" sz="2600">
                <a:latin typeface="Effra" panose="02000506080000020004"/>
                <a:cs typeface="Arial"/>
              </a:rPr>
              <a:t>Belangrijke begrippenrijen </a:t>
            </a:r>
          </a:p>
          <a:p>
            <a:pPr marL="971550" lvl="1" indent="-285750">
              <a:buFont typeface="Arial"/>
              <a:buChar char="•"/>
            </a:pPr>
            <a:r>
              <a:rPr lang="nl-NL" sz="2600">
                <a:latin typeface="Effra" panose="02000506080000020004"/>
                <a:cs typeface="Arial"/>
              </a:rPr>
              <a:t>Type bindingen</a:t>
            </a:r>
            <a:endParaRPr lang="en-US" sz="2600">
              <a:latin typeface="Effra" panose="02000506080000020004"/>
              <a:cs typeface="Arial"/>
            </a:endParaRPr>
          </a:p>
          <a:p>
            <a:pPr marL="971550" lvl="1" indent="-285750">
              <a:buFont typeface="Arial"/>
              <a:buChar char="•"/>
            </a:pPr>
            <a:r>
              <a:rPr lang="nl-NL" sz="2600">
                <a:latin typeface="Effra" panose="02000506080000020004"/>
                <a:cs typeface="Arial"/>
              </a:rPr>
              <a:t>Type machtsbronnen</a:t>
            </a:r>
            <a:endParaRPr lang="en-US" sz="2600">
              <a:latin typeface="Effra" panose="02000506080000020004"/>
              <a:cs typeface="Arial"/>
            </a:endParaRPr>
          </a:p>
          <a:p>
            <a:pPr marL="971550" lvl="1" indent="-285750">
              <a:buFont typeface="Arial"/>
              <a:buChar char="•"/>
            </a:pPr>
            <a:r>
              <a:rPr lang="nl-NL" sz="2600">
                <a:latin typeface="Effra" panose="02000506080000020004"/>
                <a:cs typeface="Arial"/>
              </a:rPr>
              <a:t>Soorten sociale ongelijkheid </a:t>
            </a:r>
            <a:endParaRPr lang="en-US" sz="2600">
              <a:latin typeface="Effra" panose="02000506080000020004"/>
              <a:cs typeface="Arial"/>
            </a:endParaRPr>
          </a:p>
          <a:p>
            <a:pPr marL="971550" lvl="1" indent="-285750">
              <a:buFont typeface="Arial"/>
              <a:buChar char="•"/>
            </a:pPr>
            <a:r>
              <a:rPr lang="nl-NL" sz="2600">
                <a:latin typeface="Effra" panose="02000506080000020004"/>
                <a:cs typeface="Arial"/>
              </a:rPr>
              <a:t>Soorten kapitaal</a:t>
            </a:r>
          </a:p>
          <a:p>
            <a:pPr>
              <a:buFont typeface="Arial"/>
              <a:buChar char="•"/>
            </a:pPr>
            <a:r>
              <a:rPr lang="nl-NL" sz="2600">
                <a:latin typeface="Effra" panose="02000506080000020004"/>
                <a:cs typeface="Arial"/>
              </a:rPr>
              <a:t>Politiek: Systeemmodel en Barrièremodel </a:t>
            </a:r>
          </a:p>
          <a:p>
            <a:pPr>
              <a:buFont typeface="Arial"/>
              <a:buChar char="•"/>
            </a:pPr>
            <a:r>
              <a:rPr lang="nl-NL" sz="2600">
                <a:latin typeface="Effra" panose="02000506080000020004"/>
                <a:cs typeface="Arial"/>
              </a:rPr>
              <a:t>Sociale ongelijkheid</a:t>
            </a:r>
            <a:endParaRPr lang="en-US" sz="2600">
              <a:latin typeface="Effra" panose="02000506080000020004"/>
              <a:cs typeface="Arial"/>
            </a:endParaRPr>
          </a:p>
          <a:p>
            <a:pPr>
              <a:buFont typeface="Arial"/>
              <a:buChar char="•"/>
            </a:pPr>
            <a:r>
              <a:rPr lang="nl-NL" sz="2600" err="1">
                <a:latin typeface="Effra" panose="02000506080000020004"/>
                <a:cs typeface="Arial"/>
              </a:rPr>
              <a:t>Onderzoeksvaardigheden</a:t>
            </a:r>
            <a:r>
              <a:rPr lang="nl-NL" sz="2600">
                <a:latin typeface="Effra" panose="02000506080000020004"/>
                <a:cs typeface="Arial"/>
              </a:rPr>
              <a:t> CE</a:t>
            </a:r>
          </a:p>
          <a:p>
            <a:pPr marL="971550" lvl="1" indent="-285750">
              <a:buFont typeface="Arial"/>
              <a:buChar char="•"/>
            </a:pPr>
            <a:r>
              <a:rPr lang="nl-NL" sz="2600">
                <a:latin typeface="Effra" panose="02000506080000020004"/>
                <a:cs typeface="Arial"/>
              </a:rPr>
              <a:t>Eisen aan wetenschappelijk onderzoek</a:t>
            </a:r>
            <a:endParaRPr lang="nl-NL" sz="2600">
              <a:latin typeface="Effra" panose="02000506080000020004"/>
            </a:endParaRPr>
          </a:p>
          <a:p>
            <a:pPr marL="0" indent="0">
              <a:buNone/>
            </a:pPr>
            <a:endParaRPr lang="nl-NL">
              <a:latin typeface="Arial"/>
              <a:cs typeface="Arial"/>
            </a:endParaRPr>
          </a:p>
          <a:p>
            <a:pPr marL="0" indent="0">
              <a:buNone/>
            </a:pPr>
            <a:endParaRPr lang="nl-NL">
              <a:latin typeface="Arial"/>
              <a:cs typeface="Arial"/>
            </a:endParaRPr>
          </a:p>
        </p:txBody>
      </p:sp>
    </p:spTree>
    <p:extLst>
      <p:ext uri="{BB962C8B-B14F-4D97-AF65-F5344CB8AC3E}">
        <p14:creationId xmlns:p14="http://schemas.microsoft.com/office/powerpoint/2010/main" val="2914620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F797E-EDCF-F9F1-4748-C509CEF503A6}"/>
              </a:ext>
            </a:extLst>
          </p:cNvPr>
          <p:cNvSpPr>
            <a:spLocks noGrp="1"/>
          </p:cNvSpPr>
          <p:nvPr>
            <p:ph type="title"/>
          </p:nvPr>
        </p:nvSpPr>
        <p:spPr>
          <a:xfrm>
            <a:off x="186635" y="652256"/>
            <a:ext cx="10515600" cy="1325563"/>
          </a:xfrm>
        </p:spPr>
        <p:txBody>
          <a:bodyPr/>
          <a:lstStyle/>
          <a:p>
            <a:r>
              <a:rPr lang="nl-NL">
                <a:latin typeface="Effra"/>
              </a:rPr>
              <a:t>   </a:t>
            </a:r>
            <a:r>
              <a:rPr lang="nl-NL" sz="3600">
                <a:latin typeface="Arial"/>
                <a:cs typeface="Arial"/>
              </a:rPr>
              <a:t>Welke groep theorieën past hierbij? </a:t>
            </a:r>
          </a:p>
        </p:txBody>
      </p:sp>
      <p:pic>
        <p:nvPicPr>
          <p:cNvPr id="4" name="Tijdelijke aanduiding voor inhoud 3" descr="Afbeelding met tekst, schermopname, Lettertype&#10;&#10;Door AI gegenereerde inhoud is mogelijk onjuist.">
            <a:extLst>
              <a:ext uri="{FF2B5EF4-FFF2-40B4-BE49-F238E27FC236}">
                <a16:creationId xmlns:a16="http://schemas.microsoft.com/office/drawing/2014/main" id="{7D6CD63A-83FC-7178-EF0F-2667D3E8802E}"/>
              </a:ext>
            </a:extLst>
          </p:cNvPr>
          <p:cNvPicPr>
            <a:picLocks noGrp="1" noChangeAspect="1"/>
          </p:cNvPicPr>
          <p:nvPr>
            <p:ph idx="1"/>
          </p:nvPr>
        </p:nvPicPr>
        <p:blipFill>
          <a:blip r:embed="rId2"/>
          <a:srcRect t="198" r="-113" b="46222"/>
          <a:stretch>
            <a:fillRect/>
          </a:stretch>
        </p:blipFill>
        <p:spPr>
          <a:xfrm>
            <a:off x="192545" y="2005427"/>
            <a:ext cx="7220980" cy="2209264"/>
          </a:xfrm>
          <a:prstGeom prst="rect">
            <a:avLst/>
          </a:prstGeom>
        </p:spPr>
      </p:pic>
      <p:pic>
        <p:nvPicPr>
          <p:cNvPr id="6" name="Graphic 3" descr="Badge Question Mark outline">
            <a:extLst>
              <a:ext uri="{FF2B5EF4-FFF2-40B4-BE49-F238E27FC236}">
                <a16:creationId xmlns:a16="http://schemas.microsoft.com/office/drawing/2014/main" id="{70B3DD02-C456-0DD3-247A-B8EB198A07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3492" y="687280"/>
            <a:ext cx="1257300" cy="1257300"/>
          </a:xfrm>
          <a:prstGeom prst="rect">
            <a:avLst/>
          </a:prstGeom>
        </p:spPr>
      </p:pic>
      <p:pic>
        <p:nvPicPr>
          <p:cNvPr id="10" name="Tijdelijke aanduiding voor inhoud 3" descr="Afbeelding met tekst, schermopname, Lettertype&#10;&#10;Door AI gegenereerde inhoud is mogelijk onjuist.">
            <a:extLst>
              <a:ext uri="{FF2B5EF4-FFF2-40B4-BE49-F238E27FC236}">
                <a16:creationId xmlns:a16="http://schemas.microsoft.com/office/drawing/2014/main" id="{7A81D9C4-51AD-0534-4AD1-891CCF010F42}"/>
              </a:ext>
            </a:extLst>
          </p:cNvPr>
          <p:cNvPicPr>
            <a:picLocks noChangeAspect="1"/>
          </p:cNvPicPr>
          <p:nvPr/>
        </p:nvPicPr>
        <p:blipFill>
          <a:blip r:embed="rId2"/>
          <a:srcRect l="10156" t="67472" r="12165" b="-1758"/>
          <a:stretch>
            <a:fillRect/>
          </a:stretch>
        </p:blipFill>
        <p:spPr>
          <a:xfrm>
            <a:off x="189316" y="4209639"/>
            <a:ext cx="7334634" cy="1727355"/>
          </a:xfrm>
          <a:prstGeom prst="rect">
            <a:avLst/>
          </a:prstGeom>
        </p:spPr>
      </p:pic>
      <p:sp>
        <p:nvSpPr>
          <p:cNvPr id="11" name="Tekstvak 10">
            <a:extLst>
              <a:ext uri="{FF2B5EF4-FFF2-40B4-BE49-F238E27FC236}">
                <a16:creationId xmlns:a16="http://schemas.microsoft.com/office/drawing/2014/main" id="{113306B3-573C-54EA-8F16-873CF94571A7}"/>
              </a:ext>
            </a:extLst>
          </p:cNvPr>
          <p:cNvSpPr txBox="1"/>
          <p:nvPr/>
        </p:nvSpPr>
        <p:spPr>
          <a:xfrm>
            <a:off x="7676192" y="2058183"/>
            <a:ext cx="413841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ea typeface="+mn-lt"/>
                <a:cs typeface="+mn-lt"/>
              </a:rPr>
              <a:t>Vrede door kracht: Operatie Epic Fury verplettert de Iraanse dreiging terwijl het staakt-het-vuren standhoudt</a:t>
            </a:r>
            <a:endParaRPr lang="nl-NL"/>
          </a:p>
          <a:p>
            <a:endParaRPr lang="nl-NL" b="1">
              <a:ea typeface="+mn-lt"/>
              <a:cs typeface="+mn-lt"/>
            </a:endParaRPr>
          </a:p>
          <a:p>
            <a:r>
              <a:rPr lang="nl-NL">
                <a:ea typeface="+mn-lt"/>
                <a:cs typeface="+mn-lt"/>
              </a:rPr>
              <a:t>President Donald J. Trump formuleerde duidelijke doelstellingen voor Operatie Epic Fury — en in slechts 38 dagen heeft de grootste strijdmacht die de wereld ooit heeft gekend deze doelen bereikt met overweldigende kracht en dodelijke precisie. Iran heeft nu ingestemd met een staakt-het-vuren en met het heropenen van de Straat van Hormuz, terwijl de regering-Trump onderhandelt over een bredere vredesovereenkomst — opnieuw bewijs dat ‘vrede door kracht’ overwint.</a:t>
            </a:r>
            <a:endParaRPr lang="nl-NL"/>
          </a:p>
          <a:p>
            <a:pPr algn="l"/>
            <a:endParaRPr lang="nl-NL">
              <a:ea typeface="Calibri"/>
              <a:cs typeface="Calibri"/>
            </a:endParaRPr>
          </a:p>
        </p:txBody>
      </p:sp>
    </p:spTree>
    <p:extLst>
      <p:ext uri="{BB962C8B-B14F-4D97-AF65-F5344CB8AC3E}">
        <p14:creationId xmlns:p14="http://schemas.microsoft.com/office/powerpoint/2010/main" val="420394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9446CA5-56B5-8498-7AA0-D6691B9025EF}"/>
              </a:ext>
            </a:extLst>
          </p:cNvPr>
          <p:cNvSpPr>
            <a:spLocks noGrp="1"/>
          </p:cNvSpPr>
          <p:nvPr>
            <p:ph sz="half" idx="1"/>
          </p:nvPr>
        </p:nvSpPr>
        <p:spPr>
          <a:xfrm>
            <a:off x="838200" y="1052420"/>
            <a:ext cx="4890247" cy="5124543"/>
          </a:xfrm>
        </p:spPr>
        <p:txBody>
          <a:bodyPr vert="horz" lIns="91440" tIns="45720" rIns="91440" bIns="45720" rtlCol="0" anchor="t">
            <a:normAutofit fontScale="92500" lnSpcReduction="10000"/>
          </a:bodyPr>
          <a:lstStyle/>
          <a:p>
            <a:pPr marL="0" indent="0">
              <a:buNone/>
            </a:pPr>
            <a:endParaRPr lang="nl-NL" b="1">
              <a:latin typeface="Arial"/>
              <a:cs typeface="Arial"/>
            </a:endParaRPr>
          </a:p>
          <a:p>
            <a:r>
              <a:rPr lang="nl-NL" b="1">
                <a:latin typeface="Effra" panose="02000506080000020004"/>
                <a:cs typeface="Arial"/>
              </a:rPr>
              <a:t>“</a:t>
            </a:r>
            <a:r>
              <a:rPr lang="nl-NL" b="1" err="1">
                <a:latin typeface="Effra" panose="02000506080000020004"/>
                <a:cs typeface="Arial"/>
              </a:rPr>
              <a:t>overwhelming</a:t>
            </a:r>
            <a:r>
              <a:rPr lang="nl-NL" b="1">
                <a:latin typeface="Effra" panose="02000506080000020004"/>
                <a:cs typeface="Arial"/>
              </a:rPr>
              <a:t> </a:t>
            </a:r>
            <a:r>
              <a:rPr lang="nl-NL" b="1" err="1">
                <a:latin typeface="Effra" panose="02000506080000020004"/>
                <a:cs typeface="Arial"/>
              </a:rPr>
              <a:t>strength</a:t>
            </a:r>
            <a:r>
              <a:rPr lang="nl-NL" b="1">
                <a:latin typeface="Effra" panose="02000506080000020004"/>
                <a:cs typeface="Arial"/>
              </a:rPr>
              <a:t>”</a:t>
            </a:r>
            <a:r>
              <a:rPr lang="nl-NL">
                <a:latin typeface="Effra" panose="02000506080000020004"/>
                <a:cs typeface="Arial"/>
              </a:rPr>
              <a:t> → nadruk op militaire macht </a:t>
            </a:r>
          </a:p>
          <a:p>
            <a:r>
              <a:rPr lang="nl-NL" b="1">
                <a:latin typeface="Effra" panose="02000506080000020004"/>
                <a:cs typeface="Arial"/>
              </a:rPr>
              <a:t>“</a:t>
            </a:r>
            <a:r>
              <a:rPr lang="nl-NL" b="1" err="1">
                <a:latin typeface="Effra" panose="02000506080000020004"/>
                <a:cs typeface="Arial"/>
              </a:rPr>
              <a:t>Iranian</a:t>
            </a:r>
            <a:r>
              <a:rPr lang="nl-NL" b="1">
                <a:latin typeface="Effra" panose="02000506080000020004"/>
                <a:cs typeface="Arial"/>
              </a:rPr>
              <a:t> </a:t>
            </a:r>
            <a:r>
              <a:rPr lang="nl-NL" b="1" err="1">
                <a:latin typeface="Effra" panose="02000506080000020004"/>
                <a:cs typeface="Arial"/>
              </a:rPr>
              <a:t>threat</a:t>
            </a:r>
            <a:r>
              <a:rPr lang="nl-NL" b="1">
                <a:latin typeface="Effra" panose="02000506080000020004"/>
                <a:cs typeface="Arial"/>
              </a:rPr>
              <a:t>”</a:t>
            </a:r>
            <a:r>
              <a:rPr lang="nl-NL">
                <a:latin typeface="Effra" panose="02000506080000020004"/>
                <a:cs typeface="Arial"/>
              </a:rPr>
              <a:t> → veiligheid en dreiging centraal </a:t>
            </a:r>
          </a:p>
          <a:p>
            <a:r>
              <a:rPr lang="nl-NL" b="1">
                <a:latin typeface="Effra" panose="02000506080000020004"/>
                <a:cs typeface="Arial"/>
              </a:rPr>
              <a:t>“</a:t>
            </a:r>
            <a:r>
              <a:rPr lang="nl-NL" b="1" err="1">
                <a:latin typeface="Effra" panose="02000506080000020004"/>
                <a:cs typeface="Arial"/>
              </a:rPr>
              <a:t>Peace</a:t>
            </a:r>
            <a:r>
              <a:rPr lang="nl-NL" b="1">
                <a:latin typeface="Effra" panose="02000506080000020004"/>
                <a:cs typeface="Arial"/>
              </a:rPr>
              <a:t> Through </a:t>
            </a:r>
            <a:r>
              <a:rPr lang="nl-NL" b="1" err="1">
                <a:latin typeface="Effra" panose="02000506080000020004"/>
                <a:cs typeface="Arial"/>
              </a:rPr>
              <a:t>Strength</a:t>
            </a:r>
            <a:r>
              <a:rPr lang="nl-NL" b="1">
                <a:latin typeface="Effra" panose="02000506080000020004"/>
                <a:cs typeface="Arial"/>
              </a:rPr>
              <a:t>”</a:t>
            </a:r>
            <a:r>
              <a:rPr lang="nl-NL">
                <a:latin typeface="Effra" panose="02000506080000020004"/>
                <a:cs typeface="Arial"/>
              </a:rPr>
              <a:t> → vrede door afschrikking en macht</a:t>
            </a:r>
          </a:p>
          <a:p>
            <a:endParaRPr lang="nl-NL">
              <a:latin typeface="Effra" panose="02000506080000020004"/>
              <a:cs typeface="Arial"/>
            </a:endParaRPr>
          </a:p>
          <a:p>
            <a:pPr marL="0" indent="0">
              <a:buNone/>
            </a:pPr>
            <a:r>
              <a:rPr lang="nl-NL" b="1">
                <a:latin typeface="Effra" panose="02000506080000020004"/>
                <a:cs typeface="Arial"/>
              </a:rPr>
              <a:t>Realistische theorieën</a:t>
            </a:r>
            <a:endParaRPr lang="nl-NL">
              <a:latin typeface="Effra" panose="02000506080000020004"/>
              <a:cs typeface="Arial"/>
            </a:endParaRPr>
          </a:p>
          <a:p>
            <a:endParaRPr lang="nl-NL"/>
          </a:p>
        </p:txBody>
      </p:sp>
      <p:sp>
        <p:nvSpPr>
          <p:cNvPr id="4" name="Tijdelijke aanduiding voor inhoud 3">
            <a:extLst>
              <a:ext uri="{FF2B5EF4-FFF2-40B4-BE49-F238E27FC236}">
                <a16:creationId xmlns:a16="http://schemas.microsoft.com/office/drawing/2014/main" id="{D63E4048-9E6F-DF1F-C53C-4264922F1332}"/>
              </a:ext>
            </a:extLst>
          </p:cNvPr>
          <p:cNvSpPr>
            <a:spLocks noGrp="1"/>
          </p:cNvSpPr>
          <p:nvPr>
            <p:ph sz="half" idx="2"/>
          </p:nvPr>
        </p:nvSpPr>
        <p:spPr>
          <a:xfrm>
            <a:off x="6325997" y="544420"/>
            <a:ext cx="5237629" cy="5124543"/>
          </a:xfrm>
        </p:spPr>
        <p:txBody>
          <a:bodyPr vert="horz" lIns="91440" tIns="45720" rIns="91440" bIns="45720" rtlCol="0" anchor="t">
            <a:normAutofit fontScale="92500" lnSpcReduction="10000"/>
          </a:bodyPr>
          <a:lstStyle/>
          <a:p>
            <a:pPr marL="0" indent="0">
              <a:buNone/>
            </a:pPr>
            <a:endParaRPr lang="nl-NL" b="1">
              <a:latin typeface="Effra" panose="02000506080000020004"/>
              <a:cs typeface="Arial"/>
            </a:endParaRPr>
          </a:p>
          <a:p>
            <a:r>
              <a:rPr lang="nl-NL" b="1">
                <a:latin typeface="Effra" panose="02000506080000020004"/>
                <a:cs typeface="Arial"/>
              </a:rPr>
              <a:t>“President Donald J. </a:t>
            </a:r>
            <a:r>
              <a:rPr lang="nl-NL" b="1" err="1">
                <a:latin typeface="Effra" panose="02000506080000020004"/>
                <a:cs typeface="Arial"/>
              </a:rPr>
              <a:t>Trump</a:t>
            </a:r>
            <a:r>
              <a:rPr lang="nl-NL" b="1">
                <a:latin typeface="Effra" panose="02000506080000020004"/>
                <a:cs typeface="Arial"/>
              </a:rPr>
              <a:t> </a:t>
            </a:r>
            <a:r>
              <a:rPr lang="nl-NL" b="1" err="1">
                <a:latin typeface="Effra" panose="02000506080000020004"/>
                <a:cs typeface="Arial"/>
              </a:rPr>
              <a:t>laid</a:t>
            </a:r>
            <a:r>
              <a:rPr lang="nl-NL" b="1">
                <a:latin typeface="Effra" panose="02000506080000020004"/>
                <a:cs typeface="Arial"/>
              </a:rPr>
              <a:t> out </a:t>
            </a:r>
            <a:r>
              <a:rPr lang="nl-NL" b="1" err="1">
                <a:latin typeface="Effra" panose="02000506080000020004"/>
                <a:cs typeface="Arial"/>
              </a:rPr>
              <a:t>clear</a:t>
            </a:r>
            <a:r>
              <a:rPr lang="nl-NL" b="1">
                <a:latin typeface="Effra" panose="02000506080000020004"/>
                <a:cs typeface="Arial"/>
              </a:rPr>
              <a:t> </a:t>
            </a:r>
            <a:r>
              <a:rPr lang="nl-NL" b="1" err="1">
                <a:latin typeface="Effra" panose="02000506080000020004"/>
                <a:cs typeface="Arial"/>
              </a:rPr>
              <a:t>objectives</a:t>
            </a:r>
            <a:r>
              <a:rPr lang="nl-NL" b="1">
                <a:latin typeface="Effra" panose="02000506080000020004"/>
                <a:cs typeface="Arial"/>
              </a:rPr>
              <a:t>…”</a:t>
            </a:r>
            <a:r>
              <a:rPr lang="nl-NL">
                <a:latin typeface="Effra" panose="02000506080000020004"/>
                <a:cs typeface="Arial"/>
              </a:rPr>
              <a:t> </a:t>
            </a:r>
          </a:p>
          <a:p>
            <a:r>
              <a:rPr lang="nl-NL">
                <a:latin typeface="Effra" panose="02000506080000020004"/>
                <a:cs typeface="Arial"/>
              </a:rPr>
              <a:t>De tekst noemt </a:t>
            </a:r>
            <a:r>
              <a:rPr lang="nl-NL" b="1">
                <a:latin typeface="Effra" panose="02000506080000020004"/>
                <a:cs typeface="Arial"/>
              </a:rPr>
              <a:t>president Trump</a:t>
            </a:r>
            <a:r>
              <a:rPr lang="nl-NL">
                <a:latin typeface="Effra" panose="02000506080000020004"/>
                <a:cs typeface="Arial"/>
              </a:rPr>
              <a:t>. </a:t>
            </a:r>
          </a:p>
          <a:p>
            <a:r>
              <a:rPr lang="nl-NL" i="1">
                <a:latin typeface="Effra" panose="02000506080000020004"/>
                <a:cs typeface="Arial"/>
              </a:rPr>
              <a:t>Maar: wat zijn attitudes en denkbeelden zijn, is niet concreet uit de tekst te halen. </a:t>
            </a:r>
            <a:endParaRPr lang="nl-NL">
              <a:cs typeface="Arial"/>
            </a:endParaRPr>
          </a:p>
          <a:p>
            <a:r>
              <a:rPr lang="nl-NL">
                <a:latin typeface="Effra" panose="02000506080000020004"/>
                <a:cs typeface="Arial"/>
              </a:rPr>
              <a:t>Het kenmerk van de theorie ontbreekt.</a:t>
            </a:r>
          </a:p>
          <a:p>
            <a:pPr marL="0" indent="0">
              <a:buNone/>
            </a:pPr>
            <a:r>
              <a:rPr lang="nl-NL" b="1" strike="sngStrike">
                <a:latin typeface="Effra" panose="02000506080000020004"/>
                <a:cs typeface="Arial"/>
              </a:rPr>
              <a:t>Politiek-psychologische theorieën</a:t>
            </a:r>
            <a:endParaRPr lang="nl-NL" strike="sngStrike">
              <a:latin typeface="Effra" panose="02000506080000020004"/>
              <a:cs typeface="Arial"/>
            </a:endParaRPr>
          </a:p>
          <a:p>
            <a:r>
              <a:rPr lang="nl-NL">
                <a:latin typeface="Effra"/>
              </a:rPr>
              <a:t>Blijf altijd bij de bron.</a:t>
            </a:r>
            <a:endParaRPr lang="nl-NL"/>
          </a:p>
        </p:txBody>
      </p:sp>
    </p:spTree>
    <p:extLst>
      <p:ext uri="{BB962C8B-B14F-4D97-AF65-F5344CB8AC3E}">
        <p14:creationId xmlns:p14="http://schemas.microsoft.com/office/powerpoint/2010/main" val="229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96C85-FBF0-B3F7-CBF1-17D526BCBCCB}"/>
              </a:ext>
            </a:extLst>
          </p:cNvPr>
          <p:cNvSpPr>
            <a:spLocks noGrp="1"/>
          </p:cNvSpPr>
          <p:nvPr>
            <p:ph type="title"/>
          </p:nvPr>
        </p:nvSpPr>
        <p:spPr>
          <a:xfrm>
            <a:off x="838200" y="585995"/>
            <a:ext cx="10515600" cy="1325563"/>
          </a:xfrm>
        </p:spPr>
        <p:txBody>
          <a:bodyPr/>
          <a:lstStyle/>
          <a:p>
            <a:r>
              <a:rPr lang="nl-NL">
                <a:latin typeface="Arial"/>
                <a:cs typeface="Arial"/>
              </a:rPr>
              <a:t>Realistische theorieën</a:t>
            </a:r>
          </a:p>
        </p:txBody>
      </p:sp>
      <p:sp>
        <p:nvSpPr>
          <p:cNvPr id="3" name="Tijdelijke aanduiding voor inhoud 2">
            <a:extLst>
              <a:ext uri="{FF2B5EF4-FFF2-40B4-BE49-F238E27FC236}">
                <a16:creationId xmlns:a16="http://schemas.microsoft.com/office/drawing/2014/main" id="{6B6F5C04-D55D-A813-3D49-BB0441C3F6F9}"/>
              </a:ext>
            </a:extLst>
          </p:cNvPr>
          <p:cNvSpPr>
            <a:spLocks noGrp="1"/>
          </p:cNvSpPr>
          <p:nvPr>
            <p:ph idx="1"/>
          </p:nvPr>
        </p:nvSpPr>
        <p:spPr>
          <a:xfrm>
            <a:off x="838200" y="2024408"/>
            <a:ext cx="10515600" cy="4351338"/>
          </a:xfrm>
        </p:spPr>
        <p:txBody>
          <a:bodyPr vert="horz" lIns="91440" tIns="45720" rIns="91440" bIns="45720" rtlCol="0" anchor="t">
            <a:normAutofit/>
          </a:bodyPr>
          <a:lstStyle/>
          <a:p>
            <a:r>
              <a:rPr lang="nl-NL">
                <a:latin typeface="Effra"/>
                <a:cs typeface="Arial"/>
              </a:rPr>
              <a:t>Geen vertrouwen in internationale organisaties of internationaal recht; het </a:t>
            </a:r>
            <a:r>
              <a:rPr lang="nl-NL" b="1">
                <a:latin typeface="Effra"/>
                <a:cs typeface="Arial"/>
              </a:rPr>
              <a:t>veiligheidsdilemma</a:t>
            </a:r>
            <a:r>
              <a:rPr lang="nl-NL">
                <a:latin typeface="Effra"/>
                <a:cs typeface="Arial"/>
              </a:rPr>
              <a:t> is onoplosbaar. </a:t>
            </a:r>
          </a:p>
          <a:p>
            <a:r>
              <a:rPr lang="nl-NL" b="1">
                <a:latin typeface="Effra"/>
                <a:cs typeface="Arial"/>
              </a:rPr>
              <a:t>Militaire macht</a:t>
            </a:r>
            <a:r>
              <a:rPr lang="nl-NL">
                <a:latin typeface="Effra"/>
                <a:cs typeface="Arial"/>
              </a:rPr>
              <a:t> is het belangrijkste machtsmiddel. </a:t>
            </a:r>
            <a:endParaRPr lang="nl-NL">
              <a:cs typeface="Arial"/>
            </a:endParaRPr>
          </a:p>
          <a:p>
            <a:r>
              <a:rPr lang="nl-NL" b="1">
                <a:latin typeface="Effra"/>
                <a:cs typeface="Arial"/>
              </a:rPr>
              <a:t>Oorlog kan alleen tijdelijk worden voorkomen</a:t>
            </a:r>
            <a:r>
              <a:rPr lang="nl-NL">
                <a:latin typeface="Effra"/>
                <a:cs typeface="Arial"/>
              </a:rPr>
              <a:t> via hegemonie (machtsoverwicht) of een machtsevenwicht. </a:t>
            </a:r>
            <a:endParaRPr lang="nl-NL">
              <a:cs typeface="Arial"/>
            </a:endParaRPr>
          </a:p>
          <a:p>
            <a:r>
              <a:rPr lang="nl-NL">
                <a:latin typeface="Effra"/>
                <a:cs typeface="Arial"/>
              </a:rPr>
              <a:t>Staten werken alleen (tijdelijk) samen als dit hun </a:t>
            </a:r>
            <a:r>
              <a:rPr lang="nl-NL" b="1">
                <a:latin typeface="Effra"/>
                <a:cs typeface="Arial"/>
              </a:rPr>
              <a:t>nationale belang</a:t>
            </a:r>
            <a:r>
              <a:rPr lang="nl-NL" dirty="0">
                <a:latin typeface="Effra"/>
                <a:cs typeface="Arial"/>
              </a:rPr>
              <a:t> </a:t>
            </a:r>
            <a:r>
              <a:rPr lang="nl-NL">
                <a:latin typeface="Effra"/>
                <a:cs typeface="Arial"/>
              </a:rPr>
              <a:t>dient.</a:t>
            </a:r>
            <a:endParaRPr lang="nl-NL">
              <a:cs typeface="Arial"/>
            </a:endParaRPr>
          </a:p>
        </p:txBody>
      </p:sp>
    </p:spTree>
    <p:extLst>
      <p:ext uri="{BB962C8B-B14F-4D97-AF65-F5344CB8AC3E}">
        <p14:creationId xmlns:p14="http://schemas.microsoft.com/office/powerpoint/2010/main" val="30154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0B0AC-B739-8458-3427-E771A298FF75}"/>
              </a:ext>
            </a:extLst>
          </p:cNvPr>
          <p:cNvSpPr>
            <a:spLocks noGrp="1"/>
          </p:cNvSpPr>
          <p:nvPr>
            <p:ph type="title"/>
          </p:nvPr>
        </p:nvSpPr>
        <p:spPr/>
        <p:txBody>
          <a:bodyPr/>
          <a:lstStyle/>
          <a:p>
            <a:r>
              <a:rPr lang="nl-NL">
                <a:latin typeface="Arial"/>
                <a:cs typeface="Arial"/>
              </a:rPr>
              <a:t>Politiek-psychologische theorieën</a:t>
            </a:r>
          </a:p>
        </p:txBody>
      </p:sp>
      <p:sp>
        <p:nvSpPr>
          <p:cNvPr id="3" name="Tijdelijke aanduiding voor inhoud 2">
            <a:extLst>
              <a:ext uri="{FF2B5EF4-FFF2-40B4-BE49-F238E27FC236}">
                <a16:creationId xmlns:a16="http://schemas.microsoft.com/office/drawing/2014/main" id="{4FF3A80D-494F-D337-B6A5-7DB36AC91CA4}"/>
              </a:ext>
            </a:extLst>
          </p:cNvPr>
          <p:cNvSpPr>
            <a:spLocks noGrp="1"/>
          </p:cNvSpPr>
          <p:nvPr>
            <p:ph idx="1"/>
          </p:nvPr>
        </p:nvSpPr>
        <p:spPr/>
        <p:txBody>
          <a:bodyPr vert="horz" lIns="91440" tIns="45720" rIns="91440" bIns="45720" rtlCol="0" anchor="t">
            <a:normAutofit/>
          </a:bodyPr>
          <a:lstStyle/>
          <a:p>
            <a:pPr marL="0" indent="0">
              <a:buNone/>
            </a:pPr>
            <a:endParaRPr lang="nl-NL">
              <a:latin typeface="Arial"/>
              <a:cs typeface="Arial"/>
            </a:endParaRPr>
          </a:p>
          <a:p>
            <a:r>
              <a:rPr lang="nl-NL">
                <a:latin typeface="Arial"/>
                <a:cs typeface="Arial"/>
              </a:rPr>
              <a:t>De psyche, bestaande uit </a:t>
            </a:r>
            <a:r>
              <a:rPr lang="nl-NL" b="1">
                <a:latin typeface="Arial"/>
                <a:cs typeface="Arial"/>
              </a:rPr>
              <a:t>attitudes, karakter, kennis, overtuigingen en vaardigheden van leiders en andere besluitvormers</a:t>
            </a:r>
            <a:r>
              <a:rPr lang="nl-NL">
                <a:latin typeface="Arial"/>
                <a:cs typeface="Arial"/>
              </a:rPr>
              <a:t> spelen een grote rol in internationale machtsverhoudingen. </a:t>
            </a:r>
          </a:p>
          <a:p>
            <a:endParaRPr lang="nl-NL">
              <a:cs typeface="Arial"/>
            </a:endParaRPr>
          </a:p>
        </p:txBody>
      </p:sp>
    </p:spTree>
    <p:extLst>
      <p:ext uri="{BB962C8B-B14F-4D97-AF65-F5344CB8AC3E}">
        <p14:creationId xmlns:p14="http://schemas.microsoft.com/office/powerpoint/2010/main" val="7262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EA7D8-160F-546C-CBE8-A4DECFA52B2E}"/>
              </a:ext>
            </a:extLst>
          </p:cNvPr>
          <p:cNvSpPr>
            <a:spLocks noGrp="1"/>
          </p:cNvSpPr>
          <p:nvPr>
            <p:ph type="title"/>
          </p:nvPr>
        </p:nvSpPr>
        <p:spPr/>
        <p:txBody>
          <a:bodyPr/>
          <a:lstStyle/>
          <a:p>
            <a:r>
              <a:rPr lang="nl-NL">
                <a:latin typeface="Arial"/>
                <a:cs typeface="Arial"/>
              </a:rPr>
              <a:t>Marxistische theorieën</a:t>
            </a:r>
          </a:p>
        </p:txBody>
      </p:sp>
      <p:sp>
        <p:nvSpPr>
          <p:cNvPr id="3" name="Tijdelijke aanduiding voor inhoud 2">
            <a:extLst>
              <a:ext uri="{FF2B5EF4-FFF2-40B4-BE49-F238E27FC236}">
                <a16:creationId xmlns:a16="http://schemas.microsoft.com/office/drawing/2014/main" id="{1A541A0A-2EAE-5C6E-84C8-92374A3CCA11}"/>
              </a:ext>
            </a:extLst>
          </p:cNvPr>
          <p:cNvSpPr>
            <a:spLocks noGrp="1"/>
          </p:cNvSpPr>
          <p:nvPr>
            <p:ph idx="1"/>
          </p:nvPr>
        </p:nvSpPr>
        <p:spPr/>
        <p:txBody>
          <a:bodyPr vert="horz" lIns="91440" tIns="45720" rIns="91440" bIns="45720" rtlCol="0" anchor="t">
            <a:normAutofit lnSpcReduction="10000"/>
          </a:bodyPr>
          <a:lstStyle/>
          <a:p>
            <a:r>
              <a:rPr lang="nl-NL">
                <a:latin typeface="Arial"/>
                <a:cs typeface="Arial"/>
              </a:rPr>
              <a:t>Internationale verhoudingen zijn alleen te begrijpen vanuit de onderliggende kapitalistische structuur, waarin machtsongelijkheid bestaat tussen bezitters en niet-bezitters van productiemiddelen. </a:t>
            </a:r>
          </a:p>
          <a:p>
            <a:r>
              <a:rPr lang="nl-NL">
                <a:latin typeface="Arial"/>
                <a:cs typeface="Arial"/>
              </a:rPr>
              <a:t>Kapitaal moet blijven groeien en trekt zich niets aan van staatsgrenzen; bedrijven investeren waar de winst het grootst is. </a:t>
            </a:r>
          </a:p>
          <a:p>
            <a:r>
              <a:rPr lang="nl-NL">
                <a:latin typeface="Arial"/>
                <a:cs typeface="Arial"/>
              </a:rPr>
              <a:t>Staten concurreren om bedrijven aan te trekken vanwege werkgelegenheid, belastinginkomsten en economische groei, waardoor kapitaalbezitters veel invloed hebben en rijke en arme landen in een ongelijke verhouding blijven staan.</a:t>
            </a:r>
          </a:p>
          <a:p>
            <a:endParaRPr lang="nl-NL"/>
          </a:p>
        </p:txBody>
      </p:sp>
    </p:spTree>
    <p:extLst>
      <p:ext uri="{BB962C8B-B14F-4D97-AF65-F5344CB8AC3E}">
        <p14:creationId xmlns:p14="http://schemas.microsoft.com/office/powerpoint/2010/main" val="1858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67BED-B8BA-423A-4C6A-CD01D917FD4E}"/>
              </a:ext>
            </a:extLst>
          </p:cNvPr>
          <p:cNvSpPr>
            <a:spLocks noGrp="1"/>
          </p:cNvSpPr>
          <p:nvPr>
            <p:ph type="title"/>
          </p:nvPr>
        </p:nvSpPr>
        <p:spPr/>
        <p:txBody>
          <a:bodyPr/>
          <a:lstStyle/>
          <a:p>
            <a:r>
              <a:rPr lang="nl-NL">
                <a:latin typeface="Arial"/>
                <a:cs typeface="Arial"/>
              </a:rPr>
              <a:t>Voorbeeld CE 2025, tv1, vraag 10</a:t>
            </a:r>
          </a:p>
        </p:txBody>
      </p:sp>
      <p:sp>
        <p:nvSpPr>
          <p:cNvPr id="3" name="Tijdelijke aanduiding voor inhoud 2">
            <a:extLst>
              <a:ext uri="{FF2B5EF4-FFF2-40B4-BE49-F238E27FC236}">
                <a16:creationId xmlns:a16="http://schemas.microsoft.com/office/drawing/2014/main" id="{1B876A78-45E7-D150-A349-B66949D43B98}"/>
              </a:ext>
            </a:extLst>
          </p:cNvPr>
          <p:cNvSpPr>
            <a:spLocks noGrp="1"/>
          </p:cNvSpPr>
          <p:nvPr>
            <p:ph sz="half" idx="1"/>
          </p:nvPr>
        </p:nvSpPr>
        <p:spPr>
          <a:xfrm>
            <a:off x="838200" y="1556684"/>
            <a:ext cx="4598895" cy="4620279"/>
          </a:xfrm>
        </p:spPr>
        <p:txBody>
          <a:bodyPr vert="horz" lIns="91440" tIns="45720" rIns="91440" bIns="45720" rtlCol="0" anchor="t">
            <a:normAutofit fontScale="92500" lnSpcReduction="20000"/>
          </a:bodyPr>
          <a:lstStyle/>
          <a:p>
            <a:pPr marL="0" indent="0">
              <a:buNone/>
            </a:pPr>
            <a:r>
              <a:rPr lang="nl-NL">
                <a:latin typeface="Effra"/>
              </a:rPr>
              <a:t>Er bestaat een aantal groepen theorieën dat het gedrag van staten verklaart. Een daarvan is de groep marxistische theorieën. </a:t>
            </a:r>
          </a:p>
          <a:p>
            <a:pPr marL="0" indent="0">
              <a:buNone/>
            </a:pPr>
            <a:endParaRPr lang="nl-NL">
              <a:latin typeface="Effra"/>
            </a:endParaRPr>
          </a:p>
          <a:p>
            <a:pPr marL="0" indent="0">
              <a:buNone/>
            </a:pPr>
            <a:r>
              <a:rPr lang="nl-NL">
                <a:latin typeface="Effra"/>
              </a:rPr>
              <a:t>2p 10 Verklaar met een andere groep theorieën dat staten een akkoord hebben bereikt over het VN-oceaanverdrag. Gebruik in je verklaring de naam en een omschrijving van de gekozen groep theorieën en informatie uit tekst 2. </a:t>
            </a:r>
            <a:endParaRPr lang="nl-NL"/>
          </a:p>
        </p:txBody>
      </p:sp>
      <p:sp>
        <p:nvSpPr>
          <p:cNvPr id="4" name="Tijdelijke aanduiding voor inhoud 3">
            <a:extLst>
              <a:ext uri="{FF2B5EF4-FFF2-40B4-BE49-F238E27FC236}">
                <a16:creationId xmlns:a16="http://schemas.microsoft.com/office/drawing/2014/main" id="{44AA2DD1-69FD-0CA0-6984-38C5A0536FDE}"/>
              </a:ext>
            </a:extLst>
          </p:cNvPr>
          <p:cNvSpPr>
            <a:spLocks noGrp="1"/>
          </p:cNvSpPr>
          <p:nvPr>
            <p:ph sz="half" idx="2"/>
          </p:nvPr>
        </p:nvSpPr>
        <p:spPr/>
        <p:txBody>
          <a:bodyPr vert="horz" lIns="91440" tIns="45720" rIns="91440" bIns="45720" rtlCol="0" anchor="t">
            <a:normAutofit fontScale="92500" lnSpcReduction="20000"/>
          </a:bodyPr>
          <a:lstStyle/>
          <a:p>
            <a:pPr marL="0" indent="0">
              <a:buNone/>
            </a:pPr>
            <a:r>
              <a:rPr lang="nl-NL">
                <a:latin typeface="Effra"/>
                <a:cs typeface="Arial"/>
              </a:rPr>
              <a:t>Wat haal je uit de vraag?</a:t>
            </a:r>
            <a:endParaRPr lang="nl-NL">
              <a:latin typeface="Effra"/>
            </a:endParaRPr>
          </a:p>
          <a:p>
            <a:pPr marL="0" indent="0">
              <a:buNone/>
            </a:pPr>
            <a:endParaRPr lang="nl-NL">
              <a:latin typeface="Effra"/>
              <a:cs typeface="Arial"/>
            </a:endParaRPr>
          </a:p>
          <a:p>
            <a:pPr lvl="1">
              <a:buFont typeface="Courier New" panose="020B0604020202020204" pitchFamily="34" charset="0"/>
              <a:buChar char="o"/>
            </a:pPr>
            <a:r>
              <a:rPr lang="nl-NL">
                <a:latin typeface="Effra"/>
                <a:cs typeface="Arial"/>
              </a:rPr>
              <a:t>Marxistische theorie mag niet gebruikt worden</a:t>
            </a:r>
          </a:p>
          <a:p>
            <a:pPr marL="457200" lvl="1" indent="0">
              <a:buNone/>
            </a:pPr>
            <a:endParaRPr lang="nl-NL">
              <a:latin typeface="Effra"/>
              <a:cs typeface="Arial"/>
            </a:endParaRPr>
          </a:p>
          <a:p>
            <a:pPr lvl="1">
              <a:buFont typeface="Courier New" panose="020B0604020202020204" pitchFamily="34" charset="0"/>
              <a:buChar char="o"/>
            </a:pPr>
            <a:r>
              <a:rPr lang="nl-NL">
                <a:latin typeface="Effra"/>
                <a:cs typeface="Arial"/>
              </a:rPr>
              <a:t>Je bent op zoek naar een </a:t>
            </a:r>
            <a:r>
              <a:rPr lang="nl-NL" u="sng">
                <a:latin typeface="Effra"/>
                <a:cs typeface="Arial"/>
              </a:rPr>
              <a:t>verklaring</a:t>
            </a:r>
            <a:r>
              <a:rPr lang="nl-NL">
                <a:latin typeface="Effra"/>
                <a:cs typeface="Arial"/>
              </a:rPr>
              <a:t> voor het bereiken van een akkoord. </a:t>
            </a:r>
          </a:p>
          <a:p>
            <a:pPr marL="457200" lvl="1" indent="0">
              <a:buNone/>
            </a:pPr>
            <a:endParaRPr lang="nl-NL">
              <a:latin typeface="Effra"/>
              <a:cs typeface="Arial"/>
            </a:endParaRPr>
          </a:p>
          <a:p>
            <a:pPr lvl="1">
              <a:buFont typeface="Courier New" panose="020B0604020202020204" pitchFamily="34" charset="0"/>
              <a:buChar char="o"/>
            </a:pPr>
            <a:r>
              <a:rPr lang="nl-NL">
                <a:latin typeface="Effra"/>
                <a:cs typeface="Arial"/>
              </a:rPr>
              <a:t>Bij het lezen van de tekst ga je dus op zoek naar: wat is de reden dat staten een akkoord hebben bereikt? Met in gedachten de kenmerken van de 4 overgebleven theorieën.</a:t>
            </a:r>
          </a:p>
          <a:p>
            <a:pPr marL="457200" lvl="1" indent="0">
              <a:buNone/>
            </a:pPr>
            <a:endParaRPr lang="nl-NL">
              <a:latin typeface="Arial"/>
              <a:cs typeface="Arial"/>
            </a:endParaRPr>
          </a:p>
        </p:txBody>
      </p:sp>
    </p:spTree>
    <p:extLst>
      <p:ext uri="{BB962C8B-B14F-4D97-AF65-F5344CB8AC3E}">
        <p14:creationId xmlns:p14="http://schemas.microsoft.com/office/powerpoint/2010/main" val="17222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Tijdelijke aanduiding voor inhoud 11" descr="Afbeelding met tekst, schermopname, Lettertype, nummer&#10;&#10;Door AI gegenereerde inhoud is mogelijk onjuist.">
            <a:extLst>
              <a:ext uri="{FF2B5EF4-FFF2-40B4-BE49-F238E27FC236}">
                <a16:creationId xmlns:a16="http://schemas.microsoft.com/office/drawing/2014/main" id="{09213BB1-5821-B025-2395-96FB482EF67D}"/>
              </a:ext>
            </a:extLst>
          </p:cNvPr>
          <p:cNvPicPr>
            <a:picLocks noGrp="1" noChangeAspect="1"/>
          </p:cNvPicPr>
          <p:nvPr>
            <p:ph sz="half" idx="2"/>
          </p:nvPr>
        </p:nvPicPr>
        <p:blipFill>
          <a:blip r:embed="rId2"/>
          <a:stretch>
            <a:fillRect/>
          </a:stretch>
        </p:blipFill>
        <p:spPr>
          <a:xfrm>
            <a:off x="6515100" y="1041260"/>
            <a:ext cx="4350123" cy="3533214"/>
          </a:xfrm>
          <a:prstGeom prst="rect">
            <a:avLst/>
          </a:prstGeom>
        </p:spPr>
      </p:pic>
      <p:sp>
        <p:nvSpPr>
          <p:cNvPr id="7" name="Ovaal 6">
            <a:extLst>
              <a:ext uri="{FF2B5EF4-FFF2-40B4-BE49-F238E27FC236}">
                <a16:creationId xmlns:a16="http://schemas.microsoft.com/office/drawing/2014/main" id="{4B9250CF-28F8-E046-C95F-5DC2AB55C67A}"/>
              </a:ext>
            </a:extLst>
          </p:cNvPr>
          <p:cNvSpPr/>
          <p:nvPr/>
        </p:nvSpPr>
        <p:spPr>
          <a:xfrm>
            <a:off x="1620370" y="4714917"/>
            <a:ext cx="3027484" cy="17350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ea typeface="Calibri"/>
                <a:cs typeface="Calibri"/>
              </a:rPr>
              <a:t>Gemeenschappelijke belang: behoud van milieu leidt tot afspraken en samenwerking</a:t>
            </a:r>
            <a:endParaRPr lang="nl-NL"/>
          </a:p>
        </p:txBody>
      </p:sp>
      <p:pic>
        <p:nvPicPr>
          <p:cNvPr id="10" name="Tijdelijke aanduiding voor inhoud 9" descr="Afbeelding met tekst, schermopname, Lettertype&#10;&#10;Door AI gegenereerde inhoud is mogelijk onjuist.">
            <a:extLst>
              <a:ext uri="{FF2B5EF4-FFF2-40B4-BE49-F238E27FC236}">
                <a16:creationId xmlns:a16="http://schemas.microsoft.com/office/drawing/2014/main" id="{8F76740E-AFD1-5CC0-9D14-803357281373}"/>
              </a:ext>
            </a:extLst>
          </p:cNvPr>
          <p:cNvPicPr>
            <a:picLocks noGrp="1" noChangeAspect="1"/>
          </p:cNvPicPr>
          <p:nvPr>
            <p:ph sz="half" idx="1"/>
          </p:nvPr>
        </p:nvPicPr>
        <p:blipFill>
          <a:blip r:embed="rId3"/>
          <a:stretch>
            <a:fillRect/>
          </a:stretch>
        </p:blipFill>
        <p:spPr>
          <a:xfrm>
            <a:off x="933601" y="1037942"/>
            <a:ext cx="4218109" cy="3253153"/>
          </a:xfrm>
          <a:prstGeom prst="rect">
            <a:avLst/>
          </a:prstGeom>
        </p:spPr>
      </p:pic>
      <p:sp>
        <p:nvSpPr>
          <p:cNvPr id="14" name="Ovaal 13">
            <a:extLst>
              <a:ext uri="{FF2B5EF4-FFF2-40B4-BE49-F238E27FC236}">
                <a16:creationId xmlns:a16="http://schemas.microsoft.com/office/drawing/2014/main" id="{912E9434-1B29-D9C0-9194-A90625B4D233}"/>
              </a:ext>
            </a:extLst>
          </p:cNvPr>
          <p:cNvSpPr/>
          <p:nvPr/>
        </p:nvSpPr>
        <p:spPr>
          <a:xfrm>
            <a:off x="7067463" y="4714917"/>
            <a:ext cx="3039207" cy="173501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a:ea typeface="Calibri"/>
                <a:cs typeface="Calibri"/>
              </a:rPr>
              <a:t>Gezamenlijke ideeën en denkbeelden die leiden tot gedrag / afspraken</a:t>
            </a:r>
          </a:p>
        </p:txBody>
      </p:sp>
      <p:pic>
        <p:nvPicPr>
          <p:cNvPr id="16" name="Graphic 3" descr="Badge Question Mark outline">
            <a:extLst>
              <a:ext uri="{FF2B5EF4-FFF2-40B4-BE49-F238E27FC236}">
                <a16:creationId xmlns:a16="http://schemas.microsoft.com/office/drawing/2014/main" id="{36747B45-80E9-EA6A-CB42-EA48DB00D5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4858" y="4960993"/>
            <a:ext cx="1257300" cy="1257300"/>
          </a:xfrm>
          <a:prstGeom prst="rect">
            <a:avLst/>
          </a:prstGeom>
        </p:spPr>
      </p:pic>
      <p:pic>
        <p:nvPicPr>
          <p:cNvPr id="18" name="Graphic 3" descr="Badge Question Mark outline">
            <a:extLst>
              <a:ext uri="{FF2B5EF4-FFF2-40B4-BE49-F238E27FC236}">
                <a16:creationId xmlns:a16="http://schemas.microsoft.com/office/drawing/2014/main" id="{0DE86F13-13D0-FECC-1BDE-0AABE6B1CD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15227" y="4960993"/>
            <a:ext cx="1257300" cy="1257300"/>
          </a:xfrm>
          <a:prstGeom prst="rect">
            <a:avLst/>
          </a:prstGeom>
        </p:spPr>
      </p:pic>
    </p:spTree>
    <p:extLst>
      <p:ext uri="{BB962C8B-B14F-4D97-AF65-F5344CB8AC3E}">
        <p14:creationId xmlns:p14="http://schemas.microsoft.com/office/powerpoint/2010/main" val="1231141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DCB38-0C5C-CB9E-BD92-A70F834D8D64}"/>
              </a:ext>
            </a:extLst>
          </p:cNvPr>
          <p:cNvSpPr>
            <a:spLocks noGrp="1"/>
          </p:cNvSpPr>
          <p:nvPr>
            <p:ph type="title"/>
          </p:nvPr>
        </p:nvSpPr>
        <p:spPr/>
        <p:txBody>
          <a:bodyPr/>
          <a:lstStyle/>
          <a:p>
            <a:r>
              <a:rPr lang="nl-NL">
                <a:latin typeface="Arial"/>
                <a:cs typeface="Arial"/>
              </a:rPr>
              <a:t>Liberale theorieën</a:t>
            </a:r>
          </a:p>
        </p:txBody>
      </p:sp>
      <p:sp>
        <p:nvSpPr>
          <p:cNvPr id="3" name="Tijdelijke aanduiding voor inhoud 2">
            <a:extLst>
              <a:ext uri="{FF2B5EF4-FFF2-40B4-BE49-F238E27FC236}">
                <a16:creationId xmlns:a16="http://schemas.microsoft.com/office/drawing/2014/main" id="{B25B7969-A921-0259-D41A-DC8C3D88B4A4}"/>
              </a:ext>
            </a:extLst>
          </p:cNvPr>
          <p:cNvSpPr>
            <a:spLocks noGrp="1"/>
          </p:cNvSpPr>
          <p:nvPr>
            <p:ph idx="1"/>
          </p:nvPr>
        </p:nvSpPr>
        <p:spPr/>
        <p:txBody>
          <a:bodyPr vert="horz" lIns="91440" tIns="45720" rIns="91440" bIns="45720" rtlCol="0" anchor="t">
            <a:normAutofit/>
          </a:bodyPr>
          <a:lstStyle/>
          <a:p>
            <a:r>
              <a:rPr lang="nl-NL">
                <a:latin typeface="Arial"/>
                <a:cs typeface="Arial"/>
              </a:rPr>
              <a:t>Samenwerking is mogelijk als staten en andere actoren gemeenschappelijke belangen hebben zoals economische, technologische en milieuaspecten. </a:t>
            </a:r>
            <a:endParaRPr lang="nl-NL"/>
          </a:p>
          <a:p>
            <a:r>
              <a:rPr lang="nl-NL">
                <a:latin typeface="Arial"/>
                <a:cs typeface="Arial"/>
              </a:rPr>
              <a:t>Door de invloed van bedrijven, ngo’s en internationale organisaties zijn landen wederzijds afhankelijk en is samenwerking vaak waarschijnlijker dan conflict.</a:t>
            </a:r>
          </a:p>
          <a:p>
            <a:endParaRPr lang="nl-NL"/>
          </a:p>
        </p:txBody>
      </p:sp>
    </p:spTree>
    <p:extLst>
      <p:ext uri="{BB962C8B-B14F-4D97-AF65-F5344CB8AC3E}">
        <p14:creationId xmlns:p14="http://schemas.microsoft.com/office/powerpoint/2010/main" val="10175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DDC3C-2A11-D48E-2D94-B01A132DBBCF}"/>
              </a:ext>
            </a:extLst>
          </p:cNvPr>
          <p:cNvSpPr>
            <a:spLocks noGrp="1"/>
          </p:cNvSpPr>
          <p:nvPr>
            <p:ph type="title"/>
          </p:nvPr>
        </p:nvSpPr>
        <p:spPr/>
        <p:txBody>
          <a:bodyPr/>
          <a:lstStyle/>
          <a:p>
            <a:r>
              <a:rPr lang="nl-NL">
                <a:latin typeface="Arial"/>
                <a:cs typeface="Arial"/>
              </a:rPr>
              <a:t>Sociaalconstructivistische theorieën</a:t>
            </a:r>
          </a:p>
        </p:txBody>
      </p:sp>
      <p:sp>
        <p:nvSpPr>
          <p:cNvPr id="3" name="Tijdelijke aanduiding voor inhoud 2">
            <a:extLst>
              <a:ext uri="{FF2B5EF4-FFF2-40B4-BE49-F238E27FC236}">
                <a16:creationId xmlns:a16="http://schemas.microsoft.com/office/drawing/2014/main" id="{AC397B7A-0BBB-2075-7E35-BBD6802B4C37}"/>
              </a:ext>
            </a:extLst>
          </p:cNvPr>
          <p:cNvSpPr>
            <a:spLocks noGrp="1"/>
          </p:cNvSpPr>
          <p:nvPr>
            <p:ph idx="1"/>
          </p:nvPr>
        </p:nvSpPr>
        <p:spPr/>
        <p:txBody>
          <a:bodyPr vert="horz" lIns="91440" tIns="45720" rIns="91440" bIns="45720" rtlCol="0" anchor="t">
            <a:normAutofit/>
          </a:bodyPr>
          <a:lstStyle/>
          <a:p>
            <a:r>
              <a:rPr lang="nl-NL">
                <a:latin typeface="Arial"/>
                <a:cs typeface="Arial"/>
              </a:rPr>
              <a:t>Ideeën, opvattingen en betekenissen die mensen samen creëren bepalen gedrag van staten. </a:t>
            </a:r>
          </a:p>
          <a:p>
            <a:r>
              <a:rPr lang="nl-NL">
                <a:latin typeface="Arial"/>
                <a:cs typeface="Arial"/>
              </a:rPr>
              <a:t>Betekenissen ontstaan in menselijke interactie en gedrag kan veranderen als opvattingen veranderen. </a:t>
            </a:r>
          </a:p>
          <a:p>
            <a:pPr marL="0" indent="0">
              <a:buNone/>
            </a:pPr>
            <a:endParaRPr lang="nl-NL">
              <a:latin typeface="Arial"/>
              <a:cs typeface="Arial"/>
            </a:endParaRPr>
          </a:p>
          <a:p>
            <a:endParaRPr lang="nl-NL"/>
          </a:p>
        </p:txBody>
      </p:sp>
    </p:spTree>
    <p:extLst>
      <p:ext uri="{BB962C8B-B14F-4D97-AF65-F5344CB8AC3E}">
        <p14:creationId xmlns:p14="http://schemas.microsoft.com/office/powerpoint/2010/main" val="302181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DF365-F7BD-A5D8-F702-D3228F718829}"/>
              </a:ext>
            </a:extLst>
          </p:cNvPr>
          <p:cNvSpPr>
            <a:spLocks noGrp="1"/>
          </p:cNvSpPr>
          <p:nvPr>
            <p:ph type="title"/>
          </p:nvPr>
        </p:nvSpPr>
        <p:spPr>
          <a:xfrm>
            <a:off x="1072662" y="5535002"/>
            <a:ext cx="10515600" cy="1325563"/>
          </a:xfrm>
        </p:spPr>
        <p:txBody>
          <a:bodyPr/>
          <a:lstStyle/>
          <a:p>
            <a:r>
              <a:rPr lang="nl-NL" sz="2600">
                <a:latin typeface="Arial"/>
                <a:cs typeface="Arial"/>
              </a:rPr>
              <a:t>Vergeet je conclusie niet (het antwoord op de vraag)! DUS het bereiken van het akkoord kan verklaard worden vanuit... </a:t>
            </a:r>
            <a:endParaRPr lang="nl-NL"/>
          </a:p>
        </p:txBody>
      </p:sp>
      <p:sp>
        <p:nvSpPr>
          <p:cNvPr id="3" name="Tijdelijke aanduiding voor inhoud 2">
            <a:extLst>
              <a:ext uri="{FF2B5EF4-FFF2-40B4-BE49-F238E27FC236}">
                <a16:creationId xmlns:a16="http://schemas.microsoft.com/office/drawing/2014/main" id="{4D48DACA-869E-3514-F7CA-77483360B4D8}"/>
              </a:ext>
            </a:extLst>
          </p:cNvPr>
          <p:cNvSpPr>
            <a:spLocks noGrp="1"/>
          </p:cNvSpPr>
          <p:nvPr>
            <p:ph sz="half" idx="1"/>
          </p:nvPr>
        </p:nvSpPr>
        <p:spPr>
          <a:xfrm>
            <a:off x="908539" y="911225"/>
            <a:ext cx="5181600" cy="4351338"/>
          </a:xfrm>
        </p:spPr>
        <p:txBody>
          <a:bodyPr vert="horz" lIns="91440" tIns="45720" rIns="91440" bIns="45720" rtlCol="0" anchor="t">
            <a:normAutofit fontScale="92500" lnSpcReduction="10000"/>
          </a:bodyPr>
          <a:lstStyle/>
          <a:p>
            <a:pPr marL="0" indent="0">
              <a:buNone/>
            </a:pPr>
            <a:r>
              <a:rPr lang="nl-NL">
                <a:latin typeface="Effra"/>
                <a:cs typeface="Arial"/>
              </a:rPr>
              <a:t>Antwoordoptie 1</a:t>
            </a:r>
          </a:p>
          <a:p>
            <a:pPr marL="0" indent="0">
              <a:buNone/>
            </a:pPr>
            <a:endParaRPr lang="nl-NL">
              <a:latin typeface="Effra"/>
              <a:cs typeface="Arial"/>
            </a:endParaRPr>
          </a:p>
          <a:p>
            <a:pPr marL="0" indent="0">
              <a:buNone/>
            </a:pPr>
            <a:r>
              <a:rPr lang="nl-NL" b="1">
                <a:latin typeface="Effra"/>
                <a:cs typeface="Arial"/>
              </a:rPr>
              <a:t>Liberale theorieën</a:t>
            </a:r>
          </a:p>
          <a:p>
            <a:pPr>
              <a:buFont typeface="Calibri" panose="020B0604020202020204" pitchFamily="34" charset="0"/>
              <a:buChar char="-"/>
            </a:pPr>
            <a:r>
              <a:rPr lang="nl-NL">
                <a:latin typeface="Effra"/>
                <a:cs typeface="Arial"/>
              </a:rPr>
              <a:t>Gezamenlijke belangen (een gezonde oceaan / het milieu) leidt tot samenwerking</a:t>
            </a:r>
          </a:p>
          <a:p>
            <a:pPr>
              <a:buFont typeface="Calibri" panose="020B0604020202020204" pitchFamily="34" charset="0"/>
              <a:buChar char="-"/>
            </a:pPr>
            <a:r>
              <a:rPr lang="nl-NL">
                <a:latin typeface="Effra"/>
                <a:cs typeface="Arial"/>
              </a:rPr>
              <a:t>Kenmerk van de theorie toegepast op voorbeeld uit de tekst</a:t>
            </a:r>
          </a:p>
          <a:p>
            <a:pPr>
              <a:buFont typeface="Calibri" panose="020B0604020202020204" pitchFamily="34" charset="0"/>
              <a:buChar char="-"/>
            </a:pPr>
            <a:endParaRPr lang="nl-NL">
              <a:latin typeface="Arial"/>
              <a:cs typeface="Arial"/>
            </a:endParaRPr>
          </a:p>
          <a:p>
            <a:pPr>
              <a:buFont typeface="Calibri" panose="020B0604020202020204" pitchFamily="34" charset="0"/>
              <a:buChar char="-"/>
            </a:pPr>
            <a:endParaRPr lang="nl-NL">
              <a:latin typeface="Arial"/>
              <a:cs typeface="Arial"/>
            </a:endParaRPr>
          </a:p>
        </p:txBody>
      </p:sp>
      <p:sp>
        <p:nvSpPr>
          <p:cNvPr id="4" name="Tijdelijke aanduiding voor inhoud 3">
            <a:extLst>
              <a:ext uri="{FF2B5EF4-FFF2-40B4-BE49-F238E27FC236}">
                <a16:creationId xmlns:a16="http://schemas.microsoft.com/office/drawing/2014/main" id="{05D08031-7B2B-9A6B-A7D5-7E3CA6920F63}"/>
              </a:ext>
            </a:extLst>
          </p:cNvPr>
          <p:cNvSpPr>
            <a:spLocks noGrp="1"/>
          </p:cNvSpPr>
          <p:nvPr>
            <p:ph sz="half" idx="2"/>
          </p:nvPr>
        </p:nvSpPr>
        <p:spPr>
          <a:xfrm>
            <a:off x="6336323" y="911225"/>
            <a:ext cx="5181600" cy="4351338"/>
          </a:xfrm>
        </p:spPr>
        <p:txBody>
          <a:bodyPr vert="horz" lIns="91440" tIns="45720" rIns="91440" bIns="45720" rtlCol="0" anchor="t">
            <a:normAutofit fontScale="92500" lnSpcReduction="10000"/>
          </a:bodyPr>
          <a:lstStyle/>
          <a:p>
            <a:pPr marL="0" indent="0">
              <a:buNone/>
            </a:pPr>
            <a:r>
              <a:rPr lang="nl-NL">
                <a:latin typeface="Arial"/>
                <a:cs typeface="Arial"/>
              </a:rPr>
              <a:t>Antwoordoptie 2</a:t>
            </a:r>
          </a:p>
          <a:p>
            <a:pPr marL="0" indent="0">
              <a:buNone/>
            </a:pPr>
            <a:endParaRPr lang="nl-NL">
              <a:latin typeface="Arial"/>
              <a:cs typeface="Arial"/>
            </a:endParaRPr>
          </a:p>
          <a:p>
            <a:pPr marL="0" indent="0">
              <a:buNone/>
            </a:pPr>
            <a:r>
              <a:rPr lang="nl-NL" b="1">
                <a:latin typeface="Arial"/>
                <a:cs typeface="Arial"/>
              </a:rPr>
              <a:t>Sociaalconstructivistische theorieën</a:t>
            </a:r>
          </a:p>
          <a:p>
            <a:pPr>
              <a:buFont typeface="Calibri" panose="020B0604020202020204" pitchFamily="34" charset="0"/>
              <a:buChar char="-"/>
            </a:pPr>
            <a:r>
              <a:rPr lang="nl-NL">
                <a:latin typeface="Arial"/>
                <a:cs typeface="Arial"/>
              </a:rPr>
              <a:t>De betekenis die gezamenlijk gegeven wordt aan het belang van de oceaan, waardoor staten samen willen werken</a:t>
            </a:r>
          </a:p>
          <a:p>
            <a:pPr>
              <a:buFont typeface="Calibri" panose="020B0604020202020204" pitchFamily="34" charset="0"/>
              <a:buChar char="-"/>
            </a:pPr>
            <a:r>
              <a:rPr lang="nl-NL">
                <a:latin typeface="Arial"/>
                <a:cs typeface="Arial"/>
              </a:rPr>
              <a:t>Kenmerk van de theorie toegepast op voorbeeld uit de tekst</a:t>
            </a:r>
          </a:p>
          <a:p>
            <a:pPr>
              <a:buFont typeface="Calibri" panose="020B0604020202020204" pitchFamily="34" charset="0"/>
              <a:buChar char="-"/>
            </a:pPr>
            <a:endParaRPr lang="nl-NL"/>
          </a:p>
        </p:txBody>
      </p:sp>
    </p:spTree>
    <p:extLst>
      <p:ext uri="{BB962C8B-B14F-4D97-AF65-F5344CB8AC3E}">
        <p14:creationId xmlns:p14="http://schemas.microsoft.com/office/powerpoint/2010/main" val="375857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DFA2-B512-3B44-085C-AB06830561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C1BEDB-9CB2-CBE9-94BA-7C8D988509F4}"/>
              </a:ext>
            </a:extLst>
          </p:cNvPr>
          <p:cNvSpPr>
            <a:spLocks noGrp="1"/>
          </p:cNvSpPr>
          <p:nvPr>
            <p:ph type="title"/>
          </p:nvPr>
        </p:nvSpPr>
        <p:spPr/>
        <p:txBody>
          <a:bodyPr/>
          <a:lstStyle/>
          <a:p>
            <a:r>
              <a:rPr lang="nl-NL">
                <a:latin typeface="Effra" panose="02000506080000020004"/>
                <a:cs typeface="Arial"/>
              </a:rPr>
              <a:t>MAW spreekuren HAVO</a:t>
            </a:r>
          </a:p>
        </p:txBody>
      </p:sp>
      <p:sp>
        <p:nvSpPr>
          <p:cNvPr id="3" name="Tijdelijke aanduiding voor inhoud 2">
            <a:extLst>
              <a:ext uri="{FF2B5EF4-FFF2-40B4-BE49-F238E27FC236}">
                <a16:creationId xmlns:a16="http://schemas.microsoft.com/office/drawing/2014/main" id="{FDB57DAC-BD51-A8ED-A49D-D101C66BD23F}"/>
              </a:ext>
            </a:extLst>
          </p:cNvPr>
          <p:cNvSpPr>
            <a:spLocks noGrp="1"/>
          </p:cNvSpPr>
          <p:nvPr>
            <p:ph sz="half" idx="1"/>
          </p:nvPr>
        </p:nvSpPr>
        <p:spPr>
          <a:xfrm>
            <a:off x="838200" y="1825625"/>
            <a:ext cx="7213599" cy="4351338"/>
          </a:xfrm>
        </p:spPr>
        <p:txBody>
          <a:bodyPr vert="horz" lIns="91440" tIns="45720" rIns="91440" bIns="45720" rtlCol="0" anchor="t">
            <a:normAutofit lnSpcReduction="10000"/>
          </a:bodyPr>
          <a:lstStyle/>
          <a:p>
            <a:pPr marL="0" indent="0">
              <a:buNone/>
            </a:pPr>
            <a:r>
              <a:rPr lang="nl-NL" sz="2400" b="1">
                <a:latin typeface="Effra" panose="02000506080000020004"/>
                <a:cs typeface="Arial"/>
              </a:rPr>
              <a:t>2026 </a:t>
            </a:r>
            <a:endParaRPr lang="nl-NL" sz="2400">
              <a:latin typeface="Effra" panose="02000506080000020004"/>
              <a:cs typeface="Arial"/>
            </a:endParaRPr>
          </a:p>
          <a:p>
            <a:pPr marL="0" indent="0">
              <a:buNone/>
            </a:pPr>
            <a:r>
              <a:rPr lang="en-US" sz="2400" err="1">
                <a:latin typeface="Effra" panose="02000506080000020004"/>
                <a:cs typeface="Arial"/>
              </a:rPr>
              <a:t>Kernconcepten</a:t>
            </a:r>
            <a:r>
              <a:rPr lang="en-US" sz="2400">
                <a:latin typeface="Effra" panose="02000506080000020004"/>
                <a:cs typeface="Arial"/>
              </a:rPr>
              <a:t> </a:t>
            </a:r>
            <a:r>
              <a:rPr lang="en-US" sz="2400" err="1">
                <a:latin typeface="Effra" panose="02000506080000020004"/>
                <a:cs typeface="Arial"/>
              </a:rPr>
              <a:t>toepassen</a:t>
            </a:r>
            <a:r>
              <a:rPr lang="en-US" sz="2400">
                <a:latin typeface="Effra" panose="02000506080000020004"/>
                <a:cs typeface="Arial"/>
              </a:rPr>
              <a:t> </a:t>
            </a:r>
          </a:p>
          <a:p>
            <a:pPr marL="892175" lvl="1"/>
            <a:r>
              <a:rPr lang="en-US" err="1">
                <a:latin typeface="Effra" panose="02000506080000020004"/>
                <a:cs typeface="Arial"/>
              </a:rPr>
              <a:t>Samenwerking</a:t>
            </a:r>
            <a:r>
              <a:rPr lang="en-US">
                <a:latin typeface="Effra" panose="02000506080000020004"/>
                <a:cs typeface="Arial"/>
              </a:rPr>
              <a:t> </a:t>
            </a:r>
          </a:p>
          <a:p>
            <a:pPr marL="892175" lvl="1"/>
            <a:r>
              <a:rPr lang="en-US" err="1">
                <a:latin typeface="Effra" panose="02000506080000020004"/>
                <a:cs typeface="Arial"/>
              </a:rPr>
              <a:t>Identiteit</a:t>
            </a:r>
            <a:endParaRPr lang="en-US">
              <a:latin typeface="Effra" panose="02000506080000020004"/>
              <a:cs typeface="Arial"/>
            </a:endParaRPr>
          </a:p>
          <a:p>
            <a:pPr marL="892175" lvl="1"/>
            <a:r>
              <a:rPr lang="en-US" err="1">
                <a:latin typeface="Effra" panose="02000506080000020004"/>
                <a:cs typeface="Arial"/>
              </a:rPr>
              <a:t>Cultuur</a:t>
            </a:r>
            <a:r>
              <a:rPr lang="en-US">
                <a:latin typeface="Effra" panose="02000506080000020004"/>
                <a:cs typeface="Arial"/>
              </a:rPr>
              <a:t> </a:t>
            </a:r>
            <a:r>
              <a:rPr lang="en-US" err="1">
                <a:latin typeface="Effra" panose="02000506080000020004"/>
                <a:cs typeface="Arial"/>
              </a:rPr>
              <a:t>en</a:t>
            </a:r>
            <a:r>
              <a:rPr lang="en-US">
                <a:latin typeface="Effra" panose="02000506080000020004"/>
                <a:cs typeface="Arial"/>
              </a:rPr>
              <a:t> </a:t>
            </a:r>
            <a:r>
              <a:rPr lang="en-US" err="1">
                <a:latin typeface="Effra" panose="02000506080000020004"/>
                <a:cs typeface="Arial"/>
              </a:rPr>
              <a:t>socialisatie</a:t>
            </a:r>
            <a:endParaRPr lang="en-US">
              <a:latin typeface="Effra" panose="02000506080000020004"/>
              <a:cs typeface="Arial"/>
            </a:endParaRPr>
          </a:p>
          <a:p>
            <a:pPr marL="892175" lvl="1"/>
            <a:r>
              <a:rPr lang="en-US" err="1">
                <a:latin typeface="Effra" panose="02000506080000020004"/>
                <a:cs typeface="Arial"/>
              </a:rPr>
              <a:t>Rationalisering</a:t>
            </a:r>
            <a:r>
              <a:rPr lang="en-US">
                <a:latin typeface="Effra" panose="02000506080000020004"/>
                <a:cs typeface="Arial"/>
              </a:rPr>
              <a:t> </a:t>
            </a:r>
          </a:p>
          <a:p>
            <a:pPr marL="892175" lvl="1"/>
            <a:r>
              <a:rPr lang="en-US">
                <a:latin typeface="Effra" panose="02000506080000020004"/>
                <a:cs typeface="Arial"/>
              </a:rPr>
              <a:t>Sociale </a:t>
            </a:r>
            <a:r>
              <a:rPr lang="en-US" err="1">
                <a:latin typeface="Effra" panose="02000506080000020004"/>
                <a:cs typeface="Arial"/>
              </a:rPr>
              <a:t>cohesie</a:t>
            </a:r>
            <a:endParaRPr lang="en-US">
              <a:latin typeface="Effra" panose="02000506080000020004"/>
              <a:cs typeface="Arial"/>
            </a:endParaRPr>
          </a:p>
          <a:p>
            <a:pPr lvl="1"/>
            <a:endParaRPr lang="nl-NL" sz="2400">
              <a:latin typeface="Effra" panose="02000506080000020004"/>
              <a:cs typeface="Arial"/>
            </a:endParaRPr>
          </a:p>
          <a:p>
            <a:pPr marL="0" indent="0">
              <a:buNone/>
            </a:pPr>
            <a:r>
              <a:rPr lang="nl-NL" sz="2400" err="1">
                <a:latin typeface="Effra" panose="02000506080000020004"/>
                <a:cs typeface="Arial"/>
              </a:rPr>
              <a:t>Onderzoeksvaardigheden</a:t>
            </a:r>
            <a:r>
              <a:rPr lang="nl-NL" sz="2400">
                <a:latin typeface="Effra" panose="02000506080000020004"/>
                <a:cs typeface="Arial"/>
              </a:rPr>
              <a:t> op het CE</a:t>
            </a:r>
            <a:endParaRPr lang="en-US" sz="2400">
              <a:latin typeface="Effra" panose="02000506080000020004"/>
              <a:cs typeface="Arial"/>
            </a:endParaRPr>
          </a:p>
          <a:p>
            <a:pPr marL="892175" lvl="1"/>
            <a:r>
              <a:rPr lang="nl-NL">
                <a:latin typeface="Effra" panose="02000506080000020004"/>
                <a:cs typeface="Arial"/>
              </a:rPr>
              <a:t>Variabelen herkennen in grafieken</a:t>
            </a:r>
            <a:endParaRPr lang="en-US">
              <a:latin typeface="Effra" panose="02000506080000020004"/>
              <a:cs typeface="Arial"/>
            </a:endParaRPr>
          </a:p>
          <a:p>
            <a:pPr marL="892175" lvl="1"/>
            <a:r>
              <a:rPr lang="nl-NL">
                <a:latin typeface="Effra" panose="02000506080000020004"/>
                <a:cs typeface="Arial"/>
              </a:rPr>
              <a:t>Positieve en negatieve correlaties </a:t>
            </a:r>
            <a:endParaRPr lang="nl-NL">
              <a:latin typeface="Effra" panose="02000506080000020004"/>
            </a:endParaRPr>
          </a:p>
        </p:txBody>
      </p:sp>
    </p:spTree>
    <p:extLst>
      <p:ext uri="{BB962C8B-B14F-4D97-AF65-F5344CB8AC3E}">
        <p14:creationId xmlns:p14="http://schemas.microsoft.com/office/powerpoint/2010/main" val="3360903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422A-43EE-F96E-00D1-D60A9FD4BE74}"/>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Rendering of two male political candidates debating">
            <a:extLst>
              <a:ext uri="{FF2B5EF4-FFF2-40B4-BE49-F238E27FC236}">
                <a16:creationId xmlns:a16="http://schemas.microsoft.com/office/drawing/2014/main" id="{DB805CCC-0FE7-3D66-73B3-2123565D56DB}"/>
              </a:ext>
            </a:extLst>
          </p:cNvPr>
          <p:cNvPicPr>
            <a:picLocks noChangeAspect="1"/>
          </p:cNvPicPr>
          <p:nvPr/>
        </p:nvPicPr>
        <p:blipFill>
          <a:blip r:embed="rId2"/>
          <a:srcRect l="34681" t="7469" r="-156" b="415"/>
          <a:stretch>
            <a:fillRect/>
          </a:stretch>
        </p:blipFill>
        <p:spPr>
          <a:xfrm>
            <a:off x="3523488" y="10"/>
            <a:ext cx="8669559" cy="6861013"/>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A2D127BA-2040-C784-C875-B831C2EAEAA0}"/>
              </a:ext>
            </a:extLst>
          </p:cNvPr>
          <p:cNvSpPr>
            <a:spLocks noGrp="1"/>
          </p:cNvSpPr>
          <p:nvPr>
            <p:ph type="body" idx="1"/>
          </p:nvPr>
        </p:nvSpPr>
        <p:spPr>
          <a:xfrm>
            <a:off x="477980" y="4872922"/>
            <a:ext cx="4762887" cy="1208141"/>
          </a:xfrm>
        </p:spPr>
        <p:txBody>
          <a:bodyPr vert="horz" lIns="91440" tIns="45720" rIns="91440" bIns="45720" rtlCol="0" anchor="t">
            <a:normAutofit/>
          </a:bodyPr>
          <a:lstStyle/>
          <a:p>
            <a:r>
              <a:rPr lang="en-US" sz="2800">
                <a:solidFill>
                  <a:schemeClr val="bg1"/>
                </a:solidFill>
                <a:latin typeface="Arial"/>
                <a:cs typeface="Arial"/>
              </a:rPr>
              <a:t>Deel 5 - </a:t>
            </a:r>
            <a:r>
              <a:rPr lang="en-US" sz="2800" err="1">
                <a:solidFill>
                  <a:schemeClr val="bg1"/>
                </a:solidFill>
                <a:latin typeface="Arial"/>
                <a:cs typeface="Arial"/>
              </a:rPr>
              <a:t>Politiek</a:t>
            </a:r>
            <a:r>
              <a:rPr lang="en-US" sz="2800">
                <a:solidFill>
                  <a:schemeClr val="bg1"/>
                </a:solidFill>
                <a:latin typeface="Arial"/>
                <a:cs typeface="Arial"/>
              </a:rPr>
              <a:t> (</a:t>
            </a:r>
            <a:r>
              <a:rPr lang="en-US" sz="2800" err="1">
                <a:solidFill>
                  <a:schemeClr val="bg1"/>
                </a:solidFill>
                <a:latin typeface="Arial"/>
                <a:cs typeface="Arial"/>
              </a:rPr>
              <a:t>Bijlage</a:t>
            </a:r>
            <a:r>
              <a:rPr lang="en-US" sz="2800">
                <a:solidFill>
                  <a:schemeClr val="bg1"/>
                </a:solidFill>
                <a:latin typeface="Arial"/>
                <a:cs typeface="Arial"/>
              </a:rPr>
              <a:t> 5</a:t>
            </a:r>
            <a:endParaRPr lang="en-US" sz="2800">
              <a:solidFill>
                <a:schemeClr val="bg1"/>
              </a:solidFill>
              <a:latin typeface="Arial"/>
              <a:ea typeface="Calibri"/>
              <a:cs typeface="Arial"/>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290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6A2C-81B0-D9BE-39BB-E15E180BD507}"/>
              </a:ext>
            </a:extLst>
          </p:cNvPr>
          <p:cNvSpPr>
            <a:spLocks noGrp="1"/>
          </p:cNvSpPr>
          <p:nvPr>
            <p:ph type="title"/>
          </p:nvPr>
        </p:nvSpPr>
        <p:spPr/>
        <p:txBody>
          <a:bodyPr/>
          <a:lstStyle/>
          <a:p>
            <a:r>
              <a:rPr lang="nl-NL"/>
              <a:t>Drie modellen </a:t>
            </a:r>
          </a:p>
        </p:txBody>
      </p:sp>
      <p:pic>
        <p:nvPicPr>
          <p:cNvPr id="5" name="Google Shape;312;p44">
            <a:extLst>
              <a:ext uri="{FF2B5EF4-FFF2-40B4-BE49-F238E27FC236}">
                <a16:creationId xmlns:a16="http://schemas.microsoft.com/office/drawing/2014/main" id="{70C832B3-8915-E1C9-FB0B-EC6C77750CC5}"/>
              </a:ext>
            </a:extLst>
          </p:cNvPr>
          <p:cNvPicPr preferRelativeResize="0">
            <a:picLocks noGrp="1"/>
          </p:cNvPicPr>
          <p:nvPr>
            <p:ph sz="quarter" idx="1"/>
          </p:nvPr>
        </p:nvPicPr>
        <p:blipFill>
          <a:blip r:embed="rId2">
            <a:alphaModFix/>
          </a:blip>
          <a:stretch>
            <a:fillRect/>
          </a:stretch>
        </p:blipFill>
        <p:spPr>
          <a:xfrm>
            <a:off x="2136775" y="1860466"/>
            <a:ext cx="8153400" cy="2959268"/>
          </a:xfrm>
          <a:prstGeom prst="rect">
            <a:avLst/>
          </a:prstGeom>
          <a:noFill/>
          <a:ln>
            <a:noFill/>
          </a:ln>
        </p:spPr>
      </p:pic>
      <p:sp>
        <p:nvSpPr>
          <p:cNvPr id="4" name="Rechthoek: afgeronde hoeken 3">
            <a:extLst>
              <a:ext uri="{FF2B5EF4-FFF2-40B4-BE49-F238E27FC236}">
                <a16:creationId xmlns:a16="http://schemas.microsoft.com/office/drawing/2014/main" id="{67ACD2B6-476E-7F97-3DA5-89740A15D21C}"/>
              </a:ext>
            </a:extLst>
          </p:cNvPr>
          <p:cNvSpPr/>
          <p:nvPr/>
        </p:nvSpPr>
        <p:spPr>
          <a:xfrm>
            <a:off x="2136775" y="5317067"/>
            <a:ext cx="8153400" cy="9990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Zie examenspreekuur havo 2024 voor uitgebreide uitleg van het systeemmodel en het barrièremodel.</a:t>
            </a:r>
          </a:p>
        </p:txBody>
      </p:sp>
    </p:spTree>
    <p:extLst>
      <p:ext uri="{BB962C8B-B14F-4D97-AF65-F5344CB8AC3E}">
        <p14:creationId xmlns:p14="http://schemas.microsoft.com/office/powerpoint/2010/main" val="4129821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32C78-40A3-8E30-DB50-FDED6E6A81B1}"/>
              </a:ext>
            </a:extLst>
          </p:cNvPr>
          <p:cNvSpPr>
            <a:spLocks noGrp="1"/>
          </p:cNvSpPr>
          <p:nvPr>
            <p:ph type="title"/>
          </p:nvPr>
        </p:nvSpPr>
        <p:spPr/>
        <p:txBody>
          <a:bodyPr/>
          <a:lstStyle/>
          <a:p>
            <a:r>
              <a:rPr lang="nl-NL"/>
              <a:t>Systeemmodel</a:t>
            </a:r>
          </a:p>
        </p:txBody>
      </p:sp>
      <p:pic>
        <p:nvPicPr>
          <p:cNvPr id="4" name="Google Shape;207;p32">
            <a:extLst>
              <a:ext uri="{FF2B5EF4-FFF2-40B4-BE49-F238E27FC236}">
                <a16:creationId xmlns:a16="http://schemas.microsoft.com/office/drawing/2014/main" id="{940DBFA5-C931-52A6-80C8-C383833CBECC}"/>
              </a:ext>
            </a:extLst>
          </p:cNvPr>
          <p:cNvPicPr preferRelativeResize="0">
            <a:picLocks noGrp="1"/>
          </p:cNvPicPr>
          <p:nvPr>
            <p:ph sz="quarter" idx="1"/>
          </p:nvPr>
        </p:nvPicPr>
        <p:blipFill>
          <a:blip r:embed="rId2">
            <a:alphaModFix/>
          </a:blip>
          <a:stretch>
            <a:fillRect/>
          </a:stretch>
        </p:blipFill>
        <p:spPr>
          <a:xfrm>
            <a:off x="2136775" y="2479442"/>
            <a:ext cx="8153400" cy="2737317"/>
          </a:xfrm>
          <a:prstGeom prst="rect">
            <a:avLst/>
          </a:prstGeom>
          <a:noFill/>
          <a:ln>
            <a:noFill/>
          </a:ln>
        </p:spPr>
      </p:pic>
    </p:spTree>
    <p:extLst>
      <p:ext uri="{BB962C8B-B14F-4D97-AF65-F5344CB8AC3E}">
        <p14:creationId xmlns:p14="http://schemas.microsoft.com/office/powerpoint/2010/main" val="4162755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Fasen van besluitvorming</a:t>
            </a:r>
          </a:p>
        </p:txBody>
      </p:sp>
      <p:pic>
        <p:nvPicPr>
          <p:cNvPr id="4" name="Afbeelding 3">
            <a:extLst>
              <a:ext uri="{FF2B5EF4-FFF2-40B4-BE49-F238E27FC236}">
                <a16:creationId xmlns:a16="http://schemas.microsoft.com/office/drawing/2014/main" id="{F0D33C34-7E2C-4CF6-9AEF-A7B7864B1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649" y="2132856"/>
            <a:ext cx="8116433" cy="3524742"/>
          </a:xfrm>
          <a:prstGeom prst="rect">
            <a:avLst/>
          </a:prstGeom>
        </p:spPr>
      </p:pic>
    </p:spTree>
    <p:extLst>
      <p:ext uri="{BB962C8B-B14F-4D97-AF65-F5344CB8AC3E}">
        <p14:creationId xmlns:p14="http://schemas.microsoft.com/office/powerpoint/2010/main" val="1139361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Hoofdfase: omzetting of conversie</a:t>
            </a:r>
          </a:p>
        </p:txBody>
      </p:sp>
      <p:sp>
        <p:nvSpPr>
          <p:cNvPr id="3" name="Tijdelijke aanduiding voor inhoud 2"/>
          <p:cNvSpPr>
            <a:spLocks noGrp="1"/>
          </p:cNvSpPr>
          <p:nvPr>
            <p:ph sz="quarter" idx="1"/>
          </p:nvPr>
        </p:nvSpPr>
        <p:spPr/>
        <p:txBody>
          <a:bodyPr>
            <a:normAutofit/>
          </a:bodyPr>
          <a:lstStyle/>
          <a:p>
            <a:r>
              <a:rPr lang="nl-NL"/>
              <a:t>De omzetting van eisen/wensen in overheidsbeleid (conversie) verloopt in de volgende fasen:</a:t>
            </a:r>
          </a:p>
          <a:p>
            <a:pPr marL="880110" lvl="1" indent="-514350">
              <a:buFont typeface="+mj-lt"/>
              <a:buAutoNum type="alphaLcParenR"/>
            </a:pPr>
            <a:r>
              <a:rPr lang="nl-NL"/>
              <a:t>Politieke agendavorming: de vraag of het probleem door de politiek wordt aangepakt of niet</a:t>
            </a:r>
          </a:p>
          <a:p>
            <a:pPr marL="880110" lvl="1" indent="-514350">
              <a:buFont typeface="+mj-lt"/>
              <a:buAutoNum type="alphaLcParenR"/>
            </a:pPr>
            <a:r>
              <a:rPr lang="nl-NL"/>
              <a:t>Beleidsvoorbereiding: beleidsadviezen worden gegeven en alternatieven worden opgesteld.</a:t>
            </a:r>
          </a:p>
          <a:p>
            <a:pPr marL="880110" lvl="1" indent="-514350">
              <a:buFont typeface="+mj-lt"/>
              <a:buAutoNum type="alphaLcParenR"/>
            </a:pPr>
            <a:r>
              <a:rPr lang="nl-NL"/>
              <a:t>Beleidsbepaling: het maken van beslissingen over welk beleid uitgevoerd moet worden.</a:t>
            </a:r>
          </a:p>
          <a:p>
            <a:pPr marL="880110" lvl="1" indent="-514350">
              <a:buFont typeface="+mj-lt"/>
              <a:buAutoNum type="alphaLcParenR"/>
            </a:pPr>
            <a:endParaRPr lang="nl-NL"/>
          </a:p>
          <a:p>
            <a:pPr marL="880110" lvl="1" indent="-514350">
              <a:buFont typeface="+mj-lt"/>
              <a:buAutoNum type="alphaLcParenR"/>
            </a:pPr>
            <a:endParaRPr lang="nl-NL"/>
          </a:p>
        </p:txBody>
      </p:sp>
    </p:spTree>
    <p:extLst>
      <p:ext uri="{BB962C8B-B14F-4D97-AF65-F5344CB8AC3E}">
        <p14:creationId xmlns:p14="http://schemas.microsoft.com/office/powerpoint/2010/main" val="22375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a:t>Hoofdfase: Terugkoppeling of feedback</a:t>
            </a:r>
          </a:p>
        </p:txBody>
      </p:sp>
      <p:sp>
        <p:nvSpPr>
          <p:cNvPr id="3" name="Tijdelijke aanduiding voor inhoud 2"/>
          <p:cNvSpPr>
            <a:spLocks noGrp="1"/>
          </p:cNvSpPr>
          <p:nvPr>
            <p:ph sz="quarter" idx="1"/>
          </p:nvPr>
        </p:nvSpPr>
        <p:spPr/>
        <p:txBody>
          <a:bodyPr/>
          <a:lstStyle/>
          <a:p>
            <a:r>
              <a:rPr lang="nl-NL"/>
              <a:t>Reacties van de samenleving op politieke besluiten.</a:t>
            </a:r>
          </a:p>
          <a:p>
            <a:r>
              <a:rPr lang="nl-NL"/>
              <a:t>Deze reacties kunnen weer aanleiding zijn voor nieuwe invoer. In deze fase past ook de evaluatie van het beleid. </a:t>
            </a:r>
          </a:p>
          <a:p>
            <a:r>
              <a:rPr lang="nl-NL"/>
              <a:t>Van invloed op al deze fasen is de zogeheten omgeving van het politieke systeem: kenmerken van de eigen samenleving </a:t>
            </a:r>
            <a:r>
              <a:rPr lang="nl-NL" b="1"/>
              <a:t>(interne omgevingsfactoren) </a:t>
            </a:r>
            <a:r>
              <a:rPr lang="nl-NL"/>
              <a:t>en de relaties van Nederland met andere landen/staten </a:t>
            </a:r>
            <a:r>
              <a:rPr lang="nl-NL" b="1"/>
              <a:t>(externe omgevingsfactoren).</a:t>
            </a:r>
          </a:p>
        </p:txBody>
      </p:sp>
    </p:spTree>
    <p:extLst>
      <p:ext uri="{BB962C8B-B14F-4D97-AF65-F5344CB8AC3E}">
        <p14:creationId xmlns:p14="http://schemas.microsoft.com/office/powerpoint/2010/main" val="1942872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A0865-4CA0-2D08-7CF8-178FE27B6342}"/>
              </a:ext>
            </a:extLst>
          </p:cNvPr>
          <p:cNvSpPr>
            <a:spLocks noGrp="1"/>
          </p:cNvSpPr>
          <p:nvPr>
            <p:ph type="title"/>
          </p:nvPr>
        </p:nvSpPr>
        <p:spPr/>
        <p:txBody>
          <a:bodyPr/>
          <a:lstStyle/>
          <a:p>
            <a:r>
              <a:rPr lang="nl-NL"/>
              <a:t>Omgevingsfactoren</a:t>
            </a:r>
          </a:p>
        </p:txBody>
      </p:sp>
      <p:sp>
        <p:nvSpPr>
          <p:cNvPr id="3" name="Tijdelijke aanduiding voor inhoud 2">
            <a:extLst>
              <a:ext uri="{FF2B5EF4-FFF2-40B4-BE49-F238E27FC236}">
                <a16:creationId xmlns:a16="http://schemas.microsoft.com/office/drawing/2014/main" id="{C9F0C782-5D13-1A44-BCA8-8EABF5F498C4}"/>
              </a:ext>
            </a:extLst>
          </p:cNvPr>
          <p:cNvSpPr>
            <a:spLocks noGrp="1"/>
          </p:cNvSpPr>
          <p:nvPr>
            <p:ph sz="quarter" idx="1"/>
          </p:nvPr>
        </p:nvSpPr>
        <p:spPr/>
        <p:txBody>
          <a:bodyPr/>
          <a:lstStyle/>
          <a:p>
            <a:pPr>
              <a:lnSpc>
                <a:spcPct val="90000"/>
              </a:lnSpc>
            </a:pPr>
            <a:r>
              <a:rPr lang="en-US" sz="2400" err="1">
                <a:cs typeface="Arial" charset="0"/>
              </a:rPr>
              <a:t>Economische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Culturele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Geografische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Technologische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Ecologische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Demografische</a:t>
            </a:r>
            <a:r>
              <a:rPr lang="en-US" sz="2400">
                <a:cs typeface="Arial" charset="0"/>
              </a:rPr>
              <a:t> </a:t>
            </a:r>
            <a:r>
              <a:rPr lang="en-US" sz="2400" err="1">
                <a:cs typeface="Arial" charset="0"/>
              </a:rPr>
              <a:t>factoren</a:t>
            </a:r>
            <a:endParaRPr lang="en-US" sz="2400">
              <a:cs typeface="Arial" charset="0"/>
            </a:endParaRPr>
          </a:p>
          <a:p>
            <a:pPr>
              <a:lnSpc>
                <a:spcPct val="90000"/>
              </a:lnSpc>
            </a:pPr>
            <a:r>
              <a:rPr lang="en-US" sz="2400" err="1">
                <a:cs typeface="Arial" charset="0"/>
              </a:rPr>
              <a:t>Internationale</a:t>
            </a:r>
            <a:r>
              <a:rPr lang="en-US" sz="2400">
                <a:cs typeface="Arial" charset="0"/>
              </a:rPr>
              <a:t> </a:t>
            </a:r>
            <a:r>
              <a:rPr lang="en-US" sz="2400" err="1">
                <a:cs typeface="Arial" charset="0"/>
              </a:rPr>
              <a:t>factoren</a:t>
            </a:r>
            <a:r>
              <a:rPr lang="en-US" sz="2400">
                <a:cs typeface="Arial" charset="0"/>
              </a:rPr>
              <a:t> (extern)</a:t>
            </a:r>
          </a:p>
          <a:p>
            <a:endParaRPr lang="nl-NL"/>
          </a:p>
          <a:p>
            <a:endParaRPr lang="nl-NL"/>
          </a:p>
        </p:txBody>
      </p:sp>
    </p:spTree>
    <p:extLst>
      <p:ext uri="{BB962C8B-B14F-4D97-AF65-F5344CB8AC3E}">
        <p14:creationId xmlns:p14="http://schemas.microsoft.com/office/powerpoint/2010/main" val="2395664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62BB5-6C0D-5DA5-DAD9-150D5632C9E0}"/>
              </a:ext>
            </a:extLst>
          </p:cNvPr>
          <p:cNvSpPr>
            <a:spLocks noGrp="1"/>
          </p:cNvSpPr>
          <p:nvPr>
            <p:ph type="title"/>
          </p:nvPr>
        </p:nvSpPr>
        <p:spPr/>
        <p:txBody>
          <a:bodyPr/>
          <a:lstStyle/>
          <a:p>
            <a:r>
              <a:rPr lang="nl-NL" err="1"/>
              <a:t>Barrieremodel</a:t>
            </a:r>
            <a:endParaRPr lang="nl-NL"/>
          </a:p>
        </p:txBody>
      </p:sp>
      <p:pic>
        <p:nvPicPr>
          <p:cNvPr id="4" name="Google Shape;232;p35">
            <a:extLst>
              <a:ext uri="{FF2B5EF4-FFF2-40B4-BE49-F238E27FC236}">
                <a16:creationId xmlns:a16="http://schemas.microsoft.com/office/drawing/2014/main" id="{272083FB-DC48-F962-A636-9CB0BE477881}"/>
              </a:ext>
            </a:extLst>
          </p:cNvPr>
          <p:cNvPicPr preferRelativeResize="0">
            <a:picLocks noGrp="1"/>
          </p:cNvPicPr>
          <p:nvPr>
            <p:ph sz="quarter" idx="1"/>
          </p:nvPr>
        </p:nvPicPr>
        <p:blipFill>
          <a:blip r:embed="rId2">
            <a:alphaModFix/>
          </a:blip>
          <a:stretch>
            <a:fillRect/>
          </a:stretch>
        </p:blipFill>
        <p:spPr>
          <a:xfrm>
            <a:off x="2170113" y="2209800"/>
            <a:ext cx="8086725" cy="3276600"/>
          </a:xfrm>
          <a:prstGeom prst="rect">
            <a:avLst/>
          </a:prstGeom>
          <a:noFill/>
          <a:ln>
            <a:noFill/>
          </a:ln>
        </p:spPr>
      </p:pic>
    </p:spTree>
    <p:extLst>
      <p:ext uri="{BB962C8B-B14F-4D97-AF65-F5344CB8AC3E}">
        <p14:creationId xmlns:p14="http://schemas.microsoft.com/office/powerpoint/2010/main" val="4146640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65483-0AAD-1CB4-8D79-8BC39E683F9D}"/>
              </a:ext>
            </a:extLst>
          </p:cNvPr>
          <p:cNvSpPr>
            <a:spLocks noGrp="1"/>
          </p:cNvSpPr>
          <p:nvPr>
            <p:ph type="title"/>
          </p:nvPr>
        </p:nvSpPr>
        <p:spPr/>
        <p:txBody>
          <a:bodyPr/>
          <a:lstStyle/>
          <a:p>
            <a:r>
              <a:rPr lang="nl-NL"/>
              <a:t>Barrières – HABU!</a:t>
            </a:r>
          </a:p>
        </p:txBody>
      </p:sp>
      <p:sp>
        <p:nvSpPr>
          <p:cNvPr id="3" name="Tijdelijke aanduiding voor inhoud 2">
            <a:extLst>
              <a:ext uri="{FF2B5EF4-FFF2-40B4-BE49-F238E27FC236}">
                <a16:creationId xmlns:a16="http://schemas.microsoft.com/office/drawing/2014/main" id="{01162349-D9EA-D5B0-37AE-94B66B10BD9E}"/>
              </a:ext>
            </a:extLst>
          </p:cNvPr>
          <p:cNvSpPr>
            <a:spLocks noGrp="1"/>
          </p:cNvSpPr>
          <p:nvPr>
            <p:ph sz="quarter" idx="1"/>
          </p:nvPr>
        </p:nvSpPr>
        <p:spPr>
          <a:xfrm>
            <a:off x="2136648" y="1600200"/>
            <a:ext cx="8153400" cy="5141168"/>
          </a:xfrm>
        </p:spPr>
        <p:txBody>
          <a:bodyPr/>
          <a:lstStyle/>
          <a:p>
            <a:pPr marL="457200" indent="-342900">
              <a:lnSpc>
                <a:spcPct val="150000"/>
              </a:lnSpc>
              <a:spcBef>
                <a:spcPts val="0"/>
              </a:spcBef>
              <a:buSzPts val="1800"/>
              <a:buFont typeface="Raleway"/>
              <a:buChar char="●"/>
            </a:pPr>
            <a:r>
              <a:rPr lang="nl-NL" sz="2000">
                <a:latin typeface="Raleway"/>
                <a:ea typeface="Raleway"/>
                <a:cs typeface="Raleway"/>
                <a:sym typeface="Raleway"/>
              </a:rPr>
              <a:t>De verschillende barrières die genomen moeten worden: </a:t>
            </a:r>
          </a:p>
          <a:p>
            <a:pPr marL="914400" indent="-342900">
              <a:lnSpc>
                <a:spcPct val="150000"/>
              </a:lnSpc>
              <a:spcBef>
                <a:spcPts val="0"/>
              </a:spcBef>
              <a:buSzPts val="1800"/>
              <a:buFont typeface="Raleway"/>
              <a:buAutoNum type="arabicPeriod"/>
            </a:pPr>
            <a:r>
              <a:rPr lang="nl-NL" sz="2000" b="1">
                <a:latin typeface="Raleway"/>
                <a:ea typeface="Raleway"/>
                <a:cs typeface="Raleway"/>
                <a:sym typeface="Raleway"/>
              </a:rPr>
              <a:t>(H)erkennen</a:t>
            </a:r>
            <a:r>
              <a:rPr lang="nl-NL" sz="2000">
                <a:latin typeface="Raleway"/>
                <a:ea typeface="Raleway"/>
                <a:cs typeface="Raleway"/>
                <a:sym typeface="Raleway"/>
              </a:rPr>
              <a:t> van het probleem: pas als een of meerdere partijen een probleem (h)erkennen is er sprake van een politiek probleem</a:t>
            </a:r>
          </a:p>
          <a:p>
            <a:pPr marL="914400" indent="-342900">
              <a:lnSpc>
                <a:spcPct val="150000"/>
              </a:lnSpc>
              <a:spcBef>
                <a:spcPts val="0"/>
              </a:spcBef>
              <a:buSzPts val="1800"/>
              <a:buFont typeface="Raleway"/>
              <a:buAutoNum type="arabicPeriod"/>
            </a:pPr>
            <a:r>
              <a:rPr lang="nl-NL" sz="2000" b="1">
                <a:latin typeface="Raleway"/>
                <a:ea typeface="Raleway"/>
                <a:cs typeface="Raleway"/>
                <a:sym typeface="Raleway"/>
              </a:rPr>
              <a:t>Afwegen </a:t>
            </a:r>
            <a:r>
              <a:rPr lang="nl-NL" sz="2000">
                <a:latin typeface="Raleway"/>
                <a:ea typeface="Raleway"/>
                <a:cs typeface="Raleway"/>
                <a:sym typeface="Raleway"/>
              </a:rPr>
              <a:t>van wensen en verlangens: </a:t>
            </a:r>
            <a:r>
              <a:rPr lang="nl-NL" sz="2000" err="1">
                <a:latin typeface="Raleway"/>
                <a:ea typeface="Raleway"/>
                <a:cs typeface="Raleway"/>
                <a:sym typeface="Raleway"/>
              </a:rPr>
              <a:t>agenda-setting</a:t>
            </a:r>
            <a:endParaRPr lang="nl-NL" sz="2000">
              <a:latin typeface="Raleway"/>
              <a:ea typeface="Raleway"/>
              <a:cs typeface="Raleway"/>
              <a:sym typeface="Raleway"/>
            </a:endParaRPr>
          </a:p>
          <a:p>
            <a:pPr marL="914400" indent="-342900">
              <a:lnSpc>
                <a:spcPct val="150000"/>
              </a:lnSpc>
              <a:spcBef>
                <a:spcPts val="0"/>
              </a:spcBef>
              <a:buSzPts val="1800"/>
              <a:buFont typeface="Raleway"/>
              <a:buAutoNum type="arabicPeriod"/>
            </a:pPr>
            <a:r>
              <a:rPr lang="nl-NL" sz="2000" b="1">
                <a:latin typeface="Raleway"/>
                <a:ea typeface="Raleway"/>
                <a:cs typeface="Raleway"/>
                <a:sym typeface="Raleway"/>
              </a:rPr>
              <a:t>Besluitvorming</a:t>
            </a:r>
            <a:r>
              <a:rPr lang="nl-NL" sz="2000">
                <a:latin typeface="Raleway"/>
                <a:ea typeface="Raleway"/>
                <a:cs typeface="Raleway"/>
                <a:sym typeface="Raleway"/>
              </a:rPr>
              <a:t>: het beleid wordt bepaald</a:t>
            </a:r>
          </a:p>
          <a:p>
            <a:pPr marL="914400" indent="-342900">
              <a:lnSpc>
                <a:spcPct val="150000"/>
              </a:lnSpc>
              <a:spcBef>
                <a:spcPts val="0"/>
              </a:spcBef>
              <a:buSzPts val="1800"/>
              <a:buFont typeface="Raleway"/>
              <a:buAutoNum type="arabicPeriod"/>
            </a:pPr>
            <a:r>
              <a:rPr lang="nl-NL" sz="2000" b="1">
                <a:latin typeface="Raleway"/>
                <a:ea typeface="Raleway"/>
                <a:cs typeface="Raleway"/>
                <a:sym typeface="Raleway"/>
              </a:rPr>
              <a:t>Uitvoering</a:t>
            </a:r>
            <a:r>
              <a:rPr lang="nl-NL" sz="2000">
                <a:latin typeface="Raleway"/>
                <a:ea typeface="Raleway"/>
                <a:cs typeface="Raleway"/>
                <a:sym typeface="Raleway"/>
              </a:rPr>
              <a:t>: het uitvoeren van het beleid door ambtenaren, hiervoor is wel draagvlak nodig. Als dat er bijvoorbeeld niet is, kan gebruik gemaakt worden van hindermacht.</a:t>
            </a:r>
          </a:p>
          <a:p>
            <a:endParaRPr lang="nl-NL" sz="2000"/>
          </a:p>
        </p:txBody>
      </p:sp>
    </p:spTree>
    <p:extLst>
      <p:ext uri="{BB962C8B-B14F-4D97-AF65-F5344CB8AC3E}">
        <p14:creationId xmlns:p14="http://schemas.microsoft.com/office/powerpoint/2010/main" val="3323588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C217E-8344-4E61-A78D-F069FBE79010}"/>
              </a:ext>
            </a:extLst>
          </p:cNvPr>
          <p:cNvSpPr>
            <a:spLocks noGrp="1"/>
          </p:cNvSpPr>
          <p:nvPr>
            <p:ph type="title"/>
          </p:nvPr>
        </p:nvSpPr>
        <p:spPr/>
        <p:txBody>
          <a:bodyPr/>
          <a:lstStyle/>
          <a:p>
            <a:r>
              <a:rPr lang="nl-NL"/>
              <a:t>De machten </a:t>
            </a:r>
          </a:p>
        </p:txBody>
      </p:sp>
      <p:sp>
        <p:nvSpPr>
          <p:cNvPr id="3" name="Tijdelijke aanduiding voor inhoud 2">
            <a:extLst>
              <a:ext uri="{FF2B5EF4-FFF2-40B4-BE49-F238E27FC236}">
                <a16:creationId xmlns:a16="http://schemas.microsoft.com/office/drawing/2014/main" id="{A5AC5032-0AD9-B382-9C11-87C2111FA3DD}"/>
              </a:ext>
            </a:extLst>
          </p:cNvPr>
          <p:cNvSpPr>
            <a:spLocks noGrp="1"/>
          </p:cNvSpPr>
          <p:nvPr>
            <p:ph sz="quarter" idx="1"/>
          </p:nvPr>
        </p:nvSpPr>
        <p:spPr/>
        <p:txBody>
          <a:bodyPr>
            <a:normAutofit fontScale="92500" lnSpcReduction="10000"/>
          </a:bodyPr>
          <a:lstStyle/>
          <a:p>
            <a:pPr marL="114300" indent="0">
              <a:lnSpc>
                <a:spcPct val="150000"/>
              </a:lnSpc>
              <a:spcBef>
                <a:spcPts val="0"/>
              </a:spcBef>
              <a:buSzPts val="1800"/>
              <a:buNone/>
            </a:pPr>
            <a:r>
              <a:rPr lang="nl-NL" sz="2400">
                <a:latin typeface="Raleway"/>
                <a:ea typeface="Raleway"/>
                <a:cs typeface="Raleway"/>
                <a:sym typeface="Raleway"/>
              </a:rPr>
              <a:t>Model voor besluitvorming waarbij de nadruk ligt op de machtsstrijd die gevoerd wordt tijdens de omzetting. </a:t>
            </a:r>
          </a:p>
          <a:p>
            <a:pPr marL="457200" indent="-342900">
              <a:lnSpc>
                <a:spcPct val="150000"/>
              </a:lnSpc>
              <a:spcBef>
                <a:spcPts val="0"/>
              </a:spcBef>
              <a:buSzPts val="1800"/>
              <a:buFont typeface="Raleway"/>
              <a:buChar char="●"/>
            </a:pPr>
            <a:endParaRPr lang="nl-NL" sz="2400" b="1">
              <a:latin typeface="Raleway"/>
              <a:ea typeface="Raleway"/>
              <a:cs typeface="Raleway"/>
              <a:sym typeface="Raleway"/>
            </a:endParaRPr>
          </a:p>
          <a:p>
            <a:pPr marL="457200" indent="-342900">
              <a:lnSpc>
                <a:spcPct val="150000"/>
              </a:lnSpc>
              <a:spcBef>
                <a:spcPts val="0"/>
              </a:spcBef>
              <a:buSzPts val="1800"/>
              <a:buFont typeface="Raleway"/>
              <a:buChar char="●"/>
            </a:pPr>
            <a:r>
              <a:rPr lang="nl-NL" sz="2400" b="1">
                <a:latin typeface="Raleway"/>
                <a:ea typeface="Raleway"/>
                <a:cs typeface="Raleway"/>
                <a:sym typeface="Raleway"/>
              </a:rPr>
              <a:t>Realisatiemacht</a:t>
            </a:r>
            <a:r>
              <a:rPr lang="nl-NL" sz="2400">
                <a:latin typeface="Raleway"/>
                <a:ea typeface="Raleway"/>
                <a:cs typeface="Raleway"/>
                <a:sym typeface="Raleway"/>
              </a:rPr>
              <a:t>: wanneer actoren hun mogelijkheden gebruiken om een bepaald beleid of een volgende stap tot stand te brengen. </a:t>
            </a:r>
          </a:p>
          <a:p>
            <a:pPr marL="914400" lvl="1" indent="-342900">
              <a:lnSpc>
                <a:spcPct val="150000"/>
              </a:lnSpc>
              <a:spcBef>
                <a:spcPts val="0"/>
              </a:spcBef>
              <a:buSzPts val="1800"/>
              <a:buFont typeface="Raleway"/>
              <a:buChar char="○"/>
            </a:pPr>
            <a:r>
              <a:rPr lang="nl-NL">
                <a:latin typeface="Raleway"/>
                <a:ea typeface="Raleway"/>
                <a:cs typeface="Raleway"/>
                <a:sym typeface="Raleway"/>
              </a:rPr>
              <a:t>Bijvoorbeeld: minister die een wetsvoorstel doet</a:t>
            </a:r>
          </a:p>
          <a:p>
            <a:pPr marL="457200" indent="-342900">
              <a:lnSpc>
                <a:spcPct val="150000"/>
              </a:lnSpc>
              <a:spcBef>
                <a:spcPts val="0"/>
              </a:spcBef>
              <a:buSzPts val="1800"/>
              <a:buFont typeface="Raleway"/>
              <a:buChar char="●"/>
            </a:pPr>
            <a:r>
              <a:rPr lang="nl-NL" sz="2400" b="1">
                <a:latin typeface="Raleway"/>
                <a:ea typeface="Raleway"/>
                <a:cs typeface="Raleway"/>
                <a:sym typeface="Raleway"/>
              </a:rPr>
              <a:t>Hindermacht</a:t>
            </a:r>
            <a:r>
              <a:rPr lang="nl-NL" sz="2400">
                <a:latin typeface="Raleway"/>
                <a:ea typeface="Raleway"/>
                <a:cs typeface="Raleway"/>
                <a:sym typeface="Raleway"/>
              </a:rPr>
              <a:t>: wanneer actoren proberen te verhinderen dat een barrière wordt genomen. </a:t>
            </a:r>
          </a:p>
          <a:p>
            <a:pPr marL="777240" lvl="1" indent="-342900">
              <a:lnSpc>
                <a:spcPct val="150000"/>
              </a:lnSpc>
              <a:spcBef>
                <a:spcPts val="0"/>
              </a:spcBef>
              <a:buSzPts val="1800"/>
              <a:buFont typeface="Raleway"/>
              <a:buChar char="●"/>
            </a:pPr>
            <a:r>
              <a:rPr lang="nl-NL" sz="2100">
                <a:latin typeface="Raleway"/>
                <a:ea typeface="Raleway"/>
                <a:cs typeface="Raleway"/>
                <a:sym typeface="Raleway"/>
              </a:rPr>
              <a:t>Omwoners die bezwaar maken tegen de komst van een azc</a:t>
            </a:r>
          </a:p>
          <a:p>
            <a:endParaRPr lang="nl-NL"/>
          </a:p>
        </p:txBody>
      </p:sp>
    </p:spTree>
    <p:extLst>
      <p:ext uri="{BB962C8B-B14F-4D97-AF65-F5344CB8AC3E}">
        <p14:creationId xmlns:p14="http://schemas.microsoft.com/office/powerpoint/2010/main" val="169869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tekst, Algemene voorraad, plastic&#10;&#10;Door AI gegenereerde inhoud is mogelijk onjuist.">
            <a:extLst>
              <a:ext uri="{FF2B5EF4-FFF2-40B4-BE49-F238E27FC236}">
                <a16:creationId xmlns:a16="http://schemas.microsoft.com/office/drawing/2014/main" id="{966E3C33-45E8-CB74-6AF1-B40744D0056B}"/>
              </a:ext>
            </a:extLst>
          </p:cNvPr>
          <p:cNvPicPr>
            <a:picLocks noChangeAspect="1"/>
          </p:cNvPicPr>
          <p:nvPr/>
        </p:nvPicPr>
        <p:blipFill>
          <a:blip r:embed="rId2"/>
          <a:srcRect l="6420" t="9091" r="17452"/>
          <a:stretch>
            <a:fillRect/>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6A0EC449-61E9-016F-1E01-16193FE54DF3}"/>
              </a:ext>
            </a:extLst>
          </p:cNvPr>
          <p:cNvSpPr>
            <a:spLocks noGrp="1"/>
          </p:cNvSpPr>
          <p:nvPr>
            <p:ph type="body" idx="1"/>
          </p:nvPr>
        </p:nvSpPr>
        <p:spPr>
          <a:xfrm>
            <a:off x="477980" y="5202436"/>
            <a:ext cx="6886005" cy="1208141"/>
          </a:xfrm>
        </p:spPr>
        <p:txBody>
          <a:bodyPr vert="horz" lIns="91440" tIns="45720" rIns="91440" bIns="45720" rtlCol="0" anchor="t">
            <a:noAutofit/>
          </a:bodyPr>
          <a:lstStyle/>
          <a:p>
            <a:r>
              <a:rPr lang="en-US" sz="2800">
                <a:solidFill>
                  <a:schemeClr val="bg1"/>
                </a:solidFill>
                <a:latin typeface="Effra" panose="02000506080000020004"/>
                <a:ea typeface="Calibri"/>
                <a:cs typeface="Arial"/>
              </a:rPr>
              <a:t>Deel 1.</a:t>
            </a:r>
          </a:p>
          <a:p>
            <a:r>
              <a:rPr lang="en-US" sz="2800" err="1">
                <a:solidFill>
                  <a:schemeClr val="bg1"/>
                </a:solidFill>
                <a:latin typeface="Effra" panose="02000506080000020004"/>
                <a:ea typeface="Calibri"/>
                <a:cs typeface="Arial"/>
              </a:rPr>
              <a:t>Toepassen</a:t>
            </a:r>
            <a:r>
              <a:rPr lang="en-US" sz="2800">
                <a:solidFill>
                  <a:schemeClr val="bg1"/>
                </a:solidFill>
                <a:latin typeface="Effra" panose="02000506080000020004"/>
                <a:ea typeface="Calibri"/>
                <a:cs typeface="Arial"/>
              </a:rPr>
              <a:t> van </a:t>
            </a:r>
            <a:r>
              <a:rPr lang="en-US" sz="2800" err="1">
                <a:solidFill>
                  <a:schemeClr val="bg1"/>
                </a:solidFill>
                <a:latin typeface="Effra" panose="02000506080000020004"/>
                <a:ea typeface="Calibri"/>
                <a:cs typeface="Arial"/>
              </a:rPr>
              <a:t>hoofd</a:t>
            </a:r>
            <a:r>
              <a:rPr lang="en-US" sz="2800">
                <a:solidFill>
                  <a:schemeClr val="bg1"/>
                </a:solidFill>
                <a:latin typeface="Effra" panose="02000506080000020004"/>
                <a:ea typeface="Calibri"/>
                <a:cs typeface="Arial"/>
              </a:rPr>
              <a:t>- </a:t>
            </a:r>
            <a:r>
              <a:rPr lang="en-US" sz="2800" err="1">
                <a:solidFill>
                  <a:schemeClr val="bg1"/>
                </a:solidFill>
                <a:latin typeface="Effra" panose="02000506080000020004"/>
                <a:ea typeface="Calibri"/>
                <a:cs typeface="Arial"/>
              </a:rPr>
              <a:t>en</a:t>
            </a:r>
            <a:r>
              <a:rPr lang="en-US" sz="2800">
                <a:solidFill>
                  <a:schemeClr val="bg1"/>
                </a:solidFill>
                <a:latin typeface="Effra" panose="02000506080000020004"/>
                <a:ea typeface="Calibri"/>
                <a:cs typeface="Arial"/>
              </a:rPr>
              <a:t> </a:t>
            </a:r>
            <a:r>
              <a:rPr lang="en-US" sz="2800" err="1">
                <a:solidFill>
                  <a:schemeClr val="bg1"/>
                </a:solidFill>
                <a:latin typeface="Effra" panose="02000506080000020004"/>
                <a:ea typeface="Calibri"/>
                <a:cs typeface="Arial"/>
              </a:rPr>
              <a:t>kernconcepten</a:t>
            </a:r>
            <a:endParaRPr lang="en-US" sz="2800">
              <a:solidFill>
                <a:schemeClr val="bg1"/>
              </a:solidFill>
              <a:latin typeface="Effra" panose="02000506080000020004"/>
              <a:ea typeface="Calibri"/>
              <a:cs typeface="Aria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76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0BDCD-1BBF-D1DC-390D-B91CBD380265}"/>
              </a:ext>
            </a:extLst>
          </p:cNvPr>
          <p:cNvSpPr>
            <a:spLocks noGrp="1"/>
          </p:cNvSpPr>
          <p:nvPr>
            <p:ph type="title"/>
          </p:nvPr>
        </p:nvSpPr>
        <p:spPr/>
        <p:txBody>
          <a:bodyPr/>
          <a:lstStyle/>
          <a:p>
            <a:pPr algn="ctr"/>
            <a:r>
              <a:rPr lang="nl-NL"/>
              <a:t>Het stromenmodel</a:t>
            </a:r>
          </a:p>
        </p:txBody>
      </p:sp>
      <p:sp>
        <p:nvSpPr>
          <p:cNvPr id="3" name="Tijdelijke aanduiding voor inhoud 2">
            <a:extLst>
              <a:ext uri="{FF2B5EF4-FFF2-40B4-BE49-F238E27FC236}">
                <a16:creationId xmlns:a16="http://schemas.microsoft.com/office/drawing/2014/main" id="{1630346A-E8A4-A3DE-5897-A16FE9CDC18E}"/>
              </a:ext>
            </a:extLst>
          </p:cNvPr>
          <p:cNvSpPr>
            <a:spLocks noGrp="1"/>
          </p:cNvSpPr>
          <p:nvPr>
            <p:ph sz="half" idx="1"/>
          </p:nvPr>
        </p:nvSpPr>
        <p:spPr/>
        <p:txBody>
          <a:bodyPr vert="horz" lIns="91440" tIns="45720" rIns="91440" bIns="45720" rtlCol="0" anchor="t">
            <a:normAutofit fontScale="92500" lnSpcReduction="10000"/>
          </a:bodyPr>
          <a:lstStyle/>
          <a:p>
            <a:r>
              <a:rPr lang="nl-NL"/>
              <a:t>Er zijn drie stromen in dit model. </a:t>
            </a:r>
          </a:p>
          <a:p>
            <a:pPr lvl="1"/>
            <a:r>
              <a:rPr lang="nl-NL"/>
              <a:t>Partijenstroom </a:t>
            </a:r>
            <a:r>
              <a:rPr lang="nl-NL">
                <a:sym typeface="Wingdings" panose="05000000000000000000" pitchFamily="2" charset="2"/>
              </a:rPr>
              <a:t> welke partijen (actoren) zijn betrokken?</a:t>
            </a:r>
            <a:endParaRPr lang="nl-NL"/>
          </a:p>
          <a:p>
            <a:pPr lvl="1"/>
            <a:r>
              <a:rPr lang="nl-NL"/>
              <a:t>Oplossingenstroom </a:t>
            </a:r>
            <a:r>
              <a:rPr lang="nl-NL">
                <a:sym typeface="Wingdings" panose="05000000000000000000" pitchFamily="2" charset="2"/>
              </a:rPr>
              <a:t> welke oplossingen zijn er?</a:t>
            </a:r>
            <a:endParaRPr lang="nl-NL"/>
          </a:p>
          <a:p>
            <a:pPr lvl="1"/>
            <a:r>
              <a:rPr lang="nl-NL"/>
              <a:t>Problemenstroom </a:t>
            </a:r>
            <a:r>
              <a:rPr lang="nl-NL">
                <a:sym typeface="Wingdings" panose="05000000000000000000" pitchFamily="2" charset="2"/>
              </a:rPr>
              <a:t> welk probleem is er?</a:t>
            </a:r>
            <a:endParaRPr lang="nl-NL"/>
          </a:p>
          <a:p>
            <a:pPr marL="457200" lvl="1" indent="0">
              <a:buNone/>
            </a:pPr>
            <a:endParaRPr lang="nl-NL"/>
          </a:p>
          <a:p>
            <a:r>
              <a:rPr lang="nl-NL"/>
              <a:t>In dit model draait het om het handelen op het juiste moment.</a:t>
            </a:r>
          </a:p>
          <a:p>
            <a:r>
              <a:rPr lang="nl-NL" b="1" err="1">
                <a:latin typeface="Effra"/>
              </a:rPr>
              <a:t>Window</a:t>
            </a:r>
            <a:r>
              <a:rPr lang="nl-NL" b="1">
                <a:latin typeface="Effra"/>
              </a:rPr>
              <a:t> of Opportunity </a:t>
            </a:r>
            <a:r>
              <a:rPr lang="nl-NL">
                <a:latin typeface="Effra"/>
              </a:rPr>
              <a:t>(unieke kans om actie te ondernemen)</a:t>
            </a:r>
          </a:p>
        </p:txBody>
      </p:sp>
      <p:sp>
        <p:nvSpPr>
          <p:cNvPr id="5" name="Tijdelijke aanduiding voor inhoud 4">
            <a:extLst>
              <a:ext uri="{FF2B5EF4-FFF2-40B4-BE49-F238E27FC236}">
                <a16:creationId xmlns:a16="http://schemas.microsoft.com/office/drawing/2014/main" id="{7396AA79-8B06-1A66-C302-1604FCDBA59A}"/>
              </a:ext>
            </a:extLst>
          </p:cNvPr>
          <p:cNvSpPr>
            <a:spLocks noGrp="1"/>
          </p:cNvSpPr>
          <p:nvPr>
            <p:ph sz="half" idx="2"/>
          </p:nvPr>
        </p:nvSpPr>
        <p:spPr/>
        <p:txBody>
          <a:bodyPr>
            <a:normAutofit fontScale="92500" lnSpcReduction="10000"/>
          </a:bodyPr>
          <a:lstStyle/>
          <a:p>
            <a:endParaRPr lang="nl-NL"/>
          </a:p>
        </p:txBody>
      </p:sp>
      <p:pic>
        <p:nvPicPr>
          <p:cNvPr id="4" name="Afbeelding 3">
            <a:extLst>
              <a:ext uri="{FF2B5EF4-FFF2-40B4-BE49-F238E27FC236}">
                <a16:creationId xmlns:a16="http://schemas.microsoft.com/office/drawing/2014/main" id="{53078747-E0E2-EEE8-7DC7-607463835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632" y="2450112"/>
            <a:ext cx="3985179" cy="2573942"/>
          </a:xfrm>
          <a:prstGeom prst="rect">
            <a:avLst/>
          </a:prstGeom>
        </p:spPr>
      </p:pic>
    </p:spTree>
    <p:extLst>
      <p:ext uri="{BB962C8B-B14F-4D97-AF65-F5344CB8AC3E}">
        <p14:creationId xmlns:p14="http://schemas.microsoft.com/office/powerpoint/2010/main" val="378580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E84D9-6F5F-C347-EEE3-F9883F7BF040}"/>
              </a:ext>
            </a:extLst>
          </p:cNvPr>
          <p:cNvSpPr>
            <a:spLocks noGrp="1"/>
          </p:cNvSpPr>
          <p:nvPr>
            <p:ph type="title"/>
          </p:nvPr>
        </p:nvSpPr>
        <p:spPr/>
        <p:txBody>
          <a:bodyPr/>
          <a:lstStyle/>
          <a:p>
            <a:pPr algn="ctr"/>
            <a:r>
              <a:rPr lang="nl-NL"/>
              <a:t>De actualiteit - stromenmodel</a:t>
            </a:r>
          </a:p>
        </p:txBody>
      </p:sp>
      <p:pic>
        <p:nvPicPr>
          <p:cNvPr id="11" name="Tijdelijke aanduiding voor inhoud 10">
            <a:extLst>
              <a:ext uri="{FF2B5EF4-FFF2-40B4-BE49-F238E27FC236}">
                <a16:creationId xmlns:a16="http://schemas.microsoft.com/office/drawing/2014/main" id="{FBB6DC54-FF69-4C20-6EA5-B573D0FC35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7065" y="1467363"/>
            <a:ext cx="5827189" cy="4351338"/>
          </a:xfrm>
          <a:prstGeom prst="rect">
            <a:avLst/>
          </a:prstGeom>
        </p:spPr>
      </p:pic>
      <p:pic>
        <p:nvPicPr>
          <p:cNvPr id="5" name="Afbeelding 4">
            <a:extLst>
              <a:ext uri="{FF2B5EF4-FFF2-40B4-BE49-F238E27FC236}">
                <a16:creationId xmlns:a16="http://schemas.microsoft.com/office/drawing/2014/main" id="{F8878E9E-9753-B49C-8D04-0AF2CD8A0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00" y="1460286"/>
            <a:ext cx="5844800" cy="1409279"/>
          </a:xfrm>
          <a:prstGeom prst="rect">
            <a:avLst/>
          </a:prstGeom>
        </p:spPr>
      </p:pic>
      <p:pic>
        <p:nvPicPr>
          <p:cNvPr id="7" name="Afbeelding 6">
            <a:extLst>
              <a:ext uri="{FF2B5EF4-FFF2-40B4-BE49-F238E27FC236}">
                <a16:creationId xmlns:a16="http://schemas.microsoft.com/office/drawing/2014/main" id="{2AFA690A-E766-ED20-CEB2-BBE7868CC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00" y="3811012"/>
            <a:ext cx="5687536" cy="1295182"/>
          </a:xfrm>
          <a:prstGeom prst="rect">
            <a:avLst/>
          </a:prstGeom>
        </p:spPr>
      </p:pic>
    </p:spTree>
    <p:extLst>
      <p:ext uri="{BB962C8B-B14F-4D97-AF65-F5344CB8AC3E}">
        <p14:creationId xmlns:p14="http://schemas.microsoft.com/office/powerpoint/2010/main" val="2058408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18BB7-9A0D-E959-F6E1-E777D701A2F9}"/>
              </a:ext>
            </a:extLst>
          </p:cNvPr>
          <p:cNvSpPr>
            <a:spLocks noGrp="1"/>
          </p:cNvSpPr>
          <p:nvPr>
            <p:ph type="title"/>
          </p:nvPr>
        </p:nvSpPr>
        <p:spPr/>
        <p:txBody>
          <a:bodyPr/>
          <a:lstStyle/>
          <a:p>
            <a:r>
              <a:rPr lang="nl-NL"/>
              <a:t>Uitwerking stromenmodel</a:t>
            </a:r>
          </a:p>
        </p:txBody>
      </p:sp>
      <p:sp>
        <p:nvSpPr>
          <p:cNvPr id="3" name="Tijdelijke aanduiding voor inhoud 2">
            <a:extLst>
              <a:ext uri="{FF2B5EF4-FFF2-40B4-BE49-F238E27FC236}">
                <a16:creationId xmlns:a16="http://schemas.microsoft.com/office/drawing/2014/main" id="{7FF2A780-47B6-A83C-DA3C-ADCEB5FEF253}"/>
              </a:ext>
            </a:extLst>
          </p:cNvPr>
          <p:cNvSpPr>
            <a:spLocks noGrp="1"/>
          </p:cNvSpPr>
          <p:nvPr>
            <p:ph idx="1"/>
          </p:nvPr>
        </p:nvSpPr>
        <p:spPr>
          <a:xfrm>
            <a:off x="784860" y="1325942"/>
            <a:ext cx="10515600" cy="4351338"/>
          </a:xfrm>
        </p:spPr>
        <p:txBody>
          <a:bodyPr>
            <a:normAutofit fontScale="92500" lnSpcReduction="10000"/>
          </a:bodyPr>
          <a:lstStyle/>
          <a:p>
            <a:endParaRPr lang="nl-NL"/>
          </a:p>
          <a:p>
            <a:r>
              <a:rPr lang="nl-NL"/>
              <a:t>Probleem: Energieprijzen stijgen door oorlog VS/Iran</a:t>
            </a:r>
          </a:p>
          <a:p>
            <a:r>
              <a:rPr lang="nl-NL"/>
              <a:t>Partijen: Groen Links/PVDA (PRO), het minderheidskabinet</a:t>
            </a:r>
          </a:p>
          <a:p>
            <a:r>
              <a:rPr lang="nl-NL"/>
              <a:t>Oplossing: Goedkoop reizen buiten de spits, minder gebruik van brandstof</a:t>
            </a:r>
          </a:p>
          <a:p>
            <a:endParaRPr lang="nl-NL"/>
          </a:p>
          <a:p>
            <a:r>
              <a:rPr lang="nl-NL"/>
              <a:t>Oorlog VS/ Iran zorgt voor hogere energieprijzen </a:t>
            </a:r>
            <a:r>
              <a:rPr lang="nl-NL">
                <a:sym typeface="Wingdings" panose="05000000000000000000" pitchFamily="2" charset="2"/>
              </a:rPr>
              <a:t> </a:t>
            </a:r>
            <a:r>
              <a:rPr lang="nl-NL" err="1"/>
              <a:t>Window</a:t>
            </a:r>
            <a:r>
              <a:rPr lang="nl-NL"/>
              <a:t> of Opportunity is gepakt door Groen Links/PVDA (PRO) om de meerderheid te krijgen voor het plan van goedkoop reizen tijdens de zomermaanden. De drie stromen kwamen op het juiste moment bij elkaar. </a:t>
            </a:r>
          </a:p>
        </p:txBody>
      </p:sp>
      <p:pic>
        <p:nvPicPr>
          <p:cNvPr id="1028" name="Picture 4" descr="Oogst uit eigen tuin | Vier zomer met deze vlierbloesem zomer-poster  download">
            <a:extLst>
              <a:ext uri="{FF2B5EF4-FFF2-40B4-BE49-F238E27FC236}">
                <a16:creationId xmlns:a16="http://schemas.microsoft.com/office/drawing/2014/main" id="{A1514AC9-232B-34F8-C100-D549A789F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340" y="4942759"/>
            <a:ext cx="3624580" cy="177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82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146AF-41C6-AA64-512A-6FF088F8BC83}"/>
              </a:ext>
            </a:extLst>
          </p:cNvPr>
          <p:cNvSpPr>
            <a:spLocks noGrp="1"/>
          </p:cNvSpPr>
          <p:nvPr>
            <p:ph type="title"/>
          </p:nvPr>
        </p:nvSpPr>
        <p:spPr/>
        <p:txBody>
          <a:bodyPr/>
          <a:lstStyle/>
          <a:p>
            <a:r>
              <a:rPr lang="nl-NL" err="1"/>
              <a:t>Polity</a:t>
            </a:r>
            <a:r>
              <a:rPr lang="nl-NL"/>
              <a:t>, Politics en Policy</a:t>
            </a:r>
          </a:p>
        </p:txBody>
      </p:sp>
      <p:sp>
        <p:nvSpPr>
          <p:cNvPr id="3" name="Tijdelijke aanduiding voor inhoud 2">
            <a:extLst>
              <a:ext uri="{FF2B5EF4-FFF2-40B4-BE49-F238E27FC236}">
                <a16:creationId xmlns:a16="http://schemas.microsoft.com/office/drawing/2014/main" id="{F4AC1D40-6B4B-8265-F9BE-1393064F7D90}"/>
              </a:ext>
            </a:extLst>
          </p:cNvPr>
          <p:cNvSpPr>
            <a:spLocks noGrp="1"/>
          </p:cNvSpPr>
          <p:nvPr>
            <p:ph idx="1"/>
          </p:nvPr>
        </p:nvSpPr>
        <p:spPr/>
        <p:txBody>
          <a:bodyPr/>
          <a:lstStyle/>
          <a:p>
            <a:pPr marL="0" indent="0">
              <a:buNone/>
            </a:pPr>
            <a:r>
              <a:rPr lang="nl-NL"/>
              <a:t>Er zijn drie aspecten van politiek.</a:t>
            </a:r>
          </a:p>
          <a:p>
            <a:r>
              <a:rPr lang="nl-NL" err="1"/>
              <a:t>Polity</a:t>
            </a:r>
            <a:r>
              <a:rPr lang="nl-NL"/>
              <a:t> = </a:t>
            </a:r>
            <a:r>
              <a:rPr lang="nl-NL" b="1"/>
              <a:t>de politieke gemeenschap met zijn (in)formele structuren</a:t>
            </a:r>
          </a:p>
          <a:p>
            <a:r>
              <a:rPr lang="nl-NL"/>
              <a:t>Politics = </a:t>
            </a:r>
            <a:r>
              <a:rPr lang="nl-NL" b="1"/>
              <a:t>de politieke processen</a:t>
            </a:r>
          </a:p>
          <a:p>
            <a:r>
              <a:rPr lang="nl-NL"/>
              <a:t>Policy = </a:t>
            </a:r>
            <a:r>
              <a:rPr lang="nl-NL" b="1"/>
              <a:t>het beleid</a:t>
            </a:r>
            <a:endParaRPr lang="nl-NL"/>
          </a:p>
          <a:p>
            <a:endParaRPr lang="nl-NL"/>
          </a:p>
          <a:p>
            <a:endParaRPr lang="nl-NL"/>
          </a:p>
        </p:txBody>
      </p:sp>
      <p:pic>
        <p:nvPicPr>
          <p:cNvPr id="5" name="Afbeelding 4">
            <a:extLst>
              <a:ext uri="{FF2B5EF4-FFF2-40B4-BE49-F238E27FC236}">
                <a16:creationId xmlns:a16="http://schemas.microsoft.com/office/drawing/2014/main" id="{CD014804-E224-9282-FBB0-69342668F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82" y="3903133"/>
            <a:ext cx="10882118" cy="2029089"/>
          </a:xfrm>
          <a:prstGeom prst="rect">
            <a:avLst/>
          </a:prstGeom>
        </p:spPr>
      </p:pic>
    </p:spTree>
    <p:extLst>
      <p:ext uri="{BB962C8B-B14F-4D97-AF65-F5344CB8AC3E}">
        <p14:creationId xmlns:p14="http://schemas.microsoft.com/office/powerpoint/2010/main" val="36584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2F499-D368-70D3-A7E3-A566B5EE1C5D}"/>
              </a:ext>
            </a:extLst>
          </p:cNvPr>
          <p:cNvSpPr>
            <a:spLocks noGrp="1"/>
          </p:cNvSpPr>
          <p:nvPr>
            <p:ph type="title"/>
          </p:nvPr>
        </p:nvSpPr>
        <p:spPr/>
        <p:txBody>
          <a:bodyPr/>
          <a:lstStyle/>
          <a:p>
            <a:r>
              <a:rPr lang="nl-NL" err="1"/>
              <a:t>Polity</a:t>
            </a:r>
            <a:r>
              <a:rPr lang="nl-NL"/>
              <a:t> – Politieke Gemeenschap</a:t>
            </a:r>
          </a:p>
        </p:txBody>
      </p:sp>
      <p:sp>
        <p:nvSpPr>
          <p:cNvPr id="3" name="Tijdelijke aanduiding voor inhoud 2">
            <a:extLst>
              <a:ext uri="{FF2B5EF4-FFF2-40B4-BE49-F238E27FC236}">
                <a16:creationId xmlns:a16="http://schemas.microsoft.com/office/drawing/2014/main" id="{88B2F065-4808-2C5A-815D-7A6B74C65FCC}"/>
              </a:ext>
            </a:extLst>
          </p:cNvPr>
          <p:cNvSpPr>
            <a:spLocks noGrp="1"/>
          </p:cNvSpPr>
          <p:nvPr>
            <p:ph idx="1"/>
          </p:nvPr>
        </p:nvSpPr>
        <p:spPr/>
        <p:txBody>
          <a:bodyPr/>
          <a:lstStyle/>
          <a:p>
            <a:pPr marL="0" indent="0">
              <a:buNone/>
            </a:pPr>
            <a:r>
              <a:rPr lang="nl-NL" b="1"/>
              <a:t>De politieke gemeenschap met zijn (in)formele structuren (overheidsinstellingen)</a:t>
            </a:r>
            <a:endParaRPr lang="nl-NL"/>
          </a:p>
          <a:p>
            <a:pPr marL="0" indent="0">
              <a:buNone/>
            </a:pPr>
            <a:endParaRPr lang="nl-NL"/>
          </a:p>
          <a:p>
            <a:pPr marL="0" indent="0">
              <a:buNone/>
            </a:pPr>
            <a:r>
              <a:rPr lang="nl-NL"/>
              <a:t>Denk aan de Tweede Kamer, het Europees Parlement</a:t>
            </a:r>
          </a:p>
          <a:p>
            <a:pPr marL="0" indent="0">
              <a:buNone/>
            </a:pPr>
            <a:endParaRPr lang="nl-NL"/>
          </a:p>
          <a:p>
            <a:endParaRPr lang="nl-NL"/>
          </a:p>
        </p:txBody>
      </p:sp>
      <p:pic>
        <p:nvPicPr>
          <p:cNvPr id="5" name="Afbeelding 4">
            <a:extLst>
              <a:ext uri="{FF2B5EF4-FFF2-40B4-BE49-F238E27FC236}">
                <a16:creationId xmlns:a16="http://schemas.microsoft.com/office/drawing/2014/main" id="{55DADEAB-FE61-6B94-EC3E-29BC92FA3B6B}"/>
              </a:ext>
            </a:extLst>
          </p:cNvPr>
          <p:cNvPicPr>
            <a:picLocks noChangeAspect="1"/>
          </p:cNvPicPr>
          <p:nvPr/>
        </p:nvPicPr>
        <p:blipFill>
          <a:blip r:embed="rId2"/>
          <a:stretch>
            <a:fillRect/>
          </a:stretch>
        </p:blipFill>
        <p:spPr>
          <a:xfrm>
            <a:off x="838200" y="3917326"/>
            <a:ext cx="4233333" cy="1852629"/>
          </a:xfrm>
          <a:prstGeom prst="rect">
            <a:avLst/>
          </a:prstGeom>
        </p:spPr>
      </p:pic>
      <p:pic>
        <p:nvPicPr>
          <p:cNvPr id="6" name="Afbeelding 5" descr="Europees Parlement - Wikipedia">
            <a:extLst>
              <a:ext uri="{FF2B5EF4-FFF2-40B4-BE49-F238E27FC236}">
                <a16:creationId xmlns:a16="http://schemas.microsoft.com/office/drawing/2014/main" id="{7589878D-A813-550F-89E4-B276E27E84CF}"/>
              </a:ext>
            </a:extLst>
          </p:cNvPr>
          <p:cNvPicPr>
            <a:picLocks noChangeAspect="1"/>
          </p:cNvPicPr>
          <p:nvPr/>
        </p:nvPicPr>
        <p:blipFill>
          <a:blip r:embed="rId3"/>
          <a:stretch>
            <a:fillRect/>
          </a:stretch>
        </p:blipFill>
        <p:spPr>
          <a:xfrm>
            <a:off x="6259332" y="3663593"/>
            <a:ext cx="3906668" cy="2829282"/>
          </a:xfrm>
          <a:prstGeom prst="rect">
            <a:avLst/>
          </a:prstGeom>
        </p:spPr>
      </p:pic>
    </p:spTree>
    <p:extLst>
      <p:ext uri="{BB962C8B-B14F-4D97-AF65-F5344CB8AC3E}">
        <p14:creationId xmlns:p14="http://schemas.microsoft.com/office/powerpoint/2010/main" val="7205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1B89B-E751-BBA2-394F-69E3573C3624}"/>
              </a:ext>
            </a:extLst>
          </p:cNvPr>
          <p:cNvSpPr>
            <a:spLocks noGrp="1"/>
          </p:cNvSpPr>
          <p:nvPr>
            <p:ph type="title"/>
          </p:nvPr>
        </p:nvSpPr>
        <p:spPr/>
        <p:txBody>
          <a:bodyPr>
            <a:normAutofit fontScale="90000"/>
          </a:bodyPr>
          <a:lstStyle/>
          <a:p>
            <a:br>
              <a:rPr lang="nl-NL"/>
            </a:br>
            <a:r>
              <a:rPr lang="nl-NL">
                <a:latin typeface="Effra"/>
              </a:rPr>
              <a:t>Politics = de politieke processen</a:t>
            </a:r>
            <a:br>
              <a:rPr lang="nl-NL" b="1"/>
            </a:br>
            <a:endParaRPr lang="nl-NL"/>
          </a:p>
        </p:txBody>
      </p:sp>
      <p:sp>
        <p:nvSpPr>
          <p:cNvPr id="3" name="Tijdelijke aanduiding voor inhoud 2">
            <a:extLst>
              <a:ext uri="{FF2B5EF4-FFF2-40B4-BE49-F238E27FC236}">
                <a16:creationId xmlns:a16="http://schemas.microsoft.com/office/drawing/2014/main" id="{5CC19B54-2E23-FA11-5DA8-38FA12F102E3}"/>
              </a:ext>
            </a:extLst>
          </p:cNvPr>
          <p:cNvSpPr>
            <a:spLocks noGrp="1"/>
          </p:cNvSpPr>
          <p:nvPr>
            <p:ph idx="1"/>
          </p:nvPr>
        </p:nvSpPr>
        <p:spPr/>
        <p:txBody>
          <a:bodyPr vert="horz" lIns="91440" tIns="45720" rIns="91440" bIns="45720" rtlCol="0" anchor="t">
            <a:normAutofit/>
          </a:bodyPr>
          <a:lstStyle/>
          <a:p>
            <a:pPr marL="0" indent="0">
              <a:buNone/>
            </a:pPr>
            <a:r>
              <a:rPr lang="nl-NL" b="1">
                <a:latin typeface="Effra"/>
              </a:rPr>
              <a:t>Processen waarlangs conflicten worden opgelost (strijd en consensus), waardevolle zaken worden toegedeeld of beslissingen worden genomen.</a:t>
            </a:r>
          </a:p>
          <a:p>
            <a:pPr marL="0" indent="0">
              <a:buNone/>
            </a:pPr>
            <a:endParaRPr lang="nl-NL"/>
          </a:p>
          <a:p>
            <a:pPr marL="0" indent="0">
              <a:buNone/>
            </a:pPr>
            <a:r>
              <a:rPr lang="nl-NL"/>
              <a:t>Denk hierbij aan:</a:t>
            </a:r>
          </a:p>
          <a:p>
            <a:r>
              <a:rPr lang="nl-NL"/>
              <a:t>(felle) Debatten over de opvang van asielzoekers</a:t>
            </a:r>
          </a:p>
          <a:p>
            <a:r>
              <a:rPr lang="nl-NL"/>
              <a:t>Het vormen van een coalitie</a:t>
            </a:r>
          </a:p>
          <a:p>
            <a:r>
              <a:rPr lang="nl-NL"/>
              <a:t>De zoektocht van het minderheidskabinet naar een meerderheid voor hun plannen</a:t>
            </a:r>
          </a:p>
        </p:txBody>
      </p:sp>
      <p:pic>
        <p:nvPicPr>
          <p:cNvPr id="4" name="Afbeelding 3" descr="Vrijwel hele oppositie zegt vertrouwen op in Faber tijdens fel lintjesdebat  | Politiek | NU.nl">
            <a:extLst>
              <a:ext uri="{FF2B5EF4-FFF2-40B4-BE49-F238E27FC236}">
                <a16:creationId xmlns:a16="http://schemas.microsoft.com/office/drawing/2014/main" id="{A263EB38-CAD3-8A79-CA5A-EAFA351C0DDA}"/>
              </a:ext>
            </a:extLst>
          </p:cNvPr>
          <p:cNvPicPr>
            <a:picLocks noChangeAspect="1"/>
          </p:cNvPicPr>
          <p:nvPr/>
        </p:nvPicPr>
        <p:blipFill>
          <a:blip r:embed="rId2"/>
          <a:stretch>
            <a:fillRect/>
          </a:stretch>
        </p:blipFill>
        <p:spPr>
          <a:xfrm>
            <a:off x="8519468" y="2780616"/>
            <a:ext cx="2605424" cy="1464407"/>
          </a:xfrm>
          <a:prstGeom prst="rect">
            <a:avLst/>
          </a:prstGeom>
        </p:spPr>
      </p:pic>
      <p:sp>
        <p:nvSpPr>
          <p:cNvPr id="5" name="Wolk 4">
            <a:extLst>
              <a:ext uri="{FF2B5EF4-FFF2-40B4-BE49-F238E27FC236}">
                <a16:creationId xmlns:a16="http://schemas.microsoft.com/office/drawing/2014/main" id="{9070FAA1-10D9-BC7B-EC78-1F77C42892C7}"/>
              </a:ext>
            </a:extLst>
          </p:cNvPr>
          <p:cNvSpPr/>
          <p:nvPr/>
        </p:nvSpPr>
        <p:spPr>
          <a:xfrm>
            <a:off x="6534304" y="2933700"/>
            <a:ext cx="1874520" cy="113538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Ik ben beleid!</a:t>
            </a:r>
          </a:p>
        </p:txBody>
      </p:sp>
    </p:spTree>
    <p:extLst>
      <p:ext uri="{BB962C8B-B14F-4D97-AF65-F5344CB8AC3E}">
        <p14:creationId xmlns:p14="http://schemas.microsoft.com/office/powerpoint/2010/main" val="5352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01F4F-BD71-8F35-D588-AE14AC5B15CB}"/>
              </a:ext>
            </a:extLst>
          </p:cNvPr>
          <p:cNvSpPr>
            <a:spLocks noGrp="1"/>
          </p:cNvSpPr>
          <p:nvPr>
            <p:ph type="title"/>
          </p:nvPr>
        </p:nvSpPr>
        <p:spPr/>
        <p:txBody>
          <a:bodyPr>
            <a:normAutofit/>
          </a:bodyPr>
          <a:lstStyle/>
          <a:p>
            <a:r>
              <a:rPr lang="nl-NL"/>
              <a:t>Policy = het beleid</a:t>
            </a:r>
          </a:p>
        </p:txBody>
      </p:sp>
      <p:sp>
        <p:nvSpPr>
          <p:cNvPr id="3" name="Tijdelijke aanduiding voor inhoud 2">
            <a:extLst>
              <a:ext uri="{FF2B5EF4-FFF2-40B4-BE49-F238E27FC236}">
                <a16:creationId xmlns:a16="http://schemas.microsoft.com/office/drawing/2014/main" id="{40BB3A91-50DA-78C6-DE0C-800C55BF4D7C}"/>
              </a:ext>
            </a:extLst>
          </p:cNvPr>
          <p:cNvSpPr>
            <a:spLocks noGrp="1"/>
          </p:cNvSpPr>
          <p:nvPr>
            <p:ph idx="1"/>
          </p:nvPr>
        </p:nvSpPr>
        <p:spPr/>
        <p:txBody>
          <a:bodyPr vert="horz" lIns="91440" tIns="45720" rIns="91440" bIns="45720" rtlCol="0" anchor="t">
            <a:normAutofit lnSpcReduction="10000"/>
          </a:bodyPr>
          <a:lstStyle/>
          <a:p>
            <a:pPr marL="0" indent="0">
              <a:buNone/>
            </a:pPr>
            <a:r>
              <a:rPr lang="nl-NL" b="1">
                <a:latin typeface="Effra"/>
              </a:rPr>
              <a:t>Het beleid hoe de samenleving er uit zou moeten zien en welke </a:t>
            </a:r>
            <a:r>
              <a:rPr lang="nl-NL" b="1" i="1">
                <a:latin typeface="Effra"/>
              </a:rPr>
              <a:t>middelen</a:t>
            </a:r>
            <a:r>
              <a:rPr lang="nl-NL" b="1">
                <a:latin typeface="Effra"/>
              </a:rPr>
              <a:t> hiervoor nodig zijn</a:t>
            </a:r>
          </a:p>
          <a:p>
            <a:pPr marL="0" indent="0">
              <a:buNone/>
            </a:pPr>
            <a:endParaRPr lang="nl-NL"/>
          </a:p>
          <a:p>
            <a:pPr marL="0" indent="0">
              <a:buNone/>
            </a:pPr>
            <a:r>
              <a:rPr lang="nl-NL"/>
              <a:t>Middelen: W</a:t>
            </a:r>
            <a:r>
              <a:rPr lang="nl-NL">
                <a:sym typeface="Wingdings" panose="05000000000000000000" pitchFamily="2" charset="2"/>
              </a:rPr>
              <a:t>etten en/of financiële middelen (geld)</a:t>
            </a:r>
            <a:endParaRPr lang="nl-NL"/>
          </a:p>
          <a:p>
            <a:pPr marL="0" indent="0">
              <a:buNone/>
            </a:pPr>
            <a:endParaRPr lang="nl-NL"/>
          </a:p>
          <a:p>
            <a:pPr marL="0" indent="0">
              <a:buNone/>
            </a:pPr>
            <a:r>
              <a:rPr lang="nl-NL"/>
              <a:t>Denk aan:</a:t>
            </a:r>
          </a:p>
          <a:p>
            <a:r>
              <a:rPr lang="nl-NL"/>
              <a:t>Coronasteun aan bedrijven en scholen</a:t>
            </a:r>
          </a:p>
          <a:p>
            <a:r>
              <a:rPr lang="nl-NL"/>
              <a:t>De spreidingswet (elke gemeente vangt asielzoekers op)</a:t>
            </a:r>
          </a:p>
          <a:p>
            <a:r>
              <a:rPr lang="nl-NL">
                <a:latin typeface="Effra"/>
              </a:rPr>
              <a:t>Verbod op </a:t>
            </a:r>
            <a:r>
              <a:rPr lang="nl-NL" err="1">
                <a:latin typeface="Effra"/>
              </a:rPr>
              <a:t>fatbikes</a:t>
            </a:r>
            <a:r>
              <a:rPr lang="nl-NL">
                <a:latin typeface="Effra"/>
              </a:rPr>
              <a:t> in het centrum van verschillende steden</a:t>
            </a:r>
          </a:p>
          <a:p>
            <a:endParaRPr lang="nl-NL"/>
          </a:p>
        </p:txBody>
      </p:sp>
      <p:pic>
        <p:nvPicPr>
          <p:cNvPr id="4" name="Afbeelding 3">
            <a:extLst>
              <a:ext uri="{FF2B5EF4-FFF2-40B4-BE49-F238E27FC236}">
                <a16:creationId xmlns:a16="http://schemas.microsoft.com/office/drawing/2014/main" id="{1AC71916-113A-F886-13CF-044FA213C535}"/>
              </a:ext>
            </a:extLst>
          </p:cNvPr>
          <p:cNvPicPr>
            <a:picLocks noChangeAspect="1"/>
          </p:cNvPicPr>
          <p:nvPr/>
        </p:nvPicPr>
        <p:blipFill>
          <a:blip r:embed="rId2"/>
          <a:stretch>
            <a:fillRect/>
          </a:stretch>
        </p:blipFill>
        <p:spPr>
          <a:xfrm>
            <a:off x="9746826" y="2448983"/>
            <a:ext cx="2341162" cy="3862917"/>
          </a:xfrm>
          <a:prstGeom prst="rect">
            <a:avLst/>
          </a:prstGeom>
        </p:spPr>
      </p:pic>
    </p:spTree>
    <p:extLst>
      <p:ext uri="{BB962C8B-B14F-4D97-AF65-F5344CB8AC3E}">
        <p14:creationId xmlns:p14="http://schemas.microsoft.com/office/powerpoint/2010/main" val="5288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55533-7650-32CA-1A8D-85D30D904FE5}"/>
              </a:ext>
            </a:extLst>
          </p:cNvPr>
          <p:cNvSpPr>
            <a:spLocks noGrp="1"/>
          </p:cNvSpPr>
          <p:nvPr>
            <p:ph type="title"/>
          </p:nvPr>
        </p:nvSpPr>
        <p:spPr/>
        <p:txBody>
          <a:bodyPr/>
          <a:lstStyle/>
          <a:p>
            <a:r>
              <a:rPr lang="nl-NL"/>
              <a:t>Antwoord op de examenvraag</a:t>
            </a:r>
          </a:p>
        </p:txBody>
      </p:sp>
      <p:pic>
        <p:nvPicPr>
          <p:cNvPr id="5" name="Tijdelijke aanduiding voor inhoud 4">
            <a:extLst>
              <a:ext uri="{FF2B5EF4-FFF2-40B4-BE49-F238E27FC236}">
                <a16:creationId xmlns:a16="http://schemas.microsoft.com/office/drawing/2014/main" id="{DE341CB3-FA70-5B08-54C8-F0F1D8A936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2069" y="1849120"/>
            <a:ext cx="8887862" cy="4110636"/>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t 9">
                <a:extLst>
                  <a:ext uri="{FF2B5EF4-FFF2-40B4-BE49-F238E27FC236}">
                    <a16:creationId xmlns:a16="http://schemas.microsoft.com/office/drawing/2014/main" id="{E7F7B60D-DD62-F430-B4BD-A26295548033}"/>
                  </a:ext>
                </a:extLst>
              </p14:cNvPr>
              <p14:cNvContentPartPr/>
              <p14:nvPr/>
            </p14:nvContentPartPr>
            <p14:xfrm>
              <a:off x="6442773" y="4343120"/>
              <a:ext cx="3155040" cy="153360"/>
            </p14:xfrm>
          </p:contentPart>
        </mc:Choice>
        <mc:Fallback xmlns="">
          <p:pic>
            <p:nvPicPr>
              <p:cNvPr id="10" name="Inkt 9">
                <a:extLst>
                  <a:ext uri="{FF2B5EF4-FFF2-40B4-BE49-F238E27FC236}">
                    <a16:creationId xmlns:a16="http://schemas.microsoft.com/office/drawing/2014/main" id="{E7F7B60D-DD62-F430-B4BD-A26295548033}"/>
                  </a:ext>
                </a:extLst>
              </p:cNvPr>
              <p:cNvPicPr/>
              <p:nvPr/>
            </p:nvPicPr>
            <p:blipFill>
              <a:blip r:embed="rId4"/>
              <a:stretch>
                <a:fillRect/>
              </a:stretch>
            </p:blipFill>
            <p:spPr>
              <a:xfrm>
                <a:off x="6424773" y="4325162"/>
                <a:ext cx="3190680" cy="18891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A8510AE5-8B33-1DBD-9750-31204EDD263F}"/>
                  </a:ext>
                </a:extLst>
              </p14:cNvPr>
              <p14:cNvContentPartPr/>
              <p14:nvPr/>
            </p14:nvContentPartPr>
            <p14:xfrm>
              <a:off x="2412933" y="4630040"/>
              <a:ext cx="2353680" cy="70920"/>
            </p14:xfrm>
          </p:contentPart>
        </mc:Choice>
        <mc:Fallback xmlns="">
          <p:pic>
            <p:nvPicPr>
              <p:cNvPr id="11" name="Inkt 10">
                <a:extLst>
                  <a:ext uri="{FF2B5EF4-FFF2-40B4-BE49-F238E27FC236}">
                    <a16:creationId xmlns:a16="http://schemas.microsoft.com/office/drawing/2014/main" id="{A8510AE5-8B33-1DBD-9750-31204EDD263F}"/>
                  </a:ext>
                </a:extLst>
              </p:cNvPr>
              <p:cNvPicPr/>
              <p:nvPr/>
            </p:nvPicPr>
            <p:blipFill>
              <a:blip r:embed="rId6"/>
              <a:stretch>
                <a:fillRect/>
              </a:stretch>
            </p:blipFill>
            <p:spPr>
              <a:xfrm>
                <a:off x="2394933" y="4611948"/>
                <a:ext cx="2389320" cy="10674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t 11">
                <a:extLst>
                  <a:ext uri="{FF2B5EF4-FFF2-40B4-BE49-F238E27FC236}">
                    <a16:creationId xmlns:a16="http://schemas.microsoft.com/office/drawing/2014/main" id="{434B19F3-C80D-F8FE-4240-106C9C9DA343}"/>
                  </a:ext>
                </a:extLst>
              </p14:cNvPr>
              <p14:cNvContentPartPr/>
              <p14:nvPr/>
            </p14:nvContentPartPr>
            <p14:xfrm>
              <a:off x="7543653" y="4045040"/>
              <a:ext cx="1776960" cy="104400"/>
            </p14:xfrm>
          </p:contentPart>
        </mc:Choice>
        <mc:Fallback xmlns="">
          <p:pic>
            <p:nvPicPr>
              <p:cNvPr id="12" name="Inkt 11">
                <a:extLst>
                  <a:ext uri="{FF2B5EF4-FFF2-40B4-BE49-F238E27FC236}">
                    <a16:creationId xmlns:a16="http://schemas.microsoft.com/office/drawing/2014/main" id="{434B19F3-C80D-F8FE-4240-106C9C9DA343}"/>
                  </a:ext>
                </a:extLst>
              </p:cNvPr>
              <p:cNvPicPr/>
              <p:nvPr/>
            </p:nvPicPr>
            <p:blipFill>
              <a:blip r:embed="rId8"/>
              <a:stretch>
                <a:fillRect/>
              </a:stretch>
            </p:blipFill>
            <p:spPr>
              <a:xfrm>
                <a:off x="7525653" y="4027040"/>
                <a:ext cx="18126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t 12">
                <a:extLst>
                  <a:ext uri="{FF2B5EF4-FFF2-40B4-BE49-F238E27FC236}">
                    <a16:creationId xmlns:a16="http://schemas.microsoft.com/office/drawing/2014/main" id="{7E80987E-05DD-8AD3-82A9-DF872D6561F9}"/>
                  </a:ext>
                </a:extLst>
              </p14:cNvPr>
              <p14:cNvContentPartPr/>
              <p14:nvPr/>
            </p14:nvContentPartPr>
            <p14:xfrm>
              <a:off x="2480613" y="4367960"/>
              <a:ext cx="1467360" cy="101880"/>
            </p14:xfrm>
          </p:contentPart>
        </mc:Choice>
        <mc:Fallback xmlns="">
          <p:pic>
            <p:nvPicPr>
              <p:cNvPr id="13" name="Inkt 12">
                <a:extLst>
                  <a:ext uri="{FF2B5EF4-FFF2-40B4-BE49-F238E27FC236}">
                    <a16:creationId xmlns:a16="http://schemas.microsoft.com/office/drawing/2014/main" id="{7E80987E-05DD-8AD3-82A9-DF872D6561F9}"/>
                  </a:ext>
                </a:extLst>
              </p:cNvPr>
              <p:cNvPicPr/>
              <p:nvPr/>
            </p:nvPicPr>
            <p:blipFill>
              <a:blip r:embed="rId10"/>
              <a:stretch>
                <a:fillRect/>
              </a:stretch>
            </p:blipFill>
            <p:spPr>
              <a:xfrm>
                <a:off x="2462613" y="4349960"/>
                <a:ext cx="1503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t 13">
                <a:extLst>
                  <a:ext uri="{FF2B5EF4-FFF2-40B4-BE49-F238E27FC236}">
                    <a16:creationId xmlns:a16="http://schemas.microsoft.com/office/drawing/2014/main" id="{462F16C9-0D85-0800-D447-93AFA8BAAD30}"/>
                  </a:ext>
                </a:extLst>
              </p14:cNvPr>
              <p14:cNvContentPartPr/>
              <p14:nvPr/>
            </p14:nvContentPartPr>
            <p14:xfrm>
              <a:off x="7823013" y="5139440"/>
              <a:ext cx="1710000" cy="77040"/>
            </p14:xfrm>
          </p:contentPart>
        </mc:Choice>
        <mc:Fallback xmlns="">
          <p:pic>
            <p:nvPicPr>
              <p:cNvPr id="14" name="Inkt 13">
                <a:extLst>
                  <a:ext uri="{FF2B5EF4-FFF2-40B4-BE49-F238E27FC236}">
                    <a16:creationId xmlns:a16="http://schemas.microsoft.com/office/drawing/2014/main" id="{462F16C9-0D85-0800-D447-93AFA8BAAD30}"/>
                  </a:ext>
                </a:extLst>
              </p:cNvPr>
              <p:cNvPicPr/>
              <p:nvPr/>
            </p:nvPicPr>
            <p:blipFill>
              <a:blip r:embed="rId12"/>
              <a:stretch>
                <a:fillRect/>
              </a:stretch>
            </p:blipFill>
            <p:spPr>
              <a:xfrm>
                <a:off x="7805013" y="5121440"/>
                <a:ext cx="17456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t 14">
                <a:extLst>
                  <a:ext uri="{FF2B5EF4-FFF2-40B4-BE49-F238E27FC236}">
                    <a16:creationId xmlns:a16="http://schemas.microsoft.com/office/drawing/2014/main" id="{F5623C76-A3DB-D3DE-1F93-3051AFEB3AAC}"/>
                  </a:ext>
                </a:extLst>
              </p14:cNvPr>
              <p14:cNvContentPartPr/>
              <p14:nvPr/>
            </p14:nvContentPartPr>
            <p14:xfrm>
              <a:off x="2463693" y="5418080"/>
              <a:ext cx="1294920" cy="51840"/>
            </p14:xfrm>
          </p:contentPart>
        </mc:Choice>
        <mc:Fallback xmlns="">
          <p:pic>
            <p:nvPicPr>
              <p:cNvPr id="15" name="Inkt 14">
                <a:extLst>
                  <a:ext uri="{FF2B5EF4-FFF2-40B4-BE49-F238E27FC236}">
                    <a16:creationId xmlns:a16="http://schemas.microsoft.com/office/drawing/2014/main" id="{F5623C76-A3DB-D3DE-1F93-3051AFEB3AAC}"/>
                  </a:ext>
                </a:extLst>
              </p:cNvPr>
              <p:cNvPicPr/>
              <p:nvPr/>
            </p:nvPicPr>
            <p:blipFill>
              <a:blip r:embed="rId14"/>
              <a:stretch>
                <a:fillRect/>
              </a:stretch>
            </p:blipFill>
            <p:spPr>
              <a:xfrm>
                <a:off x="2445698" y="5400204"/>
                <a:ext cx="1330550" cy="87234"/>
              </a:xfrm>
              <a:prstGeom prst="rect">
                <a:avLst/>
              </a:prstGeom>
            </p:spPr>
          </p:pic>
        </mc:Fallback>
      </mc:AlternateContent>
      <p:grpSp>
        <p:nvGrpSpPr>
          <p:cNvPr id="18" name="Groep 17">
            <a:extLst>
              <a:ext uri="{FF2B5EF4-FFF2-40B4-BE49-F238E27FC236}">
                <a16:creationId xmlns:a16="http://schemas.microsoft.com/office/drawing/2014/main" id="{777B839C-BDB4-EA96-A535-4FFE50452E9A}"/>
              </a:ext>
            </a:extLst>
          </p:cNvPr>
          <p:cNvGrpSpPr/>
          <p:nvPr/>
        </p:nvGrpSpPr>
        <p:grpSpPr>
          <a:xfrm>
            <a:off x="5596413" y="5452280"/>
            <a:ext cx="3047040" cy="120240"/>
            <a:chOff x="5596413" y="5452280"/>
            <a:chExt cx="3047040" cy="120240"/>
          </a:xfrm>
        </p:grpSpPr>
        <mc:AlternateContent xmlns:mc="http://schemas.openxmlformats.org/markup-compatibility/2006" xmlns:p14="http://schemas.microsoft.com/office/powerpoint/2010/main">
          <mc:Choice Requires="p14">
            <p:contentPart p14:bwMode="auto" r:id="rId15">
              <p14:nvContentPartPr>
                <p14:cNvPr id="16" name="Inkt 15">
                  <a:extLst>
                    <a:ext uri="{FF2B5EF4-FFF2-40B4-BE49-F238E27FC236}">
                      <a16:creationId xmlns:a16="http://schemas.microsoft.com/office/drawing/2014/main" id="{A70A6F2D-E16A-7CE5-03C9-694B96F1F7FB}"/>
                    </a:ext>
                  </a:extLst>
                </p14:cNvPr>
                <p14:cNvContentPartPr/>
                <p14:nvPr/>
              </p14:nvContentPartPr>
              <p14:xfrm>
                <a:off x="5596413" y="5452280"/>
                <a:ext cx="1937880" cy="120240"/>
              </p14:xfrm>
            </p:contentPart>
          </mc:Choice>
          <mc:Fallback xmlns="">
            <p:pic>
              <p:nvPicPr>
                <p:cNvPr id="16" name="Inkt 15">
                  <a:extLst>
                    <a:ext uri="{FF2B5EF4-FFF2-40B4-BE49-F238E27FC236}">
                      <a16:creationId xmlns:a16="http://schemas.microsoft.com/office/drawing/2014/main" id="{A70A6F2D-E16A-7CE5-03C9-694B96F1F7FB}"/>
                    </a:ext>
                  </a:extLst>
                </p:cNvPr>
                <p:cNvPicPr/>
                <p:nvPr/>
              </p:nvPicPr>
              <p:blipFill>
                <a:blip r:embed="rId16"/>
                <a:stretch>
                  <a:fillRect/>
                </a:stretch>
              </p:blipFill>
              <p:spPr>
                <a:xfrm>
                  <a:off x="5578410" y="5434280"/>
                  <a:ext cx="1973527"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t 16">
                  <a:extLst>
                    <a:ext uri="{FF2B5EF4-FFF2-40B4-BE49-F238E27FC236}">
                      <a16:creationId xmlns:a16="http://schemas.microsoft.com/office/drawing/2014/main" id="{E6B308B0-4B82-7B41-468E-4B77B542AFA1}"/>
                    </a:ext>
                  </a:extLst>
                </p14:cNvPr>
                <p14:cNvContentPartPr/>
                <p14:nvPr/>
              </p14:nvContentPartPr>
              <p14:xfrm>
                <a:off x="7814373" y="5460560"/>
                <a:ext cx="829080" cy="34560"/>
              </p14:xfrm>
            </p:contentPart>
          </mc:Choice>
          <mc:Fallback xmlns="">
            <p:pic>
              <p:nvPicPr>
                <p:cNvPr id="17" name="Inkt 16">
                  <a:extLst>
                    <a:ext uri="{FF2B5EF4-FFF2-40B4-BE49-F238E27FC236}">
                      <a16:creationId xmlns:a16="http://schemas.microsoft.com/office/drawing/2014/main" id="{E6B308B0-4B82-7B41-468E-4B77B542AFA1}"/>
                    </a:ext>
                  </a:extLst>
                </p:cNvPr>
                <p:cNvPicPr/>
                <p:nvPr/>
              </p:nvPicPr>
              <p:blipFill>
                <a:blip r:embed="rId18"/>
                <a:stretch>
                  <a:fillRect/>
                </a:stretch>
              </p:blipFill>
              <p:spPr>
                <a:xfrm>
                  <a:off x="7796365" y="5442746"/>
                  <a:ext cx="864735" cy="6983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0" name="Inkt 19">
                <a:extLst>
                  <a:ext uri="{FF2B5EF4-FFF2-40B4-BE49-F238E27FC236}">
                    <a16:creationId xmlns:a16="http://schemas.microsoft.com/office/drawing/2014/main" id="{778A60FB-CB24-4ED4-01B9-370B30B4F844}"/>
                  </a:ext>
                </a:extLst>
              </p14:cNvPr>
              <p14:cNvContentPartPr/>
              <p14:nvPr/>
            </p14:nvContentPartPr>
            <p14:xfrm>
              <a:off x="2463693" y="5708960"/>
              <a:ext cx="2637720" cy="193680"/>
            </p14:xfrm>
          </p:contentPart>
        </mc:Choice>
        <mc:Fallback xmlns="">
          <p:pic>
            <p:nvPicPr>
              <p:cNvPr id="20" name="Inkt 19">
                <a:extLst>
                  <a:ext uri="{FF2B5EF4-FFF2-40B4-BE49-F238E27FC236}">
                    <a16:creationId xmlns:a16="http://schemas.microsoft.com/office/drawing/2014/main" id="{778A60FB-CB24-4ED4-01B9-370B30B4F844}"/>
                  </a:ext>
                </a:extLst>
              </p:cNvPr>
              <p:cNvPicPr/>
              <p:nvPr/>
            </p:nvPicPr>
            <p:blipFill>
              <a:blip r:embed="rId20"/>
              <a:stretch>
                <a:fillRect/>
              </a:stretch>
            </p:blipFill>
            <p:spPr>
              <a:xfrm>
                <a:off x="2445695" y="5690926"/>
                <a:ext cx="2673355" cy="229386"/>
              </a:xfrm>
              <a:prstGeom prst="rect">
                <a:avLst/>
              </a:prstGeom>
            </p:spPr>
          </p:pic>
        </mc:Fallback>
      </mc:AlternateContent>
      <p:sp>
        <p:nvSpPr>
          <p:cNvPr id="21" name="Rechthoek 20">
            <a:extLst>
              <a:ext uri="{FF2B5EF4-FFF2-40B4-BE49-F238E27FC236}">
                <a16:creationId xmlns:a16="http://schemas.microsoft.com/office/drawing/2014/main" id="{C7564FFB-6193-13F6-CCB2-8ABF175ECD2B}"/>
              </a:ext>
            </a:extLst>
          </p:cNvPr>
          <p:cNvSpPr/>
          <p:nvPr/>
        </p:nvSpPr>
        <p:spPr>
          <a:xfrm>
            <a:off x="8094135" y="1027906"/>
            <a:ext cx="3733800" cy="1227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Heel belangrijk!</a:t>
            </a:r>
          </a:p>
          <a:p>
            <a:pPr algn="ctr"/>
            <a:r>
              <a:rPr lang="nl-NL"/>
              <a:t>Geef een concreet voorbeeld uit de tekst en koppel dat aan het juiste aspect!</a:t>
            </a:r>
          </a:p>
        </p:txBody>
      </p:sp>
    </p:spTree>
    <p:extLst>
      <p:ext uri="{BB962C8B-B14F-4D97-AF65-F5344CB8AC3E}">
        <p14:creationId xmlns:p14="http://schemas.microsoft.com/office/powerpoint/2010/main" val="36272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C8855-DCCB-6450-DF3B-5A0E69EA5A0F}"/>
              </a:ext>
            </a:extLst>
          </p:cNvPr>
          <p:cNvSpPr>
            <a:spLocks noGrp="1"/>
          </p:cNvSpPr>
          <p:nvPr>
            <p:ph type="title"/>
          </p:nvPr>
        </p:nvSpPr>
        <p:spPr/>
        <p:txBody>
          <a:bodyPr/>
          <a:lstStyle/>
          <a:p>
            <a:r>
              <a:rPr lang="nl-NL">
                <a:latin typeface="Effra"/>
              </a:rPr>
              <a:t>Laatste tips</a:t>
            </a:r>
            <a:endParaRPr lang="nl-NL"/>
          </a:p>
        </p:txBody>
      </p:sp>
      <p:sp>
        <p:nvSpPr>
          <p:cNvPr id="3" name="Tijdelijke aanduiding voor inhoud 2">
            <a:extLst>
              <a:ext uri="{FF2B5EF4-FFF2-40B4-BE49-F238E27FC236}">
                <a16:creationId xmlns:a16="http://schemas.microsoft.com/office/drawing/2014/main" id="{FAB9F09F-85A2-6658-29FA-6646B95C6D79}"/>
              </a:ext>
            </a:extLst>
          </p:cNvPr>
          <p:cNvSpPr>
            <a:spLocks noGrp="1"/>
          </p:cNvSpPr>
          <p:nvPr>
            <p:ph sz="half" idx="1"/>
          </p:nvPr>
        </p:nvSpPr>
        <p:spPr>
          <a:xfrm>
            <a:off x="429592" y="1671017"/>
            <a:ext cx="5573276" cy="4936641"/>
          </a:xfrm>
        </p:spPr>
        <p:txBody>
          <a:bodyPr vert="horz" lIns="91440" tIns="45720" rIns="91440" bIns="45720" rtlCol="0" anchor="t">
            <a:normAutofit/>
          </a:bodyPr>
          <a:lstStyle/>
          <a:p>
            <a:pPr marL="285750" indent="-285750"/>
            <a:r>
              <a:rPr lang="en-US" sz="1700" err="1">
                <a:latin typeface="Effra"/>
                <a:cs typeface="Arial"/>
              </a:rPr>
              <a:t>Blijf</a:t>
            </a:r>
            <a:r>
              <a:rPr lang="en-US" sz="1700">
                <a:latin typeface="Effra"/>
                <a:cs typeface="Arial"/>
              </a:rPr>
              <a:t> </a:t>
            </a:r>
            <a:r>
              <a:rPr lang="en-US" sz="1700" err="1">
                <a:latin typeface="Effra"/>
                <a:cs typeface="Arial"/>
              </a:rPr>
              <a:t>niet</a:t>
            </a:r>
            <a:r>
              <a:rPr lang="en-US" sz="1700">
                <a:latin typeface="Effra"/>
                <a:cs typeface="Arial"/>
              </a:rPr>
              <a:t> </a:t>
            </a:r>
            <a:r>
              <a:rPr lang="en-US" sz="1700" err="1">
                <a:latin typeface="Effra"/>
                <a:cs typeface="Arial"/>
              </a:rPr>
              <a:t>te</a:t>
            </a:r>
            <a:r>
              <a:rPr lang="en-US" sz="1700">
                <a:latin typeface="Effra"/>
                <a:cs typeface="Arial"/>
              </a:rPr>
              <a:t> lang </a:t>
            </a:r>
            <a:r>
              <a:rPr lang="en-US" sz="1700" err="1">
                <a:latin typeface="Effra"/>
                <a:cs typeface="Arial"/>
              </a:rPr>
              <a:t>hangen</a:t>
            </a:r>
            <a:r>
              <a:rPr lang="en-US" sz="1700">
                <a:latin typeface="Effra"/>
                <a:cs typeface="Arial"/>
              </a:rPr>
              <a:t> </a:t>
            </a:r>
            <a:r>
              <a:rPr lang="en-US" sz="1700" err="1">
                <a:latin typeface="Effra"/>
                <a:cs typeface="Arial"/>
              </a:rPr>
              <a:t>bij</a:t>
            </a:r>
            <a:r>
              <a:rPr lang="en-US" sz="1700">
                <a:latin typeface="Effra"/>
                <a:cs typeface="Arial"/>
              </a:rPr>
              <a:t> </a:t>
            </a:r>
            <a:r>
              <a:rPr lang="en-US" sz="1700" err="1">
                <a:latin typeface="Effra"/>
                <a:cs typeface="Arial"/>
              </a:rPr>
              <a:t>een</a:t>
            </a:r>
            <a:r>
              <a:rPr lang="en-US" sz="1700">
                <a:latin typeface="Effra"/>
                <a:cs typeface="Arial"/>
              </a:rPr>
              <a:t> </a:t>
            </a:r>
            <a:r>
              <a:rPr lang="en-US" sz="1700" err="1">
                <a:latin typeface="Effra"/>
                <a:cs typeface="Arial"/>
              </a:rPr>
              <a:t>vraag</a:t>
            </a:r>
            <a:r>
              <a:rPr lang="en-US" sz="1700">
                <a:latin typeface="Effra"/>
                <a:cs typeface="Arial"/>
              </a:rPr>
              <a:t> </a:t>
            </a:r>
            <a:r>
              <a:rPr lang="en-US" sz="1700" err="1">
                <a:latin typeface="Effra"/>
                <a:cs typeface="Arial"/>
              </a:rPr>
              <a:t>als</a:t>
            </a:r>
            <a:r>
              <a:rPr lang="en-US" sz="1700">
                <a:latin typeface="Effra"/>
                <a:cs typeface="Arial"/>
              </a:rPr>
              <a:t> je er </a:t>
            </a:r>
            <a:r>
              <a:rPr lang="en-US" sz="1700" err="1">
                <a:latin typeface="Effra"/>
                <a:cs typeface="Arial"/>
              </a:rPr>
              <a:t>niet</a:t>
            </a:r>
            <a:r>
              <a:rPr lang="en-US" sz="1700">
                <a:latin typeface="Effra"/>
                <a:cs typeface="Arial"/>
              </a:rPr>
              <a:t> </a:t>
            </a:r>
            <a:r>
              <a:rPr lang="en-US" sz="1700" err="1">
                <a:latin typeface="Effra"/>
                <a:cs typeface="Arial"/>
              </a:rPr>
              <a:t>uitkomt</a:t>
            </a:r>
            <a:r>
              <a:rPr lang="en-US" sz="1700">
                <a:latin typeface="Effra"/>
                <a:cs typeface="Arial"/>
              </a:rPr>
              <a:t>. </a:t>
            </a:r>
            <a:r>
              <a:rPr lang="en-US" sz="1700" err="1">
                <a:latin typeface="Effra"/>
                <a:cs typeface="Arial"/>
              </a:rPr>
              <a:t>Noteer</a:t>
            </a:r>
            <a:r>
              <a:rPr lang="en-US" sz="1700">
                <a:latin typeface="Effra"/>
                <a:cs typeface="Arial"/>
              </a:rPr>
              <a:t> het </a:t>
            </a:r>
            <a:r>
              <a:rPr lang="en-US" sz="1700" err="1">
                <a:latin typeface="Effra"/>
                <a:cs typeface="Arial"/>
              </a:rPr>
              <a:t>vraagnummer</a:t>
            </a:r>
            <a:r>
              <a:rPr lang="en-US" sz="1700">
                <a:latin typeface="Effra"/>
                <a:cs typeface="Arial"/>
              </a:rPr>
              <a:t> </a:t>
            </a:r>
            <a:r>
              <a:rPr lang="en-US" sz="1700" err="1">
                <a:latin typeface="Effra"/>
                <a:cs typeface="Arial"/>
              </a:rPr>
              <a:t>voor</a:t>
            </a:r>
            <a:r>
              <a:rPr lang="en-US" sz="1700">
                <a:latin typeface="Effra"/>
                <a:cs typeface="Arial"/>
              </a:rPr>
              <a:t> </a:t>
            </a:r>
            <a:r>
              <a:rPr lang="en-US" sz="1700" err="1">
                <a:latin typeface="Effra"/>
                <a:cs typeface="Arial"/>
              </a:rPr>
              <a:t>een</a:t>
            </a:r>
            <a:r>
              <a:rPr lang="en-US" sz="1700">
                <a:latin typeface="Effra"/>
                <a:cs typeface="Arial"/>
              </a:rPr>
              <a:t> later moment </a:t>
            </a:r>
            <a:r>
              <a:rPr lang="en-US" sz="1700" err="1">
                <a:latin typeface="Effra"/>
                <a:cs typeface="Arial"/>
              </a:rPr>
              <a:t>en</a:t>
            </a:r>
            <a:r>
              <a:rPr lang="en-US" sz="1700">
                <a:latin typeface="Effra"/>
                <a:cs typeface="Arial"/>
              </a:rPr>
              <a:t> ga </a:t>
            </a:r>
            <a:r>
              <a:rPr lang="en-US" sz="1700" err="1">
                <a:latin typeface="Effra"/>
                <a:cs typeface="Arial"/>
              </a:rPr>
              <a:t>eerst</a:t>
            </a:r>
            <a:r>
              <a:rPr lang="en-US" sz="1700">
                <a:latin typeface="Effra"/>
                <a:cs typeface="Arial"/>
              </a:rPr>
              <a:t> </a:t>
            </a:r>
            <a:r>
              <a:rPr lang="en-US" sz="1700" err="1">
                <a:latin typeface="Effra"/>
                <a:cs typeface="Arial"/>
              </a:rPr>
              <a:t>verder</a:t>
            </a:r>
            <a:r>
              <a:rPr lang="en-US" sz="1700">
                <a:latin typeface="Effra"/>
                <a:cs typeface="Arial"/>
              </a:rPr>
              <a:t> met de </a:t>
            </a:r>
            <a:r>
              <a:rPr lang="en-US" sz="1700" err="1">
                <a:latin typeface="Effra"/>
                <a:cs typeface="Arial"/>
              </a:rPr>
              <a:t>volgende</a:t>
            </a:r>
            <a:r>
              <a:rPr lang="en-US" sz="1700">
                <a:latin typeface="Effra"/>
                <a:cs typeface="Arial"/>
              </a:rPr>
              <a:t> </a:t>
            </a:r>
            <a:r>
              <a:rPr lang="en-US" sz="1700" err="1">
                <a:latin typeface="Effra"/>
                <a:cs typeface="Arial"/>
              </a:rPr>
              <a:t>vraag</a:t>
            </a:r>
            <a:r>
              <a:rPr lang="en-US" sz="1700">
                <a:latin typeface="Effra"/>
                <a:cs typeface="Arial"/>
              </a:rPr>
              <a:t>.</a:t>
            </a:r>
            <a:endParaRPr lang="en-US" sz="1700">
              <a:cs typeface="Arial"/>
            </a:endParaRPr>
          </a:p>
          <a:p>
            <a:pPr marL="285750" indent="-285750"/>
            <a:r>
              <a:rPr lang="en-US" sz="1700" err="1">
                <a:latin typeface="Effra"/>
                <a:cs typeface="Arial"/>
              </a:rPr>
              <a:t>Behandel</a:t>
            </a:r>
            <a:r>
              <a:rPr lang="en-US" sz="1700">
                <a:latin typeface="Effra"/>
                <a:cs typeface="Arial"/>
              </a:rPr>
              <a:t> </a:t>
            </a:r>
            <a:r>
              <a:rPr lang="en-US" sz="1700" err="1">
                <a:latin typeface="Effra"/>
                <a:cs typeface="Arial"/>
              </a:rPr>
              <a:t>een</a:t>
            </a:r>
            <a:r>
              <a:rPr lang="en-US" sz="1700">
                <a:latin typeface="Effra"/>
                <a:cs typeface="Arial"/>
              </a:rPr>
              <a:t> </a:t>
            </a:r>
            <a:r>
              <a:rPr lang="en-US" sz="1700" err="1">
                <a:latin typeface="Effra"/>
                <a:cs typeface="Arial"/>
              </a:rPr>
              <a:t>grafiek</a:t>
            </a:r>
            <a:r>
              <a:rPr lang="en-US" sz="1700">
                <a:latin typeface="Effra"/>
                <a:cs typeface="Arial"/>
              </a:rPr>
              <a:t> of </a:t>
            </a:r>
            <a:r>
              <a:rPr lang="en-US" sz="1700" err="1">
                <a:latin typeface="Effra"/>
                <a:cs typeface="Arial"/>
              </a:rPr>
              <a:t>figuur</a:t>
            </a:r>
            <a:r>
              <a:rPr lang="en-US" sz="1700">
                <a:latin typeface="Effra"/>
                <a:cs typeface="Arial"/>
              </a:rPr>
              <a:t> net </a:t>
            </a:r>
            <a:r>
              <a:rPr lang="en-US" sz="1700" err="1">
                <a:latin typeface="Effra"/>
                <a:cs typeface="Arial"/>
              </a:rPr>
              <a:t>zoals</a:t>
            </a:r>
            <a:r>
              <a:rPr lang="en-US" sz="1700">
                <a:latin typeface="Effra"/>
                <a:cs typeface="Arial"/>
              </a:rPr>
              <a:t> </a:t>
            </a:r>
            <a:r>
              <a:rPr lang="en-US" sz="1700" err="1">
                <a:latin typeface="Effra"/>
                <a:cs typeface="Arial"/>
              </a:rPr>
              <a:t>een</a:t>
            </a:r>
            <a:r>
              <a:rPr lang="en-US" sz="1700">
                <a:latin typeface="Effra"/>
                <a:cs typeface="Arial"/>
              </a:rPr>
              <a:t> </a:t>
            </a:r>
            <a:r>
              <a:rPr lang="en-US" sz="1700" err="1">
                <a:latin typeface="Effra"/>
                <a:cs typeface="Arial"/>
              </a:rPr>
              <a:t>tekst</a:t>
            </a:r>
            <a:r>
              <a:rPr lang="en-US" sz="1700">
                <a:latin typeface="Effra"/>
                <a:cs typeface="Arial"/>
              </a:rPr>
              <a:t>: </a:t>
            </a:r>
            <a:r>
              <a:rPr lang="en-US" sz="1700" err="1">
                <a:latin typeface="Effra"/>
                <a:cs typeface="Arial"/>
              </a:rPr>
              <a:t>gebruik</a:t>
            </a:r>
            <a:r>
              <a:rPr lang="en-US" sz="1700">
                <a:latin typeface="Effra"/>
                <a:cs typeface="Arial"/>
              </a:rPr>
              <a:t> concrete </a:t>
            </a:r>
            <a:r>
              <a:rPr lang="en-US" sz="1700" err="1">
                <a:latin typeface="Effra"/>
                <a:cs typeface="Arial"/>
              </a:rPr>
              <a:t>informatie</a:t>
            </a:r>
            <a:r>
              <a:rPr lang="en-US" sz="1700">
                <a:latin typeface="Effra"/>
                <a:cs typeface="Arial"/>
              </a:rPr>
              <a:t> </a:t>
            </a:r>
            <a:r>
              <a:rPr lang="en-US" sz="1700" err="1">
                <a:latin typeface="Effra"/>
                <a:cs typeface="Arial"/>
              </a:rPr>
              <a:t>uit</a:t>
            </a:r>
            <a:r>
              <a:rPr lang="en-US" sz="1700">
                <a:latin typeface="Effra"/>
                <a:cs typeface="Arial"/>
              </a:rPr>
              <a:t> de </a:t>
            </a:r>
            <a:r>
              <a:rPr lang="en-US" sz="1700" err="1">
                <a:latin typeface="Effra"/>
                <a:cs typeface="Arial"/>
              </a:rPr>
              <a:t>grafiek</a:t>
            </a:r>
            <a:r>
              <a:rPr lang="en-US" sz="1700">
                <a:latin typeface="Effra"/>
                <a:cs typeface="Arial"/>
              </a:rPr>
              <a:t> of </a:t>
            </a:r>
            <a:r>
              <a:rPr lang="en-US" sz="1700" err="1">
                <a:latin typeface="Effra"/>
                <a:cs typeface="Arial"/>
              </a:rPr>
              <a:t>figuur</a:t>
            </a:r>
            <a:r>
              <a:rPr lang="en-US" sz="1700">
                <a:latin typeface="Effra"/>
                <a:cs typeface="Arial"/>
              </a:rPr>
              <a:t> in je </a:t>
            </a:r>
            <a:r>
              <a:rPr lang="en-US" sz="1700" err="1">
                <a:latin typeface="Effra"/>
                <a:cs typeface="Arial"/>
              </a:rPr>
              <a:t>antwoord</a:t>
            </a:r>
            <a:r>
              <a:rPr lang="en-US" sz="1700">
                <a:latin typeface="Effra"/>
                <a:cs typeface="Arial"/>
              </a:rPr>
              <a:t>.</a:t>
            </a:r>
            <a:endParaRPr lang="en-US" sz="1700">
              <a:cs typeface="Arial"/>
            </a:endParaRPr>
          </a:p>
          <a:p>
            <a:pPr marL="285750" indent="-285750"/>
            <a:r>
              <a:rPr lang="en-US" sz="1700">
                <a:latin typeface="Effra"/>
                <a:cs typeface="Arial"/>
              </a:rPr>
              <a:t>Denk </a:t>
            </a:r>
            <a:r>
              <a:rPr lang="en-US" sz="1700" err="1">
                <a:latin typeface="Effra"/>
                <a:cs typeface="Arial"/>
              </a:rPr>
              <a:t>aan</a:t>
            </a:r>
            <a:r>
              <a:rPr lang="en-US" sz="1700">
                <a:latin typeface="Effra"/>
                <a:cs typeface="Arial"/>
              </a:rPr>
              <a:t> de </a:t>
            </a:r>
            <a:r>
              <a:rPr lang="en-US" sz="1700" err="1">
                <a:latin typeface="Effra"/>
                <a:cs typeface="Arial"/>
              </a:rPr>
              <a:t>rijtjes</a:t>
            </a:r>
            <a:r>
              <a:rPr lang="en-US" sz="1700">
                <a:latin typeface="Effra"/>
                <a:cs typeface="Arial"/>
              </a:rPr>
              <a:t> </a:t>
            </a:r>
            <a:r>
              <a:rPr lang="en-US" sz="1700" err="1">
                <a:latin typeface="Effra"/>
                <a:cs typeface="Arial"/>
              </a:rPr>
              <a:t>en</a:t>
            </a:r>
            <a:r>
              <a:rPr lang="en-US" sz="1700">
                <a:latin typeface="Effra"/>
                <a:cs typeface="Arial"/>
              </a:rPr>
              <a:t> </a:t>
            </a:r>
            <a:r>
              <a:rPr lang="en-US" sz="1700" err="1">
                <a:latin typeface="Effra"/>
                <a:cs typeface="Arial"/>
              </a:rPr>
              <a:t>lijstjes</a:t>
            </a:r>
            <a:r>
              <a:rPr lang="en-US" sz="1700">
                <a:latin typeface="Effra"/>
                <a:cs typeface="Arial"/>
              </a:rPr>
              <a:t> die </a:t>
            </a:r>
            <a:r>
              <a:rPr lang="en-US" sz="1700" err="1">
                <a:latin typeface="Effra"/>
                <a:cs typeface="Arial"/>
              </a:rPr>
              <a:t>horen</a:t>
            </a:r>
            <a:r>
              <a:rPr lang="en-US" sz="1700">
                <a:latin typeface="Effra"/>
                <a:cs typeface="Arial"/>
              </a:rPr>
              <a:t> </a:t>
            </a:r>
            <a:r>
              <a:rPr lang="en-US" sz="1700" err="1">
                <a:latin typeface="Effra"/>
                <a:cs typeface="Arial"/>
              </a:rPr>
              <a:t>bij</a:t>
            </a:r>
            <a:r>
              <a:rPr lang="en-US" sz="1700">
                <a:latin typeface="Effra"/>
                <a:cs typeface="Arial"/>
              </a:rPr>
              <a:t> de </a:t>
            </a:r>
            <a:r>
              <a:rPr lang="en-US" sz="1700" err="1">
                <a:latin typeface="Effra"/>
                <a:cs typeface="Arial"/>
              </a:rPr>
              <a:t>kernconcepten</a:t>
            </a:r>
            <a:r>
              <a:rPr lang="en-US" sz="1700">
                <a:latin typeface="Effra"/>
                <a:cs typeface="Arial"/>
              </a:rPr>
              <a:t> (</a:t>
            </a:r>
            <a:r>
              <a:rPr lang="en-US" sz="1700" err="1">
                <a:latin typeface="Effra"/>
                <a:cs typeface="Arial"/>
              </a:rPr>
              <a:t>zie</a:t>
            </a:r>
            <a:r>
              <a:rPr lang="en-US" sz="1700">
                <a:latin typeface="Effra"/>
                <a:cs typeface="Arial"/>
              </a:rPr>
              <a:t> </a:t>
            </a:r>
            <a:r>
              <a:rPr lang="en-US" sz="1700" err="1">
                <a:latin typeface="Effra"/>
                <a:cs typeface="Arial"/>
              </a:rPr>
              <a:t>kenmerken</a:t>
            </a:r>
            <a:r>
              <a:rPr lang="en-US" sz="1700">
                <a:latin typeface="Effra"/>
                <a:cs typeface="Arial"/>
              </a:rPr>
              <a:t> </a:t>
            </a:r>
            <a:r>
              <a:rPr lang="en-US" sz="1700" err="1">
                <a:latin typeface="Effra"/>
                <a:cs typeface="Arial"/>
              </a:rPr>
              <a:t>sociale</a:t>
            </a:r>
            <a:r>
              <a:rPr lang="en-US" sz="1700">
                <a:latin typeface="Effra"/>
                <a:cs typeface="Arial"/>
              </a:rPr>
              <a:t> </a:t>
            </a:r>
            <a:r>
              <a:rPr lang="en-US" sz="1700" err="1">
                <a:latin typeface="Effra"/>
                <a:cs typeface="Arial"/>
              </a:rPr>
              <a:t>instituties</a:t>
            </a:r>
            <a:r>
              <a:rPr lang="en-US" sz="1700">
                <a:latin typeface="Effra"/>
                <a:cs typeface="Arial"/>
              </a:rPr>
              <a:t>. Maar </a:t>
            </a:r>
            <a:r>
              <a:rPr lang="en-US" sz="1700" err="1">
                <a:latin typeface="Effra"/>
                <a:cs typeface="Arial"/>
              </a:rPr>
              <a:t>bijv</a:t>
            </a:r>
            <a:r>
              <a:rPr lang="en-US" sz="1700">
                <a:latin typeface="Effra"/>
                <a:cs typeface="Arial"/>
              </a:rPr>
              <a:t>. </a:t>
            </a:r>
            <a:r>
              <a:rPr lang="en-US" sz="1700" err="1">
                <a:latin typeface="Effra"/>
                <a:cs typeface="Arial"/>
              </a:rPr>
              <a:t>ook</a:t>
            </a:r>
            <a:r>
              <a:rPr lang="en-US" sz="1700">
                <a:latin typeface="Effra"/>
                <a:cs typeface="Arial"/>
              </a:rPr>
              <a:t> </a:t>
            </a:r>
            <a:r>
              <a:rPr lang="en-US" sz="1700" err="1">
                <a:latin typeface="Effra"/>
                <a:cs typeface="Arial"/>
              </a:rPr>
              <a:t>bij</a:t>
            </a:r>
            <a:r>
              <a:rPr lang="en-US" sz="1700">
                <a:latin typeface="Effra"/>
                <a:cs typeface="Arial"/>
              </a:rPr>
              <a:t>: </a:t>
            </a:r>
            <a:r>
              <a:rPr lang="en-US" sz="1700" err="1">
                <a:latin typeface="Effra"/>
                <a:cs typeface="Arial"/>
              </a:rPr>
              <a:t>socialisatie</a:t>
            </a:r>
            <a:r>
              <a:rPr lang="en-US" sz="1700">
                <a:latin typeface="Effra"/>
                <a:cs typeface="Arial"/>
              </a:rPr>
              <a:t>, </a:t>
            </a:r>
            <a:r>
              <a:rPr lang="en-US" sz="1700" err="1">
                <a:latin typeface="Effra"/>
                <a:cs typeface="Arial"/>
              </a:rPr>
              <a:t>macht</a:t>
            </a:r>
            <a:r>
              <a:rPr lang="en-US" sz="1700">
                <a:latin typeface="Effra"/>
                <a:cs typeface="Arial"/>
              </a:rPr>
              <a:t>, </a:t>
            </a:r>
            <a:r>
              <a:rPr lang="en-US" sz="1700" err="1">
                <a:latin typeface="Effra"/>
                <a:cs typeface="Arial"/>
              </a:rPr>
              <a:t>sociale</a:t>
            </a:r>
            <a:r>
              <a:rPr lang="en-US" sz="1700">
                <a:latin typeface="Effra"/>
                <a:cs typeface="Arial"/>
              </a:rPr>
              <a:t> </a:t>
            </a:r>
            <a:r>
              <a:rPr lang="en-US" sz="1700" err="1">
                <a:latin typeface="Effra"/>
                <a:cs typeface="Arial"/>
              </a:rPr>
              <a:t>ongelijkheid</a:t>
            </a:r>
            <a:r>
              <a:rPr lang="en-US" sz="1700">
                <a:latin typeface="Effra"/>
                <a:cs typeface="Arial"/>
              </a:rPr>
              <a:t>...)! </a:t>
            </a:r>
            <a:endParaRPr lang="en-US" sz="1700">
              <a:cs typeface="Arial"/>
            </a:endParaRPr>
          </a:p>
          <a:p>
            <a:pPr marL="285750" indent="-285750"/>
            <a:r>
              <a:rPr lang="en-US" sz="1700" err="1">
                <a:latin typeface="Effra"/>
                <a:cs typeface="Arial"/>
              </a:rPr>
              <a:t>Controleer</a:t>
            </a:r>
            <a:r>
              <a:rPr lang="en-US" sz="1700">
                <a:latin typeface="Effra"/>
                <a:cs typeface="Arial"/>
              </a:rPr>
              <a:t> </a:t>
            </a:r>
            <a:r>
              <a:rPr lang="en-US" sz="1700" err="1">
                <a:latin typeface="Effra"/>
                <a:cs typeface="Arial"/>
              </a:rPr>
              <a:t>altijd</a:t>
            </a:r>
            <a:r>
              <a:rPr lang="en-US" sz="1700">
                <a:latin typeface="Effra"/>
                <a:cs typeface="Arial"/>
              </a:rPr>
              <a:t> of je alle </a:t>
            </a:r>
            <a:r>
              <a:rPr lang="en-US" sz="1700" err="1">
                <a:latin typeface="Effra"/>
                <a:cs typeface="Arial"/>
              </a:rPr>
              <a:t>onderdelen</a:t>
            </a:r>
            <a:r>
              <a:rPr lang="en-US" sz="1700">
                <a:latin typeface="Effra"/>
                <a:cs typeface="Arial"/>
              </a:rPr>
              <a:t> van de </a:t>
            </a:r>
            <a:r>
              <a:rPr lang="en-US" sz="1700" err="1">
                <a:latin typeface="Effra"/>
                <a:cs typeface="Arial"/>
              </a:rPr>
              <a:t>vraag</a:t>
            </a:r>
            <a:r>
              <a:rPr lang="en-US" sz="1700">
                <a:latin typeface="Effra"/>
                <a:cs typeface="Arial"/>
              </a:rPr>
              <a:t> </a:t>
            </a:r>
            <a:r>
              <a:rPr lang="en-US" sz="1700" err="1">
                <a:latin typeface="Effra"/>
                <a:cs typeface="Arial"/>
              </a:rPr>
              <a:t>hebt</a:t>
            </a:r>
            <a:r>
              <a:rPr lang="en-US" sz="1700">
                <a:latin typeface="Effra"/>
                <a:cs typeface="Arial"/>
              </a:rPr>
              <a:t> </a:t>
            </a:r>
            <a:r>
              <a:rPr lang="en-US" sz="1700" err="1">
                <a:latin typeface="Effra"/>
                <a:cs typeface="Arial"/>
              </a:rPr>
              <a:t>beantwoord</a:t>
            </a:r>
            <a:r>
              <a:rPr lang="en-US" sz="1700">
                <a:latin typeface="Effra"/>
                <a:cs typeface="Arial"/>
              </a:rPr>
              <a:t>. Dus: het </a:t>
            </a:r>
            <a:r>
              <a:rPr lang="en-US" sz="1700" err="1">
                <a:latin typeface="Effra"/>
                <a:cs typeface="Arial"/>
              </a:rPr>
              <a:t>gevraagde</a:t>
            </a:r>
            <a:r>
              <a:rPr lang="en-US" sz="1700">
                <a:latin typeface="Effra"/>
                <a:cs typeface="Arial"/>
              </a:rPr>
              <a:t> begrip </a:t>
            </a:r>
            <a:r>
              <a:rPr lang="en-US" sz="1700" err="1">
                <a:latin typeface="Effra"/>
                <a:cs typeface="Arial"/>
              </a:rPr>
              <a:t>actief</a:t>
            </a:r>
            <a:r>
              <a:rPr lang="en-US" sz="1700">
                <a:latin typeface="Effra"/>
                <a:cs typeface="Arial"/>
              </a:rPr>
              <a:t> </a:t>
            </a:r>
            <a:r>
              <a:rPr lang="en-US" sz="1700" err="1">
                <a:latin typeface="Effra"/>
                <a:cs typeface="Arial"/>
              </a:rPr>
              <a:t>gekoppeld</a:t>
            </a:r>
            <a:r>
              <a:rPr lang="en-US" sz="1700">
                <a:latin typeface="Effra"/>
                <a:cs typeface="Arial"/>
              </a:rPr>
              <a:t> + </a:t>
            </a:r>
            <a:r>
              <a:rPr lang="en-US" sz="1700" err="1">
                <a:latin typeface="Effra"/>
                <a:cs typeface="Arial"/>
              </a:rPr>
              <a:t>concreet</a:t>
            </a:r>
            <a:r>
              <a:rPr lang="en-US" sz="1700">
                <a:latin typeface="Effra"/>
                <a:cs typeface="Arial"/>
              </a:rPr>
              <a:t> </a:t>
            </a:r>
            <a:r>
              <a:rPr lang="en-US" sz="1700" err="1">
                <a:latin typeface="Effra"/>
                <a:cs typeface="Arial"/>
              </a:rPr>
              <a:t>voorbeeld</a:t>
            </a:r>
            <a:r>
              <a:rPr lang="en-US" sz="1700">
                <a:latin typeface="Effra"/>
                <a:cs typeface="Arial"/>
              </a:rPr>
              <a:t> </a:t>
            </a:r>
            <a:r>
              <a:rPr lang="en-US" sz="1700" err="1">
                <a:latin typeface="Effra"/>
                <a:cs typeface="Arial"/>
              </a:rPr>
              <a:t>uit</a:t>
            </a:r>
            <a:r>
              <a:rPr lang="en-US" sz="1700">
                <a:latin typeface="Effra"/>
                <a:cs typeface="Arial"/>
              </a:rPr>
              <a:t> de </a:t>
            </a:r>
            <a:r>
              <a:rPr lang="en-US" sz="1700" err="1">
                <a:latin typeface="Effra"/>
                <a:cs typeface="Arial"/>
              </a:rPr>
              <a:t>bron</a:t>
            </a:r>
            <a:r>
              <a:rPr lang="en-US" sz="1700">
                <a:latin typeface="Effra"/>
                <a:cs typeface="Arial"/>
              </a:rPr>
              <a:t> + </a:t>
            </a:r>
            <a:r>
              <a:rPr lang="en-US" sz="1700" err="1">
                <a:latin typeface="Effra"/>
                <a:cs typeface="Arial"/>
              </a:rPr>
              <a:t>conclusie</a:t>
            </a:r>
            <a:r>
              <a:rPr lang="en-US" sz="1700">
                <a:latin typeface="Effra"/>
                <a:cs typeface="Arial"/>
              </a:rPr>
              <a:t> </a:t>
            </a:r>
            <a:r>
              <a:rPr lang="en-US" sz="1700" err="1">
                <a:latin typeface="Effra"/>
                <a:cs typeface="Arial"/>
              </a:rPr>
              <a:t>als</a:t>
            </a:r>
            <a:r>
              <a:rPr lang="en-US" sz="1700">
                <a:latin typeface="Effra"/>
                <a:cs typeface="Arial"/>
              </a:rPr>
              <a:t> </a:t>
            </a:r>
            <a:r>
              <a:rPr lang="en-US" sz="1700" err="1">
                <a:latin typeface="Effra"/>
                <a:cs typeface="Arial"/>
              </a:rPr>
              <a:t>antwoord</a:t>
            </a:r>
            <a:r>
              <a:rPr lang="en-US" sz="1700">
                <a:latin typeface="Effra"/>
                <a:cs typeface="Arial"/>
              </a:rPr>
              <a:t> op de </a:t>
            </a:r>
            <a:r>
              <a:rPr lang="en-US" sz="1700" err="1">
                <a:latin typeface="Effra"/>
                <a:cs typeface="Arial"/>
              </a:rPr>
              <a:t>vraag</a:t>
            </a:r>
            <a:r>
              <a:rPr lang="en-US" sz="1700">
                <a:latin typeface="Effra"/>
                <a:cs typeface="Arial"/>
              </a:rPr>
              <a:t>.</a:t>
            </a:r>
            <a:endParaRPr lang="nl-NL">
              <a:latin typeface="Effra"/>
              <a:cs typeface="Arial"/>
            </a:endParaRPr>
          </a:p>
          <a:p>
            <a:pPr marL="285750" indent="-285750"/>
            <a:r>
              <a:rPr lang="en-US" sz="1700" err="1">
                <a:latin typeface="Effra"/>
                <a:cs typeface="Arial"/>
              </a:rPr>
              <a:t>Kijk</a:t>
            </a:r>
            <a:r>
              <a:rPr lang="en-US" sz="1700">
                <a:latin typeface="Effra"/>
                <a:cs typeface="Arial"/>
              </a:rPr>
              <a:t> </a:t>
            </a:r>
            <a:r>
              <a:rPr lang="en-US" sz="1700" err="1">
                <a:latin typeface="Effra"/>
                <a:cs typeface="Arial"/>
              </a:rPr>
              <a:t>ook</a:t>
            </a:r>
            <a:r>
              <a:rPr lang="en-US" sz="1700">
                <a:latin typeface="Effra"/>
                <a:cs typeface="Arial"/>
              </a:rPr>
              <a:t> </a:t>
            </a:r>
            <a:r>
              <a:rPr lang="en-US" sz="1700" err="1">
                <a:latin typeface="Effra"/>
                <a:cs typeface="Arial"/>
              </a:rPr>
              <a:t>nog</a:t>
            </a:r>
            <a:r>
              <a:rPr lang="en-US" sz="1700">
                <a:latin typeface="Effra"/>
                <a:cs typeface="Arial"/>
              </a:rPr>
              <a:t> even </a:t>
            </a:r>
            <a:r>
              <a:rPr lang="en-US" sz="1700" err="1">
                <a:latin typeface="Effra"/>
                <a:cs typeface="Arial"/>
              </a:rPr>
              <a:t>naar</a:t>
            </a:r>
            <a:r>
              <a:rPr lang="en-US" sz="1700">
                <a:latin typeface="Effra"/>
                <a:cs typeface="Arial"/>
              </a:rPr>
              <a:t> het HAVO </a:t>
            </a:r>
            <a:r>
              <a:rPr lang="en-US" sz="1700" err="1">
                <a:latin typeface="Effra"/>
                <a:cs typeface="Arial"/>
              </a:rPr>
              <a:t>spreekuur</a:t>
            </a:r>
            <a:r>
              <a:rPr lang="en-US" sz="1700">
                <a:latin typeface="Effra"/>
                <a:cs typeface="Arial"/>
              </a:rPr>
              <a:t> </a:t>
            </a:r>
            <a:r>
              <a:rPr lang="en-US" sz="1700" err="1">
                <a:latin typeface="Effra"/>
                <a:cs typeface="Arial"/>
              </a:rPr>
              <a:t>voor</a:t>
            </a:r>
            <a:r>
              <a:rPr lang="en-US" sz="1700">
                <a:latin typeface="Effra"/>
                <a:cs typeface="Arial"/>
              </a:rPr>
              <a:t> </a:t>
            </a:r>
            <a:r>
              <a:rPr lang="en-US" sz="1700" err="1">
                <a:latin typeface="Effra"/>
                <a:cs typeface="Arial"/>
              </a:rPr>
              <a:t>examenstof</a:t>
            </a:r>
            <a:r>
              <a:rPr lang="en-US" sz="1700">
                <a:latin typeface="Effra"/>
                <a:cs typeface="Arial"/>
              </a:rPr>
              <a:t> die </a:t>
            </a:r>
            <a:r>
              <a:rPr lang="en-US" sz="1700" err="1">
                <a:latin typeface="Effra"/>
                <a:cs typeface="Arial"/>
              </a:rPr>
              <a:t>overlapt</a:t>
            </a:r>
            <a:r>
              <a:rPr lang="en-US" sz="1700">
                <a:latin typeface="Effra"/>
                <a:cs typeface="Arial"/>
              </a:rPr>
              <a:t>.</a:t>
            </a:r>
          </a:p>
        </p:txBody>
      </p:sp>
      <p:sp>
        <p:nvSpPr>
          <p:cNvPr id="4" name="Tijdelijke aanduiding voor inhoud 3">
            <a:extLst>
              <a:ext uri="{FF2B5EF4-FFF2-40B4-BE49-F238E27FC236}">
                <a16:creationId xmlns:a16="http://schemas.microsoft.com/office/drawing/2014/main" id="{91112C9A-1D05-D008-E7D1-BE2CA48ECBA9}"/>
              </a:ext>
            </a:extLst>
          </p:cNvPr>
          <p:cNvSpPr>
            <a:spLocks noGrp="1"/>
          </p:cNvSpPr>
          <p:nvPr>
            <p:ph sz="half" idx="2"/>
          </p:nvPr>
        </p:nvSpPr>
        <p:spPr/>
        <p:txBody>
          <a:bodyPr/>
          <a:lstStyle/>
          <a:p>
            <a:endParaRPr lang="nl-NL"/>
          </a:p>
        </p:txBody>
      </p:sp>
      <p:pic>
        <p:nvPicPr>
          <p:cNvPr id="6" name="Tijdelijke aanduiding voor inhoud 3" descr="Boost your business's online presence with these social media business tips">
            <a:extLst>
              <a:ext uri="{FF2B5EF4-FFF2-40B4-BE49-F238E27FC236}">
                <a16:creationId xmlns:a16="http://schemas.microsoft.com/office/drawing/2014/main" id="{596167CE-E5B0-3AFA-6CC8-D02C129D5C9D}"/>
              </a:ext>
            </a:extLst>
          </p:cNvPr>
          <p:cNvPicPr>
            <a:picLocks noChangeAspect="1"/>
          </p:cNvPicPr>
          <p:nvPr/>
        </p:nvPicPr>
        <p:blipFill>
          <a:blip r:embed="rId2"/>
          <a:srcRect l="40736" r="-1" b="-1"/>
          <a:stretch>
            <a:fillRect/>
          </a:stretch>
        </p:blipFill>
        <p:spPr>
          <a:xfrm>
            <a:off x="6103027" y="10"/>
            <a:ext cx="6088971" cy="6857990"/>
          </a:xfrm>
          <a:prstGeom prst="rect">
            <a:avLst/>
          </a:prstGeom>
        </p:spPr>
      </p:pic>
    </p:spTree>
    <p:extLst>
      <p:ext uri="{BB962C8B-B14F-4D97-AF65-F5344CB8AC3E}">
        <p14:creationId xmlns:p14="http://schemas.microsoft.com/office/powerpoint/2010/main" val="415090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19785"/>
            <a:ext cx="10515600" cy="1325563"/>
          </a:xfrm>
        </p:spPr>
        <p:txBody>
          <a:bodyPr/>
          <a:lstStyle/>
          <a:p>
            <a:r>
              <a:rPr lang="nl-NL">
                <a:latin typeface="Effra"/>
              </a:rPr>
              <a:t>Beantwoorden van vragen - Algemeen</a:t>
            </a:r>
          </a:p>
        </p:txBody>
      </p:sp>
      <p:sp>
        <p:nvSpPr>
          <p:cNvPr id="3" name="Tijdelijke aanduiding voor inhoud 2"/>
          <p:cNvSpPr>
            <a:spLocks noGrp="1"/>
          </p:cNvSpPr>
          <p:nvPr>
            <p:ph idx="1"/>
          </p:nvPr>
        </p:nvSpPr>
        <p:spPr>
          <a:xfrm>
            <a:off x="838200" y="2407285"/>
            <a:ext cx="10515600" cy="4351338"/>
          </a:xfrm>
        </p:spPr>
        <p:txBody>
          <a:bodyPr vert="horz" lIns="91440" tIns="45720" rIns="91440" bIns="45720" rtlCol="0" anchor="t">
            <a:normAutofit fontScale="92500" lnSpcReduction="10000"/>
          </a:bodyPr>
          <a:lstStyle/>
          <a:p>
            <a:r>
              <a:rPr lang="nl-NL">
                <a:latin typeface="Effra"/>
              </a:rPr>
              <a:t>Ongeacht de vraagstelling: beredeneer / leg uit / bekritiseer... "gebruik in je antwoord...."  = toepassen!</a:t>
            </a:r>
            <a:endParaRPr lang="nl-NL"/>
          </a:p>
          <a:p>
            <a:pPr marL="0" indent="0">
              <a:buNone/>
            </a:pPr>
            <a:endParaRPr lang="nl-NL"/>
          </a:p>
          <a:p>
            <a:pPr marL="0" indent="0">
              <a:buNone/>
            </a:pPr>
            <a:r>
              <a:rPr lang="nl-NL" b="1"/>
              <a:t>Wat zit er in een antwoord?</a:t>
            </a:r>
          </a:p>
          <a:p>
            <a:r>
              <a:rPr lang="nl-NL"/>
              <a:t>Informatie uit de bron of inleiding, liefst citeren  “…..” (r.5-7)</a:t>
            </a:r>
          </a:p>
          <a:p>
            <a:r>
              <a:rPr lang="nl-NL">
                <a:latin typeface="Effra"/>
              </a:rPr>
              <a:t>Bij grafieken / figuren / tabellen: haal er concrete informatie uit.</a:t>
            </a:r>
          </a:p>
          <a:p>
            <a:r>
              <a:rPr lang="nl-NL"/>
              <a:t>Letterlijke woorden uit het kernconcept</a:t>
            </a:r>
          </a:p>
          <a:p>
            <a:r>
              <a:rPr lang="nl-NL">
                <a:latin typeface="Effra"/>
              </a:rPr>
              <a:t>Een koppeling van informatie met het gevraagde begrip / theorie / kernconcept</a:t>
            </a:r>
            <a:endParaRPr lang="nl-NL"/>
          </a:p>
          <a:p>
            <a:r>
              <a:rPr lang="nl-NL">
                <a:latin typeface="Effra"/>
              </a:rPr>
              <a:t>Beantwoord de vraag! Conclusie: “Dus/Daarom…”</a:t>
            </a:r>
          </a:p>
        </p:txBody>
      </p:sp>
    </p:spTree>
    <p:extLst>
      <p:ext uri="{BB962C8B-B14F-4D97-AF65-F5344CB8AC3E}">
        <p14:creationId xmlns:p14="http://schemas.microsoft.com/office/powerpoint/2010/main" val="388930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8458F-763B-8006-84CE-030290EBAA96}"/>
              </a:ext>
            </a:extLst>
          </p:cNvPr>
          <p:cNvSpPr>
            <a:spLocks noGrp="1"/>
          </p:cNvSpPr>
          <p:nvPr>
            <p:ph type="title"/>
          </p:nvPr>
        </p:nvSpPr>
        <p:spPr/>
        <p:txBody>
          <a:bodyPr/>
          <a:lstStyle/>
          <a:p>
            <a:r>
              <a:rPr lang="nl-NL"/>
              <a:t>Kernconcepten </a:t>
            </a:r>
          </a:p>
        </p:txBody>
      </p:sp>
      <p:sp>
        <p:nvSpPr>
          <p:cNvPr id="3" name="Tijdelijke aanduiding voor inhoud 2">
            <a:extLst>
              <a:ext uri="{FF2B5EF4-FFF2-40B4-BE49-F238E27FC236}">
                <a16:creationId xmlns:a16="http://schemas.microsoft.com/office/drawing/2014/main" id="{5766C659-1887-0672-ADC5-500B29366C78}"/>
              </a:ext>
            </a:extLst>
          </p:cNvPr>
          <p:cNvSpPr>
            <a:spLocks noGrp="1"/>
          </p:cNvSpPr>
          <p:nvPr>
            <p:ph idx="1"/>
          </p:nvPr>
        </p:nvSpPr>
        <p:spPr>
          <a:xfrm>
            <a:off x="838200" y="1825625"/>
            <a:ext cx="10515600" cy="4667250"/>
          </a:xfrm>
        </p:spPr>
        <p:txBody>
          <a:bodyPr>
            <a:normAutofit lnSpcReduction="10000"/>
          </a:bodyPr>
          <a:lstStyle/>
          <a:p>
            <a:r>
              <a:rPr lang="nl-NL" dirty="0"/>
              <a:t>De basis van het vak</a:t>
            </a:r>
          </a:p>
          <a:p>
            <a:r>
              <a:rPr lang="nl-NL" dirty="0"/>
              <a:t>Grofweg 1/3 van het eindexamen (36% tijdvak 1, 2025) </a:t>
            </a:r>
          </a:p>
          <a:p>
            <a:r>
              <a:rPr lang="nl-NL" dirty="0"/>
              <a:t>Gebruik de letterlijke definities van het kernconcept </a:t>
            </a:r>
          </a:p>
          <a:p>
            <a:r>
              <a:rPr lang="nl-NL" dirty="0"/>
              <a:t>Kernconcepten bestaan uit verschillende elementen (onderdelen)</a:t>
            </a:r>
          </a:p>
          <a:p>
            <a:r>
              <a:rPr lang="nl-NL" dirty="0"/>
              <a:t>Leer ook de hoofdconcepten</a:t>
            </a:r>
          </a:p>
          <a:p>
            <a:endParaRPr lang="nl-NL" dirty="0"/>
          </a:p>
          <a:p>
            <a:r>
              <a:rPr lang="nl-NL" dirty="0"/>
              <a:t>Voorbeeld</a:t>
            </a:r>
          </a:p>
          <a:p>
            <a:pPr lvl="1"/>
            <a:r>
              <a:rPr lang="nl-NL" dirty="0"/>
              <a:t>Cultuur: Het geheel van </a:t>
            </a:r>
            <a:r>
              <a:rPr lang="nl-NL" i="1" dirty="0">
                <a:solidFill>
                  <a:srgbClr val="FF0000"/>
                </a:solidFill>
              </a:rPr>
              <a:t>voorstellingen</a:t>
            </a:r>
            <a:r>
              <a:rPr lang="nl-NL" dirty="0"/>
              <a:t>, </a:t>
            </a:r>
            <a:r>
              <a:rPr lang="nl-NL" i="1" dirty="0">
                <a:solidFill>
                  <a:srgbClr val="FFC000"/>
                </a:solidFill>
              </a:rPr>
              <a:t>uitdrukkingsvormen</a:t>
            </a:r>
            <a:r>
              <a:rPr lang="nl-NL" dirty="0"/>
              <a:t>, </a:t>
            </a:r>
            <a:r>
              <a:rPr lang="nl-NL" i="1" dirty="0">
                <a:solidFill>
                  <a:srgbClr val="652EA3"/>
                </a:solidFill>
              </a:rPr>
              <a:t>opvattingen</a:t>
            </a:r>
            <a:r>
              <a:rPr lang="nl-NL" dirty="0"/>
              <a:t>, </a:t>
            </a:r>
            <a:r>
              <a:rPr lang="nl-NL" i="1" dirty="0">
                <a:solidFill>
                  <a:srgbClr val="00B0F0"/>
                </a:solidFill>
              </a:rPr>
              <a:t>waarden</a:t>
            </a:r>
            <a:r>
              <a:rPr lang="nl-NL" dirty="0"/>
              <a:t> en </a:t>
            </a:r>
            <a:r>
              <a:rPr lang="nl-NL" i="1" dirty="0">
                <a:solidFill>
                  <a:srgbClr val="00B050"/>
                </a:solidFill>
              </a:rPr>
              <a:t>normen</a:t>
            </a:r>
            <a:r>
              <a:rPr lang="nl-NL" dirty="0"/>
              <a:t> die mensen als lid van een groep of samenleving hebben verworven. </a:t>
            </a:r>
          </a:p>
          <a:p>
            <a:r>
              <a:rPr lang="nl-NL" dirty="0">
                <a:solidFill>
                  <a:srgbClr val="00B050"/>
                </a:solidFill>
              </a:rPr>
              <a:t>TIP: VOUWEN</a:t>
            </a:r>
          </a:p>
        </p:txBody>
      </p:sp>
    </p:spTree>
    <p:extLst>
      <p:ext uri="{BB962C8B-B14F-4D97-AF65-F5344CB8AC3E}">
        <p14:creationId xmlns:p14="http://schemas.microsoft.com/office/powerpoint/2010/main" val="41703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4AD7F-1E45-DD09-46B0-5E883F1A2F36}"/>
              </a:ext>
            </a:extLst>
          </p:cNvPr>
          <p:cNvSpPr>
            <a:spLocks noGrp="1"/>
          </p:cNvSpPr>
          <p:nvPr>
            <p:ph type="title"/>
          </p:nvPr>
        </p:nvSpPr>
        <p:spPr/>
        <p:txBody>
          <a:bodyPr/>
          <a:lstStyle/>
          <a:p>
            <a:r>
              <a:rPr lang="nl-NL"/>
              <a:t>Kernconcepten - werkwijze</a:t>
            </a:r>
          </a:p>
        </p:txBody>
      </p:sp>
      <p:sp>
        <p:nvSpPr>
          <p:cNvPr id="3" name="Tijdelijke aanduiding voor inhoud 2">
            <a:extLst>
              <a:ext uri="{FF2B5EF4-FFF2-40B4-BE49-F238E27FC236}">
                <a16:creationId xmlns:a16="http://schemas.microsoft.com/office/drawing/2014/main" id="{B376B89B-468D-DF95-DCBD-5DC0073D54CD}"/>
              </a:ext>
            </a:extLst>
          </p:cNvPr>
          <p:cNvSpPr>
            <a:spLocks noGrp="1"/>
          </p:cNvSpPr>
          <p:nvPr>
            <p:ph idx="1"/>
          </p:nvPr>
        </p:nvSpPr>
        <p:spPr/>
        <p:txBody>
          <a:bodyPr>
            <a:normAutofit lnSpcReduction="10000"/>
          </a:bodyPr>
          <a:lstStyle/>
          <a:p>
            <a:r>
              <a:rPr lang="nl-NL" dirty="0"/>
              <a:t>Stap 1: welk voorbeeld herken je uit de tekst, dat past bij het kernconcept?</a:t>
            </a:r>
          </a:p>
          <a:p>
            <a:r>
              <a:rPr lang="nl-NL" dirty="0"/>
              <a:t>Stap 2: welk element van het kernconcept herken je? (Schrijf het element letterlijk op)</a:t>
            </a:r>
          </a:p>
          <a:p>
            <a:r>
              <a:rPr lang="nl-NL" dirty="0"/>
              <a:t>Stap 3: hoe passen het voorbeeld en het element bij elkaar? </a:t>
            </a:r>
            <a:r>
              <a:rPr lang="nl-NL" dirty="0">
                <a:sym typeface="Wingdings" panose="05000000000000000000" pitchFamily="2" charset="2"/>
              </a:rPr>
              <a:t> toepassing (actief gebruik van het kernconcept)</a:t>
            </a:r>
            <a:endParaRPr lang="nl-NL" dirty="0"/>
          </a:p>
          <a:p>
            <a:endParaRPr lang="nl-NL" dirty="0"/>
          </a:p>
          <a:p>
            <a:r>
              <a:rPr lang="nl-NL" dirty="0">
                <a:solidFill>
                  <a:srgbClr val="00B050"/>
                </a:solidFill>
              </a:rPr>
              <a:t>MUST: Gebruik altijd het kernconcept actief (dus stap 3)</a:t>
            </a:r>
          </a:p>
          <a:p>
            <a:r>
              <a:rPr lang="nl-NL" dirty="0">
                <a:solidFill>
                  <a:srgbClr val="00B050"/>
                </a:solidFill>
              </a:rPr>
              <a:t>Tip: noteer ook de regelnummers, zo dwing je jezelf om informatie uit de tekst te gebruiken (r8. t/m r11.) </a:t>
            </a:r>
          </a:p>
          <a:p>
            <a:endParaRPr lang="nl-NL" dirty="0"/>
          </a:p>
        </p:txBody>
      </p:sp>
    </p:spTree>
    <p:extLst>
      <p:ext uri="{BB962C8B-B14F-4D97-AF65-F5344CB8AC3E}">
        <p14:creationId xmlns:p14="http://schemas.microsoft.com/office/powerpoint/2010/main" val="2126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80024B-B41B-9A58-7095-370BA503C8A9}"/>
              </a:ext>
            </a:extLst>
          </p:cNvPr>
          <p:cNvSpPr>
            <a:spLocks noGrp="1"/>
          </p:cNvSpPr>
          <p:nvPr>
            <p:ph type="title"/>
          </p:nvPr>
        </p:nvSpPr>
        <p:spPr/>
        <p:txBody>
          <a:bodyPr/>
          <a:lstStyle/>
          <a:p>
            <a:r>
              <a:rPr lang="nl-NL"/>
              <a:t>Examenvraag: 2023, tijdvak 1 – vraag 10</a:t>
            </a:r>
          </a:p>
        </p:txBody>
      </p:sp>
      <p:pic>
        <p:nvPicPr>
          <p:cNvPr id="7" name="Tijdelijke aanduiding voor inhoud 6">
            <a:extLst>
              <a:ext uri="{FF2B5EF4-FFF2-40B4-BE49-F238E27FC236}">
                <a16:creationId xmlns:a16="http://schemas.microsoft.com/office/drawing/2014/main" id="{2F3354E0-838F-D78C-159D-671DF90547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464" y="1690688"/>
            <a:ext cx="10257071" cy="4979035"/>
          </a:xfrm>
          <a:prstGeom prst="rect">
            <a:avLst/>
          </a:prstGeom>
        </p:spPr>
      </p:pic>
    </p:spTree>
    <p:extLst>
      <p:ext uri="{BB962C8B-B14F-4D97-AF65-F5344CB8AC3E}">
        <p14:creationId xmlns:p14="http://schemas.microsoft.com/office/powerpoint/2010/main" val="27637362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1BC580-947A-4107-8AF5-50C7CD04590F}">
  <ds:schemaRefs>
    <ds:schemaRef ds:uri="65a11041-aba8-449e-bef6-559f13c05a59"/>
    <ds:schemaRef ds:uri="e7183d92-7d1c-4abc-9060-17c5b27035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7bdf434-8271-45be-9229-b36057b16eca"/>
    <ds:schemaRef ds:uri="403b03e0-f3b3-4df8-8b82-7dc7d4ddf286"/>
  </ds:schemaRefs>
</ds:datastoreItem>
</file>

<file path=customXml/itemProps2.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3.xml><?xml version="1.0" encoding="utf-8"?>
<ds:datastoreItem xmlns:ds="http://schemas.openxmlformats.org/officeDocument/2006/customXml" ds:itemID="{CD8C7C8E-58F0-4FF0-8CBE-79CC829EBB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f434-8271-45be-9229-b36057b16eca"/>
    <ds:schemaRef ds:uri="403b03e0-f3b3-4df8-8b82-7dc7d4ddf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4106</Words>
  <Application>Microsoft Office PowerPoint</Application>
  <PresentationFormat>Breedbeeld</PresentationFormat>
  <Paragraphs>437</Paragraphs>
  <Slides>69</Slides>
  <Notes>2</Notes>
  <HiddenSlides>20</HiddenSlides>
  <MMClips>0</MMClips>
  <ScaleCrop>false</ScaleCrop>
  <HeadingPairs>
    <vt:vector size="4" baseType="variant">
      <vt:variant>
        <vt:lpstr>Thema</vt:lpstr>
      </vt:variant>
      <vt:variant>
        <vt:i4>1</vt:i4>
      </vt:variant>
      <vt:variant>
        <vt:lpstr>Diatitels</vt:lpstr>
      </vt:variant>
      <vt:variant>
        <vt:i4>69</vt:i4>
      </vt:variant>
    </vt:vector>
  </HeadingPairs>
  <TitlesOfParts>
    <vt:vector size="70" baseType="lpstr">
      <vt:lpstr>Kantoorthema</vt:lpstr>
      <vt:lpstr>Toetsmatrix</vt:lpstr>
      <vt:lpstr>Algemene tips</vt:lpstr>
      <vt:lpstr>Inhoud dit examenspreekuur  </vt:lpstr>
      <vt:lpstr>MAW spreekuren HAVO</vt:lpstr>
      <vt:lpstr>MAW spreekuren HAVO</vt:lpstr>
      <vt:lpstr>PowerPoint-presentatie</vt:lpstr>
      <vt:lpstr>Kernconcepten </vt:lpstr>
      <vt:lpstr>Kernconcepten - werkwijze</vt:lpstr>
      <vt:lpstr>Examenvraag: 2023, tijdvak 1 – vraag 10</vt:lpstr>
      <vt:lpstr>PowerPoint-presentatie</vt:lpstr>
      <vt:lpstr>Gebruik informatie uit tekst 3</vt:lpstr>
      <vt:lpstr> Hoe kan je dit antwoord verbeteren?</vt:lpstr>
      <vt:lpstr>Voorbeeldantwoord</vt:lpstr>
      <vt:lpstr>Zorgvuldig lezen van een vraag </vt:lpstr>
      <vt:lpstr>Sociale institutie</vt:lpstr>
      <vt:lpstr>Deel 2. Onderzoeksvaardigheden</vt:lpstr>
      <vt:lpstr>Onderzoeksvaardigheden</vt:lpstr>
      <vt:lpstr>Examenvraag, 2022, tv1, vraag 12</vt:lpstr>
      <vt:lpstr>Wat wordt er gevraagd? - Vraag 12 (2022, tv1)</vt:lpstr>
      <vt:lpstr>Wat wordt er gevraagd? - Vraag 12 (2022, tv1)</vt:lpstr>
      <vt:lpstr>Wat wordt er gevraagd? - Vraag 12 (2022, tv1)</vt:lpstr>
      <vt:lpstr>Wat wordt er gevraagd? - Vraag 12 (2022, tv1)</vt:lpstr>
      <vt:lpstr>Wat wordt er gevraagd? - Vraag 13 (2022, tv1)</vt:lpstr>
      <vt:lpstr>Wat wordt er gevraagd? - Vraag 13 (2022, tv1)</vt:lpstr>
      <vt:lpstr>Wat wordt er gevraagd? - Vraag 13 (2022, tv1)</vt:lpstr>
      <vt:lpstr>PowerPoint-presentatie</vt:lpstr>
      <vt:lpstr>De paradigma’s</vt:lpstr>
      <vt:lpstr>De vier paradigma’s</vt:lpstr>
      <vt:lpstr>Functionalisme</vt:lpstr>
      <vt:lpstr>Europa staat op eigen benen</vt:lpstr>
      <vt:lpstr>Hoe bouw je je antwoord op?</vt:lpstr>
      <vt:lpstr>Conflict</vt:lpstr>
      <vt:lpstr>Rationele actor</vt:lpstr>
      <vt:lpstr>Sociaal-constructivisme</vt:lpstr>
      <vt:lpstr>De “Manosphere”</vt:lpstr>
      <vt:lpstr>Toepassing</vt:lpstr>
      <vt:lpstr>Theorieën over het gedrag van staten</vt:lpstr>
      <vt:lpstr>Vijf theorieën over het gedrag van nationale staten</vt:lpstr>
      <vt:lpstr>QUIZ vraag</vt:lpstr>
      <vt:lpstr>   Welke groep theorieën past hierbij? </vt:lpstr>
      <vt:lpstr>PowerPoint-presentatie</vt:lpstr>
      <vt:lpstr>Realistische theorieën</vt:lpstr>
      <vt:lpstr>Politiek-psychologische theorieën</vt:lpstr>
      <vt:lpstr>Marxistische theorieën</vt:lpstr>
      <vt:lpstr>Voorbeeld CE 2025, tv1, vraag 10</vt:lpstr>
      <vt:lpstr>PowerPoint-presentatie</vt:lpstr>
      <vt:lpstr>Liberale theorieën</vt:lpstr>
      <vt:lpstr>Sociaalconstructivistische theorieën</vt:lpstr>
      <vt:lpstr>Vergeet je conclusie niet (het antwoord op de vraag)! DUS het bereiken van het akkoord kan verklaard worden vanuit... </vt:lpstr>
      <vt:lpstr>PowerPoint-presentatie</vt:lpstr>
      <vt:lpstr>Drie modellen </vt:lpstr>
      <vt:lpstr>Systeemmodel</vt:lpstr>
      <vt:lpstr>Fasen van besluitvorming</vt:lpstr>
      <vt:lpstr>Hoofdfase: omzetting of conversie</vt:lpstr>
      <vt:lpstr>Hoofdfase: Terugkoppeling of feedback</vt:lpstr>
      <vt:lpstr>Omgevingsfactoren</vt:lpstr>
      <vt:lpstr>Barrieremodel</vt:lpstr>
      <vt:lpstr>Barrières – HABU!</vt:lpstr>
      <vt:lpstr>De machten </vt:lpstr>
      <vt:lpstr>Het stromenmodel</vt:lpstr>
      <vt:lpstr>De actualiteit - stromenmodel</vt:lpstr>
      <vt:lpstr>Uitwerking stromenmodel</vt:lpstr>
      <vt:lpstr>Polity, Politics en Policy</vt:lpstr>
      <vt:lpstr>Polity – Politieke Gemeenschap</vt:lpstr>
      <vt:lpstr> Politics = de politieke processen </vt:lpstr>
      <vt:lpstr>Policy = het beleid</vt:lpstr>
      <vt:lpstr>Antwoord op de examenvraag</vt:lpstr>
      <vt:lpstr>Laatste tips</vt:lpstr>
      <vt:lpstr>Beantwoorden van vragen - Algemeen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Eva Doesborgh</cp:lastModifiedBy>
  <cp:revision>10</cp:revision>
  <dcterms:created xsi:type="dcterms:W3CDTF">2022-04-29T11:47:46Z</dcterms:created>
  <dcterms:modified xsi:type="dcterms:W3CDTF">2026-05-19T12:47:23Z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