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sldIdLst>
    <p:sldId id="258" r:id="rId5"/>
    <p:sldId id="653" r:id="rId6"/>
    <p:sldId id="674" r:id="rId7"/>
    <p:sldId id="675" r:id="rId8"/>
    <p:sldId id="676" r:id="rId9"/>
    <p:sldId id="638" r:id="rId10"/>
    <p:sldId id="689" r:id="rId11"/>
    <p:sldId id="643" r:id="rId12"/>
    <p:sldId id="644" r:id="rId13"/>
    <p:sldId id="645" r:id="rId14"/>
    <p:sldId id="646" r:id="rId15"/>
    <p:sldId id="491" r:id="rId16"/>
    <p:sldId id="708" r:id="rId17"/>
    <p:sldId id="690" r:id="rId18"/>
    <p:sldId id="691" r:id="rId19"/>
    <p:sldId id="665" r:id="rId20"/>
    <p:sldId id="664" r:id="rId21"/>
    <p:sldId id="671" r:id="rId22"/>
    <p:sldId id="672" r:id="rId23"/>
    <p:sldId id="709" r:id="rId24"/>
    <p:sldId id="531" r:id="rId25"/>
    <p:sldId id="303" r:id="rId26"/>
    <p:sldId id="532" r:id="rId27"/>
    <p:sldId id="647" r:id="rId28"/>
    <p:sldId id="659" r:id="rId29"/>
    <p:sldId id="670" r:id="rId30"/>
    <p:sldId id="655" r:id="rId31"/>
    <p:sldId id="673" r:id="rId32"/>
    <p:sldId id="710" r:id="rId33"/>
    <p:sldId id="642" r:id="rId34"/>
    <p:sldId id="648" r:id="rId35"/>
    <p:sldId id="649" r:id="rId36"/>
    <p:sldId id="650" r:id="rId37"/>
    <p:sldId id="651" r:id="rId38"/>
    <p:sldId id="652" r:id="rId39"/>
    <p:sldId id="678" r:id="rId40"/>
    <p:sldId id="272" r:id="rId41"/>
    <p:sldId id="693" r:id="rId42"/>
    <p:sldId id="694" r:id="rId43"/>
    <p:sldId id="704" r:id="rId44"/>
    <p:sldId id="711" r:id="rId45"/>
    <p:sldId id="680" r:id="rId46"/>
    <p:sldId id="681" r:id="rId47"/>
    <p:sldId id="712" r:id="rId48"/>
    <p:sldId id="705" r:id="rId49"/>
    <p:sldId id="706" r:id="rId50"/>
    <p:sldId id="640" r:id="rId51"/>
    <p:sldId id="641" r:id="rId52"/>
    <p:sldId id="713" r:id="rId53"/>
    <p:sldId id="715" r:id="rId54"/>
    <p:sldId id="639" r:id="rId55"/>
    <p:sldId id="697" r:id="rId56"/>
    <p:sldId id="698" r:id="rId57"/>
    <p:sldId id="714" r:id="rId58"/>
    <p:sldId id="699" r:id="rId59"/>
    <p:sldId id="700" r:id="rId60"/>
    <p:sldId id="701" r:id="rId61"/>
    <p:sldId id="702" r:id="rId62"/>
    <p:sldId id="683" r:id="rId63"/>
    <p:sldId id="685" r:id="rId64"/>
    <p:sldId id="684" r:id="rId65"/>
    <p:sldId id="686" r:id="rId66"/>
    <p:sldId id="257" r:id="rId6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763E8"/>
    <a:srgbClr val="9900CC"/>
    <a:srgbClr val="E2BA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autoAdjust="0"/>
    <p:restoredTop sz="94673"/>
  </p:normalViewPr>
  <p:slideViewPr>
    <p:cSldViewPr snapToGrid="0">
      <p:cViewPr varScale="1">
        <p:scale>
          <a:sx n="69" d="100"/>
          <a:sy n="69" d="100"/>
        </p:scale>
        <p:origin x="216" y="1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ACA90-3A9A-42FA-AA32-113281EF7894}" type="datetimeFigureOut">
              <a:rPr lang="nl-NL" smtClean="0"/>
              <a:t>18-05-2026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28733-5B72-456E-B35F-8E4D0CF23814}" type="slidenum">
              <a:rPr lang="nl-NL" smtClean="0"/>
              <a:t>‹nr.›</a:t>
            </a:fld>
            <a:endParaRPr lang="nl-NL"/>
          </a:p>
        </p:txBody>
      </p:sp>
    </p:spTree>
    <p:extLst>
      <p:ext uri="{BB962C8B-B14F-4D97-AF65-F5344CB8AC3E}">
        <p14:creationId xmlns:p14="http://schemas.microsoft.com/office/powerpoint/2010/main" val="91595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39.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p:txBody>
          <a:bodyPr/>
          <a:lstStyle/>
          <a:p>
            <a:r>
              <a:rPr lang="nl-NL" dirty="0">
                <a:latin typeface="Effra Medium" panose="02000606080000020004" pitchFamily="2" charset="0"/>
              </a:rPr>
              <a:t>Examenspreekuur biologie VMBO</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p:txBody>
          <a:bodyPr/>
          <a:lstStyle/>
          <a:p>
            <a:r>
              <a:rPr lang="nl-NL" dirty="0">
                <a:latin typeface="Effra Medium" panose="02000606080000020004" pitchFamily="2" charset="0"/>
              </a:rPr>
              <a:t>Joost &amp; Quirine</a:t>
            </a:r>
          </a:p>
        </p:txBody>
      </p:sp>
    </p:spTree>
    <p:extLst>
      <p:ext uri="{BB962C8B-B14F-4D97-AF65-F5344CB8AC3E}">
        <p14:creationId xmlns:p14="http://schemas.microsoft.com/office/powerpoint/2010/main" val="17895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074D-7533-E16C-75AF-CFA0051FE92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BC360D0C-87B2-3C24-2A2D-0718D01959E7}"/>
              </a:ext>
            </a:extLst>
          </p:cNvPr>
          <p:cNvSpPr txBox="1">
            <a:spLocks/>
          </p:cNvSpPr>
          <p:nvPr/>
        </p:nvSpPr>
        <p:spPr>
          <a:xfrm>
            <a:off x="838199" y="786366"/>
            <a:ext cx="11269338"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Gal</a:t>
            </a:r>
          </a:p>
          <a:p>
            <a:pPr algn="l"/>
            <a:r>
              <a:rPr lang="nl-NL" sz="2600" dirty="0">
                <a:latin typeface="Calibri" panose="020F0502020204030204" pitchFamily="34" charset="0"/>
                <a:cs typeface="Calibri" panose="020F0502020204030204" pitchFamily="34" charset="0"/>
              </a:rPr>
              <a:t>Gal wordt gemaakt in de </a:t>
            </a:r>
            <a:r>
              <a:rPr lang="nl-NL" sz="2600" b="1" dirty="0">
                <a:solidFill>
                  <a:srgbClr val="7030A0"/>
                </a:solidFill>
                <a:latin typeface="Calibri" panose="020F0502020204030204" pitchFamily="34" charset="0"/>
                <a:cs typeface="Calibri" panose="020F0502020204030204" pitchFamily="34" charset="0"/>
              </a:rPr>
              <a:t>lever</a:t>
            </a:r>
            <a:r>
              <a:rPr lang="nl-NL" sz="2600" dirty="0">
                <a:latin typeface="Calibri" panose="020F0502020204030204" pitchFamily="34" charset="0"/>
                <a:cs typeface="Calibri" panose="020F0502020204030204" pitchFamily="34" charset="0"/>
              </a:rPr>
              <a:t> en tijdelijk opgeslagen in de </a:t>
            </a:r>
            <a:r>
              <a:rPr lang="nl-NL" sz="2600" b="1" dirty="0">
                <a:solidFill>
                  <a:srgbClr val="7030A0"/>
                </a:solidFill>
                <a:latin typeface="Calibri" panose="020F0502020204030204" pitchFamily="34" charset="0"/>
                <a:cs typeface="Calibri" panose="020F0502020204030204" pitchFamily="34" charset="0"/>
              </a:rPr>
              <a:t>galblaas</a:t>
            </a:r>
            <a:r>
              <a:rPr lang="nl-NL" sz="2600" dirty="0">
                <a:latin typeface="Calibri" panose="020F0502020204030204" pitchFamily="34" charset="0"/>
                <a:cs typeface="Calibri" panose="020F0502020204030204" pitchFamily="34" charset="0"/>
              </a:rPr>
              <a:t>.</a:t>
            </a:r>
          </a:p>
          <a:p>
            <a:pPr algn="l"/>
            <a:endParaRPr lang="nl-NL" sz="4000" dirty="0">
              <a:latin typeface="+mn-lt"/>
            </a:endParaRPr>
          </a:p>
        </p:txBody>
      </p:sp>
      <p:pic>
        <p:nvPicPr>
          <p:cNvPr id="29" name="Afbeelding 28" descr="Afbeelding met baby, Menselijk gezicht, kunst&#10;&#10;Automatisch gegenereerde beschrijving">
            <a:extLst>
              <a:ext uri="{FF2B5EF4-FFF2-40B4-BE49-F238E27FC236}">
                <a16:creationId xmlns:a16="http://schemas.microsoft.com/office/drawing/2014/main" id="{16EA07CD-1AD0-D89F-65E6-3E402516C168}"/>
              </a:ext>
            </a:extLst>
          </p:cNvPr>
          <p:cNvPicPr>
            <a:picLocks noChangeAspect="1"/>
          </p:cNvPicPr>
          <p:nvPr/>
        </p:nvPicPr>
        <p:blipFill rotWithShape="1">
          <a:blip r:embed="rId2"/>
          <a:srcRect l="34426" t="4082" r="35092"/>
          <a:stretch/>
        </p:blipFill>
        <p:spPr>
          <a:xfrm>
            <a:off x="812521" y="1832057"/>
            <a:ext cx="2814660" cy="4810574"/>
          </a:xfrm>
          <a:prstGeom prst="rect">
            <a:avLst/>
          </a:prstGeom>
        </p:spPr>
      </p:pic>
      <p:sp>
        <p:nvSpPr>
          <p:cNvPr id="2" name="Tekstvak 1">
            <a:extLst>
              <a:ext uri="{FF2B5EF4-FFF2-40B4-BE49-F238E27FC236}">
                <a16:creationId xmlns:a16="http://schemas.microsoft.com/office/drawing/2014/main" id="{9B95F171-4D3D-1F1F-3E26-FAD3619BC971}"/>
              </a:ext>
            </a:extLst>
          </p:cNvPr>
          <p:cNvSpPr txBox="1"/>
          <p:nvPr/>
        </p:nvSpPr>
        <p:spPr>
          <a:xfrm>
            <a:off x="3809505" y="4307114"/>
            <a:ext cx="4755315"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Galblaas slaat gal op</a:t>
            </a:r>
            <a:endParaRPr lang="nl-NL" sz="3700" dirty="0">
              <a:ea typeface="+mj-ea"/>
              <a:cs typeface="Arial" pitchFamily="34" charset="0"/>
            </a:endParaRPr>
          </a:p>
        </p:txBody>
      </p:sp>
      <p:cxnSp>
        <p:nvCxnSpPr>
          <p:cNvPr id="3" name="Rechte verbindingslijn met pijl 2">
            <a:extLst>
              <a:ext uri="{FF2B5EF4-FFF2-40B4-BE49-F238E27FC236}">
                <a16:creationId xmlns:a16="http://schemas.microsoft.com/office/drawing/2014/main" id="{274FE123-C45D-61D2-1EBB-79B09D983DBD}"/>
              </a:ext>
            </a:extLst>
          </p:cNvPr>
          <p:cNvCxnSpPr>
            <a:cxnSpLocks/>
            <a:stCxn id="2" idx="1"/>
          </p:cNvCxnSpPr>
          <p:nvPr/>
        </p:nvCxnSpPr>
        <p:spPr>
          <a:xfrm flipH="1">
            <a:off x="1901225" y="4507814"/>
            <a:ext cx="1908280"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5" name="Tekstvak 4">
            <a:extLst>
              <a:ext uri="{FF2B5EF4-FFF2-40B4-BE49-F238E27FC236}">
                <a16:creationId xmlns:a16="http://schemas.microsoft.com/office/drawing/2014/main" id="{F9C52077-FF96-D6E4-3757-34EC58AEEE0F}"/>
              </a:ext>
            </a:extLst>
          </p:cNvPr>
          <p:cNvSpPr txBox="1"/>
          <p:nvPr/>
        </p:nvSpPr>
        <p:spPr>
          <a:xfrm>
            <a:off x="3809505" y="3905715"/>
            <a:ext cx="4755315"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Lever maakt gal</a:t>
            </a:r>
            <a:endParaRPr lang="nl-NL" sz="3700" dirty="0">
              <a:ea typeface="+mj-ea"/>
              <a:cs typeface="Arial" pitchFamily="34" charset="0"/>
            </a:endParaRPr>
          </a:p>
        </p:txBody>
      </p:sp>
      <p:cxnSp>
        <p:nvCxnSpPr>
          <p:cNvPr id="6" name="Rechte verbindingslijn met pijl 5">
            <a:extLst>
              <a:ext uri="{FF2B5EF4-FFF2-40B4-BE49-F238E27FC236}">
                <a16:creationId xmlns:a16="http://schemas.microsoft.com/office/drawing/2014/main" id="{55BB0DC5-1EFF-FA3A-10F0-DE75DABD7913}"/>
              </a:ext>
            </a:extLst>
          </p:cNvPr>
          <p:cNvCxnSpPr>
            <a:cxnSpLocks/>
            <a:stCxn id="5" idx="1"/>
          </p:cNvCxnSpPr>
          <p:nvPr/>
        </p:nvCxnSpPr>
        <p:spPr>
          <a:xfrm flipH="1">
            <a:off x="2198670" y="4106415"/>
            <a:ext cx="1610835" cy="11405"/>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638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66D6-6355-384C-245C-65770CE5E52D}"/>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82158AE6-DBB0-AE00-A542-9A66F6FF6127}"/>
              </a:ext>
            </a:extLst>
          </p:cNvPr>
          <p:cNvSpPr txBox="1">
            <a:spLocks/>
          </p:cNvSpPr>
          <p:nvPr/>
        </p:nvSpPr>
        <p:spPr>
          <a:xfrm>
            <a:off x="838199" y="786366"/>
            <a:ext cx="11269338"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Gal</a:t>
            </a:r>
          </a:p>
          <a:p>
            <a:pPr algn="l"/>
            <a:r>
              <a:rPr lang="nl-NL" sz="2600" dirty="0">
                <a:latin typeface="Calibri" panose="020F0502020204030204" pitchFamily="34" charset="0"/>
                <a:cs typeface="Calibri" panose="020F0502020204030204" pitchFamily="34" charset="0"/>
              </a:rPr>
              <a:t>Gal </a:t>
            </a:r>
            <a:r>
              <a:rPr lang="nl-NL" sz="2600" b="1" dirty="0">
                <a:solidFill>
                  <a:srgbClr val="7030A0"/>
                </a:solidFill>
                <a:latin typeface="Calibri" panose="020F0502020204030204" pitchFamily="34" charset="0"/>
                <a:cs typeface="Calibri" panose="020F0502020204030204" pitchFamily="34" charset="0"/>
              </a:rPr>
              <a:t>emulgeert vetten</a:t>
            </a:r>
            <a:r>
              <a:rPr lang="nl-NL" sz="2600" dirty="0">
                <a:latin typeface="Calibri" panose="020F0502020204030204" pitchFamily="34" charset="0"/>
                <a:cs typeface="Calibri" panose="020F0502020204030204" pitchFamily="34" charset="0"/>
              </a:rPr>
              <a:t>. Gal is geen </a:t>
            </a:r>
            <a:r>
              <a:rPr lang="nl-NL" sz="2600" dirty="0" err="1">
                <a:latin typeface="Calibri" panose="020F0502020204030204" pitchFamily="34" charset="0"/>
                <a:cs typeface="Calibri" panose="020F0502020204030204" pitchFamily="34" charset="0"/>
              </a:rPr>
              <a:t>verteringssap</a:t>
            </a:r>
            <a:r>
              <a:rPr lang="nl-NL" sz="2600" dirty="0">
                <a:latin typeface="Calibri" panose="020F0502020204030204" pitchFamily="34" charset="0"/>
                <a:cs typeface="Calibri" panose="020F0502020204030204" pitchFamily="34" charset="0"/>
              </a:rPr>
              <a:t> omdat het geen enzymen bevat. </a:t>
            </a:r>
          </a:p>
          <a:p>
            <a:pPr algn="l"/>
            <a:endParaRPr lang="nl-NL" sz="4000" dirty="0">
              <a:latin typeface="+mn-lt"/>
            </a:endParaRPr>
          </a:p>
        </p:txBody>
      </p:sp>
      <p:pic>
        <p:nvPicPr>
          <p:cNvPr id="7" name="Afbeelding 6">
            <a:extLst>
              <a:ext uri="{FF2B5EF4-FFF2-40B4-BE49-F238E27FC236}">
                <a16:creationId xmlns:a16="http://schemas.microsoft.com/office/drawing/2014/main" id="{53D3A594-05D7-F522-43AE-5E6F205E13FE}"/>
              </a:ext>
            </a:extLst>
          </p:cNvPr>
          <p:cNvPicPr>
            <a:picLocks noChangeAspect="1"/>
          </p:cNvPicPr>
          <p:nvPr/>
        </p:nvPicPr>
        <p:blipFill rotWithShape="1">
          <a:blip r:embed="rId2"/>
          <a:srcRect t="11947" b="22678"/>
          <a:stretch/>
        </p:blipFill>
        <p:spPr>
          <a:xfrm>
            <a:off x="630195" y="2058974"/>
            <a:ext cx="11007646" cy="4047860"/>
          </a:xfrm>
          <a:prstGeom prst="rect">
            <a:avLst/>
          </a:prstGeom>
        </p:spPr>
      </p:pic>
    </p:spTree>
    <p:extLst>
      <p:ext uri="{BB962C8B-B14F-4D97-AF65-F5344CB8AC3E}">
        <p14:creationId xmlns:p14="http://schemas.microsoft.com/office/powerpoint/2010/main" val="18832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olikliniek metabole ziekten - Patiëntenfolder - Erasmus MC">
            <a:extLst>
              <a:ext uri="{FF2B5EF4-FFF2-40B4-BE49-F238E27FC236}">
                <a16:creationId xmlns:a16="http://schemas.microsoft.com/office/drawing/2014/main" id="{997C7B8F-7771-46A9-A8E3-0067B3F05A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5703" y="2752434"/>
            <a:ext cx="5545883" cy="213701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07D62C5F-4028-49AD-9BCD-6AAAC28D02C0}"/>
              </a:ext>
            </a:extLst>
          </p:cNvPr>
          <p:cNvCxnSpPr>
            <a:cxnSpLocks/>
          </p:cNvCxnSpPr>
          <p:nvPr/>
        </p:nvCxnSpPr>
        <p:spPr>
          <a:xfrm>
            <a:off x="6322742" y="2246811"/>
            <a:ext cx="0" cy="3203394"/>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descr="Polikliniek metabole ziekten - Patiëntenfolder - Erasmus MC">
            <a:extLst>
              <a:ext uri="{FF2B5EF4-FFF2-40B4-BE49-F238E27FC236}">
                <a16:creationId xmlns:a16="http://schemas.microsoft.com/office/drawing/2014/main" id="{747462E8-2CC8-42BE-8FD4-64B6362E18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29"/>
          <a:stretch/>
        </p:blipFill>
        <p:spPr bwMode="auto">
          <a:xfrm>
            <a:off x="9987762" y="2708472"/>
            <a:ext cx="1778629" cy="21370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likliniek metabole ziekten - Patiëntenfolder - Erasmus MC">
            <a:extLst>
              <a:ext uri="{FF2B5EF4-FFF2-40B4-BE49-F238E27FC236}">
                <a16:creationId xmlns:a16="http://schemas.microsoft.com/office/drawing/2014/main" id="{5E6E028F-668B-47D3-A240-5379CE7F56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2" r="37467"/>
          <a:stretch/>
        </p:blipFill>
        <p:spPr bwMode="auto">
          <a:xfrm>
            <a:off x="8506516" y="2708473"/>
            <a:ext cx="1546300" cy="213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olikliniek metabole ziekten - Patiëntenfolder - Erasmus MC">
            <a:extLst>
              <a:ext uri="{FF2B5EF4-FFF2-40B4-BE49-F238E27FC236}">
                <a16:creationId xmlns:a16="http://schemas.microsoft.com/office/drawing/2014/main" id="{DD13FDC1-BE8D-4F03-B43C-DB8569022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790"/>
          <a:stretch/>
        </p:blipFill>
        <p:spPr bwMode="auto">
          <a:xfrm>
            <a:off x="6664713" y="2708472"/>
            <a:ext cx="1841803" cy="213701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03ED0DA9-A282-426E-90E3-C27EFFFAFC86}"/>
              </a:ext>
            </a:extLst>
          </p:cNvPr>
          <p:cNvSpPr/>
          <p:nvPr/>
        </p:nvSpPr>
        <p:spPr>
          <a:xfrm>
            <a:off x="7248293" y="3278459"/>
            <a:ext cx="689510" cy="568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B7437BE3-3015-44F9-84FF-C73F0B9454EA}"/>
              </a:ext>
            </a:extLst>
          </p:cNvPr>
          <p:cNvSpPr/>
          <p:nvPr/>
        </p:nvSpPr>
        <p:spPr>
          <a:xfrm rot="20248911">
            <a:off x="10730768" y="3273909"/>
            <a:ext cx="122664" cy="568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met pijl 16">
            <a:extLst>
              <a:ext uri="{FF2B5EF4-FFF2-40B4-BE49-F238E27FC236}">
                <a16:creationId xmlns:a16="http://schemas.microsoft.com/office/drawing/2014/main" id="{E2E16486-DC17-4DBA-A2BF-9A462ABFDE51}"/>
              </a:ext>
            </a:extLst>
          </p:cNvPr>
          <p:cNvCxnSpPr/>
          <p:nvPr/>
        </p:nvCxnSpPr>
        <p:spPr>
          <a:xfrm>
            <a:off x="7125629" y="3429000"/>
            <a:ext cx="211873" cy="4154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666BAB6D-88B0-42DD-9CCE-3D4EE6D7BB17}"/>
              </a:ext>
            </a:extLst>
          </p:cNvPr>
          <p:cNvCxnSpPr>
            <a:cxnSpLocks/>
          </p:cNvCxnSpPr>
          <p:nvPr/>
        </p:nvCxnSpPr>
        <p:spPr>
          <a:xfrm flipH="1">
            <a:off x="7852586" y="3405865"/>
            <a:ext cx="207881" cy="4385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42AA04E2-736D-4B68-ABD7-0EFB8174F8A5}"/>
              </a:ext>
            </a:extLst>
          </p:cNvPr>
          <p:cNvCxnSpPr>
            <a:cxnSpLocks/>
            <a:stCxn id="16" idx="2"/>
          </p:cNvCxnSpPr>
          <p:nvPr/>
        </p:nvCxnSpPr>
        <p:spPr>
          <a:xfrm flipH="1" flipV="1">
            <a:off x="10693486" y="3371603"/>
            <a:ext cx="207516" cy="449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12556BC0-1A5A-4166-93C2-E4C6850B4ED4}"/>
              </a:ext>
            </a:extLst>
          </p:cNvPr>
          <p:cNvSpPr txBox="1"/>
          <p:nvPr/>
        </p:nvSpPr>
        <p:spPr>
          <a:xfrm>
            <a:off x="838199" y="4889444"/>
            <a:ext cx="5433425" cy="523220"/>
          </a:xfrm>
          <a:prstGeom prst="rect">
            <a:avLst/>
          </a:prstGeom>
          <a:noFill/>
        </p:spPr>
        <p:txBody>
          <a:bodyPr wrap="square" rtlCol="0">
            <a:spAutoFit/>
          </a:bodyPr>
          <a:lstStyle/>
          <a:p>
            <a:pPr algn="ctr"/>
            <a:r>
              <a:rPr lang="nl-NL" sz="2800" dirty="0"/>
              <a:t>Splitsend enzym </a:t>
            </a:r>
          </a:p>
        </p:txBody>
      </p:sp>
      <p:sp>
        <p:nvSpPr>
          <p:cNvPr id="26" name="Tekstvak 25">
            <a:extLst>
              <a:ext uri="{FF2B5EF4-FFF2-40B4-BE49-F238E27FC236}">
                <a16:creationId xmlns:a16="http://schemas.microsoft.com/office/drawing/2014/main" id="{AFB18220-1C0B-48A6-B57E-E1DF650ACAE0}"/>
              </a:ext>
            </a:extLst>
          </p:cNvPr>
          <p:cNvSpPr txBox="1"/>
          <p:nvPr/>
        </p:nvSpPr>
        <p:spPr>
          <a:xfrm>
            <a:off x="6897197" y="4845485"/>
            <a:ext cx="4664762" cy="523220"/>
          </a:xfrm>
          <a:prstGeom prst="rect">
            <a:avLst/>
          </a:prstGeom>
          <a:noFill/>
        </p:spPr>
        <p:txBody>
          <a:bodyPr wrap="square" rtlCol="0">
            <a:spAutoFit/>
          </a:bodyPr>
          <a:lstStyle/>
          <a:p>
            <a:pPr algn="ctr"/>
            <a:r>
              <a:rPr lang="nl-NL" sz="2800" dirty="0"/>
              <a:t>Lijmend enzym </a:t>
            </a:r>
          </a:p>
        </p:txBody>
      </p:sp>
      <p:sp>
        <p:nvSpPr>
          <p:cNvPr id="6" name="Titel 1">
            <a:extLst>
              <a:ext uri="{FF2B5EF4-FFF2-40B4-BE49-F238E27FC236}">
                <a16:creationId xmlns:a16="http://schemas.microsoft.com/office/drawing/2014/main" id="{86DA8D44-43A3-EC9F-8FC2-E7AC0A7DF359}"/>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Enzymen</a:t>
            </a:r>
          </a:p>
          <a:p>
            <a:pPr algn="l"/>
            <a:r>
              <a:rPr lang="nl-NL" sz="2800" dirty="0">
                <a:latin typeface="+mn-lt"/>
              </a:rPr>
              <a:t>Enzymen versnellen reacties, ze werken maar op één bepaalde stof.</a:t>
            </a:r>
          </a:p>
          <a:p>
            <a:pPr algn="l"/>
            <a:endParaRPr lang="nl-NL" sz="2800" dirty="0">
              <a:latin typeface="+mn-lt"/>
            </a:endParaRPr>
          </a:p>
        </p:txBody>
      </p:sp>
    </p:spTree>
    <p:extLst>
      <p:ext uri="{BB962C8B-B14F-4D97-AF65-F5344CB8AC3E}">
        <p14:creationId xmlns:p14="http://schemas.microsoft.com/office/powerpoint/2010/main" val="343273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A7672-A23B-5FB1-F567-902CC83B0DA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BC155CF5-4F83-46CD-5DBB-AB71CF9C6077}"/>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De bloedsomloop</a:t>
            </a:r>
          </a:p>
        </p:txBody>
      </p:sp>
    </p:spTree>
    <p:extLst>
      <p:ext uri="{BB962C8B-B14F-4D97-AF65-F5344CB8AC3E}">
        <p14:creationId xmlns:p14="http://schemas.microsoft.com/office/powerpoint/2010/main" val="275739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50F5F8A-6B78-0AE4-93C0-5824BB948EC2}"/>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De bloedsomloop</a:t>
            </a:r>
          </a:p>
          <a:p>
            <a:pPr algn="l"/>
            <a:r>
              <a:rPr lang="nl-NL" sz="2800" dirty="0">
                <a:latin typeface="+mn-lt"/>
              </a:rPr>
              <a:t>Met het bloedvatenstelsel worden </a:t>
            </a:r>
            <a:r>
              <a:rPr lang="nl-NL" sz="2800" b="1" dirty="0">
                <a:solidFill>
                  <a:srgbClr val="9763E8"/>
                </a:solidFill>
                <a:latin typeface="+mn-lt"/>
              </a:rPr>
              <a:t>stoffen</a:t>
            </a:r>
            <a:r>
              <a:rPr lang="nl-NL" sz="2800" dirty="0">
                <a:latin typeface="+mn-lt"/>
              </a:rPr>
              <a:t> door je lichaam </a:t>
            </a:r>
            <a:r>
              <a:rPr lang="nl-NL" sz="2800" b="1" dirty="0">
                <a:solidFill>
                  <a:srgbClr val="9763E8"/>
                </a:solidFill>
                <a:latin typeface="+mn-lt"/>
              </a:rPr>
              <a:t>vervoerd</a:t>
            </a:r>
            <a:r>
              <a:rPr lang="nl-NL" sz="2800" dirty="0">
                <a:latin typeface="+mn-lt"/>
              </a:rPr>
              <a:t>.</a:t>
            </a:r>
          </a:p>
        </p:txBody>
      </p:sp>
      <p:pic>
        <p:nvPicPr>
          <p:cNvPr id="8" name="Picture 2" descr="Afbeeldingsresultaat voor blood flow gif">
            <a:extLst>
              <a:ext uri="{FF2B5EF4-FFF2-40B4-BE49-F238E27FC236}">
                <a16:creationId xmlns:a16="http://schemas.microsoft.com/office/drawing/2014/main" id="{0C335024-9997-8E78-C89A-4D4CEFB0C1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825625"/>
            <a:ext cx="8407837" cy="472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72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56BA-DB43-7DAB-6763-695BC916AC99}"/>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38C1151F-3174-A2F5-3A99-192BBDBAD31B}"/>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De bloedsomloop</a:t>
            </a:r>
          </a:p>
          <a:p>
            <a:pPr algn="l"/>
            <a:r>
              <a:rPr lang="nl-NL" sz="2800" dirty="0">
                <a:latin typeface="+mn-lt"/>
              </a:rPr>
              <a:t>Met het bloedvatenstelsel worden </a:t>
            </a:r>
            <a:r>
              <a:rPr lang="nl-NL" sz="2800" b="1" dirty="0">
                <a:solidFill>
                  <a:srgbClr val="9763E8"/>
                </a:solidFill>
                <a:latin typeface="+mn-lt"/>
              </a:rPr>
              <a:t>stoffen</a:t>
            </a:r>
            <a:r>
              <a:rPr lang="nl-NL" sz="2800" dirty="0">
                <a:latin typeface="+mn-lt"/>
              </a:rPr>
              <a:t> door je lichaam </a:t>
            </a:r>
            <a:r>
              <a:rPr lang="nl-NL" sz="2800" b="1" dirty="0">
                <a:solidFill>
                  <a:srgbClr val="9763E8"/>
                </a:solidFill>
                <a:latin typeface="+mn-lt"/>
              </a:rPr>
              <a:t>vervoerd</a:t>
            </a:r>
            <a:r>
              <a:rPr lang="nl-NL" sz="2800" dirty="0">
                <a:latin typeface="+mn-lt"/>
              </a:rPr>
              <a:t>.</a:t>
            </a:r>
          </a:p>
        </p:txBody>
      </p:sp>
      <p:pic>
        <p:nvPicPr>
          <p:cNvPr id="7" name="Picture 2" descr="Afbeeldingsresultaat voor blood flow gif">
            <a:extLst>
              <a:ext uri="{FF2B5EF4-FFF2-40B4-BE49-F238E27FC236}">
                <a16:creationId xmlns:a16="http://schemas.microsoft.com/office/drawing/2014/main" id="{1CE7B62F-27D1-C402-DE8B-C0E1FDDA20A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819151"/>
            <a:ext cx="8341007" cy="469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7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9175B-0F02-4FA3-B6F1-E9513DA0E052}"/>
              </a:ext>
            </a:extLst>
          </p:cNvPr>
          <p:cNvSpPr>
            <a:spLocks noGrp="1"/>
          </p:cNvSpPr>
          <p:nvPr>
            <p:ph type="title"/>
          </p:nvPr>
        </p:nvSpPr>
        <p:spPr/>
        <p:txBody>
          <a:bodyPr/>
          <a:lstStyle/>
          <a:p>
            <a:endParaRPr lang="nl-NL"/>
          </a:p>
        </p:txBody>
      </p:sp>
      <p:pic>
        <p:nvPicPr>
          <p:cNvPr id="1026" name="Picture 2" descr="https://primary.jwwb.nl/public/z/j/g/temp-sqkmssyvkgtqbjvqpldz/bloedvatenstelsel-1.jpg">
            <a:extLst>
              <a:ext uri="{FF2B5EF4-FFF2-40B4-BE49-F238E27FC236}">
                <a16:creationId xmlns:a16="http://schemas.microsoft.com/office/drawing/2014/main" id="{D4D21D10-56DB-4CEF-92D5-93418F51E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186" y="251914"/>
            <a:ext cx="5503740" cy="63541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584C826-0A5C-48F9-B055-11E059C55B44}"/>
              </a:ext>
            </a:extLst>
          </p:cNvPr>
          <p:cNvPicPr>
            <a:picLocks noChangeAspect="1"/>
          </p:cNvPicPr>
          <p:nvPr/>
        </p:nvPicPr>
        <p:blipFill>
          <a:blip r:embed="rId3"/>
          <a:stretch>
            <a:fillRect/>
          </a:stretch>
        </p:blipFill>
        <p:spPr>
          <a:xfrm>
            <a:off x="571239" y="311186"/>
            <a:ext cx="3734321" cy="3010320"/>
          </a:xfrm>
          <a:prstGeom prst="rect">
            <a:avLst/>
          </a:prstGeom>
        </p:spPr>
      </p:pic>
      <p:sp>
        <p:nvSpPr>
          <p:cNvPr id="6" name="Pijl: rechts 5">
            <a:extLst>
              <a:ext uri="{FF2B5EF4-FFF2-40B4-BE49-F238E27FC236}">
                <a16:creationId xmlns:a16="http://schemas.microsoft.com/office/drawing/2014/main" id="{0131F50D-DA45-4F68-A3EE-F6ED09DC5B2F}"/>
              </a:ext>
            </a:extLst>
          </p:cNvPr>
          <p:cNvSpPr/>
          <p:nvPr/>
        </p:nvSpPr>
        <p:spPr>
          <a:xfrm>
            <a:off x="4099388" y="1803899"/>
            <a:ext cx="4787758" cy="167562"/>
          </a:xfrm>
          <a:prstGeom prst="righ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5CEA2351-128C-4A46-A900-14AB1C500064}"/>
              </a:ext>
            </a:extLst>
          </p:cNvPr>
          <p:cNvSpPr/>
          <p:nvPr/>
        </p:nvSpPr>
        <p:spPr>
          <a:xfrm>
            <a:off x="2983938" y="365126"/>
            <a:ext cx="641763" cy="34725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CO2</a:t>
            </a:r>
          </a:p>
        </p:txBody>
      </p:sp>
      <p:sp>
        <p:nvSpPr>
          <p:cNvPr id="10" name="Ovaal 9">
            <a:extLst>
              <a:ext uri="{FF2B5EF4-FFF2-40B4-BE49-F238E27FC236}">
                <a16:creationId xmlns:a16="http://schemas.microsoft.com/office/drawing/2014/main" id="{D5D40653-AE00-45EA-B7F8-AAD08E84A491}"/>
              </a:ext>
            </a:extLst>
          </p:cNvPr>
          <p:cNvSpPr/>
          <p:nvPr/>
        </p:nvSpPr>
        <p:spPr>
          <a:xfrm>
            <a:off x="3863083" y="251914"/>
            <a:ext cx="621754" cy="36985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O2</a:t>
            </a:r>
          </a:p>
        </p:txBody>
      </p:sp>
      <p:sp>
        <p:nvSpPr>
          <p:cNvPr id="14" name="Ovaal 13">
            <a:extLst>
              <a:ext uri="{FF2B5EF4-FFF2-40B4-BE49-F238E27FC236}">
                <a16:creationId xmlns:a16="http://schemas.microsoft.com/office/drawing/2014/main" id="{1F376154-F1A4-44C0-8636-683C97234D6B}"/>
              </a:ext>
            </a:extLst>
          </p:cNvPr>
          <p:cNvSpPr/>
          <p:nvPr/>
        </p:nvSpPr>
        <p:spPr>
          <a:xfrm>
            <a:off x="8532353" y="1786535"/>
            <a:ext cx="621754" cy="36985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O2</a:t>
            </a:r>
          </a:p>
        </p:txBody>
      </p:sp>
      <p:sp>
        <p:nvSpPr>
          <p:cNvPr id="18" name="Ovaal 17">
            <a:extLst>
              <a:ext uri="{FF2B5EF4-FFF2-40B4-BE49-F238E27FC236}">
                <a16:creationId xmlns:a16="http://schemas.microsoft.com/office/drawing/2014/main" id="{4D1B9863-32EA-41F2-8FDB-098E35BA82C8}"/>
              </a:ext>
            </a:extLst>
          </p:cNvPr>
          <p:cNvSpPr/>
          <p:nvPr/>
        </p:nvSpPr>
        <p:spPr>
          <a:xfrm>
            <a:off x="9470119" y="5029093"/>
            <a:ext cx="631371" cy="38287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CO2</a:t>
            </a:r>
          </a:p>
        </p:txBody>
      </p:sp>
      <p:sp>
        <p:nvSpPr>
          <p:cNvPr id="19" name="Tekstvak 18">
            <a:extLst>
              <a:ext uri="{FF2B5EF4-FFF2-40B4-BE49-F238E27FC236}">
                <a16:creationId xmlns:a16="http://schemas.microsoft.com/office/drawing/2014/main" id="{BED9CF0D-A52B-466E-8DA2-4C29D9C7CC14}"/>
              </a:ext>
            </a:extLst>
          </p:cNvPr>
          <p:cNvSpPr txBox="1"/>
          <p:nvPr/>
        </p:nvSpPr>
        <p:spPr>
          <a:xfrm>
            <a:off x="905050" y="2414282"/>
            <a:ext cx="1335938" cy="369332"/>
          </a:xfrm>
          <a:prstGeom prst="rect">
            <a:avLst/>
          </a:prstGeom>
          <a:noFill/>
          <a:ln w="38100">
            <a:solidFill>
              <a:srgbClr val="7030A0"/>
            </a:solidFill>
          </a:ln>
        </p:spPr>
        <p:txBody>
          <a:bodyPr wrap="square" rtlCol="0">
            <a:spAutoFit/>
          </a:bodyPr>
          <a:lstStyle/>
          <a:p>
            <a:r>
              <a:rPr lang="nl-NL" dirty="0"/>
              <a:t>Longblaasje</a:t>
            </a:r>
          </a:p>
        </p:txBody>
      </p:sp>
      <p:pic>
        <p:nvPicPr>
          <p:cNvPr id="4" name="Picture 2" descr="https://biologielessen.nl/wp-content/uploads/2016/10/Darmplooi.jpg">
            <a:extLst>
              <a:ext uri="{FF2B5EF4-FFF2-40B4-BE49-F238E27FC236}">
                <a16:creationId xmlns:a16="http://schemas.microsoft.com/office/drawing/2014/main" id="{DC8C78A8-249C-4854-B8F2-AA83EE060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170" y="3595766"/>
            <a:ext cx="4000381" cy="301032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5EB8B036-4DA1-4F91-9740-420BA2BA45DC}"/>
              </a:ext>
            </a:extLst>
          </p:cNvPr>
          <p:cNvSpPr txBox="1"/>
          <p:nvPr/>
        </p:nvSpPr>
        <p:spPr>
          <a:xfrm>
            <a:off x="216445" y="6236754"/>
            <a:ext cx="1377210" cy="369332"/>
          </a:xfrm>
          <a:prstGeom prst="rect">
            <a:avLst/>
          </a:prstGeom>
          <a:noFill/>
          <a:ln w="38100">
            <a:solidFill>
              <a:srgbClr val="7030A0"/>
            </a:solidFill>
          </a:ln>
        </p:spPr>
        <p:txBody>
          <a:bodyPr wrap="square" rtlCol="0">
            <a:spAutoFit/>
          </a:bodyPr>
          <a:lstStyle/>
          <a:p>
            <a:r>
              <a:rPr lang="nl-NL" dirty="0"/>
              <a:t>Dunne darm</a:t>
            </a:r>
          </a:p>
        </p:txBody>
      </p:sp>
      <p:pic>
        <p:nvPicPr>
          <p:cNvPr id="11" name="Tijdelijke aanduiding voor inhoud 10" descr="Appel">
            <a:extLst>
              <a:ext uri="{FF2B5EF4-FFF2-40B4-BE49-F238E27FC236}">
                <a16:creationId xmlns:a16="http://schemas.microsoft.com/office/drawing/2014/main" id="{8FBC9529-D5F9-4B65-BC10-E9FBC96295D9}"/>
              </a:ext>
            </a:extLst>
          </p:cNvPr>
          <p:cNvPicPr>
            <a:picLocks noGrp="1" noChangeAspect="1"/>
          </p:cNvPicPr>
          <p:nvPr>
            <p:ph idx="1"/>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5302" y="3505543"/>
            <a:ext cx="631371" cy="631371"/>
          </a:xfrm>
        </p:spPr>
      </p:pic>
      <p:sp>
        <p:nvSpPr>
          <p:cNvPr id="20" name="Pijl: rechts 19">
            <a:extLst>
              <a:ext uri="{FF2B5EF4-FFF2-40B4-BE49-F238E27FC236}">
                <a16:creationId xmlns:a16="http://schemas.microsoft.com/office/drawing/2014/main" id="{CCC68D84-B918-456D-8331-9E5A60AD0FDB}"/>
              </a:ext>
            </a:extLst>
          </p:cNvPr>
          <p:cNvSpPr/>
          <p:nvPr/>
        </p:nvSpPr>
        <p:spPr>
          <a:xfrm>
            <a:off x="5640511" y="4286199"/>
            <a:ext cx="3707259" cy="167562"/>
          </a:xfrm>
          <a:prstGeom prst="righ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Tijdelijke aanduiding voor inhoud 10" descr="Appel">
            <a:extLst>
              <a:ext uri="{FF2B5EF4-FFF2-40B4-BE49-F238E27FC236}">
                <a16:creationId xmlns:a16="http://schemas.microsoft.com/office/drawing/2014/main" id="{F46C2262-394E-483E-AE91-029CFB9428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5056" y="3970513"/>
            <a:ext cx="631371" cy="631371"/>
          </a:xfrm>
          <a:prstGeom prst="rect">
            <a:avLst/>
          </a:prstGeom>
        </p:spPr>
      </p:pic>
    </p:spTree>
    <p:extLst>
      <p:ext uri="{BB962C8B-B14F-4D97-AF65-F5344CB8AC3E}">
        <p14:creationId xmlns:p14="http://schemas.microsoft.com/office/powerpoint/2010/main" val="233034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951 0.00972 L -0.00951 0.00972 C -0.01146 0.01528 -0.01433 0.0199 -0.0155 0.02615 C -0.01758 0.0375 -0.01472 0.02361 -0.01797 0.03518 C -0.02149 0.04745 -0.01563 0.03125 -0.02044 0.04421 C -0.02084 0.0456 -0.02097 0.04722 -0.02136 0.04861 C -0.02227 0.05185 -0.02474 0.05764 -0.02474 0.05764 L -0.02643 0.06666 C -0.02669 0.06805 -0.02656 0.0699 -0.02722 0.07106 L -0.02982 0.07569 C -0.03008 0.07708 -0.03021 0.0787 -0.0306 0.08009 C -0.03164 0.08333 -0.03334 0.08565 -0.03399 0.08912 C -0.03607 0.1 -0.03438 0.09583 -0.03815 0.10254 C -0.04037 0.11389 -0.0375 0.1 -0.04076 0.11157 C -0.04115 0.11296 -0.04115 0.11458 -0.04154 0.11597 C -0.04258 0.1199 -0.04336 0.12083 -0.04492 0.12361 C -0.04518 0.12546 -0.04597 0.13194 -0.04662 0.13403 C -0.04766 0.13773 -0.04844 0.13865 -0.05 0.14143 C -0.05026 0.14352 -0.05052 0.1456 -0.05078 0.14745 C -0.05104 0.14907 -0.05143 0.15046 -0.05169 0.15208 C -0.05209 0.1544 -0.05222 0.15694 -0.05248 0.15949 C -0.05274 0.17153 -0.05274 0.18356 -0.05339 0.19537 C -0.05352 0.19861 -0.05443 0.20139 -0.05508 0.2044 L -0.05586 0.20903 C -0.05612 0.21041 -0.05638 0.21203 -0.05677 0.21342 C -0.05729 0.21551 -0.05794 0.21736 -0.05847 0.21944 C -0.06146 0.23287 -0.0586 0.2243 -0.06172 0.23287 C -0.06146 0.24028 -0.06146 0.24791 -0.06094 0.25532 C -0.06081 0.25694 -0.06029 0.25833 -0.06016 0.25995 C -0.05951 0.26389 -0.05899 0.26782 -0.05847 0.27176 C -0.05808 0.27384 -0.05794 0.27592 -0.05755 0.27778 L -0.05586 0.2868 C -0.0556 0.28819 -0.05573 0.29028 -0.05508 0.2912 C -0.05091 0.29861 -0.05599 0.28935 -0.05169 0.29884 C -0.04961 0.30347 -0.05 0.30023 -0.04831 0.30625 C -0.04792 0.30764 -0.04792 0.30949 -0.0474 0.31088 C -0.04649 0.31296 -0.04414 0.31666 -0.04414 0.31666 C -0.04375 0.31828 -0.04375 0.3199 -0.04323 0.32129 C -0.04284 0.32245 -0.04206 0.32315 -0.04154 0.3243 C -0.04089 0.32569 -0.04037 0.32708 -0.03985 0.3287 C -0.03789 0.33588 -0.04076 0.33125 -0.03646 0.33634 C -0.03373 0.34375 -0.03464 0.34421 -0.02643 0.33935 C -0.02539 0.33865 -0.02539 0.33611 -0.02474 0.33472 C -0.0237 0.33264 -0.02136 0.3287 -0.02136 0.3287 C -0.0211 0.32222 -0.02097 0.31574 -0.02044 0.30926 C -0.02031 0.30648 -0.0194 0.30162 -0.01875 0.29884 C -0.01914 0.2912 -0.01914 0.28379 -0.01966 0.27639 C -0.01979 0.27477 -0.02044 0.27338 -0.02044 0.27176 C -0.02097 0.2618 -0.02071 0.25185 -0.02136 0.2419 C -0.02149 0.23865 -0.02305 0.23287 -0.02305 0.23287 C -0.02188 0.15903 -0.02318 0.20254 -0.02136 0.16551 C -0.02084 0.15671 -0.02097 0.14838 -0.01966 0.14004 C -0.01914 0.13703 -0.01849 0.13403 -0.01797 0.13102 L -0.01719 0.12662 L -0.01459 0.11296 C -0.01433 0.11157 -0.01419 0.10995 -0.0138 0.10856 L -0.01211 0.10416 C -0.01146 0.10115 -0.01159 0.09722 -0.01042 0.09514 L -0.00703 0.08912 C -0.0056 0.08125 -0.00716 0.0875 -0.00443 0.08148 C -0.00391 0.08009 -0.00339 0.07847 -0.00274 0.07708 C -0.00143 0.07407 -0.00052 0.07338 0.00143 0.07106 C 0.00664 0.05717 2.29167E-6 0.0743 0.00482 0.06365 C 0.00547 0.06227 0.00573 0.06018 0.00651 0.05903 C 0.00716 0.0581 0.0082 0.0581 0.00898 0.05764 L 0.01315 0.05023 C 0.0138 0.04907 0.01419 0.04791 0.01484 0.04722 C 0.01575 0.04606 0.01666 0.04537 0.01745 0.04421 C 0.0207 0.03935 0.0207 0.0368 0.02422 0.03055 C 0.02513 0.02893 0.02656 0.02801 0.02747 0.02615 C 0.02851 0.0243 0.02903 0.02199 0.03008 0.02014 C 0.03073 0.01898 0.0319 0.01852 0.03255 0.01713 C 0.03385 0.01481 0.03515 0.01018 0.03685 0.0081 C 0.03789 0.00694 0.03919 0.00648 0.04023 0.00509 C 0.04179 0.00301 0.04297 0.00023 0.0444 -0.00232 C 0.04492 -0.00324 0.04544 -0.0044 0.04609 -0.00533 C 0.04896 -0.0088 0.04791 -0.00695 0.04948 -0.00972 L 0.08646 -0.06227 L 0.10091 -0.07709 L 0.04609 -0.07547 " pathEditMode="relative" ptsTypes="AAAAAAAAAAAAAAAAAAAAAAAAAAAAAAAAAAAAAAAAAAAAAAAAAAAAAAAAAAAAAAAAAAAAAAAAAAAAAAAA">
                                      <p:cBhvr>
                                        <p:cTn id="22" dur="55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0391 -0.01019 L -0.00391 -0.01019 C -0.00338 -0.01458 -0.00312 -0.01921 -0.00234 -0.02361 C -0.00195 -0.025 -0.00091 -0.02546 -0.00065 -0.02662 C -0.00013 -0.02847 -0.00026 -0.03079 0.00026 -0.03264 C 0.00065 -0.03426 0.0013 -0.03565 0.00195 -0.03704 C 0.00443 -0.04329 0.00378 -0.0419 0.00612 -0.04607 C 0.00638 -0.04769 0.00638 -0.04954 0.00703 -0.0507 C 0.00781 -0.05208 0.00925 -0.05232 0.01029 -0.05371 C 0.01107 -0.0544 0.01146 -0.05556 0.01198 -0.05648 L 0.08021 -0.05509 C 0.08138 -0.05509 0.08255 -0.05417 0.08359 -0.05371 C 0.08529 -0.05278 0.08867 -0.0507 0.08867 -0.0507 C 0.08958 -0.04954 0.09037 -0.04884 0.09128 -0.04769 C 0.0918 -0.04676 0.09219 -0.04537 0.09284 -0.04468 C 0.09362 -0.04375 0.09453 -0.04352 0.09544 -0.04306 C 0.10521 -0.0257 0.09675 -0.04283 0.10052 -0.03102 C 0.10143 -0.02801 0.10391 -0.02222 0.10391 -0.02222 C 0.10417 -0.01921 0.10469 -0.01621 0.10469 -0.0132 C 0.10469 -0.00162 0.1043 0.00972 0.10391 0.02129 C 0.10352 0.03217 0.10287 0.03518 0.10221 0.04537 C 0.10182 0.05023 0.10169 0.05532 0.1013 0.06018 C 0.10104 0.06366 0.10078 0.06736 0.10052 0.07083 C 0.10026 0.07268 0.10026 0.075 0.09961 0.07662 C 0.09688 0.08403 0.09635 0.08356 0.09284 0.08565 C 0.09206 0.08727 0.09141 0.08935 0.09037 0.09028 C 0.08906 0.09143 0.08763 0.09167 0.0862 0.09167 C 0.07461 0.09259 0.06315 0.09259 0.05156 0.09329 C 0.05052 0.09444 0.04818 0.09676 0.0474 0.09907 C 0.04701 0.10046 0.04688 0.10208 0.04662 0.1037 C 0.04688 0.10625 0.04662 0.10903 0.0474 0.11111 C 0.04792 0.1125 0.04922 0.11157 0.05 0.11273 C 0.05078 0.11389 0.05104 0.11574 0.05156 0.11713 C 0.05195 0.12222 0.05247 0.12708 0.05247 0.13217 C 0.05247 0.14467 0.05234 0.15717 0.05156 0.16967 C 0.05156 0.17129 0.05078 0.17292 0.05 0.17407 C 0.04922 0.175 0.04831 0.175 0.0474 0.17546 C 0.04544 0.175 0.04323 0.17569 0.04154 0.17407 C 0.03828 0.17129 0.03854 0.16227 0.03815 0.15764 C 0.03789 0.1456 0.03776 0.13356 0.03724 0.12176 C 0.03724 0.11852 0.03594 0.10579 0.03568 0.10208 C 0.03594 0.08727 0.03594 0.07222 0.03646 0.05717 C 0.03659 0.0544 0.03763 0.05116 0.03893 0.04977 C 0.03971 0.04884 0.04063 0.04884 0.04154 0.04815 C 0.04818 0.05069 0.04727 0.05092 0.05664 0.04815 C 0.0582 0.04792 0.05951 0.04606 0.06094 0.04537 C 0.06198 0.04467 0.06315 0.04444 0.06432 0.04375 C 0.06602 0.04282 0.06758 0.04167 0.06927 0.04074 L 0.07188 0.03935 L 0.07435 0.03773 C 0.0819 0.03819 0.08958 0.03842 0.09714 0.03935 C 0.09831 0.03935 0.09948 0.03958 0.10052 0.04074 C 0.10182 0.04236 0.10391 0.04676 0.10391 0.04676 C 0.10417 0.04815 0.10404 0.05023 0.10469 0.05116 C 0.10925 0.05926 0.10586 0.04537 0.10807 0.05717 C 0.10833 0.06528 0.10846 0.07315 0.10885 0.08125 C 0.10898 0.08287 0.10938 0.08426 0.10977 0.08565 C 0.11068 0.08889 0.11315 0.09467 0.11315 0.09467 C 0.11367 0.09768 0.11471 0.10046 0.11484 0.1037 C 0.11563 0.16366 0.11224 0.14352 0.11654 0.16667 C 0.1168 0.1875 0.11589 0.21435 0.11823 0.23704 C 0.11862 0.2412 0.11914 0.24352 0.11992 0.24745 C 0.11953 0.26134 0.11953 0.27546 0.11901 0.28935 C 0.11888 0.2919 0.11875 0.29444 0.11823 0.29699 C 0.11784 0.29815 0.11706 0.29884 0.11654 0.3 C 0.11393 0.31342 0.11784 0.2919 0.11484 0.3118 C 0.11432 0.31481 0.1138 0.31782 0.11315 0.32083 C 0.11263 0.32292 0.11185 0.32477 0.11146 0.32685 C 0.11081 0.32986 0.11068 0.3331 0.10977 0.33588 C 0.10755 0.34167 0.10833 0.33866 0.10716 0.34491 C 0.10859 0.38495 0.10586 0.35764 0.10977 0.37477 C 0.11042 0.37778 0.11081 0.38079 0.11146 0.38379 L 0.11224 0.38819 C 0.1125 0.39329 0.11263 0.39838 0.11315 0.40324 C 0.11341 0.40625 0.11484 0.41227 0.11484 0.41227 C 0.1151 0.41713 0.11523 0.42222 0.11563 0.42731 C 0.11589 0.43032 0.11654 0.4331 0.11654 0.43611 C 0.11654 0.46412 0.11615 0.49213 0.11563 0.52014 C 0.11563 0.52268 0.11523 0.525 0.11484 0.52754 C 0.11432 0.53055 0.11367 0.53356 0.11315 0.53657 C 0.11211 0.54213 0.11185 0.54491 0.10885 0.55 C 0.10833 0.55092 0.10794 0.55254 0.10716 0.55301 C 0.10482 0.55509 0.09961 0.55764 0.09961 0.55764 L 0.0651 0.55602 C 0.0638 0.55602 0.05898 0.5537 0.05755 0.55301 C 0.05638 0.55208 0.05521 0.55139 0.05417 0.55 C 0.04779 0.54143 0.05365 0.54583 0.04831 0.54259 C 0.04779 0.53912 0.04648 0.52986 0.0457 0.52754 L 0.04401 0.52315 C 0.04427 0.51898 0.0444 0.51111 0.0457 0.50648 C 0.04622 0.50509 0.04662 0.50324 0.0474 0.50208 C 0.04805 0.50116 0.04909 0.50116 0.05 0.50069 C 0.05391 0.49352 0.04909 0.50139 0.05417 0.49606 C 0.05534 0.49491 0.05638 0.49305 0.05755 0.49167 C 0.05859 0.49051 0.0599 0.48981 0.06094 0.48866 C 0.06185 0.4875 0.06237 0.48518 0.06341 0.48403 C 0.06497 0.48264 0.06849 0.48102 0.06849 0.48102 C 0.06901 0.48009 0.06953 0.47893 0.07018 0.47824 C 0.07357 0.47454 0.08412 0.47662 0.08451 0.47662 L 0.08281 0.47662 L 0.08281 0.47662 " pathEditMode="relative" ptsTypes="AAAAAAAAAAAAAAAAAAAAAAAAAAAAAAAAAAAAAAAAAAAAAAAAAAAAAAAAAAAAAAAAAAAAAAAAAAAAAAAAAAAAAAAAAAAAAAAAAAAAA">
                                      <p:cBhvr>
                                        <p:cTn id="30" dur="15750" fill="hold"/>
                                        <p:tgtEl>
                                          <p:spTgt spid="14"/>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194 -0.00208 L -0.0194 -0.00185 C -0.02083 -0.00579 -0.022 -0.00972 -0.02369 -0.01273 C -0.02434 -0.01389 -0.02565 -0.01296 -0.02617 -0.01412 C -0.02721 -0.01667 -0.02734 -0.02014 -0.02786 -0.02315 C -0.02812 -0.02454 -0.02903 -0.02523 -0.02955 -0.02616 C -0.03007 -0.02917 -0.03086 -0.03217 -0.03125 -0.03518 C -0.03138 -0.03634 -0.03242 -0.04421 -0.03294 -0.0456 C -0.03333 -0.04676 -0.03411 -0.04768 -0.03463 -0.04861 C -0.03658 -0.05903 -0.03502 -0.05532 -0.03802 -0.06065 L -0.06237 -0.05903 C -0.07343 -0.05833 -0.07474 -0.05787 -0.08437 -0.05602 C -0.08971 -0.05671 -0.09505 -0.05671 -0.10039 -0.05764 C -0.10403 -0.05833 -0.10182 -0.05926 -0.10455 -0.06204 C -0.10533 -0.06296 -0.10664 -0.05903 -0.10703 -0.06366 L -0.11132 -0.07268 C -0.11158 -0.07801 -0.11171 -0.08356 -0.11211 -0.08912 C -0.11224 -0.09074 -0.11302 -0.0919 -0.11302 -0.09352 C -0.11302 -0.11204 -0.11263 -0.13055 -0.11211 -0.14907 C -0.11211 -0.15162 -0.11145 -0.15393 -0.11132 -0.15648 C -0.10989 -0.17592 -0.11145 -0.16597 -0.10963 -0.17592 C -0.1082 -0.19838 -0.10781 -0.19838 -0.10963 -0.22986 C -0.10976 -0.23171 -0.11093 -0.23287 -0.11132 -0.23449 C -0.11445 -0.24676 -0.11119 -0.24028 -0.11471 -0.2463 C -0.11523 -0.2493 -0.11601 -0.25231 -0.1164 -0.25532 C -0.1177 -0.26921 -0.11705 -0.26134 -0.11796 -0.2794 C -0.1177 -0.29074 -0.11796 -0.30231 -0.11718 -0.31389 C -0.11705 -0.31551 -0.11601 -0.31667 -0.11549 -0.31829 C -0.1151 -0.31967 -0.11523 -0.32176 -0.11471 -0.32268 C -0.11406 -0.32384 -0.11302 -0.32384 -0.11211 -0.3243 C -0.11054 -0.32708 -0.11002 -0.32847 -0.10794 -0.33032 C -0.10716 -0.33102 -0.10625 -0.33125 -0.10533 -0.33171 C -0.10247 -0.33958 -0.10546 -0.3338 -0.10039 -0.33773 C -0.09934 -0.33842 -0.09869 -0.34005 -0.09778 -0.34074 C -0.09622 -0.34213 -0.0927 -0.34375 -0.0927 -0.34352 C -0.08984 -0.35139 -0.09257 -0.3456 -0.08854 -0.35116 C -0.08528 -0.35602 -0.08867 -0.35324 -0.08437 -0.35579 C -0.08072 -0.35532 -0.07695 -0.35602 -0.07343 -0.35417 C -0.07148 -0.35324 -0.06979 -0.35092 -0.06836 -0.34838 L -0.06497 -0.34236 C -0.06471 -0.3338 -0.0651 -0.325 -0.06406 -0.3169 C -0.06367 -0.31319 -0.06263 -0.30903 -0.0608 -0.30787 L -0.0582 -0.30625 C -0.05742 -0.30532 -0.05651 -0.3044 -0.05572 -0.30324 C -0.05507 -0.30255 -0.05468 -0.30116 -0.05403 -0.30023 C -0.05325 -0.29954 -0.05234 -0.2993 -0.05143 -0.29884 C -0.03984 -0.30301 -0.04596 -0.29815 -0.04804 -0.34236 C -0.0483 -0.34537 -0.04974 -0.35116 -0.04974 -0.35092 C -0.05013 -0.36273 -0.05013 -0.3743 -0.05065 -0.38565 C -0.05065 -0.38727 -0.05104 -0.38889 -0.05143 -0.39028 C -0.05247 -0.39329 -0.05338 -0.39676 -0.05481 -0.3993 L -0.0582 -0.40509 C -0.05846 -0.40671 -0.05859 -0.40833 -0.05911 -0.40972 C -0.06002 -0.4125 -0.06184 -0.41366 -0.06328 -0.41574 C -0.06744 -0.42199 -0.06393 -0.41898 -0.06836 -0.42176 C -0.06914 -0.42268 -0.07005 -0.42361 -0.07083 -0.42477 C -0.075 -0.43055 -0.06979 -0.4243 -0.07421 -0.43217 C -0.075 -0.43333 -0.07591 -0.43426 -0.07669 -0.43518 C -0.07734 -0.43657 -0.07799 -0.43796 -0.07838 -0.43958 C -0.07877 -0.44097 -0.07929 -0.44259 -0.07929 -0.44421 C -0.07929 -0.45671 -0.07838 -0.46921 -0.07838 -0.48148 " pathEditMode="relative" rAng="0" ptsTypes="AAAAAAAAAAAAAAAAAAAAAAAAAAAAAAAAAAAAAAAAAAAAAAAAAAAAAAAAAAAAA">
                                      <p:cBhvr>
                                        <p:cTn id="38" dur="10250" fill="hold"/>
                                        <p:tgtEl>
                                          <p:spTgt spid="18"/>
                                        </p:tgtEl>
                                        <p:attrNameLst>
                                          <p:attrName>ppt_x</p:attrName>
                                          <p:attrName>ppt_y</p:attrName>
                                        </p:attrNameLst>
                                      </p:cBhvr>
                                      <p:rCtr x="-4935" y="-23958"/>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0.00534 0.02454 L 0.00534 0.02477 C 0.00586 0.02917 0.00612 0.03357 0.00704 0.03797 C 0.0073 0.03935 0.00834 0.03982 0.00873 0.04121 C 0.00925 0.04352 0.00925 0.04607 0.00951 0.04861 C 0.00912 0.06759 0.01068 0.08403 0.00782 0.10116 C 0.0073 0.10394 0.00677 0.10695 0.00612 0.10996 L 0.00443 0.11898 C 0.00417 0.1206 0.0043 0.12246 0.00365 0.12338 L 0.00196 0.12639 C 0.0017 0.12778 0.00157 0.12963 0.00105 0.13079 C 0.00065 0.13218 -0.00026 0.13264 -0.00065 0.13403 C -0.00143 0.13658 -0.00104 0.14074 -0.00221 0.14283 L -0.0056 0.14908 C -0.00638 0.15255 -0.00651 0.15509 -0.0082 0.15764 C -0.00885 0.15926 -0.00989 0.15996 -0.01067 0.16088 C -0.01132 0.16181 -0.01171 0.1632 -0.01237 0.16389 C -0.01315 0.16482 -0.01406 0.16482 -0.01484 0.16551 C -0.01575 0.16621 -0.01653 0.16759 -0.01744 0.16852 C -0.01875 0.16968 -0.022 0.17084 -0.0233 0.17153 C -0.02421 0.17199 -0.025 0.17246 -0.02591 0.17292 C -0.02643 0.17384 -0.02682 0.17523 -0.02747 0.17593 C -0.02851 0.17685 -0.02981 0.17685 -0.03086 0.17755 C -0.03177 0.17778 -0.03255 0.17847 -0.03346 0.17894 C -0.03398 0.17986 -0.03463 0.18079 -0.03515 0.18195 C -0.0358 0.18334 -0.03606 0.18542 -0.03685 0.18634 C -0.0375 0.1875 -0.03854 0.1875 -0.03932 0.18797 C -0.04218 0.19144 -0.04114 0.18959 -0.0427 0.19236 L -0.06705 0.28218 L -0.06627 0.30185 C -0.06549 0.30556 -0.06458 0.30949 -0.0638 0.31366 C -0.06341 0.31528 -0.06328 0.31667 -0.06289 0.31806 C -0.0625 0.31968 -0.06185 0.32107 -0.06119 0.32246 C -0.06041 0.32709 -0.05989 0.33264 -0.05781 0.33634 C -0.05716 0.33727 -0.05612 0.33797 -0.05533 0.33935 C -0.05078 0.35116 -0.05677 0.33658 -0.05117 0.34676 C -0.05039 0.34769 -0.05013 0.34977 -0.04948 0.35116 C -0.04817 0.35394 -0.04661 0.35625 -0.04518 0.35857 C -0.0444 0.35996 -0.04388 0.36227 -0.0427 0.36297 L -0.04023 0.36459 C -0.03932 0.36574 -0.03854 0.36667 -0.03763 0.36783 C -0.03685 0.36852 -0.03593 0.36806 -0.03515 0.36898 C -0.02929 0.37547 -0.03802 0.36945 -0.03086 0.37338 C -0.02786 0.37315 -0.02395 0.3757 -0.02161 0.37222 C -0.01992 0.36945 -0.022 0.36412 -0.02252 0.35996 C -0.02291 0.35695 -0.02421 0.35116 -0.02421 0.35116 C -0.02382 0.34097 -0.02408 0.33125 -0.0233 0.32107 C -0.02317 0.31945 -0.022 0.31829 -0.02161 0.31667 C -0.02096 0.31366 -0.02057 0.31088 -0.01992 0.30787 C -0.01966 0.30625 -0.01966 0.30463 -0.01914 0.30324 L -0.01744 0.29884 L -0.01484 0.28519 C -0.01458 0.28357 -0.01458 0.28218 -0.01406 0.28079 L -0.01237 0.27639 C -0.01211 0.27408 -0.01211 0.27199 -0.01158 0.27037 C -0.01119 0.26898 -0.01015 0.26875 -0.00989 0.26736 C -0.0069 0.25486 -0.01106 0.26366 -0.00729 0.25695 C -0.0052 0.2419 -0.00807 0.25718 -0.00481 0.24769 C -0.00429 0.2463 -0.00429 0.24468 -0.0039 0.24329 C -0.00299 0.24005 -0.00039 0.23449 0.00105 0.23287 L 0.00365 0.22986 C 0.00417 0.22847 0.00469 0.22685 0.00534 0.22547 C 0.00612 0.22384 0.00717 0.22269 0.00782 0.2206 C 0.00834 0.21968 0.00834 0.21759 0.00873 0.21644 C 0.0099 0.21088 0.01042 0.21019 0.01211 0.20579 C 0.0142 0.19445 0.01263 0.19954 0.01628 0.19097 C 0.0168 0.18797 0.01693 0.18449 0.01797 0.18195 C 0.01849 0.18056 0.01927 0.17917 0.01967 0.17755 C 0.02422 0.15903 0.01927 0.17639 0.02214 0.1625 C 0.02266 0.16042 0.02331 0.15834 0.02383 0.15648 C 0.02422 0.15509 0.02435 0.15347 0.02474 0.15209 C 0.02513 0.15 0.02592 0.14815 0.02631 0.14584 C 0.0267 0.14445 0.02683 0.14283 0.02722 0.14144 C 0.02761 0.13959 0.02839 0.13843 0.02891 0.13704 C 0.03073 0.1206 0.02839 0.13773 0.03138 0.12338 C 0.03177 0.12153 0.0319 0.11945 0.0323 0.11759 C 0.03282 0.11459 0.03334 0.11134 0.03399 0.10834 L 0.03477 0.10394 C 0.03503 0.10255 0.03529 0.1007 0.03568 0.09954 C 0.0362 0.09746 0.03685 0.0956 0.03737 0.09329 C 0.04037 0.08009 0.0375 0.08866 0.04063 0.08009 C 0.04284 0.06459 0.03985 0.0838 0.04323 0.06806 C 0.0448 0.06042 0.04323 0.06412 0.04493 0.05764 C 0.04571 0.05463 0.04662 0.05162 0.0474 0.04861 C 0.04805 0.04584 0.04935 0.03982 0.05 0.03634 C 0.05026 0.03449 0.05039 0.03264 0.05079 0.03056 C 0.05118 0.02894 0.05196 0.02732 0.05248 0.02616 C 0.05274 0.02408 0.05274 0.02199 0.05326 0.02014 C 0.05365 0.01898 0.05469 0.01852 0.05495 0.01713 C 0.05586 0.01435 0.05612 0.01111 0.05664 0.0081 C 0.0573 0.00509 0.05743 0.00185 0.05834 -0.00092 L 0.06003 -0.00532 C 0.06029 -0.00671 0.06068 -0.00833 0.06094 -0.00972 C 0.0612 -0.0118 0.06133 -0.01389 0.06172 -0.01574 C 0.06211 -0.01736 0.06302 -0.01875 0.06342 -0.02037 C 0.0642 -0.02315 0.06433 -0.02639 0.06511 -0.0294 L 0.06602 -0.03217 " pathEditMode="relative" rAng="0" ptsTypes="AAAAAAAAAAAAAAAAAAAAAAAAAAAAAAAAAAAAAAAAAAAAAAAAAAAAAAAAAAAAAAAAAAAAAAAAAAAAAAAAAAAAAAAAAAAAAAAAA">
                                      <p:cBhvr>
                                        <p:cTn id="46" dur="5000" fill="hold"/>
                                        <p:tgtEl>
                                          <p:spTgt spid="8"/>
                                        </p:tgtEl>
                                        <p:attrNameLst>
                                          <p:attrName>ppt_x</p:attrName>
                                          <p:attrName>ppt_y</p:attrName>
                                        </p:attrNameLst>
                                      </p:cBhvr>
                                      <p:rCtr x="-586" y="14630"/>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00937 0.00763 L -0.00937 0.00763 C -0.00911 0.01203 -0.00924 0.01666 -0.00859 0.02106 C -0.00833 0.02268 -0.00729 0.02384 -0.0069 0.02546 C -0.00625 0.02847 -0.00572 0.03148 -0.0052 0.03449 L -0.00442 0.03888 C -0.00325 0.05254 -0.00416 0.04606 -0.00182 0.05833 C -0.00156 0.05995 -0.00156 0.06157 -0.00104 0.06296 C -0.00039 0.06435 0.00026 0.06574 0.00066 0.06736 C 0.00105 0.06875 0.00105 0.0706 0.00157 0.07199 C 0.00248 0.075 0.00378 0.07801 0.00482 0.08101 L 0.00651 0.08541 C 0.00691 0.0868 0.00691 0.08865 0.00743 0.08981 C 0.0086 0.09282 0.01159 0.09745 0.01159 0.09745 C 0.01185 0.09884 0.01198 0.10046 0.0125 0.10185 C 0.01342 0.10463 0.01537 0.10601 0.01667 0.10787 C 0.01732 0.10879 0.01771 0.10995 0.01836 0.11088 C 0.01914 0.11203 0.02006 0.11273 0.02084 0.11388 C 0.02149 0.11481 0.02214 0.11574 0.02253 0.11689 C 0.02318 0.11828 0.02344 0.12013 0.02422 0.12129 C 0.025 0.12245 0.02592 0.12245 0.02683 0.12291 C 0.03008 0.1287 0.02657 0.12338 0.03099 0.12731 C 0.03191 0.12824 0.03256 0.12963 0.03347 0.13032 C 0.0392 0.13495 0.04167 0.13379 0.0487 0.13472 C 0.04987 0.13541 0.05092 0.13564 0.05209 0.13634 C 0.05378 0.13726 0.05534 0.13888 0.05717 0.13935 L 0.06211 0.14074 C 0.06823 0.14444 0.06068 0.14004 0.0681 0.14375 C 0.06888 0.14421 0.0698 0.1449 0.07058 0.14537 C 0.07201 0.14583 0.07344 0.14629 0.07474 0.14676 C 0.07566 0.14722 0.07644 0.14814 0.07735 0.14838 C 0.0918 0.15301 0.07852 0.14745 0.0875 0.15138 L 0.19193 0.14976 C 0.19284 0.14976 0.19258 0.14699 0.19271 0.14537 C 0.19467 0.12523 0.19245 0.13796 0.19441 0.12731 C 0.19414 0.11782 0.19401 0.10833 0.19362 0.09884 C 0.19349 0.09722 0.1931 0.09583 0.19271 0.09444 C 0.19232 0.09282 0.19167 0.09143 0.19102 0.08981 C 0.19076 0.0868 0.19063 0.08379 0.19024 0.08101 C 0.18998 0.07939 0.18933 0.07801 0.18933 0.07638 C 0.18933 0.06088 0.18972 0.04537 0.19024 0.03009 C 0.19037 0.02546 0.19128 0.02291 0.19271 0.01944 C 0.19323 0.01851 0.19375 0.01736 0.19441 0.01643 C 0.19519 0.01527 0.1961 0.01458 0.19701 0.01342 C 0.19831 0.01412 0.19974 0.01435 0.20118 0.01504 C 0.20209 0.01551 0.20313 0.01527 0.20365 0.01643 C 0.20469 0.01898 0.20443 0.02291 0.20534 0.02546 L 0.20873 0.03449 C 0.21094 0.04652 0.20977 0.03773 0.20873 0.06296 C 0.20873 0.06388 0.20756 0.09189 0.20704 0.09583 C 0.20678 0.09768 0.20599 0.09884 0.20534 0.10046 C 0.2056 0.17083 0.20534 0.2412 0.20625 0.31157 C 0.20625 0.31296 0.2073 0.31365 0.20795 0.31458 C 0.20873 0.31574 0.20964 0.31666 0.21042 0.31759 C 0.21094 0.31898 0.21133 0.32106 0.21211 0.32199 C 0.21303 0.32314 0.21433 0.32291 0.2155 0.32361 C 0.22136 0.32662 0.21394 0.32384 0.22305 0.32662 C 0.2323 0.3375 0.2181 0.32129 0.22891 0.33101 C 0.22969 0.33171 0.22995 0.33356 0.2306 0.33402 C 0.23204 0.33495 0.23347 0.33495 0.2349 0.33564 C 0.23594 0.33588 0.23711 0.33657 0.23829 0.33703 C 0.24154 0.33865 0.23972 0.33842 0.24167 0.33842 L 0.24167 0.33842 L 0.24167 0.33842 L 0.24076 0.33703 " pathEditMode="relative" ptsTypes="AAAAAAAAAAAAAAAAAAAAAAAAAAAAAAAAAAAAAAAAAAAAAAAAAAAAAAAAAAAAAAAAA">
                                      <p:cBhvr>
                                        <p:cTn id="66" dur="9750" fill="hold"/>
                                        <p:tgtEl>
                                          <p:spTgt spid="11"/>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01042 -0.00949 L -0.01042 -0.00949 C -0.01328 -0.01759 -0.0155 -0.02593 -0.02005 -0.03125 C -0.02591 -0.03843 -0.02383 -0.03495 -0.02708 -0.04051 C -0.02852 -0.04884 -0.02682 -0.04213 -0.03047 -0.05 C -0.03112 -0.05139 -0.03138 -0.05347 -0.03229 -0.05463 C -0.03294 -0.05556 -0.03399 -0.05556 -0.0349 -0.05602 C -0.03516 -0.05764 -0.03516 -0.05972 -0.03581 -0.06088 C -0.03724 -0.06343 -0.03945 -0.06435 -0.04102 -0.0669 C -0.0418 -0.06852 -0.04258 -0.07037 -0.04362 -0.07153 C -0.0444 -0.07245 -0.04531 -0.07269 -0.04622 -0.07315 C -0.04714 -0.07431 -0.04805 -0.075 -0.04883 -0.07616 C -0.04948 -0.07708 -0.04974 -0.07894 -0.05052 -0.0794 C -0.05886 -0.08356 -0.07175 -0.08333 -0.0793 -0.08403 C -0.08034 -0.08449 -0.0849 -0.08588 -0.08542 -0.08866 C -0.08646 -0.09421 -0.08594 -0.1 -0.08633 -0.10579 C -0.08659 -0.1088 -0.08672 -0.11204 -0.08724 -0.11505 C -0.08763 -0.11829 -0.08841 -0.1213 -0.08893 -0.12431 L -0.08984 -0.12894 C -0.09011 -0.13681 -0.09063 -0.14444 -0.09063 -0.15231 C -0.09063 -0.16157 -0.09037 -0.17083 -0.08984 -0.18009 C -0.08971 -0.18171 -0.08958 -0.18356 -0.08893 -0.18472 C -0.08776 -0.1875 -0.08542 -0.18843 -0.08372 -0.18935 C -0.08203 -0.19421 -0.08229 -0.19468 -0.0793 -0.19722 C -0.07852 -0.19792 -0.07747 -0.19792 -0.07669 -0.19884 C -0.06771 -0.20764 -0.07487 -0.20301 -0.06888 -0.20648 C -0.06797 -0.20764 -0.06719 -0.2088 -0.06628 -0.20949 C -0.06628 -0.20949 -0.05977 -0.21343 -0.05846 -0.21435 L -0.05586 -0.21574 L -0.05313 -0.21736 C -0.04857 -0.2169 -0.04375 -0.21759 -0.03919 -0.21574 C -0.03815 -0.21551 -0.03828 -0.2125 -0.0375 -0.21111 C -0.03672 -0.20972 -0.03581 -0.20903 -0.0349 -0.2081 C -0.03164 -0.19097 -0.03672 -0.2169 -0.03229 -0.19884 C -0.03151 -0.19583 -0.03112 -0.19259 -0.03047 -0.18935 C -0.03021 -0.18796 -0.02982 -0.18634 -0.02969 -0.18472 C -0.0293 -0.18218 -0.0293 -0.1794 -0.02878 -0.17708 C -0.02839 -0.17523 -0.02787 -0.17361 -0.02708 -0.17245 C -0.0263 -0.1713 -0.02526 -0.1713 -0.02435 -0.17083 C -0.02318 -0.1713 -0.02109 -0.17037 -0.02096 -0.17245 C -0.01927 -0.19144 -0.02083 -0.19699 -0.02357 -0.21111 L -0.02435 -0.21574 L -0.02526 -0.22037 C -0.02539 -0.22153 -0.02604 -0.23194 -0.02708 -0.23449 C -0.02774 -0.23634 -0.02878 -0.2375 -0.02969 -0.23912 C -0.02995 -0.24051 -0.02982 -0.24259 -0.03047 -0.24375 C -0.03112 -0.24491 -0.03242 -0.24444 -0.03307 -0.24537 C -0.03412 -0.24653 -0.03477 -0.24861 -0.03581 -0.25 C -0.03685 -0.25116 -0.03815 -0.25162 -0.03919 -0.25301 C -0.04675 -0.26343 -0.0405 -0.25903 -0.04622 -0.26227 C -0.05117 -0.27569 -0.04518 -0.2588 -0.04883 -0.27153 C -0.04935 -0.27338 -0.05 -0.27477 -0.05052 -0.27616 C -0.05169 -0.28194 -0.05234 -0.28472 -0.05234 -0.29167 C -0.05234 -0.31343 -0.05195 -0.33519 -0.05143 -0.35694 C -0.05143 -0.35856 -0.05117 -0.36019 -0.05052 -0.36157 C -0.04987 -0.36296 -0.04883 -0.36366 -0.04792 -0.36458 C -0.0474 -0.36782 -0.04662 -0.37083 -0.04622 -0.37384 C -0.04596 -0.37593 -0.04596 -0.37824 -0.04531 -0.38009 C -0.04466 -0.38194 -0.04349 -0.3831 -0.04271 -0.38472 C -0.0405 -0.38958 -0.0418 -0.38889 -0.03919 -0.39259 C -0.03841 -0.39375 -0.03763 -0.39491 -0.03659 -0.3956 C -0.02852 -0.40208 -0.02227 -0.39954 -0.01224 -0.40023 C -0.01133 -0.40093 -0.01055 -0.40185 -0.00964 -0.40185 C 0.01185 -0.40185 0.00859 -0.40231 0.02096 -0.39884 C 0.02943 -0.39375 0.01628 -0.40185 0.02708 -0.39398 C 0.02878 -0.39282 0.03229 -0.39097 0.03229 -0.39097 C 0.03984 -0.38218 0.03034 -0.39282 0.0375 -0.38634 C 0.04427 -0.38032 0.0362 -0.38565 0.04271 -0.38171 C 0.04687 -0.37083 0.04453 -0.37454 0.04883 -0.36921 L 0.05404 -0.35532 L 0.05586 -0.35069 C 0.0556 -0.34815 0.05534 -0.34537 0.05495 -0.34282 C 0.05443 -0.33981 0.05325 -0.33356 0.05325 -0.33356 C 0.05286 -0.32384 0.05273 -0.31389 0.05234 -0.30417 C 0.05208 -0.29907 0.05195 -0.29375 0.05143 -0.28866 C 0.0513 -0.28704 0.05117 -0.28519 0.05065 -0.28403 C 0.05 -0.28264 0.04883 -0.28194 0.04805 -0.28102 C 0.04779 -0.27917 0.04635 -0.26435 0.04531 -0.26389 L 0.04193 -0.26227 C 0.03437 -0.25347 0.04388 -0.26412 0.03659 -0.25764 C 0.03242 -0.25394 0.03581 -0.25486 0.03138 -0.25301 C 0.02904 -0.25185 0.02422 -0.25069 0.02187 -0.25 C 0.01888 -0.24792 0.01575 -0.24676 0.01315 -0.24375 L 0.00781 -0.2375 C 0.00703 -0.23657 0.00625 -0.23495 0.00521 -0.23449 C 0.00117 -0.23194 0.00351 -0.2331 -0.00169 -0.23125 C -0.00208 -0.21574 -0.00052 -0.19977 -0.00261 -0.18472 C -0.003 -0.18171 -0.00625 -0.18495 -0.00781 -0.18634 C -0.00964 -0.18819 -0.01055 -0.19213 -0.01224 -0.19421 L -0.01484 -0.19722 C -0.01732 -0.22778 -0.01628 -0.21157 -0.01484 -0.27153 C -0.01471 -0.27384 -0.01471 -0.27616 -0.01393 -0.27778 C -0.0125 -0.28056 -0.01042 -0.28194 -0.00872 -0.28403 L -0.00612 -0.28704 C -0.00521 -0.28819 -0.00443 -0.28958 -0.00352 -0.29028 C -0.00261 -0.29074 -0.00169 -0.29097 -0.00091 -0.29167 C 0.00013 -0.29259 0.00078 -0.29421 0.00182 -0.29491 C 0.00286 -0.2956 0.00404 -0.29583 0.00521 -0.29653 C 0.00703 -0.29745 0.00872 -0.29838 0.01055 -0.29954 C 0.01133 -0.3 0.01224 -0.30069 0.01315 -0.30116 C 0.01432 -0.30162 0.01549 -0.30208 0.01654 -0.30255 C 0.01745 -0.30301 0.01823 -0.30417 0.01914 -0.30417 C 0.03203 -0.30509 0.04479 -0.30509 0.05755 -0.30579 C 0.05846 -0.30625 0.05963 -0.30602 0.06016 -0.30718 C 0.06133 -0.30995 0.06198 -0.31667 0.06198 -0.31667 C 0.06224 -0.32014 0.06263 -0.32384 0.06276 -0.32731 C 0.06328 -0.33819 0.06302 -0.34907 0.06367 -0.35995 C 0.06393 -0.36319 0.06549 -0.36921 0.06549 -0.36921 C 0.0651 -0.38171 0.0651 -0.39421 0.06458 -0.40648 C 0.06445 -0.4081 0.0638 -0.40949 0.06367 -0.41111 C 0.06315 -0.42361 0.06354 -0.43611 0.06276 -0.44838 C 0.06263 -0.45162 0.06263 -0.45579 0.06107 -0.45764 L 0.05846 -0.46065 C 0.05846 -0.46111 0.05742 -0.47153 0.05677 -0.47315 C 0.05599 -0.47454 0.05495 -0.47523 0.05404 -0.47616 C 0.05195 -0.48773 0.05364 -0.48333 0.04974 -0.49028 C 0.04948 -0.49167 0.04948 -0.49352 0.04883 -0.49491 C 0.04674 -0.49977 0.04453 -0.50486 0.04101 -0.50579 C 0.0375 -0.50648 0.03398 -0.50671 0.0306 -0.50718 C 0.02969 -0.50787 0.02878 -0.50856 0.02786 -0.5088 C 0.01628 -0.51227 0.02357 -0.50833 0.01745 -0.51181 L -0.01224 -0.51042 L -0.01224 -0.51042 L -0.01224 -0.51042 L -0.01224 -0.51042 " pathEditMode="relative" ptsTypes="AAAAAAAAAAAAAAAAAAAAAAAAAAAAAAAAAAAAAAAAAAAAAAAAAAAAAAAAAAAAAAAAAAAAAAAAAAAAAAAAAAAAAAAAAAAAAAAAAAAAAAAAAAAAAAAAAAAAAAAAAAAAA">
                                      <p:cBhvr>
                                        <p:cTn id="74" dur="1125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10" grpId="0" animBg="1"/>
      <p:bldP spid="10" grpId="1" animBg="1"/>
      <p:bldP spid="14" grpId="0" animBg="1"/>
      <p:bldP spid="14" grpId="1" animBg="1"/>
      <p:bldP spid="18" grpId="0" animBg="1"/>
      <p:bldP spid="18" grpId="1" animBg="1"/>
      <p:bldP spid="19" grpId="0" animBg="1"/>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rimary.jwwb.nl/public/z/j/g/temp-sqkmssyvkgtqbjvqpldz/bloedvatenstelsel-1.jpg">
            <a:extLst>
              <a:ext uri="{FF2B5EF4-FFF2-40B4-BE49-F238E27FC236}">
                <a16:creationId xmlns:a16="http://schemas.microsoft.com/office/drawing/2014/main" id="{D4D21D10-56DB-4CEF-92D5-93418F51E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407" y="251914"/>
            <a:ext cx="5503740" cy="63541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startwondverzorging.nl/CONTENT/images/Bloedvaten2.jpg">
            <a:extLst>
              <a:ext uri="{FF2B5EF4-FFF2-40B4-BE49-F238E27FC236}">
                <a16:creationId xmlns:a16="http://schemas.microsoft.com/office/drawing/2014/main" id="{483F66A1-FD1A-4121-8FE7-CD38C3C9F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73" y="3180421"/>
            <a:ext cx="4835519" cy="300405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echte verbindingslijn met pijl 4">
            <a:extLst>
              <a:ext uri="{FF2B5EF4-FFF2-40B4-BE49-F238E27FC236}">
                <a16:creationId xmlns:a16="http://schemas.microsoft.com/office/drawing/2014/main" id="{2B62BE67-A998-4F60-AA14-C34F5AC36699}"/>
              </a:ext>
            </a:extLst>
          </p:cNvPr>
          <p:cNvCxnSpPr>
            <a:cxnSpLocks/>
          </p:cNvCxnSpPr>
          <p:nvPr/>
        </p:nvCxnSpPr>
        <p:spPr>
          <a:xfrm flipH="1" flipV="1">
            <a:off x="725855" y="1807252"/>
            <a:ext cx="599512" cy="1621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4011C63B-2F40-4315-8634-BAC42FF9929A}"/>
              </a:ext>
            </a:extLst>
          </p:cNvPr>
          <p:cNvCxnSpPr/>
          <p:nvPr/>
        </p:nvCxnSpPr>
        <p:spPr>
          <a:xfrm flipV="1">
            <a:off x="3082247" y="3180421"/>
            <a:ext cx="0" cy="508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AFCB1C52-1F4A-4D6C-BF72-CBDE90311396}"/>
              </a:ext>
            </a:extLst>
          </p:cNvPr>
          <p:cNvCxnSpPr>
            <a:cxnSpLocks/>
          </p:cNvCxnSpPr>
          <p:nvPr/>
        </p:nvCxnSpPr>
        <p:spPr>
          <a:xfrm flipV="1">
            <a:off x="4541178" y="1931542"/>
            <a:ext cx="0" cy="1339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4531E20B-702D-442B-959C-EBD7A8B92944}"/>
              </a:ext>
            </a:extLst>
          </p:cNvPr>
          <p:cNvSpPr txBox="1"/>
          <p:nvPr/>
        </p:nvSpPr>
        <p:spPr>
          <a:xfrm>
            <a:off x="256853" y="804025"/>
            <a:ext cx="2537718" cy="923330"/>
          </a:xfrm>
          <a:prstGeom prst="rect">
            <a:avLst/>
          </a:prstGeom>
          <a:noFill/>
          <a:ln w="38100">
            <a:solidFill>
              <a:srgbClr val="7030A0"/>
            </a:solidFill>
          </a:ln>
        </p:spPr>
        <p:txBody>
          <a:bodyPr wrap="square" rtlCol="0">
            <a:spAutoFit/>
          </a:bodyPr>
          <a:lstStyle/>
          <a:p>
            <a:r>
              <a:rPr lang="nl-NL" dirty="0"/>
              <a:t>- </a:t>
            </a:r>
            <a:r>
              <a:rPr lang="nl-NL" b="1" dirty="0"/>
              <a:t>Hart </a:t>
            </a:r>
            <a:r>
              <a:rPr lang="nl-NL" b="1" dirty="0">
                <a:sym typeface="Wingdings" panose="05000000000000000000" pitchFamily="2" charset="2"/>
              </a:rPr>
              <a:t> organen</a:t>
            </a:r>
          </a:p>
          <a:p>
            <a:r>
              <a:rPr lang="nl-NL" dirty="0">
                <a:sym typeface="Wingdings" panose="05000000000000000000" pitchFamily="2" charset="2"/>
              </a:rPr>
              <a:t>-Dikke elastische wand</a:t>
            </a:r>
          </a:p>
          <a:p>
            <a:r>
              <a:rPr lang="nl-NL" dirty="0">
                <a:sym typeface="Wingdings" panose="05000000000000000000" pitchFamily="2" charset="2"/>
              </a:rPr>
              <a:t>-Diep in het lichaam</a:t>
            </a:r>
          </a:p>
        </p:txBody>
      </p:sp>
      <p:sp>
        <p:nvSpPr>
          <p:cNvPr id="14" name="Tekstvak 13">
            <a:extLst>
              <a:ext uri="{FF2B5EF4-FFF2-40B4-BE49-F238E27FC236}">
                <a16:creationId xmlns:a16="http://schemas.microsoft.com/office/drawing/2014/main" id="{44D11F71-524D-4EB0-A34E-EC7781C44C9A}"/>
              </a:ext>
            </a:extLst>
          </p:cNvPr>
          <p:cNvSpPr txBox="1"/>
          <p:nvPr/>
        </p:nvSpPr>
        <p:spPr>
          <a:xfrm>
            <a:off x="1475868" y="1992223"/>
            <a:ext cx="2537718" cy="923330"/>
          </a:xfrm>
          <a:prstGeom prst="rect">
            <a:avLst/>
          </a:prstGeom>
          <a:noFill/>
          <a:ln w="38100">
            <a:solidFill>
              <a:srgbClr val="7030A0"/>
            </a:solidFill>
          </a:ln>
        </p:spPr>
        <p:txBody>
          <a:bodyPr wrap="square" rtlCol="0">
            <a:spAutoFit/>
          </a:bodyPr>
          <a:lstStyle/>
          <a:p>
            <a:r>
              <a:rPr lang="nl-NL" dirty="0"/>
              <a:t>-In organen</a:t>
            </a:r>
          </a:p>
          <a:p>
            <a:r>
              <a:rPr lang="nl-NL" dirty="0">
                <a:sym typeface="Wingdings" panose="05000000000000000000" pitchFamily="2" charset="2"/>
              </a:rPr>
              <a:t>- Dunne wand (uitwisseling stoffen)</a:t>
            </a:r>
          </a:p>
        </p:txBody>
      </p:sp>
      <p:sp>
        <p:nvSpPr>
          <p:cNvPr id="15" name="Tekstvak 14">
            <a:extLst>
              <a:ext uri="{FF2B5EF4-FFF2-40B4-BE49-F238E27FC236}">
                <a16:creationId xmlns:a16="http://schemas.microsoft.com/office/drawing/2014/main" id="{463DEE40-8956-4BEF-A4A9-8B0FC8C96AD5}"/>
              </a:ext>
            </a:extLst>
          </p:cNvPr>
          <p:cNvSpPr txBox="1"/>
          <p:nvPr/>
        </p:nvSpPr>
        <p:spPr>
          <a:xfrm>
            <a:off x="3508330" y="804025"/>
            <a:ext cx="2537718" cy="923330"/>
          </a:xfrm>
          <a:prstGeom prst="rect">
            <a:avLst/>
          </a:prstGeom>
          <a:noFill/>
          <a:ln w="38100">
            <a:solidFill>
              <a:srgbClr val="7030A0"/>
            </a:solidFill>
          </a:ln>
        </p:spPr>
        <p:txBody>
          <a:bodyPr wrap="square" rtlCol="0">
            <a:spAutoFit/>
          </a:bodyPr>
          <a:lstStyle/>
          <a:p>
            <a:r>
              <a:rPr lang="nl-NL" dirty="0"/>
              <a:t>-</a:t>
            </a:r>
            <a:r>
              <a:rPr lang="nl-NL" b="1" dirty="0"/>
              <a:t>Organen </a:t>
            </a:r>
            <a:r>
              <a:rPr lang="nl-NL" b="1" dirty="0">
                <a:sym typeface="Wingdings" panose="05000000000000000000" pitchFamily="2" charset="2"/>
              </a:rPr>
              <a:t> hart</a:t>
            </a:r>
          </a:p>
          <a:p>
            <a:r>
              <a:rPr lang="nl-NL" dirty="0">
                <a:sym typeface="Wingdings" panose="05000000000000000000" pitchFamily="2" charset="2"/>
              </a:rPr>
              <a:t>-Kleppen</a:t>
            </a:r>
          </a:p>
          <a:p>
            <a:r>
              <a:rPr lang="nl-NL" dirty="0">
                <a:sym typeface="Wingdings" panose="05000000000000000000" pitchFamily="2" charset="2"/>
              </a:rPr>
              <a:t>-Vlak onder de huid</a:t>
            </a:r>
          </a:p>
        </p:txBody>
      </p:sp>
      <p:sp>
        <p:nvSpPr>
          <p:cNvPr id="17" name="Ovaal 16">
            <a:extLst>
              <a:ext uri="{FF2B5EF4-FFF2-40B4-BE49-F238E27FC236}">
                <a16:creationId xmlns:a16="http://schemas.microsoft.com/office/drawing/2014/main" id="{E6E4E9E1-6509-4537-A240-862CC8E49312}"/>
              </a:ext>
            </a:extLst>
          </p:cNvPr>
          <p:cNvSpPr/>
          <p:nvPr/>
        </p:nvSpPr>
        <p:spPr>
          <a:xfrm>
            <a:off x="904126" y="5044611"/>
            <a:ext cx="571742" cy="56507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FF23C7FD-6205-4469-9970-97577C7A6A26}"/>
              </a:ext>
            </a:extLst>
          </p:cNvPr>
          <p:cNvSpPr/>
          <p:nvPr/>
        </p:nvSpPr>
        <p:spPr>
          <a:xfrm>
            <a:off x="4719450" y="4190144"/>
            <a:ext cx="571742" cy="56507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4A7A6F0F-F9CA-46E1-B69A-DA9617B7ABAC}"/>
              </a:ext>
            </a:extLst>
          </p:cNvPr>
          <p:cNvSpPr txBox="1"/>
          <p:nvPr/>
        </p:nvSpPr>
        <p:spPr>
          <a:xfrm>
            <a:off x="10448817" y="3647190"/>
            <a:ext cx="1633591" cy="369332"/>
          </a:xfrm>
          <a:prstGeom prst="rect">
            <a:avLst/>
          </a:prstGeom>
          <a:noFill/>
        </p:spPr>
        <p:txBody>
          <a:bodyPr wrap="square" rtlCol="0">
            <a:spAutoFit/>
          </a:bodyPr>
          <a:lstStyle/>
          <a:p>
            <a:r>
              <a:rPr lang="nl-NL" b="1" dirty="0"/>
              <a:t>Lever</a:t>
            </a:r>
            <a:r>
              <a:rPr lang="nl-NL" b="1" dirty="0">
                <a:solidFill>
                  <a:srgbClr val="FF0000"/>
                </a:solidFill>
              </a:rPr>
              <a:t>slagader</a:t>
            </a:r>
          </a:p>
        </p:txBody>
      </p:sp>
      <p:sp>
        <p:nvSpPr>
          <p:cNvPr id="22" name="Tekstvak 21">
            <a:extLst>
              <a:ext uri="{FF2B5EF4-FFF2-40B4-BE49-F238E27FC236}">
                <a16:creationId xmlns:a16="http://schemas.microsoft.com/office/drawing/2014/main" id="{F71A35E0-7C14-4CA0-88BF-868E4D41C2FD}"/>
              </a:ext>
            </a:extLst>
          </p:cNvPr>
          <p:cNvSpPr txBox="1"/>
          <p:nvPr/>
        </p:nvSpPr>
        <p:spPr>
          <a:xfrm>
            <a:off x="7099659" y="3503756"/>
            <a:ext cx="1633591" cy="369332"/>
          </a:xfrm>
          <a:prstGeom prst="rect">
            <a:avLst/>
          </a:prstGeom>
          <a:noFill/>
        </p:spPr>
        <p:txBody>
          <a:bodyPr wrap="square" rtlCol="0">
            <a:spAutoFit/>
          </a:bodyPr>
          <a:lstStyle/>
          <a:p>
            <a:r>
              <a:rPr lang="nl-NL" b="1" dirty="0"/>
              <a:t>Lever</a:t>
            </a:r>
            <a:r>
              <a:rPr lang="nl-NL" b="1" dirty="0">
                <a:solidFill>
                  <a:srgbClr val="0070C0"/>
                </a:solidFill>
              </a:rPr>
              <a:t>ader</a:t>
            </a:r>
          </a:p>
        </p:txBody>
      </p:sp>
      <p:sp>
        <p:nvSpPr>
          <p:cNvPr id="23" name="Tekstvak 22">
            <a:extLst>
              <a:ext uri="{FF2B5EF4-FFF2-40B4-BE49-F238E27FC236}">
                <a16:creationId xmlns:a16="http://schemas.microsoft.com/office/drawing/2014/main" id="{F55563C8-B021-4BE1-94C7-9E0D83C0E33D}"/>
              </a:ext>
            </a:extLst>
          </p:cNvPr>
          <p:cNvSpPr txBox="1"/>
          <p:nvPr/>
        </p:nvSpPr>
        <p:spPr>
          <a:xfrm>
            <a:off x="7171038" y="4570557"/>
            <a:ext cx="1633591" cy="369332"/>
          </a:xfrm>
          <a:prstGeom prst="rect">
            <a:avLst/>
          </a:prstGeom>
          <a:noFill/>
        </p:spPr>
        <p:txBody>
          <a:bodyPr wrap="square" rtlCol="0">
            <a:spAutoFit/>
          </a:bodyPr>
          <a:lstStyle/>
          <a:p>
            <a:r>
              <a:rPr lang="nl-NL" b="1" dirty="0" err="1"/>
              <a:t>Nier</a:t>
            </a:r>
            <a:r>
              <a:rPr lang="nl-NL" b="1" dirty="0" err="1">
                <a:solidFill>
                  <a:srgbClr val="0070C0"/>
                </a:solidFill>
              </a:rPr>
              <a:t>ader</a:t>
            </a:r>
            <a:endParaRPr lang="nl-NL" b="1" dirty="0">
              <a:solidFill>
                <a:srgbClr val="0070C0"/>
              </a:solidFill>
            </a:endParaRPr>
          </a:p>
        </p:txBody>
      </p:sp>
      <p:sp>
        <p:nvSpPr>
          <p:cNvPr id="24" name="Tekstvak 23">
            <a:extLst>
              <a:ext uri="{FF2B5EF4-FFF2-40B4-BE49-F238E27FC236}">
                <a16:creationId xmlns:a16="http://schemas.microsoft.com/office/drawing/2014/main" id="{F6BD0CBD-0E52-4FCA-82F5-96B218B3777A}"/>
              </a:ext>
            </a:extLst>
          </p:cNvPr>
          <p:cNvSpPr txBox="1"/>
          <p:nvPr/>
        </p:nvSpPr>
        <p:spPr>
          <a:xfrm>
            <a:off x="10448816" y="5535923"/>
            <a:ext cx="1633591" cy="369332"/>
          </a:xfrm>
          <a:prstGeom prst="rect">
            <a:avLst/>
          </a:prstGeom>
          <a:noFill/>
        </p:spPr>
        <p:txBody>
          <a:bodyPr wrap="square" rtlCol="0">
            <a:spAutoFit/>
          </a:bodyPr>
          <a:lstStyle/>
          <a:p>
            <a:r>
              <a:rPr lang="nl-NL" b="1" dirty="0"/>
              <a:t>Nier</a:t>
            </a:r>
            <a:r>
              <a:rPr lang="nl-NL" b="1" dirty="0">
                <a:solidFill>
                  <a:srgbClr val="FF0000"/>
                </a:solidFill>
              </a:rPr>
              <a:t>slagader</a:t>
            </a:r>
          </a:p>
        </p:txBody>
      </p:sp>
      <p:cxnSp>
        <p:nvCxnSpPr>
          <p:cNvPr id="21" name="Rechte verbindingslijn met pijl 20">
            <a:extLst>
              <a:ext uri="{FF2B5EF4-FFF2-40B4-BE49-F238E27FC236}">
                <a16:creationId xmlns:a16="http://schemas.microsoft.com/office/drawing/2014/main" id="{2008CE1C-C758-441E-9A97-1791888AF116}"/>
              </a:ext>
            </a:extLst>
          </p:cNvPr>
          <p:cNvCxnSpPr/>
          <p:nvPr/>
        </p:nvCxnSpPr>
        <p:spPr>
          <a:xfrm>
            <a:off x="8188288" y="3688422"/>
            <a:ext cx="4986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B137B718-7202-4C19-B661-AD3B2D3C892C}"/>
              </a:ext>
            </a:extLst>
          </p:cNvPr>
          <p:cNvCxnSpPr/>
          <p:nvPr/>
        </p:nvCxnSpPr>
        <p:spPr>
          <a:xfrm>
            <a:off x="8188287" y="4794607"/>
            <a:ext cx="4986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87EF9F43-C182-4B3D-B990-99B46C67AB33}"/>
              </a:ext>
            </a:extLst>
          </p:cNvPr>
          <p:cNvCxnSpPr>
            <a:cxnSpLocks/>
          </p:cNvCxnSpPr>
          <p:nvPr/>
        </p:nvCxnSpPr>
        <p:spPr>
          <a:xfrm flipH="1" flipV="1">
            <a:off x="9989185" y="3831856"/>
            <a:ext cx="45963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AB1F760C-8870-4CA7-B953-062C86570F56}"/>
              </a:ext>
            </a:extLst>
          </p:cNvPr>
          <p:cNvCxnSpPr>
            <a:cxnSpLocks/>
          </p:cNvCxnSpPr>
          <p:nvPr/>
        </p:nvCxnSpPr>
        <p:spPr>
          <a:xfrm flipH="1" flipV="1">
            <a:off x="9989185" y="5720589"/>
            <a:ext cx="45963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al 34">
            <a:extLst>
              <a:ext uri="{FF2B5EF4-FFF2-40B4-BE49-F238E27FC236}">
                <a16:creationId xmlns:a16="http://schemas.microsoft.com/office/drawing/2014/main" id="{3C76B7E2-3E87-4584-B72D-3747A7633B6D}"/>
              </a:ext>
            </a:extLst>
          </p:cNvPr>
          <p:cNvSpPr/>
          <p:nvPr/>
        </p:nvSpPr>
        <p:spPr>
          <a:xfrm>
            <a:off x="9457027" y="2880183"/>
            <a:ext cx="621754" cy="36985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O2</a:t>
            </a:r>
          </a:p>
        </p:txBody>
      </p:sp>
      <p:sp>
        <p:nvSpPr>
          <p:cNvPr id="36" name="Ovaal 35">
            <a:extLst>
              <a:ext uri="{FF2B5EF4-FFF2-40B4-BE49-F238E27FC236}">
                <a16:creationId xmlns:a16="http://schemas.microsoft.com/office/drawing/2014/main" id="{513B94D8-E9F5-4611-853D-94347D4DD47D}"/>
              </a:ext>
            </a:extLst>
          </p:cNvPr>
          <p:cNvSpPr/>
          <p:nvPr/>
        </p:nvSpPr>
        <p:spPr>
          <a:xfrm>
            <a:off x="8797324" y="3646671"/>
            <a:ext cx="621754" cy="36985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Co2</a:t>
            </a:r>
          </a:p>
        </p:txBody>
      </p:sp>
      <p:pic>
        <p:nvPicPr>
          <p:cNvPr id="31" name="Afbeelding 30">
            <a:extLst>
              <a:ext uri="{FF2B5EF4-FFF2-40B4-BE49-F238E27FC236}">
                <a16:creationId xmlns:a16="http://schemas.microsoft.com/office/drawing/2014/main" id="{BA1D55BC-A25C-4683-9AA7-8E4BC7FC49B2}"/>
              </a:ext>
            </a:extLst>
          </p:cNvPr>
          <p:cNvPicPr>
            <a:picLocks noChangeAspect="1"/>
          </p:cNvPicPr>
          <p:nvPr/>
        </p:nvPicPr>
        <p:blipFill>
          <a:blip r:embed="rId4"/>
          <a:stretch>
            <a:fillRect/>
          </a:stretch>
        </p:blipFill>
        <p:spPr>
          <a:xfrm>
            <a:off x="6431406" y="128287"/>
            <a:ext cx="5503740" cy="6615705"/>
          </a:xfrm>
          <a:prstGeom prst="rect">
            <a:avLst/>
          </a:prstGeom>
        </p:spPr>
      </p:pic>
      <p:sp>
        <p:nvSpPr>
          <p:cNvPr id="34" name="Tekstvak 33">
            <a:extLst>
              <a:ext uri="{FF2B5EF4-FFF2-40B4-BE49-F238E27FC236}">
                <a16:creationId xmlns:a16="http://schemas.microsoft.com/office/drawing/2014/main" id="{6668DEDD-A607-4027-90C3-5DC5244509E2}"/>
              </a:ext>
            </a:extLst>
          </p:cNvPr>
          <p:cNvSpPr txBox="1"/>
          <p:nvPr/>
        </p:nvSpPr>
        <p:spPr>
          <a:xfrm>
            <a:off x="6683780" y="6360381"/>
            <a:ext cx="3009013" cy="369332"/>
          </a:xfrm>
          <a:prstGeom prst="rect">
            <a:avLst/>
          </a:prstGeom>
          <a:noFill/>
        </p:spPr>
        <p:txBody>
          <a:bodyPr wrap="square" rtlCol="0">
            <a:spAutoFit/>
          </a:bodyPr>
          <a:lstStyle/>
          <a:p>
            <a:r>
              <a:rPr lang="nl-NL" dirty="0">
                <a:solidFill>
                  <a:srgbClr val="FF0000"/>
                </a:solidFill>
              </a:rPr>
              <a:t>Ao</a:t>
            </a:r>
            <a:r>
              <a:rPr lang="nl-NL" dirty="0"/>
              <a:t>rta = </a:t>
            </a:r>
            <a:r>
              <a:rPr lang="nl-NL" dirty="0">
                <a:solidFill>
                  <a:srgbClr val="FF0000"/>
                </a:solidFill>
              </a:rPr>
              <a:t>A</a:t>
            </a:r>
            <a:r>
              <a:rPr lang="nl-NL" dirty="0"/>
              <a:t>lle </a:t>
            </a:r>
            <a:r>
              <a:rPr lang="nl-NL" dirty="0">
                <a:solidFill>
                  <a:srgbClr val="FF0000"/>
                </a:solidFill>
              </a:rPr>
              <a:t>o</a:t>
            </a:r>
            <a:r>
              <a:rPr lang="nl-NL" dirty="0"/>
              <a:t>rganen slagader</a:t>
            </a:r>
          </a:p>
        </p:txBody>
      </p:sp>
    </p:spTree>
    <p:extLst>
      <p:ext uri="{BB962C8B-B14F-4D97-AF65-F5344CB8AC3E}">
        <p14:creationId xmlns:p14="http://schemas.microsoft.com/office/powerpoint/2010/main" val="11662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2083 0.00116 L -0.02083 0.00116 C -0.02291 -0.00139 -0.02513 -0.00324 -0.02682 -0.00625 C -0.03659 -0.02384 -0.02552 -0.00995 -0.03268 -0.01829 C -0.03424 -0.02245 -0.03502 -0.02407 -0.03607 -0.02894 C -0.03867 -0.04028 -0.0362 -0.03519 -0.03945 -0.04074 C -0.03919 -0.04838 -0.03906 -0.05579 -0.03854 -0.0632 C -0.03854 -0.06482 -0.03789 -0.0662 -0.03776 -0.06782 C -0.03737 -0.07083 -0.03737 -0.07384 -0.03698 -0.07685 C -0.03646 -0.07986 -0.03554 -0.08264 -0.03528 -0.08588 C -0.03463 -0.09097 -0.03437 -0.09445 -0.03359 -0.09931 C -0.03333 -0.1007 -0.03307 -0.10232 -0.03268 -0.1037 C -0.03229 -0.10532 -0.03164 -0.10671 -0.03099 -0.10833 C -0.03073 -0.10972 -0.03086 -0.11181 -0.03021 -0.11273 C -0.02903 -0.11458 -0.02734 -0.11482 -0.02591 -0.11574 C -0.02513 -0.1162 -0.02422 -0.11667 -0.02344 -0.11736 C -0.022 -0.11829 -0.02057 -0.11921 -0.01927 -0.12014 C -0.01719 -0.11968 -0.01523 -0.11945 -0.01328 -0.11875 C -0.0125 -0.11852 -0.01172 -0.11736 -0.01081 -0.11736 C -0.00521 -0.11644 0.00052 -0.11644 0.00612 -0.11574 C 0.00977 -0.11528 0.01341 -0.11482 0.01706 -0.11435 C 0.01745 -0.11412 0.02383 -0.11204 0.02461 -0.11134 C 0.02539 -0.11065 0.02565 -0.10903 0.0263 -0.10833 C 0.02904 -0.10463 0.03112 -0.10347 0.03307 -0.09931 C 0.03373 -0.09792 0.03412 -0.09607 0.03477 -0.09468 C 0.03607 -0.09213 0.03789 -0.09028 0.03893 -0.08727 C 0.03985 -0.08472 0.0405 -0.08218 0.04154 -0.07986 C 0.04193 -0.0787 0.04271 -0.07801 0.04323 -0.07685 C 0.04375 -0.07546 0.04427 -0.07384 0.04492 -0.07222 C 0.04636 -0.05394 0.04662 -0.0537 0.04662 -0.02732 C 0.04662 0.00162 0.04623 0.03055 0.04571 0.05949 C 0.04557 0.06667 0.04518 0.07361 0.04492 0.08055 C 0.04466 0.08403 0.04479 0.08773 0.04401 0.09097 C 0.04193 0.10093 0.04141 0.09838 0.03815 0.10301 C 0.03607 0.10602 0.03672 0.10694 0.03386 0.10903 C 0.03281 0.10995 0.03164 0.10995 0.03047 0.11065 C 0.02852 0.11018 0.01966 0.10972 0.01615 0.10764 C 0.01498 0.10671 0.01393 0.10579 0.01289 0.10463 C 0.01107 0.10278 0.00781 0.09861 0.00781 0.09861 L -0.02344 0.1 C -0.02669 0.10023 -0.0332 0.10278 -0.03607 0.10463 C -0.03698 0.10509 -0.03776 0.10579 -0.03854 0.10602 C -0.04661 0.10764 -0.04831 0.10764 -0.05456 0.10764 L -0.05456 0.10764 " pathEditMode="relative" ptsTypes="AAAAAAAAAAAAAAAAAAAAAAAAAAAAAAAAAAAAAAAAAAAA">
                                      <p:cBhvr>
                                        <p:cTn id="41" dur="8000" fill="hold"/>
                                        <p:tgtEl>
                                          <p:spTgt spid="35"/>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579 -0.00277 L -0.02579 -0.00277 C -0.02696 -0.003 -0.0349 -0.0037 -0.0375 -0.00578 C -0.03907 -0.00717 -0.04024 -0.00925 -0.0418 -0.01041 C -0.04284 -0.01111 -0.04402 -0.01134 -0.04519 -0.0118 C -0.04597 -0.01226 -0.04675 -0.01296 -0.04766 -0.01342 C -0.04818 -0.01435 -0.0487 -0.0155 -0.04935 -0.01643 C -0.0504 -0.01782 -0.05638 -0.0243 -0.05782 -0.02685 C -0.05847 -0.02824 -0.05886 -0.02986 -0.05938 -0.03148 C -0.05912 -0.05439 -0.05912 -0.07731 -0.0586 -0.10023 C -0.0586 -0.10185 -0.05821 -0.10347 -0.05782 -0.10486 C -0.0573 -0.10648 -0.05652 -0.10763 -0.05612 -0.10925 C -0.05339 -0.11759 -0.05586 -0.11365 -0.05183 -0.11828 C -0.05157 -0.1199 -0.05144 -0.12152 -0.05105 -0.12268 C -0.05 -0.12569 -0.04857 -0.12662 -0.04675 -0.12731 C -0.04493 -0.128 -0.04284 -0.12824 -0.04089 -0.1287 C -0.03659 -0.13402 -0.03829 -0.1324 -0.03086 -0.13634 L -0.02487 -0.13935 C -0.02409 -0.13981 -0.02318 -0.14027 -0.0224 -0.14074 C -0.02123 -0.14143 -0.02019 -0.14166 -0.01902 -0.14236 C -0.01472 -0.14606 -0.01407 -0.14814 -0.00808 -0.14375 C -0.0073 -0.14328 -0.00743 -0.14074 -0.0073 -0.13935 C -0.00691 -0.13703 -0.00625 -0.13125 -0.0056 -0.1287 C -0.00469 -0.12592 -0.00274 -0.12152 -0.00131 -0.1199 C -0.00027 -0.11851 0.00091 -0.11782 0.00208 -0.11689 C 0.00338 -0.11342 0.00416 -0.11203 0.00455 -0.10787 C 0.00494 -0.10324 0.00546 -0.09421 0.00546 -0.09421 L 0.00546 -0.11226 " pathEditMode="relative" ptsTypes="AAAAAAAAAAAAAAAAAAAAAAAAAAAA">
                                      <p:cBhvr>
                                        <p:cTn id="53" dur="5750" fill="hold"/>
                                        <p:tgtEl>
                                          <p:spTgt spid="36"/>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P spid="18" grpId="0"/>
      <p:bldP spid="22" grpId="0"/>
      <p:bldP spid="23" grpId="0"/>
      <p:bldP spid="24" grpId="0"/>
      <p:bldP spid="35" grpId="0" animBg="1"/>
      <p:bldP spid="36"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32615-A1C7-43BB-B19A-C935CA345C71}"/>
              </a:ext>
            </a:extLst>
          </p:cNvPr>
          <p:cNvSpPr>
            <a:spLocks noGrp="1"/>
          </p:cNvSpPr>
          <p:nvPr>
            <p:ph type="title"/>
          </p:nvPr>
        </p:nvSpPr>
        <p:spPr/>
        <p:txBody>
          <a:bodyPr/>
          <a:lstStyle/>
          <a:p>
            <a:r>
              <a:rPr lang="nl-NL" dirty="0"/>
              <a:t>Examenvraag 2025</a:t>
            </a:r>
          </a:p>
        </p:txBody>
      </p:sp>
      <p:sp>
        <p:nvSpPr>
          <p:cNvPr id="3" name="Tijdelijke aanduiding voor inhoud 2">
            <a:extLst>
              <a:ext uri="{FF2B5EF4-FFF2-40B4-BE49-F238E27FC236}">
                <a16:creationId xmlns:a16="http://schemas.microsoft.com/office/drawing/2014/main" id="{57922C2B-03E4-406D-8B44-C6751ECE604A}"/>
              </a:ext>
            </a:extLst>
          </p:cNvPr>
          <p:cNvSpPr>
            <a:spLocks noGrp="1"/>
          </p:cNvSpPr>
          <p:nvPr>
            <p:ph idx="1"/>
          </p:nvPr>
        </p:nvSpPr>
        <p:spPr>
          <a:xfrm>
            <a:off x="540488" y="1814992"/>
            <a:ext cx="5739809" cy="4351338"/>
          </a:xfrm>
        </p:spPr>
        <p:txBody>
          <a:bodyPr>
            <a:normAutofit fontScale="92500"/>
          </a:bodyPr>
          <a:lstStyle/>
          <a:p>
            <a:r>
              <a:rPr lang="nl-NL" dirty="0"/>
              <a:t>Een virus kan na inademing via een longblaasje opgenomen worden in het bloed en gaat daarna via de kortste weg naar de kop van het konijn. In welke volgorde gaat het virus door de bloedvaten? </a:t>
            </a:r>
          </a:p>
          <a:p>
            <a:r>
              <a:rPr lang="nl-NL" b="1" dirty="0"/>
              <a:t>A</a:t>
            </a:r>
            <a:r>
              <a:rPr lang="nl-NL" dirty="0"/>
              <a:t> longader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halsader </a:t>
            </a:r>
          </a:p>
          <a:p>
            <a:r>
              <a:rPr lang="nl-NL" b="1" dirty="0"/>
              <a:t>B</a:t>
            </a:r>
            <a:r>
              <a:rPr lang="nl-NL" dirty="0"/>
              <a:t> longader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halsslagader </a:t>
            </a:r>
          </a:p>
          <a:p>
            <a:r>
              <a:rPr lang="nl-NL" b="1" dirty="0"/>
              <a:t>C</a:t>
            </a:r>
            <a:r>
              <a:rPr lang="nl-NL" dirty="0"/>
              <a:t> longslagader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halsader </a:t>
            </a:r>
          </a:p>
          <a:p>
            <a:r>
              <a:rPr lang="nl-NL" b="1" dirty="0"/>
              <a:t>D</a:t>
            </a:r>
            <a:r>
              <a:rPr lang="nl-NL" dirty="0"/>
              <a:t> longslagader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halsslagader </a:t>
            </a:r>
          </a:p>
        </p:txBody>
      </p:sp>
      <p:pic>
        <p:nvPicPr>
          <p:cNvPr id="4" name="Picture 2" descr="https://primary.jwwb.nl/public/z/j/g/temp-sqkmssyvkgtqbjvqpldz/bloedvatenstelsel-1.jpg">
            <a:extLst>
              <a:ext uri="{FF2B5EF4-FFF2-40B4-BE49-F238E27FC236}">
                <a16:creationId xmlns:a16="http://schemas.microsoft.com/office/drawing/2014/main" id="{6D2A0BF0-5DA7-49C3-93EB-4AE4ACAA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009" y="365125"/>
            <a:ext cx="5444228" cy="6354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pinimg.com/originals/e8/63/3d/e8633df80b823885bbf65877e11ec811.gif">
            <a:extLst>
              <a:ext uri="{FF2B5EF4-FFF2-40B4-BE49-F238E27FC236}">
                <a16:creationId xmlns:a16="http://schemas.microsoft.com/office/drawing/2014/main" id="{744E865F-D271-47E8-846A-BB83A450DB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91168" y="1814992"/>
            <a:ext cx="608955" cy="608955"/>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7F9C47C-AB78-4FBC-82A9-F5B0574A844C}"/>
              </a:ext>
            </a:extLst>
          </p:cNvPr>
          <p:cNvSpPr/>
          <p:nvPr/>
        </p:nvSpPr>
        <p:spPr>
          <a:xfrm>
            <a:off x="10653823" y="1573619"/>
            <a:ext cx="997689" cy="361507"/>
          </a:xfrm>
          <a:prstGeom prst="rect">
            <a:avLst/>
          </a:prstGeom>
          <a:noFill/>
          <a:ln w="38100">
            <a:solidFill>
              <a:srgbClr val="9763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9EF59066-217E-468B-A66A-54E389D7FCDE}"/>
              </a:ext>
            </a:extLst>
          </p:cNvPr>
          <p:cNvSpPr/>
          <p:nvPr/>
        </p:nvSpPr>
        <p:spPr>
          <a:xfrm>
            <a:off x="10653822" y="2239926"/>
            <a:ext cx="997689" cy="361507"/>
          </a:xfrm>
          <a:prstGeom prst="rect">
            <a:avLst/>
          </a:prstGeom>
          <a:noFill/>
          <a:ln w="38100">
            <a:solidFill>
              <a:srgbClr val="9763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7">
            <a:extLst>
              <a:ext uri="{FF2B5EF4-FFF2-40B4-BE49-F238E27FC236}">
                <a16:creationId xmlns:a16="http://schemas.microsoft.com/office/drawing/2014/main" id="{5D69BD80-9238-4B70-B5D8-2D727DF1D3F7}"/>
              </a:ext>
            </a:extLst>
          </p:cNvPr>
          <p:cNvSpPr/>
          <p:nvPr/>
        </p:nvSpPr>
        <p:spPr>
          <a:xfrm>
            <a:off x="10653820" y="912665"/>
            <a:ext cx="1538179" cy="416516"/>
          </a:xfrm>
          <a:prstGeom prst="rect">
            <a:avLst/>
          </a:prstGeom>
          <a:noFill/>
          <a:ln w="38100">
            <a:solidFill>
              <a:srgbClr val="9763E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b="1" dirty="0"/>
              <a:t>Halsslagader</a:t>
            </a:r>
          </a:p>
        </p:txBody>
      </p:sp>
      <p:cxnSp>
        <p:nvCxnSpPr>
          <p:cNvPr id="10" name="Rechte verbindingslijn 9">
            <a:extLst>
              <a:ext uri="{FF2B5EF4-FFF2-40B4-BE49-F238E27FC236}">
                <a16:creationId xmlns:a16="http://schemas.microsoft.com/office/drawing/2014/main" id="{5DFDA8A5-D274-4B82-8856-55007649B08B}"/>
              </a:ext>
            </a:extLst>
          </p:cNvPr>
          <p:cNvCxnSpPr>
            <a:cxnSpLocks/>
            <a:stCxn id="8" idx="1"/>
          </p:cNvCxnSpPr>
          <p:nvPr/>
        </p:nvCxnSpPr>
        <p:spPr>
          <a:xfrm flipH="1">
            <a:off x="10398644" y="1120923"/>
            <a:ext cx="255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1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69 -0.02222 L -0.00169 -0.02222 C -0.00013 -0.03542 -0.00013 -0.03426 0.00091 -0.0456 C 0.00091 -0.04607 0.00182 -0.06019 0.0026 -0.06273 C 0.00326 -0.06459 0.00443 -0.06574 0.00521 -0.06736 C 0.00586 -0.06875 0.00612 -0.07084 0.0069 -0.07199 C 0.00755 -0.07292 0.01289 -0.075 0.01302 -0.075 L 0.06537 -0.07199 C 0.06784 -0.07176 0.07005 -0.07037 0.0724 -0.06898 C 0.07409 -0.06783 0.07578 -0.06621 0.0776 -0.06574 L 0.08633 -0.06435 C 0.08724 -0.06366 0.08815 -0.06343 0.08893 -0.06273 C 0.08984 -0.06181 0.09063 -0.06019 0.09154 -0.05949 C 0.09297 -0.05857 0.09453 -0.05857 0.09596 -0.0581 C 0.09974 -0.05625 0.09727 -0.05648 0.09948 -0.05648 L 0.09948 -0.05648 " pathEditMode="relative" ptsTypes="AAAAAAAAAAAAAAAA">
                                      <p:cBhvr>
                                        <p:cTn id="10" dur="325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0195 -0.05787 L 0.10195 -0.05787 C 0.1026 -0.05324 0.10365 -0.04884 0.10378 -0.04398 C 0.10443 0.0125 0.10573 0.00116 0.10195 0.02731 C 0.10169 0.04236 0.10169 0.05741 0.10117 0.07222 C 0.10104 0.07384 0.10078 0.07569 0.10026 0.07685 C 0.09961 0.07847 0.09857 0.07893 0.09766 0.08009 C 0.09701 0.08148 0.09675 0.08379 0.09583 0.08472 C 0.0944 0.08634 0.09245 0.0868 0.09063 0.08773 C 0.0806 0.09375 0.08893 0.08935 0.06445 0.09097 C 0.06367 0.09143 0.06276 0.09213 0.06185 0.09236 C 0.05898 0.09352 0.05313 0.0956 0.05313 0.0956 C 0.05339 0.09907 0.05365 0.10278 0.05404 0.10648 C 0.05417 0.10787 0.05495 0.10949 0.05495 0.11111 C 0.05495 0.12801 0.05456 0.14514 0.05404 0.16227 C 0.05391 0.16782 0.053 0.1669 0.05052 0.16852 C 0.04948 0.16805 0.0444 0.16713 0.04271 0.16528 C 0.04193 0.16458 0.04141 0.16342 0.04089 0.16227 C 0.03971 0.15926 0.0375 0.15301 0.0375 0.15301 L 0.03568 0.14352 C 0.03542 0.14213 0.03542 0.14028 0.0349 0.13889 L 0.03307 0.13426 C 0.03281 0.12963 0.03229 0.125 0.03229 0.12037 C 0.03229 0.10069 0.03255 0.08102 0.03307 0.06134 C 0.0332 0.05926 0.03346 0.05717 0.03398 0.05532 C 0.03555 0.04977 0.03659 0.04491 0.0401 0.04444 C 0.04675 0.04352 0.05352 0.04352 0.06016 0.04282 C 0.06419 0.04236 0.06823 0.04166 0.0724 0.0412 L 0.08021 0.03657 L 0.08281 0.03495 L 0.08542 0.03356 C 0.10065 0.03518 0.10378 0.02893 0.09935 0.03657 L 0.09935 0.03657 L 0.09935 0.03657 " pathEditMode="relative" ptsTypes="AAAAAAAAAAAAAAAAAAAAAAAAAAAAAAAAAA">
                                      <p:cBhvr>
                                        <p:cTn id="18" dur="4500" fill="hold"/>
                                        <p:tgtEl>
                                          <p:spTgt spid="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9505 0.04907 L 0.09505 0.04907 C 0.10117 0.04838 0.10729 0.04884 0.11341 0.04745 C 0.11445 0.04722 0.11497 0.04514 0.11602 0.04421 C 0.11706 0.04352 0.11836 0.04328 0.11953 0.04282 C 0.11914 0.03287 0.11914 0.02315 0.11862 0.01342 C 0.11849 0.01157 0.11797 0.01018 0.11771 0.00856 C 0.11484 -0.01366 0.11719 -0.00023 0.1151 -0.01158 C 0.11537 -0.04306 0.11602 -0.07454 0.11602 -0.10602 C 0.11602 -0.16019 0.11823 -0.12454 0.11341 -0.14167 C 0.11289 -0.14306 0.11302 -0.14491 0.1125 -0.1463 C 0.11185 -0.14815 0.11081 -0.14954 0.1099 -0.15093 C 0.10768 -0.16273 0.11094 -0.14861 0.10638 -0.1588 C 0.10221 -0.16806 0.1112 -0.15926 0.10117 -0.16644 C 0.09961 -0.16922 0.09805 -0.17269 0.09596 -0.17431 C 0.09479 -0.175 0.09362 -0.17523 0.09245 -0.1757 C 0.08763 -0.18148 0.09167 -0.17755 0.08372 -0.18033 C 0.08138 -0.18125 0.07904 -0.18241 0.07669 -0.18357 L 0.07318 -0.18496 C 0.06628 -0.18449 0.05925 -0.18449 0.05234 -0.18357 C 0.05104 -0.18334 0.05 -0.18241 0.04883 -0.18195 C 0.04714 -0.18125 0.04531 -0.18102 0.04362 -0.18033 C 0.04063 -0.17871 0.04102 -0.18056 0.04102 -0.17732 L 0.04102 -0.17732 " pathEditMode="relative" ptsTypes="AAAAAAAAAAAAAAAAAAAAAAAA">
                                      <p:cBhvr>
                                        <p:cTn id="26" dur="2750" fill="hold"/>
                                        <p:tgtEl>
                                          <p:spTgt spid="5"/>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32615-A1C7-43BB-B19A-C935CA345C71}"/>
              </a:ext>
            </a:extLst>
          </p:cNvPr>
          <p:cNvSpPr>
            <a:spLocks noGrp="1"/>
          </p:cNvSpPr>
          <p:nvPr>
            <p:ph type="title"/>
          </p:nvPr>
        </p:nvSpPr>
        <p:spPr/>
        <p:txBody>
          <a:bodyPr/>
          <a:lstStyle/>
          <a:p>
            <a:r>
              <a:rPr lang="nl-NL" dirty="0"/>
              <a:t>Examenvraag 2025</a:t>
            </a:r>
          </a:p>
        </p:txBody>
      </p:sp>
      <p:sp>
        <p:nvSpPr>
          <p:cNvPr id="3" name="Tijdelijke aanduiding voor inhoud 2">
            <a:extLst>
              <a:ext uri="{FF2B5EF4-FFF2-40B4-BE49-F238E27FC236}">
                <a16:creationId xmlns:a16="http://schemas.microsoft.com/office/drawing/2014/main" id="{57922C2B-03E4-406D-8B44-C6751ECE604A}"/>
              </a:ext>
            </a:extLst>
          </p:cNvPr>
          <p:cNvSpPr>
            <a:spLocks noGrp="1"/>
          </p:cNvSpPr>
          <p:nvPr>
            <p:ph idx="1"/>
          </p:nvPr>
        </p:nvSpPr>
        <p:spPr>
          <a:xfrm>
            <a:off x="540488" y="1814992"/>
            <a:ext cx="5739809" cy="4351338"/>
          </a:xfrm>
        </p:spPr>
        <p:txBody>
          <a:bodyPr>
            <a:normAutofit fontScale="92500"/>
          </a:bodyPr>
          <a:lstStyle/>
          <a:p>
            <a:r>
              <a:rPr lang="nl-NL" dirty="0"/>
              <a:t>Een virus kan na inademing via een longblaasje opgenomen worden in het bloed en gaat daarna via de kortste weg naar de kop van het konijn. In welke volgorde gaat het virus door de bloedvaten? </a:t>
            </a:r>
          </a:p>
          <a:p>
            <a:r>
              <a:rPr lang="nl-NL" b="1" dirty="0"/>
              <a:t>A</a:t>
            </a:r>
            <a:r>
              <a:rPr lang="nl-NL" dirty="0"/>
              <a:t> longader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halsader </a:t>
            </a:r>
          </a:p>
          <a:p>
            <a:r>
              <a:rPr lang="nl-NL" b="1" dirty="0">
                <a:solidFill>
                  <a:srgbClr val="00B050"/>
                </a:solidFill>
              </a:rPr>
              <a:t>B</a:t>
            </a:r>
            <a:r>
              <a:rPr lang="nl-NL" dirty="0">
                <a:solidFill>
                  <a:srgbClr val="00B050"/>
                </a:solidFill>
              </a:rPr>
              <a:t> longader </a:t>
            </a:r>
            <a:r>
              <a:rPr lang="nl-NL" dirty="0">
                <a:solidFill>
                  <a:srgbClr val="00B050"/>
                </a:solidFill>
                <a:sym typeface="Wingdings" panose="05000000000000000000" pitchFamily="2" charset="2"/>
              </a:rPr>
              <a:t></a:t>
            </a:r>
            <a:r>
              <a:rPr lang="nl-NL" dirty="0">
                <a:solidFill>
                  <a:srgbClr val="00B050"/>
                </a:solidFill>
              </a:rPr>
              <a:t> aorta </a:t>
            </a:r>
            <a:r>
              <a:rPr lang="nl-NL" dirty="0">
                <a:solidFill>
                  <a:srgbClr val="00B050"/>
                </a:solidFill>
                <a:sym typeface="Wingdings" panose="05000000000000000000" pitchFamily="2" charset="2"/>
              </a:rPr>
              <a:t></a:t>
            </a:r>
            <a:r>
              <a:rPr lang="nl-NL" dirty="0">
                <a:solidFill>
                  <a:srgbClr val="00B050"/>
                </a:solidFill>
              </a:rPr>
              <a:t> halsslagader </a:t>
            </a:r>
          </a:p>
          <a:p>
            <a:r>
              <a:rPr lang="nl-NL" b="1" dirty="0"/>
              <a:t>C</a:t>
            </a:r>
            <a:r>
              <a:rPr lang="nl-NL" dirty="0"/>
              <a:t> longslagader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halsader </a:t>
            </a:r>
          </a:p>
          <a:p>
            <a:r>
              <a:rPr lang="nl-NL" b="1" dirty="0"/>
              <a:t>D</a:t>
            </a:r>
            <a:r>
              <a:rPr lang="nl-NL" dirty="0"/>
              <a:t> longslagader </a:t>
            </a:r>
            <a:r>
              <a:rPr lang="nl-NL" dirty="0">
                <a:sym typeface="Wingdings" panose="05000000000000000000" pitchFamily="2" charset="2"/>
              </a:rPr>
              <a:t></a:t>
            </a:r>
            <a:r>
              <a:rPr lang="nl-NL" dirty="0"/>
              <a:t> aorta </a:t>
            </a:r>
            <a:r>
              <a:rPr lang="nl-NL" dirty="0">
                <a:sym typeface="Wingdings" panose="05000000000000000000" pitchFamily="2" charset="2"/>
              </a:rPr>
              <a:t></a:t>
            </a:r>
            <a:r>
              <a:rPr lang="nl-NL" dirty="0"/>
              <a:t> halsslagader </a:t>
            </a:r>
          </a:p>
        </p:txBody>
      </p:sp>
      <p:pic>
        <p:nvPicPr>
          <p:cNvPr id="4" name="Picture 2" descr="https://primary.jwwb.nl/public/z/j/g/temp-sqkmssyvkgtqbjvqpldz/bloedvatenstelsel-1.jpg">
            <a:extLst>
              <a:ext uri="{FF2B5EF4-FFF2-40B4-BE49-F238E27FC236}">
                <a16:creationId xmlns:a16="http://schemas.microsoft.com/office/drawing/2014/main" id="{6D2A0BF0-5DA7-49C3-93EB-4AE4ACAA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009" y="365125"/>
            <a:ext cx="5444228" cy="6354172"/>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7F9C47C-AB78-4FBC-82A9-F5B0574A844C}"/>
              </a:ext>
            </a:extLst>
          </p:cNvPr>
          <p:cNvSpPr/>
          <p:nvPr/>
        </p:nvSpPr>
        <p:spPr>
          <a:xfrm>
            <a:off x="10653823" y="1573619"/>
            <a:ext cx="997689" cy="361507"/>
          </a:xfrm>
          <a:prstGeom prst="rect">
            <a:avLst/>
          </a:prstGeom>
          <a:noFill/>
          <a:ln w="38100">
            <a:solidFill>
              <a:srgbClr val="9763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9EF59066-217E-468B-A66A-54E389D7FCDE}"/>
              </a:ext>
            </a:extLst>
          </p:cNvPr>
          <p:cNvSpPr/>
          <p:nvPr/>
        </p:nvSpPr>
        <p:spPr>
          <a:xfrm>
            <a:off x="10653822" y="2239926"/>
            <a:ext cx="997689" cy="361507"/>
          </a:xfrm>
          <a:prstGeom prst="rect">
            <a:avLst/>
          </a:prstGeom>
          <a:noFill/>
          <a:ln w="38100">
            <a:solidFill>
              <a:srgbClr val="9763E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7">
            <a:extLst>
              <a:ext uri="{FF2B5EF4-FFF2-40B4-BE49-F238E27FC236}">
                <a16:creationId xmlns:a16="http://schemas.microsoft.com/office/drawing/2014/main" id="{5D69BD80-9238-4B70-B5D8-2D727DF1D3F7}"/>
              </a:ext>
            </a:extLst>
          </p:cNvPr>
          <p:cNvSpPr/>
          <p:nvPr/>
        </p:nvSpPr>
        <p:spPr>
          <a:xfrm>
            <a:off x="10653820" y="912665"/>
            <a:ext cx="1538179" cy="416516"/>
          </a:xfrm>
          <a:prstGeom prst="rect">
            <a:avLst/>
          </a:prstGeom>
          <a:noFill/>
          <a:ln w="38100">
            <a:solidFill>
              <a:srgbClr val="9763E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b="1" dirty="0"/>
              <a:t>Halsslagader</a:t>
            </a:r>
          </a:p>
        </p:txBody>
      </p:sp>
      <p:cxnSp>
        <p:nvCxnSpPr>
          <p:cNvPr id="10" name="Rechte verbindingslijn 9">
            <a:extLst>
              <a:ext uri="{FF2B5EF4-FFF2-40B4-BE49-F238E27FC236}">
                <a16:creationId xmlns:a16="http://schemas.microsoft.com/office/drawing/2014/main" id="{5DFDA8A5-D274-4B82-8856-55007649B08B}"/>
              </a:ext>
            </a:extLst>
          </p:cNvPr>
          <p:cNvCxnSpPr>
            <a:cxnSpLocks/>
            <a:stCxn id="8" idx="1"/>
          </p:cNvCxnSpPr>
          <p:nvPr/>
        </p:nvCxnSpPr>
        <p:spPr>
          <a:xfrm flipH="1">
            <a:off x="10398644" y="1120923"/>
            <a:ext cx="255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48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202F-CDD2-881C-7331-736299829EE2}"/>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B380AB8C-A4D3-E902-4207-E678031A4B7E}"/>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a:latin typeface="+mn-lt"/>
              </a:rPr>
              <a:t>Spreekuren</a:t>
            </a:r>
          </a:p>
          <a:p>
            <a:pPr algn="l"/>
            <a:r>
              <a:rPr lang="nl-NL" sz="2800">
                <a:latin typeface="+mn-lt"/>
              </a:rPr>
              <a:t>Bekijk ook de spreekuren van de voorgaande jaren.</a:t>
            </a:r>
            <a:endParaRPr lang="nl-NL" dirty="0">
              <a:latin typeface="+mn-lt"/>
            </a:endParaRPr>
          </a:p>
        </p:txBody>
      </p:sp>
      <p:pic>
        <p:nvPicPr>
          <p:cNvPr id="3" name="Afbeelding 2" descr="Afbeelding met kleding, Menselijk gezicht, persoon, glimlach&#10;&#10;Automatisch gegenereerde beschrijving">
            <a:extLst>
              <a:ext uri="{FF2B5EF4-FFF2-40B4-BE49-F238E27FC236}">
                <a16:creationId xmlns:a16="http://schemas.microsoft.com/office/drawing/2014/main" id="{2D01A27D-26DB-5A5E-21B0-2F09C6C12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560" y="3429000"/>
            <a:ext cx="5588000" cy="3162300"/>
          </a:xfrm>
          <a:prstGeom prst="rect">
            <a:avLst/>
          </a:prstGeom>
        </p:spPr>
      </p:pic>
      <p:pic>
        <p:nvPicPr>
          <p:cNvPr id="6" name="Afbeelding 5" descr="Afbeelding met glimlach, Menselijk gezicht, tekst, kleding&#10;&#10;Automatisch gegenereerde beschrijving">
            <a:extLst>
              <a:ext uri="{FF2B5EF4-FFF2-40B4-BE49-F238E27FC236}">
                <a16:creationId xmlns:a16="http://schemas.microsoft.com/office/drawing/2014/main" id="{0DCFAD90-6D7C-210E-197E-28EED7FFE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0" y="1803400"/>
            <a:ext cx="5600700" cy="3251200"/>
          </a:xfrm>
          <a:prstGeom prst="rect">
            <a:avLst/>
          </a:prstGeom>
        </p:spPr>
      </p:pic>
    </p:spTree>
    <p:extLst>
      <p:ext uri="{BB962C8B-B14F-4D97-AF65-F5344CB8AC3E}">
        <p14:creationId xmlns:p14="http://schemas.microsoft.com/office/powerpoint/2010/main" val="25738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931B-4D74-B43B-4E6B-0592D9B731BE}"/>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BE0C5EB6-FE43-5946-EE97-1AFCFD0FA501}"/>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Werkplan en biologisch onderzoek</a:t>
            </a:r>
          </a:p>
        </p:txBody>
      </p:sp>
      <p:sp>
        <p:nvSpPr>
          <p:cNvPr id="2" name="Tekstvak 1">
            <a:extLst>
              <a:ext uri="{FF2B5EF4-FFF2-40B4-BE49-F238E27FC236}">
                <a16:creationId xmlns:a16="http://schemas.microsoft.com/office/drawing/2014/main" id="{6EE0DE8B-D0C7-655E-F4EE-9FADBAFFEFD7}"/>
              </a:ext>
            </a:extLst>
          </p:cNvPr>
          <p:cNvSpPr txBox="1"/>
          <p:nvPr/>
        </p:nvSpPr>
        <p:spPr>
          <a:xfrm>
            <a:off x="4594034" y="2985571"/>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207209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act wat je zoekt | Biologie - Universiteit Utrecht - Exact wat je zoekt"/>
          <p:cNvPicPr>
            <a:picLocks noChangeAspect="1" noChangeArrowheads="1"/>
          </p:cNvPicPr>
          <p:nvPr/>
        </p:nvPicPr>
        <p:blipFill rotWithShape="1">
          <a:blip r:embed="rId2">
            <a:extLst>
              <a:ext uri="{28A0092B-C50C-407E-A947-70E740481C1C}">
                <a14:useLocalDpi xmlns:a14="http://schemas.microsoft.com/office/drawing/2010/main" val="0"/>
              </a:ext>
            </a:extLst>
          </a:blip>
          <a:srcRect l="1978"/>
          <a:stretch/>
        </p:blipFill>
        <p:spPr bwMode="auto">
          <a:xfrm>
            <a:off x="888379" y="1901113"/>
            <a:ext cx="10465422" cy="417052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037C5D1-F82A-E64F-36C4-3D39A572D48F}"/>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Werkplan en biologisch onderzoek</a:t>
            </a:r>
          </a:p>
          <a:p>
            <a:pPr algn="l"/>
            <a:r>
              <a:rPr lang="nl-NL" sz="2800" dirty="0">
                <a:latin typeface="+mn-lt"/>
              </a:rPr>
              <a:t>Bij het doen van een onderzoek volg je altijd </a:t>
            </a:r>
            <a:r>
              <a:rPr lang="nl-NL" sz="2800" b="1" dirty="0">
                <a:solidFill>
                  <a:srgbClr val="945DE8"/>
                </a:solidFill>
                <a:latin typeface="+mn-lt"/>
              </a:rPr>
              <a:t>dezelfde stappen</a:t>
            </a:r>
            <a:r>
              <a:rPr lang="nl-NL" sz="2800" dirty="0">
                <a:latin typeface="+mn-lt"/>
              </a:rPr>
              <a:t>.</a:t>
            </a:r>
            <a:endParaRPr lang="nl-NL" dirty="0">
              <a:latin typeface="+mn-lt"/>
            </a:endParaRPr>
          </a:p>
        </p:txBody>
      </p:sp>
    </p:spTree>
    <p:extLst>
      <p:ext uri="{BB962C8B-B14F-4D97-AF65-F5344CB8AC3E}">
        <p14:creationId xmlns:p14="http://schemas.microsoft.com/office/powerpoint/2010/main" val="4961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037C5D1-F82A-E64F-36C4-3D39A572D48F}"/>
              </a:ext>
            </a:extLst>
          </p:cNvPr>
          <p:cNvSpPr txBox="1">
            <a:spLocks/>
          </p:cNvSpPr>
          <p:nvPr/>
        </p:nvSpPr>
        <p:spPr>
          <a:xfrm>
            <a:off x="838199" y="786365"/>
            <a:ext cx="10876723" cy="5648301"/>
          </a:xfrm>
          <a:prstGeom prst="rect">
            <a:avLst/>
          </a:prstGeom>
        </p:spPr>
        <p:txBody>
          <a:bodyPr vert="horz" lIns="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2800" b="1" dirty="0">
                <a:solidFill>
                  <a:srgbClr val="945DE8"/>
                </a:solidFill>
                <a:latin typeface="+mn-lt"/>
              </a:rPr>
              <a:t>Wat</a:t>
            </a:r>
            <a:br>
              <a:rPr lang="nl-NL" sz="2800" b="1" dirty="0">
                <a:solidFill>
                  <a:srgbClr val="945DE8"/>
                </a:solidFill>
                <a:latin typeface="+mn-lt"/>
              </a:rPr>
            </a:br>
            <a:r>
              <a:rPr lang="nl-NL" sz="2800" i="1" dirty="0">
                <a:latin typeface="+mn-lt"/>
              </a:rPr>
              <a:t>Probleemstelling</a:t>
            </a:r>
          </a:p>
          <a:p>
            <a:pPr algn="l"/>
            <a:r>
              <a:rPr lang="nl-NL" sz="2800" i="1" dirty="0">
                <a:latin typeface="+mn-lt"/>
              </a:rPr>
              <a:t>Onderzoeksvraag</a:t>
            </a:r>
          </a:p>
          <a:p>
            <a:pPr algn="l"/>
            <a:r>
              <a:rPr lang="nl-NL" sz="2800" i="1" dirty="0">
                <a:latin typeface="+mn-lt"/>
              </a:rPr>
              <a:t>Verwachting</a:t>
            </a:r>
          </a:p>
          <a:p>
            <a:pPr algn="l"/>
            <a:endParaRPr lang="nl-NL" sz="2800" i="1" dirty="0">
              <a:latin typeface="+mn-lt"/>
            </a:endParaRPr>
          </a:p>
          <a:p>
            <a:pPr algn="l"/>
            <a:r>
              <a:rPr lang="nl-NL" sz="2800" b="1" dirty="0">
                <a:solidFill>
                  <a:srgbClr val="945DE8"/>
                </a:solidFill>
                <a:latin typeface="+mn-lt"/>
              </a:rPr>
              <a:t>Werkplan</a:t>
            </a:r>
            <a:br>
              <a:rPr lang="nl-NL" sz="2800" dirty="0">
                <a:latin typeface="+mn-lt"/>
              </a:rPr>
            </a:br>
            <a:r>
              <a:rPr lang="nl-NL" sz="2800" i="1" dirty="0">
                <a:latin typeface="+mn-lt"/>
              </a:rPr>
              <a:t>Wat ga je doen? </a:t>
            </a:r>
          </a:p>
          <a:p>
            <a:pPr algn="l"/>
            <a:r>
              <a:rPr lang="nl-NL" sz="2800" i="1" dirty="0">
                <a:latin typeface="+mn-lt"/>
              </a:rPr>
              <a:t>Wat heb je nodig? </a:t>
            </a:r>
          </a:p>
          <a:p>
            <a:pPr algn="l"/>
            <a:r>
              <a:rPr lang="nl-NL" sz="2800" i="1" dirty="0">
                <a:latin typeface="+mn-lt"/>
              </a:rPr>
              <a:t>Hoe ga je waarnemen? </a:t>
            </a:r>
          </a:p>
          <a:p>
            <a:pPr algn="l"/>
            <a:r>
              <a:rPr lang="nl-NL" sz="2800" i="1" dirty="0">
                <a:latin typeface="+mn-lt"/>
              </a:rPr>
              <a:t>Hoe noteer je de gegevens?</a:t>
            </a:r>
          </a:p>
          <a:p>
            <a:pPr algn="l"/>
            <a:endParaRPr lang="nl-NL" sz="2800" dirty="0">
              <a:latin typeface="+mn-lt"/>
            </a:endParaRPr>
          </a:p>
          <a:p>
            <a:pPr algn="l"/>
            <a:r>
              <a:rPr lang="nl-NL" sz="2800" b="1" dirty="0">
                <a:solidFill>
                  <a:srgbClr val="945DE8"/>
                </a:solidFill>
                <a:latin typeface="+mn-lt"/>
              </a:rPr>
              <a:t>Waarneming</a:t>
            </a:r>
          </a:p>
          <a:p>
            <a:pPr algn="l"/>
            <a:r>
              <a:rPr lang="nl-NL" sz="2800" i="1" dirty="0">
                <a:latin typeface="+mn-lt"/>
              </a:rPr>
              <a:t>Waarneming en resultaten</a:t>
            </a:r>
          </a:p>
          <a:p>
            <a:pPr algn="l"/>
            <a:endParaRPr lang="nl-NL" sz="2800" dirty="0">
              <a:latin typeface="+mn-lt"/>
            </a:endParaRPr>
          </a:p>
          <a:p>
            <a:pPr algn="l"/>
            <a:r>
              <a:rPr lang="nl-NL" sz="2800" b="1" dirty="0">
                <a:solidFill>
                  <a:srgbClr val="945DE8"/>
                </a:solidFill>
                <a:latin typeface="+mn-lt"/>
              </a:rPr>
              <a:t>Conclusie</a:t>
            </a:r>
            <a:br>
              <a:rPr lang="nl-NL" sz="2800" dirty="0">
                <a:latin typeface="+mn-lt"/>
              </a:rPr>
            </a:br>
            <a:r>
              <a:rPr lang="nl-NL" sz="2800" i="1" dirty="0">
                <a:latin typeface="+mn-lt"/>
              </a:rPr>
              <a:t>In de conclusie geef je antwoord op de onderzoeksvraag.</a:t>
            </a:r>
          </a:p>
        </p:txBody>
      </p:sp>
      <p:sp>
        <p:nvSpPr>
          <p:cNvPr id="5" name="Tekstvak 4">
            <a:extLst>
              <a:ext uri="{FF2B5EF4-FFF2-40B4-BE49-F238E27FC236}">
                <a16:creationId xmlns:a16="http://schemas.microsoft.com/office/drawing/2014/main" id="{64295D32-17BC-1343-C687-DE1018F98EDB}"/>
              </a:ext>
            </a:extLst>
          </p:cNvPr>
          <p:cNvSpPr txBox="1"/>
          <p:nvPr/>
        </p:nvSpPr>
        <p:spPr>
          <a:xfrm>
            <a:off x="4641401" y="2228671"/>
            <a:ext cx="6712400"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nl-NL" sz="2400" b="1" dirty="0"/>
              <a:t>Let op!</a:t>
            </a:r>
          </a:p>
          <a:p>
            <a:r>
              <a:rPr lang="nl-NL" sz="2400" dirty="0"/>
              <a:t>Twee </a:t>
            </a:r>
            <a:r>
              <a:rPr lang="nl-NL" sz="2400" b="1" dirty="0">
                <a:solidFill>
                  <a:srgbClr val="7030A0"/>
                </a:solidFill>
              </a:rPr>
              <a:t>GROTE</a:t>
            </a:r>
            <a:r>
              <a:rPr lang="nl-NL" sz="2400" b="1" dirty="0"/>
              <a:t> </a:t>
            </a:r>
            <a:r>
              <a:rPr lang="nl-NL" sz="2400" dirty="0"/>
              <a:t>groepen</a:t>
            </a:r>
            <a:r>
              <a:rPr lang="nl-NL" sz="2400" b="1" dirty="0"/>
              <a:t> </a:t>
            </a:r>
            <a:r>
              <a:rPr lang="nl-NL" sz="2400" dirty="0"/>
              <a:t>waarbij één </a:t>
            </a:r>
            <a:r>
              <a:rPr lang="nl-NL" sz="2400" b="1" dirty="0">
                <a:solidFill>
                  <a:srgbClr val="7030A0"/>
                </a:solidFill>
              </a:rPr>
              <a:t>FACTOR</a:t>
            </a:r>
            <a:r>
              <a:rPr lang="nl-NL" sz="2400" dirty="0"/>
              <a:t> ander is;</a:t>
            </a:r>
          </a:p>
          <a:p>
            <a:r>
              <a:rPr lang="nl-NL" sz="2400" b="1" dirty="0">
                <a:solidFill>
                  <a:srgbClr val="7030A0"/>
                </a:solidFill>
              </a:rPr>
              <a:t>WAT</a:t>
            </a:r>
            <a:r>
              <a:rPr lang="nl-NL" sz="2400" dirty="0"/>
              <a:t> ga je meten, je vergelijkt de twee groepen.</a:t>
            </a:r>
          </a:p>
        </p:txBody>
      </p:sp>
    </p:spTree>
    <p:extLst>
      <p:ext uri="{BB962C8B-B14F-4D97-AF65-F5344CB8AC3E}">
        <p14:creationId xmlns:p14="http://schemas.microsoft.com/office/powerpoint/2010/main" val="429141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64295D32-17BC-1343-C687-DE1018F98EDB}"/>
              </a:ext>
            </a:extLst>
          </p:cNvPr>
          <p:cNvSpPr txBox="1"/>
          <p:nvPr/>
        </p:nvSpPr>
        <p:spPr>
          <a:xfrm>
            <a:off x="2116660" y="2705725"/>
            <a:ext cx="7958680" cy="144655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nl-NL" sz="3200" b="1" dirty="0"/>
              <a:t>Let op!</a:t>
            </a:r>
          </a:p>
          <a:p>
            <a:r>
              <a:rPr lang="nl-NL" sz="2800" dirty="0"/>
              <a:t>Twee </a:t>
            </a:r>
            <a:r>
              <a:rPr lang="nl-NL" sz="2800" b="1" dirty="0">
                <a:solidFill>
                  <a:srgbClr val="7030A0"/>
                </a:solidFill>
              </a:rPr>
              <a:t>GROTE</a:t>
            </a:r>
            <a:r>
              <a:rPr lang="nl-NL" sz="2800" b="1" dirty="0"/>
              <a:t> </a:t>
            </a:r>
            <a:r>
              <a:rPr lang="nl-NL" sz="2800" dirty="0"/>
              <a:t>groepen</a:t>
            </a:r>
            <a:r>
              <a:rPr lang="nl-NL" sz="2800" b="1" dirty="0"/>
              <a:t> </a:t>
            </a:r>
            <a:r>
              <a:rPr lang="nl-NL" sz="2800" dirty="0"/>
              <a:t>waarbij één </a:t>
            </a:r>
            <a:r>
              <a:rPr lang="nl-NL" sz="2800" b="1" dirty="0">
                <a:solidFill>
                  <a:srgbClr val="7030A0"/>
                </a:solidFill>
              </a:rPr>
              <a:t>FACTOR</a:t>
            </a:r>
            <a:r>
              <a:rPr lang="nl-NL" sz="2800" dirty="0"/>
              <a:t> ander is;</a:t>
            </a:r>
          </a:p>
          <a:p>
            <a:r>
              <a:rPr lang="nl-NL" sz="2800" b="1" dirty="0">
                <a:solidFill>
                  <a:srgbClr val="7030A0"/>
                </a:solidFill>
              </a:rPr>
              <a:t>WAT</a:t>
            </a:r>
            <a:r>
              <a:rPr lang="nl-NL" sz="2800" dirty="0"/>
              <a:t> ga je meten, je vergelijkt de twee groepen.</a:t>
            </a:r>
          </a:p>
        </p:txBody>
      </p:sp>
    </p:spTree>
    <p:extLst>
      <p:ext uri="{BB962C8B-B14F-4D97-AF65-F5344CB8AC3E}">
        <p14:creationId xmlns:p14="http://schemas.microsoft.com/office/powerpoint/2010/main" val="175405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06E3-B303-11DE-B91D-4C70D5A8FA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FD1486-0FD5-4DB1-87A4-769D307C0A76}"/>
              </a:ext>
            </a:extLst>
          </p:cNvPr>
          <p:cNvSpPr>
            <a:spLocks noGrp="1"/>
          </p:cNvSpPr>
          <p:nvPr>
            <p:ph type="title"/>
          </p:nvPr>
        </p:nvSpPr>
        <p:spPr/>
        <p:txBody>
          <a:bodyPr/>
          <a:lstStyle/>
          <a:p>
            <a:r>
              <a:rPr lang="nl-NL" dirty="0"/>
              <a:t>Stambomen &amp; kruisingen</a:t>
            </a:r>
            <a:br>
              <a:rPr lang="nl-NL" dirty="0"/>
            </a:br>
            <a:endParaRPr lang="nl-NL" dirty="0"/>
          </a:p>
        </p:txBody>
      </p:sp>
      <p:sp>
        <p:nvSpPr>
          <p:cNvPr id="3" name="Tijdelijke aanduiding voor tekst 2">
            <a:extLst>
              <a:ext uri="{FF2B5EF4-FFF2-40B4-BE49-F238E27FC236}">
                <a16:creationId xmlns:a16="http://schemas.microsoft.com/office/drawing/2014/main" id="{1B48FE4D-7347-4485-A8CC-91D18C9E1CE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67940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FF0EB46-F6B5-4545-B69B-62EAF750CD25}"/>
              </a:ext>
            </a:extLst>
          </p:cNvPr>
          <p:cNvSpPr/>
          <p:nvPr/>
        </p:nvSpPr>
        <p:spPr>
          <a:xfrm>
            <a:off x="3992099" y="1581704"/>
            <a:ext cx="1503144" cy="1306721"/>
          </a:xfrm>
          <a:prstGeom prst="rect">
            <a:avLst/>
          </a:prstGeom>
          <a:solidFill>
            <a:srgbClr val="9763E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05D3DA7B-74DE-4FD9-AC81-D4157C4DAAD4}"/>
              </a:ext>
            </a:extLst>
          </p:cNvPr>
          <p:cNvSpPr/>
          <p:nvPr/>
        </p:nvSpPr>
        <p:spPr>
          <a:xfrm>
            <a:off x="6684766" y="1563154"/>
            <a:ext cx="1503140" cy="1358737"/>
          </a:xfrm>
          <a:prstGeom prst="ellipse">
            <a:avLst/>
          </a:prstGeom>
          <a:solidFill>
            <a:srgbClr val="9763E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a:extLst>
              <a:ext uri="{FF2B5EF4-FFF2-40B4-BE49-F238E27FC236}">
                <a16:creationId xmlns:a16="http://schemas.microsoft.com/office/drawing/2014/main" id="{C0F32433-4BC4-4E46-B71F-1C657768D580}"/>
              </a:ext>
            </a:extLst>
          </p:cNvPr>
          <p:cNvCxnSpPr>
            <a:cxnSpLocks/>
            <a:stCxn id="3" idx="3"/>
            <a:endCxn id="4" idx="2"/>
          </p:cNvCxnSpPr>
          <p:nvPr/>
        </p:nvCxnSpPr>
        <p:spPr>
          <a:xfrm>
            <a:off x="5495243" y="2235065"/>
            <a:ext cx="1189523" cy="745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DBD039B3-C211-4D10-849A-9B3BD4CF5B33}"/>
              </a:ext>
            </a:extLst>
          </p:cNvPr>
          <p:cNvSpPr txBox="1"/>
          <p:nvPr/>
        </p:nvSpPr>
        <p:spPr>
          <a:xfrm>
            <a:off x="4406787" y="2026627"/>
            <a:ext cx="673769" cy="369332"/>
          </a:xfrm>
          <a:prstGeom prst="rect">
            <a:avLst/>
          </a:prstGeom>
          <a:solidFill>
            <a:srgbClr val="9763E8"/>
          </a:solidFill>
          <a:ln>
            <a:solidFill>
              <a:srgbClr val="7030A0"/>
            </a:solidFill>
          </a:ln>
        </p:spPr>
        <p:txBody>
          <a:bodyPr wrap="square" rtlCol="0">
            <a:spAutoFit/>
          </a:bodyPr>
          <a:lstStyle/>
          <a:p>
            <a:r>
              <a:rPr lang="nl-NL" dirty="0">
                <a:solidFill>
                  <a:schemeClr val="bg1"/>
                </a:solidFill>
              </a:rPr>
              <a:t>Man</a:t>
            </a:r>
          </a:p>
        </p:txBody>
      </p:sp>
      <p:sp>
        <p:nvSpPr>
          <p:cNvPr id="8" name="Tekstvak 7">
            <a:extLst>
              <a:ext uri="{FF2B5EF4-FFF2-40B4-BE49-F238E27FC236}">
                <a16:creationId xmlns:a16="http://schemas.microsoft.com/office/drawing/2014/main" id="{0959BC55-284B-42D7-9242-4E0124BA6FB8}"/>
              </a:ext>
            </a:extLst>
          </p:cNvPr>
          <p:cNvSpPr txBox="1"/>
          <p:nvPr/>
        </p:nvSpPr>
        <p:spPr>
          <a:xfrm>
            <a:off x="6998387" y="2068104"/>
            <a:ext cx="875899" cy="369332"/>
          </a:xfrm>
          <a:prstGeom prst="rect">
            <a:avLst/>
          </a:prstGeom>
          <a:solidFill>
            <a:srgbClr val="9763E8"/>
          </a:solidFill>
          <a:ln>
            <a:solidFill>
              <a:srgbClr val="7030A0"/>
            </a:solidFill>
          </a:ln>
        </p:spPr>
        <p:txBody>
          <a:bodyPr wrap="square" rtlCol="0">
            <a:spAutoFit/>
          </a:bodyPr>
          <a:lstStyle/>
          <a:p>
            <a:r>
              <a:rPr lang="nl-NL" dirty="0">
                <a:solidFill>
                  <a:schemeClr val="bg1"/>
                </a:solidFill>
              </a:rPr>
              <a:t>Vrouw</a:t>
            </a:r>
          </a:p>
        </p:txBody>
      </p:sp>
      <p:cxnSp>
        <p:nvCxnSpPr>
          <p:cNvPr id="15" name="Rechte verbindingslijn 14">
            <a:extLst>
              <a:ext uri="{FF2B5EF4-FFF2-40B4-BE49-F238E27FC236}">
                <a16:creationId xmlns:a16="http://schemas.microsoft.com/office/drawing/2014/main" id="{D5031FAA-9D9A-4547-8712-5E602E27694A}"/>
              </a:ext>
            </a:extLst>
          </p:cNvPr>
          <p:cNvCxnSpPr>
            <a:cxnSpLocks/>
          </p:cNvCxnSpPr>
          <p:nvPr/>
        </p:nvCxnSpPr>
        <p:spPr>
          <a:xfrm>
            <a:off x="6183525" y="2252770"/>
            <a:ext cx="0" cy="133213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938D2042-9E76-49EB-9B40-8F56540B6C38}"/>
              </a:ext>
            </a:extLst>
          </p:cNvPr>
          <p:cNvCxnSpPr>
            <a:cxnSpLocks/>
          </p:cNvCxnSpPr>
          <p:nvPr/>
        </p:nvCxnSpPr>
        <p:spPr>
          <a:xfrm>
            <a:off x="5495243" y="3584906"/>
            <a:ext cx="141491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D6F03FF4-6C2B-4B2B-800C-DB0CA1CDE3F5}"/>
              </a:ext>
            </a:extLst>
          </p:cNvPr>
          <p:cNvCxnSpPr>
            <a:cxnSpLocks/>
          </p:cNvCxnSpPr>
          <p:nvPr/>
        </p:nvCxnSpPr>
        <p:spPr>
          <a:xfrm>
            <a:off x="5495243" y="3584906"/>
            <a:ext cx="0" cy="83823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BD683392-52B7-4ABE-8226-549098751C25}"/>
              </a:ext>
            </a:extLst>
          </p:cNvPr>
          <p:cNvCxnSpPr>
            <a:cxnSpLocks/>
          </p:cNvCxnSpPr>
          <p:nvPr/>
        </p:nvCxnSpPr>
        <p:spPr>
          <a:xfrm flipH="1">
            <a:off x="6944147" y="3584906"/>
            <a:ext cx="1" cy="69648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ABC69D2E-148E-44CF-B06E-6D6660444683}"/>
              </a:ext>
            </a:extLst>
          </p:cNvPr>
          <p:cNvSpPr txBox="1"/>
          <p:nvPr/>
        </p:nvSpPr>
        <p:spPr>
          <a:xfrm>
            <a:off x="1818342" y="2052715"/>
            <a:ext cx="1672517" cy="400110"/>
          </a:xfrm>
          <a:prstGeom prst="rect">
            <a:avLst/>
          </a:prstGeom>
          <a:noFill/>
        </p:spPr>
        <p:txBody>
          <a:bodyPr wrap="square" rtlCol="0">
            <a:spAutoFit/>
          </a:bodyPr>
          <a:lstStyle/>
          <a:p>
            <a:r>
              <a:rPr lang="nl-NL" sz="2000" b="1" dirty="0"/>
              <a:t>P</a:t>
            </a:r>
            <a:r>
              <a:rPr lang="nl-NL" sz="2000" dirty="0"/>
              <a:t> = </a:t>
            </a:r>
            <a:r>
              <a:rPr lang="nl-NL" sz="2000" dirty="0" err="1"/>
              <a:t>parents</a:t>
            </a:r>
            <a:endParaRPr lang="nl-NL" sz="2000" dirty="0"/>
          </a:p>
        </p:txBody>
      </p:sp>
      <p:sp>
        <p:nvSpPr>
          <p:cNvPr id="23" name="Rechthoek 22">
            <a:extLst>
              <a:ext uri="{FF2B5EF4-FFF2-40B4-BE49-F238E27FC236}">
                <a16:creationId xmlns:a16="http://schemas.microsoft.com/office/drawing/2014/main" id="{FB5B317B-D198-4A13-A3DC-58850FAF6396}"/>
              </a:ext>
            </a:extLst>
          </p:cNvPr>
          <p:cNvSpPr/>
          <p:nvPr/>
        </p:nvSpPr>
        <p:spPr>
          <a:xfrm>
            <a:off x="6578491" y="4313258"/>
            <a:ext cx="1503137" cy="1325563"/>
          </a:xfrm>
          <a:prstGeom prst="rect">
            <a:avLst/>
          </a:prstGeom>
          <a:solidFill>
            <a:srgbClr val="9763E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E6C07A7A-2AAB-431F-AEA9-5598E7F34DA1}"/>
              </a:ext>
            </a:extLst>
          </p:cNvPr>
          <p:cNvSpPr/>
          <p:nvPr/>
        </p:nvSpPr>
        <p:spPr>
          <a:xfrm>
            <a:off x="4249173" y="4269009"/>
            <a:ext cx="1612231" cy="1306707"/>
          </a:xfrm>
          <a:prstGeom prst="ellipse">
            <a:avLst/>
          </a:prstGeom>
          <a:solidFill>
            <a:srgbClr val="9763E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E8795068-656E-40A3-AED7-950D5942516A}"/>
              </a:ext>
            </a:extLst>
          </p:cNvPr>
          <p:cNvSpPr txBox="1"/>
          <p:nvPr/>
        </p:nvSpPr>
        <p:spPr>
          <a:xfrm>
            <a:off x="4623585" y="4742030"/>
            <a:ext cx="981775" cy="369332"/>
          </a:xfrm>
          <a:prstGeom prst="rect">
            <a:avLst/>
          </a:prstGeom>
          <a:solidFill>
            <a:srgbClr val="9763E8"/>
          </a:solidFill>
          <a:ln>
            <a:solidFill>
              <a:srgbClr val="7030A0"/>
            </a:solidFill>
          </a:ln>
        </p:spPr>
        <p:txBody>
          <a:bodyPr wrap="square" rtlCol="0">
            <a:spAutoFit/>
          </a:bodyPr>
          <a:lstStyle/>
          <a:p>
            <a:r>
              <a:rPr lang="nl-NL" dirty="0">
                <a:solidFill>
                  <a:schemeClr val="bg1"/>
                </a:solidFill>
              </a:rPr>
              <a:t>Dochter</a:t>
            </a:r>
          </a:p>
        </p:txBody>
      </p:sp>
      <p:sp>
        <p:nvSpPr>
          <p:cNvPr id="26" name="Tekstvak 25">
            <a:extLst>
              <a:ext uri="{FF2B5EF4-FFF2-40B4-BE49-F238E27FC236}">
                <a16:creationId xmlns:a16="http://schemas.microsoft.com/office/drawing/2014/main" id="{6874C120-3BC3-4CBE-A9AB-031389A31051}"/>
              </a:ext>
            </a:extLst>
          </p:cNvPr>
          <p:cNvSpPr txBox="1"/>
          <p:nvPr/>
        </p:nvSpPr>
        <p:spPr>
          <a:xfrm>
            <a:off x="6993174" y="4808430"/>
            <a:ext cx="673769" cy="369332"/>
          </a:xfrm>
          <a:prstGeom prst="rect">
            <a:avLst/>
          </a:prstGeom>
          <a:solidFill>
            <a:srgbClr val="9763E8"/>
          </a:solidFill>
          <a:ln>
            <a:solidFill>
              <a:srgbClr val="7030A0"/>
            </a:solidFill>
          </a:ln>
        </p:spPr>
        <p:txBody>
          <a:bodyPr wrap="square" rtlCol="0">
            <a:spAutoFit/>
          </a:bodyPr>
          <a:lstStyle/>
          <a:p>
            <a:r>
              <a:rPr lang="nl-NL" dirty="0">
                <a:solidFill>
                  <a:schemeClr val="bg1"/>
                </a:solidFill>
              </a:rPr>
              <a:t>Zoon</a:t>
            </a:r>
          </a:p>
        </p:txBody>
      </p:sp>
      <p:sp>
        <p:nvSpPr>
          <p:cNvPr id="27" name="Tekstvak 26">
            <a:extLst>
              <a:ext uri="{FF2B5EF4-FFF2-40B4-BE49-F238E27FC236}">
                <a16:creationId xmlns:a16="http://schemas.microsoft.com/office/drawing/2014/main" id="{BE3070FA-4949-4859-9164-817030810F56}"/>
              </a:ext>
            </a:extLst>
          </p:cNvPr>
          <p:cNvSpPr txBox="1"/>
          <p:nvPr/>
        </p:nvSpPr>
        <p:spPr>
          <a:xfrm>
            <a:off x="1951542" y="4767100"/>
            <a:ext cx="1672517" cy="400110"/>
          </a:xfrm>
          <a:prstGeom prst="rect">
            <a:avLst/>
          </a:prstGeom>
          <a:noFill/>
        </p:spPr>
        <p:txBody>
          <a:bodyPr wrap="square" rtlCol="0">
            <a:spAutoFit/>
          </a:bodyPr>
          <a:lstStyle/>
          <a:p>
            <a:r>
              <a:rPr lang="nl-NL" sz="2000" b="1" dirty="0"/>
              <a:t>F1 </a:t>
            </a:r>
            <a:r>
              <a:rPr lang="nl-NL" sz="2000" dirty="0"/>
              <a:t>= kinderen</a:t>
            </a:r>
          </a:p>
        </p:txBody>
      </p:sp>
      <p:sp>
        <p:nvSpPr>
          <p:cNvPr id="10" name="Titel 1">
            <a:extLst>
              <a:ext uri="{FF2B5EF4-FFF2-40B4-BE49-F238E27FC236}">
                <a16:creationId xmlns:a16="http://schemas.microsoft.com/office/drawing/2014/main" id="{AC926757-7B4E-ADA2-DE75-354910762C4C}"/>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Stambomen &amp; kruisingen</a:t>
            </a:r>
          </a:p>
        </p:txBody>
      </p:sp>
    </p:spTree>
    <p:extLst>
      <p:ext uri="{BB962C8B-B14F-4D97-AF65-F5344CB8AC3E}">
        <p14:creationId xmlns:p14="http://schemas.microsoft.com/office/powerpoint/2010/main" val="331800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2" grpId="0"/>
      <p:bldP spid="23" grpId="0" animBg="1"/>
      <p:bldP spid="24"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0FF0EB46-F6B5-4545-B69B-62EAF750CD25}"/>
              </a:ext>
            </a:extLst>
          </p:cNvPr>
          <p:cNvSpPr/>
          <p:nvPr/>
        </p:nvSpPr>
        <p:spPr>
          <a:xfrm>
            <a:off x="3992099" y="1581704"/>
            <a:ext cx="1503144" cy="130672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05D3DA7B-74DE-4FD9-AC81-D4157C4DAAD4}"/>
              </a:ext>
            </a:extLst>
          </p:cNvPr>
          <p:cNvSpPr/>
          <p:nvPr/>
        </p:nvSpPr>
        <p:spPr>
          <a:xfrm>
            <a:off x="6684766" y="1563154"/>
            <a:ext cx="1503140" cy="1358737"/>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a:extLst>
              <a:ext uri="{FF2B5EF4-FFF2-40B4-BE49-F238E27FC236}">
                <a16:creationId xmlns:a16="http://schemas.microsoft.com/office/drawing/2014/main" id="{C0F32433-4BC4-4E46-B71F-1C657768D580}"/>
              </a:ext>
            </a:extLst>
          </p:cNvPr>
          <p:cNvCxnSpPr>
            <a:cxnSpLocks/>
            <a:stCxn id="3" idx="3"/>
            <a:endCxn id="4" idx="2"/>
          </p:cNvCxnSpPr>
          <p:nvPr/>
        </p:nvCxnSpPr>
        <p:spPr>
          <a:xfrm>
            <a:off x="5495243" y="2235065"/>
            <a:ext cx="1189523" cy="7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D5031FAA-9D9A-4547-8712-5E602E27694A}"/>
              </a:ext>
            </a:extLst>
          </p:cNvPr>
          <p:cNvCxnSpPr>
            <a:cxnSpLocks/>
          </p:cNvCxnSpPr>
          <p:nvPr/>
        </p:nvCxnSpPr>
        <p:spPr>
          <a:xfrm>
            <a:off x="6183525" y="2252770"/>
            <a:ext cx="0" cy="1332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938D2042-9E76-49EB-9B40-8F56540B6C38}"/>
              </a:ext>
            </a:extLst>
          </p:cNvPr>
          <p:cNvCxnSpPr>
            <a:cxnSpLocks/>
          </p:cNvCxnSpPr>
          <p:nvPr/>
        </p:nvCxnSpPr>
        <p:spPr>
          <a:xfrm>
            <a:off x="5495243" y="3584906"/>
            <a:ext cx="1414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D6F03FF4-6C2B-4B2B-800C-DB0CA1CDE3F5}"/>
              </a:ext>
            </a:extLst>
          </p:cNvPr>
          <p:cNvCxnSpPr>
            <a:cxnSpLocks/>
          </p:cNvCxnSpPr>
          <p:nvPr/>
        </p:nvCxnSpPr>
        <p:spPr>
          <a:xfrm>
            <a:off x="5495243" y="3584906"/>
            <a:ext cx="0" cy="83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BD683392-52B7-4ABE-8226-549098751C25}"/>
              </a:ext>
            </a:extLst>
          </p:cNvPr>
          <p:cNvCxnSpPr>
            <a:cxnSpLocks/>
          </p:cNvCxnSpPr>
          <p:nvPr/>
        </p:nvCxnSpPr>
        <p:spPr>
          <a:xfrm flipH="1">
            <a:off x="6944147" y="3584906"/>
            <a:ext cx="1" cy="69648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ABC69D2E-148E-44CF-B06E-6D6660444683}"/>
              </a:ext>
            </a:extLst>
          </p:cNvPr>
          <p:cNvSpPr txBox="1"/>
          <p:nvPr/>
        </p:nvSpPr>
        <p:spPr>
          <a:xfrm>
            <a:off x="1818342" y="2052715"/>
            <a:ext cx="1672517" cy="400110"/>
          </a:xfrm>
          <a:prstGeom prst="rect">
            <a:avLst/>
          </a:prstGeom>
          <a:noFill/>
        </p:spPr>
        <p:txBody>
          <a:bodyPr wrap="square" rtlCol="0">
            <a:spAutoFit/>
          </a:bodyPr>
          <a:lstStyle/>
          <a:p>
            <a:r>
              <a:rPr lang="nl-NL" sz="2000" b="1" dirty="0"/>
              <a:t>P</a:t>
            </a:r>
            <a:r>
              <a:rPr lang="nl-NL" sz="2000" dirty="0"/>
              <a:t> = </a:t>
            </a:r>
            <a:r>
              <a:rPr lang="nl-NL" sz="2000" dirty="0" err="1"/>
              <a:t>parents</a:t>
            </a:r>
            <a:endParaRPr lang="nl-NL" sz="2000" dirty="0"/>
          </a:p>
        </p:txBody>
      </p:sp>
      <p:sp>
        <p:nvSpPr>
          <p:cNvPr id="23" name="Rechthoek 22">
            <a:extLst>
              <a:ext uri="{FF2B5EF4-FFF2-40B4-BE49-F238E27FC236}">
                <a16:creationId xmlns:a16="http://schemas.microsoft.com/office/drawing/2014/main" id="{FB5B317B-D198-4A13-A3DC-58850FAF6396}"/>
              </a:ext>
            </a:extLst>
          </p:cNvPr>
          <p:cNvSpPr/>
          <p:nvPr/>
        </p:nvSpPr>
        <p:spPr>
          <a:xfrm>
            <a:off x="6578491" y="4313258"/>
            <a:ext cx="1503137" cy="132556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E6C07A7A-2AAB-431F-AEA9-5598E7F34DA1}"/>
              </a:ext>
            </a:extLst>
          </p:cNvPr>
          <p:cNvSpPr/>
          <p:nvPr/>
        </p:nvSpPr>
        <p:spPr>
          <a:xfrm>
            <a:off x="4249173" y="4269009"/>
            <a:ext cx="1612231" cy="1306707"/>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BE3070FA-4949-4859-9164-817030810F56}"/>
              </a:ext>
            </a:extLst>
          </p:cNvPr>
          <p:cNvSpPr txBox="1"/>
          <p:nvPr/>
        </p:nvSpPr>
        <p:spPr>
          <a:xfrm>
            <a:off x="1951542" y="4767100"/>
            <a:ext cx="1672517" cy="400110"/>
          </a:xfrm>
          <a:prstGeom prst="rect">
            <a:avLst/>
          </a:prstGeom>
          <a:noFill/>
        </p:spPr>
        <p:txBody>
          <a:bodyPr wrap="square" rtlCol="0">
            <a:spAutoFit/>
          </a:bodyPr>
          <a:lstStyle/>
          <a:p>
            <a:r>
              <a:rPr lang="nl-NL" sz="2000" b="1" dirty="0"/>
              <a:t>F1 </a:t>
            </a:r>
            <a:r>
              <a:rPr lang="nl-NL" sz="2000" dirty="0"/>
              <a:t>= kinderen</a:t>
            </a:r>
          </a:p>
        </p:txBody>
      </p:sp>
      <p:sp>
        <p:nvSpPr>
          <p:cNvPr id="20" name="Ovaal 19">
            <a:extLst>
              <a:ext uri="{FF2B5EF4-FFF2-40B4-BE49-F238E27FC236}">
                <a16:creationId xmlns:a16="http://schemas.microsoft.com/office/drawing/2014/main" id="{55F31D98-6397-4F9C-8144-84E3DB833FC4}"/>
              </a:ext>
            </a:extLst>
          </p:cNvPr>
          <p:cNvSpPr/>
          <p:nvPr/>
        </p:nvSpPr>
        <p:spPr>
          <a:xfrm>
            <a:off x="9164372" y="2479780"/>
            <a:ext cx="943275" cy="837398"/>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Ovaal 27">
            <a:extLst>
              <a:ext uri="{FF2B5EF4-FFF2-40B4-BE49-F238E27FC236}">
                <a16:creationId xmlns:a16="http://schemas.microsoft.com/office/drawing/2014/main" id="{381F3BD2-B156-4C94-AE86-F45F3CFFC043}"/>
              </a:ext>
            </a:extLst>
          </p:cNvPr>
          <p:cNvSpPr/>
          <p:nvPr/>
        </p:nvSpPr>
        <p:spPr>
          <a:xfrm>
            <a:off x="9164371" y="3475860"/>
            <a:ext cx="943275" cy="837398"/>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id="{5F57D997-EFB6-46DA-A127-3F66ECE916CB}"/>
              </a:ext>
            </a:extLst>
          </p:cNvPr>
          <p:cNvSpPr txBox="1"/>
          <p:nvPr/>
        </p:nvSpPr>
        <p:spPr>
          <a:xfrm>
            <a:off x="10107646" y="2757263"/>
            <a:ext cx="1645920" cy="369332"/>
          </a:xfrm>
          <a:prstGeom prst="rect">
            <a:avLst/>
          </a:prstGeom>
          <a:noFill/>
        </p:spPr>
        <p:txBody>
          <a:bodyPr wrap="square" rtlCol="0">
            <a:spAutoFit/>
          </a:bodyPr>
          <a:lstStyle/>
          <a:p>
            <a:r>
              <a:rPr lang="nl-NL" dirty="0"/>
              <a:t>Bruine vacht</a:t>
            </a:r>
          </a:p>
        </p:txBody>
      </p:sp>
      <p:sp>
        <p:nvSpPr>
          <p:cNvPr id="30" name="Tekstvak 29">
            <a:extLst>
              <a:ext uri="{FF2B5EF4-FFF2-40B4-BE49-F238E27FC236}">
                <a16:creationId xmlns:a16="http://schemas.microsoft.com/office/drawing/2014/main" id="{85F7785C-6DAC-4A35-8A28-B5F3381BA922}"/>
              </a:ext>
            </a:extLst>
          </p:cNvPr>
          <p:cNvSpPr txBox="1"/>
          <p:nvPr/>
        </p:nvSpPr>
        <p:spPr>
          <a:xfrm>
            <a:off x="10107646" y="3686047"/>
            <a:ext cx="1645920" cy="369332"/>
          </a:xfrm>
          <a:prstGeom prst="rect">
            <a:avLst/>
          </a:prstGeom>
          <a:noFill/>
        </p:spPr>
        <p:txBody>
          <a:bodyPr wrap="square" rtlCol="0">
            <a:spAutoFit/>
          </a:bodyPr>
          <a:lstStyle/>
          <a:p>
            <a:r>
              <a:rPr lang="nl-NL" dirty="0"/>
              <a:t>Grijze vacht</a:t>
            </a:r>
          </a:p>
        </p:txBody>
      </p:sp>
      <p:sp>
        <p:nvSpPr>
          <p:cNvPr id="10" name="Tekstvak 9">
            <a:extLst>
              <a:ext uri="{FF2B5EF4-FFF2-40B4-BE49-F238E27FC236}">
                <a16:creationId xmlns:a16="http://schemas.microsoft.com/office/drawing/2014/main" id="{DE2727D7-16A9-4F87-BD1C-069A0471C514}"/>
              </a:ext>
            </a:extLst>
          </p:cNvPr>
          <p:cNvSpPr txBox="1"/>
          <p:nvPr/>
        </p:nvSpPr>
        <p:spPr>
          <a:xfrm>
            <a:off x="4727609" y="4520879"/>
            <a:ext cx="988820" cy="646331"/>
          </a:xfrm>
          <a:prstGeom prst="rect">
            <a:avLst/>
          </a:prstGeom>
          <a:noFill/>
        </p:spPr>
        <p:txBody>
          <a:bodyPr wrap="square" rtlCol="0">
            <a:spAutoFit/>
          </a:bodyPr>
          <a:lstStyle/>
          <a:p>
            <a:r>
              <a:rPr lang="nl-NL" sz="3600" b="1" dirty="0" err="1">
                <a:solidFill>
                  <a:schemeClr val="bg1"/>
                </a:solidFill>
              </a:rPr>
              <a:t>aa</a:t>
            </a:r>
            <a:endParaRPr lang="nl-NL" sz="3600" b="1" dirty="0">
              <a:solidFill>
                <a:schemeClr val="bg1"/>
              </a:solidFill>
            </a:endParaRPr>
          </a:p>
        </p:txBody>
      </p:sp>
      <p:sp>
        <p:nvSpPr>
          <p:cNvPr id="33" name="Tekstvak 32">
            <a:extLst>
              <a:ext uri="{FF2B5EF4-FFF2-40B4-BE49-F238E27FC236}">
                <a16:creationId xmlns:a16="http://schemas.microsoft.com/office/drawing/2014/main" id="{ABC87876-7EA7-4835-B9C8-3BD41E8AC2B6}"/>
              </a:ext>
            </a:extLst>
          </p:cNvPr>
          <p:cNvSpPr txBox="1"/>
          <p:nvPr/>
        </p:nvSpPr>
        <p:spPr>
          <a:xfrm>
            <a:off x="4621766" y="1833449"/>
            <a:ext cx="988820" cy="646331"/>
          </a:xfrm>
          <a:prstGeom prst="rect">
            <a:avLst/>
          </a:prstGeom>
          <a:noFill/>
        </p:spPr>
        <p:txBody>
          <a:bodyPr wrap="square" rtlCol="0">
            <a:spAutoFit/>
          </a:bodyPr>
          <a:lstStyle/>
          <a:p>
            <a:r>
              <a:rPr lang="nl-NL" sz="3600" b="1" dirty="0">
                <a:solidFill>
                  <a:schemeClr val="bg1"/>
                </a:solidFill>
              </a:rPr>
              <a:t>a</a:t>
            </a:r>
          </a:p>
        </p:txBody>
      </p:sp>
      <p:sp>
        <p:nvSpPr>
          <p:cNvPr id="34" name="Tekstvak 33">
            <a:extLst>
              <a:ext uri="{FF2B5EF4-FFF2-40B4-BE49-F238E27FC236}">
                <a16:creationId xmlns:a16="http://schemas.microsoft.com/office/drawing/2014/main" id="{3B088774-3D2F-4F7E-8D02-C34560E2CF07}"/>
              </a:ext>
            </a:extLst>
          </p:cNvPr>
          <p:cNvSpPr txBox="1"/>
          <p:nvPr/>
        </p:nvSpPr>
        <p:spPr>
          <a:xfrm>
            <a:off x="7330059" y="1863088"/>
            <a:ext cx="988820" cy="646331"/>
          </a:xfrm>
          <a:prstGeom prst="rect">
            <a:avLst/>
          </a:prstGeom>
          <a:noFill/>
        </p:spPr>
        <p:txBody>
          <a:bodyPr wrap="square" rtlCol="0">
            <a:spAutoFit/>
          </a:bodyPr>
          <a:lstStyle/>
          <a:p>
            <a:r>
              <a:rPr lang="nl-NL" sz="3600" b="1" dirty="0">
                <a:solidFill>
                  <a:schemeClr val="bg1"/>
                </a:solidFill>
              </a:rPr>
              <a:t>a</a:t>
            </a:r>
          </a:p>
        </p:txBody>
      </p:sp>
      <p:sp>
        <p:nvSpPr>
          <p:cNvPr id="35" name="Tekstvak 34">
            <a:extLst>
              <a:ext uri="{FF2B5EF4-FFF2-40B4-BE49-F238E27FC236}">
                <a16:creationId xmlns:a16="http://schemas.microsoft.com/office/drawing/2014/main" id="{3070D406-2A07-454E-924E-CEE057592126}"/>
              </a:ext>
            </a:extLst>
          </p:cNvPr>
          <p:cNvSpPr txBox="1"/>
          <p:nvPr/>
        </p:nvSpPr>
        <p:spPr>
          <a:xfrm>
            <a:off x="4334076" y="1833449"/>
            <a:ext cx="988820" cy="646331"/>
          </a:xfrm>
          <a:prstGeom prst="rect">
            <a:avLst/>
          </a:prstGeom>
          <a:noFill/>
        </p:spPr>
        <p:txBody>
          <a:bodyPr wrap="square" rtlCol="0">
            <a:spAutoFit/>
          </a:bodyPr>
          <a:lstStyle/>
          <a:p>
            <a:r>
              <a:rPr lang="nl-NL" sz="3600" b="1" dirty="0">
                <a:solidFill>
                  <a:schemeClr val="bg1"/>
                </a:solidFill>
              </a:rPr>
              <a:t>A</a:t>
            </a:r>
          </a:p>
        </p:txBody>
      </p:sp>
      <p:sp>
        <p:nvSpPr>
          <p:cNvPr id="36" name="Tekstvak 35">
            <a:extLst>
              <a:ext uri="{FF2B5EF4-FFF2-40B4-BE49-F238E27FC236}">
                <a16:creationId xmlns:a16="http://schemas.microsoft.com/office/drawing/2014/main" id="{D60EF35B-6D13-4389-8DDB-36C47AB9BC06}"/>
              </a:ext>
            </a:extLst>
          </p:cNvPr>
          <p:cNvSpPr txBox="1"/>
          <p:nvPr/>
        </p:nvSpPr>
        <p:spPr>
          <a:xfrm>
            <a:off x="7042350" y="1871430"/>
            <a:ext cx="988820" cy="646331"/>
          </a:xfrm>
          <a:prstGeom prst="rect">
            <a:avLst/>
          </a:prstGeom>
          <a:noFill/>
        </p:spPr>
        <p:txBody>
          <a:bodyPr wrap="square" rtlCol="0">
            <a:spAutoFit/>
          </a:bodyPr>
          <a:lstStyle/>
          <a:p>
            <a:r>
              <a:rPr lang="nl-NL" sz="3600" b="1" dirty="0">
                <a:solidFill>
                  <a:schemeClr val="bg1"/>
                </a:solidFill>
              </a:rPr>
              <a:t>A</a:t>
            </a:r>
          </a:p>
        </p:txBody>
      </p:sp>
      <p:sp>
        <p:nvSpPr>
          <p:cNvPr id="37" name="Tekstvak 36">
            <a:extLst>
              <a:ext uri="{FF2B5EF4-FFF2-40B4-BE49-F238E27FC236}">
                <a16:creationId xmlns:a16="http://schemas.microsoft.com/office/drawing/2014/main" id="{3D248402-5801-44A4-A042-38F553F49B67}"/>
              </a:ext>
            </a:extLst>
          </p:cNvPr>
          <p:cNvSpPr txBox="1"/>
          <p:nvPr/>
        </p:nvSpPr>
        <p:spPr>
          <a:xfrm>
            <a:off x="7018477" y="4643989"/>
            <a:ext cx="988820" cy="646331"/>
          </a:xfrm>
          <a:prstGeom prst="rect">
            <a:avLst/>
          </a:prstGeom>
          <a:noFill/>
        </p:spPr>
        <p:txBody>
          <a:bodyPr wrap="square" rtlCol="0">
            <a:spAutoFit/>
          </a:bodyPr>
          <a:lstStyle/>
          <a:p>
            <a:r>
              <a:rPr lang="nl-NL" sz="3600" b="1" dirty="0">
                <a:solidFill>
                  <a:schemeClr val="bg1"/>
                </a:solidFill>
              </a:rPr>
              <a:t>A</a:t>
            </a:r>
          </a:p>
        </p:txBody>
      </p:sp>
      <p:sp>
        <p:nvSpPr>
          <p:cNvPr id="38" name="Tekstvak 37">
            <a:extLst>
              <a:ext uri="{FF2B5EF4-FFF2-40B4-BE49-F238E27FC236}">
                <a16:creationId xmlns:a16="http://schemas.microsoft.com/office/drawing/2014/main" id="{05CD535A-FC0A-40A3-9479-550BA1741E52}"/>
              </a:ext>
            </a:extLst>
          </p:cNvPr>
          <p:cNvSpPr txBox="1"/>
          <p:nvPr/>
        </p:nvSpPr>
        <p:spPr>
          <a:xfrm>
            <a:off x="7341131" y="4643988"/>
            <a:ext cx="988820" cy="646331"/>
          </a:xfrm>
          <a:prstGeom prst="rect">
            <a:avLst/>
          </a:prstGeom>
          <a:noFill/>
        </p:spPr>
        <p:txBody>
          <a:bodyPr wrap="square" rtlCol="0">
            <a:spAutoFit/>
          </a:bodyPr>
          <a:lstStyle/>
          <a:p>
            <a:r>
              <a:rPr lang="nl-NL" sz="3600" b="1" dirty="0">
                <a:solidFill>
                  <a:schemeClr val="bg1"/>
                </a:solidFill>
              </a:rPr>
              <a:t>?</a:t>
            </a:r>
          </a:p>
        </p:txBody>
      </p:sp>
      <p:sp>
        <p:nvSpPr>
          <p:cNvPr id="39" name="Tekstvak 38">
            <a:extLst>
              <a:ext uri="{FF2B5EF4-FFF2-40B4-BE49-F238E27FC236}">
                <a16:creationId xmlns:a16="http://schemas.microsoft.com/office/drawing/2014/main" id="{06EE5022-B7CF-4E92-90E5-9DDABE580978}"/>
              </a:ext>
            </a:extLst>
          </p:cNvPr>
          <p:cNvSpPr txBox="1"/>
          <p:nvPr/>
        </p:nvSpPr>
        <p:spPr>
          <a:xfrm>
            <a:off x="9377429" y="2527644"/>
            <a:ext cx="988820" cy="646331"/>
          </a:xfrm>
          <a:prstGeom prst="rect">
            <a:avLst/>
          </a:prstGeom>
          <a:noFill/>
        </p:spPr>
        <p:txBody>
          <a:bodyPr wrap="square" rtlCol="0">
            <a:spAutoFit/>
          </a:bodyPr>
          <a:lstStyle/>
          <a:p>
            <a:r>
              <a:rPr lang="nl-NL" sz="3600" b="1" dirty="0">
                <a:solidFill>
                  <a:schemeClr val="bg1"/>
                </a:solidFill>
              </a:rPr>
              <a:t>A</a:t>
            </a:r>
          </a:p>
        </p:txBody>
      </p:sp>
      <p:sp>
        <p:nvSpPr>
          <p:cNvPr id="40" name="Tekstvak 39">
            <a:extLst>
              <a:ext uri="{FF2B5EF4-FFF2-40B4-BE49-F238E27FC236}">
                <a16:creationId xmlns:a16="http://schemas.microsoft.com/office/drawing/2014/main" id="{998AA23C-E19F-42B7-B858-90DF4D195B86}"/>
              </a:ext>
            </a:extLst>
          </p:cNvPr>
          <p:cNvSpPr txBox="1"/>
          <p:nvPr/>
        </p:nvSpPr>
        <p:spPr>
          <a:xfrm>
            <a:off x="9396592" y="3547547"/>
            <a:ext cx="988820" cy="646331"/>
          </a:xfrm>
          <a:prstGeom prst="rect">
            <a:avLst/>
          </a:prstGeom>
          <a:noFill/>
        </p:spPr>
        <p:txBody>
          <a:bodyPr wrap="square" rtlCol="0">
            <a:spAutoFit/>
          </a:bodyPr>
          <a:lstStyle/>
          <a:p>
            <a:r>
              <a:rPr lang="nl-NL" sz="3600" b="1" dirty="0">
                <a:solidFill>
                  <a:schemeClr val="bg1"/>
                </a:solidFill>
              </a:rPr>
              <a:t>a</a:t>
            </a:r>
          </a:p>
        </p:txBody>
      </p:sp>
      <p:sp>
        <p:nvSpPr>
          <p:cNvPr id="8" name="Titel 1">
            <a:extLst>
              <a:ext uri="{FF2B5EF4-FFF2-40B4-BE49-F238E27FC236}">
                <a16:creationId xmlns:a16="http://schemas.microsoft.com/office/drawing/2014/main" id="{24714355-E302-53D3-EE17-9389DC9CE065}"/>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Stambomen &amp; kruisingen</a:t>
            </a:r>
          </a:p>
        </p:txBody>
      </p:sp>
    </p:spTree>
    <p:extLst>
      <p:ext uri="{BB962C8B-B14F-4D97-AF65-F5344CB8AC3E}">
        <p14:creationId xmlns:p14="http://schemas.microsoft.com/office/powerpoint/2010/main" val="16381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P spid="34" grpId="0"/>
      <p:bldP spid="35" grpId="0"/>
      <p:bldP spid="36" grpId="0"/>
      <p:bldP spid="37" grpId="0"/>
      <p:bldP spid="38"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7C68D955-5C80-4534-9AB3-44AD15553B2F}"/>
              </a:ext>
            </a:extLst>
          </p:cNvPr>
          <p:cNvSpPr>
            <a:spLocks noGrp="1"/>
          </p:cNvSpPr>
          <p:nvPr>
            <p:ph idx="1"/>
          </p:nvPr>
        </p:nvSpPr>
        <p:spPr>
          <a:xfrm>
            <a:off x="838198" y="1336526"/>
            <a:ext cx="10207257" cy="4735107"/>
          </a:xfrm>
        </p:spPr>
        <p:txBody>
          <a:bodyPr>
            <a:normAutofit/>
          </a:bodyPr>
          <a:lstStyle/>
          <a:p>
            <a:pPr marL="0" indent="0">
              <a:buNone/>
            </a:pPr>
            <a:r>
              <a:rPr lang="nl-NL" b="1" dirty="0"/>
              <a:t>Stambomen</a:t>
            </a:r>
            <a:br>
              <a:rPr lang="nl-NL" dirty="0"/>
            </a:br>
            <a:r>
              <a:rPr lang="nl-NL" dirty="0"/>
              <a:t>Jeffrey fokt pythons. Hij heeft twee van zijn mooiste pythons geselecteerd om te kruisen. Dit mannetje en dit vrouwtje laat hij eerst door de dierenarts onderzoeken. De dierenarts merkt op dat het mannetje vervormingen aan de wervels heeft. Deze vervormingen worden veroorzaakt door de </a:t>
            </a:r>
            <a:r>
              <a:rPr lang="nl-NL" dirty="0">
                <a:highlight>
                  <a:srgbClr val="FFFF00"/>
                </a:highlight>
              </a:rPr>
              <a:t>ziekte van Paget, een dominant overervende ziekte. </a:t>
            </a:r>
          </a:p>
          <a:p>
            <a:pPr marL="0" indent="0">
              <a:buNone/>
            </a:pPr>
            <a:endParaRPr lang="nl-NL" dirty="0"/>
          </a:p>
          <a:p>
            <a:pPr marL="0" indent="0">
              <a:buNone/>
            </a:pPr>
            <a:r>
              <a:rPr lang="nl-NL" dirty="0"/>
              <a:t>Jeffrey vraagt zich af of het verstandig is om met dit pythonmannetje te fokken. Hij wil weten hoe groot de kans is op nakomelingen met de ziekte van Paget bij deze kruising.</a:t>
            </a:r>
          </a:p>
        </p:txBody>
      </p:sp>
      <p:sp>
        <p:nvSpPr>
          <p:cNvPr id="6" name="Titel 1">
            <a:extLst>
              <a:ext uri="{FF2B5EF4-FFF2-40B4-BE49-F238E27FC236}">
                <a16:creationId xmlns:a16="http://schemas.microsoft.com/office/drawing/2014/main" id="{2BB66ABB-FFEA-1289-E9B6-743452F2C8E6}"/>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a:t>
            </a:r>
          </a:p>
        </p:txBody>
      </p:sp>
    </p:spTree>
    <p:extLst>
      <p:ext uri="{BB962C8B-B14F-4D97-AF65-F5344CB8AC3E}">
        <p14:creationId xmlns:p14="http://schemas.microsoft.com/office/powerpoint/2010/main" val="2482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B47D4B9-8D1A-4E6F-B857-C71AE17D86A9}"/>
              </a:ext>
            </a:extLst>
          </p:cNvPr>
          <p:cNvSpPr>
            <a:spLocks noGrp="1"/>
          </p:cNvSpPr>
          <p:nvPr>
            <p:ph idx="1"/>
          </p:nvPr>
        </p:nvSpPr>
        <p:spPr>
          <a:xfrm>
            <a:off x="838200" y="3633415"/>
            <a:ext cx="4307958" cy="2543548"/>
          </a:xfrm>
        </p:spPr>
        <p:txBody>
          <a:bodyPr/>
          <a:lstStyle/>
          <a:p>
            <a:r>
              <a:rPr lang="nl-NL" dirty="0">
                <a:highlight>
                  <a:srgbClr val="FFFF00"/>
                </a:highlight>
              </a:rPr>
              <a:t>ziekte van Paget, een dominant overervende ziekte. </a:t>
            </a:r>
          </a:p>
          <a:p>
            <a:endParaRPr lang="nl-NL" dirty="0"/>
          </a:p>
        </p:txBody>
      </p:sp>
      <p:pic>
        <p:nvPicPr>
          <p:cNvPr id="4" name="Afbeelding 3">
            <a:extLst>
              <a:ext uri="{FF2B5EF4-FFF2-40B4-BE49-F238E27FC236}">
                <a16:creationId xmlns:a16="http://schemas.microsoft.com/office/drawing/2014/main" id="{569A2D57-149D-4C9D-838F-90CB63082996}"/>
              </a:ext>
            </a:extLst>
          </p:cNvPr>
          <p:cNvPicPr>
            <a:picLocks noChangeAspect="1"/>
          </p:cNvPicPr>
          <p:nvPr/>
        </p:nvPicPr>
        <p:blipFill>
          <a:blip r:embed="rId2"/>
          <a:stretch>
            <a:fillRect/>
          </a:stretch>
        </p:blipFill>
        <p:spPr>
          <a:xfrm>
            <a:off x="1306955" y="229822"/>
            <a:ext cx="9578089" cy="3268290"/>
          </a:xfrm>
          <a:prstGeom prst="rect">
            <a:avLst/>
          </a:prstGeom>
        </p:spPr>
      </p:pic>
      <p:pic>
        <p:nvPicPr>
          <p:cNvPr id="5" name="Afbeelding 4">
            <a:extLst>
              <a:ext uri="{FF2B5EF4-FFF2-40B4-BE49-F238E27FC236}">
                <a16:creationId xmlns:a16="http://schemas.microsoft.com/office/drawing/2014/main" id="{8398BBDA-B0A8-4E39-8967-ECC86CAD5909}"/>
              </a:ext>
            </a:extLst>
          </p:cNvPr>
          <p:cNvPicPr>
            <a:picLocks noChangeAspect="1"/>
          </p:cNvPicPr>
          <p:nvPr/>
        </p:nvPicPr>
        <p:blipFill>
          <a:blip r:embed="rId3"/>
          <a:stretch>
            <a:fillRect/>
          </a:stretch>
        </p:blipFill>
        <p:spPr>
          <a:xfrm>
            <a:off x="5624623" y="2836253"/>
            <a:ext cx="6408576" cy="3791925"/>
          </a:xfrm>
          <a:prstGeom prst="rect">
            <a:avLst/>
          </a:prstGeom>
        </p:spPr>
      </p:pic>
      <p:sp>
        <p:nvSpPr>
          <p:cNvPr id="6" name="Tekstvak 5">
            <a:extLst>
              <a:ext uri="{FF2B5EF4-FFF2-40B4-BE49-F238E27FC236}">
                <a16:creationId xmlns:a16="http://schemas.microsoft.com/office/drawing/2014/main" id="{F8B61153-CF56-480C-AF39-2F4BCE18826D}"/>
              </a:ext>
            </a:extLst>
          </p:cNvPr>
          <p:cNvSpPr txBox="1"/>
          <p:nvPr/>
        </p:nvSpPr>
        <p:spPr>
          <a:xfrm>
            <a:off x="9893522" y="1055984"/>
            <a:ext cx="925032" cy="477054"/>
          </a:xfrm>
          <a:prstGeom prst="rect">
            <a:avLst/>
          </a:prstGeom>
          <a:noFill/>
        </p:spPr>
        <p:txBody>
          <a:bodyPr wrap="square" rtlCol="0">
            <a:spAutoFit/>
          </a:bodyPr>
          <a:lstStyle/>
          <a:p>
            <a:r>
              <a:rPr lang="nl-NL" sz="2500" b="1" dirty="0">
                <a:solidFill>
                  <a:srgbClr val="9900CC"/>
                </a:solidFill>
              </a:rPr>
              <a:t>A</a:t>
            </a:r>
          </a:p>
        </p:txBody>
      </p:sp>
      <p:sp>
        <p:nvSpPr>
          <p:cNvPr id="7" name="Tekstvak 6">
            <a:extLst>
              <a:ext uri="{FF2B5EF4-FFF2-40B4-BE49-F238E27FC236}">
                <a16:creationId xmlns:a16="http://schemas.microsoft.com/office/drawing/2014/main" id="{16540365-65BB-46B7-A7CB-E9AF8352B9BF}"/>
              </a:ext>
            </a:extLst>
          </p:cNvPr>
          <p:cNvSpPr txBox="1"/>
          <p:nvPr/>
        </p:nvSpPr>
        <p:spPr>
          <a:xfrm>
            <a:off x="9960012" y="1863967"/>
            <a:ext cx="925032" cy="477054"/>
          </a:xfrm>
          <a:prstGeom prst="rect">
            <a:avLst/>
          </a:prstGeom>
          <a:noFill/>
        </p:spPr>
        <p:txBody>
          <a:bodyPr wrap="square" rtlCol="0">
            <a:spAutoFit/>
          </a:bodyPr>
          <a:lstStyle/>
          <a:p>
            <a:r>
              <a:rPr lang="nl-NL" sz="2500" b="1" dirty="0">
                <a:solidFill>
                  <a:srgbClr val="9900CC"/>
                </a:solidFill>
              </a:rPr>
              <a:t>a</a:t>
            </a:r>
          </a:p>
        </p:txBody>
      </p:sp>
      <p:sp>
        <p:nvSpPr>
          <p:cNvPr id="8" name="Tekstvak 7">
            <a:extLst>
              <a:ext uri="{FF2B5EF4-FFF2-40B4-BE49-F238E27FC236}">
                <a16:creationId xmlns:a16="http://schemas.microsoft.com/office/drawing/2014/main" id="{D66319F1-1011-4256-B739-1E16DAFB6EA2}"/>
              </a:ext>
            </a:extLst>
          </p:cNvPr>
          <p:cNvSpPr txBox="1"/>
          <p:nvPr/>
        </p:nvSpPr>
        <p:spPr>
          <a:xfrm>
            <a:off x="4796133" y="2504754"/>
            <a:ext cx="530779" cy="477054"/>
          </a:xfrm>
          <a:prstGeom prst="rect">
            <a:avLst/>
          </a:prstGeom>
          <a:noFill/>
        </p:spPr>
        <p:txBody>
          <a:bodyPr wrap="square" rtlCol="0">
            <a:spAutoFit/>
          </a:bodyPr>
          <a:lstStyle/>
          <a:p>
            <a:r>
              <a:rPr lang="nl-NL" sz="2500" b="1" dirty="0" err="1">
                <a:solidFill>
                  <a:srgbClr val="9900CC"/>
                </a:solidFill>
              </a:rPr>
              <a:t>aa</a:t>
            </a:r>
            <a:endParaRPr lang="nl-NL" sz="2500" b="1" dirty="0">
              <a:solidFill>
                <a:srgbClr val="9900CC"/>
              </a:solidFill>
            </a:endParaRPr>
          </a:p>
        </p:txBody>
      </p:sp>
      <p:sp>
        <p:nvSpPr>
          <p:cNvPr id="9" name="Tekstvak 8">
            <a:extLst>
              <a:ext uri="{FF2B5EF4-FFF2-40B4-BE49-F238E27FC236}">
                <a16:creationId xmlns:a16="http://schemas.microsoft.com/office/drawing/2014/main" id="{166F6A64-C058-4522-B9CD-33E53ECAFA4B}"/>
              </a:ext>
            </a:extLst>
          </p:cNvPr>
          <p:cNvSpPr txBox="1"/>
          <p:nvPr/>
        </p:nvSpPr>
        <p:spPr>
          <a:xfrm>
            <a:off x="3162263" y="578930"/>
            <a:ext cx="530779" cy="477054"/>
          </a:xfrm>
          <a:prstGeom prst="rect">
            <a:avLst/>
          </a:prstGeom>
          <a:noFill/>
        </p:spPr>
        <p:txBody>
          <a:bodyPr wrap="square" rtlCol="0">
            <a:spAutoFit/>
          </a:bodyPr>
          <a:lstStyle/>
          <a:p>
            <a:r>
              <a:rPr lang="nl-NL" sz="2500" b="1" dirty="0" err="1">
                <a:solidFill>
                  <a:srgbClr val="9900CC"/>
                </a:solidFill>
              </a:rPr>
              <a:t>aa</a:t>
            </a:r>
            <a:endParaRPr lang="nl-NL" sz="2500" b="1" dirty="0">
              <a:solidFill>
                <a:srgbClr val="9900CC"/>
              </a:solidFill>
            </a:endParaRPr>
          </a:p>
        </p:txBody>
      </p:sp>
      <p:sp>
        <p:nvSpPr>
          <p:cNvPr id="10" name="Tekstvak 9">
            <a:extLst>
              <a:ext uri="{FF2B5EF4-FFF2-40B4-BE49-F238E27FC236}">
                <a16:creationId xmlns:a16="http://schemas.microsoft.com/office/drawing/2014/main" id="{3FB01AF5-08D8-4620-B6CA-D8485D1DB842}"/>
              </a:ext>
            </a:extLst>
          </p:cNvPr>
          <p:cNvSpPr txBox="1"/>
          <p:nvPr/>
        </p:nvSpPr>
        <p:spPr>
          <a:xfrm>
            <a:off x="2520765" y="2462777"/>
            <a:ext cx="530779" cy="477054"/>
          </a:xfrm>
          <a:prstGeom prst="rect">
            <a:avLst/>
          </a:prstGeom>
          <a:noFill/>
        </p:spPr>
        <p:txBody>
          <a:bodyPr wrap="square" rtlCol="0">
            <a:spAutoFit/>
          </a:bodyPr>
          <a:lstStyle/>
          <a:p>
            <a:r>
              <a:rPr lang="nl-NL" sz="2500" b="1" dirty="0" err="1">
                <a:solidFill>
                  <a:srgbClr val="9900CC"/>
                </a:solidFill>
              </a:rPr>
              <a:t>aa</a:t>
            </a:r>
            <a:endParaRPr lang="nl-NL" sz="2500" b="1" dirty="0">
              <a:solidFill>
                <a:srgbClr val="9900CC"/>
              </a:solidFill>
            </a:endParaRPr>
          </a:p>
        </p:txBody>
      </p:sp>
      <p:sp>
        <p:nvSpPr>
          <p:cNvPr id="11" name="Tekstvak 10">
            <a:extLst>
              <a:ext uri="{FF2B5EF4-FFF2-40B4-BE49-F238E27FC236}">
                <a16:creationId xmlns:a16="http://schemas.microsoft.com/office/drawing/2014/main" id="{08B168C1-E82C-4366-B1B2-F911EB0458C7}"/>
              </a:ext>
            </a:extLst>
          </p:cNvPr>
          <p:cNvSpPr txBox="1"/>
          <p:nvPr/>
        </p:nvSpPr>
        <p:spPr>
          <a:xfrm>
            <a:off x="1386625" y="2523703"/>
            <a:ext cx="530779" cy="477054"/>
          </a:xfrm>
          <a:prstGeom prst="rect">
            <a:avLst/>
          </a:prstGeom>
          <a:noFill/>
        </p:spPr>
        <p:txBody>
          <a:bodyPr wrap="square" rtlCol="0">
            <a:spAutoFit/>
          </a:bodyPr>
          <a:lstStyle/>
          <a:p>
            <a:r>
              <a:rPr lang="nl-NL" sz="2500" b="1" dirty="0" err="1">
                <a:solidFill>
                  <a:srgbClr val="9900CC"/>
                </a:solidFill>
              </a:rPr>
              <a:t>aa</a:t>
            </a:r>
            <a:endParaRPr lang="nl-NL" sz="2500" b="1" dirty="0">
              <a:solidFill>
                <a:srgbClr val="9900CC"/>
              </a:solidFill>
            </a:endParaRPr>
          </a:p>
        </p:txBody>
      </p:sp>
      <p:sp>
        <p:nvSpPr>
          <p:cNvPr id="12" name="Tekstvak 11">
            <a:extLst>
              <a:ext uri="{FF2B5EF4-FFF2-40B4-BE49-F238E27FC236}">
                <a16:creationId xmlns:a16="http://schemas.microsoft.com/office/drawing/2014/main" id="{E0A22B44-18BE-4EDB-A359-D06564E277FC}"/>
              </a:ext>
            </a:extLst>
          </p:cNvPr>
          <p:cNvSpPr txBox="1"/>
          <p:nvPr/>
        </p:nvSpPr>
        <p:spPr>
          <a:xfrm>
            <a:off x="3647978" y="2504754"/>
            <a:ext cx="573148" cy="477054"/>
          </a:xfrm>
          <a:prstGeom prst="rect">
            <a:avLst/>
          </a:prstGeom>
          <a:noFill/>
        </p:spPr>
        <p:txBody>
          <a:bodyPr wrap="square" rtlCol="0">
            <a:spAutoFit/>
          </a:bodyPr>
          <a:lstStyle/>
          <a:p>
            <a:r>
              <a:rPr lang="nl-NL" sz="2500" b="1" dirty="0">
                <a:solidFill>
                  <a:srgbClr val="9900CC"/>
                </a:solidFill>
              </a:rPr>
              <a:t>Aa</a:t>
            </a:r>
          </a:p>
        </p:txBody>
      </p:sp>
      <p:sp>
        <p:nvSpPr>
          <p:cNvPr id="13" name="Tekstvak 12">
            <a:extLst>
              <a:ext uri="{FF2B5EF4-FFF2-40B4-BE49-F238E27FC236}">
                <a16:creationId xmlns:a16="http://schemas.microsoft.com/office/drawing/2014/main" id="{C07253FC-2660-405D-A2B4-A898EC043641}"/>
              </a:ext>
            </a:extLst>
          </p:cNvPr>
          <p:cNvSpPr txBox="1"/>
          <p:nvPr/>
        </p:nvSpPr>
        <p:spPr>
          <a:xfrm>
            <a:off x="1832344" y="578930"/>
            <a:ext cx="602512" cy="477054"/>
          </a:xfrm>
          <a:prstGeom prst="rect">
            <a:avLst/>
          </a:prstGeom>
          <a:noFill/>
        </p:spPr>
        <p:txBody>
          <a:bodyPr wrap="square" rtlCol="0">
            <a:spAutoFit/>
          </a:bodyPr>
          <a:lstStyle/>
          <a:p>
            <a:r>
              <a:rPr lang="nl-NL" sz="2500" b="1" dirty="0">
                <a:solidFill>
                  <a:srgbClr val="9900CC"/>
                </a:solidFill>
              </a:rPr>
              <a:t>Aa</a:t>
            </a:r>
          </a:p>
        </p:txBody>
      </p:sp>
      <p:sp>
        <p:nvSpPr>
          <p:cNvPr id="14" name="Tekstvak 13">
            <a:extLst>
              <a:ext uri="{FF2B5EF4-FFF2-40B4-BE49-F238E27FC236}">
                <a16:creationId xmlns:a16="http://schemas.microsoft.com/office/drawing/2014/main" id="{5C77608A-9378-4410-AC23-B423412C126E}"/>
              </a:ext>
            </a:extLst>
          </p:cNvPr>
          <p:cNvSpPr txBox="1"/>
          <p:nvPr/>
        </p:nvSpPr>
        <p:spPr>
          <a:xfrm>
            <a:off x="7213267" y="3259585"/>
            <a:ext cx="530779" cy="477054"/>
          </a:xfrm>
          <a:prstGeom prst="rect">
            <a:avLst/>
          </a:prstGeom>
          <a:noFill/>
        </p:spPr>
        <p:txBody>
          <a:bodyPr wrap="square" rtlCol="0">
            <a:spAutoFit/>
          </a:bodyPr>
          <a:lstStyle/>
          <a:p>
            <a:r>
              <a:rPr lang="nl-NL" sz="2500" b="1" dirty="0">
                <a:solidFill>
                  <a:srgbClr val="9900CC"/>
                </a:solidFill>
              </a:rPr>
              <a:t>A</a:t>
            </a:r>
          </a:p>
        </p:txBody>
      </p:sp>
      <p:sp>
        <p:nvSpPr>
          <p:cNvPr id="15" name="Tekstvak 14">
            <a:extLst>
              <a:ext uri="{FF2B5EF4-FFF2-40B4-BE49-F238E27FC236}">
                <a16:creationId xmlns:a16="http://schemas.microsoft.com/office/drawing/2014/main" id="{9D294BF8-E147-4CB5-8E02-E643422A49C5}"/>
              </a:ext>
            </a:extLst>
          </p:cNvPr>
          <p:cNvSpPr txBox="1"/>
          <p:nvPr/>
        </p:nvSpPr>
        <p:spPr>
          <a:xfrm>
            <a:off x="8660142" y="3226179"/>
            <a:ext cx="530779" cy="477054"/>
          </a:xfrm>
          <a:prstGeom prst="rect">
            <a:avLst/>
          </a:prstGeom>
          <a:noFill/>
        </p:spPr>
        <p:txBody>
          <a:bodyPr wrap="square" rtlCol="0">
            <a:spAutoFit/>
          </a:bodyPr>
          <a:lstStyle/>
          <a:p>
            <a:r>
              <a:rPr lang="nl-NL" sz="2500" b="1" dirty="0">
                <a:solidFill>
                  <a:srgbClr val="9900CC"/>
                </a:solidFill>
              </a:rPr>
              <a:t>a</a:t>
            </a:r>
          </a:p>
        </p:txBody>
      </p:sp>
      <p:sp>
        <p:nvSpPr>
          <p:cNvPr id="16" name="Tekstvak 15">
            <a:extLst>
              <a:ext uri="{FF2B5EF4-FFF2-40B4-BE49-F238E27FC236}">
                <a16:creationId xmlns:a16="http://schemas.microsoft.com/office/drawing/2014/main" id="{648FF409-2590-46B6-B934-E3542DC8E3E2}"/>
              </a:ext>
            </a:extLst>
          </p:cNvPr>
          <p:cNvSpPr txBox="1"/>
          <p:nvPr/>
        </p:nvSpPr>
        <p:spPr>
          <a:xfrm>
            <a:off x="6284265" y="4112226"/>
            <a:ext cx="530779" cy="477054"/>
          </a:xfrm>
          <a:prstGeom prst="rect">
            <a:avLst/>
          </a:prstGeom>
          <a:noFill/>
        </p:spPr>
        <p:txBody>
          <a:bodyPr wrap="square" rtlCol="0">
            <a:spAutoFit/>
          </a:bodyPr>
          <a:lstStyle/>
          <a:p>
            <a:r>
              <a:rPr lang="nl-NL" sz="2500" b="1" dirty="0">
                <a:solidFill>
                  <a:srgbClr val="9900CC"/>
                </a:solidFill>
              </a:rPr>
              <a:t>a</a:t>
            </a:r>
          </a:p>
        </p:txBody>
      </p:sp>
      <p:sp>
        <p:nvSpPr>
          <p:cNvPr id="17" name="Tekstvak 16">
            <a:extLst>
              <a:ext uri="{FF2B5EF4-FFF2-40B4-BE49-F238E27FC236}">
                <a16:creationId xmlns:a16="http://schemas.microsoft.com/office/drawing/2014/main" id="{78DDADE6-B114-4C47-BE2C-671689A26164}"/>
              </a:ext>
            </a:extLst>
          </p:cNvPr>
          <p:cNvSpPr txBox="1"/>
          <p:nvPr/>
        </p:nvSpPr>
        <p:spPr>
          <a:xfrm>
            <a:off x="6284265" y="5211722"/>
            <a:ext cx="530779" cy="477054"/>
          </a:xfrm>
          <a:prstGeom prst="rect">
            <a:avLst/>
          </a:prstGeom>
          <a:noFill/>
        </p:spPr>
        <p:txBody>
          <a:bodyPr wrap="square" rtlCol="0">
            <a:spAutoFit/>
          </a:bodyPr>
          <a:lstStyle/>
          <a:p>
            <a:r>
              <a:rPr lang="nl-NL" sz="2500" b="1" dirty="0">
                <a:solidFill>
                  <a:srgbClr val="9900CC"/>
                </a:solidFill>
              </a:rPr>
              <a:t>a</a:t>
            </a:r>
          </a:p>
        </p:txBody>
      </p:sp>
      <p:sp>
        <p:nvSpPr>
          <p:cNvPr id="18" name="Tekstvak 17">
            <a:extLst>
              <a:ext uri="{FF2B5EF4-FFF2-40B4-BE49-F238E27FC236}">
                <a16:creationId xmlns:a16="http://schemas.microsoft.com/office/drawing/2014/main" id="{9C838664-0BEA-4EA5-9A59-D8163A77375E}"/>
              </a:ext>
            </a:extLst>
          </p:cNvPr>
          <p:cNvSpPr txBox="1"/>
          <p:nvPr/>
        </p:nvSpPr>
        <p:spPr>
          <a:xfrm>
            <a:off x="7165490" y="4112226"/>
            <a:ext cx="669430" cy="477054"/>
          </a:xfrm>
          <a:prstGeom prst="rect">
            <a:avLst/>
          </a:prstGeom>
          <a:noFill/>
        </p:spPr>
        <p:txBody>
          <a:bodyPr wrap="square" rtlCol="0">
            <a:spAutoFit/>
          </a:bodyPr>
          <a:lstStyle/>
          <a:p>
            <a:r>
              <a:rPr lang="nl-NL" sz="2500" b="1" dirty="0">
                <a:solidFill>
                  <a:srgbClr val="9900CC"/>
                </a:solidFill>
              </a:rPr>
              <a:t>Aa</a:t>
            </a:r>
          </a:p>
        </p:txBody>
      </p:sp>
      <p:sp>
        <p:nvSpPr>
          <p:cNvPr id="19" name="Tekstvak 18">
            <a:extLst>
              <a:ext uri="{FF2B5EF4-FFF2-40B4-BE49-F238E27FC236}">
                <a16:creationId xmlns:a16="http://schemas.microsoft.com/office/drawing/2014/main" id="{2EE4AF76-E6D8-4D48-B0D7-48BDCBB9C84E}"/>
              </a:ext>
            </a:extLst>
          </p:cNvPr>
          <p:cNvSpPr txBox="1"/>
          <p:nvPr/>
        </p:nvSpPr>
        <p:spPr>
          <a:xfrm>
            <a:off x="7143377" y="5211722"/>
            <a:ext cx="669430" cy="477054"/>
          </a:xfrm>
          <a:prstGeom prst="rect">
            <a:avLst/>
          </a:prstGeom>
          <a:noFill/>
        </p:spPr>
        <p:txBody>
          <a:bodyPr wrap="square" rtlCol="0">
            <a:spAutoFit/>
          </a:bodyPr>
          <a:lstStyle/>
          <a:p>
            <a:r>
              <a:rPr lang="nl-NL" sz="2500" b="1" dirty="0">
                <a:solidFill>
                  <a:srgbClr val="9900CC"/>
                </a:solidFill>
              </a:rPr>
              <a:t>Aa</a:t>
            </a:r>
          </a:p>
        </p:txBody>
      </p:sp>
      <p:sp>
        <p:nvSpPr>
          <p:cNvPr id="20" name="Tekstvak 19">
            <a:extLst>
              <a:ext uri="{FF2B5EF4-FFF2-40B4-BE49-F238E27FC236}">
                <a16:creationId xmlns:a16="http://schemas.microsoft.com/office/drawing/2014/main" id="{0642D823-4E26-40C9-B738-6808F5F1878C}"/>
              </a:ext>
            </a:extLst>
          </p:cNvPr>
          <p:cNvSpPr txBox="1"/>
          <p:nvPr/>
        </p:nvSpPr>
        <p:spPr>
          <a:xfrm>
            <a:off x="8568987" y="4120890"/>
            <a:ext cx="669430" cy="477054"/>
          </a:xfrm>
          <a:prstGeom prst="rect">
            <a:avLst/>
          </a:prstGeom>
          <a:noFill/>
        </p:spPr>
        <p:txBody>
          <a:bodyPr wrap="square" rtlCol="0">
            <a:spAutoFit/>
          </a:bodyPr>
          <a:lstStyle/>
          <a:p>
            <a:r>
              <a:rPr lang="nl-NL" sz="2500" b="1" dirty="0" err="1">
                <a:solidFill>
                  <a:srgbClr val="9900CC"/>
                </a:solidFill>
              </a:rPr>
              <a:t>aa</a:t>
            </a:r>
            <a:endParaRPr lang="nl-NL" sz="2500" b="1" dirty="0">
              <a:solidFill>
                <a:srgbClr val="9900CC"/>
              </a:solidFill>
            </a:endParaRPr>
          </a:p>
        </p:txBody>
      </p:sp>
      <p:sp>
        <p:nvSpPr>
          <p:cNvPr id="21" name="Tekstvak 20">
            <a:extLst>
              <a:ext uri="{FF2B5EF4-FFF2-40B4-BE49-F238E27FC236}">
                <a16:creationId xmlns:a16="http://schemas.microsoft.com/office/drawing/2014/main" id="{F482AB2E-03E9-4A9B-BF44-E864ECF429B6}"/>
              </a:ext>
            </a:extLst>
          </p:cNvPr>
          <p:cNvSpPr txBox="1"/>
          <p:nvPr/>
        </p:nvSpPr>
        <p:spPr>
          <a:xfrm>
            <a:off x="8568987" y="5211722"/>
            <a:ext cx="669430" cy="477054"/>
          </a:xfrm>
          <a:prstGeom prst="rect">
            <a:avLst/>
          </a:prstGeom>
          <a:noFill/>
        </p:spPr>
        <p:txBody>
          <a:bodyPr wrap="square" rtlCol="0">
            <a:spAutoFit/>
          </a:bodyPr>
          <a:lstStyle/>
          <a:p>
            <a:r>
              <a:rPr lang="nl-NL" sz="2500" b="1" dirty="0" err="1">
                <a:solidFill>
                  <a:srgbClr val="9900CC"/>
                </a:solidFill>
              </a:rPr>
              <a:t>aa</a:t>
            </a:r>
            <a:endParaRPr lang="nl-NL" sz="2500" b="1" dirty="0">
              <a:solidFill>
                <a:srgbClr val="9900CC"/>
              </a:solidFill>
            </a:endParaRPr>
          </a:p>
        </p:txBody>
      </p:sp>
      <p:sp>
        <p:nvSpPr>
          <p:cNvPr id="22" name="Tekstvak 21">
            <a:extLst>
              <a:ext uri="{FF2B5EF4-FFF2-40B4-BE49-F238E27FC236}">
                <a16:creationId xmlns:a16="http://schemas.microsoft.com/office/drawing/2014/main" id="{172F86D2-50C7-41CE-922B-006047D56482}"/>
              </a:ext>
            </a:extLst>
          </p:cNvPr>
          <p:cNvSpPr txBox="1"/>
          <p:nvPr/>
        </p:nvSpPr>
        <p:spPr>
          <a:xfrm>
            <a:off x="10684370" y="6104543"/>
            <a:ext cx="1043342" cy="477054"/>
          </a:xfrm>
          <a:prstGeom prst="rect">
            <a:avLst/>
          </a:prstGeom>
          <a:noFill/>
        </p:spPr>
        <p:txBody>
          <a:bodyPr wrap="square" rtlCol="0">
            <a:spAutoFit/>
          </a:bodyPr>
          <a:lstStyle/>
          <a:p>
            <a:r>
              <a:rPr lang="nl-NL" sz="2500" b="1" dirty="0">
                <a:solidFill>
                  <a:srgbClr val="9900CC"/>
                </a:solidFill>
              </a:rPr>
              <a:t>50%</a:t>
            </a:r>
          </a:p>
        </p:txBody>
      </p:sp>
    </p:spTree>
    <p:extLst>
      <p:ext uri="{BB962C8B-B14F-4D97-AF65-F5344CB8AC3E}">
        <p14:creationId xmlns:p14="http://schemas.microsoft.com/office/powerpoint/2010/main" val="39474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0D704-8B02-1043-182D-ED7BA3E48563}"/>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70E4CC70-8338-B51F-BCBF-E6E66AD74ECA}"/>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Evolutie en natuurlijke selectie</a:t>
            </a:r>
          </a:p>
        </p:txBody>
      </p:sp>
      <p:sp>
        <p:nvSpPr>
          <p:cNvPr id="2" name="Tekstvak 1">
            <a:extLst>
              <a:ext uri="{FF2B5EF4-FFF2-40B4-BE49-F238E27FC236}">
                <a16:creationId xmlns:a16="http://schemas.microsoft.com/office/drawing/2014/main" id="{8A45A115-7320-296A-FF48-FE460AE9BA37}"/>
              </a:ext>
            </a:extLst>
          </p:cNvPr>
          <p:cNvSpPr txBox="1"/>
          <p:nvPr/>
        </p:nvSpPr>
        <p:spPr>
          <a:xfrm>
            <a:off x="4594034" y="2985571"/>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153283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40E86A8D-2DD7-4B88-A9B3-D871A8A71C7E}"/>
              </a:ext>
            </a:extLst>
          </p:cNvPr>
          <p:cNvGraphicFramePr>
            <a:graphicFrameLocks noGrp="1"/>
          </p:cNvGraphicFramePr>
          <p:nvPr>
            <p:extLst>
              <p:ext uri="{D42A27DB-BD31-4B8C-83A1-F6EECF244321}">
                <p14:modId xmlns:p14="http://schemas.microsoft.com/office/powerpoint/2010/main" val="805042470"/>
              </p:ext>
            </p:extLst>
          </p:nvPr>
        </p:nvGraphicFramePr>
        <p:xfrm>
          <a:off x="838200" y="1786648"/>
          <a:ext cx="10708759" cy="4717669"/>
        </p:xfrm>
        <a:graphic>
          <a:graphicData uri="http://schemas.openxmlformats.org/drawingml/2006/table">
            <a:tbl>
              <a:tblPr firstRow="1" bandRow="1">
                <a:tableStyleId>{5C22544A-7EE6-4342-B048-85BDC9FD1C3A}</a:tableStyleId>
              </a:tblPr>
              <a:tblGrid>
                <a:gridCol w="2962619">
                  <a:extLst>
                    <a:ext uri="{9D8B030D-6E8A-4147-A177-3AD203B41FA5}">
                      <a16:colId xmlns:a16="http://schemas.microsoft.com/office/drawing/2014/main" val="3741172749"/>
                    </a:ext>
                  </a:extLst>
                </a:gridCol>
                <a:gridCol w="2837303">
                  <a:extLst>
                    <a:ext uri="{9D8B030D-6E8A-4147-A177-3AD203B41FA5}">
                      <a16:colId xmlns:a16="http://schemas.microsoft.com/office/drawing/2014/main" val="1692752408"/>
                    </a:ext>
                  </a:extLst>
                </a:gridCol>
                <a:gridCol w="4908837">
                  <a:extLst>
                    <a:ext uri="{9D8B030D-6E8A-4147-A177-3AD203B41FA5}">
                      <a16:colId xmlns:a16="http://schemas.microsoft.com/office/drawing/2014/main" val="3749414320"/>
                    </a:ext>
                  </a:extLst>
                </a:gridCol>
              </a:tblGrid>
              <a:tr h="619763">
                <a:tc>
                  <a:txBody>
                    <a:bodyPr/>
                    <a:lstStyle/>
                    <a:p>
                      <a:r>
                        <a:rPr lang="nl-NL" sz="2400" dirty="0"/>
                        <a:t>2024</a:t>
                      </a:r>
                    </a:p>
                  </a:txBody>
                  <a:tcPr>
                    <a:solidFill>
                      <a:srgbClr val="7030A0"/>
                    </a:solidFill>
                  </a:tcPr>
                </a:tc>
                <a:tc>
                  <a:txBody>
                    <a:bodyPr/>
                    <a:lstStyle/>
                    <a:p>
                      <a:r>
                        <a:rPr lang="nl-NL" sz="2400" dirty="0"/>
                        <a:t>2025</a:t>
                      </a:r>
                    </a:p>
                  </a:txBody>
                  <a:tcPr>
                    <a:solidFill>
                      <a:srgbClr val="7030A0"/>
                    </a:solidFill>
                  </a:tcPr>
                </a:tc>
                <a:tc>
                  <a:txBody>
                    <a:bodyPr/>
                    <a:lstStyle/>
                    <a:p>
                      <a:r>
                        <a:rPr lang="nl-NL" sz="2400" dirty="0"/>
                        <a:t>2026</a:t>
                      </a:r>
                    </a:p>
                  </a:txBody>
                  <a:tcPr>
                    <a:solidFill>
                      <a:srgbClr val="7030A0"/>
                    </a:solidFill>
                  </a:tcPr>
                </a:tc>
                <a:extLst>
                  <a:ext uri="{0D108BD9-81ED-4DB2-BD59-A6C34878D82A}">
                    <a16:rowId xmlns:a16="http://schemas.microsoft.com/office/drawing/2014/main" val="503792908"/>
                  </a:ext>
                </a:extLst>
              </a:tr>
              <a:tr h="4097906">
                <a:tc>
                  <a:txBody>
                    <a:bodyPr/>
                    <a:lstStyle/>
                    <a:p>
                      <a:r>
                        <a:rPr lang="nl-NL" sz="2000" dirty="0"/>
                        <a:t>Mitose/meiose</a:t>
                      </a:r>
                    </a:p>
                    <a:p>
                      <a:r>
                        <a:rPr lang="nl-NL" sz="2000" dirty="0"/>
                        <a:t>Bloedgroepen</a:t>
                      </a:r>
                    </a:p>
                    <a:p>
                      <a:r>
                        <a:rPr lang="nl-NL" sz="2000" dirty="0"/>
                        <a:t>Bloedsomloop</a:t>
                      </a:r>
                    </a:p>
                    <a:p>
                      <a:r>
                        <a:rPr lang="nl-NL" sz="2000" dirty="0"/>
                        <a:t>Stofwisseling</a:t>
                      </a:r>
                    </a:p>
                    <a:p>
                      <a:r>
                        <a:rPr lang="nl-NL" sz="2000" dirty="0"/>
                        <a:t>Zenuwstelsel</a:t>
                      </a:r>
                    </a:p>
                    <a:p>
                      <a:r>
                        <a:rPr lang="nl-NL" sz="2000" dirty="0"/>
                        <a:t>Lymfevatenstelsel</a:t>
                      </a:r>
                    </a:p>
                    <a:p>
                      <a:r>
                        <a:rPr lang="nl-NL" sz="2000" dirty="0"/>
                        <a:t>Vertering</a:t>
                      </a:r>
                    </a:p>
                    <a:p>
                      <a:r>
                        <a:rPr lang="nl-NL" sz="2000" dirty="0"/>
                        <a:t>Hormonen</a:t>
                      </a:r>
                    </a:p>
                    <a:p>
                      <a:r>
                        <a:rPr lang="nl-NL" sz="2000" dirty="0"/>
                        <a:t>Menstruatiecyclus</a:t>
                      </a:r>
                    </a:p>
                    <a:p>
                      <a:r>
                        <a:rPr lang="nl-NL" sz="2000" dirty="0"/>
                        <a:t>Bloedsuikerspiegel</a:t>
                      </a:r>
                    </a:p>
                    <a:p>
                      <a:r>
                        <a:rPr lang="nl-NL" sz="2000" dirty="0" err="1"/>
                        <a:t>Rhesusfactor</a:t>
                      </a:r>
                      <a:endParaRPr lang="nl-NL" sz="2000" dirty="0"/>
                    </a:p>
                  </a:txBody>
                  <a:tcPr>
                    <a:solidFill>
                      <a:srgbClr val="7030A0">
                        <a:alpha val="29804"/>
                      </a:srgbClr>
                    </a:solidFill>
                  </a:tcPr>
                </a:tc>
                <a:tc>
                  <a:txBody>
                    <a:bodyPr/>
                    <a:lstStyle/>
                    <a:p>
                      <a:r>
                        <a:rPr lang="nl-NL" sz="2000" dirty="0"/>
                        <a:t>Kruisingen (erfelijkheid)</a:t>
                      </a:r>
                    </a:p>
                    <a:p>
                      <a:r>
                        <a:rPr lang="nl-NL" sz="2000" dirty="0"/>
                        <a:t>Lymfevatenstelsel</a:t>
                      </a:r>
                    </a:p>
                    <a:p>
                      <a:r>
                        <a:rPr lang="nl-NL" sz="2000" dirty="0"/>
                        <a:t>Bloedgroepen</a:t>
                      </a:r>
                    </a:p>
                    <a:p>
                      <a:r>
                        <a:rPr lang="nl-NL" sz="2000" dirty="0"/>
                        <a:t>Werkplan</a:t>
                      </a:r>
                    </a:p>
                    <a:p>
                      <a:r>
                        <a:rPr lang="nl-NL" sz="2000" dirty="0"/>
                        <a:t>Het hart</a:t>
                      </a:r>
                    </a:p>
                    <a:p>
                      <a:r>
                        <a:rPr lang="nl-NL" sz="2000" dirty="0"/>
                        <a:t>Ecologie</a:t>
                      </a:r>
                    </a:p>
                    <a:p>
                      <a:r>
                        <a:rPr lang="nl-NL" sz="2000" dirty="0"/>
                        <a:t>Afweersysteem</a:t>
                      </a:r>
                    </a:p>
                    <a:p>
                      <a:r>
                        <a:rPr lang="nl-NL" sz="2000" dirty="0"/>
                        <a:t>Zenuwstelsel</a:t>
                      </a:r>
                    </a:p>
                    <a:p>
                      <a:r>
                        <a:rPr lang="nl-NL" sz="2000" dirty="0"/>
                        <a:t>Menstruatiecyclus</a:t>
                      </a:r>
                    </a:p>
                    <a:p>
                      <a:r>
                        <a:rPr lang="nl-NL" sz="2000" dirty="0"/>
                        <a:t>Verbranding en ademhaling</a:t>
                      </a:r>
                    </a:p>
                  </a:txBody>
                  <a:tcPr>
                    <a:solidFill>
                      <a:srgbClr val="7030A0">
                        <a:alpha val="29804"/>
                      </a:srgbClr>
                    </a:solidFill>
                  </a:tcPr>
                </a:tc>
                <a:tc>
                  <a:txBody>
                    <a:bodyPr/>
                    <a:lstStyle/>
                    <a:p>
                      <a:r>
                        <a:rPr lang="nl-NL" sz="2000" b="1" dirty="0"/>
                        <a:t>Enzymen (vertering)</a:t>
                      </a:r>
                    </a:p>
                    <a:p>
                      <a:r>
                        <a:rPr lang="nl-NL" sz="2000" b="1" dirty="0"/>
                        <a:t>Bloedsomloop</a:t>
                      </a:r>
                    </a:p>
                    <a:p>
                      <a:r>
                        <a:rPr lang="nl-NL" sz="2000" b="1" dirty="0"/>
                        <a:t>Werkplan (onderzoek)</a:t>
                      </a:r>
                    </a:p>
                    <a:p>
                      <a:r>
                        <a:rPr lang="nl-NL" sz="2000" b="1" dirty="0"/>
                        <a:t>Fotosynthese (huidmondjes &amp; vatenstelsel)</a:t>
                      </a:r>
                    </a:p>
                    <a:p>
                      <a:r>
                        <a:rPr lang="nl-NL" sz="2000" b="1" dirty="0"/>
                        <a:t>Evolutie</a:t>
                      </a:r>
                    </a:p>
                    <a:p>
                      <a:r>
                        <a:rPr lang="nl-NL" sz="2000" b="1" dirty="0"/>
                        <a:t>Stambomen (erfelijkheid)</a:t>
                      </a:r>
                    </a:p>
                    <a:p>
                      <a:r>
                        <a:rPr lang="nl-NL" sz="2000" b="1" dirty="0"/>
                        <a:t>Mitose en meiose</a:t>
                      </a:r>
                    </a:p>
                    <a:p>
                      <a:r>
                        <a:rPr lang="nl-NL" sz="2000" b="1" dirty="0"/>
                        <a:t>Gebit</a:t>
                      </a:r>
                    </a:p>
                    <a:p>
                      <a:endParaRPr lang="nl-NL" sz="2000" dirty="0"/>
                    </a:p>
                    <a:p>
                      <a:endParaRPr lang="nl-NL" sz="2000" dirty="0"/>
                    </a:p>
                  </a:txBody>
                  <a:tcPr>
                    <a:solidFill>
                      <a:srgbClr val="7030A0">
                        <a:alpha val="29804"/>
                      </a:srgbClr>
                    </a:solidFill>
                  </a:tcPr>
                </a:tc>
                <a:extLst>
                  <a:ext uri="{0D108BD9-81ED-4DB2-BD59-A6C34878D82A}">
                    <a16:rowId xmlns:a16="http://schemas.microsoft.com/office/drawing/2014/main" val="4244493430"/>
                  </a:ext>
                </a:extLst>
              </a:tr>
            </a:tbl>
          </a:graphicData>
        </a:graphic>
      </p:graphicFrame>
      <p:sp>
        <p:nvSpPr>
          <p:cNvPr id="4" name="Titel 1">
            <a:extLst>
              <a:ext uri="{FF2B5EF4-FFF2-40B4-BE49-F238E27FC236}">
                <a16:creationId xmlns:a16="http://schemas.microsoft.com/office/drawing/2014/main" id="{2549C9E8-B54F-4B05-9120-3BCD1DCD073B}"/>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Spreekuren</a:t>
            </a:r>
            <a:endParaRPr lang="nl-NL" sz="2800" dirty="0"/>
          </a:p>
          <a:p>
            <a:pPr algn="l"/>
            <a:r>
              <a:rPr lang="nl-NL" sz="2800" dirty="0">
                <a:latin typeface="+mn-lt"/>
              </a:rPr>
              <a:t>Bekijk ook de spreekuren van de voorgaande jaren.</a:t>
            </a:r>
            <a:endParaRPr lang="nl-NL" dirty="0">
              <a:latin typeface="+mn-lt"/>
            </a:endParaRPr>
          </a:p>
        </p:txBody>
      </p:sp>
    </p:spTree>
    <p:extLst>
      <p:ext uri="{BB962C8B-B14F-4D97-AF65-F5344CB8AC3E}">
        <p14:creationId xmlns:p14="http://schemas.microsoft.com/office/powerpoint/2010/main" val="232472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69B-A9CE-E311-0B46-41399998BCF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61A1FF2-FC8E-083A-FCF1-265493E6874F}"/>
              </a:ext>
            </a:extLst>
          </p:cNvPr>
          <p:cNvSpPr txBox="1">
            <a:spLocks/>
          </p:cNvSpPr>
          <p:nvPr/>
        </p:nvSpPr>
        <p:spPr>
          <a:xfrm>
            <a:off x="838199" y="786366"/>
            <a:ext cx="10876723" cy="5319466"/>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Evolutie</a:t>
            </a:r>
          </a:p>
          <a:p>
            <a:pPr algn="l"/>
            <a:r>
              <a:rPr lang="nl-NL" sz="2400" dirty="0">
                <a:latin typeface="+mn-lt"/>
              </a:rPr>
              <a:t>De </a:t>
            </a:r>
            <a:r>
              <a:rPr lang="nl-NL" sz="2400" b="1" dirty="0">
                <a:solidFill>
                  <a:srgbClr val="7030A0"/>
                </a:solidFill>
                <a:latin typeface="+mn-lt"/>
              </a:rPr>
              <a:t>ontwikkeling van leven op aarde </a:t>
            </a:r>
            <a:r>
              <a:rPr lang="nl-NL" sz="2400" dirty="0">
                <a:latin typeface="+mn-lt"/>
              </a:rPr>
              <a:t>waarbij nieuwe soorten ontstaan. Evolutie verklaart hoe het kan dat er zo veel verschillende organismen op aarde zijn (geweest).</a:t>
            </a:r>
          </a:p>
          <a:p>
            <a:pPr algn="l"/>
            <a:endParaRPr lang="nl-NL" dirty="0">
              <a:latin typeface="+mn-lt"/>
            </a:endParaRPr>
          </a:p>
        </p:txBody>
      </p:sp>
      <p:pic>
        <p:nvPicPr>
          <p:cNvPr id="2" name="Afbeelding 1" descr="Afbeelding met buiten, water, vogel, watervogel&#10;&#10;Automatisch gegenereerde beschrijving">
            <a:extLst>
              <a:ext uri="{FF2B5EF4-FFF2-40B4-BE49-F238E27FC236}">
                <a16:creationId xmlns:a16="http://schemas.microsoft.com/office/drawing/2014/main" id="{BCF5D091-11E7-1B3D-EE4E-647D66C94227}"/>
              </a:ext>
            </a:extLst>
          </p:cNvPr>
          <p:cNvPicPr>
            <a:picLocks noChangeAspect="1"/>
          </p:cNvPicPr>
          <p:nvPr/>
        </p:nvPicPr>
        <p:blipFill rotWithShape="1">
          <a:blip r:embed="rId2"/>
          <a:srcRect l="13066" r="17948"/>
          <a:stretch/>
        </p:blipFill>
        <p:spPr>
          <a:xfrm>
            <a:off x="838199" y="2112899"/>
            <a:ext cx="5000897" cy="4298776"/>
          </a:xfrm>
          <a:prstGeom prst="rect">
            <a:avLst/>
          </a:prstGeom>
        </p:spPr>
      </p:pic>
      <p:pic>
        <p:nvPicPr>
          <p:cNvPr id="3" name="Afbeelding 2" descr="Afbeelding met binnen&#10;&#10;Automatisch gegenereerde beschrijving">
            <a:extLst>
              <a:ext uri="{FF2B5EF4-FFF2-40B4-BE49-F238E27FC236}">
                <a16:creationId xmlns:a16="http://schemas.microsoft.com/office/drawing/2014/main" id="{FFB62995-AD20-D055-5C4F-702C19C3998F}"/>
              </a:ext>
            </a:extLst>
          </p:cNvPr>
          <p:cNvPicPr>
            <a:picLocks noChangeAspect="1"/>
          </p:cNvPicPr>
          <p:nvPr/>
        </p:nvPicPr>
        <p:blipFill rotWithShape="1">
          <a:blip r:embed="rId3"/>
          <a:srcRect l="11337" r="16681"/>
          <a:stretch/>
        </p:blipFill>
        <p:spPr>
          <a:xfrm>
            <a:off x="6166653" y="2110807"/>
            <a:ext cx="5220712" cy="4300868"/>
          </a:xfrm>
          <a:prstGeom prst="rect">
            <a:avLst/>
          </a:prstGeom>
        </p:spPr>
      </p:pic>
    </p:spTree>
    <p:extLst>
      <p:ext uri="{BB962C8B-B14F-4D97-AF65-F5344CB8AC3E}">
        <p14:creationId xmlns:p14="http://schemas.microsoft.com/office/powerpoint/2010/main" val="425275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FD681-17C7-E6E9-3DED-481C586E1796}"/>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B1DA757-28B9-37D6-E9F4-F5BCB5FDBC51}"/>
              </a:ext>
            </a:extLst>
          </p:cNvPr>
          <p:cNvSpPr txBox="1">
            <a:spLocks/>
          </p:cNvSpPr>
          <p:nvPr/>
        </p:nvSpPr>
        <p:spPr>
          <a:xfrm>
            <a:off x="838199" y="786366"/>
            <a:ext cx="10876723" cy="5452202"/>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Natuurlijke selectie</a:t>
            </a:r>
          </a:p>
          <a:p>
            <a:pPr algn="l"/>
            <a:r>
              <a:rPr lang="nl-NL" sz="2600" dirty="0">
                <a:latin typeface="+mn-lt"/>
              </a:rPr>
              <a:t>De </a:t>
            </a:r>
            <a:r>
              <a:rPr lang="nl-NL" sz="2600" b="1" dirty="0">
                <a:solidFill>
                  <a:srgbClr val="7030A0"/>
                </a:solidFill>
                <a:latin typeface="+mn-lt"/>
              </a:rPr>
              <a:t>best aangepaste organismen </a:t>
            </a:r>
            <a:r>
              <a:rPr lang="nl-NL" sz="2600" dirty="0">
                <a:latin typeface="+mn-lt"/>
              </a:rPr>
              <a:t>hebben de grootste kans om te overleven </a:t>
            </a:r>
            <a:br>
              <a:rPr lang="nl-NL" sz="2600" dirty="0">
                <a:latin typeface="+mn-lt"/>
              </a:rPr>
            </a:br>
            <a:r>
              <a:rPr lang="nl-NL" sz="2600" dirty="0">
                <a:latin typeface="+mn-lt"/>
              </a:rPr>
              <a:t>en nakomelingen te krijgen.</a:t>
            </a:r>
          </a:p>
          <a:p>
            <a:pPr algn="l"/>
            <a:endParaRPr lang="nl-NL" sz="2600" dirty="0">
              <a:latin typeface="+mn-lt"/>
            </a:endParaRPr>
          </a:p>
          <a:p>
            <a:pPr marL="514350" indent="-514350" algn="l">
              <a:buFont typeface="+mj-lt"/>
              <a:buAutoNum type="arabicPeriod"/>
            </a:pPr>
            <a:r>
              <a:rPr lang="nl-NL" sz="2600" dirty="0">
                <a:latin typeface="+mn-lt"/>
              </a:rPr>
              <a:t>Alle organismen van dezelfde soort zijn een </a:t>
            </a:r>
            <a:r>
              <a:rPr lang="nl-NL" sz="2600" b="1" dirty="0">
                <a:solidFill>
                  <a:srgbClr val="7030A0"/>
                </a:solidFill>
                <a:latin typeface="+mn-lt"/>
              </a:rPr>
              <a:t>beetje verschillend</a:t>
            </a:r>
            <a:r>
              <a:rPr lang="nl-NL" sz="2600" dirty="0">
                <a:latin typeface="+mn-lt"/>
              </a:rPr>
              <a:t>.</a:t>
            </a:r>
          </a:p>
          <a:p>
            <a:pPr marL="514350" indent="-514350" algn="l">
              <a:buFont typeface="+mj-lt"/>
              <a:buAutoNum type="arabicPeriod"/>
            </a:pPr>
            <a:r>
              <a:rPr lang="nl-NL" sz="2600" dirty="0">
                <a:latin typeface="+mn-lt"/>
              </a:rPr>
              <a:t>Organismen in de natuur hebben een </a:t>
            </a:r>
            <a:r>
              <a:rPr lang="nl-NL" sz="2600" b="1" dirty="0">
                <a:solidFill>
                  <a:srgbClr val="7030A0"/>
                </a:solidFill>
                <a:latin typeface="+mn-lt"/>
              </a:rPr>
              <a:t>zwaar leven</a:t>
            </a:r>
            <a:r>
              <a:rPr lang="nl-NL" sz="2600" dirty="0">
                <a:latin typeface="+mn-lt"/>
              </a:rPr>
              <a:t>.</a:t>
            </a:r>
          </a:p>
          <a:p>
            <a:pPr marL="514350" indent="-514350" algn="l">
              <a:buFont typeface="+mj-lt"/>
              <a:buAutoNum type="arabicPeriod"/>
            </a:pPr>
            <a:r>
              <a:rPr lang="nl-NL" sz="2600" dirty="0">
                <a:latin typeface="+mn-lt"/>
              </a:rPr>
              <a:t>Erfelijke </a:t>
            </a:r>
            <a:r>
              <a:rPr lang="nl-NL" sz="2600" b="1" dirty="0">
                <a:solidFill>
                  <a:srgbClr val="7030A0"/>
                </a:solidFill>
                <a:latin typeface="+mn-lt"/>
              </a:rPr>
              <a:t>eigenschappen</a:t>
            </a:r>
            <a:r>
              <a:rPr lang="nl-NL" sz="2600" dirty="0">
                <a:latin typeface="+mn-lt"/>
              </a:rPr>
              <a:t> worden </a:t>
            </a:r>
            <a:r>
              <a:rPr lang="nl-NL" sz="2600" b="1" dirty="0">
                <a:solidFill>
                  <a:srgbClr val="7030A0"/>
                </a:solidFill>
                <a:latin typeface="+mn-lt"/>
              </a:rPr>
              <a:t>doorgegeven</a:t>
            </a:r>
            <a:r>
              <a:rPr lang="nl-NL" sz="2600" dirty="0">
                <a:latin typeface="+mn-lt"/>
              </a:rPr>
              <a:t>. </a:t>
            </a:r>
          </a:p>
          <a:p>
            <a:pPr algn="l"/>
            <a:endParaRPr lang="nl-NL" dirty="0">
              <a:latin typeface="+mn-lt"/>
            </a:endParaRPr>
          </a:p>
        </p:txBody>
      </p:sp>
      <p:pic>
        <p:nvPicPr>
          <p:cNvPr id="2" name="Afbeelding 1" descr="Afbeelding met vogel, buiten, zitten, zittend&#10;&#10;Automatisch gegenereerde beschrijving">
            <a:extLst>
              <a:ext uri="{FF2B5EF4-FFF2-40B4-BE49-F238E27FC236}">
                <a16:creationId xmlns:a16="http://schemas.microsoft.com/office/drawing/2014/main" id="{111D4236-7225-16DE-2E42-53B210A69433}"/>
              </a:ext>
            </a:extLst>
          </p:cNvPr>
          <p:cNvPicPr>
            <a:picLocks noChangeAspect="1"/>
          </p:cNvPicPr>
          <p:nvPr/>
        </p:nvPicPr>
        <p:blipFill rotWithShape="1">
          <a:blip r:embed="rId2"/>
          <a:srcRect t="21276" r="15914"/>
          <a:stretch/>
        </p:blipFill>
        <p:spPr>
          <a:xfrm>
            <a:off x="773070" y="3634153"/>
            <a:ext cx="5465805" cy="2878440"/>
          </a:xfrm>
          <a:prstGeom prst="rect">
            <a:avLst/>
          </a:prstGeom>
        </p:spPr>
      </p:pic>
      <p:pic>
        <p:nvPicPr>
          <p:cNvPr id="3" name="Afbeelding 2" descr="Afbeelding met tekst, buiten, lucht, auto&#10;&#10;Automatisch gegenereerde beschrijving">
            <a:extLst>
              <a:ext uri="{FF2B5EF4-FFF2-40B4-BE49-F238E27FC236}">
                <a16:creationId xmlns:a16="http://schemas.microsoft.com/office/drawing/2014/main" id="{4BF87039-E447-CF96-1AAC-F55AB3D4EC98}"/>
              </a:ext>
            </a:extLst>
          </p:cNvPr>
          <p:cNvPicPr>
            <a:picLocks noChangeAspect="1"/>
          </p:cNvPicPr>
          <p:nvPr/>
        </p:nvPicPr>
        <p:blipFill>
          <a:blip r:embed="rId3"/>
          <a:srcRect l="1181"/>
          <a:stretch>
            <a:fillRect/>
          </a:stretch>
        </p:blipFill>
        <p:spPr>
          <a:xfrm>
            <a:off x="6304004" y="3630091"/>
            <a:ext cx="5063924" cy="2882502"/>
          </a:xfrm>
          <a:prstGeom prst="rect">
            <a:avLst/>
          </a:prstGeom>
        </p:spPr>
      </p:pic>
    </p:spTree>
    <p:extLst>
      <p:ext uri="{BB962C8B-B14F-4D97-AF65-F5344CB8AC3E}">
        <p14:creationId xmlns:p14="http://schemas.microsoft.com/office/powerpoint/2010/main" val="232373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A8D9-7E3F-6B25-21C3-5C207AF78088}"/>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213E1E5-3454-C6B9-C775-4D935F409D36}"/>
              </a:ext>
            </a:extLst>
          </p:cNvPr>
          <p:cNvSpPr txBox="1">
            <a:spLocks/>
          </p:cNvSpPr>
          <p:nvPr/>
        </p:nvSpPr>
        <p:spPr>
          <a:xfrm>
            <a:off x="838199" y="786366"/>
            <a:ext cx="10876723" cy="2458279"/>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Isolatie</a:t>
            </a:r>
          </a:p>
          <a:p>
            <a:pPr algn="l"/>
            <a:r>
              <a:rPr lang="nl-NL" sz="2600" dirty="0">
                <a:latin typeface="+mn-lt"/>
              </a:rPr>
              <a:t>Soortgenoten kunnen door verschillende oorzaken van elkaar </a:t>
            </a:r>
            <a:r>
              <a:rPr lang="nl-NL" sz="2600" b="1" dirty="0">
                <a:solidFill>
                  <a:srgbClr val="7030A0"/>
                </a:solidFill>
                <a:latin typeface="+mn-lt"/>
              </a:rPr>
              <a:t>gescheiden raken</a:t>
            </a:r>
            <a:r>
              <a:rPr lang="nl-NL" sz="2600" dirty="0">
                <a:latin typeface="+mn-lt"/>
              </a:rPr>
              <a:t>.</a:t>
            </a:r>
          </a:p>
        </p:txBody>
      </p:sp>
      <p:pic>
        <p:nvPicPr>
          <p:cNvPr id="2" name="Afbeelding 1">
            <a:extLst>
              <a:ext uri="{FF2B5EF4-FFF2-40B4-BE49-F238E27FC236}">
                <a16:creationId xmlns:a16="http://schemas.microsoft.com/office/drawing/2014/main" id="{509E5855-152A-DCB1-4115-99E2E7D57130}"/>
              </a:ext>
            </a:extLst>
          </p:cNvPr>
          <p:cNvPicPr>
            <a:picLocks noChangeAspect="1"/>
          </p:cNvPicPr>
          <p:nvPr/>
        </p:nvPicPr>
        <p:blipFill rotWithShape="1">
          <a:blip r:embed="rId2"/>
          <a:srcRect t="24115"/>
          <a:stretch/>
        </p:blipFill>
        <p:spPr>
          <a:xfrm>
            <a:off x="685080" y="1832057"/>
            <a:ext cx="10876724" cy="4698692"/>
          </a:xfrm>
          <a:prstGeom prst="rect">
            <a:avLst/>
          </a:prstGeom>
        </p:spPr>
      </p:pic>
    </p:spTree>
    <p:extLst>
      <p:ext uri="{BB962C8B-B14F-4D97-AF65-F5344CB8AC3E}">
        <p14:creationId xmlns:p14="http://schemas.microsoft.com/office/powerpoint/2010/main" val="42484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380B6-983C-9D19-00BE-75A5D1FC1637}"/>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13D20130-9FE1-26C5-715E-77911316F926}"/>
              </a:ext>
            </a:extLst>
          </p:cNvPr>
          <p:cNvSpPr txBox="1">
            <a:spLocks/>
          </p:cNvSpPr>
          <p:nvPr/>
        </p:nvSpPr>
        <p:spPr>
          <a:xfrm>
            <a:off x="838199" y="786366"/>
            <a:ext cx="10876723" cy="2458279"/>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Isolatie</a:t>
            </a:r>
          </a:p>
          <a:p>
            <a:pPr algn="l"/>
            <a:r>
              <a:rPr lang="nl-NL" sz="2600" dirty="0">
                <a:latin typeface="+mn-lt"/>
              </a:rPr>
              <a:t>Soortgenoten kunnen door verschillende oorzaken van elkaar </a:t>
            </a:r>
            <a:r>
              <a:rPr lang="nl-NL" sz="2600" b="1" dirty="0">
                <a:solidFill>
                  <a:srgbClr val="7030A0"/>
                </a:solidFill>
                <a:latin typeface="+mn-lt"/>
              </a:rPr>
              <a:t>gescheiden raken</a:t>
            </a:r>
            <a:r>
              <a:rPr lang="nl-NL" sz="2600" dirty="0">
                <a:latin typeface="+mn-lt"/>
              </a:rPr>
              <a:t>.</a:t>
            </a:r>
          </a:p>
        </p:txBody>
      </p:sp>
      <p:pic>
        <p:nvPicPr>
          <p:cNvPr id="2" name="Afbeelding 1">
            <a:extLst>
              <a:ext uri="{FF2B5EF4-FFF2-40B4-BE49-F238E27FC236}">
                <a16:creationId xmlns:a16="http://schemas.microsoft.com/office/drawing/2014/main" id="{EF4F44A2-12A3-5F5F-E956-C9B6018638F8}"/>
              </a:ext>
            </a:extLst>
          </p:cNvPr>
          <p:cNvPicPr>
            <a:picLocks noChangeAspect="1"/>
          </p:cNvPicPr>
          <p:nvPr/>
        </p:nvPicPr>
        <p:blipFill rotWithShape="1">
          <a:blip r:embed="rId2"/>
          <a:srcRect t="24264"/>
          <a:stretch/>
        </p:blipFill>
        <p:spPr>
          <a:xfrm>
            <a:off x="685079" y="1832056"/>
            <a:ext cx="10876723" cy="4689407"/>
          </a:xfrm>
          <a:prstGeom prst="rect">
            <a:avLst/>
          </a:prstGeom>
        </p:spPr>
      </p:pic>
    </p:spTree>
    <p:extLst>
      <p:ext uri="{BB962C8B-B14F-4D97-AF65-F5344CB8AC3E}">
        <p14:creationId xmlns:p14="http://schemas.microsoft.com/office/powerpoint/2010/main" val="405149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B28C-B110-C732-D42E-4C83F817A337}"/>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C44A5E18-4773-3638-F25D-C4C2954FE6E8}"/>
              </a:ext>
            </a:extLst>
          </p:cNvPr>
          <p:cNvSpPr txBox="1">
            <a:spLocks/>
          </p:cNvSpPr>
          <p:nvPr/>
        </p:nvSpPr>
        <p:spPr>
          <a:xfrm>
            <a:off x="838199" y="786366"/>
            <a:ext cx="10876723" cy="2458279"/>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Isolatie</a:t>
            </a:r>
          </a:p>
          <a:p>
            <a:pPr algn="l"/>
            <a:r>
              <a:rPr lang="nl-NL" sz="2600" dirty="0">
                <a:latin typeface="+mn-lt"/>
              </a:rPr>
              <a:t>Soortgenoten kunnen door verschillende oorzaken van elkaar </a:t>
            </a:r>
            <a:r>
              <a:rPr lang="nl-NL" sz="2600" b="1" dirty="0">
                <a:solidFill>
                  <a:srgbClr val="7030A0"/>
                </a:solidFill>
                <a:latin typeface="+mn-lt"/>
              </a:rPr>
              <a:t>gescheiden raken</a:t>
            </a:r>
            <a:r>
              <a:rPr lang="nl-NL" sz="2600" dirty="0">
                <a:latin typeface="+mn-lt"/>
              </a:rPr>
              <a:t>.</a:t>
            </a:r>
          </a:p>
        </p:txBody>
      </p:sp>
      <p:pic>
        <p:nvPicPr>
          <p:cNvPr id="2" name="Afbeelding 1">
            <a:extLst>
              <a:ext uri="{FF2B5EF4-FFF2-40B4-BE49-F238E27FC236}">
                <a16:creationId xmlns:a16="http://schemas.microsoft.com/office/drawing/2014/main" id="{BCF92D92-CBBA-D9EA-DD35-D68E45DB4C9F}"/>
              </a:ext>
            </a:extLst>
          </p:cNvPr>
          <p:cNvPicPr>
            <a:picLocks noChangeAspect="1"/>
          </p:cNvPicPr>
          <p:nvPr/>
        </p:nvPicPr>
        <p:blipFill rotWithShape="1">
          <a:blip r:embed="rId2"/>
          <a:srcRect t="24264"/>
          <a:stretch/>
        </p:blipFill>
        <p:spPr>
          <a:xfrm>
            <a:off x="685075" y="1832054"/>
            <a:ext cx="10876724" cy="4689409"/>
          </a:xfrm>
          <a:prstGeom prst="rect">
            <a:avLst/>
          </a:prstGeom>
        </p:spPr>
      </p:pic>
    </p:spTree>
    <p:extLst>
      <p:ext uri="{BB962C8B-B14F-4D97-AF65-F5344CB8AC3E}">
        <p14:creationId xmlns:p14="http://schemas.microsoft.com/office/powerpoint/2010/main" val="1246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A345-D7F5-CC5D-8548-E512D0CB661B}"/>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4D59F47-03BA-6C30-6C29-705D1AA49473}"/>
              </a:ext>
            </a:extLst>
          </p:cNvPr>
          <p:cNvSpPr txBox="1">
            <a:spLocks/>
          </p:cNvSpPr>
          <p:nvPr/>
        </p:nvSpPr>
        <p:spPr>
          <a:xfrm>
            <a:off x="838199" y="786366"/>
            <a:ext cx="10876723" cy="2458279"/>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Isolatie</a:t>
            </a:r>
          </a:p>
          <a:p>
            <a:pPr algn="l"/>
            <a:r>
              <a:rPr lang="nl-NL" sz="2600" dirty="0">
                <a:latin typeface="+mn-lt"/>
              </a:rPr>
              <a:t>Soortgenoten kunnen door verschillende oorzaken van elkaar </a:t>
            </a:r>
            <a:r>
              <a:rPr lang="nl-NL" sz="2600" b="1" dirty="0">
                <a:solidFill>
                  <a:srgbClr val="7030A0"/>
                </a:solidFill>
                <a:latin typeface="+mn-lt"/>
              </a:rPr>
              <a:t>gescheiden raken</a:t>
            </a:r>
            <a:r>
              <a:rPr lang="nl-NL" sz="2600" dirty="0">
                <a:latin typeface="+mn-lt"/>
              </a:rPr>
              <a:t>.</a:t>
            </a:r>
          </a:p>
        </p:txBody>
      </p:sp>
      <p:pic>
        <p:nvPicPr>
          <p:cNvPr id="2" name="Afbeelding 1">
            <a:extLst>
              <a:ext uri="{FF2B5EF4-FFF2-40B4-BE49-F238E27FC236}">
                <a16:creationId xmlns:a16="http://schemas.microsoft.com/office/drawing/2014/main" id="{9A606CD4-1D18-7694-A414-EF93FDD2D8DA}"/>
              </a:ext>
            </a:extLst>
          </p:cNvPr>
          <p:cNvPicPr>
            <a:picLocks noChangeAspect="1"/>
          </p:cNvPicPr>
          <p:nvPr/>
        </p:nvPicPr>
        <p:blipFill rotWithShape="1">
          <a:blip r:embed="rId2"/>
          <a:srcRect t="24264"/>
          <a:stretch/>
        </p:blipFill>
        <p:spPr>
          <a:xfrm>
            <a:off x="685070" y="1832052"/>
            <a:ext cx="10876723" cy="4689411"/>
          </a:xfrm>
          <a:prstGeom prst="rect">
            <a:avLst/>
          </a:prstGeom>
        </p:spPr>
      </p:pic>
    </p:spTree>
    <p:extLst>
      <p:ext uri="{BB962C8B-B14F-4D97-AF65-F5344CB8AC3E}">
        <p14:creationId xmlns:p14="http://schemas.microsoft.com/office/powerpoint/2010/main" val="310971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D42C-AA82-2AA5-4532-0D2FF432524D}"/>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9FD3E50-8AEE-4177-E1FA-CA892777701C}"/>
              </a:ext>
            </a:extLst>
          </p:cNvPr>
          <p:cNvSpPr txBox="1">
            <a:spLocks/>
          </p:cNvSpPr>
          <p:nvPr/>
        </p:nvSpPr>
        <p:spPr>
          <a:xfrm>
            <a:off x="838199" y="786366"/>
            <a:ext cx="10876723" cy="571022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|De hermelijn</a:t>
            </a:r>
          </a:p>
          <a:p>
            <a:pPr algn="l"/>
            <a:r>
              <a:rPr lang="nl-NL" sz="2400" dirty="0">
                <a:latin typeface="+mn-lt"/>
              </a:rPr>
              <a:t>De hermelijn is een klein roofdier dat op veldmuizen en konijnen jaagt. Hij komt vaak voor in gebieden waar gras beschikbaar is voor zijn prooidieren. In de zomer is de vacht van de hermelijn op de rug bruin. Als de winter komt en de dagen korter worden, wordt er minder pigment aangemaakt. Hierdoor is de hermelijn in de winter helemaal wit. Deze camouflage zorgt ervoor dat de hermelijn in de sneeuw kan ontsnappen aan roofdieren zoals vossen. De verandering in de vachtkleur van de hermelijn is erfelijk bepaald. </a:t>
            </a:r>
          </a:p>
          <a:p>
            <a:pPr algn="l"/>
            <a:endParaRPr lang="nl-NL" sz="2400" dirty="0">
              <a:latin typeface="+mn-lt"/>
            </a:endParaRPr>
          </a:p>
          <a:p>
            <a:pPr algn="l"/>
            <a:r>
              <a:rPr lang="nl-NL" sz="2400" dirty="0">
                <a:latin typeface="Effra" panose="02000506080000020004"/>
              </a:rPr>
              <a:t>Er ligt steeds minder vaak sneeuw. Biologen verwachten dat er na verloop van tijd minder witte hermelijnen zullen zijn.  </a:t>
            </a:r>
          </a:p>
          <a:p>
            <a:pPr algn="l"/>
            <a:endParaRPr lang="nl-NL" sz="2400" dirty="0">
              <a:latin typeface="Effra" panose="02000506080000020004"/>
              <a:sym typeface="Wingdings" panose="05000000000000000000" pitchFamily="2" charset="2"/>
            </a:endParaRPr>
          </a:p>
          <a:p>
            <a:pPr algn="l"/>
            <a:r>
              <a:rPr lang="nl-NL" sz="2400" dirty="0">
                <a:latin typeface="Effra" panose="02000506080000020004"/>
                <a:sym typeface="Wingdings" panose="05000000000000000000" pitchFamily="2" charset="2"/>
              </a:rPr>
              <a:t> </a:t>
            </a:r>
            <a:r>
              <a:rPr lang="nl-NL" sz="2400" dirty="0">
                <a:latin typeface="Effra" panose="02000506080000020004"/>
              </a:rPr>
              <a:t>Leg dit uit</a:t>
            </a:r>
          </a:p>
          <a:p>
            <a:pPr algn="l"/>
            <a:endParaRPr lang="nl-NL" sz="2800" dirty="0">
              <a:latin typeface="+mn-lt"/>
            </a:endParaRPr>
          </a:p>
          <a:p>
            <a:pPr algn="l"/>
            <a:endParaRPr lang="nl-NL" sz="2800" dirty="0">
              <a:latin typeface="+mn-lt"/>
            </a:endParaRPr>
          </a:p>
        </p:txBody>
      </p:sp>
      <p:pic>
        <p:nvPicPr>
          <p:cNvPr id="7" name="Afbeelding 6">
            <a:extLst>
              <a:ext uri="{FF2B5EF4-FFF2-40B4-BE49-F238E27FC236}">
                <a16:creationId xmlns:a16="http://schemas.microsoft.com/office/drawing/2014/main" id="{DBBDE0FE-7D92-CE7F-0239-635FF41625FC}"/>
              </a:ext>
            </a:extLst>
          </p:cNvPr>
          <p:cNvPicPr>
            <a:picLocks noChangeAspect="1"/>
          </p:cNvPicPr>
          <p:nvPr/>
        </p:nvPicPr>
        <p:blipFill>
          <a:blip r:embed="rId2"/>
          <a:stretch>
            <a:fillRect/>
          </a:stretch>
        </p:blipFill>
        <p:spPr>
          <a:xfrm>
            <a:off x="7575490" y="4381792"/>
            <a:ext cx="3885501" cy="2114802"/>
          </a:xfrm>
          <a:prstGeom prst="rect">
            <a:avLst/>
          </a:prstGeom>
        </p:spPr>
      </p:pic>
    </p:spTree>
    <p:extLst>
      <p:ext uri="{BB962C8B-B14F-4D97-AF65-F5344CB8AC3E}">
        <p14:creationId xmlns:p14="http://schemas.microsoft.com/office/powerpoint/2010/main" val="312177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2FAE0D7-1034-421A-ADEE-425F3F5B3B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858" y="301440"/>
            <a:ext cx="11467718" cy="6255119"/>
          </a:xfrm>
        </p:spPr>
      </p:pic>
      <p:pic>
        <p:nvPicPr>
          <p:cNvPr id="3" name="Afbeelding 2">
            <a:extLst>
              <a:ext uri="{FF2B5EF4-FFF2-40B4-BE49-F238E27FC236}">
                <a16:creationId xmlns:a16="http://schemas.microsoft.com/office/drawing/2014/main" id="{FD64AAD2-18A6-4F58-BAFC-2BCFDD4C49E5}"/>
              </a:ext>
            </a:extLst>
          </p:cNvPr>
          <p:cNvPicPr>
            <a:picLocks noChangeAspect="1"/>
          </p:cNvPicPr>
          <p:nvPr/>
        </p:nvPicPr>
        <p:blipFill>
          <a:blip r:embed="rId3"/>
          <a:stretch>
            <a:fillRect/>
          </a:stretch>
        </p:blipFill>
        <p:spPr>
          <a:xfrm>
            <a:off x="6203717" y="301441"/>
            <a:ext cx="5853604" cy="3127560"/>
          </a:xfrm>
          <a:prstGeom prst="rect">
            <a:avLst/>
          </a:prstGeom>
        </p:spPr>
      </p:pic>
      <p:pic>
        <p:nvPicPr>
          <p:cNvPr id="6" name="Afbeelding 5">
            <a:extLst>
              <a:ext uri="{FF2B5EF4-FFF2-40B4-BE49-F238E27FC236}">
                <a16:creationId xmlns:a16="http://schemas.microsoft.com/office/drawing/2014/main" id="{495B3D46-4AD8-4C49-B800-6DA9458E816F}"/>
              </a:ext>
            </a:extLst>
          </p:cNvPr>
          <p:cNvPicPr>
            <a:picLocks noChangeAspect="1"/>
          </p:cNvPicPr>
          <p:nvPr/>
        </p:nvPicPr>
        <p:blipFill>
          <a:blip r:embed="rId3"/>
          <a:stretch>
            <a:fillRect/>
          </a:stretch>
        </p:blipFill>
        <p:spPr>
          <a:xfrm>
            <a:off x="469858" y="3428997"/>
            <a:ext cx="5853604" cy="3127560"/>
          </a:xfrm>
          <a:prstGeom prst="rect">
            <a:avLst/>
          </a:prstGeom>
        </p:spPr>
      </p:pic>
      <p:pic>
        <p:nvPicPr>
          <p:cNvPr id="7" name="Afbeelding 6">
            <a:extLst>
              <a:ext uri="{FF2B5EF4-FFF2-40B4-BE49-F238E27FC236}">
                <a16:creationId xmlns:a16="http://schemas.microsoft.com/office/drawing/2014/main" id="{00001F93-73F0-4961-A978-1FB96E00747F}"/>
              </a:ext>
            </a:extLst>
          </p:cNvPr>
          <p:cNvPicPr>
            <a:picLocks noChangeAspect="1"/>
          </p:cNvPicPr>
          <p:nvPr/>
        </p:nvPicPr>
        <p:blipFill>
          <a:blip r:embed="rId3"/>
          <a:stretch>
            <a:fillRect/>
          </a:stretch>
        </p:blipFill>
        <p:spPr>
          <a:xfrm>
            <a:off x="6203717" y="3428998"/>
            <a:ext cx="5853604" cy="3127560"/>
          </a:xfrm>
          <a:prstGeom prst="rect">
            <a:avLst/>
          </a:prstGeom>
        </p:spPr>
      </p:pic>
    </p:spTree>
    <p:extLst>
      <p:ext uri="{BB962C8B-B14F-4D97-AF65-F5344CB8AC3E}">
        <p14:creationId xmlns:p14="http://schemas.microsoft.com/office/powerpoint/2010/main" val="19119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B406-6A8A-27CC-25B0-05BF8A04A7D6}"/>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917ADCAE-A5DF-FEFB-0D20-4B2747209C0E}"/>
              </a:ext>
            </a:extLst>
          </p:cNvPr>
          <p:cNvSpPr txBox="1">
            <a:spLocks/>
          </p:cNvSpPr>
          <p:nvPr/>
        </p:nvSpPr>
        <p:spPr>
          <a:xfrm>
            <a:off x="838199" y="786366"/>
            <a:ext cx="10876723" cy="571022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t>Examenvraag | De hermelijn</a:t>
            </a:r>
          </a:p>
          <a:p>
            <a:pPr algn="l"/>
            <a:r>
              <a:rPr lang="nl-NL" sz="2400" dirty="0">
                <a:latin typeface="+mn-lt"/>
              </a:rPr>
              <a:t>De hermelijn is een klein roofdier dat op veldmuizen en konijnen jaagt. Hij komt vaak voor in gebieden waar gras beschikbaar is voor zijn prooidieren. In de zomer is de vacht van de hermelijn op de rug bruin. Als de winter komt en de dagen korter worden, wordt er minder pigment aangemaakt. Hierdoor is de hermelijn in de winter helemaal wit. Deze camouflage zorgt ervoor dat de hermelijn in de sneeuw kan ontsnappen aan roofdieren zoals vossen. De verandering in de vachtkleur van de hermelijn is erfelijk bepaald. </a:t>
            </a:r>
          </a:p>
          <a:p>
            <a:pPr algn="l"/>
            <a:endParaRPr lang="nl-NL" sz="2400" dirty="0">
              <a:latin typeface="+mn-lt"/>
            </a:endParaRPr>
          </a:p>
          <a:p>
            <a:pPr algn="l"/>
            <a:r>
              <a:rPr lang="nl-NL" sz="2400" dirty="0">
                <a:latin typeface="Effra" panose="02000506080000020004"/>
              </a:rPr>
              <a:t>Er ligt steeds minder vaak sneeuw. Biologen verwachten dat er na verloop van tijd minder witte hermelijnen zullen zijn.  </a:t>
            </a:r>
          </a:p>
          <a:p>
            <a:pPr algn="l"/>
            <a:endParaRPr lang="nl-NL" sz="2400" dirty="0">
              <a:latin typeface="Effra" panose="02000506080000020004"/>
              <a:sym typeface="Wingdings" panose="05000000000000000000" pitchFamily="2" charset="2"/>
            </a:endParaRPr>
          </a:p>
          <a:p>
            <a:pPr algn="l"/>
            <a:r>
              <a:rPr lang="nl-NL" sz="2400" dirty="0">
                <a:latin typeface="Effra" panose="02000506080000020004"/>
                <a:sym typeface="Wingdings" panose="05000000000000000000" pitchFamily="2" charset="2"/>
              </a:rPr>
              <a:t> </a:t>
            </a:r>
            <a:r>
              <a:rPr lang="nl-NL" sz="2400" dirty="0">
                <a:latin typeface="Effra" panose="02000506080000020004"/>
              </a:rPr>
              <a:t>Leg dit uit</a:t>
            </a:r>
          </a:p>
          <a:p>
            <a:pPr algn="l"/>
            <a:endParaRPr lang="nl-NL" sz="2800" dirty="0">
              <a:latin typeface="+mn-lt"/>
            </a:endParaRPr>
          </a:p>
          <a:p>
            <a:pPr algn="l"/>
            <a:endParaRPr lang="nl-NL" sz="2800" dirty="0">
              <a:latin typeface="+mn-lt"/>
            </a:endParaRPr>
          </a:p>
        </p:txBody>
      </p:sp>
      <p:pic>
        <p:nvPicPr>
          <p:cNvPr id="7" name="Afbeelding 6">
            <a:extLst>
              <a:ext uri="{FF2B5EF4-FFF2-40B4-BE49-F238E27FC236}">
                <a16:creationId xmlns:a16="http://schemas.microsoft.com/office/drawing/2014/main" id="{75767808-6399-E390-1B81-F169FD131A7A}"/>
              </a:ext>
            </a:extLst>
          </p:cNvPr>
          <p:cNvPicPr>
            <a:picLocks noChangeAspect="1"/>
          </p:cNvPicPr>
          <p:nvPr/>
        </p:nvPicPr>
        <p:blipFill>
          <a:blip r:embed="rId2"/>
          <a:stretch>
            <a:fillRect/>
          </a:stretch>
        </p:blipFill>
        <p:spPr>
          <a:xfrm>
            <a:off x="7575490" y="4381792"/>
            <a:ext cx="3885501" cy="2114802"/>
          </a:xfrm>
          <a:prstGeom prst="rect">
            <a:avLst/>
          </a:prstGeom>
        </p:spPr>
      </p:pic>
    </p:spTree>
    <p:extLst>
      <p:ext uri="{BB962C8B-B14F-4D97-AF65-F5344CB8AC3E}">
        <p14:creationId xmlns:p14="http://schemas.microsoft.com/office/powerpoint/2010/main" val="41449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BF1E-31F9-49C7-F8D6-4001328E20EC}"/>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25E0600B-7A3E-BD5C-6752-087A4437EBF9}"/>
              </a:ext>
            </a:extLst>
          </p:cNvPr>
          <p:cNvSpPr txBox="1">
            <a:spLocks/>
          </p:cNvSpPr>
          <p:nvPr/>
        </p:nvSpPr>
        <p:spPr>
          <a:xfrm>
            <a:off x="838199" y="786366"/>
            <a:ext cx="10876723" cy="571022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t>Examenvraag | De hermelijn</a:t>
            </a:r>
          </a:p>
          <a:p>
            <a:pPr algn="l"/>
            <a:r>
              <a:rPr lang="nl-NL" sz="2400" dirty="0">
                <a:latin typeface="+mn-lt"/>
              </a:rPr>
              <a:t>De hermelijn is een klein roofdier dat op veldmuizen en konijnen jaagt. Hij komt vaak voor in gebieden waar gras beschikbaar is voor zijn prooidieren. In de zomer is de vacht van de hermelijn op de rug bruin. Als de winter komt en de dagen korter worden, wordt er minder pigment aangemaakt. Hierdoor is de hermelijn in de winter helemaal wit. </a:t>
            </a:r>
            <a:r>
              <a:rPr lang="nl-NL" sz="2400" dirty="0">
                <a:highlight>
                  <a:srgbClr val="FFFF00"/>
                </a:highlight>
                <a:latin typeface="+mn-lt"/>
              </a:rPr>
              <a:t>Deze camouflage zorgt ervoor dat de hermelijn in de sneeuw kan ontsnappen aan roofdieren zoals vossen. </a:t>
            </a:r>
            <a:r>
              <a:rPr lang="nl-NL" sz="2400" dirty="0">
                <a:latin typeface="+mn-lt"/>
              </a:rPr>
              <a:t>De verandering in de vachtkleur van de hermelijn is erfelijk bepaald. </a:t>
            </a:r>
          </a:p>
          <a:p>
            <a:pPr algn="l"/>
            <a:endParaRPr lang="nl-NL" sz="2400" dirty="0">
              <a:latin typeface="+mn-lt"/>
            </a:endParaRPr>
          </a:p>
          <a:p>
            <a:pPr algn="l"/>
            <a:r>
              <a:rPr lang="nl-NL" sz="2400" dirty="0">
                <a:latin typeface="Effra" panose="02000506080000020004"/>
              </a:rPr>
              <a:t>Er ligt steeds </a:t>
            </a:r>
            <a:r>
              <a:rPr lang="nl-NL" sz="2400" dirty="0">
                <a:highlight>
                  <a:srgbClr val="FFFF00"/>
                </a:highlight>
                <a:latin typeface="Effra" panose="02000506080000020004"/>
              </a:rPr>
              <a:t>minder vaak sneeuw</a:t>
            </a:r>
            <a:r>
              <a:rPr lang="nl-NL" sz="2400" dirty="0">
                <a:latin typeface="Effra" panose="02000506080000020004"/>
              </a:rPr>
              <a:t>. Biologen verwachten dat er na verloop van tijd </a:t>
            </a:r>
            <a:r>
              <a:rPr lang="nl-NL" sz="2400" dirty="0">
                <a:highlight>
                  <a:srgbClr val="FFFF00"/>
                </a:highlight>
                <a:latin typeface="Effra" panose="02000506080000020004"/>
              </a:rPr>
              <a:t>minder witte hermelijnen </a:t>
            </a:r>
            <a:r>
              <a:rPr lang="nl-NL" sz="2400" dirty="0">
                <a:latin typeface="Effra" panose="02000506080000020004"/>
              </a:rPr>
              <a:t>zullen zijn.  </a:t>
            </a:r>
          </a:p>
          <a:p>
            <a:pPr algn="l"/>
            <a:endParaRPr lang="nl-NL" sz="2400" dirty="0">
              <a:latin typeface="Effra" panose="02000506080000020004"/>
              <a:sym typeface="Wingdings" panose="05000000000000000000" pitchFamily="2" charset="2"/>
            </a:endParaRPr>
          </a:p>
          <a:p>
            <a:pPr algn="l"/>
            <a:r>
              <a:rPr lang="nl-NL" sz="2400" dirty="0">
                <a:latin typeface="Effra" panose="02000506080000020004"/>
                <a:sym typeface="Wingdings" panose="05000000000000000000" pitchFamily="2" charset="2"/>
              </a:rPr>
              <a:t> </a:t>
            </a:r>
            <a:r>
              <a:rPr lang="nl-NL" sz="2400" dirty="0">
                <a:latin typeface="Effra" panose="02000506080000020004"/>
              </a:rPr>
              <a:t>Leg dit uit</a:t>
            </a:r>
          </a:p>
          <a:p>
            <a:pPr algn="l"/>
            <a:endParaRPr lang="nl-NL" sz="2800" dirty="0">
              <a:latin typeface="+mn-lt"/>
            </a:endParaRPr>
          </a:p>
          <a:p>
            <a:pPr algn="l"/>
            <a:endParaRPr lang="nl-NL" sz="2800" dirty="0">
              <a:latin typeface="+mn-lt"/>
            </a:endParaRPr>
          </a:p>
        </p:txBody>
      </p:sp>
      <p:pic>
        <p:nvPicPr>
          <p:cNvPr id="7" name="Afbeelding 6">
            <a:extLst>
              <a:ext uri="{FF2B5EF4-FFF2-40B4-BE49-F238E27FC236}">
                <a16:creationId xmlns:a16="http://schemas.microsoft.com/office/drawing/2014/main" id="{BABEF6A2-0B33-D0EE-4A8B-7611886ED892}"/>
              </a:ext>
            </a:extLst>
          </p:cNvPr>
          <p:cNvPicPr>
            <a:picLocks noChangeAspect="1"/>
          </p:cNvPicPr>
          <p:nvPr/>
        </p:nvPicPr>
        <p:blipFill>
          <a:blip r:embed="rId2"/>
          <a:stretch>
            <a:fillRect/>
          </a:stretch>
        </p:blipFill>
        <p:spPr>
          <a:xfrm>
            <a:off x="7575490" y="4381792"/>
            <a:ext cx="3885501" cy="2114802"/>
          </a:xfrm>
          <a:prstGeom prst="rect">
            <a:avLst/>
          </a:prstGeom>
        </p:spPr>
      </p:pic>
    </p:spTree>
    <p:extLst>
      <p:ext uri="{BB962C8B-B14F-4D97-AF65-F5344CB8AC3E}">
        <p14:creationId xmlns:p14="http://schemas.microsoft.com/office/powerpoint/2010/main" val="33919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D126969-FE60-CF2D-CE76-02391A813359}"/>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Spreekuren</a:t>
            </a:r>
            <a:endParaRPr lang="nl-NL" sz="2800" dirty="0"/>
          </a:p>
          <a:p>
            <a:pPr algn="l"/>
            <a:r>
              <a:rPr lang="nl-NL" sz="2800" dirty="0">
                <a:latin typeface="+mn-lt"/>
              </a:rPr>
              <a:t>Bekijk ook de spreekuren van de voorgaande jaren.</a:t>
            </a:r>
            <a:endParaRPr lang="nl-NL" dirty="0">
              <a:latin typeface="+mn-lt"/>
            </a:endParaRPr>
          </a:p>
        </p:txBody>
      </p:sp>
      <p:graphicFrame>
        <p:nvGraphicFramePr>
          <p:cNvPr id="5" name="Tabel 4">
            <a:extLst>
              <a:ext uri="{FF2B5EF4-FFF2-40B4-BE49-F238E27FC236}">
                <a16:creationId xmlns:a16="http://schemas.microsoft.com/office/drawing/2014/main" id="{AF9EBED8-B668-A699-4551-FD9A9E9D05A3}"/>
              </a:ext>
            </a:extLst>
          </p:cNvPr>
          <p:cNvGraphicFramePr>
            <a:graphicFrameLocks noGrp="1"/>
          </p:cNvGraphicFramePr>
          <p:nvPr>
            <p:extLst>
              <p:ext uri="{D42A27DB-BD31-4B8C-83A1-F6EECF244321}">
                <p14:modId xmlns:p14="http://schemas.microsoft.com/office/powerpoint/2010/main" val="2294734050"/>
              </p:ext>
            </p:extLst>
          </p:nvPr>
        </p:nvGraphicFramePr>
        <p:xfrm>
          <a:off x="838197" y="1786648"/>
          <a:ext cx="10708758" cy="4734562"/>
        </p:xfrm>
        <a:graphic>
          <a:graphicData uri="http://schemas.openxmlformats.org/drawingml/2006/table">
            <a:tbl>
              <a:tblPr firstRow="1" bandRow="1">
                <a:tableStyleId>{5C22544A-7EE6-4342-B048-85BDC9FD1C3A}</a:tableStyleId>
              </a:tblPr>
              <a:tblGrid>
                <a:gridCol w="3227027">
                  <a:extLst>
                    <a:ext uri="{9D8B030D-6E8A-4147-A177-3AD203B41FA5}">
                      <a16:colId xmlns:a16="http://schemas.microsoft.com/office/drawing/2014/main" val="3741172749"/>
                    </a:ext>
                  </a:extLst>
                </a:gridCol>
                <a:gridCol w="3912145">
                  <a:extLst>
                    <a:ext uri="{9D8B030D-6E8A-4147-A177-3AD203B41FA5}">
                      <a16:colId xmlns:a16="http://schemas.microsoft.com/office/drawing/2014/main" val="1692752408"/>
                    </a:ext>
                  </a:extLst>
                </a:gridCol>
                <a:gridCol w="3569586">
                  <a:extLst>
                    <a:ext uri="{9D8B030D-6E8A-4147-A177-3AD203B41FA5}">
                      <a16:colId xmlns:a16="http://schemas.microsoft.com/office/drawing/2014/main" val="3749414320"/>
                    </a:ext>
                  </a:extLst>
                </a:gridCol>
              </a:tblGrid>
              <a:tr h="677710">
                <a:tc>
                  <a:txBody>
                    <a:bodyPr/>
                    <a:lstStyle/>
                    <a:p>
                      <a:r>
                        <a:rPr lang="nl-NL" sz="2400" dirty="0"/>
                        <a:t>2021</a:t>
                      </a:r>
                    </a:p>
                  </a:txBody>
                  <a:tcPr>
                    <a:solidFill>
                      <a:srgbClr val="7030A0"/>
                    </a:solidFill>
                  </a:tcPr>
                </a:tc>
                <a:tc>
                  <a:txBody>
                    <a:bodyPr/>
                    <a:lstStyle/>
                    <a:p>
                      <a:r>
                        <a:rPr lang="nl-NL" sz="2400" dirty="0"/>
                        <a:t>2022</a:t>
                      </a:r>
                    </a:p>
                  </a:txBody>
                  <a:tcPr>
                    <a:solidFill>
                      <a:srgbClr val="7030A0"/>
                    </a:solidFill>
                  </a:tcPr>
                </a:tc>
                <a:tc>
                  <a:txBody>
                    <a:bodyPr/>
                    <a:lstStyle/>
                    <a:p>
                      <a:r>
                        <a:rPr lang="nl-NL" sz="2400" dirty="0"/>
                        <a:t>2023</a:t>
                      </a:r>
                    </a:p>
                  </a:txBody>
                  <a:tcPr>
                    <a:solidFill>
                      <a:srgbClr val="7030A0"/>
                    </a:solidFill>
                  </a:tcPr>
                </a:tc>
                <a:extLst>
                  <a:ext uri="{0D108BD9-81ED-4DB2-BD59-A6C34878D82A}">
                    <a16:rowId xmlns:a16="http://schemas.microsoft.com/office/drawing/2014/main" val="503792908"/>
                  </a:ext>
                </a:extLst>
              </a:tr>
              <a:tr h="4056852">
                <a:tc>
                  <a:txBody>
                    <a:bodyPr/>
                    <a:lstStyle/>
                    <a:p>
                      <a:r>
                        <a:rPr lang="nl-NL" sz="2400" dirty="0"/>
                        <a:t>Kruisingen (erfelijkheid)</a:t>
                      </a:r>
                    </a:p>
                    <a:p>
                      <a:r>
                        <a:rPr lang="nl-NL" sz="2400" dirty="0"/>
                        <a:t>Mitose</a:t>
                      </a:r>
                    </a:p>
                    <a:p>
                      <a:r>
                        <a:rPr lang="nl-NL" sz="2400" dirty="0"/>
                        <a:t>Weefselvloeistof</a:t>
                      </a:r>
                    </a:p>
                    <a:p>
                      <a:r>
                        <a:rPr lang="nl-NL" sz="2400" dirty="0"/>
                        <a:t>Afweer</a:t>
                      </a:r>
                    </a:p>
                    <a:p>
                      <a:r>
                        <a:rPr lang="nl-NL" sz="2400" dirty="0"/>
                        <a:t>Meiose</a:t>
                      </a:r>
                    </a:p>
                    <a:p>
                      <a:r>
                        <a:rPr lang="nl-NL" sz="2400" dirty="0"/>
                        <a:t>Fotosynthese v</a:t>
                      </a:r>
                    </a:p>
                    <a:p>
                      <a:r>
                        <a:rPr lang="nl-NL" sz="2400" dirty="0"/>
                        <a:t>Verbranding</a:t>
                      </a:r>
                    </a:p>
                    <a:p>
                      <a:r>
                        <a:rPr lang="nl-NL" sz="2400" dirty="0"/>
                        <a:t>Bloedgroepen</a:t>
                      </a:r>
                    </a:p>
                  </a:txBody>
                  <a:tcPr>
                    <a:solidFill>
                      <a:srgbClr val="7030A0">
                        <a:alpha val="29804"/>
                      </a:srgbClr>
                    </a:solidFill>
                  </a:tcPr>
                </a:tc>
                <a:tc>
                  <a:txBody>
                    <a:bodyPr/>
                    <a:lstStyle/>
                    <a:p>
                      <a:r>
                        <a:rPr lang="nl-NL" sz="2400" dirty="0"/>
                        <a:t>Bloedgroepen</a:t>
                      </a:r>
                    </a:p>
                    <a:p>
                      <a:r>
                        <a:rPr lang="nl-NL" sz="2400" dirty="0"/>
                        <a:t>Gedrag</a:t>
                      </a:r>
                    </a:p>
                    <a:p>
                      <a:r>
                        <a:rPr lang="nl-NL" sz="2400" dirty="0"/>
                        <a:t>Afweer</a:t>
                      </a:r>
                    </a:p>
                    <a:p>
                      <a:r>
                        <a:rPr lang="nl-NL" sz="2400" dirty="0"/>
                        <a:t>Kruisingen (erfelijkheid)</a:t>
                      </a:r>
                    </a:p>
                    <a:p>
                      <a:r>
                        <a:rPr lang="nl-NL" sz="2400" dirty="0"/>
                        <a:t>Bloedsomloop</a:t>
                      </a:r>
                    </a:p>
                    <a:p>
                      <a:r>
                        <a:rPr lang="nl-NL" sz="2400" dirty="0"/>
                        <a:t>Mitose en meiose</a:t>
                      </a:r>
                    </a:p>
                    <a:p>
                      <a:r>
                        <a:rPr lang="nl-NL" sz="2400" dirty="0"/>
                        <a:t>Menstruatiecyclus</a:t>
                      </a:r>
                    </a:p>
                    <a:p>
                      <a:r>
                        <a:rPr lang="nl-NL" sz="2400" dirty="0"/>
                        <a:t>Zintuigenstelsel</a:t>
                      </a:r>
                    </a:p>
                  </a:txBody>
                  <a:tcPr>
                    <a:solidFill>
                      <a:srgbClr val="7030A0">
                        <a:alpha val="29804"/>
                      </a:srgbClr>
                    </a:solidFill>
                  </a:tcPr>
                </a:tc>
                <a:tc>
                  <a:txBody>
                    <a:bodyPr/>
                    <a:lstStyle/>
                    <a:p>
                      <a:r>
                        <a:rPr lang="nl-NL" sz="2400" dirty="0"/>
                        <a:t>Ademhaling</a:t>
                      </a:r>
                    </a:p>
                    <a:p>
                      <a:r>
                        <a:rPr lang="nl-NL" sz="2400" dirty="0"/>
                        <a:t>Ordening van cellen</a:t>
                      </a:r>
                    </a:p>
                    <a:p>
                      <a:r>
                        <a:rPr lang="nl-NL" sz="2400" dirty="0"/>
                        <a:t>Houtvaten en bastvaten</a:t>
                      </a:r>
                    </a:p>
                    <a:p>
                      <a:r>
                        <a:rPr lang="nl-NL" sz="2400" dirty="0"/>
                        <a:t>Bloemen</a:t>
                      </a:r>
                    </a:p>
                    <a:p>
                      <a:r>
                        <a:rPr lang="nl-NL" sz="2400" dirty="0"/>
                        <a:t>Energiestroming in een voedselketen</a:t>
                      </a:r>
                    </a:p>
                  </a:txBody>
                  <a:tcPr>
                    <a:solidFill>
                      <a:srgbClr val="7030A0">
                        <a:alpha val="29804"/>
                      </a:srgbClr>
                    </a:solidFill>
                  </a:tcPr>
                </a:tc>
                <a:extLst>
                  <a:ext uri="{0D108BD9-81ED-4DB2-BD59-A6C34878D82A}">
                    <a16:rowId xmlns:a16="http://schemas.microsoft.com/office/drawing/2014/main" val="4244493430"/>
                  </a:ext>
                </a:extLst>
              </a:tr>
            </a:tbl>
          </a:graphicData>
        </a:graphic>
      </p:graphicFrame>
    </p:spTree>
    <p:extLst>
      <p:ext uri="{BB962C8B-B14F-4D97-AF65-F5344CB8AC3E}">
        <p14:creationId xmlns:p14="http://schemas.microsoft.com/office/powerpoint/2010/main" val="212996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81F1-E610-1C5F-94AA-D453FBD6CFEA}"/>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C7C092D9-778D-AFDA-C12F-8A9680E1747B}"/>
              </a:ext>
            </a:extLst>
          </p:cNvPr>
          <p:cNvSpPr txBox="1">
            <a:spLocks/>
          </p:cNvSpPr>
          <p:nvPr/>
        </p:nvSpPr>
        <p:spPr>
          <a:xfrm>
            <a:off x="838199" y="786366"/>
            <a:ext cx="10876723" cy="571022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t>Examenvraag | De hermelijn</a:t>
            </a:r>
          </a:p>
          <a:p>
            <a:pPr algn="l"/>
            <a:r>
              <a:rPr lang="nl-NL" sz="2400" dirty="0">
                <a:latin typeface="+mn-lt"/>
              </a:rPr>
              <a:t>De hermelijn is een klein roofdier dat op veldmuizen en konijnen jaagt. Hij komt vaak voor in gebieden waar gras beschikbaar is voor zijn prooidieren. In de zomer is de vacht van de hermelijn op de rug bruin. Als de winter komt en de dagen korter worden, wordt er minder pigment aangemaakt. Hierdoor is de hermelijn in de winter helemaal wit. </a:t>
            </a:r>
            <a:r>
              <a:rPr lang="nl-NL" sz="2400" dirty="0">
                <a:highlight>
                  <a:srgbClr val="FFFF00"/>
                </a:highlight>
                <a:latin typeface="+mn-lt"/>
              </a:rPr>
              <a:t>Deze camouflage zorgt ervoor dat de hermelijn in de sneeuw kan ontsnappen aan roofdieren zoals vossen. </a:t>
            </a:r>
            <a:r>
              <a:rPr lang="nl-NL" sz="2400" dirty="0">
                <a:latin typeface="+mn-lt"/>
              </a:rPr>
              <a:t>De verandering in de vachtkleur van de hermelijn is erfelijk bepaald. </a:t>
            </a:r>
          </a:p>
          <a:p>
            <a:pPr algn="l"/>
            <a:endParaRPr lang="nl-NL" sz="2400" dirty="0">
              <a:latin typeface="+mn-lt"/>
            </a:endParaRPr>
          </a:p>
          <a:p>
            <a:pPr algn="l"/>
            <a:r>
              <a:rPr lang="nl-NL" sz="2400" dirty="0">
                <a:latin typeface="Effra" panose="02000506080000020004"/>
              </a:rPr>
              <a:t>Er ligt steeds </a:t>
            </a:r>
            <a:r>
              <a:rPr lang="nl-NL" sz="2400" dirty="0">
                <a:highlight>
                  <a:srgbClr val="FFFF00"/>
                </a:highlight>
                <a:latin typeface="Effra" panose="02000506080000020004"/>
              </a:rPr>
              <a:t>minder vaak sneeuw</a:t>
            </a:r>
            <a:r>
              <a:rPr lang="nl-NL" sz="2400" dirty="0">
                <a:latin typeface="Effra" panose="02000506080000020004"/>
              </a:rPr>
              <a:t>. Biologen verwachten dat er na verloop van tijd </a:t>
            </a:r>
            <a:r>
              <a:rPr lang="nl-NL" sz="2400" dirty="0">
                <a:highlight>
                  <a:srgbClr val="FFFF00"/>
                </a:highlight>
                <a:latin typeface="Effra" panose="02000506080000020004"/>
              </a:rPr>
              <a:t>minder witte hermelijnen </a:t>
            </a:r>
            <a:r>
              <a:rPr lang="nl-NL" sz="2400" dirty="0">
                <a:latin typeface="Effra" panose="02000506080000020004"/>
              </a:rPr>
              <a:t>zullen zijn.  </a:t>
            </a:r>
          </a:p>
          <a:p>
            <a:pPr algn="l"/>
            <a:endParaRPr lang="nl-NL" sz="2400" dirty="0">
              <a:latin typeface="Effra" panose="02000506080000020004"/>
              <a:sym typeface="Wingdings" panose="05000000000000000000" pitchFamily="2" charset="2"/>
            </a:endParaRPr>
          </a:p>
          <a:p>
            <a:pPr algn="l"/>
            <a:r>
              <a:rPr lang="nl-NL" sz="2400" dirty="0">
                <a:latin typeface="Effra" panose="02000506080000020004"/>
                <a:sym typeface="Wingdings" panose="05000000000000000000" pitchFamily="2" charset="2"/>
              </a:rPr>
              <a:t> </a:t>
            </a:r>
            <a:r>
              <a:rPr lang="nl-NL" sz="2400" dirty="0">
                <a:latin typeface="Effra" panose="02000506080000020004"/>
              </a:rPr>
              <a:t>Leg dit uit</a:t>
            </a:r>
          </a:p>
          <a:p>
            <a:pPr algn="l"/>
            <a:endParaRPr lang="nl-NL" sz="2800" dirty="0">
              <a:latin typeface="+mn-lt"/>
            </a:endParaRPr>
          </a:p>
          <a:p>
            <a:pPr algn="l"/>
            <a:endParaRPr lang="nl-NL" sz="2800" dirty="0">
              <a:latin typeface="+mn-lt"/>
            </a:endParaRPr>
          </a:p>
        </p:txBody>
      </p:sp>
      <p:sp>
        <p:nvSpPr>
          <p:cNvPr id="3" name="Tekstvak 2">
            <a:extLst>
              <a:ext uri="{FF2B5EF4-FFF2-40B4-BE49-F238E27FC236}">
                <a16:creationId xmlns:a16="http://schemas.microsoft.com/office/drawing/2014/main" id="{DCEBDB43-FAEF-1056-074C-D19803C50A74}"/>
              </a:ext>
            </a:extLst>
          </p:cNvPr>
          <p:cNvSpPr txBox="1"/>
          <p:nvPr/>
        </p:nvSpPr>
        <p:spPr>
          <a:xfrm>
            <a:off x="1149532" y="5380672"/>
            <a:ext cx="10493828" cy="1015663"/>
          </a:xfrm>
          <a:prstGeom prst="rect">
            <a:avLst/>
          </a:prstGeom>
          <a:noFill/>
        </p:spPr>
        <p:txBody>
          <a:bodyPr wrap="square">
            <a:spAutoFit/>
          </a:bodyPr>
          <a:lstStyle/>
          <a:p>
            <a:pPr algn="l"/>
            <a:r>
              <a:rPr lang="nl-NL" sz="2000" dirty="0">
                <a:latin typeface="Segoe Print" panose="02000800000000000000" pitchFamily="2" charset="0"/>
              </a:rPr>
              <a:t>Witte hermelijnen vallen zonder sneeuw meer op en worden vaker opgegeten. Bruine hermelijnen overleven beter en geven deze erfelijke eigenschap door. Hierdoor komen er steeds minder witte hermelijnen voor.</a:t>
            </a:r>
          </a:p>
        </p:txBody>
      </p:sp>
    </p:spTree>
    <p:extLst>
      <p:ext uri="{BB962C8B-B14F-4D97-AF65-F5344CB8AC3E}">
        <p14:creationId xmlns:p14="http://schemas.microsoft.com/office/powerpoint/2010/main" val="30821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0E657-2DCB-8A0C-46D9-1AA83F245F1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8CB05012-4D34-27C0-56E5-E1FB91125B68}"/>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4800" dirty="0">
                <a:latin typeface="+mn-lt"/>
              </a:rPr>
              <a:t>Fotosynthese – huidmondjes - vatenstelsel</a:t>
            </a:r>
          </a:p>
        </p:txBody>
      </p:sp>
      <p:sp>
        <p:nvSpPr>
          <p:cNvPr id="2" name="Tekstvak 1">
            <a:extLst>
              <a:ext uri="{FF2B5EF4-FFF2-40B4-BE49-F238E27FC236}">
                <a16:creationId xmlns:a16="http://schemas.microsoft.com/office/drawing/2014/main" id="{1B2F5833-EF68-A5CD-D549-998CAB9BD2B8}"/>
              </a:ext>
            </a:extLst>
          </p:cNvPr>
          <p:cNvSpPr txBox="1"/>
          <p:nvPr/>
        </p:nvSpPr>
        <p:spPr>
          <a:xfrm>
            <a:off x="4594034" y="2985571"/>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5741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vecteezy.com/ti/gratis-vector/p1/32067308-zwart-en-wit-tekening-van-bladverliezend-boom-met-groot-kroon-wortel-systeem-lijn-silhouet-voor-kind-kleuren-geisoleerd-beeld-vector.jpg">
            <a:extLst>
              <a:ext uri="{FF2B5EF4-FFF2-40B4-BE49-F238E27FC236}">
                <a16:creationId xmlns:a16="http://schemas.microsoft.com/office/drawing/2014/main" id="{83F7C303-8A0E-41DD-A477-D19A30626C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84" b="6192"/>
          <a:stretch/>
        </p:blipFill>
        <p:spPr bwMode="auto">
          <a:xfrm>
            <a:off x="3503523" y="1935613"/>
            <a:ext cx="4947386" cy="47958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ap 5: Practicum huidmondjes - Fotosynthese vmbo-b34 - Wikiwijs">
            <a:extLst>
              <a:ext uri="{FF2B5EF4-FFF2-40B4-BE49-F238E27FC236}">
                <a16:creationId xmlns:a16="http://schemas.microsoft.com/office/drawing/2014/main" id="{4094BB89-7A64-4C7B-96D5-E2F706434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1626">
            <a:off x="5033964" y="2344672"/>
            <a:ext cx="2143125"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F3438F1-A830-482A-B5B9-06952E2593D0}"/>
              </a:ext>
            </a:extLst>
          </p:cNvPr>
          <p:cNvSpPr/>
          <p:nvPr/>
        </p:nvSpPr>
        <p:spPr>
          <a:xfrm>
            <a:off x="5977216" y="3244334"/>
            <a:ext cx="1246543" cy="369332"/>
          </a:xfrm>
          <a:prstGeom prst="rect">
            <a:avLst/>
          </a:prstGeom>
        </p:spPr>
        <p:txBody>
          <a:bodyPr wrap="square">
            <a:spAutoFit/>
          </a:bodyPr>
          <a:lstStyle/>
          <a:p>
            <a:r>
              <a:rPr lang="nl-NL" dirty="0"/>
              <a:t> </a:t>
            </a:r>
          </a:p>
        </p:txBody>
      </p:sp>
      <p:sp>
        <p:nvSpPr>
          <p:cNvPr id="10" name="Pijl: omlaag 9">
            <a:extLst>
              <a:ext uri="{FF2B5EF4-FFF2-40B4-BE49-F238E27FC236}">
                <a16:creationId xmlns:a16="http://schemas.microsoft.com/office/drawing/2014/main" id="{F64ADE71-8E7C-4D06-8BA9-A873282E82C1}"/>
              </a:ext>
            </a:extLst>
          </p:cNvPr>
          <p:cNvSpPr/>
          <p:nvPr/>
        </p:nvSpPr>
        <p:spPr>
          <a:xfrm rot="10800000">
            <a:off x="5736295" y="3808293"/>
            <a:ext cx="372777" cy="1686663"/>
          </a:xfrm>
          <a:prstGeom prst="downArrow">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ekstvak 10">
            <a:extLst>
              <a:ext uri="{FF2B5EF4-FFF2-40B4-BE49-F238E27FC236}">
                <a16:creationId xmlns:a16="http://schemas.microsoft.com/office/drawing/2014/main" id="{16F1153F-990E-45C7-8F95-8FB5B48686AA}"/>
              </a:ext>
            </a:extLst>
          </p:cNvPr>
          <p:cNvSpPr txBox="1"/>
          <p:nvPr/>
        </p:nvSpPr>
        <p:spPr>
          <a:xfrm>
            <a:off x="2013660" y="352249"/>
            <a:ext cx="8338078" cy="830997"/>
          </a:xfrm>
          <a:prstGeom prst="rect">
            <a:avLst/>
          </a:prstGeom>
          <a:noFill/>
        </p:spPr>
        <p:txBody>
          <a:bodyPr wrap="square" rtlCol="0">
            <a:spAutoFit/>
          </a:bodyPr>
          <a:lstStyle/>
          <a:p>
            <a:pPr algn="ctr"/>
            <a:r>
              <a:rPr lang="nl-NL" sz="2400" b="1" dirty="0"/>
              <a:t>Fotosynthese</a:t>
            </a:r>
          </a:p>
          <a:p>
            <a:pPr algn="ctr"/>
            <a:r>
              <a:rPr lang="nl-NL" sz="2400" dirty="0"/>
              <a:t>Koolstofdioxide + water + (zon)licht </a:t>
            </a:r>
            <a:r>
              <a:rPr lang="nl-NL" sz="2400" dirty="0">
                <a:sym typeface="Wingdings" panose="05000000000000000000" pitchFamily="2" charset="2"/>
              </a:rPr>
              <a:t> glucose + zuurstof</a:t>
            </a:r>
            <a:endParaRPr lang="nl-NL" sz="2400" dirty="0"/>
          </a:p>
        </p:txBody>
      </p:sp>
      <p:sp>
        <p:nvSpPr>
          <p:cNvPr id="18" name="Ovaal 17">
            <a:extLst>
              <a:ext uri="{FF2B5EF4-FFF2-40B4-BE49-F238E27FC236}">
                <a16:creationId xmlns:a16="http://schemas.microsoft.com/office/drawing/2014/main" id="{6C7B04AE-959A-4D8D-AB30-3EDD845E3D69}"/>
              </a:ext>
            </a:extLst>
          </p:cNvPr>
          <p:cNvSpPr/>
          <p:nvPr/>
        </p:nvSpPr>
        <p:spPr>
          <a:xfrm>
            <a:off x="3424102" y="1171254"/>
            <a:ext cx="641763" cy="34725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CO2</a:t>
            </a:r>
          </a:p>
        </p:txBody>
      </p:sp>
      <p:sp>
        <p:nvSpPr>
          <p:cNvPr id="19" name="Zon 18">
            <a:extLst>
              <a:ext uri="{FF2B5EF4-FFF2-40B4-BE49-F238E27FC236}">
                <a16:creationId xmlns:a16="http://schemas.microsoft.com/office/drawing/2014/main" id="{5574D6D2-242B-47E1-A008-53DAB875AB1C}"/>
              </a:ext>
            </a:extLst>
          </p:cNvPr>
          <p:cNvSpPr/>
          <p:nvPr/>
        </p:nvSpPr>
        <p:spPr>
          <a:xfrm>
            <a:off x="5887141" y="1067813"/>
            <a:ext cx="1333503" cy="830997"/>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tx1"/>
                </a:solidFill>
              </a:rPr>
              <a:t>Licht</a:t>
            </a:r>
          </a:p>
        </p:txBody>
      </p:sp>
      <p:sp>
        <p:nvSpPr>
          <p:cNvPr id="12" name="Kubus 11">
            <a:extLst>
              <a:ext uri="{FF2B5EF4-FFF2-40B4-BE49-F238E27FC236}">
                <a16:creationId xmlns:a16="http://schemas.microsoft.com/office/drawing/2014/main" id="{E130455E-582A-4242-AC8E-D02B131C7433}"/>
              </a:ext>
            </a:extLst>
          </p:cNvPr>
          <p:cNvSpPr/>
          <p:nvPr/>
        </p:nvSpPr>
        <p:spPr>
          <a:xfrm>
            <a:off x="7571025" y="1136648"/>
            <a:ext cx="754629" cy="689788"/>
          </a:xfrm>
          <a:prstGeom prst="cub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solidFill>
                  <a:schemeClr val="tx1"/>
                </a:solidFill>
              </a:rPr>
              <a:t>Glucose</a:t>
            </a:r>
          </a:p>
        </p:txBody>
      </p:sp>
      <p:sp>
        <p:nvSpPr>
          <p:cNvPr id="14" name="Vrije vorm: vorm 13">
            <a:extLst>
              <a:ext uri="{FF2B5EF4-FFF2-40B4-BE49-F238E27FC236}">
                <a16:creationId xmlns:a16="http://schemas.microsoft.com/office/drawing/2014/main" id="{F6905612-7066-45AF-A326-C7A024B9D768}"/>
              </a:ext>
            </a:extLst>
          </p:cNvPr>
          <p:cNvSpPr/>
          <p:nvPr/>
        </p:nvSpPr>
        <p:spPr>
          <a:xfrm>
            <a:off x="4951133" y="1027967"/>
            <a:ext cx="585627" cy="936115"/>
          </a:xfrm>
          <a:custGeom>
            <a:avLst/>
            <a:gdLst>
              <a:gd name="connsiteX0" fmla="*/ 267128 w 585627"/>
              <a:gd name="connsiteY0" fmla="*/ 1167 h 936115"/>
              <a:gd name="connsiteX1" fmla="*/ 215758 w 585627"/>
              <a:gd name="connsiteY1" fmla="*/ 134731 h 936115"/>
              <a:gd name="connsiteX2" fmla="*/ 184935 w 585627"/>
              <a:gd name="connsiteY2" fmla="*/ 145005 h 936115"/>
              <a:gd name="connsiteX3" fmla="*/ 164387 w 585627"/>
              <a:gd name="connsiteY3" fmla="*/ 227198 h 936115"/>
              <a:gd name="connsiteX4" fmla="*/ 123290 w 585627"/>
              <a:gd name="connsiteY4" fmla="*/ 268295 h 936115"/>
              <a:gd name="connsiteX5" fmla="*/ 92468 w 585627"/>
              <a:gd name="connsiteY5" fmla="*/ 371036 h 936115"/>
              <a:gd name="connsiteX6" fmla="*/ 71919 w 585627"/>
              <a:gd name="connsiteY6" fmla="*/ 391585 h 936115"/>
              <a:gd name="connsiteX7" fmla="*/ 51371 w 585627"/>
              <a:gd name="connsiteY7" fmla="*/ 453230 h 936115"/>
              <a:gd name="connsiteX8" fmla="*/ 41097 w 585627"/>
              <a:gd name="connsiteY8" fmla="*/ 484052 h 936115"/>
              <a:gd name="connsiteX9" fmla="*/ 20549 w 585627"/>
              <a:gd name="connsiteY9" fmla="*/ 514874 h 936115"/>
              <a:gd name="connsiteX10" fmla="*/ 0 w 585627"/>
              <a:gd name="connsiteY10" fmla="*/ 576519 h 936115"/>
              <a:gd name="connsiteX11" fmla="*/ 20549 w 585627"/>
              <a:gd name="connsiteY11" fmla="*/ 699809 h 936115"/>
              <a:gd name="connsiteX12" fmla="*/ 41097 w 585627"/>
              <a:gd name="connsiteY12" fmla="*/ 720358 h 936115"/>
              <a:gd name="connsiteX13" fmla="*/ 51371 w 585627"/>
              <a:gd name="connsiteY13" fmla="*/ 751180 h 936115"/>
              <a:gd name="connsiteX14" fmla="*/ 92468 w 585627"/>
              <a:gd name="connsiteY14" fmla="*/ 802551 h 936115"/>
              <a:gd name="connsiteX15" fmla="*/ 113016 w 585627"/>
              <a:gd name="connsiteY15" fmla="*/ 833373 h 936115"/>
              <a:gd name="connsiteX16" fmla="*/ 154113 w 585627"/>
              <a:gd name="connsiteY16" fmla="*/ 884744 h 936115"/>
              <a:gd name="connsiteX17" fmla="*/ 174661 w 585627"/>
              <a:gd name="connsiteY17" fmla="*/ 915567 h 936115"/>
              <a:gd name="connsiteX18" fmla="*/ 236306 w 585627"/>
              <a:gd name="connsiteY18" fmla="*/ 936115 h 936115"/>
              <a:gd name="connsiteX19" fmla="*/ 390418 w 585627"/>
              <a:gd name="connsiteY19" fmla="*/ 925841 h 936115"/>
              <a:gd name="connsiteX20" fmla="*/ 441789 w 585627"/>
              <a:gd name="connsiteY20" fmla="*/ 895018 h 936115"/>
              <a:gd name="connsiteX21" fmla="*/ 503434 w 585627"/>
              <a:gd name="connsiteY21" fmla="*/ 864196 h 936115"/>
              <a:gd name="connsiteX22" fmla="*/ 534256 w 585627"/>
              <a:gd name="connsiteY22" fmla="*/ 802551 h 936115"/>
              <a:gd name="connsiteX23" fmla="*/ 565079 w 585627"/>
              <a:gd name="connsiteY23" fmla="*/ 710083 h 936115"/>
              <a:gd name="connsiteX24" fmla="*/ 575353 w 585627"/>
              <a:gd name="connsiteY24" fmla="*/ 679261 h 936115"/>
              <a:gd name="connsiteX25" fmla="*/ 585627 w 585627"/>
              <a:gd name="connsiteY25" fmla="*/ 648439 h 936115"/>
              <a:gd name="connsiteX26" fmla="*/ 575353 w 585627"/>
              <a:gd name="connsiteY26" fmla="*/ 463504 h 936115"/>
              <a:gd name="connsiteX27" fmla="*/ 534256 w 585627"/>
              <a:gd name="connsiteY27" fmla="*/ 422407 h 936115"/>
              <a:gd name="connsiteX28" fmla="*/ 513708 w 585627"/>
              <a:gd name="connsiteY28" fmla="*/ 391585 h 936115"/>
              <a:gd name="connsiteX29" fmla="*/ 482886 w 585627"/>
              <a:gd name="connsiteY29" fmla="*/ 381310 h 936115"/>
              <a:gd name="connsiteX30" fmla="*/ 462337 w 585627"/>
              <a:gd name="connsiteY30" fmla="*/ 309391 h 936115"/>
              <a:gd name="connsiteX31" fmla="*/ 431515 w 585627"/>
              <a:gd name="connsiteY31" fmla="*/ 288843 h 936115"/>
              <a:gd name="connsiteX32" fmla="*/ 410966 w 585627"/>
              <a:gd name="connsiteY32" fmla="*/ 258021 h 936115"/>
              <a:gd name="connsiteX33" fmla="*/ 400692 w 585627"/>
              <a:gd name="connsiteY33" fmla="*/ 227198 h 936115"/>
              <a:gd name="connsiteX34" fmla="*/ 369870 w 585627"/>
              <a:gd name="connsiteY34" fmla="*/ 206650 h 936115"/>
              <a:gd name="connsiteX35" fmla="*/ 349322 w 585627"/>
              <a:gd name="connsiteY35" fmla="*/ 145005 h 936115"/>
              <a:gd name="connsiteX36" fmla="*/ 308225 w 585627"/>
              <a:gd name="connsiteY36" fmla="*/ 93634 h 936115"/>
              <a:gd name="connsiteX37" fmla="*/ 297951 w 585627"/>
              <a:gd name="connsiteY37" fmla="*/ 62812 h 936115"/>
              <a:gd name="connsiteX38" fmla="*/ 277402 w 585627"/>
              <a:gd name="connsiteY38" fmla="*/ 42263 h 936115"/>
              <a:gd name="connsiteX39" fmla="*/ 267128 w 585627"/>
              <a:gd name="connsiteY39" fmla="*/ 1167 h 93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5627" h="936115">
                <a:moveTo>
                  <a:pt x="267128" y="1167"/>
                </a:moveTo>
                <a:cubicBezTo>
                  <a:pt x="262719" y="32031"/>
                  <a:pt x="260744" y="119736"/>
                  <a:pt x="215758" y="134731"/>
                </a:cubicBezTo>
                <a:lnTo>
                  <a:pt x="184935" y="145005"/>
                </a:lnTo>
                <a:cubicBezTo>
                  <a:pt x="183857" y="150393"/>
                  <a:pt x="173163" y="214912"/>
                  <a:pt x="164387" y="227198"/>
                </a:cubicBezTo>
                <a:cubicBezTo>
                  <a:pt x="153126" y="242963"/>
                  <a:pt x="123290" y="268295"/>
                  <a:pt x="123290" y="268295"/>
                </a:cubicBezTo>
                <a:cubicBezTo>
                  <a:pt x="118634" y="286919"/>
                  <a:pt x="100805" y="362699"/>
                  <a:pt x="92468" y="371036"/>
                </a:cubicBezTo>
                <a:lnTo>
                  <a:pt x="71919" y="391585"/>
                </a:lnTo>
                <a:lnTo>
                  <a:pt x="51371" y="453230"/>
                </a:lnTo>
                <a:cubicBezTo>
                  <a:pt x="47946" y="463504"/>
                  <a:pt x="47104" y="475041"/>
                  <a:pt x="41097" y="484052"/>
                </a:cubicBezTo>
                <a:cubicBezTo>
                  <a:pt x="34248" y="494326"/>
                  <a:pt x="25564" y="503590"/>
                  <a:pt x="20549" y="514874"/>
                </a:cubicBezTo>
                <a:cubicBezTo>
                  <a:pt x="11752" y="534667"/>
                  <a:pt x="0" y="576519"/>
                  <a:pt x="0" y="576519"/>
                </a:cubicBezTo>
                <a:cubicBezTo>
                  <a:pt x="1016" y="585665"/>
                  <a:pt x="4117" y="672422"/>
                  <a:pt x="20549" y="699809"/>
                </a:cubicBezTo>
                <a:cubicBezTo>
                  <a:pt x="25533" y="708115"/>
                  <a:pt x="34248" y="713508"/>
                  <a:pt x="41097" y="720358"/>
                </a:cubicBezTo>
                <a:cubicBezTo>
                  <a:pt x="44522" y="730632"/>
                  <a:pt x="46528" y="741494"/>
                  <a:pt x="51371" y="751180"/>
                </a:cubicBezTo>
                <a:cubicBezTo>
                  <a:pt x="72455" y="793349"/>
                  <a:pt x="66982" y="770694"/>
                  <a:pt x="92468" y="802551"/>
                </a:cubicBezTo>
                <a:cubicBezTo>
                  <a:pt x="100182" y="812193"/>
                  <a:pt x="106167" y="823099"/>
                  <a:pt x="113016" y="833373"/>
                </a:cubicBezTo>
                <a:cubicBezTo>
                  <a:pt x="133018" y="893380"/>
                  <a:pt x="107640" y="838271"/>
                  <a:pt x="154113" y="884744"/>
                </a:cubicBezTo>
                <a:cubicBezTo>
                  <a:pt x="162844" y="893475"/>
                  <a:pt x="164190" y="909022"/>
                  <a:pt x="174661" y="915567"/>
                </a:cubicBezTo>
                <a:cubicBezTo>
                  <a:pt x="193028" y="927047"/>
                  <a:pt x="236306" y="936115"/>
                  <a:pt x="236306" y="936115"/>
                </a:cubicBezTo>
                <a:cubicBezTo>
                  <a:pt x="287677" y="932690"/>
                  <a:pt x="339248" y="931526"/>
                  <a:pt x="390418" y="925841"/>
                </a:cubicBezTo>
                <a:cubicBezTo>
                  <a:pt x="426681" y="921812"/>
                  <a:pt x="416937" y="914900"/>
                  <a:pt x="441789" y="895018"/>
                </a:cubicBezTo>
                <a:cubicBezTo>
                  <a:pt x="470240" y="872256"/>
                  <a:pt x="470880" y="875047"/>
                  <a:pt x="503434" y="864196"/>
                </a:cubicBezTo>
                <a:cubicBezTo>
                  <a:pt x="540899" y="751797"/>
                  <a:pt x="481151" y="922036"/>
                  <a:pt x="534256" y="802551"/>
                </a:cubicBezTo>
                <a:cubicBezTo>
                  <a:pt x="534263" y="802536"/>
                  <a:pt x="559939" y="725502"/>
                  <a:pt x="565079" y="710083"/>
                </a:cubicBezTo>
                <a:lnTo>
                  <a:pt x="575353" y="679261"/>
                </a:lnTo>
                <a:lnTo>
                  <a:pt x="585627" y="648439"/>
                </a:lnTo>
                <a:cubicBezTo>
                  <a:pt x="582202" y="586794"/>
                  <a:pt x="589036" y="523709"/>
                  <a:pt x="575353" y="463504"/>
                </a:cubicBezTo>
                <a:cubicBezTo>
                  <a:pt x="571059" y="444612"/>
                  <a:pt x="545002" y="438527"/>
                  <a:pt x="534256" y="422407"/>
                </a:cubicBezTo>
                <a:cubicBezTo>
                  <a:pt x="527407" y="412133"/>
                  <a:pt x="523350" y="399299"/>
                  <a:pt x="513708" y="391585"/>
                </a:cubicBezTo>
                <a:cubicBezTo>
                  <a:pt x="505251" y="384820"/>
                  <a:pt x="493160" y="384735"/>
                  <a:pt x="482886" y="381310"/>
                </a:cubicBezTo>
                <a:cubicBezTo>
                  <a:pt x="482215" y="378628"/>
                  <a:pt x="467695" y="316088"/>
                  <a:pt x="462337" y="309391"/>
                </a:cubicBezTo>
                <a:cubicBezTo>
                  <a:pt x="454623" y="299749"/>
                  <a:pt x="441789" y="295692"/>
                  <a:pt x="431515" y="288843"/>
                </a:cubicBezTo>
                <a:cubicBezTo>
                  <a:pt x="424665" y="278569"/>
                  <a:pt x="416488" y="269065"/>
                  <a:pt x="410966" y="258021"/>
                </a:cubicBezTo>
                <a:cubicBezTo>
                  <a:pt x="406123" y="248334"/>
                  <a:pt x="407457" y="235655"/>
                  <a:pt x="400692" y="227198"/>
                </a:cubicBezTo>
                <a:cubicBezTo>
                  <a:pt x="392978" y="217556"/>
                  <a:pt x="380144" y="213499"/>
                  <a:pt x="369870" y="206650"/>
                </a:cubicBezTo>
                <a:cubicBezTo>
                  <a:pt x="363021" y="186102"/>
                  <a:pt x="364638" y="160321"/>
                  <a:pt x="349322" y="145005"/>
                </a:cubicBezTo>
                <a:cubicBezTo>
                  <a:pt x="330209" y="125892"/>
                  <a:pt x="321186" y="119555"/>
                  <a:pt x="308225" y="93634"/>
                </a:cubicBezTo>
                <a:cubicBezTo>
                  <a:pt x="303382" y="83948"/>
                  <a:pt x="303523" y="72098"/>
                  <a:pt x="297951" y="62812"/>
                </a:cubicBezTo>
                <a:cubicBezTo>
                  <a:pt x="292967" y="54506"/>
                  <a:pt x="279503" y="51719"/>
                  <a:pt x="277402" y="42263"/>
                </a:cubicBezTo>
                <a:cubicBezTo>
                  <a:pt x="272201" y="18861"/>
                  <a:pt x="277402" y="-5683"/>
                  <a:pt x="267128" y="1167"/>
                </a:cubicBezTo>
                <a:close/>
              </a:path>
            </a:pathLst>
          </a:cu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Water</a:t>
            </a:r>
          </a:p>
        </p:txBody>
      </p:sp>
      <p:sp>
        <p:nvSpPr>
          <p:cNvPr id="23" name="Ovaal 22">
            <a:extLst>
              <a:ext uri="{FF2B5EF4-FFF2-40B4-BE49-F238E27FC236}">
                <a16:creationId xmlns:a16="http://schemas.microsoft.com/office/drawing/2014/main" id="{99B357DB-02C4-42A7-BD47-039DD809D2F4}"/>
              </a:ext>
            </a:extLst>
          </p:cNvPr>
          <p:cNvSpPr/>
          <p:nvPr/>
        </p:nvSpPr>
        <p:spPr>
          <a:xfrm>
            <a:off x="8827126" y="1221925"/>
            <a:ext cx="621754" cy="36985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O2</a:t>
            </a:r>
          </a:p>
        </p:txBody>
      </p:sp>
      <p:sp>
        <p:nvSpPr>
          <p:cNvPr id="25" name="Pijl: omlaag 24">
            <a:extLst>
              <a:ext uri="{FF2B5EF4-FFF2-40B4-BE49-F238E27FC236}">
                <a16:creationId xmlns:a16="http://schemas.microsoft.com/office/drawing/2014/main" id="{BA5F9CF7-80CC-47C5-A8E3-D0438130FCBA}"/>
              </a:ext>
            </a:extLst>
          </p:cNvPr>
          <p:cNvSpPr/>
          <p:nvPr/>
        </p:nvSpPr>
        <p:spPr>
          <a:xfrm>
            <a:off x="6187928" y="3808293"/>
            <a:ext cx="372778" cy="1772113"/>
          </a:xfrm>
          <a:prstGeom prst="downArrow">
            <a:avLst/>
          </a:prstGeom>
          <a:solidFill>
            <a:srgbClr val="E2BAB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Tekstvak 16">
            <a:extLst>
              <a:ext uri="{FF2B5EF4-FFF2-40B4-BE49-F238E27FC236}">
                <a16:creationId xmlns:a16="http://schemas.microsoft.com/office/drawing/2014/main" id="{2A48372F-F975-4799-9A27-F5509F9E5553}"/>
              </a:ext>
            </a:extLst>
          </p:cNvPr>
          <p:cNvSpPr txBox="1"/>
          <p:nvPr/>
        </p:nvSpPr>
        <p:spPr>
          <a:xfrm>
            <a:off x="1235479" y="3995228"/>
            <a:ext cx="2686298" cy="923330"/>
          </a:xfrm>
          <a:prstGeom prst="rect">
            <a:avLst/>
          </a:prstGeom>
          <a:noFill/>
        </p:spPr>
        <p:txBody>
          <a:bodyPr wrap="square" rtlCol="0">
            <a:spAutoFit/>
          </a:bodyPr>
          <a:lstStyle/>
          <a:p>
            <a:r>
              <a:rPr lang="nl-NL" b="1" dirty="0">
                <a:solidFill>
                  <a:srgbClr val="9763E8"/>
                </a:solidFill>
              </a:rPr>
              <a:t>H</a:t>
            </a:r>
            <a:r>
              <a:rPr lang="nl-NL" b="1" dirty="0"/>
              <a:t>outvaten</a:t>
            </a:r>
            <a:r>
              <a:rPr lang="nl-NL" dirty="0"/>
              <a:t>:</a:t>
            </a:r>
          </a:p>
          <a:p>
            <a:pPr marL="285750" indent="-285750">
              <a:buFontTx/>
              <a:buChar char="-"/>
            </a:pPr>
            <a:r>
              <a:rPr lang="nl-NL" dirty="0" err="1"/>
              <a:t>Om</a:t>
            </a:r>
            <a:r>
              <a:rPr lang="nl-NL" b="1" dirty="0" err="1">
                <a:solidFill>
                  <a:srgbClr val="9763E8"/>
                </a:solidFill>
              </a:rPr>
              <a:t>H</a:t>
            </a:r>
            <a:r>
              <a:rPr lang="nl-NL" dirty="0" err="1"/>
              <a:t>oog</a:t>
            </a:r>
            <a:endParaRPr lang="nl-NL" dirty="0"/>
          </a:p>
          <a:p>
            <a:pPr marL="285750" indent="-285750">
              <a:buFontTx/>
              <a:buChar char="-"/>
            </a:pPr>
            <a:r>
              <a:rPr lang="nl-NL" dirty="0"/>
              <a:t>Water en mineralen</a:t>
            </a:r>
          </a:p>
        </p:txBody>
      </p:sp>
      <p:cxnSp>
        <p:nvCxnSpPr>
          <p:cNvPr id="21" name="Rechte verbindingslijn met pijl 20">
            <a:extLst>
              <a:ext uri="{FF2B5EF4-FFF2-40B4-BE49-F238E27FC236}">
                <a16:creationId xmlns:a16="http://schemas.microsoft.com/office/drawing/2014/main" id="{D824D7F3-C883-49A4-99D1-7DCC7E4EA0C6}"/>
              </a:ext>
            </a:extLst>
          </p:cNvPr>
          <p:cNvCxnSpPr/>
          <p:nvPr/>
        </p:nvCxnSpPr>
        <p:spPr>
          <a:xfrm>
            <a:off x="3065132" y="4456893"/>
            <a:ext cx="2671162" cy="0"/>
          </a:xfrm>
          <a:prstGeom prst="straightConnector1">
            <a:avLst/>
          </a:prstGeom>
          <a:ln w="57150">
            <a:solidFill>
              <a:srgbClr val="9900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3DFAA958-E262-4FB6-B283-705426420EED}"/>
              </a:ext>
            </a:extLst>
          </p:cNvPr>
          <p:cNvCxnSpPr>
            <a:cxnSpLocks/>
          </p:cNvCxnSpPr>
          <p:nvPr/>
        </p:nvCxnSpPr>
        <p:spPr>
          <a:xfrm flipH="1">
            <a:off x="6507391" y="4456892"/>
            <a:ext cx="2746652" cy="1"/>
          </a:xfrm>
          <a:prstGeom prst="straightConnector1">
            <a:avLst/>
          </a:prstGeom>
          <a:ln w="57150">
            <a:solidFill>
              <a:srgbClr val="9900CC"/>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DE598184-DF0E-4A4D-A58D-ED137A8BB0E4}"/>
              </a:ext>
            </a:extLst>
          </p:cNvPr>
          <p:cNvSpPr txBox="1"/>
          <p:nvPr/>
        </p:nvSpPr>
        <p:spPr>
          <a:xfrm>
            <a:off x="9340531" y="4130211"/>
            <a:ext cx="2686298" cy="923330"/>
          </a:xfrm>
          <a:prstGeom prst="rect">
            <a:avLst/>
          </a:prstGeom>
          <a:noFill/>
        </p:spPr>
        <p:txBody>
          <a:bodyPr wrap="square" rtlCol="0">
            <a:spAutoFit/>
          </a:bodyPr>
          <a:lstStyle/>
          <a:p>
            <a:r>
              <a:rPr lang="nl-NL" b="1" dirty="0">
                <a:solidFill>
                  <a:srgbClr val="9763E8"/>
                </a:solidFill>
              </a:rPr>
              <a:t>B</a:t>
            </a:r>
            <a:r>
              <a:rPr lang="nl-NL" b="1" dirty="0"/>
              <a:t>astvaten</a:t>
            </a:r>
            <a:r>
              <a:rPr lang="nl-NL" dirty="0"/>
              <a:t>:</a:t>
            </a:r>
          </a:p>
          <a:p>
            <a:pPr marL="285750" indent="-285750">
              <a:buFontTx/>
              <a:buChar char="-"/>
            </a:pPr>
            <a:r>
              <a:rPr lang="nl-NL" dirty="0">
                <a:solidFill>
                  <a:srgbClr val="9763E8"/>
                </a:solidFill>
              </a:rPr>
              <a:t>B</a:t>
            </a:r>
            <a:r>
              <a:rPr lang="nl-NL" dirty="0"/>
              <a:t>eneden</a:t>
            </a:r>
          </a:p>
          <a:p>
            <a:pPr marL="285750" indent="-285750">
              <a:buFontTx/>
              <a:buChar char="-"/>
            </a:pPr>
            <a:r>
              <a:rPr lang="nl-NL" dirty="0"/>
              <a:t>Water en glucose</a:t>
            </a:r>
          </a:p>
        </p:txBody>
      </p:sp>
      <p:sp>
        <p:nvSpPr>
          <p:cNvPr id="27" name="Tekstvak 26">
            <a:extLst>
              <a:ext uri="{FF2B5EF4-FFF2-40B4-BE49-F238E27FC236}">
                <a16:creationId xmlns:a16="http://schemas.microsoft.com/office/drawing/2014/main" id="{25AE17DB-66C1-4F10-B58D-019F61D2EB38}"/>
              </a:ext>
            </a:extLst>
          </p:cNvPr>
          <p:cNvSpPr txBox="1"/>
          <p:nvPr/>
        </p:nvSpPr>
        <p:spPr>
          <a:xfrm>
            <a:off x="5253454" y="2269164"/>
            <a:ext cx="1447523" cy="379294"/>
          </a:xfrm>
          <a:prstGeom prst="rect">
            <a:avLst/>
          </a:prstGeom>
          <a:noFill/>
        </p:spPr>
        <p:txBody>
          <a:bodyPr wrap="square" rtlCol="0">
            <a:spAutoFit/>
          </a:bodyPr>
          <a:lstStyle/>
          <a:p>
            <a:r>
              <a:rPr lang="nl-NL" b="1" dirty="0">
                <a:solidFill>
                  <a:srgbClr val="9763E8"/>
                </a:solidFill>
              </a:rPr>
              <a:t>Huidmondje</a:t>
            </a:r>
          </a:p>
        </p:txBody>
      </p:sp>
      <p:sp>
        <p:nvSpPr>
          <p:cNvPr id="35" name="Vrije vorm: vorm 34">
            <a:extLst>
              <a:ext uri="{FF2B5EF4-FFF2-40B4-BE49-F238E27FC236}">
                <a16:creationId xmlns:a16="http://schemas.microsoft.com/office/drawing/2014/main" id="{1A79081E-855F-4835-8D5A-E8386EF58872}"/>
              </a:ext>
            </a:extLst>
          </p:cNvPr>
          <p:cNvSpPr/>
          <p:nvPr/>
        </p:nvSpPr>
        <p:spPr>
          <a:xfrm>
            <a:off x="4450150" y="5596275"/>
            <a:ext cx="585627" cy="936115"/>
          </a:xfrm>
          <a:custGeom>
            <a:avLst/>
            <a:gdLst>
              <a:gd name="connsiteX0" fmla="*/ 267128 w 585627"/>
              <a:gd name="connsiteY0" fmla="*/ 1167 h 936115"/>
              <a:gd name="connsiteX1" fmla="*/ 215758 w 585627"/>
              <a:gd name="connsiteY1" fmla="*/ 134731 h 936115"/>
              <a:gd name="connsiteX2" fmla="*/ 184935 w 585627"/>
              <a:gd name="connsiteY2" fmla="*/ 145005 h 936115"/>
              <a:gd name="connsiteX3" fmla="*/ 164387 w 585627"/>
              <a:gd name="connsiteY3" fmla="*/ 227198 h 936115"/>
              <a:gd name="connsiteX4" fmla="*/ 123290 w 585627"/>
              <a:gd name="connsiteY4" fmla="*/ 268295 h 936115"/>
              <a:gd name="connsiteX5" fmla="*/ 92468 w 585627"/>
              <a:gd name="connsiteY5" fmla="*/ 371036 h 936115"/>
              <a:gd name="connsiteX6" fmla="*/ 71919 w 585627"/>
              <a:gd name="connsiteY6" fmla="*/ 391585 h 936115"/>
              <a:gd name="connsiteX7" fmla="*/ 51371 w 585627"/>
              <a:gd name="connsiteY7" fmla="*/ 453230 h 936115"/>
              <a:gd name="connsiteX8" fmla="*/ 41097 w 585627"/>
              <a:gd name="connsiteY8" fmla="*/ 484052 h 936115"/>
              <a:gd name="connsiteX9" fmla="*/ 20549 w 585627"/>
              <a:gd name="connsiteY9" fmla="*/ 514874 h 936115"/>
              <a:gd name="connsiteX10" fmla="*/ 0 w 585627"/>
              <a:gd name="connsiteY10" fmla="*/ 576519 h 936115"/>
              <a:gd name="connsiteX11" fmla="*/ 20549 w 585627"/>
              <a:gd name="connsiteY11" fmla="*/ 699809 h 936115"/>
              <a:gd name="connsiteX12" fmla="*/ 41097 w 585627"/>
              <a:gd name="connsiteY12" fmla="*/ 720358 h 936115"/>
              <a:gd name="connsiteX13" fmla="*/ 51371 w 585627"/>
              <a:gd name="connsiteY13" fmla="*/ 751180 h 936115"/>
              <a:gd name="connsiteX14" fmla="*/ 92468 w 585627"/>
              <a:gd name="connsiteY14" fmla="*/ 802551 h 936115"/>
              <a:gd name="connsiteX15" fmla="*/ 113016 w 585627"/>
              <a:gd name="connsiteY15" fmla="*/ 833373 h 936115"/>
              <a:gd name="connsiteX16" fmla="*/ 154113 w 585627"/>
              <a:gd name="connsiteY16" fmla="*/ 884744 h 936115"/>
              <a:gd name="connsiteX17" fmla="*/ 174661 w 585627"/>
              <a:gd name="connsiteY17" fmla="*/ 915567 h 936115"/>
              <a:gd name="connsiteX18" fmla="*/ 236306 w 585627"/>
              <a:gd name="connsiteY18" fmla="*/ 936115 h 936115"/>
              <a:gd name="connsiteX19" fmla="*/ 390418 w 585627"/>
              <a:gd name="connsiteY19" fmla="*/ 925841 h 936115"/>
              <a:gd name="connsiteX20" fmla="*/ 441789 w 585627"/>
              <a:gd name="connsiteY20" fmla="*/ 895018 h 936115"/>
              <a:gd name="connsiteX21" fmla="*/ 503434 w 585627"/>
              <a:gd name="connsiteY21" fmla="*/ 864196 h 936115"/>
              <a:gd name="connsiteX22" fmla="*/ 534256 w 585627"/>
              <a:gd name="connsiteY22" fmla="*/ 802551 h 936115"/>
              <a:gd name="connsiteX23" fmla="*/ 565079 w 585627"/>
              <a:gd name="connsiteY23" fmla="*/ 710083 h 936115"/>
              <a:gd name="connsiteX24" fmla="*/ 575353 w 585627"/>
              <a:gd name="connsiteY24" fmla="*/ 679261 h 936115"/>
              <a:gd name="connsiteX25" fmla="*/ 585627 w 585627"/>
              <a:gd name="connsiteY25" fmla="*/ 648439 h 936115"/>
              <a:gd name="connsiteX26" fmla="*/ 575353 w 585627"/>
              <a:gd name="connsiteY26" fmla="*/ 463504 h 936115"/>
              <a:gd name="connsiteX27" fmla="*/ 534256 w 585627"/>
              <a:gd name="connsiteY27" fmla="*/ 422407 h 936115"/>
              <a:gd name="connsiteX28" fmla="*/ 513708 w 585627"/>
              <a:gd name="connsiteY28" fmla="*/ 391585 h 936115"/>
              <a:gd name="connsiteX29" fmla="*/ 482886 w 585627"/>
              <a:gd name="connsiteY29" fmla="*/ 381310 h 936115"/>
              <a:gd name="connsiteX30" fmla="*/ 462337 w 585627"/>
              <a:gd name="connsiteY30" fmla="*/ 309391 h 936115"/>
              <a:gd name="connsiteX31" fmla="*/ 431515 w 585627"/>
              <a:gd name="connsiteY31" fmla="*/ 288843 h 936115"/>
              <a:gd name="connsiteX32" fmla="*/ 410966 w 585627"/>
              <a:gd name="connsiteY32" fmla="*/ 258021 h 936115"/>
              <a:gd name="connsiteX33" fmla="*/ 400692 w 585627"/>
              <a:gd name="connsiteY33" fmla="*/ 227198 h 936115"/>
              <a:gd name="connsiteX34" fmla="*/ 369870 w 585627"/>
              <a:gd name="connsiteY34" fmla="*/ 206650 h 936115"/>
              <a:gd name="connsiteX35" fmla="*/ 349322 w 585627"/>
              <a:gd name="connsiteY35" fmla="*/ 145005 h 936115"/>
              <a:gd name="connsiteX36" fmla="*/ 308225 w 585627"/>
              <a:gd name="connsiteY36" fmla="*/ 93634 h 936115"/>
              <a:gd name="connsiteX37" fmla="*/ 297951 w 585627"/>
              <a:gd name="connsiteY37" fmla="*/ 62812 h 936115"/>
              <a:gd name="connsiteX38" fmla="*/ 277402 w 585627"/>
              <a:gd name="connsiteY38" fmla="*/ 42263 h 936115"/>
              <a:gd name="connsiteX39" fmla="*/ 267128 w 585627"/>
              <a:gd name="connsiteY39" fmla="*/ 1167 h 93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5627" h="936115">
                <a:moveTo>
                  <a:pt x="267128" y="1167"/>
                </a:moveTo>
                <a:cubicBezTo>
                  <a:pt x="262719" y="32031"/>
                  <a:pt x="260744" y="119736"/>
                  <a:pt x="215758" y="134731"/>
                </a:cubicBezTo>
                <a:lnTo>
                  <a:pt x="184935" y="145005"/>
                </a:lnTo>
                <a:cubicBezTo>
                  <a:pt x="183857" y="150393"/>
                  <a:pt x="173163" y="214912"/>
                  <a:pt x="164387" y="227198"/>
                </a:cubicBezTo>
                <a:cubicBezTo>
                  <a:pt x="153126" y="242963"/>
                  <a:pt x="123290" y="268295"/>
                  <a:pt x="123290" y="268295"/>
                </a:cubicBezTo>
                <a:cubicBezTo>
                  <a:pt x="118634" y="286919"/>
                  <a:pt x="100805" y="362699"/>
                  <a:pt x="92468" y="371036"/>
                </a:cubicBezTo>
                <a:lnTo>
                  <a:pt x="71919" y="391585"/>
                </a:lnTo>
                <a:lnTo>
                  <a:pt x="51371" y="453230"/>
                </a:lnTo>
                <a:cubicBezTo>
                  <a:pt x="47946" y="463504"/>
                  <a:pt x="47104" y="475041"/>
                  <a:pt x="41097" y="484052"/>
                </a:cubicBezTo>
                <a:cubicBezTo>
                  <a:pt x="34248" y="494326"/>
                  <a:pt x="25564" y="503590"/>
                  <a:pt x="20549" y="514874"/>
                </a:cubicBezTo>
                <a:cubicBezTo>
                  <a:pt x="11752" y="534667"/>
                  <a:pt x="0" y="576519"/>
                  <a:pt x="0" y="576519"/>
                </a:cubicBezTo>
                <a:cubicBezTo>
                  <a:pt x="1016" y="585665"/>
                  <a:pt x="4117" y="672422"/>
                  <a:pt x="20549" y="699809"/>
                </a:cubicBezTo>
                <a:cubicBezTo>
                  <a:pt x="25533" y="708115"/>
                  <a:pt x="34248" y="713508"/>
                  <a:pt x="41097" y="720358"/>
                </a:cubicBezTo>
                <a:cubicBezTo>
                  <a:pt x="44522" y="730632"/>
                  <a:pt x="46528" y="741494"/>
                  <a:pt x="51371" y="751180"/>
                </a:cubicBezTo>
                <a:cubicBezTo>
                  <a:pt x="72455" y="793349"/>
                  <a:pt x="66982" y="770694"/>
                  <a:pt x="92468" y="802551"/>
                </a:cubicBezTo>
                <a:cubicBezTo>
                  <a:pt x="100182" y="812193"/>
                  <a:pt x="106167" y="823099"/>
                  <a:pt x="113016" y="833373"/>
                </a:cubicBezTo>
                <a:cubicBezTo>
                  <a:pt x="133018" y="893380"/>
                  <a:pt x="107640" y="838271"/>
                  <a:pt x="154113" y="884744"/>
                </a:cubicBezTo>
                <a:cubicBezTo>
                  <a:pt x="162844" y="893475"/>
                  <a:pt x="164190" y="909022"/>
                  <a:pt x="174661" y="915567"/>
                </a:cubicBezTo>
                <a:cubicBezTo>
                  <a:pt x="193028" y="927047"/>
                  <a:pt x="236306" y="936115"/>
                  <a:pt x="236306" y="936115"/>
                </a:cubicBezTo>
                <a:cubicBezTo>
                  <a:pt x="287677" y="932690"/>
                  <a:pt x="339248" y="931526"/>
                  <a:pt x="390418" y="925841"/>
                </a:cubicBezTo>
                <a:cubicBezTo>
                  <a:pt x="426681" y="921812"/>
                  <a:pt x="416937" y="914900"/>
                  <a:pt x="441789" y="895018"/>
                </a:cubicBezTo>
                <a:cubicBezTo>
                  <a:pt x="470240" y="872256"/>
                  <a:pt x="470880" y="875047"/>
                  <a:pt x="503434" y="864196"/>
                </a:cubicBezTo>
                <a:cubicBezTo>
                  <a:pt x="540899" y="751797"/>
                  <a:pt x="481151" y="922036"/>
                  <a:pt x="534256" y="802551"/>
                </a:cubicBezTo>
                <a:cubicBezTo>
                  <a:pt x="534263" y="802536"/>
                  <a:pt x="559939" y="725502"/>
                  <a:pt x="565079" y="710083"/>
                </a:cubicBezTo>
                <a:lnTo>
                  <a:pt x="575353" y="679261"/>
                </a:lnTo>
                <a:lnTo>
                  <a:pt x="585627" y="648439"/>
                </a:lnTo>
                <a:cubicBezTo>
                  <a:pt x="582202" y="586794"/>
                  <a:pt x="589036" y="523709"/>
                  <a:pt x="575353" y="463504"/>
                </a:cubicBezTo>
                <a:cubicBezTo>
                  <a:pt x="571059" y="444612"/>
                  <a:pt x="545002" y="438527"/>
                  <a:pt x="534256" y="422407"/>
                </a:cubicBezTo>
                <a:cubicBezTo>
                  <a:pt x="527407" y="412133"/>
                  <a:pt x="523350" y="399299"/>
                  <a:pt x="513708" y="391585"/>
                </a:cubicBezTo>
                <a:cubicBezTo>
                  <a:pt x="505251" y="384820"/>
                  <a:pt x="493160" y="384735"/>
                  <a:pt x="482886" y="381310"/>
                </a:cubicBezTo>
                <a:cubicBezTo>
                  <a:pt x="482215" y="378628"/>
                  <a:pt x="467695" y="316088"/>
                  <a:pt x="462337" y="309391"/>
                </a:cubicBezTo>
                <a:cubicBezTo>
                  <a:pt x="454623" y="299749"/>
                  <a:pt x="441789" y="295692"/>
                  <a:pt x="431515" y="288843"/>
                </a:cubicBezTo>
                <a:cubicBezTo>
                  <a:pt x="424665" y="278569"/>
                  <a:pt x="416488" y="269065"/>
                  <a:pt x="410966" y="258021"/>
                </a:cubicBezTo>
                <a:cubicBezTo>
                  <a:pt x="406123" y="248334"/>
                  <a:pt x="407457" y="235655"/>
                  <a:pt x="400692" y="227198"/>
                </a:cubicBezTo>
                <a:cubicBezTo>
                  <a:pt x="392978" y="217556"/>
                  <a:pt x="380144" y="213499"/>
                  <a:pt x="369870" y="206650"/>
                </a:cubicBezTo>
                <a:cubicBezTo>
                  <a:pt x="363021" y="186102"/>
                  <a:pt x="364638" y="160321"/>
                  <a:pt x="349322" y="145005"/>
                </a:cubicBezTo>
                <a:cubicBezTo>
                  <a:pt x="330209" y="125892"/>
                  <a:pt x="321186" y="119555"/>
                  <a:pt x="308225" y="93634"/>
                </a:cubicBezTo>
                <a:cubicBezTo>
                  <a:pt x="303382" y="83948"/>
                  <a:pt x="303523" y="72098"/>
                  <a:pt x="297951" y="62812"/>
                </a:cubicBezTo>
                <a:cubicBezTo>
                  <a:pt x="292967" y="54506"/>
                  <a:pt x="279503" y="51719"/>
                  <a:pt x="277402" y="42263"/>
                </a:cubicBezTo>
                <a:cubicBezTo>
                  <a:pt x="272201" y="18861"/>
                  <a:pt x="277402" y="-5683"/>
                  <a:pt x="267128" y="1167"/>
                </a:cubicBezTo>
                <a:close/>
              </a:path>
            </a:pathLst>
          </a:cu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Water</a:t>
            </a:r>
          </a:p>
        </p:txBody>
      </p:sp>
      <p:sp>
        <p:nvSpPr>
          <p:cNvPr id="36" name="Ovaal 35">
            <a:extLst>
              <a:ext uri="{FF2B5EF4-FFF2-40B4-BE49-F238E27FC236}">
                <a16:creationId xmlns:a16="http://schemas.microsoft.com/office/drawing/2014/main" id="{5C6DD1A0-2BA8-43C4-97AC-7F69BC115D5D}"/>
              </a:ext>
            </a:extLst>
          </p:cNvPr>
          <p:cNvSpPr/>
          <p:nvPr/>
        </p:nvSpPr>
        <p:spPr>
          <a:xfrm>
            <a:off x="3770881" y="2515516"/>
            <a:ext cx="641763" cy="34725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CO2</a:t>
            </a:r>
          </a:p>
        </p:txBody>
      </p:sp>
      <p:sp>
        <p:nvSpPr>
          <p:cNvPr id="37" name="Zon 36">
            <a:extLst>
              <a:ext uri="{FF2B5EF4-FFF2-40B4-BE49-F238E27FC236}">
                <a16:creationId xmlns:a16="http://schemas.microsoft.com/office/drawing/2014/main" id="{3FA0E22E-B1A0-48FA-801E-436B6D42D1BE}"/>
              </a:ext>
            </a:extLst>
          </p:cNvPr>
          <p:cNvSpPr/>
          <p:nvPr/>
        </p:nvSpPr>
        <p:spPr>
          <a:xfrm>
            <a:off x="6039541" y="1220213"/>
            <a:ext cx="1333503" cy="830997"/>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tx1"/>
                </a:solidFill>
              </a:rPr>
              <a:t>Licht</a:t>
            </a:r>
          </a:p>
        </p:txBody>
      </p:sp>
      <p:sp>
        <p:nvSpPr>
          <p:cNvPr id="38" name="Kubus 37">
            <a:extLst>
              <a:ext uri="{FF2B5EF4-FFF2-40B4-BE49-F238E27FC236}">
                <a16:creationId xmlns:a16="http://schemas.microsoft.com/office/drawing/2014/main" id="{295A41B5-432B-42C6-BD78-DEB8FC0E8354}"/>
              </a:ext>
            </a:extLst>
          </p:cNvPr>
          <p:cNvSpPr/>
          <p:nvPr/>
        </p:nvSpPr>
        <p:spPr>
          <a:xfrm>
            <a:off x="6217832" y="2033119"/>
            <a:ext cx="754629" cy="689788"/>
          </a:xfrm>
          <a:prstGeom prst="cub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solidFill>
                  <a:schemeClr val="tx1"/>
                </a:solidFill>
              </a:rPr>
              <a:t>Glucose</a:t>
            </a:r>
          </a:p>
        </p:txBody>
      </p:sp>
      <p:sp>
        <p:nvSpPr>
          <p:cNvPr id="39" name="Ovaal 38">
            <a:extLst>
              <a:ext uri="{FF2B5EF4-FFF2-40B4-BE49-F238E27FC236}">
                <a16:creationId xmlns:a16="http://schemas.microsoft.com/office/drawing/2014/main" id="{51ACF74B-96B9-44D6-BD32-4392D4B95394}"/>
              </a:ext>
            </a:extLst>
          </p:cNvPr>
          <p:cNvSpPr/>
          <p:nvPr/>
        </p:nvSpPr>
        <p:spPr>
          <a:xfrm>
            <a:off x="6553892" y="2906422"/>
            <a:ext cx="621754" cy="36985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O2</a:t>
            </a:r>
          </a:p>
        </p:txBody>
      </p:sp>
      <p:sp>
        <p:nvSpPr>
          <p:cNvPr id="40" name="Vrije vorm: vorm 39">
            <a:extLst>
              <a:ext uri="{FF2B5EF4-FFF2-40B4-BE49-F238E27FC236}">
                <a16:creationId xmlns:a16="http://schemas.microsoft.com/office/drawing/2014/main" id="{37C97211-189D-4688-80BE-E27565607857}"/>
              </a:ext>
            </a:extLst>
          </p:cNvPr>
          <p:cNvSpPr/>
          <p:nvPr/>
        </p:nvSpPr>
        <p:spPr>
          <a:xfrm>
            <a:off x="6548152" y="2597503"/>
            <a:ext cx="585627" cy="936115"/>
          </a:xfrm>
          <a:custGeom>
            <a:avLst/>
            <a:gdLst>
              <a:gd name="connsiteX0" fmla="*/ 267128 w 585627"/>
              <a:gd name="connsiteY0" fmla="*/ 1167 h 936115"/>
              <a:gd name="connsiteX1" fmla="*/ 215758 w 585627"/>
              <a:gd name="connsiteY1" fmla="*/ 134731 h 936115"/>
              <a:gd name="connsiteX2" fmla="*/ 184935 w 585627"/>
              <a:gd name="connsiteY2" fmla="*/ 145005 h 936115"/>
              <a:gd name="connsiteX3" fmla="*/ 164387 w 585627"/>
              <a:gd name="connsiteY3" fmla="*/ 227198 h 936115"/>
              <a:gd name="connsiteX4" fmla="*/ 123290 w 585627"/>
              <a:gd name="connsiteY4" fmla="*/ 268295 h 936115"/>
              <a:gd name="connsiteX5" fmla="*/ 92468 w 585627"/>
              <a:gd name="connsiteY5" fmla="*/ 371036 h 936115"/>
              <a:gd name="connsiteX6" fmla="*/ 71919 w 585627"/>
              <a:gd name="connsiteY6" fmla="*/ 391585 h 936115"/>
              <a:gd name="connsiteX7" fmla="*/ 51371 w 585627"/>
              <a:gd name="connsiteY7" fmla="*/ 453230 h 936115"/>
              <a:gd name="connsiteX8" fmla="*/ 41097 w 585627"/>
              <a:gd name="connsiteY8" fmla="*/ 484052 h 936115"/>
              <a:gd name="connsiteX9" fmla="*/ 20549 w 585627"/>
              <a:gd name="connsiteY9" fmla="*/ 514874 h 936115"/>
              <a:gd name="connsiteX10" fmla="*/ 0 w 585627"/>
              <a:gd name="connsiteY10" fmla="*/ 576519 h 936115"/>
              <a:gd name="connsiteX11" fmla="*/ 20549 w 585627"/>
              <a:gd name="connsiteY11" fmla="*/ 699809 h 936115"/>
              <a:gd name="connsiteX12" fmla="*/ 41097 w 585627"/>
              <a:gd name="connsiteY12" fmla="*/ 720358 h 936115"/>
              <a:gd name="connsiteX13" fmla="*/ 51371 w 585627"/>
              <a:gd name="connsiteY13" fmla="*/ 751180 h 936115"/>
              <a:gd name="connsiteX14" fmla="*/ 92468 w 585627"/>
              <a:gd name="connsiteY14" fmla="*/ 802551 h 936115"/>
              <a:gd name="connsiteX15" fmla="*/ 113016 w 585627"/>
              <a:gd name="connsiteY15" fmla="*/ 833373 h 936115"/>
              <a:gd name="connsiteX16" fmla="*/ 154113 w 585627"/>
              <a:gd name="connsiteY16" fmla="*/ 884744 h 936115"/>
              <a:gd name="connsiteX17" fmla="*/ 174661 w 585627"/>
              <a:gd name="connsiteY17" fmla="*/ 915567 h 936115"/>
              <a:gd name="connsiteX18" fmla="*/ 236306 w 585627"/>
              <a:gd name="connsiteY18" fmla="*/ 936115 h 936115"/>
              <a:gd name="connsiteX19" fmla="*/ 390418 w 585627"/>
              <a:gd name="connsiteY19" fmla="*/ 925841 h 936115"/>
              <a:gd name="connsiteX20" fmla="*/ 441789 w 585627"/>
              <a:gd name="connsiteY20" fmla="*/ 895018 h 936115"/>
              <a:gd name="connsiteX21" fmla="*/ 503434 w 585627"/>
              <a:gd name="connsiteY21" fmla="*/ 864196 h 936115"/>
              <a:gd name="connsiteX22" fmla="*/ 534256 w 585627"/>
              <a:gd name="connsiteY22" fmla="*/ 802551 h 936115"/>
              <a:gd name="connsiteX23" fmla="*/ 565079 w 585627"/>
              <a:gd name="connsiteY23" fmla="*/ 710083 h 936115"/>
              <a:gd name="connsiteX24" fmla="*/ 575353 w 585627"/>
              <a:gd name="connsiteY24" fmla="*/ 679261 h 936115"/>
              <a:gd name="connsiteX25" fmla="*/ 585627 w 585627"/>
              <a:gd name="connsiteY25" fmla="*/ 648439 h 936115"/>
              <a:gd name="connsiteX26" fmla="*/ 575353 w 585627"/>
              <a:gd name="connsiteY26" fmla="*/ 463504 h 936115"/>
              <a:gd name="connsiteX27" fmla="*/ 534256 w 585627"/>
              <a:gd name="connsiteY27" fmla="*/ 422407 h 936115"/>
              <a:gd name="connsiteX28" fmla="*/ 513708 w 585627"/>
              <a:gd name="connsiteY28" fmla="*/ 391585 h 936115"/>
              <a:gd name="connsiteX29" fmla="*/ 482886 w 585627"/>
              <a:gd name="connsiteY29" fmla="*/ 381310 h 936115"/>
              <a:gd name="connsiteX30" fmla="*/ 462337 w 585627"/>
              <a:gd name="connsiteY30" fmla="*/ 309391 h 936115"/>
              <a:gd name="connsiteX31" fmla="*/ 431515 w 585627"/>
              <a:gd name="connsiteY31" fmla="*/ 288843 h 936115"/>
              <a:gd name="connsiteX32" fmla="*/ 410966 w 585627"/>
              <a:gd name="connsiteY32" fmla="*/ 258021 h 936115"/>
              <a:gd name="connsiteX33" fmla="*/ 400692 w 585627"/>
              <a:gd name="connsiteY33" fmla="*/ 227198 h 936115"/>
              <a:gd name="connsiteX34" fmla="*/ 369870 w 585627"/>
              <a:gd name="connsiteY34" fmla="*/ 206650 h 936115"/>
              <a:gd name="connsiteX35" fmla="*/ 349322 w 585627"/>
              <a:gd name="connsiteY35" fmla="*/ 145005 h 936115"/>
              <a:gd name="connsiteX36" fmla="*/ 308225 w 585627"/>
              <a:gd name="connsiteY36" fmla="*/ 93634 h 936115"/>
              <a:gd name="connsiteX37" fmla="*/ 297951 w 585627"/>
              <a:gd name="connsiteY37" fmla="*/ 62812 h 936115"/>
              <a:gd name="connsiteX38" fmla="*/ 277402 w 585627"/>
              <a:gd name="connsiteY38" fmla="*/ 42263 h 936115"/>
              <a:gd name="connsiteX39" fmla="*/ 267128 w 585627"/>
              <a:gd name="connsiteY39" fmla="*/ 1167 h 93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5627" h="936115">
                <a:moveTo>
                  <a:pt x="267128" y="1167"/>
                </a:moveTo>
                <a:cubicBezTo>
                  <a:pt x="262719" y="32031"/>
                  <a:pt x="260744" y="119736"/>
                  <a:pt x="215758" y="134731"/>
                </a:cubicBezTo>
                <a:lnTo>
                  <a:pt x="184935" y="145005"/>
                </a:lnTo>
                <a:cubicBezTo>
                  <a:pt x="183857" y="150393"/>
                  <a:pt x="173163" y="214912"/>
                  <a:pt x="164387" y="227198"/>
                </a:cubicBezTo>
                <a:cubicBezTo>
                  <a:pt x="153126" y="242963"/>
                  <a:pt x="123290" y="268295"/>
                  <a:pt x="123290" y="268295"/>
                </a:cubicBezTo>
                <a:cubicBezTo>
                  <a:pt x="118634" y="286919"/>
                  <a:pt x="100805" y="362699"/>
                  <a:pt x="92468" y="371036"/>
                </a:cubicBezTo>
                <a:lnTo>
                  <a:pt x="71919" y="391585"/>
                </a:lnTo>
                <a:lnTo>
                  <a:pt x="51371" y="453230"/>
                </a:lnTo>
                <a:cubicBezTo>
                  <a:pt x="47946" y="463504"/>
                  <a:pt x="47104" y="475041"/>
                  <a:pt x="41097" y="484052"/>
                </a:cubicBezTo>
                <a:cubicBezTo>
                  <a:pt x="34248" y="494326"/>
                  <a:pt x="25564" y="503590"/>
                  <a:pt x="20549" y="514874"/>
                </a:cubicBezTo>
                <a:cubicBezTo>
                  <a:pt x="11752" y="534667"/>
                  <a:pt x="0" y="576519"/>
                  <a:pt x="0" y="576519"/>
                </a:cubicBezTo>
                <a:cubicBezTo>
                  <a:pt x="1016" y="585665"/>
                  <a:pt x="4117" y="672422"/>
                  <a:pt x="20549" y="699809"/>
                </a:cubicBezTo>
                <a:cubicBezTo>
                  <a:pt x="25533" y="708115"/>
                  <a:pt x="34248" y="713508"/>
                  <a:pt x="41097" y="720358"/>
                </a:cubicBezTo>
                <a:cubicBezTo>
                  <a:pt x="44522" y="730632"/>
                  <a:pt x="46528" y="741494"/>
                  <a:pt x="51371" y="751180"/>
                </a:cubicBezTo>
                <a:cubicBezTo>
                  <a:pt x="72455" y="793349"/>
                  <a:pt x="66982" y="770694"/>
                  <a:pt x="92468" y="802551"/>
                </a:cubicBezTo>
                <a:cubicBezTo>
                  <a:pt x="100182" y="812193"/>
                  <a:pt x="106167" y="823099"/>
                  <a:pt x="113016" y="833373"/>
                </a:cubicBezTo>
                <a:cubicBezTo>
                  <a:pt x="133018" y="893380"/>
                  <a:pt x="107640" y="838271"/>
                  <a:pt x="154113" y="884744"/>
                </a:cubicBezTo>
                <a:cubicBezTo>
                  <a:pt x="162844" y="893475"/>
                  <a:pt x="164190" y="909022"/>
                  <a:pt x="174661" y="915567"/>
                </a:cubicBezTo>
                <a:cubicBezTo>
                  <a:pt x="193028" y="927047"/>
                  <a:pt x="236306" y="936115"/>
                  <a:pt x="236306" y="936115"/>
                </a:cubicBezTo>
                <a:cubicBezTo>
                  <a:pt x="287677" y="932690"/>
                  <a:pt x="339248" y="931526"/>
                  <a:pt x="390418" y="925841"/>
                </a:cubicBezTo>
                <a:cubicBezTo>
                  <a:pt x="426681" y="921812"/>
                  <a:pt x="416937" y="914900"/>
                  <a:pt x="441789" y="895018"/>
                </a:cubicBezTo>
                <a:cubicBezTo>
                  <a:pt x="470240" y="872256"/>
                  <a:pt x="470880" y="875047"/>
                  <a:pt x="503434" y="864196"/>
                </a:cubicBezTo>
                <a:cubicBezTo>
                  <a:pt x="540899" y="751797"/>
                  <a:pt x="481151" y="922036"/>
                  <a:pt x="534256" y="802551"/>
                </a:cubicBezTo>
                <a:cubicBezTo>
                  <a:pt x="534263" y="802536"/>
                  <a:pt x="559939" y="725502"/>
                  <a:pt x="565079" y="710083"/>
                </a:cubicBezTo>
                <a:lnTo>
                  <a:pt x="575353" y="679261"/>
                </a:lnTo>
                <a:lnTo>
                  <a:pt x="585627" y="648439"/>
                </a:lnTo>
                <a:cubicBezTo>
                  <a:pt x="582202" y="586794"/>
                  <a:pt x="589036" y="523709"/>
                  <a:pt x="575353" y="463504"/>
                </a:cubicBezTo>
                <a:cubicBezTo>
                  <a:pt x="571059" y="444612"/>
                  <a:pt x="545002" y="438527"/>
                  <a:pt x="534256" y="422407"/>
                </a:cubicBezTo>
                <a:cubicBezTo>
                  <a:pt x="527407" y="412133"/>
                  <a:pt x="523350" y="399299"/>
                  <a:pt x="513708" y="391585"/>
                </a:cubicBezTo>
                <a:cubicBezTo>
                  <a:pt x="505251" y="384820"/>
                  <a:pt x="493160" y="384735"/>
                  <a:pt x="482886" y="381310"/>
                </a:cubicBezTo>
                <a:cubicBezTo>
                  <a:pt x="482215" y="378628"/>
                  <a:pt x="467695" y="316088"/>
                  <a:pt x="462337" y="309391"/>
                </a:cubicBezTo>
                <a:cubicBezTo>
                  <a:pt x="454623" y="299749"/>
                  <a:pt x="441789" y="295692"/>
                  <a:pt x="431515" y="288843"/>
                </a:cubicBezTo>
                <a:cubicBezTo>
                  <a:pt x="424665" y="278569"/>
                  <a:pt x="416488" y="269065"/>
                  <a:pt x="410966" y="258021"/>
                </a:cubicBezTo>
                <a:cubicBezTo>
                  <a:pt x="406123" y="248334"/>
                  <a:pt x="407457" y="235655"/>
                  <a:pt x="400692" y="227198"/>
                </a:cubicBezTo>
                <a:cubicBezTo>
                  <a:pt x="392978" y="217556"/>
                  <a:pt x="380144" y="213499"/>
                  <a:pt x="369870" y="206650"/>
                </a:cubicBezTo>
                <a:cubicBezTo>
                  <a:pt x="363021" y="186102"/>
                  <a:pt x="364638" y="160321"/>
                  <a:pt x="349322" y="145005"/>
                </a:cubicBezTo>
                <a:cubicBezTo>
                  <a:pt x="330209" y="125892"/>
                  <a:pt x="321186" y="119555"/>
                  <a:pt x="308225" y="93634"/>
                </a:cubicBezTo>
                <a:cubicBezTo>
                  <a:pt x="303382" y="83948"/>
                  <a:pt x="303523" y="72098"/>
                  <a:pt x="297951" y="62812"/>
                </a:cubicBezTo>
                <a:cubicBezTo>
                  <a:pt x="292967" y="54506"/>
                  <a:pt x="279503" y="51719"/>
                  <a:pt x="277402" y="42263"/>
                </a:cubicBezTo>
                <a:cubicBezTo>
                  <a:pt x="272201" y="18861"/>
                  <a:pt x="277402" y="-5683"/>
                  <a:pt x="267128" y="1167"/>
                </a:cubicBezTo>
                <a:close/>
              </a:path>
            </a:pathLst>
          </a:cu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Water</a:t>
            </a:r>
          </a:p>
        </p:txBody>
      </p:sp>
    </p:spTree>
    <p:extLst>
      <p:ext uri="{BB962C8B-B14F-4D97-AF65-F5344CB8AC3E}">
        <p14:creationId xmlns:p14="http://schemas.microsoft.com/office/powerpoint/2010/main" val="110832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0.02266 0.01643 L 0.02266 0.01643 C 0.02461 0.01319 0.0267 0.01018 0.02865 0.00694 C 0.02956 0.00555 0.03034 0.0037 0.03138 0.00231 C 0.03216 0.00116 0.03308 0.00046 0.03399 -0.0007 C 0.0392 -0.0088 0.03529 -0.00556 0.04011 -0.00857 C 0.04623 -0.01945 0.0392 -0.00764 0.04531 -0.0162 C 0.04597 -0.01713 0.04623 -0.01875 0.04701 -0.01921 C 0.0487 -0.02083 0.05222 -0.02245 0.05222 -0.02245 C 0.05287 -0.02338 0.05339 -0.02454 0.05404 -0.02546 C 0.05482 -0.02662 0.05573 -0.02778 0.05664 -0.0287 C 0.05742 -0.0294 0.05834 -0.03009 0.05925 -0.03009 C 0.06537 -0.03102 0.07149 -0.03125 0.07761 -0.03171 C 0.08281 -0.03495 0.08255 -0.03195 0.08373 -0.03958 C 0.08399 -0.04213 0.08399 -0.04468 0.08451 -0.04722 C 0.0849 -0.04907 0.08568 -0.05046 0.08633 -0.05185 C 0.09284 -0.06806 0.08516 -0.04931 0.09154 -0.06273 C 0.09219 -0.06412 0.09271 -0.06574 0.09323 -0.06736 C 0.09518 -0.08102 0.09245 -0.06759 0.09675 -0.07662 C 0.09753 -0.07847 0.09779 -0.08079 0.09844 -0.08287 C 0.09896 -0.08449 0.09974 -0.08588 0.10026 -0.0875 C 0.10391 -0.10046 0.09792 -0.08357 0.10287 -0.09676 C 0.10612 -0.11435 0.10443 -0.10301 0.10287 -0.14329 C 0.10274 -0.14491 0.10222 -0.1463 0.10196 -0.14792 C 0.09948 -0.16551 0.10313 -0.14514 0.09935 -0.16505 C 0.09935 -0.16505 0.09766 -0.17431 0.09766 -0.17431 L 0.09584 -0.17894 C 0.0944 -0.21852 0.0944 -0.20741 0.09584 -0.26574 C 0.09597 -0.26782 0.09649 -0.26991 0.09675 -0.27199 C 0.09701 -0.27616 0.09714 -0.28032 0.09766 -0.28426 C 0.09805 -0.2875 0.09896 -0.29051 0.09935 -0.29375 C 0.09961 -0.2956 0.09987 -0.29769 0.10026 -0.29977 C 0.10052 -0.30139 0.10091 -0.30301 0.10117 -0.3044 C 0.10143 -0.30695 0.1013 -0.30972 0.10196 -0.31227 C 0.10287 -0.31574 0.10482 -0.31806 0.10547 -0.32153 C 0.10599 -0.32431 0.10703 -0.33287 0.10899 -0.33542 C 0.10964 -0.33657 0.11068 -0.33657 0.11159 -0.33704 C 0.11354 -0.34051 0.11433 -0.34259 0.1168 -0.34468 C 0.11758 -0.3456 0.11862 -0.34583 0.1194 -0.3463 C 0.12045 -0.34792 0.1237 -0.35463 0.12552 -0.35556 C 0.12748 -0.35671 0.12956 -0.35671 0.13164 -0.35718 C 0.1392 -0.36597 0.12969 -0.35532 0.13685 -0.36181 C 0.14362 -0.36782 0.13555 -0.3625 0.14206 -0.36644 C 0.14714 -0.37986 0.1405 -0.36412 0.14649 -0.37269 C 0.14727 -0.37384 0.14753 -0.37593 0.14818 -0.37732 C 0.14896 -0.3787 0.15 -0.37917 0.15078 -0.38032 C 0.15235 -0.38287 0.15378 -0.38565 0.15521 -0.3882 C 0.15573 -0.38912 0.15612 -0.39074 0.1569 -0.3912 L 0.15951 -0.39282 C 0.16068 -0.39583 0.16159 -0.39954 0.16302 -0.40208 C 0.16498 -0.40556 0.16511 -0.40532 0.16654 -0.40995 C 0.16719 -0.41181 0.16758 -0.41412 0.16823 -0.41597 C 0.1694 -0.41921 0.17058 -0.42222 0.17175 -0.42546 L 0.17357 -0.43009 C 0.17578 -0.44653 0.17266 -0.42708 0.17617 -0.44097 C 0.17683 -0.44375 0.17735 -0.44699 0.17787 -0.45023 C 0.17891 -0.45556 0.17813 -0.4537 0.17969 -0.45625 L 0.17969 -0.45625 " pathEditMode="relative" ptsTypes="AAAAAAAAAAAAAAAAAAAAAAAAAAAAAAAAAAAAAAAAAAAAAAAAAAAAAAAAAA">
                                      <p:cBhvr>
                                        <p:cTn id="46" dur="3500" fill="hold"/>
                                        <p:tgtEl>
                                          <p:spTgt spid="35"/>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1" nodeType="clickEffect">
                                  <p:stCondLst>
                                    <p:cond delay="0"/>
                                  </p:stCondLst>
                                  <p:childTnLst>
                                    <p:animMotion origin="layout" path="M 0.02643 0.01389 L 0.02643 0.01389 C 0.03763 0.01181 0.03515 0.01134 0.04987 0.01389 C 0.05078 0.01412 0.05156 0.01505 0.05247 0.01551 C 0.0539 0.0162 0.05547 0.01667 0.0569 0.01713 C 0.05859 0.01759 0.06041 0.01806 0.06211 0.01852 C 0.06354 0.01898 0.06497 0.01968 0.0664 0.02014 C 0.06875 0.02083 0.07109 0.02106 0.07343 0.02176 C 0.07864 0.02407 0.07578 0.02245 0.08216 0.02639 L 0.08476 0.02778 C 0.08567 0.02847 0.08646 0.02893 0.08737 0.0294 C 0.09271 0.03171 0.08971 0.03032 0.09609 0.03403 L 0.1013 0.03727 C 0.10221 0.03773 0.10299 0.03843 0.1039 0.03866 C 0.10508 0.03935 0.10625 0.03981 0.10742 0.04028 C 0.10885 0.04074 0.11041 0.0412 0.11185 0.0419 C 0.11354 0.04259 0.11523 0.04398 0.11705 0.04491 C 0.11784 0.04537 0.11875 0.0463 0.11966 0.04653 L 0.12747 0.04792 C 0.12864 0.04861 0.12981 0.04907 0.13099 0.04954 C 0.13268 0.05046 0.13619 0.05278 0.13619 0.05278 C 0.13789 0.05486 0.13997 0.05625 0.1414 0.0588 C 0.14557 0.0662 0.14336 0.06412 0.14752 0.06667 C 0.14804 0.06829 0.14883 0.06968 0.14922 0.0713 C 0.14974 0.07268 0.14961 0.07454 0.15013 0.07593 C 0.15143 0.0794 0.15338 0.08148 0.15534 0.0838 C 0.15651 0.0831 0.15781 0.0831 0.15885 0.08218 C 0.15963 0.08148 0.15989 0.07986 0.16054 0.07893 C 0.16146 0.07778 0.16224 0.07662 0.16315 0.07593 C 0.16836 0.07176 0.17031 0.07245 0.1763 0.0713 C 0.1845 0.06643 0.17851 0.06944 0.18593 0.06667 C 0.18763 0.06597 0.19205 0.06366 0.19375 0.06343 C 0.21627 0.06204 0.22187 0.06204 0.23737 0.06204 L 0.23737 0.06204 " pathEditMode="relative" ptsTypes="AAAAAAAAAAAAAAAAAAAAAAAAAAAAAAAAAA">
                                      <p:cBhvr>
                                        <p:cTn id="62" dur="3500" fill="hold"/>
                                        <p:tgtEl>
                                          <p:spTgt spid="36"/>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grpId="1" nodeType="clickEffect">
                                  <p:stCondLst>
                                    <p:cond delay="0"/>
                                  </p:stCondLst>
                                  <p:childTnLst>
                                    <p:animMotion origin="layout" path="M 0.00378 0.04676 L 0.00378 0.04676 C 0.00404 0.07152 0.00404 0.09629 0.00456 0.12106 C 0.00456 0.12291 0.00508 0.1243 0.00547 0.12592 C 0.00599 0.12754 0.00664 0.12893 0.00716 0.13055 C 0.00755 0.13194 0.00768 0.13379 0.00807 0.13518 C 0.00859 0.1368 0.00951 0.13796 0.00977 0.13981 C 0.01068 0.14375 0.01094 0.14814 0.01159 0.15231 L 0.0125 0.15856 L 0.0125 0.15856 " pathEditMode="relative" ptsTypes="AAAAAAAAAA">
                                      <p:cBhvr>
                                        <p:cTn id="70" dur="3500" fill="hold"/>
                                        <p:tgtEl>
                                          <p:spTgt spid="37"/>
                                        </p:tgtEl>
                                        <p:attrNameLst>
                                          <p:attrName>ppt_x</p:attrName>
                                          <p:attrName>ppt_y</p:attrName>
                                        </p:attrNameLst>
                                      </p:cBhvr>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2" nodeType="clickEffect">
                                  <p:stCondLst>
                                    <p:cond delay="0"/>
                                  </p:stCondLst>
                                  <p:childTnLst>
                                    <p:set>
                                      <p:cBhvr>
                                        <p:cTn id="74" dur="1" fill="hold">
                                          <p:stCondLst>
                                            <p:cond delay="0"/>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2" nodeType="clickEffect">
                                  <p:stCondLst>
                                    <p:cond delay="0"/>
                                  </p:stCondLst>
                                  <p:childTnLst>
                                    <p:set>
                                      <p:cBhvr>
                                        <p:cTn id="82" dur="1" fill="hold">
                                          <p:stCondLst>
                                            <p:cond delay="0"/>
                                          </p:stCondLst>
                                        </p:cTn>
                                        <p:tgtEl>
                                          <p:spTgt spid="3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0" presetClass="path" presetSubtype="0" accel="50000" decel="50000" fill="hold" grpId="1" nodeType="clickEffect">
                                  <p:stCondLst>
                                    <p:cond delay="0"/>
                                  </p:stCondLst>
                                  <p:childTnLst>
                                    <p:animMotion origin="layout" path="M -0.00833 0.00973 L -0.00833 0.00973 L -0.04062 0.01135 C -0.04557 0.01158 -0.05065 0.01088 -0.05547 0.01274 C -0.05755 0.01366 -0.05872 0.01783 -0.06068 0.01899 C -0.06471 0.0213 -0.0625 0.02014 -0.06771 0.02223 C -0.07239 0.02107 -0.07708 0.02107 -0.08164 0.01899 C -0.09909 0.01135 -0.07396 0.02269 -0.08776 0.01598 C -0.0901 0.01482 -0.09245 0.01412 -0.09479 0.01274 C -0.09674 0.01158 -0.09883 0.01019 -0.10091 0.00973 C -0.11601 0.00556 -0.14544 0.00672 -0.15234 0.00649 C -0.1569 0.00602 -0.16159 0.00579 -0.16628 0.0051 C -0.16836 0.00463 -0.17031 0.00394 -0.17239 0.00348 C -0.1776 0.00209 -0.18294 0.00116 -0.18802 -0.00115 C -0.18919 -0.00162 -0.19036 -0.00231 -0.19154 -0.00277 C -0.19414 -0.00347 -0.19674 -0.0037 -0.19935 -0.00439 C -0.20573 -0.0081 -0.19779 -0.00347 -0.20547 -0.0074 C -0.21432 -0.0118 -0.20065 -0.00555 -0.21159 -0.01041 C -0.21745 -0.01574 -0.21263 -0.01203 -0.21862 -0.01527 C -0.22031 -0.0162 -0.22213 -0.01713 -0.22383 -0.01828 C -0.22474 -0.01875 -0.22552 -0.01967 -0.22643 -0.0199 L -0.23516 -0.02129 C -0.23607 -0.02199 -0.23685 -0.02268 -0.23776 -0.02291 C -0.2457 -0.02546 -0.24297 -0.02129 -0.24557 -0.02592 L -0.24557 -0.02592 L -0.24557 -0.02592 L -0.24557 -0.02592 " pathEditMode="relative" ptsTypes="AAAAAAAAAAAAAAAAAAAAAAAAAAA">
                                      <p:cBhvr>
                                        <p:cTn id="94" dur="3500" fill="hold"/>
                                        <p:tgtEl>
                                          <p:spTgt spid="39"/>
                                        </p:tgtEl>
                                        <p:attrNameLst>
                                          <p:attrName>ppt_x</p:attrName>
                                          <p:attrName>ppt_y</p:attrName>
                                        </p:attrNameLst>
                                      </p:cBhvr>
                                    </p:animMotion>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1" nodeType="clickEffect">
                                  <p:stCondLst>
                                    <p:cond delay="0"/>
                                  </p:stCondLst>
                                  <p:childTnLst>
                                    <p:animMotion origin="layout" path="M 0 0 L 0 0 L -0.00351 0.01852 L -0.00442 0.02315 L -0.00533 0.02778 C -0.00573 0.03241 -0.00625 0.04143 -0.00703 0.0463 C -0.00755 0.04954 -0.0082 0.05255 -0.00885 0.05579 C -0.00911 0.05718 -0.0095 0.0588 -0.00963 0.06042 C -0.01002 0.06296 -0.01002 0.06574 -0.01054 0.06805 C -0.01093 0.06991 -0.01185 0.07106 -0.01224 0.07268 C -0.01302 0.07569 -0.01328 0.07917 -0.01406 0.08218 C -0.01614 0.08981 -0.01536 0.08611 -0.01666 0.09282 C -0.0177 0.11157 -0.01666 0.10347 -0.01927 0.11782 L -0.02109 0.12708 L -0.02187 0.13171 C -0.02213 0.13518 -0.02265 0.13889 -0.02278 0.14259 C -0.02422 0.17662 -0.02174 0.16227 -0.02448 0.17662 C -0.02513 0.19213 -0.02565 0.20764 -0.0263 0.22315 C -0.02656 0.22893 -0.02708 0.23449 -0.02708 0.24028 C -0.02708 0.27014 -0.02656 0.27893 -0.02539 0.3037 C -0.02513 0.32384 -0.02526 0.34421 -0.02448 0.36435 C -0.02435 0.36759 -0.0233 0.37037 -0.02278 0.37361 C -0.02031 0.38634 -0.02395 0.36643 -0.02018 0.39375 C -0.01966 0.39722 -0.01836 0.40694 -0.01757 0.40926 C -0.01471 0.41667 -0.01614 0.41204 -0.01406 0.42315 C -0.0138 0.42477 -0.01367 0.42639 -0.01315 0.42778 L -0.00963 0.43704 C -0.00911 0.43866 -0.0082 0.44005 -0.00794 0.4419 C -0.00768 0.44329 -0.00742 0.44491 -0.00703 0.44653 C -0.00664 0.44815 -0.00612 0.44977 -0.00533 0.45116 C -0.00377 0.45347 0 0.45741 0 0.45741 L 0 0.45741 " pathEditMode="relative" ptsTypes="AAAAAAAAAAAAAAAAAAAAAAAAAAAAAAAA">
                                      <p:cBhvr>
                                        <p:cTn id="110" dur="3500" fill="hold"/>
                                        <p:tgtEl>
                                          <p:spTgt spid="38"/>
                                        </p:tgtEl>
                                        <p:attrNameLst>
                                          <p:attrName>ppt_x</p:attrName>
                                          <p:attrName>ppt_y</p:attrName>
                                        </p:attrNameLst>
                                      </p:cBhvr>
                                    </p:animMotion>
                                  </p:childTnLst>
                                </p:cTn>
                              </p:par>
                              <p:par>
                                <p:cTn id="111" presetID="0" presetClass="path" presetSubtype="0" accel="50000" decel="50000" fill="hold" grpId="1" nodeType="withEffect">
                                  <p:stCondLst>
                                    <p:cond delay="0"/>
                                  </p:stCondLst>
                                  <p:childTnLst>
                                    <p:animMotion origin="layout" path="M 0 0 L 0 0 L -0.00351 0.01852 L -0.00442 0.02315 L -0.00533 0.02778 C -0.00573 0.03241 -0.00625 0.04143 -0.00703 0.0463 C -0.00755 0.04954 -0.0082 0.05255 -0.00885 0.05579 C -0.00911 0.05718 -0.0095 0.0588 -0.00963 0.06042 C -0.01002 0.06296 -0.01002 0.06574 -0.01054 0.06805 C -0.01093 0.06991 -0.01185 0.07106 -0.01224 0.07268 C -0.01302 0.07569 -0.01328 0.07917 -0.01406 0.08218 C -0.01614 0.08981 -0.01536 0.08611 -0.01666 0.09282 C -0.0177 0.11157 -0.01666 0.10347 -0.01927 0.11782 L -0.02109 0.12708 L -0.02187 0.13171 C -0.02213 0.13518 -0.02265 0.13889 -0.02278 0.14259 C -0.02422 0.17662 -0.02174 0.16227 -0.02448 0.17662 C -0.02513 0.19213 -0.02565 0.20764 -0.0263 0.22315 C -0.02656 0.22893 -0.02708 0.23449 -0.02708 0.24028 C -0.02708 0.27014 -0.02656 0.27893 -0.02539 0.3037 C -0.02513 0.32384 -0.02526 0.34421 -0.02448 0.36435 C -0.02435 0.36759 -0.0233 0.37037 -0.02278 0.37361 C -0.02031 0.38634 -0.02395 0.36643 -0.02018 0.39375 C -0.01966 0.39722 -0.01836 0.40694 -0.01757 0.40926 C -0.01471 0.41667 -0.01614 0.41204 -0.01406 0.42315 C -0.0138 0.42477 -0.01367 0.42639 -0.01315 0.42778 L -0.00963 0.43704 C -0.00911 0.43866 -0.0082 0.44005 -0.00794 0.4419 C -0.00768 0.44329 -0.00742 0.44491 -0.00703 0.44653 C -0.00664 0.44815 -0.00612 0.44977 -0.00533 0.45116 C -0.00377 0.45347 0 0.45741 0 0.45741 L 0 0.45741 " pathEditMode="relative" ptsTypes="AAAAAAAAAAAAAAAAAAAAAAAAAAAAAAAA">
                                      <p:cBhvr>
                                        <p:cTn id="112" dur="3500" fill="hold"/>
                                        <p:tgtEl>
                                          <p:spTgt spid="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12" grpId="0" animBg="1"/>
      <p:bldP spid="14" grpId="0" animBg="1"/>
      <p:bldP spid="23" grpId="0" animBg="1"/>
      <p:bldP spid="25" grpId="0" animBg="1"/>
      <p:bldP spid="17" grpId="0"/>
      <p:bldP spid="33" grpId="0"/>
      <p:bldP spid="27" grpId="0"/>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9" grpId="0" animBg="1"/>
      <p:bldP spid="39" grpId="1" animBg="1"/>
      <p:bldP spid="40" grpId="0" animBg="1"/>
      <p:bldP spid="4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1383E1D-D17D-45FD-B2DA-A55DD671707F}"/>
              </a:ext>
            </a:extLst>
          </p:cNvPr>
          <p:cNvPicPr>
            <a:picLocks noChangeAspect="1"/>
          </p:cNvPicPr>
          <p:nvPr/>
        </p:nvPicPr>
        <p:blipFill>
          <a:blip r:embed="rId2"/>
          <a:stretch>
            <a:fillRect/>
          </a:stretch>
        </p:blipFill>
        <p:spPr>
          <a:xfrm>
            <a:off x="838200" y="1690688"/>
            <a:ext cx="7496322" cy="4742055"/>
          </a:xfrm>
          <a:prstGeom prst="rect">
            <a:avLst/>
          </a:prstGeom>
        </p:spPr>
      </p:pic>
      <p:pic>
        <p:nvPicPr>
          <p:cNvPr id="6" name="Picture 12" descr="Stap 5: Practicum huidmondjes - Fotosynthese vmbo-b34 - Wikiwijs">
            <a:extLst>
              <a:ext uri="{FF2B5EF4-FFF2-40B4-BE49-F238E27FC236}">
                <a16:creationId xmlns:a16="http://schemas.microsoft.com/office/drawing/2014/main" id="{EDB79DF3-35A7-4F3D-AC11-983BCB7C6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1626">
            <a:off x="6053757" y="2088611"/>
            <a:ext cx="4870037" cy="361465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B7FC822E-3335-4714-B527-09D3E5BBB9D3}"/>
              </a:ext>
            </a:extLst>
          </p:cNvPr>
          <p:cNvSpPr/>
          <p:nvPr/>
        </p:nvSpPr>
        <p:spPr>
          <a:xfrm>
            <a:off x="733647" y="5890437"/>
            <a:ext cx="2030818" cy="28652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1">
            <a:extLst>
              <a:ext uri="{FF2B5EF4-FFF2-40B4-BE49-F238E27FC236}">
                <a16:creationId xmlns:a16="http://schemas.microsoft.com/office/drawing/2014/main" id="{B67255A9-C88C-6317-F6D5-90BE2DBF6E69}"/>
              </a:ext>
            </a:extLst>
          </p:cNvPr>
          <p:cNvSpPr txBox="1">
            <a:spLocks/>
          </p:cNvSpPr>
          <p:nvPr/>
        </p:nvSpPr>
        <p:spPr>
          <a:xfrm>
            <a:off x="838199" y="786366"/>
            <a:ext cx="10876723" cy="78347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 Planten</a:t>
            </a:r>
            <a:endParaRPr lang="nl-NL" sz="2400" dirty="0">
              <a:latin typeface="+mn-lt"/>
            </a:endParaRPr>
          </a:p>
        </p:txBody>
      </p:sp>
    </p:spTree>
    <p:extLst>
      <p:ext uri="{BB962C8B-B14F-4D97-AF65-F5344CB8AC3E}">
        <p14:creationId xmlns:p14="http://schemas.microsoft.com/office/powerpoint/2010/main" val="311270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EE022-EB15-80E7-65CF-874430FA37E9}"/>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D584EB7C-9FA9-39EB-EDFF-7014361419DD}"/>
              </a:ext>
            </a:extLst>
          </p:cNvPr>
          <p:cNvSpPr txBox="1">
            <a:spLocks/>
          </p:cNvSpPr>
          <p:nvPr/>
        </p:nvSpPr>
        <p:spPr>
          <a:xfrm>
            <a:off x="838199" y="786366"/>
            <a:ext cx="10876723" cy="571022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 Planten</a:t>
            </a:r>
          </a:p>
          <a:p>
            <a:pPr algn="l"/>
            <a:r>
              <a:rPr lang="nl-NL" sz="2400" dirty="0">
                <a:latin typeface="+mn-lt"/>
              </a:rPr>
              <a:t>Planten maken hormonen aan die de groei regelen. </a:t>
            </a:r>
            <a:r>
              <a:rPr lang="nl-NL" sz="2400" dirty="0" err="1">
                <a:latin typeface="+mn-lt"/>
              </a:rPr>
              <a:t>Abscisinezuur</a:t>
            </a:r>
            <a:r>
              <a:rPr lang="nl-NL" sz="2400" dirty="0">
                <a:latin typeface="+mn-lt"/>
              </a:rPr>
              <a:t> is zo’n hormoon,</a:t>
            </a:r>
          </a:p>
          <a:p>
            <a:pPr algn="l"/>
            <a:r>
              <a:rPr lang="nl-NL" sz="2400" dirty="0">
                <a:latin typeface="+mn-lt"/>
              </a:rPr>
              <a:t>dit hormoon wordt gevormd in de wortels en bladeren van de plant. </a:t>
            </a:r>
            <a:r>
              <a:rPr lang="nl-NL" sz="2400" dirty="0" err="1">
                <a:latin typeface="+mn-lt"/>
              </a:rPr>
              <a:t>Abscisinezuurzorgt</a:t>
            </a:r>
            <a:r>
              <a:rPr lang="nl-NL" sz="2400" dirty="0">
                <a:latin typeface="+mn-lt"/>
              </a:rPr>
              <a:t> ervoor dat de huidmondjes sluiten in droge periodes om verdamping van water tegen te gaan. </a:t>
            </a:r>
          </a:p>
          <a:p>
            <a:pPr algn="l"/>
            <a:endParaRPr lang="nl-NL" sz="2400" dirty="0">
              <a:latin typeface="+mn-lt"/>
            </a:endParaRPr>
          </a:p>
          <a:p>
            <a:pPr algn="l"/>
            <a:r>
              <a:rPr lang="nl-NL" sz="2400" dirty="0">
                <a:latin typeface="+mn-lt"/>
              </a:rPr>
              <a:t>Noteer de naam van het type vaten waarin </a:t>
            </a:r>
            <a:r>
              <a:rPr lang="nl-NL" sz="2400" dirty="0" err="1">
                <a:latin typeface="+mn-lt"/>
              </a:rPr>
              <a:t>abscisinezuur</a:t>
            </a:r>
            <a:r>
              <a:rPr lang="nl-NL" sz="2400" dirty="0">
                <a:latin typeface="+mn-lt"/>
              </a:rPr>
              <a:t> wordt getransporteerd vanuit de wortels naar de bladeren</a:t>
            </a:r>
          </a:p>
        </p:txBody>
      </p:sp>
      <p:sp>
        <p:nvSpPr>
          <p:cNvPr id="3" name="Tekstvak 2">
            <a:extLst>
              <a:ext uri="{FF2B5EF4-FFF2-40B4-BE49-F238E27FC236}">
                <a16:creationId xmlns:a16="http://schemas.microsoft.com/office/drawing/2014/main" id="{1DB576D7-FC76-0182-D4CB-F8F7E9910CA0}"/>
              </a:ext>
            </a:extLst>
          </p:cNvPr>
          <p:cNvSpPr txBox="1"/>
          <p:nvPr/>
        </p:nvSpPr>
        <p:spPr>
          <a:xfrm>
            <a:off x="838199" y="3979575"/>
            <a:ext cx="10493828" cy="400110"/>
          </a:xfrm>
          <a:prstGeom prst="rect">
            <a:avLst/>
          </a:prstGeom>
          <a:noFill/>
        </p:spPr>
        <p:txBody>
          <a:bodyPr wrap="square">
            <a:spAutoFit/>
          </a:bodyPr>
          <a:lstStyle/>
          <a:p>
            <a:pPr algn="l"/>
            <a:r>
              <a:rPr lang="nl-NL" sz="2000" dirty="0">
                <a:latin typeface="Segoe Print" panose="02000800000000000000" pitchFamily="2" charset="0"/>
              </a:rPr>
              <a:t>De naam van dit type vaten is: </a:t>
            </a:r>
            <a:r>
              <a:rPr lang="nl-NL" sz="2000" dirty="0">
                <a:solidFill>
                  <a:schemeClr val="accent6"/>
                </a:solidFill>
                <a:latin typeface="Segoe Print" panose="02000800000000000000" pitchFamily="2" charset="0"/>
              </a:rPr>
              <a:t>houtvaten</a:t>
            </a:r>
            <a:r>
              <a:rPr lang="nl-NL" sz="2000" dirty="0">
                <a:latin typeface="Segoe Print" panose="02000800000000000000" pitchFamily="2" charset="0"/>
              </a:rPr>
              <a:t>.</a:t>
            </a:r>
          </a:p>
        </p:txBody>
      </p:sp>
    </p:spTree>
    <p:extLst>
      <p:ext uri="{BB962C8B-B14F-4D97-AF65-F5344CB8AC3E}">
        <p14:creationId xmlns:p14="http://schemas.microsoft.com/office/powerpoint/2010/main" val="20501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1311-EF69-1480-3E07-1238D25E099B}"/>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4D16C1F7-431C-2BC0-0E6C-F29F501B1322}"/>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Mitose en meiose</a:t>
            </a:r>
          </a:p>
        </p:txBody>
      </p:sp>
    </p:spTree>
    <p:extLst>
      <p:ext uri="{BB962C8B-B14F-4D97-AF65-F5344CB8AC3E}">
        <p14:creationId xmlns:p14="http://schemas.microsoft.com/office/powerpoint/2010/main" val="341226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AF8B-B577-31B6-6E48-4586959EF410}"/>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D484B40-0747-C3BB-B476-033E3FF4F056}"/>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Mitose</a:t>
            </a:r>
          </a:p>
          <a:p>
            <a:pPr algn="l"/>
            <a:r>
              <a:rPr lang="nl-NL" sz="2800" dirty="0">
                <a:latin typeface="+mn-lt"/>
              </a:rPr>
              <a:t>Eén lichaamscel splitst zich in twee nieuwe identieke </a:t>
            </a:r>
            <a:r>
              <a:rPr lang="nl-NL" sz="2800" b="1" dirty="0">
                <a:solidFill>
                  <a:srgbClr val="9763E8"/>
                </a:solidFill>
                <a:latin typeface="+mn-lt"/>
              </a:rPr>
              <a:t>lichaamscellen</a:t>
            </a:r>
            <a:r>
              <a:rPr lang="nl-NL" sz="2800" dirty="0">
                <a:latin typeface="+mn-lt"/>
              </a:rPr>
              <a:t>.</a:t>
            </a:r>
          </a:p>
        </p:txBody>
      </p:sp>
      <p:pic>
        <p:nvPicPr>
          <p:cNvPr id="2" name="Afbeelding 1" descr="Afbeelding met donker, licht, kleurrijk, sluiten&#10;&#10;Automatisch gegenereerde beschrijving">
            <a:extLst>
              <a:ext uri="{FF2B5EF4-FFF2-40B4-BE49-F238E27FC236}">
                <a16:creationId xmlns:a16="http://schemas.microsoft.com/office/drawing/2014/main" id="{CD0625DB-97AD-57EB-6E5E-4281959E1256}"/>
              </a:ext>
            </a:extLst>
          </p:cNvPr>
          <p:cNvPicPr>
            <a:picLocks noChangeAspect="1"/>
          </p:cNvPicPr>
          <p:nvPr/>
        </p:nvPicPr>
        <p:blipFill rotWithShape="1">
          <a:blip r:embed="rId2">
            <a:extLst>
              <a:ext uri="{28A0092B-C50C-407E-A947-70E740481C1C}">
                <a14:useLocalDpi xmlns:a14="http://schemas.microsoft.com/office/drawing/2010/main" val="0"/>
              </a:ext>
            </a:extLst>
          </a:blip>
          <a:srcRect t="18055"/>
          <a:stretch/>
        </p:blipFill>
        <p:spPr>
          <a:xfrm>
            <a:off x="425082" y="2140619"/>
            <a:ext cx="11212760" cy="4856690"/>
          </a:xfrm>
          <a:prstGeom prst="rect">
            <a:avLst/>
          </a:prstGeom>
        </p:spPr>
      </p:pic>
    </p:spTree>
    <p:extLst>
      <p:ext uri="{BB962C8B-B14F-4D97-AF65-F5344CB8AC3E}">
        <p14:creationId xmlns:p14="http://schemas.microsoft.com/office/powerpoint/2010/main" val="19706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1787-8C45-0899-0416-2DC4EFFACBBD}"/>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E6DCACAA-E759-0C09-FD0F-AB3B67EAC75E}"/>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Mitose</a:t>
            </a:r>
          </a:p>
          <a:p>
            <a:pPr algn="l"/>
            <a:r>
              <a:rPr lang="nl-NL" sz="2800" dirty="0">
                <a:latin typeface="+mn-lt"/>
              </a:rPr>
              <a:t>…</a:t>
            </a:r>
            <a:endParaRPr lang="nl-NL" dirty="0">
              <a:latin typeface="+mn-lt"/>
            </a:endParaRPr>
          </a:p>
        </p:txBody>
      </p:sp>
      <p:pic>
        <p:nvPicPr>
          <p:cNvPr id="2" name="Organen en cellen-4" descr="Organen en cellen-4">
            <a:hlinkClick r:id="" action="ppaction://media"/>
            <a:extLst>
              <a:ext uri="{FF2B5EF4-FFF2-40B4-BE49-F238E27FC236}">
                <a16:creationId xmlns:a16="http://schemas.microsoft.com/office/drawing/2014/main" id="{A7733324-F79E-5869-F0A6-861F462A9B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35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1AF69-F324-DDFD-C8CB-40CA2197963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ED1DE643-175E-EE28-8F46-D6811DA29D61}"/>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Meiose</a:t>
            </a:r>
          </a:p>
          <a:p>
            <a:pPr algn="l"/>
            <a:r>
              <a:rPr lang="nl-NL" sz="2800" dirty="0">
                <a:latin typeface="+mn-lt"/>
              </a:rPr>
              <a:t>Bij Meiose ontstaan </a:t>
            </a:r>
            <a:r>
              <a:rPr lang="nl-NL" sz="2800" b="1" dirty="0">
                <a:solidFill>
                  <a:srgbClr val="9763E8"/>
                </a:solidFill>
                <a:latin typeface="+mn-lt"/>
              </a:rPr>
              <a:t>geslachtscellen</a:t>
            </a:r>
            <a:r>
              <a:rPr lang="nl-NL" sz="2800" dirty="0">
                <a:latin typeface="+mn-lt"/>
              </a:rPr>
              <a:t> (zaadcellen en eicellen).</a:t>
            </a:r>
          </a:p>
          <a:p>
            <a:pPr algn="l"/>
            <a:endParaRPr lang="nl-NL" dirty="0">
              <a:latin typeface="+mn-lt"/>
            </a:endParaRPr>
          </a:p>
        </p:txBody>
      </p:sp>
      <p:pic>
        <p:nvPicPr>
          <p:cNvPr id="2" name="Picture 3">
            <a:extLst>
              <a:ext uri="{FF2B5EF4-FFF2-40B4-BE49-F238E27FC236}">
                <a16:creationId xmlns:a16="http://schemas.microsoft.com/office/drawing/2014/main" id="{3EA1107E-1871-8508-1C85-C4B82D58B54D}"/>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0638683">
            <a:off x="6706371" y="2769029"/>
            <a:ext cx="3805181" cy="2645506"/>
          </a:xfrm>
          <a:prstGeom prst="rect">
            <a:avLst/>
          </a:prstGeom>
          <a:noFill/>
          <a:ln w="9525">
            <a:noFill/>
            <a:miter lim="800000"/>
            <a:headEnd/>
            <a:tailEnd/>
          </a:ln>
        </p:spPr>
      </p:pic>
      <p:pic>
        <p:nvPicPr>
          <p:cNvPr id="3" name="Picture 4">
            <a:extLst>
              <a:ext uri="{FF2B5EF4-FFF2-40B4-BE49-F238E27FC236}">
                <a16:creationId xmlns:a16="http://schemas.microsoft.com/office/drawing/2014/main" id="{4202E61B-17F9-78B6-3CC6-0CADAD5C0CD5}"/>
              </a:ext>
            </a:extLst>
          </p:cNvPr>
          <p:cNvPicPr>
            <a:picLocks noChangeAspect="1" noChangeArrowheads="1"/>
          </p:cNvPicPr>
          <p:nvPr/>
        </p:nvPicPr>
        <p:blipFill>
          <a:blip r:embed="rId3" cstate="print">
            <a:clrChange>
              <a:clrFrom>
                <a:srgbClr val="FFFFFF"/>
              </a:clrFrom>
              <a:clrTo>
                <a:srgbClr val="FFFFFF">
                  <a:alpha val="0"/>
                </a:srgbClr>
              </a:clrTo>
            </a:clrChange>
          </a:blip>
          <a:srcRect l="8820" t="13231"/>
          <a:stretch>
            <a:fillRect/>
          </a:stretch>
        </p:blipFill>
        <p:spPr bwMode="auto">
          <a:xfrm>
            <a:off x="1787433" y="1971464"/>
            <a:ext cx="4308567" cy="4100170"/>
          </a:xfrm>
          <a:prstGeom prst="rect">
            <a:avLst/>
          </a:prstGeom>
          <a:noFill/>
          <a:ln w="9525">
            <a:noFill/>
            <a:miter lim="800000"/>
            <a:headEnd/>
            <a:tailEnd/>
          </a:ln>
        </p:spPr>
      </p:pic>
    </p:spTree>
    <p:extLst>
      <p:ext uri="{BB962C8B-B14F-4D97-AF65-F5344CB8AC3E}">
        <p14:creationId xmlns:p14="http://schemas.microsoft.com/office/powerpoint/2010/main" val="25730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60F97-8962-F2A3-22DF-2DF2259A72F5}"/>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7F77C170-81CC-B35C-698A-74DD7133BD23}"/>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Het gebit</a:t>
            </a:r>
          </a:p>
        </p:txBody>
      </p:sp>
    </p:spTree>
    <p:extLst>
      <p:ext uri="{BB962C8B-B14F-4D97-AF65-F5344CB8AC3E}">
        <p14:creationId xmlns:p14="http://schemas.microsoft.com/office/powerpoint/2010/main" val="17954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693EF3-B8CC-48EC-B1B2-CC4D59F7892A}"/>
              </a:ext>
            </a:extLst>
          </p:cNvPr>
          <p:cNvSpPr>
            <a:spLocks noGrp="1"/>
          </p:cNvSpPr>
          <p:nvPr>
            <p:ph idx="1"/>
          </p:nvPr>
        </p:nvSpPr>
        <p:spPr>
          <a:xfrm>
            <a:off x="838199" y="1867202"/>
            <a:ext cx="10515600" cy="4351338"/>
          </a:xfrm>
        </p:spPr>
        <p:txBody>
          <a:bodyPr>
            <a:normAutofit/>
          </a:bodyPr>
          <a:lstStyle/>
          <a:p>
            <a:r>
              <a:rPr lang="nl-NL" dirty="0"/>
              <a:t>Totaal aantal vragen: </a:t>
            </a:r>
            <a:r>
              <a:rPr lang="nl-NL" b="1" dirty="0"/>
              <a:t>50 vragen</a:t>
            </a:r>
          </a:p>
          <a:p>
            <a:pPr lvl="1"/>
            <a:r>
              <a:rPr lang="nl-NL" dirty="0"/>
              <a:t>Open vragen: 36 vragen</a:t>
            </a:r>
          </a:p>
          <a:p>
            <a:pPr lvl="1"/>
            <a:r>
              <a:rPr lang="nl-NL" dirty="0"/>
              <a:t>Gesloten vragen: 14 vragen</a:t>
            </a:r>
          </a:p>
          <a:p>
            <a:pPr marL="457200" lvl="1" indent="0">
              <a:buNone/>
            </a:pPr>
            <a:endParaRPr lang="nl-NL" dirty="0"/>
          </a:p>
          <a:p>
            <a:r>
              <a:rPr lang="nl-NL" dirty="0"/>
              <a:t> Duur examen: </a:t>
            </a:r>
            <a:r>
              <a:rPr lang="nl-NL" b="1" dirty="0"/>
              <a:t>120 minuten</a:t>
            </a:r>
          </a:p>
          <a:p>
            <a:pPr lvl="1"/>
            <a:r>
              <a:rPr lang="nl-NL" dirty="0"/>
              <a:t>(Iets meer dan </a:t>
            </a:r>
            <a:r>
              <a:rPr lang="nl-NL" b="1" dirty="0"/>
              <a:t>2 minuten per vraag</a:t>
            </a:r>
            <a:r>
              <a:rPr lang="nl-NL" dirty="0"/>
              <a:t>)</a:t>
            </a:r>
          </a:p>
          <a:p>
            <a:pPr marL="0" indent="0">
              <a:buNone/>
            </a:pPr>
            <a:endParaRPr lang="nl-NL" dirty="0"/>
          </a:p>
          <a:p>
            <a:r>
              <a:rPr lang="nl-NL" dirty="0"/>
              <a:t>Maximaal aantal punten te behalen: </a:t>
            </a:r>
            <a:r>
              <a:rPr lang="nl-NL" b="1" dirty="0"/>
              <a:t>64 punten</a:t>
            </a:r>
          </a:p>
          <a:p>
            <a:pPr marL="0" indent="0">
              <a:buNone/>
            </a:pPr>
            <a:endParaRPr lang="nl-NL" dirty="0"/>
          </a:p>
          <a:p>
            <a:pPr marL="0" indent="0">
              <a:buNone/>
            </a:pPr>
            <a:endParaRPr lang="nl-NL" dirty="0"/>
          </a:p>
          <a:p>
            <a:pPr lvl="1"/>
            <a:endParaRPr lang="nl-NL" dirty="0"/>
          </a:p>
          <a:p>
            <a:pPr lvl="1"/>
            <a:endParaRPr lang="nl-NL" dirty="0"/>
          </a:p>
        </p:txBody>
      </p:sp>
      <p:sp>
        <p:nvSpPr>
          <p:cNvPr id="7" name="Titel 1">
            <a:extLst>
              <a:ext uri="{FF2B5EF4-FFF2-40B4-BE49-F238E27FC236}">
                <a16:creationId xmlns:a16="http://schemas.microsoft.com/office/drawing/2014/main" id="{4125E29C-A0D9-E61C-B91D-7026E747EC4D}"/>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Toetsmatrijs CE 2026</a:t>
            </a:r>
            <a:endParaRPr lang="nl-NL" dirty="0">
              <a:latin typeface="+mn-lt"/>
            </a:endParaRPr>
          </a:p>
        </p:txBody>
      </p:sp>
    </p:spTree>
    <p:extLst>
      <p:ext uri="{BB962C8B-B14F-4D97-AF65-F5344CB8AC3E}">
        <p14:creationId xmlns:p14="http://schemas.microsoft.com/office/powerpoint/2010/main" val="208056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F0855-C2C8-ED50-2284-BDB1587C7704}"/>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AF018C32-CCD5-1E54-9355-C6714CD0D0EC}"/>
              </a:ext>
            </a:extLst>
          </p:cNvPr>
          <p:cNvSpPr txBox="1">
            <a:spLocks/>
          </p:cNvSpPr>
          <p:nvPr/>
        </p:nvSpPr>
        <p:spPr>
          <a:xfrm>
            <a:off x="838199" y="786366"/>
            <a:ext cx="10876723" cy="5710228"/>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2025</a:t>
            </a:r>
          </a:p>
          <a:p>
            <a:pPr algn="l"/>
            <a:r>
              <a:rPr lang="nl-NL" sz="2400" dirty="0">
                <a:latin typeface="+mn-lt"/>
              </a:rPr>
              <a:t>Energiedrank bevat zuren. Hierdoor is het drinken van energiedrank slecht voor je gebit.</a:t>
            </a:r>
          </a:p>
          <a:p>
            <a:pPr algn="l"/>
            <a:endParaRPr lang="nl-NL" sz="2400" dirty="0">
              <a:latin typeface="+mn-lt"/>
            </a:endParaRPr>
          </a:p>
          <a:p>
            <a:pPr algn="l"/>
            <a:r>
              <a:rPr lang="nl-NL" sz="2400" dirty="0">
                <a:latin typeface="+mn-lt"/>
                <a:sym typeface="Wingdings" pitchFamily="2" charset="2"/>
              </a:rPr>
              <a:t> </a:t>
            </a:r>
            <a:r>
              <a:rPr lang="nl-NL" sz="2400" dirty="0">
                <a:latin typeface="+mn-lt"/>
              </a:rPr>
              <a:t>Noteer welk deel van een tand als eerste wordt aangetast. </a:t>
            </a:r>
          </a:p>
        </p:txBody>
      </p:sp>
    </p:spTree>
    <p:extLst>
      <p:ext uri="{BB962C8B-B14F-4D97-AF65-F5344CB8AC3E}">
        <p14:creationId xmlns:p14="http://schemas.microsoft.com/office/powerpoint/2010/main" val="225384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C3880-C9AC-A225-C57C-92D5559F27C6}"/>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1F721220-7DD2-C18B-C079-165F42E6A849}"/>
              </a:ext>
            </a:extLst>
          </p:cNvPr>
          <p:cNvSpPr txBox="1">
            <a:spLocks/>
          </p:cNvSpPr>
          <p:nvPr/>
        </p:nvSpPr>
        <p:spPr>
          <a:xfrm>
            <a:off x="488111" y="822496"/>
            <a:ext cx="10876723" cy="739197"/>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Het gebit</a:t>
            </a:r>
          </a:p>
        </p:txBody>
      </p:sp>
      <p:pic>
        <p:nvPicPr>
          <p:cNvPr id="2" name="Afbeelding 1">
            <a:extLst>
              <a:ext uri="{FF2B5EF4-FFF2-40B4-BE49-F238E27FC236}">
                <a16:creationId xmlns:a16="http://schemas.microsoft.com/office/drawing/2014/main" id="{2857477D-6D96-43C4-92E1-68F9D6111426}"/>
              </a:ext>
            </a:extLst>
          </p:cNvPr>
          <p:cNvPicPr>
            <a:picLocks noChangeAspect="1"/>
          </p:cNvPicPr>
          <p:nvPr/>
        </p:nvPicPr>
        <p:blipFill>
          <a:blip r:embed="rId2"/>
          <a:stretch>
            <a:fillRect/>
          </a:stretch>
        </p:blipFill>
        <p:spPr>
          <a:xfrm>
            <a:off x="6934045" y="1479832"/>
            <a:ext cx="4447634" cy="5261014"/>
          </a:xfrm>
          <a:prstGeom prst="rect">
            <a:avLst/>
          </a:prstGeom>
        </p:spPr>
      </p:pic>
      <p:cxnSp>
        <p:nvCxnSpPr>
          <p:cNvPr id="6" name="Rechte verbindingslijn met pijl 5">
            <a:extLst>
              <a:ext uri="{FF2B5EF4-FFF2-40B4-BE49-F238E27FC236}">
                <a16:creationId xmlns:a16="http://schemas.microsoft.com/office/drawing/2014/main" id="{6EEF2910-8058-4350-A1A7-E60A58713C2C}"/>
              </a:ext>
            </a:extLst>
          </p:cNvPr>
          <p:cNvCxnSpPr>
            <a:cxnSpLocks/>
          </p:cNvCxnSpPr>
          <p:nvPr/>
        </p:nvCxnSpPr>
        <p:spPr>
          <a:xfrm>
            <a:off x="6373008" y="3216288"/>
            <a:ext cx="2289979"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cxnSp>
        <p:nvCxnSpPr>
          <p:cNvPr id="8" name="Rechte verbindingslijn met pijl 7">
            <a:extLst>
              <a:ext uri="{FF2B5EF4-FFF2-40B4-BE49-F238E27FC236}">
                <a16:creationId xmlns:a16="http://schemas.microsoft.com/office/drawing/2014/main" id="{0A250AB1-28C4-4074-BF9B-F96FE2327026}"/>
              </a:ext>
            </a:extLst>
          </p:cNvPr>
          <p:cNvCxnSpPr>
            <a:cxnSpLocks/>
          </p:cNvCxnSpPr>
          <p:nvPr/>
        </p:nvCxnSpPr>
        <p:spPr>
          <a:xfrm>
            <a:off x="6373008" y="2654313"/>
            <a:ext cx="1813729"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A6B3B214-20F4-4733-8FBE-EF3ECC4FB7F0}"/>
              </a:ext>
            </a:extLst>
          </p:cNvPr>
          <p:cNvSpPr txBox="1"/>
          <p:nvPr/>
        </p:nvSpPr>
        <p:spPr>
          <a:xfrm>
            <a:off x="4916634" y="1891639"/>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Tandglazuur</a:t>
            </a:r>
            <a:endParaRPr lang="nl-NL" sz="3700" dirty="0">
              <a:ea typeface="+mj-ea"/>
              <a:cs typeface="Arial" pitchFamily="34" charset="0"/>
            </a:endParaRPr>
          </a:p>
        </p:txBody>
      </p:sp>
      <p:sp>
        <p:nvSpPr>
          <p:cNvPr id="17" name="Tekstvak 16">
            <a:extLst>
              <a:ext uri="{FF2B5EF4-FFF2-40B4-BE49-F238E27FC236}">
                <a16:creationId xmlns:a16="http://schemas.microsoft.com/office/drawing/2014/main" id="{90ECE7C9-52F7-4EDF-93E6-C0B94CBA4719}"/>
              </a:ext>
            </a:extLst>
          </p:cNvPr>
          <p:cNvSpPr txBox="1"/>
          <p:nvPr/>
        </p:nvSpPr>
        <p:spPr>
          <a:xfrm>
            <a:off x="4916634" y="2453613"/>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Tandbeen</a:t>
            </a:r>
            <a:endParaRPr lang="nl-NL" sz="3700" dirty="0">
              <a:ea typeface="+mj-ea"/>
              <a:cs typeface="Arial" pitchFamily="34" charset="0"/>
            </a:endParaRPr>
          </a:p>
        </p:txBody>
      </p:sp>
      <p:sp>
        <p:nvSpPr>
          <p:cNvPr id="18" name="Tekstvak 17">
            <a:extLst>
              <a:ext uri="{FF2B5EF4-FFF2-40B4-BE49-F238E27FC236}">
                <a16:creationId xmlns:a16="http://schemas.microsoft.com/office/drawing/2014/main" id="{6A3A2191-9A24-4FCD-A16D-83EB3AB70DDB}"/>
              </a:ext>
            </a:extLst>
          </p:cNvPr>
          <p:cNvSpPr txBox="1"/>
          <p:nvPr/>
        </p:nvSpPr>
        <p:spPr>
          <a:xfrm>
            <a:off x="4916634" y="2824018"/>
            <a:ext cx="1548597" cy="934477"/>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Bloedvaten en zenuwen</a:t>
            </a:r>
            <a:endParaRPr lang="nl-NL" sz="3700" dirty="0">
              <a:ea typeface="+mj-ea"/>
              <a:cs typeface="Arial" pitchFamily="34" charset="0"/>
            </a:endParaRPr>
          </a:p>
        </p:txBody>
      </p:sp>
      <p:cxnSp>
        <p:nvCxnSpPr>
          <p:cNvPr id="5" name="Rechte verbindingslijn met pijl 4">
            <a:extLst>
              <a:ext uri="{FF2B5EF4-FFF2-40B4-BE49-F238E27FC236}">
                <a16:creationId xmlns:a16="http://schemas.microsoft.com/office/drawing/2014/main" id="{DFB02E70-748A-412C-9699-6A226F3BAAF1}"/>
              </a:ext>
            </a:extLst>
          </p:cNvPr>
          <p:cNvCxnSpPr>
            <a:cxnSpLocks/>
          </p:cNvCxnSpPr>
          <p:nvPr/>
        </p:nvCxnSpPr>
        <p:spPr>
          <a:xfrm>
            <a:off x="6373008" y="2111929"/>
            <a:ext cx="1474332" cy="160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23" name="Vrije vorm: vorm 22">
            <a:extLst>
              <a:ext uri="{FF2B5EF4-FFF2-40B4-BE49-F238E27FC236}">
                <a16:creationId xmlns:a16="http://schemas.microsoft.com/office/drawing/2014/main" id="{8655C44C-5E29-4CD0-A23B-DA8E0C13D559}"/>
              </a:ext>
            </a:extLst>
          </p:cNvPr>
          <p:cNvSpPr/>
          <p:nvPr/>
        </p:nvSpPr>
        <p:spPr>
          <a:xfrm>
            <a:off x="8437684" y="717630"/>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Vrije vorm: vorm 23">
            <a:extLst>
              <a:ext uri="{FF2B5EF4-FFF2-40B4-BE49-F238E27FC236}">
                <a16:creationId xmlns:a16="http://schemas.microsoft.com/office/drawing/2014/main" id="{E0D88054-2E0D-4819-9B02-C9FEE58CB6B5}"/>
              </a:ext>
            </a:extLst>
          </p:cNvPr>
          <p:cNvSpPr/>
          <p:nvPr/>
        </p:nvSpPr>
        <p:spPr>
          <a:xfrm>
            <a:off x="8679685" y="983992"/>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Vrije vorm: vorm 24">
            <a:extLst>
              <a:ext uri="{FF2B5EF4-FFF2-40B4-BE49-F238E27FC236}">
                <a16:creationId xmlns:a16="http://schemas.microsoft.com/office/drawing/2014/main" id="{4CF27974-9E17-4A47-9645-2803565FA7F0}"/>
              </a:ext>
            </a:extLst>
          </p:cNvPr>
          <p:cNvSpPr/>
          <p:nvPr/>
        </p:nvSpPr>
        <p:spPr>
          <a:xfrm>
            <a:off x="9013977" y="614537"/>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Vrije vorm: vorm 25">
            <a:extLst>
              <a:ext uri="{FF2B5EF4-FFF2-40B4-BE49-F238E27FC236}">
                <a16:creationId xmlns:a16="http://schemas.microsoft.com/office/drawing/2014/main" id="{51B9DD91-19A2-4B1D-BD5E-54C2F128B60A}"/>
              </a:ext>
            </a:extLst>
          </p:cNvPr>
          <p:cNvSpPr/>
          <p:nvPr/>
        </p:nvSpPr>
        <p:spPr>
          <a:xfrm>
            <a:off x="9354013" y="919596"/>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Vrije vorm: vorm 26">
            <a:extLst>
              <a:ext uri="{FF2B5EF4-FFF2-40B4-BE49-F238E27FC236}">
                <a16:creationId xmlns:a16="http://schemas.microsoft.com/office/drawing/2014/main" id="{BC938322-2E21-4601-BDE5-DABF9FD1EB47}"/>
              </a:ext>
            </a:extLst>
          </p:cNvPr>
          <p:cNvSpPr/>
          <p:nvPr/>
        </p:nvSpPr>
        <p:spPr>
          <a:xfrm>
            <a:off x="9590270" y="428263"/>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rije vorm: vorm 27">
            <a:extLst>
              <a:ext uri="{FF2B5EF4-FFF2-40B4-BE49-F238E27FC236}">
                <a16:creationId xmlns:a16="http://schemas.microsoft.com/office/drawing/2014/main" id="{6A8930C7-FCFE-4F40-8056-5D74D06E6AC0}"/>
              </a:ext>
            </a:extLst>
          </p:cNvPr>
          <p:cNvSpPr/>
          <p:nvPr/>
        </p:nvSpPr>
        <p:spPr>
          <a:xfrm>
            <a:off x="9071980" y="1208963"/>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Vrije vorm: vorm 28">
            <a:extLst>
              <a:ext uri="{FF2B5EF4-FFF2-40B4-BE49-F238E27FC236}">
                <a16:creationId xmlns:a16="http://schemas.microsoft.com/office/drawing/2014/main" id="{6319C629-CE70-4CA7-8E53-275C0D9497E4}"/>
              </a:ext>
            </a:extLst>
          </p:cNvPr>
          <p:cNvSpPr/>
          <p:nvPr/>
        </p:nvSpPr>
        <p:spPr>
          <a:xfrm>
            <a:off x="9693819" y="1163073"/>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Vrije vorm: vorm 29">
            <a:extLst>
              <a:ext uri="{FF2B5EF4-FFF2-40B4-BE49-F238E27FC236}">
                <a16:creationId xmlns:a16="http://schemas.microsoft.com/office/drawing/2014/main" id="{6FC9220D-DDA6-4318-AE0F-8ECB8A47F5D7}"/>
              </a:ext>
            </a:extLst>
          </p:cNvPr>
          <p:cNvSpPr/>
          <p:nvPr/>
        </p:nvSpPr>
        <p:spPr>
          <a:xfrm>
            <a:off x="8455886" y="1190465"/>
            <a:ext cx="116007" cy="289367"/>
          </a:xfrm>
          <a:custGeom>
            <a:avLst/>
            <a:gdLst>
              <a:gd name="connsiteX0" fmla="*/ 69708 w 116007"/>
              <a:gd name="connsiteY0" fmla="*/ 0 h 289367"/>
              <a:gd name="connsiteX1" fmla="*/ 63921 w 116007"/>
              <a:gd name="connsiteY1" fmla="*/ 46299 h 289367"/>
              <a:gd name="connsiteX2" fmla="*/ 52346 w 116007"/>
              <a:gd name="connsiteY2" fmla="*/ 63661 h 289367"/>
              <a:gd name="connsiteX3" fmla="*/ 34984 w 116007"/>
              <a:gd name="connsiteY3" fmla="*/ 121535 h 289367"/>
              <a:gd name="connsiteX4" fmla="*/ 11835 w 116007"/>
              <a:gd name="connsiteY4" fmla="*/ 156259 h 289367"/>
              <a:gd name="connsiteX5" fmla="*/ 260 w 116007"/>
              <a:gd name="connsiteY5" fmla="*/ 173621 h 289367"/>
              <a:gd name="connsiteX6" fmla="*/ 17622 w 116007"/>
              <a:gd name="connsiteY6" fmla="*/ 272005 h 289367"/>
              <a:gd name="connsiteX7" fmla="*/ 34984 w 116007"/>
              <a:gd name="connsiteY7" fmla="*/ 283580 h 289367"/>
              <a:gd name="connsiteX8" fmla="*/ 52346 w 116007"/>
              <a:gd name="connsiteY8" fmla="*/ 289367 h 289367"/>
              <a:gd name="connsiteX9" fmla="*/ 92858 w 116007"/>
              <a:gd name="connsiteY9" fmla="*/ 283580 h 289367"/>
              <a:gd name="connsiteX10" fmla="*/ 98645 w 116007"/>
              <a:gd name="connsiteY10" fmla="*/ 266218 h 289367"/>
              <a:gd name="connsiteX11" fmla="*/ 110220 w 116007"/>
              <a:gd name="connsiteY11" fmla="*/ 248856 h 289367"/>
              <a:gd name="connsiteX12" fmla="*/ 116007 w 116007"/>
              <a:gd name="connsiteY12" fmla="*/ 231494 h 289367"/>
              <a:gd name="connsiteX13" fmla="*/ 104432 w 116007"/>
              <a:gd name="connsiteY13" fmla="*/ 150471 h 289367"/>
              <a:gd name="connsiteX14" fmla="*/ 81283 w 116007"/>
              <a:gd name="connsiteY14" fmla="*/ 98385 h 289367"/>
              <a:gd name="connsiteX15" fmla="*/ 75496 w 116007"/>
              <a:gd name="connsiteY15" fmla="*/ 81023 h 289367"/>
              <a:gd name="connsiteX16" fmla="*/ 69708 w 116007"/>
              <a:gd name="connsiteY16" fmla="*/ 0 h 28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007" h="289367">
                <a:moveTo>
                  <a:pt x="69708" y="0"/>
                </a:moveTo>
                <a:cubicBezTo>
                  <a:pt x="67779" y="15433"/>
                  <a:pt x="68013" y="31294"/>
                  <a:pt x="63921" y="46299"/>
                </a:cubicBezTo>
                <a:cubicBezTo>
                  <a:pt x="62091" y="53009"/>
                  <a:pt x="55086" y="57268"/>
                  <a:pt x="52346" y="63661"/>
                </a:cubicBezTo>
                <a:cubicBezTo>
                  <a:pt x="42639" y="86312"/>
                  <a:pt x="50549" y="98187"/>
                  <a:pt x="34984" y="121535"/>
                </a:cubicBezTo>
                <a:lnTo>
                  <a:pt x="11835" y="156259"/>
                </a:lnTo>
                <a:lnTo>
                  <a:pt x="260" y="173621"/>
                </a:lnTo>
                <a:cubicBezTo>
                  <a:pt x="2561" y="205833"/>
                  <a:pt x="-7948" y="246435"/>
                  <a:pt x="17622" y="272005"/>
                </a:cubicBezTo>
                <a:cubicBezTo>
                  <a:pt x="22540" y="276923"/>
                  <a:pt x="28763" y="280469"/>
                  <a:pt x="34984" y="283580"/>
                </a:cubicBezTo>
                <a:cubicBezTo>
                  <a:pt x="40440" y="286308"/>
                  <a:pt x="46559" y="287438"/>
                  <a:pt x="52346" y="289367"/>
                </a:cubicBezTo>
                <a:cubicBezTo>
                  <a:pt x="65850" y="287438"/>
                  <a:pt x="80657" y="289680"/>
                  <a:pt x="92858" y="283580"/>
                </a:cubicBezTo>
                <a:cubicBezTo>
                  <a:pt x="98314" y="280852"/>
                  <a:pt x="95917" y="271674"/>
                  <a:pt x="98645" y="266218"/>
                </a:cubicBezTo>
                <a:cubicBezTo>
                  <a:pt x="101756" y="259997"/>
                  <a:pt x="106362" y="254643"/>
                  <a:pt x="110220" y="248856"/>
                </a:cubicBezTo>
                <a:cubicBezTo>
                  <a:pt x="112149" y="243069"/>
                  <a:pt x="116007" y="237594"/>
                  <a:pt x="116007" y="231494"/>
                </a:cubicBezTo>
                <a:cubicBezTo>
                  <a:pt x="116007" y="218175"/>
                  <a:pt x="115144" y="171895"/>
                  <a:pt x="104432" y="150471"/>
                </a:cubicBezTo>
                <a:cubicBezTo>
                  <a:pt x="76922" y="95451"/>
                  <a:pt x="111140" y="187957"/>
                  <a:pt x="81283" y="98385"/>
                </a:cubicBezTo>
                <a:cubicBezTo>
                  <a:pt x="79354" y="92598"/>
                  <a:pt x="75496" y="87123"/>
                  <a:pt x="75496" y="81023"/>
                </a:cubicBezTo>
                <a:lnTo>
                  <a:pt x="69708" y="0"/>
                </a:lnTo>
                <a:close/>
              </a:path>
            </a:pathLst>
          </a:cu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rije vorm: vorm 30">
            <a:extLst>
              <a:ext uri="{FF2B5EF4-FFF2-40B4-BE49-F238E27FC236}">
                <a16:creationId xmlns:a16="http://schemas.microsoft.com/office/drawing/2014/main" id="{9E291E42-D769-4F84-AEA5-5A094571E4D1}"/>
              </a:ext>
            </a:extLst>
          </p:cNvPr>
          <p:cNvSpPr/>
          <p:nvPr/>
        </p:nvSpPr>
        <p:spPr>
          <a:xfrm>
            <a:off x="8760824" y="1441048"/>
            <a:ext cx="794077" cy="445811"/>
          </a:xfrm>
          <a:custGeom>
            <a:avLst/>
            <a:gdLst>
              <a:gd name="connsiteX0" fmla="*/ 1211 w 794077"/>
              <a:gd name="connsiteY0" fmla="*/ 17362 h 445811"/>
              <a:gd name="connsiteX1" fmla="*/ 70660 w 794077"/>
              <a:gd name="connsiteY1" fmla="*/ 11575 h 445811"/>
              <a:gd name="connsiteX2" fmla="*/ 88022 w 794077"/>
              <a:gd name="connsiteY2" fmla="*/ 0 h 445811"/>
              <a:gd name="connsiteX3" fmla="*/ 400538 w 794077"/>
              <a:gd name="connsiteY3" fmla="*/ 5787 h 445811"/>
              <a:gd name="connsiteX4" fmla="*/ 741991 w 794077"/>
              <a:gd name="connsiteY4" fmla="*/ 5787 h 445811"/>
              <a:gd name="connsiteX5" fmla="*/ 794077 w 794077"/>
              <a:gd name="connsiteY5" fmla="*/ 11575 h 445811"/>
              <a:gd name="connsiteX6" fmla="*/ 788290 w 794077"/>
              <a:gd name="connsiteY6" fmla="*/ 28937 h 445811"/>
              <a:gd name="connsiteX7" fmla="*/ 770928 w 794077"/>
              <a:gd name="connsiteY7" fmla="*/ 46299 h 445811"/>
              <a:gd name="connsiteX8" fmla="*/ 718842 w 794077"/>
              <a:gd name="connsiteY8" fmla="*/ 57874 h 445811"/>
              <a:gd name="connsiteX9" fmla="*/ 701480 w 794077"/>
              <a:gd name="connsiteY9" fmla="*/ 63661 h 445811"/>
              <a:gd name="connsiteX10" fmla="*/ 684118 w 794077"/>
              <a:gd name="connsiteY10" fmla="*/ 98385 h 445811"/>
              <a:gd name="connsiteX11" fmla="*/ 678330 w 794077"/>
              <a:gd name="connsiteY11" fmla="*/ 167833 h 445811"/>
              <a:gd name="connsiteX12" fmla="*/ 643606 w 794077"/>
              <a:gd name="connsiteY12" fmla="*/ 179408 h 445811"/>
              <a:gd name="connsiteX13" fmla="*/ 608882 w 794077"/>
              <a:gd name="connsiteY13" fmla="*/ 202557 h 445811"/>
              <a:gd name="connsiteX14" fmla="*/ 603095 w 794077"/>
              <a:gd name="connsiteY14" fmla="*/ 219919 h 445811"/>
              <a:gd name="connsiteX15" fmla="*/ 579946 w 794077"/>
              <a:gd name="connsiteY15" fmla="*/ 254643 h 445811"/>
              <a:gd name="connsiteX16" fmla="*/ 568371 w 794077"/>
              <a:gd name="connsiteY16" fmla="*/ 364603 h 445811"/>
              <a:gd name="connsiteX17" fmla="*/ 562584 w 794077"/>
              <a:gd name="connsiteY17" fmla="*/ 381965 h 445811"/>
              <a:gd name="connsiteX18" fmla="*/ 522072 w 794077"/>
              <a:gd name="connsiteY18" fmla="*/ 393539 h 445811"/>
              <a:gd name="connsiteX19" fmla="*/ 487348 w 794077"/>
              <a:gd name="connsiteY19" fmla="*/ 410901 h 445811"/>
              <a:gd name="connsiteX20" fmla="*/ 469986 w 794077"/>
              <a:gd name="connsiteY20" fmla="*/ 416689 h 445811"/>
              <a:gd name="connsiteX21" fmla="*/ 435262 w 794077"/>
              <a:gd name="connsiteY21" fmla="*/ 445625 h 445811"/>
              <a:gd name="connsiteX22" fmla="*/ 406325 w 794077"/>
              <a:gd name="connsiteY22" fmla="*/ 439838 h 445811"/>
              <a:gd name="connsiteX23" fmla="*/ 388963 w 794077"/>
              <a:gd name="connsiteY23" fmla="*/ 422476 h 445811"/>
              <a:gd name="connsiteX24" fmla="*/ 371601 w 794077"/>
              <a:gd name="connsiteY24" fmla="*/ 416689 h 445811"/>
              <a:gd name="connsiteX25" fmla="*/ 365814 w 794077"/>
              <a:gd name="connsiteY25" fmla="*/ 399327 h 445811"/>
              <a:gd name="connsiteX26" fmla="*/ 250067 w 794077"/>
              <a:gd name="connsiteY26" fmla="*/ 393539 h 445811"/>
              <a:gd name="connsiteX27" fmla="*/ 232705 w 794077"/>
              <a:gd name="connsiteY27" fmla="*/ 312517 h 445811"/>
              <a:gd name="connsiteX28" fmla="*/ 215343 w 794077"/>
              <a:gd name="connsiteY28" fmla="*/ 306729 h 445811"/>
              <a:gd name="connsiteX29" fmla="*/ 174832 w 794077"/>
              <a:gd name="connsiteY29" fmla="*/ 295155 h 445811"/>
              <a:gd name="connsiteX30" fmla="*/ 157470 w 794077"/>
              <a:gd name="connsiteY30" fmla="*/ 283580 h 445811"/>
              <a:gd name="connsiteX31" fmla="*/ 116958 w 794077"/>
              <a:gd name="connsiteY31" fmla="*/ 266218 h 445811"/>
              <a:gd name="connsiteX32" fmla="*/ 105384 w 794077"/>
              <a:gd name="connsiteY32" fmla="*/ 248856 h 445811"/>
              <a:gd name="connsiteX33" fmla="*/ 82234 w 794077"/>
              <a:gd name="connsiteY33" fmla="*/ 138896 h 445811"/>
              <a:gd name="connsiteX34" fmla="*/ 70660 w 794077"/>
              <a:gd name="connsiteY34" fmla="*/ 121534 h 445811"/>
              <a:gd name="connsiteX35" fmla="*/ 53298 w 794077"/>
              <a:gd name="connsiteY35" fmla="*/ 109960 h 445811"/>
              <a:gd name="connsiteX36" fmla="*/ 35935 w 794077"/>
              <a:gd name="connsiteY36" fmla="*/ 46299 h 445811"/>
              <a:gd name="connsiteX37" fmla="*/ 1211 w 794077"/>
              <a:gd name="connsiteY37" fmla="*/ 17362 h 4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077" h="445811">
                <a:moveTo>
                  <a:pt x="1211" y="17362"/>
                </a:moveTo>
                <a:cubicBezTo>
                  <a:pt x="6998" y="11575"/>
                  <a:pt x="47881" y="16131"/>
                  <a:pt x="70660" y="11575"/>
                </a:cubicBezTo>
                <a:cubicBezTo>
                  <a:pt x="77481" y="10211"/>
                  <a:pt x="81067" y="122"/>
                  <a:pt x="88022" y="0"/>
                </a:cubicBezTo>
                <a:lnTo>
                  <a:pt x="400538" y="5787"/>
                </a:lnTo>
                <a:cubicBezTo>
                  <a:pt x="534459" y="32574"/>
                  <a:pt x="389792" y="5787"/>
                  <a:pt x="741991" y="5787"/>
                </a:cubicBezTo>
                <a:cubicBezTo>
                  <a:pt x="759460" y="5787"/>
                  <a:pt x="776715" y="9646"/>
                  <a:pt x="794077" y="11575"/>
                </a:cubicBezTo>
                <a:cubicBezTo>
                  <a:pt x="792148" y="17362"/>
                  <a:pt x="791674" y="23861"/>
                  <a:pt x="788290" y="28937"/>
                </a:cubicBezTo>
                <a:cubicBezTo>
                  <a:pt x="783750" y="35747"/>
                  <a:pt x="777738" y="41759"/>
                  <a:pt x="770928" y="46299"/>
                </a:cubicBezTo>
                <a:cubicBezTo>
                  <a:pt x="761159" y="52812"/>
                  <a:pt x="723565" y="56824"/>
                  <a:pt x="718842" y="57874"/>
                </a:cubicBezTo>
                <a:cubicBezTo>
                  <a:pt x="712887" y="59197"/>
                  <a:pt x="707267" y="61732"/>
                  <a:pt x="701480" y="63661"/>
                </a:cubicBezTo>
                <a:cubicBezTo>
                  <a:pt x="693350" y="75855"/>
                  <a:pt x="686115" y="83408"/>
                  <a:pt x="684118" y="98385"/>
                </a:cubicBezTo>
                <a:cubicBezTo>
                  <a:pt x="681048" y="121411"/>
                  <a:pt x="688719" y="147056"/>
                  <a:pt x="678330" y="167833"/>
                </a:cubicBezTo>
                <a:cubicBezTo>
                  <a:pt x="672874" y="178746"/>
                  <a:pt x="653758" y="172640"/>
                  <a:pt x="643606" y="179408"/>
                </a:cubicBezTo>
                <a:lnTo>
                  <a:pt x="608882" y="202557"/>
                </a:lnTo>
                <a:cubicBezTo>
                  <a:pt x="606953" y="208344"/>
                  <a:pt x="606058" y="214586"/>
                  <a:pt x="603095" y="219919"/>
                </a:cubicBezTo>
                <a:cubicBezTo>
                  <a:pt x="596339" y="232079"/>
                  <a:pt x="579946" y="254643"/>
                  <a:pt x="579946" y="254643"/>
                </a:cubicBezTo>
                <a:cubicBezTo>
                  <a:pt x="576512" y="302708"/>
                  <a:pt x="578358" y="324653"/>
                  <a:pt x="568371" y="364603"/>
                </a:cubicBezTo>
                <a:cubicBezTo>
                  <a:pt x="566892" y="370521"/>
                  <a:pt x="566898" y="377651"/>
                  <a:pt x="562584" y="381965"/>
                </a:cubicBezTo>
                <a:cubicBezTo>
                  <a:pt x="559809" y="384740"/>
                  <a:pt x="522282" y="393479"/>
                  <a:pt x="522072" y="393539"/>
                </a:cubicBezTo>
                <a:cubicBezTo>
                  <a:pt x="488137" y="403235"/>
                  <a:pt x="521159" y="393996"/>
                  <a:pt x="487348" y="410901"/>
                </a:cubicBezTo>
                <a:cubicBezTo>
                  <a:pt x="481892" y="413629"/>
                  <a:pt x="475773" y="414760"/>
                  <a:pt x="469986" y="416689"/>
                </a:cubicBezTo>
                <a:cubicBezTo>
                  <a:pt x="465313" y="421362"/>
                  <a:pt x="444471" y="444474"/>
                  <a:pt x="435262" y="445625"/>
                </a:cubicBezTo>
                <a:cubicBezTo>
                  <a:pt x="425501" y="446845"/>
                  <a:pt x="415971" y="441767"/>
                  <a:pt x="406325" y="439838"/>
                </a:cubicBezTo>
                <a:cubicBezTo>
                  <a:pt x="400538" y="434051"/>
                  <a:pt x="395773" y="427016"/>
                  <a:pt x="388963" y="422476"/>
                </a:cubicBezTo>
                <a:cubicBezTo>
                  <a:pt x="383887" y="419092"/>
                  <a:pt x="375915" y="421003"/>
                  <a:pt x="371601" y="416689"/>
                </a:cubicBezTo>
                <a:cubicBezTo>
                  <a:pt x="367287" y="412375"/>
                  <a:pt x="371807" y="400468"/>
                  <a:pt x="365814" y="399327"/>
                </a:cubicBezTo>
                <a:cubicBezTo>
                  <a:pt x="327866" y="392099"/>
                  <a:pt x="288649" y="395468"/>
                  <a:pt x="250067" y="393539"/>
                </a:cubicBezTo>
                <a:cubicBezTo>
                  <a:pt x="215501" y="341691"/>
                  <a:pt x="273344" y="434436"/>
                  <a:pt x="232705" y="312517"/>
                </a:cubicBezTo>
                <a:cubicBezTo>
                  <a:pt x="230776" y="306730"/>
                  <a:pt x="221209" y="308405"/>
                  <a:pt x="215343" y="306729"/>
                </a:cubicBezTo>
                <a:cubicBezTo>
                  <a:pt x="164449" y="292187"/>
                  <a:pt x="216480" y="309037"/>
                  <a:pt x="174832" y="295155"/>
                </a:cubicBezTo>
                <a:cubicBezTo>
                  <a:pt x="169045" y="291297"/>
                  <a:pt x="163863" y="286320"/>
                  <a:pt x="157470" y="283580"/>
                </a:cubicBezTo>
                <a:cubicBezTo>
                  <a:pt x="105149" y="261157"/>
                  <a:pt x="160546" y="295278"/>
                  <a:pt x="116958" y="266218"/>
                </a:cubicBezTo>
                <a:cubicBezTo>
                  <a:pt x="113100" y="260431"/>
                  <a:pt x="106368" y="255741"/>
                  <a:pt x="105384" y="248856"/>
                </a:cubicBezTo>
                <a:cubicBezTo>
                  <a:pt x="89151" y="135224"/>
                  <a:pt x="134361" y="156274"/>
                  <a:pt x="82234" y="138896"/>
                </a:cubicBezTo>
                <a:cubicBezTo>
                  <a:pt x="78376" y="133109"/>
                  <a:pt x="75578" y="126452"/>
                  <a:pt x="70660" y="121534"/>
                </a:cubicBezTo>
                <a:cubicBezTo>
                  <a:pt x="65742" y="116616"/>
                  <a:pt x="56749" y="115999"/>
                  <a:pt x="53298" y="109960"/>
                </a:cubicBezTo>
                <a:cubicBezTo>
                  <a:pt x="49100" y="102614"/>
                  <a:pt x="45680" y="48736"/>
                  <a:pt x="35935" y="46299"/>
                </a:cubicBezTo>
                <a:cubicBezTo>
                  <a:pt x="10915" y="40043"/>
                  <a:pt x="-4576" y="23149"/>
                  <a:pt x="1211" y="17362"/>
                </a:cubicBezTo>
                <a:close/>
              </a:path>
            </a:pathLst>
          </a:cu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Vrije vorm: vorm 31">
            <a:extLst>
              <a:ext uri="{FF2B5EF4-FFF2-40B4-BE49-F238E27FC236}">
                <a16:creationId xmlns:a16="http://schemas.microsoft.com/office/drawing/2014/main" id="{89A65F42-1B12-405E-99C8-B7F6F21A6C83}"/>
              </a:ext>
            </a:extLst>
          </p:cNvPr>
          <p:cNvSpPr/>
          <p:nvPr/>
        </p:nvSpPr>
        <p:spPr>
          <a:xfrm>
            <a:off x="8720005" y="1443789"/>
            <a:ext cx="946484" cy="712270"/>
          </a:xfrm>
          <a:custGeom>
            <a:avLst/>
            <a:gdLst>
              <a:gd name="connsiteX0" fmla="*/ 483 w 946484"/>
              <a:gd name="connsiteY0" fmla="*/ 48127 h 712270"/>
              <a:gd name="connsiteX1" fmla="*/ 38984 w 946484"/>
              <a:gd name="connsiteY1" fmla="*/ 96253 h 712270"/>
              <a:gd name="connsiteX2" fmla="*/ 48610 w 946484"/>
              <a:gd name="connsiteY2" fmla="*/ 125129 h 712270"/>
              <a:gd name="connsiteX3" fmla="*/ 77486 w 946484"/>
              <a:gd name="connsiteY3" fmla="*/ 154005 h 712270"/>
              <a:gd name="connsiteX4" fmla="*/ 125612 w 946484"/>
              <a:gd name="connsiteY4" fmla="*/ 211756 h 712270"/>
              <a:gd name="connsiteX5" fmla="*/ 164113 w 946484"/>
              <a:gd name="connsiteY5" fmla="*/ 269508 h 712270"/>
              <a:gd name="connsiteX6" fmla="*/ 183363 w 946484"/>
              <a:gd name="connsiteY6" fmla="*/ 327259 h 712270"/>
              <a:gd name="connsiteX7" fmla="*/ 221864 w 946484"/>
              <a:gd name="connsiteY7" fmla="*/ 385011 h 712270"/>
              <a:gd name="connsiteX8" fmla="*/ 241115 w 946484"/>
              <a:gd name="connsiteY8" fmla="*/ 500514 h 712270"/>
              <a:gd name="connsiteX9" fmla="*/ 279616 w 946484"/>
              <a:gd name="connsiteY9" fmla="*/ 558266 h 712270"/>
              <a:gd name="connsiteX10" fmla="*/ 318117 w 946484"/>
              <a:gd name="connsiteY10" fmla="*/ 606392 h 712270"/>
              <a:gd name="connsiteX11" fmla="*/ 327742 w 946484"/>
              <a:gd name="connsiteY11" fmla="*/ 635268 h 712270"/>
              <a:gd name="connsiteX12" fmla="*/ 443246 w 946484"/>
              <a:gd name="connsiteY12" fmla="*/ 664144 h 712270"/>
              <a:gd name="connsiteX13" fmla="*/ 472121 w 946484"/>
              <a:gd name="connsiteY13" fmla="*/ 693019 h 712270"/>
              <a:gd name="connsiteX14" fmla="*/ 529873 w 946484"/>
              <a:gd name="connsiteY14" fmla="*/ 712270 h 712270"/>
              <a:gd name="connsiteX15" fmla="*/ 645376 w 946484"/>
              <a:gd name="connsiteY15" fmla="*/ 693019 h 712270"/>
              <a:gd name="connsiteX16" fmla="*/ 674252 w 946484"/>
              <a:gd name="connsiteY16" fmla="*/ 673769 h 712270"/>
              <a:gd name="connsiteX17" fmla="*/ 683877 w 946484"/>
              <a:gd name="connsiteY17" fmla="*/ 644893 h 712270"/>
              <a:gd name="connsiteX18" fmla="*/ 703128 w 946484"/>
              <a:gd name="connsiteY18" fmla="*/ 558266 h 712270"/>
              <a:gd name="connsiteX19" fmla="*/ 722378 w 946484"/>
              <a:gd name="connsiteY19" fmla="*/ 529390 h 712270"/>
              <a:gd name="connsiteX20" fmla="*/ 741629 w 946484"/>
              <a:gd name="connsiteY20" fmla="*/ 471638 h 712270"/>
              <a:gd name="connsiteX21" fmla="*/ 770504 w 946484"/>
              <a:gd name="connsiteY21" fmla="*/ 442763 h 712270"/>
              <a:gd name="connsiteX22" fmla="*/ 809006 w 946484"/>
              <a:gd name="connsiteY22" fmla="*/ 385011 h 712270"/>
              <a:gd name="connsiteX23" fmla="*/ 847507 w 946484"/>
              <a:gd name="connsiteY23" fmla="*/ 336885 h 712270"/>
              <a:gd name="connsiteX24" fmla="*/ 857132 w 946484"/>
              <a:gd name="connsiteY24" fmla="*/ 298384 h 712270"/>
              <a:gd name="connsiteX25" fmla="*/ 895633 w 946484"/>
              <a:gd name="connsiteY25" fmla="*/ 259883 h 712270"/>
              <a:gd name="connsiteX26" fmla="*/ 905258 w 946484"/>
              <a:gd name="connsiteY26" fmla="*/ 231007 h 712270"/>
              <a:gd name="connsiteX27" fmla="*/ 924509 w 946484"/>
              <a:gd name="connsiteY27" fmla="*/ 202131 h 712270"/>
              <a:gd name="connsiteX28" fmla="*/ 943759 w 946484"/>
              <a:gd name="connsiteY28" fmla="*/ 144379 h 712270"/>
              <a:gd name="connsiteX29" fmla="*/ 934134 w 946484"/>
              <a:gd name="connsiteY29" fmla="*/ 48127 h 712270"/>
              <a:gd name="connsiteX30" fmla="*/ 837881 w 946484"/>
              <a:gd name="connsiteY30" fmla="*/ 38502 h 712270"/>
              <a:gd name="connsiteX31" fmla="*/ 780130 w 946484"/>
              <a:gd name="connsiteY31" fmla="*/ 19251 h 712270"/>
              <a:gd name="connsiteX32" fmla="*/ 751254 w 946484"/>
              <a:gd name="connsiteY32" fmla="*/ 9626 h 712270"/>
              <a:gd name="connsiteX33" fmla="*/ 722378 w 946484"/>
              <a:gd name="connsiteY33" fmla="*/ 0 h 712270"/>
              <a:gd name="connsiteX34" fmla="*/ 529873 w 946484"/>
              <a:gd name="connsiteY34" fmla="*/ 9626 h 712270"/>
              <a:gd name="connsiteX35" fmla="*/ 472121 w 946484"/>
              <a:gd name="connsiteY35" fmla="*/ 19251 h 712270"/>
              <a:gd name="connsiteX36" fmla="*/ 318117 w 946484"/>
              <a:gd name="connsiteY36" fmla="*/ 38502 h 712270"/>
              <a:gd name="connsiteX37" fmla="*/ 67860 w 946484"/>
              <a:gd name="connsiteY37" fmla="*/ 48127 h 712270"/>
              <a:gd name="connsiteX38" fmla="*/ 483 w 946484"/>
              <a:gd name="connsiteY38" fmla="*/ 48127 h 7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6484" h="712270">
                <a:moveTo>
                  <a:pt x="483" y="48127"/>
                </a:moveTo>
                <a:cubicBezTo>
                  <a:pt x="-4330" y="56148"/>
                  <a:pt x="28096" y="78832"/>
                  <a:pt x="38984" y="96253"/>
                </a:cubicBezTo>
                <a:cubicBezTo>
                  <a:pt x="44361" y="104857"/>
                  <a:pt x="42982" y="116687"/>
                  <a:pt x="48610" y="125129"/>
                </a:cubicBezTo>
                <a:cubicBezTo>
                  <a:pt x="56161" y="136455"/>
                  <a:pt x="68772" y="143548"/>
                  <a:pt x="77486" y="154005"/>
                </a:cubicBezTo>
                <a:cubicBezTo>
                  <a:pt x="144489" y="234409"/>
                  <a:pt x="41249" y="127393"/>
                  <a:pt x="125612" y="211756"/>
                </a:cubicBezTo>
                <a:cubicBezTo>
                  <a:pt x="157454" y="307284"/>
                  <a:pt x="104031" y="161360"/>
                  <a:pt x="164113" y="269508"/>
                </a:cubicBezTo>
                <a:cubicBezTo>
                  <a:pt x="173967" y="287246"/>
                  <a:pt x="172107" y="310375"/>
                  <a:pt x="183363" y="327259"/>
                </a:cubicBezTo>
                <a:lnTo>
                  <a:pt x="221864" y="385011"/>
                </a:lnTo>
                <a:cubicBezTo>
                  <a:pt x="223631" y="400910"/>
                  <a:pt x="225439" y="472296"/>
                  <a:pt x="241115" y="500514"/>
                </a:cubicBezTo>
                <a:cubicBezTo>
                  <a:pt x="252351" y="520739"/>
                  <a:pt x="272300" y="536317"/>
                  <a:pt x="279616" y="558266"/>
                </a:cubicBezTo>
                <a:cubicBezTo>
                  <a:pt x="292899" y="598116"/>
                  <a:pt x="280799" y="581514"/>
                  <a:pt x="318117" y="606392"/>
                </a:cubicBezTo>
                <a:cubicBezTo>
                  <a:pt x="321325" y="616017"/>
                  <a:pt x="319486" y="629371"/>
                  <a:pt x="327742" y="635268"/>
                </a:cubicBezTo>
                <a:cubicBezTo>
                  <a:pt x="350951" y="651846"/>
                  <a:pt x="416508" y="659687"/>
                  <a:pt x="443246" y="664144"/>
                </a:cubicBezTo>
                <a:cubicBezTo>
                  <a:pt x="452871" y="673769"/>
                  <a:pt x="460222" y="686409"/>
                  <a:pt x="472121" y="693019"/>
                </a:cubicBezTo>
                <a:cubicBezTo>
                  <a:pt x="489859" y="702874"/>
                  <a:pt x="529873" y="712270"/>
                  <a:pt x="529873" y="712270"/>
                </a:cubicBezTo>
                <a:cubicBezTo>
                  <a:pt x="557332" y="709219"/>
                  <a:pt x="613122" y="709146"/>
                  <a:pt x="645376" y="693019"/>
                </a:cubicBezTo>
                <a:cubicBezTo>
                  <a:pt x="655723" y="687846"/>
                  <a:pt x="664627" y="680186"/>
                  <a:pt x="674252" y="673769"/>
                </a:cubicBezTo>
                <a:cubicBezTo>
                  <a:pt x="677460" y="664144"/>
                  <a:pt x="681676" y="654797"/>
                  <a:pt x="683877" y="644893"/>
                </a:cubicBezTo>
                <a:cubicBezTo>
                  <a:pt x="689794" y="618267"/>
                  <a:pt x="690125" y="584272"/>
                  <a:pt x="703128" y="558266"/>
                </a:cubicBezTo>
                <a:cubicBezTo>
                  <a:pt x="708301" y="547919"/>
                  <a:pt x="717680" y="539961"/>
                  <a:pt x="722378" y="529390"/>
                </a:cubicBezTo>
                <a:cubicBezTo>
                  <a:pt x="730619" y="510847"/>
                  <a:pt x="727280" y="485987"/>
                  <a:pt x="741629" y="471638"/>
                </a:cubicBezTo>
                <a:cubicBezTo>
                  <a:pt x="751254" y="462013"/>
                  <a:pt x="762147" y="453507"/>
                  <a:pt x="770504" y="442763"/>
                </a:cubicBezTo>
                <a:cubicBezTo>
                  <a:pt x="784709" y="424500"/>
                  <a:pt x="809006" y="385011"/>
                  <a:pt x="809006" y="385011"/>
                </a:cubicBezTo>
                <a:cubicBezTo>
                  <a:pt x="840471" y="290612"/>
                  <a:pt x="789458" y="423958"/>
                  <a:pt x="847507" y="336885"/>
                </a:cubicBezTo>
                <a:cubicBezTo>
                  <a:pt x="854845" y="325878"/>
                  <a:pt x="850121" y="309602"/>
                  <a:pt x="857132" y="298384"/>
                </a:cubicBezTo>
                <a:cubicBezTo>
                  <a:pt x="866751" y="282993"/>
                  <a:pt x="882799" y="272717"/>
                  <a:pt x="895633" y="259883"/>
                </a:cubicBezTo>
                <a:cubicBezTo>
                  <a:pt x="898841" y="250258"/>
                  <a:pt x="900721" y="240082"/>
                  <a:pt x="905258" y="231007"/>
                </a:cubicBezTo>
                <a:cubicBezTo>
                  <a:pt x="910431" y="220660"/>
                  <a:pt x="919811" y="212702"/>
                  <a:pt x="924509" y="202131"/>
                </a:cubicBezTo>
                <a:cubicBezTo>
                  <a:pt x="932750" y="183588"/>
                  <a:pt x="943759" y="144379"/>
                  <a:pt x="943759" y="144379"/>
                </a:cubicBezTo>
                <a:cubicBezTo>
                  <a:pt x="940551" y="112295"/>
                  <a:pt x="956934" y="70927"/>
                  <a:pt x="934134" y="48127"/>
                </a:cubicBezTo>
                <a:cubicBezTo>
                  <a:pt x="911334" y="25327"/>
                  <a:pt x="869573" y="44444"/>
                  <a:pt x="837881" y="38502"/>
                </a:cubicBezTo>
                <a:cubicBezTo>
                  <a:pt x="817937" y="34762"/>
                  <a:pt x="799380" y="25668"/>
                  <a:pt x="780130" y="19251"/>
                </a:cubicBezTo>
                <a:lnTo>
                  <a:pt x="751254" y="9626"/>
                </a:lnTo>
                <a:lnTo>
                  <a:pt x="722378" y="0"/>
                </a:lnTo>
                <a:cubicBezTo>
                  <a:pt x="658210" y="3209"/>
                  <a:pt x="593932" y="4698"/>
                  <a:pt x="529873" y="9626"/>
                </a:cubicBezTo>
                <a:cubicBezTo>
                  <a:pt x="510414" y="11123"/>
                  <a:pt x="491410" y="16284"/>
                  <a:pt x="472121" y="19251"/>
                </a:cubicBezTo>
                <a:cubicBezTo>
                  <a:pt x="434495" y="25039"/>
                  <a:pt x="352361" y="36545"/>
                  <a:pt x="318117" y="38502"/>
                </a:cubicBezTo>
                <a:cubicBezTo>
                  <a:pt x="234772" y="43265"/>
                  <a:pt x="151279" y="44919"/>
                  <a:pt x="67860" y="48127"/>
                </a:cubicBezTo>
                <a:cubicBezTo>
                  <a:pt x="7065" y="68392"/>
                  <a:pt x="5296" y="40106"/>
                  <a:pt x="483" y="48127"/>
                </a:cubicBezTo>
                <a:close/>
              </a:path>
            </a:pathLst>
          </a:cu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Vrije vorm: vorm 33">
            <a:extLst>
              <a:ext uri="{FF2B5EF4-FFF2-40B4-BE49-F238E27FC236}">
                <a16:creationId xmlns:a16="http://schemas.microsoft.com/office/drawing/2014/main" id="{9B097277-AEE8-4E36-AE48-02297D965F19}"/>
              </a:ext>
            </a:extLst>
          </p:cNvPr>
          <p:cNvSpPr/>
          <p:nvPr/>
        </p:nvSpPr>
        <p:spPr>
          <a:xfrm>
            <a:off x="8685600" y="1452440"/>
            <a:ext cx="1001294" cy="1523446"/>
          </a:xfrm>
          <a:custGeom>
            <a:avLst/>
            <a:gdLst>
              <a:gd name="connsiteX0" fmla="*/ 17731 w 1001294"/>
              <a:gd name="connsiteY0" fmla="*/ 48126 h 1523446"/>
              <a:gd name="connsiteX1" fmla="*/ 171736 w 1001294"/>
              <a:gd name="connsiteY1" fmla="*/ 298383 h 1523446"/>
              <a:gd name="connsiteX2" fmla="*/ 239112 w 1001294"/>
              <a:gd name="connsiteY2" fmla="*/ 413886 h 1523446"/>
              <a:gd name="connsiteX3" fmla="*/ 248738 w 1001294"/>
              <a:gd name="connsiteY3" fmla="*/ 452387 h 1523446"/>
              <a:gd name="connsiteX4" fmla="*/ 267988 w 1001294"/>
              <a:gd name="connsiteY4" fmla="*/ 510139 h 1523446"/>
              <a:gd name="connsiteX5" fmla="*/ 287239 w 1001294"/>
              <a:gd name="connsiteY5" fmla="*/ 606392 h 1523446"/>
              <a:gd name="connsiteX6" fmla="*/ 306489 w 1001294"/>
              <a:gd name="connsiteY6" fmla="*/ 683394 h 1523446"/>
              <a:gd name="connsiteX7" fmla="*/ 296864 w 1001294"/>
              <a:gd name="connsiteY7" fmla="*/ 924025 h 1523446"/>
              <a:gd name="connsiteX8" fmla="*/ 296864 w 1001294"/>
              <a:gd name="connsiteY8" fmla="*/ 1164657 h 1523446"/>
              <a:gd name="connsiteX9" fmla="*/ 306489 w 1001294"/>
              <a:gd name="connsiteY9" fmla="*/ 1193533 h 1523446"/>
              <a:gd name="connsiteX10" fmla="*/ 354616 w 1001294"/>
              <a:gd name="connsiteY10" fmla="*/ 1251284 h 1523446"/>
              <a:gd name="connsiteX11" fmla="*/ 393117 w 1001294"/>
              <a:gd name="connsiteY11" fmla="*/ 1309036 h 1523446"/>
              <a:gd name="connsiteX12" fmla="*/ 441243 w 1001294"/>
              <a:gd name="connsiteY12" fmla="*/ 1357162 h 1523446"/>
              <a:gd name="connsiteX13" fmla="*/ 460494 w 1001294"/>
              <a:gd name="connsiteY13" fmla="*/ 1386038 h 1523446"/>
              <a:gd name="connsiteX14" fmla="*/ 489369 w 1001294"/>
              <a:gd name="connsiteY14" fmla="*/ 1405288 h 1523446"/>
              <a:gd name="connsiteX15" fmla="*/ 498995 w 1001294"/>
              <a:gd name="connsiteY15" fmla="*/ 1434164 h 1523446"/>
              <a:gd name="connsiteX16" fmla="*/ 508620 w 1001294"/>
              <a:gd name="connsiteY16" fmla="*/ 1520792 h 1523446"/>
              <a:gd name="connsiteX17" fmla="*/ 537496 w 1001294"/>
              <a:gd name="connsiteY17" fmla="*/ 1501541 h 1523446"/>
              <a:gd name="connsiteX18" fmla="*/ 556746 w 1001294"/>
              <a:gd name="connsiteY18" fmla="*/ 1472665 h 1523446"/>
              <a:gd name="connsiteX19" fmla="*/ 585622 w 1001294"/>
              <a:gd name="connsiteY19" fmla="*/ 1443789 h 1523446"/>
              <a:gd name="connsiteX20" fmla="*/ 633748 w 1001294"/>
              <a:gd name="connsiteY20" fmla="*/ 1395663 h 1523446"/>
              <a:gd name="connsiteX21" fmla="*/ 662624 w 1001294"/>
              <a:gd name="connsiteY21" fmla="*/ 1337912 h 1523446"/>
              <a:gd name="connsiteX22" fmla="*/ 691500 w 1001294"/>
              <a:gd name="connsiteY22" fmla="*/ 1280160 h 1523446"/>
              <a:gd name="connsiteX23" fmla="*/ 701125 w 1001294"/>
              <a:gd name="connsiteY23" fmla="*/ 1251284 h 1523446"/>
              <a:gd name="connsiteX24" fmla="*/ 720376 w 1001294"/>
              <a:gd name="connsiteY24" fmla="*/ 1135781 h 1523446"/>
              <a:gd name="connsiteX25" fmla="*/ 730001 w 1001294"/>
              <a:gd name="connsiteY25" fmla="*/ 1097280 h 1523446"/>
              <a:gd name="connsiteX26" fmla="*/ 749251 w 1001294"/>
              <a:gd name="connsiteY26" fmla="*/ 962526 h 1523446"/>
              <a:gd name="connsiteX27" fmla="*/ 768502 w 1001294"/>
              <a:gd name="connsiteY27" fmla="*/ 847023 h 1523446"/>
              <a:gd name="connsiteX28" fmla="*/ 778127 w 1001294"/>
              <a:gd name="connsiteY28" fmla="*/ 808522 h 1523446"/>
              <a:gd name="connsiteX29" fmla="*/ 797378 w 1001294"/>
              <a:gd name="connsiteY29" fmla="*/ 779646 h 1523446"/>
              <a:gd name="connsiteX30" fmla="*/ 826254 w 1001294"/>
              <a:gd name="connsiteY30" fmla="*/ 721895 h 1523446"/>
              <a:gd name="connsiteX31" fmla="*/ 845504 w 1001294"/>
              <a:gd name="connsiteY31" fmla="*/ 664143 h 1523446"/>
              <a:gd name="connsiteX32" fmla="*/ 855129 w 1001294"/>
              <a:gd name="connsiteY32" fmla="*/ 635267 h 1523446"/>
              <a:gd name="connsiteX33" fmla="*/ 874380 w 1001294"/>
              <a:gd name="connsiteY33" fmla="*/ 596766 h 1523446"/>
              <a:gd name="connsiteX34" fmla="*/ 903256 w 1001294"/>
              <a:gd name="connsiteY34" fmla="*/ 500514 h 1523446"/>
              <a:gd name="connsiteX35" fmla="*/ 922506 w 1001294"/>
              <a:gd name="connsiteY35" fmla="*/ 462013 h 1523446"/>
              <a:gd name="connsiteX36" fmla="*/ 951382 w 1001294"/>
              <a:gd name="connsiteY36" fmla="*/ 394636 h 1523446"/>
              <a:gd name="connsiteX37" fmla="*/ 970632 w 1001294"/>
              <a:gd name="connsiteY37" fmla="*/ 279133 h 1523446"/>
              <a:gd name="connsiteX38" fmla="*/ 980258 w 1001294"/>
              <a:gd name="connsiteY38" fmla="*/ 250257 h 1523446"/>
              <a:gd name="connsiteX39" fmla="*/ 989883 w 1001294"/>
              <a:gd name="connsiteY39" fmla="*/ 211756 h 1523446"/>
              <a:gd name="connsiteX40" fmla="*/ 999508 w 1001294"/>
              <a:gd name="connsiteY40" fmla="*/ 134754 h 1523446"/>
              <a:gd name="connsiteX41" fmla="*/ 989883 w 1001294"/>
              <a:gd name="connsiteY41" fmla="*/ 48126 h 1523446"/>
              <a:gd name="connsiteX42" fmla="*/ 932131 w 1001294"/>
              <a:gd name="connsiteY42" fmla="*/ 67377 h 1523446"/>
              <a:gd name="connsiteX43" fmla="*/ 903256 w 1001294"/>
              <a:gd name="connsiteY43" fmla="*/ 77002 h 1523446"/>
              <a:gd name="connsiteX44" fmla="*/ 354616 w 1001294"/>
              <a:gd name="connsiteY44" fmla="*/ 67377 h 1523446"/>
              <a:gd name="connsiteX45" fmla="*/ 316115 w 1001294"/>
              <a:gd name="connsiteY45" fmla="*/ 57752 h 1523446"/>
              <a:gd name="connsiteX46" fmla="*/ 267988 w 1001294"/>
              <a:gd name="connsiteY46" fmla="*/ 48126 h 1523446"/>
              <a:gd name="connsiteX47" fmla="*/ 181361 w 1001294"/>
              <a:gd name="connsiteY47" fmla="*/ 38501 h 1523446"/>
              <a:gd name="connsiteX48" fmla="*/ 123609 w 1001294"/>
              <a:gd name="connsiteY48" fmla="*/ 19251 h 1523446"/>
              <a:gd name="connsiteX49" fmla="*/ 56232 w 1001294"/>
              <a:gd name="connsiteY49" fmla="*/ 0 h 1523446"/>
              <a:gd name="connsiteX50" fmla="*/ 8106 w 1001294"/>
              <a:gd name="connsiteY50" fmla="*/ 9625 h 1523446"/>
              <a:gd name="connsiteX51" fmla="*/ 17731 w 1001294"/>
              <a:gd name="connsiteY51" fmla="*/ 48126 h 152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1294" h="1523446">
                <a:moveTo>
                  <a:pt x="17731" y="48126"/>
                </a:moveTo>
                <a:cubicBezTo>
                  <a:pt x="45003" y="96252"/>
                  <a:pt x="65445" y="143033"/>
                  <a:pt x="171736" y="298383"/>
                </a:cubicBezTo>
                <a:cubicBezTo>
                  <a:pt x="200040" y="339751"/>
                  <a:pt x="225258" y="358476"/>
                  <a:pt x="239112" y="413886"/>
                </a:cubicBezTo>
                <a:cubicBezTo>
                  <a:pt x="242321" y="426720"/>
                  <a:pt x="244937" y="439716"/>
                  <a:pt x="248738" y="452387"/>
                </a:cubicBezTo>
                <a:cubicBezTo>
                  <a:pt x="254569" y="471823"/>
                  <a:pt x="263067" y="490453"/>
                  <a:pt x="267988" y="510139"/>
                </a:cubicBezTo>
                <a:cubicBezTo>
                  <a:pt x="275924" y="541882"/>
                  <a:pt x="280141" y="574451"/>
                  <a:pt x="287239" y="606392"/>
                </a:cubicBezTo>
                <a:cubicBezTo>
                  <a:pt x="292978" y="632219"/>
                  <a:pt x="306489" y="683394"/>
                  <a:pt x="306489" y="683394"/>
                </a:cubicBezTo>
                <a:cubicBezTo>
                  <a:pt x="303281" y="763604"/>
                  <a:pt x="301444" y="843881"/>
                  <a:pt x="296864" y="924025"/>
                </a:cubicBezTo>
                <a:cubicBezTo>
                  <a:pt x="288304" y="1073837"/>
                  <a:pt x="276323" y="979781"/>
                  <a:pt x="296864" y="1164657"/>
                </a:cubicBezTo>
                <a:cubicBezTo>
                  <a:pt x="297984" y="1174741"/>
                  <a:pt x="301952" y="1184458"/>
                  <a:pt x="306489" y="1193533"/>
                </a:cubicBezTo>
                <a:cubicBezTo>
                  <a:pt x="319888" y="1220331"/>
                  <a:pt x="333331" y="1229999"/>
                  <a:pt x="354616" y="1251284"/>
                </a:cubicBezTo>
                <a:cubicBezTo>
                  <a:pt x="371531" y="1302031"/>
                  <a:pt x="353061" y="1260968"/>
                  <a:pt x="393117" y="1309036"/>
                </a:cubicBezTo>
                <a:cubicBezTo>
                  <a:pt x="433222" y="1357162"/>
                  <a:pt x="388304" y="1321870"/>
                  <a:pt x="441243" y="1357162"/>
                </a:cubicBezTo>
                <a:cubicBezTo>
                  <a:pt x="447660" y="1366787"/>
                  <a:pt x="452314" y="1377858"/>
                  <a:pt x="460494" y="1386038"/>
                </a:cubicBezTo>
                <a:cubicBezTo>
                  <a:pt x="468674" y="1394218"/>
                  <a:pt x="482143" y="1396255"/>
                  <a:pt x="489369" y="1405288"/>
                </a:cubicBezTo>
                <a:cubicBezTo>
                  <a:pt x="495707" y="1413211"/>
                  <a:pt x="495786" y="1424539"/>
                  <a:pt x="498995" y="1434164"/>
                </a:cubicBezTo>
                <a:cubicBezTo>
                  <a:pt x="502203" y="1463040"/>
                  <a:pt x="494205" y="1495566"/>
                  <a:pt x="508620" y="1520792"/>
                </a:cubicBezTo>
                <a:cubicBezTo>
                  <a:pt x="514359" y="1530836"/>
                  <a:pt x="529316" y="1509721"/>
                  <a:pt x="537496" y="1501541"/>
                </a:cubicBezTo>
                <a:cubicBezTo>
                  <a:pt x="545676" y="1493361"/>
                  <a:pt x="549340" y="1481552"/>
                  <a:pt x="556746" y="1472665"/>
                </a:cubicBezTo>
                <a:cubicBezTo>
                  <a:pt x="565460" y="1462208"/>
                  <a:pt x="576908" y="1454246"/>
                  <a:pt x="585622" y="1443789"/>
                </a:cubicBezTo>
                <a:cubicBezTo>
                  <a:pt x="625727" y="1395663"/>
                  <a:pt x="580808" y="1430957"/>
                  <a:pt x="633748" y="1395663"/>
                </a:cubicBezTo>
                <a:cubicBezTo>
                  <a:pt x="657946" y="1323074"/>
                  <a:pt x="625303" y="1412555"/>
                  <a:pt x="662624" y="1337912"/>
                </a:cubicBezTo>
                <a:cubicBezTo>
                  <a:pt x="702472" y="1258215"/>
                  <a:pt x="636332" y="1362910"/>
                  <a:pt x="691500" y="1280160"/>
                </a:cubicBezTo>
                <a:cubicBezTo>
                  <a:pt x="694708" y="1270535"/>
                  <a:pt x="698664" y="1261127"/>
                  <a:pt x="701125" y="1251284"/>
                </a:cubicBezTo>
                <a:cubicBezTo>
                  <a:pt x="714424" y="1198087"/>
                  <a:pt x="709511" y="1195535"/>
                  <a:pt x="720376" y="1135781"/>
                </a:cubicBezTo>
                <a:cubicBezTo>
                  <a:pt x="722742" y="1122766"/>
                  <a:pt x="726793" y="1110114"/>
                  <a:pt x="730001" y="1097280"/>
                </a:cubicBezTo>
                <a:cubicBezTo>
                  <a:pt x="750499" y="912792"/>
                  <a:pt x="728823" y="1085092"/>
                  <a:pt x="749251" y="962526"/>
                </a:cubicBezTo>
                <a:cubicBezTo>
                  <a:pt x="762642" y="882184"/>
                  <a:pt x="753382" y="915067"/>
                  <a:pt x="768502" y="847023"/>
                </a:cubicBezTo>
                <a:cubicBezTo>
                  <a:pt x="771372" y="834109"/>
                  <a:pt x="772916" y="820681"/>
                  <a:pt x="778127" y="808522"/>
                </a:cubicBezTo>
                <a:cubicBezTo>
                  <a:pt x="782684" y="797889"/>
                  <a:pt x="790961" y="789271"/>
                  <a:pt x="797378" y="779646"/>
                </a:cubicBezTo>
                <a:cubicBezTo>
                  <a:pt x="832482" y="674333"/>
                  <a:pt x="776494" y="833856"/>
                  <a:pt x="826254" y="721895"/>
                </a:cubicBezTo>
                <a:cubicBezTo>
                  <a:pt x="834495" y="703352"/>
                  <a:pt x="839087" y="683394"/>
                  <a:pt x="845504" y="664143"/>
                </a:cubicBezTo>
                <a:cubicBezTo>
                  <a:pt x="848712" y="654518"/>
                  <a:pt x="850591" y="644342"/>
                  <a:pt x="855129" y="635267"/>
                </a:cubicBezTo>
                <a:lnTo>
                  <a:pt x="874380" y="596766"/>
                </a:lnTo>
                <a:cubicBezTo>
                  <a:pt x="881289" y="569129"/>
                  <a:pt x="891537" y="523953"/>
                  <a:pt x="903256" y="500514"/>
                </a:cubicBezTo>
                <a:cubicBezTo>
                  <a:pt x="909673" y="487680"/>
                  <a:pt x="917468" y="475448"/>
                  <a:pt x="922506" y="462013"/>
                </a:cubicBezTo>
                <a:cubicBezTo>
                  <a:pt x="949142" y="390981"/>
                  <a:pt x="912370" y="453153"/>
                  <a:pt x="951382" y="394636"/>
                </a:cubicBezTo>
                <a:cubicBezTo>
                  <a:pt x="976886" y="292619"/>
                  <a:pt x="940584" y="444390"/>
                  <a:pt x="970632" y="279133"/>
                </a:cubicBezTo>
                <a:cubicBezTo>
                  <a:pt x="972447" y="269151"/>
                  <a:pt x="977471" y="260013"/>
                  <a:pt x="980258" y="250257"/>
                </a:cubicBezTo>
                <a:cubicBezTo>
                  <a:pt x="983892" y="237537"/>
                  <a:pt x="987708" y="224805"/>
                  <a:pt x="989883" y="211756"/>
                </a:cubicBezTo>
                <a:cubicBezTo>
                  <a:pt x="994135" y="186241"/>
                  <a:pt x="996300" y="160421"/>
                  <a:pt x="999508" y="134754"/>
                </a:cubicBezTo>
                <a:cubicBezTo>
                  <a:pt x="996300" y="105878"/>
                  <a:pt x="1010427" y="68670"/>
                  <a:pt x="989883" y="48126"/>
                </a:cubicBezTo>
                <a:cubicBezTo>
                  <a:pt x="975534" y="33777"/>
                  <a:pt x="951382" y="60960"/>
                  <a:pt x="932131" y="67377"/>
                </a:cubicBezTo>
                <a:lnTo>
                  <a:pt x="903256" y="77002"/>
                </a:lnTo>
                <a:lnTo>
                  <a:pt x="354616" y="67377"/>
                </a:lnTo>
                <a:cubicBezTo>
                  <a:pt x="341394" y="66944"/>
                  <a:pt x="329029" y="60622"/>
                  <a:pt x="316115" y="57752"/>
                </a:cubicBezTo>
                <a:cubicBezTo>
                  <a:pt x="300145" y="54203"/>
                  <a:pt x="284184" y="50440"/>
                  <a:pt x="267988" y="48126"/>
                </a:cubicBezTo>
                <a:cubicBezTo>
                  <a:pt x="239227" y="44017"/>
                  <a:pt x="210237" y="41709"/>
                  <a:pt x="181361" y="38501"/>
                </a:cubicBezTo>
                <a:cubicBezTo>
                  <a:pt x="162110" y="32084"/>
                  <a:pt x="143295" y="24173"/>
                  <a:pt x="123609" y="19251"/>
                </a:cubicBezTo>
                <a:cubicBezTo>
                  <a:pt x="75265" y="7164"/>
                  <a:pt x="97658" y="13808"/>
                  <a:pt x="56232" y="0"/>
                </a:cubicBezTo>
                <a:cubicBezTo>
                  <a:pt x="40190" y="3208"/>
                  <a:pt x="19674" y="-1943"/>
                  <a:pt x="8106" y="9625"/>
                </a:cubicBezTo>
                <a:cubicBezTo>
                  <a:pt x="932" y="16799"/>
                  <a:pt x="-9541" y="0"/>
                  <a:pt x="17731" y="48126"/>
                </a:cubicBezTo>
                <a:close/>
              </a:path>
            </a:pathLst>
          </a:cu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Bliksemflits 34">
            <a:extLst>
              <a:ext uri="{FF2B5EF4-FFF2-40B4-BE49-F238E27FC236}">
                <a16:creationId xmlns:a16="http://schemas.microsoft.com/office/drawing/2014/main" id="{DD852357-EF41-4DD3-8CB0-F1CAE072DF6D}"/>
              </a:ext>
            </a:extLst>
          </p:cNvPr>
          <p:cNvSpPr/>
          <p:nvPr/>
        </p:nvSpPr>
        <p:spPr>
          <a:xfrm>
            <a:off x="8425174" y="2065940"/>
            <a:ext cx="608955" cy="811176"/>
          </a:xfrm>
          <a:prstGeom prst="lightningBol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Graphic 36" descr="Tandenborstel">
            <a:extLst>
              <a:ext uri="{FF2B5EF4-FFF2-40B4-BE49-F238E27FC236}">
                <a16:creationId xmlns:a16="http://schemas.microsoft.com/office/drawing/2014/main" id="{3CC91DCD-3B1C-47B1-AB82-0C831C14D8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0262" y="3683672"/>
            <a:ext cx="1917834" cy="1917834"/>
          </a:xfrm>
          <a:prstGeom prst="rect">
            <a:avLst/>
          </a:prstGeom>
        </p:spPr>
      </p:pic>
      <p:pic>
        <p:nvPicPr>
          <p:cNvPr id="39" name="Graphic 38" descr="Tandpasta">
            <a:extLst>
              <a:ext uri="{FF2B5EF4-FFF2-40B4-BE49-F238E27FC236}">
                <a16:creationId xmlns:a16="http://schemas.microsoft.com/office/drawing/2014/main" id="{EDF43EAB-4DE0-45BC-B470-D4840C38CB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5941">
            <a:off x="880000" y="2849805"/>
            <a:ext cx="1829339" cy="1829339"/>
          </a:xfrm>
          <a:prstGeom prst="rect">
            <a:avLst/>
          </a:prstGeom>
        </p:spPr>
      </p:pic>
      <p:pic>
        <p:nvPicPr>
          <p:cNvPr id="1026" name="Picture 2" descr="https://i.pinimg.com/originals/e8/63/3d/e8633df80b823885bbf65877e11ec811.gif">
            <a:extLst>
              <a:ext uri="{FF2B5EF4-FFF2-40B4-BE49-F238E27FC236}">
                <a16:creationId xmlns:a16="http://schemas.microsoft.com/office/drawing/2014/main" id="{FFFFF597-657D-4BB6-AF67-7F55F5870D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99600" y="1086110"/>
            <a:ext cx="608955" cy="60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0677 0.00926 L 0.00677 0.00926 C 0.00781 0.01296 0.00873 0.01666 0.0099 0.02037 C 0.01055 0.02245 0.01146 0.02407 0.01224 0.02592 C 0.01328 0.0287 0.01432 0.03171 0.01537 0.03449 C 0.01589 0.03588 0.01654 0.03703 0.01693 0.03866 L 0.02018 0.04977 L 0.02175 0.05555 C 0.02201 0.05787 0.02227 0.06018 0.02253 0.0625 C 0.02279 0.0662 0.02279 0.06991 0.02331 0.07361 C 0.02357 0.07662 0.02448 0.07916 0.02487 0.08217 C 0.02552 0.0868 0.02578 0.09143 0.02643 0.09606 C 0.02761 0.1044 0.02748 0.10301 0.02878 0.11435 C 0.02904 0.11666 0.0293 0.11921 0.02956 0.12153 C 0.03034 0.12708 0.03151 0.13264 0.0319 0.13819 C 0.03229 0.14143 0.03255 0.14491 0.03281 0.14815 C 0.03307 0.15324 0.0332 0.15833 0.0336 0.16342 C 0.03386 0.16759 0.03451 0.16967 0.03516 0.17338 C 0.03555 0.17616 0.03646 0.18333 0.03672 0.18588 C 0.03711 0.19074 0.03711 0.19537 0.0375 0.2 C 0.03802 0.20578 0.03854 0.20301 0.03985 0.20833 C 0.0405 0.21111 0.04089 0.21412 0.04141 0.2169 C 0.04167 0.21828 0.0418 0.21991 0.04219 0.22106 L 0.04375 0.22523 C 0.04584 0.23588 0.0431 0.22291 0.04623 0.23379 C 0.04649 0.23495 0.04662 0.23657 0.04701 0.23796 C 0.0474 0.23935 0.04818 0.24051 0.04857 0.24213 C 0.04922 0.24491 0.04961 0.24768 0.05013 0.25046 C 0.05039 0.25185 0.05052 0.25347 0.05091 0.25486 C 0.05143 0.25671 0.05195 0.25856 0.05248 0.26041 C 0.053 0.2618 0.05365 0.26296 0.05404 0.26458 C 0.05469 0.26736 0.05521 0.27014 0.0556 0.27291 C 0.05586 0.27477 0.05599 0.27685 0.05638 0.2787 C 0.05729 0.28171 0.05964 0.28703 0.05964 0.28703 C 0.06159 0.30139 0.05886 0.28356 0.06198 0.29815 C 0.06237 0.3 0.06237 0.30208 0.06276 0.30393 C 0.06315 0.30578 0.0638 0.30764 0.06432 0.30949 C 0.06511 0.31296 0.06537 0.31574 0.06589 0.31921 C 0.06615 0.32083 0.06654 0.32199 0.06667 0.32361 C 0.06706 0.32592 0.06719 0.32824 0.06745 0.33055 C 0.06771 0.33194 0.0681 0.33333 0.06823 0.33472 C 0.06862 0.33657 0.06875 0.33842 0.06901 0.34028 C 0.06953 0.34328 0.0707 0.34884 0.0707 0.34884 C 0.07162 0.36157 0.07084 0.35555 0.07305 0.36713 L 0.07383 0.37129 C 0.07578 0.42384 0.07383 0.36227 0.07383 0.46805 C 0.07383 0.48449 0.07396 0.50092 0.07461 0.51713 C 0.07474 0.52014 0.07578 0.52268 0.07617 0.52569 C 0.07656 0.52916 0.07682 0.53356 0.07774 0.5368 C 0.07878 0.54074 0.08034 0.54398 0.08086 0.54815 C 0.0819 0.55532 0.08112 0.55208 0.08334 0.55787 C 0.0836 0.55926 0.08373 0.56088 0.08412 0.56203 C 0.08451 0.56366 0.08529 0.56481 0.08568 0.5662 C 0.08633 0.56898 0.08672 0.57199 0.08724 0.57477 L 0.08802 0.57893 C 0.08776 0.60463 0.08763 0.63032 0.08724 0.65625 C 0.08711 0.65903 0.0862 0.6618 0.08646 0.66458 C 0.08776 0.68611 0.08802 0.68703 0.09037 0.69953 C 0.09063 0.70301 0.09076 0.70625 0.09115 0.70949 C 0.09128 0.71088 0.09167 0.71227 0.09193 0.71366 C 0.09245 0.71666 0.09336 0.72338 0.09349 0.72639 C 0.09479 0.74213 0.09271 0.73518 0.09675 0.74444 C 0.09701 0.74699 0.09714 0.7493 0.09753 0.75162 C 0.09766 0.75301 0.09805 0.7544 0.09831 0.75578 L 0.09987 0.76713 C 0.10156 0.76666 0.10834 0.76574 0.11094 0.76412 C 0.11198 0.76366 0.11302 0.76227 0.11406 0.76134 C 0.11563 0.76041 0.11732 0.75995 0.11875 0.75856 C 0.11979 0.75764 0.12084 0.75648 0.12201 0.75578 C 0.1237 0.75463 0.12565 0.75393 0.12748 0.75301 C 0.12826 0.75254 0.12904 0.75208 0.12982 0.75162 C 0.1306 0.75069 0.13138 0.74953 0.13216 0.74884 C 0.13294 0.74815 0.13373 0.74745 0.13464 0.74745 C 0.14453 0.74745 0.15456 0.74838 0.16459 0.74884 C 0.16771 0.7493 0.17448 0.75023 0.178 0.75162 C 0.17878 0.75185 0.17956 0.75301 0.18034 0.75301 C 0.19193 0.75347 0.20352 0.75301 0.21511 0.75301 L 0.2862 0.74028 L 0.2862 0.74028 " pathEditMode="relative" ptsTypes="AAAAAAAAAAAAAAAAAAAAAAAAAAAAAAAAAAAAAAAAAAAAAAAAAAAAAAAAAAAAAAAAAAAAAAAAAAAAAAA">
                                      <p:cBhvr>
                                        <p:cTn id="60" dur="2000" fill="hold"/>
                                        <p:tgtEl>
                                          <p:spTgt spid="1026"/>
                                        </p:tgtEl>
                                        <p:attrNameLst>
                                          <p:attrName>ppt_x</p:attrName>
                                          <p:attrName>ppt_y</p:attrName>
                                        </p:attrNameLst>
                                      </p:cBhvr>
                                    </p:animMotion>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43321-3844-D3A8-8D9C-35A9E41FFBA1}"/>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0199905-BC9C-B92D-1163-C847BEF46B21}"/>
              </a:ext>
            </a:extLst>
          </p:cNvPr>
          <p:cNvSpPr txBox="1">
            <a:spLocks/>
          </p:cNvSpPr>
          <p:nvPr/>
        </p:nvSpPr>
        <p:spPr>
          <a:xfrm>
            <a:off x="838199" y="786366"/>
            <a:ext cx="10876723" cy="39162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 </a:t>
            </a:r>
            <a:r>
              <a:rPr lang="nl-NL" sz="4000" dirty="0" err="1">
                <a:latin typeface="+mn-lt"/>
              </a:rPr>
              <a:t>Energiedrank</a:t>
            </a:r>
            <a:endParaRPr lang="nl-NL" sz="4000" dirty="0">
              <a:latin typeface="+mn-lt"/>
            </a:endParaRPr>
          </a:p>
          <a:p>
            <a:pPr algn="l"/>
            <a:r>
              <a:rPr lang="nl-NL" sz="2800" dirty="0" err="1">
                <a:latin typeface="+mn-lt"/>
              </a:rPr>
              <a:t>Energiedrank</a:t>
            </a:r>
            <a:r>
              <a:rPr lang="nl-NL" sz="2800" dirty="0">
                <a:latin typeface="+mn-lt"/>
              </a:rPr>
              <a:t> bevat zuren. Hierdoor is het drinken van </a:t>
            </a:r>
            <a:r>
              <a:rPr lang="nl-NL" sz="2800" dirty="0" err="1">
                <a:latin typeface="+mn-lt"/>
              </a:rPr>
              <a:t>energiedrank</a:t>
            </a:r>
            <a:r>
              <a:rPr lang="nl-NL" sz="2800" dirty="0">
                <a:latin typeface="+mn-lt"/>
              </a:rPr>
              <a:t> slecht voor je gebit.</a:t>
            </a:r>
          </a:p>
          <a:p>
            <a:pPr algn="l"/>
            <a:endParaRPr lang="nl-NL" sz="2800" dirty="0">
              <a:latin typeface="+mn-lt"/>
            </a:endParaRPr>
          </a:p>
          <a:p>
            <a:pPr marL="457200" indent="-457200" algn="l">
              <a:buFont typeface="Wingdings" pitchFamily="2" charset="2"/>
              <a:buChar char="à"/>
            </a:pPr>
            <a:r>
              <a:rPr lang="nl-NL" sz="2800" dirty="0">
                <a:latin typeface="+mn-lt"/>
              </a:rPr>
              <a:t>Noteer welk deel van een tand als eerste wordt aangetast. </a:t>
            </a:r>
          </a:p>
          <a:p>
            <a:pPr marL="457200" indent="-457200" algn="l">
              <a:buFont typeface="Wingdings" pitchFamily="2" charset="2"/>
              <a:buChar char="à"/>
            </a:pPr>
            <a:endParaRPr lang="nl-NL" sz="2800" dirty="0">
              <a:latin typeface="+mn-lt"/>
            </a:endParaRPr>
          </a:p>
          <a:p>
            <a:pPr algn="l"/>
            <a:endParaRPr lang="nl-NL" sz="2400" dirty="0">
              <a:latin typeface="Segoe Print" panose="02000800000000000000" pitchFamily="2" charset="0"/>
            </a:endParaRPr>
          </a:p>
          <a:p>
            <a:pPr algn="l"/>
            <a:r>
              <a:rPr lang="nl-NL" sz="2400" dirty="0">
                <a:latin typeface="Segoe Print" panose="02000800000000000000" pitchFamily="2" charset="0"/>
              </a:rPr>
              <a:t>Het deel van je tand dat wordt aangetast is </a:t>
            </a:r>
            <a:r>
              <a:rPr lang="nl-NL" sz="2400" b="1" dirty="0">
                <a:solidFill>
                  <a:schemeClr val="accent6"/>
                </a:solidFill>
                <a:latin typeface="Segoe Print" panose="02000800000000000000" pitchFamily="2" charset="0"/>
              </a:rPr>
              <a:t>(tand)glazuur</a:t>
            </a:r>
            <a:r>
              <a:rPr lang="nl-NL" sz="2400" dirty="0">
                <a:latin typeface="Segoe Print" panose="02000800000000000000" pitchFamily="2" charset="0"/>
              </a:rPr>
              <a:t>.</a:t>
            </a:r>
          </a:p>
          <a:p>
            <a:pPr algn="l"/>
            <a:endParaRPr lang="nl-NL" dirty="0">
              <a:latin typeface="+mn-lt"/>
            </a:endParaRPr>
          </a:p>
        </p:txBody>
      </p:sp>
    </p:spTree>
    <p:extLst>
      <p:ext uri="{BB962C8B-B14F-4D97-AF65-F5344CB8AC3E}">
        <p14:creationId xmlns:p14="http://schemas.microsoft.com/office/powerpoint/2010/main" val="10222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A3F9D-9F4E-23B9-4901-452BD197F15F}"/>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EB5AFD75-19DA-BEF7-DF44-5D465D2B7FC1}"/>
              </a:ext>
            </a:extLst>
          </p:cNvPr>
          <p:cNvSpPr txBox="1">
            <a:spLocks/>
          </p:cNvSpPr>
          <p:nvPr/>
        </p:nvSpPr>
        <p:spPr>
          <a:xfrm>
            <a:off x="838199" y="786366"/>
            <a:ext cx="10876723" cy="781177"/>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Het gebit bij andere dieren</a:t>
            </a:r>
          </a:p>
          <a:p>
            <a:pPr algn="l"/>
            <a:endParaRPr lang="nl-NL" dirty="0">
              <a:latin typeface="+mn-lt"/>
            </a:endParaRPr>
          </a:p>
        </p:txBody>
      </p:sp>
      <p:pic>
        <p:nvPicPr>
          <p:cNvPr id="2" name="Picture 2" descr="https://biologielessen.nl/wp-content/uploads/2016/11/Kiezen.jpg">
            <a:extLst>
              <a:ext uri="{FF2B5EF4-FFF2-40B4-BE49-F238E27FC236}">
                <a16:creationId xmlns:a16="http://schemas.microsoft.com/office/drawing/2014/main" id="{D695646F-CFCB-BDD2-7F86-7CC1B760E3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 t="2400" r="1347" b="3393"/>
          <a:stretch>
            <a:fillRect/>
          </a:stretch>
        </p:blipFill>
        <p:spPr bwMode="auto">
          <a:xfrm>
            <a:off x="838199" y="1491682"/>
            <a:ext cx="7713618" cy="508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04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D94DE-ABE7-B54A-7F05-8A50A159118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49F857B5-2A7C-6028-01C0-72712AA5596B}"/>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Huig en strotklepje</a:t>
            </a:r>
          </a:p>
        </p:txBody>
      </p:sp>
    </p:spTree>
    <p:extLst>
      <p:ext uri="{BB962C8B-B14F-4D97-AF65-F5344CB8AC3E}">
        <p14:creationId xmlns:p14="http://schemas.microsoft.com/office/powerpoint/2010/main" val="141902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C37F-A08E-AED1-1260-3A5E59B1BC8A}"/>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ABC83BB-343B-CFED-BA58-33F0FFEBD221}"/>
              </a:ext>
            </a:extLst>
          </p:cNvPr>
          <p:cNvSpPr txBox="1">
            <a:spLocks/>
          </p:cNvSpPr>
          <p:nvPr/>
        </p:nvSpPr>
        <p:spPr>
          <a:xfrm>
            <a:off x="838199" y="786366"/>
            <a:ext cx="10876723" cy="5797314"/>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 Huif of strotklepje</a:t>
            </a:r>
          </a:p>
          <a:p>
            <a:pPr algn="l"/>
            <a:r>
              <a:rPr lang="nl-NL" sz="2400" dirty="0">
                <a:latin typeface="+mn-lt"/>
              </a:rPr>
              <a:t>Carola heeft een trage maag. De zenuwen die haar centraal zenuwstelsel met haar maag verbinden, sturen minder impulsen waardoor de peristaltiek van de maag verstoord is. Voedsel blijft ongeveer drie uur in de maag van een gezond persoon. Bij Carola blijft het voedsel langer in de maag, waardoor zij zich altijd vol voelt. Carola heeft vaak last van maagzuur en laat veel boeren. </a:t>
            </a:r>
          </a:p>
          <a:p>
            <a:pPr algn="l"/>
            <a:endParaRPr lang="nl-NL" sz="2400" dirty="0">
              <a:latin typeface="+mn-lt"/>
            </a:endParaRPr>
          </a:p>
          <a:p>
            <a:pPr algn="l"/>
            <a:r>
              <a:rPr lang="nl-NL" sz="2400" dirty="0">
                <a:latin typeface="+mn-lt"/>
              </a:rPr>
              <a:t>Als Carola een boer laat, kan het teveel aan gas uit haar maag ontsnappen. Het gas verlaat de maag via de mondholte. Op dat moment zijn de luchtpijp en de neusholte afgesloten. </a:t>
            </a:r>
          </a:p>
          <a:p>
            <a:pPr algn="l"/>
            <a:endParaRPr lang="nl-NL" sz="2400" dirty="0">
              <a:latin typeface="+mn-lt"/>
            </a:endParaRPr>
          </a:p>
          <a:p>
            <a:pPr algn="l"/>
            <a:r>
              <a:rPr lang="nl-NL" sz="2400" dirty="0">
                <a:latin typeface="+mn-lt"/>
                <a:sym typeface="Wingdings" pitchFamily="2" charset="2"/>
              </a:rPr>
              <a:t> W</a:t>
            </a:r>
            <a:r>
              <a:rPr lang="nl-NL" sz="2400" dirty="0">
                <a:latin typeface="+mn-lt"/>
              </a:rPr>
              <a:t>elk deel sluit de luchtpijp af en welk deel sluit de neusholte af. </a:t>
            </a:r>
          </a:p>
          <a:p>
            <a:pPr algn="l"/>
            <a:endParaRPr lang="nl-NL" dirty="0">
              <a:latin typeface="+mn-lt"/>
            </a:endParaRPr>
          </a:p>
        </p:txBody>
      </p:sp>
    </p:spTree>
    <p:extLst>
      <p:ext uri="{BB962C8B-B14F-4D97-AF65-F5344CB8AC3E}">
        <p14:creationId xmlns:p14="http://schemas.microsoft.com/office/powerpoint/2010/main" val="226153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E6EB-C27E-4A21-5140-0B32926E10CF}"/>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C56F47C5-A1D1-6606-981E-41325AE2BB23}"/>
              </a:ext>
            </a:extLst>
          </p:cNvPr>
          <p:cNvSpPr txBox="1">
            <a:spLocks/>
          </p:cNvSpPr>
          <p:nvPr/>
        </p:nvSpPr>
        <p:spPr>
          <a:xfrm>
            <a:off x="838199" y="786366"/>
            <a:ext cx="10876723" cy="5797314"/>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 Huif of strotklepje</a:t>
            </a:r>
          </a:p>
          <a:p>
            <a:pPr algn="l"/>
            <a:r>
              <a:rPr lang="nl-NL" sz="2400" dirty="0">
                <a:latin typeface="+mn-lt"/>
                <a:sym typeface="Wingdings" pitchFamily="2" charset="2"/>
              </a:rPr>
              <a:t> W</a:t>
            </a:r>
            <a:r>
              <a:rPr lang="nl-NL" sz="2400" dirty="0">
                <a:latin typeface="+mn-lt"/>
              </a:rPr>
              <a:t>elk deel sluit de luchtpijp af en welk deel sluit de neusholte af. </a:t>
            </a:r>
          </a:p>
          <a:p>
            <a:pPr algn="l"/>
            <a:endParaRPr lang="nl-NL" dirty="0">
              <a:latin typeface="+mn-lt"/>
            </a:endParaRPr>
          </a:p>
        </p:txBody>
      </p:sp>
      <p:pic>
        <p:nvPicPr>
          <p:cNvPr id="12" name="Afbeelding 11" descr="Afbeelding met baby, Menselijk gezicht, kunst&#10;&#10;Automatisch gegenereerde beschrijving">
            <a:extLst>
              <a:ext uri="{FF2B5EF4-FFF2-40B4-BE49-F238E27FC236}">
                <a16:creationId xmlns:a16="http://schemas.microsoft.com/office/drawing/2014/main" id="{10A25E20-C03D-FC8E-88C8-0BC056161F4D}"/>
              </a:ext>
            </a:extLst>
          </p:cNvPr>
          <p:cNvPicPr>
            <a:picLocks noChangeAspect="1"/>
          </p:cNvPicPr>
          <p:nvPr/>
        </p:nvPicPr>
        <p:blipFill rotWithShape="1">
          <a:blip r:embed="rId2"/>
          <a:srcRect l="34426" t="4082" r="35092" b="66750"/>
          <a:stretch/>
        </p:blipFill>
        <p:spPr>
          <a:xfrm>
            <a:off x="3797222" y="2340346"/>
            <a:ext cx="8102706" cy="4211184"/>
          </a:xfrm>
          <a:prstGeom prst="rect">
            <a:avLst/>
          </a:prstGeom>
        </p:spPr>
      </p:pic>
      <p:sp>
        <p:nvSpPr>
          <p:cNvPr id="3" name="Tekstvak 2">
            <a:extLst>
              <a:ext uri="{FF2B5EF4-FFF2-40B4-BE49-F238E27FC236}">
                <a16:creationId xmlns:a16="http://schemas.microsoft.com/office/drawing/2014/main" id="{EEE3B54A-7F6D-C06A-BCCC-E3F53E0881A9}"/>
              </a:ext>
            </a:extLst>
          </p:cNvPr>
          <p:cNvSpPr txBox="1"/>
          <p:nvPr/>
        </p:nvSpPr>
        <p:spPr>
          <a:xfrm>
            <a:off x="3292124" y="2766964"/>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Neusholte</a:t>
            </a:r>
            <a:endParaRPr lang="nl-NL" sz="3700" dirty="0">
              <a:ea typeface="+mj-ea"/>
              <a:cs typeface="Arial" pitchFamily="34" charset="0"/>
            </a:endParaRPr>
          </a:p>
        </p:txBody>
      </p:sp>
      <p:cxnSp>
        <p:nvCxnSpPr>
          <p:cNvPr id="5" name="Rechte verbindingslijn met pijl 4">
            <a:extLst>
              <a:ext uri="{FF2B5EF4-FFF2-40B4-BE49-F238E27FC236}">
                <a16:creationId xmlns:a16="http://schemas.microsoft.com/office/drawing/2014/main" id="{B8DB409D-D047-E7CB-C8B7-DD6BBD9F5D65}"/>
              </a:ext>
            </a:extLst>
          </p:cNvPr>
          <p:cNvCxnSpPr>
            <a:cxnSpLocks/>
          </p:cNvCxnSpPr>
          <p:nvPr/>
        </p:nvCxnSpPr>
        <p:spPr>
          <a:xfrm>
            <a:off x="4748498" y="2987254"/>
            <a:ext cx="1474332" cy="160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6" name="Tekstvak 5">
            <a:extLst>
              <a:ext uri="{FF2B5EF4-FFF2-40B4-BE49-F238E27FC236}">
                <a16:creationId xmlns:a16="http://schemas.microsoft.com/office/drawing/2014/main" id="{EDEE4301-20C7-24B5-B008-118978C7EC99}"/>
              </a:ext>
            </a:extLst>
          </p:cNvPr>
          <p:cNvSpPr txBox="1"/>
          <p:nvPr/>
        </p:nvSpPr>
        <p:spPr>
          <a:xfrm>
            <a:off x="3292124" y="3594981"/>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Huig</a:t>
            </a:r>
            <a:endParaRPr lang="nl-NL" sz="3700" dirty="0">
              <a:ea typeface="+mj-ea"/>
              <a:cs typeface="Arial" pitchFamily="34" charset="0"/>
            </a:endParaRPr>
          </a:p>
        </p:txBody>
      </p:sp>
      <p:cxnSp>
        <p:nvCxnSpPr>
          <p:cNvPr id="7" name="Rechte verbindingslijn met pijl 6">
            <a:extLst>
              <a:ext uri="{FF2B5EF4-FFF2-40B4-BE49-F238E27FC236}">
                <a16:creationId xmlns:a16="http://schemas.microsoft.com/office/drawing/2014/main" id="{D222A18E-F64A-0A4D-5C53-D6E612D0D0AC}"/>
              </a:ext>
            </a:extLst>
          </p:cNvPr>
          <p:cNvCxnSpPr>
            <a:cxnSpLocks/>
          </p:cNvCxnSpPr>
          <p:nvPr/>
        </p:nvCxnSpPr>
        <p:spPr>
          <a:xfrm>
            <a:off x="4748498" y="3815271"/>
            <a:ext cx="2601536"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9" name="Tekstvak 8">
            <a:extLst>
              <a:ext uri="{FF2B5EF4-FFF2-40B4-BE49-F238E27FC236}">
                <a16:creationId xmlns:a16="http://schemas.microsoft.com/office/drawing/2014/main" id="{2D637FDF-1E1A-D011-0BEE-B89EF02B59DD}"/>
              </a:ext>
            </a:extLst>
          </p:cNvPr>
          <p:cNvSpPr txBox="1"/>
          <p:nvPr/>
        </p:nvSpPr>
        <p:spPr>
          <a:xfrm>
            <a:off x="3292124" y="5168552"/>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Luchtpijp</a:t>
            </a:r>
            <a:endParaRPr lang="nl-NL" sz="3700" dirty="0">
              <a:ea typeface="+mj-ea"/>
              <a:cs typeface="Arial" pitchFamily="34" charset="0"/>
            </a:endParaRPr>
          </a:p>
        </p:txBody>
      </p:sp>
      <p:cxnSp>
        <p:nvCxnSpPr>
          <p:cNvPr id="10" name="Rechte verbindingslijn met pijl 9">
            <a:extLst>
              <a:ext uri="{FF2B5EF4-FFF2-40B4-BE49-F238E27FC236}">
                <a16:creationId xmlns:a16="http://schemas.microsoft.com/office/drawing/2014/main" id="{7F30FD8F-2DD2-BA47-2E64-88F49EA8212C}"/>
              </a:ext>
            </a:extLst>
          </p:cNvPr>
          <p:cNvCxnSpPr>
            <a:cxnSpLocks/>
          </p:cNvCxnSpPr>
          <p:nvPr/>
        </p:nvCxnSpPr>
        <p:spPr>
          <a:xfrm>
            <a:off x="4748498" y="5388842"/>
            <a:ext cx="2601536"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0881FA32-F995-E5F9-99A3-20D27273B116}"/>
              </a:ext>
            </a:extLst>
          </p:cNvPr>
          <p:cNvSpPr txBox="1"/>
          <p:nvPr/>
        </p:nvSpPr>
        <p:spPr>
          <a:xfrm>
            <a:off x="3292124" y="4401357"/>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Strotklepje</a:t>
            </a:r>
            <a:endParaRPr lang="nl-NL" sz="3700" dirty="0">
              <a:ea typeface="+mj-ea"/>
              <a:cs typeface="Arial" pitchFamily="34" charset="0"/>
            </a:endParaRPr>
          </a:p>
        </p:txBody>
      </p:sp>
      <p:cxnSp>
        <p:nvCxnSpPr>
          <p:cNvPr id="17" name="Rechte verbindingslijn met pijl 16">
            <a:extLst>
              <a:ext uri="{FF2B5EF4-FFF2-40B4-BE49-F238E27FC236}">
                <a16:creationId xmlns:a16="http://schemas.microsoft.com/office/drawing/2014/main" id="{312FAA56-43E3-BB28-D7C5-995797A960A8}"/>
              </a:ext>
            </a:extLst>
          </p:cNvPr>
          <p:cNvCxnSpPr>
            <a:cxnSpLocks/>
          </p:cNvCxnSpPr>
          <p:nvPr/>
        </p:nvCxnSpPr>
        <p:spPr>
          <a:xfrm>
            <a:off x="4748498" y="4621647"/>
            <a:ext cx="2601536"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289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D15D1-D9ED-89EF-7A02-216C83E7EC0E}"/>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CD3EDD19-9201-5FF1-37FE-99D09741A227}"/>
              </a:ext>
            </a:extLst>
          </p:cNvPr>
          <p:cNvSpPr txBox="1">
            <a:spLocks/>
          </p:cNvSpPr>
          <p:nvPr/>
        </p:nvSpPr>
        <p:spPr>
          <a:xfrm>
            <a:off x="838199" y="786366"/>
            <a:ext cx="10876723" cy="5797314"/>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Examenvraag | Huif of strotklepje</a:t>
            </a:r>
          </a:p>
          <a:p>
            <a:pPr algn="l"/>
            <a:r>
              <a:rPr lang="nl-NL" sz="2400" dirty="0">
                <a:sym typeface="Wingdings" pitchFamily="2" charset="2"/>
              </a:rPr>
              <a:t> W</a:t>
            </a:r>
            <a:r>
              <a:rPr lang="nl-NL" sz="2400" dirty="0"/>
              <a:t>elk deel sluit de luchtpijp af en welk deel sluit de neusholte af. </a:t>
            </a:r>
          </a:p>
          <a:p>
            <a:pPr algn="l"/>
            <a:endParaRPr lang="nl-NL" dirty="0">
              <a:latin typeface="+mn-lt"/>
            </a:endParaRPr>
          </a:p>
        </p:txBody>
      </p:sp>
      <p:pic>
        <p:nvPicPr>
          <p:cNvPr id="2" name="Picture 2" descr="220 Huig de Foto's van de Voorraad - de Vrije &amp; Royalty-Vrije Foto's van de  Voorraad van Dreamweaver">
            <a:extLst>
              <a:ext uri="{FF2B5EF4-FFF2-40B4-BE49-F238E27FC236}">
                <a16:creationId xmlns:a16="http://schemas.microsoft.com/office/drawing/2014/main" id="{9853F998-0004-F6FF-240C-E54AF4A0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771650"/>
            <a:ext cx="7034350" cy="469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6BF1-3DFA-5741-1703-C53E5450CD43}"/>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911781A0-173A-A146-6ED0-84466625EE84}"/>
              </a:ext>
            </a:extLst>
          </p:cNvPr>
          <p:cNvSpPr txBox="1">
            <a:spLocks/>
          </p:cNvSpPr>
          <p:nvPr/>
        </p:nvSpPr>
        <p:spPr>
          <a:xfrm>
            <a:off x="838199" y="786366"/>
            <a:ext cx="10876723" cy="5797314"/>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Neem dit mee naar de examen</a:t>
            </a:r>
          </a:p>
          <a:p>
            <a:pPr algn="l"/>
            <a:endParaRPr lang="nl-NL" sz="2800" dirty="0">
              <a:latin typeface="+mn-lt"/>
            </a:endParaRPr>
          </a:p>
          <a:p>
            <a:pPr marL="342900" indent="-342900" algn="l">
              <a:buFont typeface="Wingdings" pitchFamily="2" charset="2"/>
              <a:buChar char="§"/>
            </a:pPr>
            <a:r>
              <a:rPr lang="nl-NL" sz="2400" dirty="0">
                <a:latin typeface="+mn-lt"/>
              </a:rPr>
              <a:t>Pennen</a:t>
            </a:r>
          </a:p>
          <a:p>
            <a:pPr marL="342900" indent="-342900" algn="l">
              <a:buFont typeface="Wingdings" pitchFamily="2" charset="2"/>
              <a:buChar char="§"/>
            </a:pPr>
            <a:r>
              <a:rPr lang="nl-NL" sz="2400" dirty="0">
                <a:latin typeface="+mn-lt"/>
              </a:rPr>
              <a:t>Potlood</a:t>
            </a:r>
          </a:p>
          <a:p>
            <a:pPr marL="342900" indent="-342900" algn="l">
              <a:buFont typeface="Wingdings" pitchFamily="2" charset="2"/>
              <a:buChar char="§"/>
            </a:pPr>
            <a:r>
              <a:rPr lang="nl-NL" sz="2400" dirty="0">
                <a:latin typeface="+mn-lt"/>
              </a:rPr>
              <a:t>Gum</a:t>
            </a:r>
          </a:p>
          <a:p>
            <a:pPr marL="342900" indent="-342900" algn="l">
              <a:buFont typeface="Wingdings" pitchFamily="2" charset="2"/>
              <a:buChar char="§"/>
            </a:pPr>
            <a:r>
              <a:rPr lang="nl-NL" sz="2400" dirty="0">
                <a:latin typeface="+mn-lt"/>
              </a:rPr>
              <a:t>Liniaal / geodriehoek</a:t>
            </a:r>
          </a:p>
          <a:p>
            <a:pPr marL="342900" indent="-342900" algn="l">
              <a:buFont typeface="Wingdings" pitchFamily="2" charset="2"/>
              <a:buChar char="§"/>
            </a:pPr>
            <a:r>
              <a:rPr lang="nl-NL" sz="2400" dirty="0">
                <a:latin typeface="+mn-lt"/>
              </a:rPr>
              <a:t>Rekenmachine</a:t>
            </a:r>
          </a:p>
          <a:p>
            <a:pPr algn="l"/>
            <a:endParaRPr lang="nl-NL" dirty="0">
              <a:latin typeface="+mn-lt"/>
            </a:endParaRPr>
          </a:p>
        </p:txBody>
      </p:sp>
    </p:spTree>
    <p:extLst>
      <p:ext uri="{BB962C8B-B14F-4D97-AF65-F5344CB8AC3E}">
        <p14:creationId xmlns:p14="http://schemas.microsoft.com/office/powerpoint/2010/main" val="13013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B8BCD-2977-47E7-9CA9-7927C75F2F29}"/>
              </a:ext>
            </a:extLst>
          </p:cNvPr>
          <p:cNvSpPr>
            <a:spLocks noGrp="1"/>
          </p:cNvSpPr>
          <p:nvPr>
            <p:ph type="title"/>
          </p:nvPr>
        </p:nvSpPr>
        <p:spPr/>
        <p:txBody>
          <a:bodyPr/>
          <a:lstStyle/>
          <a:p>
            <a:r>
              <a:rPr lang="nl-NL" dirty="0"/>
              <a:t>Back-up materiaal</a:t>
            </a:r>
          </a:p>
        </p:txBody>
      </p:sp>
      <p:sp>
        <p:nvSpPr>
          <p:cNvPr id="3" name="Tijdelijke aanduiding voor inhoud 2">
            <a:extLst>
              <a:ext uri="{FF2B5EF4-FFF2-40B4-BE49-F238E27FC236}">
                <a16:creationId xmlns:a16="http://schemas.microsoft.com/office/drawing/2014/main" id="{0DCE1F7A-51B4-4B34-B084-BD44E8322309}"/>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3464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A255B-F8BD-DDBB-7A50-FA926AA5A432}"/>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D5E94AE-A0A3-A137-D358-5F3F4AFE2AC0}"/>
              </a:ext>
            </a:extLst>
          </p:cNvPr>
          <p:cNvSpPr txBox="1">
            <a:spLocks/>
          </p:cNvSpPr>
          <p:nvPr/>
        </p:nvSpPr>
        <p:spPr>
          <a:xfrm>
            <a:off x="0" y="0"/>
            <a:ext cx="12191999" cy="6858000"/>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r>
              <a:rPr lang="nl-NL" sz="5400" dirty="0">
                <a:latin typeface="+mn-lt"/>
              </a:rPr>
              <a:t>Het verteringsstelsel en enzymen</a:t>
            </a:r>
          </a:p>
        </p:txBody>
      </p:sp>
    </p:spTree>
    <p:extLst>
      <p:ext uri="{BB962C8B-B14F-4D97-AF65-F5344CB8AC3E}">
        <p14:creationId xmlns:p14="http://schemas.microsoft.com/office/powerpoint/2010/main" val="392556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8B540-0CAE-4AF9-8380-1E51D8DF4BD7}"/>
              </a:ext>
            </a:extLst>
          </p:cNvPr>
          <p:cNvSpPr>
            <a:spLocks noGrp="1"/>
          </p:cNvSpPr>
          <p:nvPr>
            <p:ph type="title"/>
          </p:nvPr>
        </p:nvSpPr>
        <p:spPr/>
        <p:txBody>
          <a:bodyPr/>
          <a:lstStyle/>
          <a:p>
            <a:r>
              <a:rPr lang="nl-NL" dirty="0"/>
              <a:t>Ordenen van cellen</a:t>
            </a:r>
          </a:p>
        </p:txBody>
      </p:sp>
      <p:sp>
        <p:nvSpPr>
          <p:cNvPr id="3" name="Tijdelijke aanduiding voor inhoud 2">
            <a:extLst>
              <a:ext uri="{FF2B5EF4-FFF2-40B4-BE49-F238E27FC236}">
                <a16:creationId xmlns:a16="http://schemas.microsoft.com/office/drawing/2014/main" id="{1AA72476-E9DC-4046-B7EE-3D661F7E9F4F}"/>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57121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06BCC-C290-48D8-943C-8F80E1A7A7BA}"/>
              </a:ext>
            </a:extLst>
          </p:cNvPr>
          <p:cNvSpPr>
            <a:spLocks noGrp="1"/>
          </p:cNvSpPr>
          <p:nvPr>
            <p:ph type="title"/>
          </p:nvPr>
        </p:nvSpPr>
        <p:spPr/>
        <p:txBody>
          <a:bodyPr/>
          <a:lstStyle/>
          <a:p>
            <a:r>
              <a:rPr lang="nl-NL" dirty="0"/>
              <a:t>Ordenen van cellen</a:t>
            </a:r>
          </a:p>
        </p:txBody>
      </p:sp>
      <p:sp>
        <p:nvSpPr>
          <p:cNvPr id="3" name="Tijdelijke aanduiding voor inhoud 2">
            <a:extLst>
              <a:ext uri="{FF2B5EF4-FFF2-40B4-BE49-F238E27FC236}">
                <a16:creationId xmlns:a16="http://schemas.microsoft.com/office/drawing/2014/main" id="{1EDDA3CC-6168-4F9E-AA76-AF52BAE7B3DC}"/>
              </a:ext>
            </a:extLst>
          </p:cNvPr>
          <p:cNvSpPr>
            <a:spLocks noGrp="1"/>
          </p:cNvSpPr>
          <p:nvPr>
            <p:ph idx="1"/>
          </p:nvPr>
        </p:nvSpPr>
        <p:spPr>
          <a:xfrm>
            <a:off x="838200" y="1570443"/>
            <a:ext cx="10515600" cy="4351338"/>
          </a:xfrm>
        </p:spPr>
        <p:txBody>
          <a:bodyPr>
            <a:normAutofit/>
          </a:bodyPr>
          <a:lstStyle/>
          <a:p>
            <a:r>
              <a:rPr lang="nl-NL" b="1" dirty="0"/>
              <a:t>                                 Plant	Dier	      Bacterie         Schimmel</a:t>
            </a:r>
          </a:p>
          <a:p>
            <a:endParaRPr lang="nl-NL" b="1" dirty="0"/>
          </a:p>
          <a:p>
            <a:endParaRPr lang="nl-NL" b="1" dirty="0"/>
          </a:p>
          <a:p>
            <a:endParaRPr lang="nl-NL" b="1" dirty="0"/>
          </a:p>
          <a:p>
            <a:endParaRPr lang="nl-NL" b="1" dirty="0"/>
          </a:p>
          <a:p>
            <a:r>
              <a:rPr lang="nl-NL" b="1" dirty="0"/>
              <a:t>Bladgroenkorrel     </a:t>
            </a:r>
            <a:r>
              <a:rPr lang="nl-NL" dirty="0">
                <a:solidFill>
                  <a:srgbClr val="00B050"/>
                </a:solidFill>
              </a:rPr>
              <a:t>Ja</a:t>
            </a:r>
            <a:r>
              <a:rPr lang="nl-NL" dirty="0"/>
              <a:t>		</a:t>
            </a:r>
            <a:r>
              <a:rPr lang="nl-NL" dirty="0">
                <a:solidFill>
                  <a:srgbClr val="FF0000"/>
                </a:solidFill>
              </a:rPr>
              <a:t>Nee		Nee		Nee</a:t>
            </a:r>
          </a:p>
          <a:p>
            <a:r>
              <a:rPr lang="nl-NL" b="1" dirty="0"/>
              <a:t>Celwand		   </a:t>
            </a:r>
            <a:r>
              <a:rPr lang="nl-NL" dirty="0">
                <a:solidFill>
                  <a:srgbClr val="00B050"/>
                </a:solidFill>
              </a:rPr>
              <a:t>Ja</a:t>
            </a:r>
            <a:r>
              <a:rPr lang="nl-NL" dirty="0"/>
              <a:t>		</a:t>
            </a:r>
            <a:r>
              <a:rPr lang="nl-NL" dirty="0">
                <a:solidFill>
                  <a:srgbClr val="FF0000"/>
                </a:solidFill>
              </a:rPr>
              <a:t>Nee</a:t>
            </a:r>
            <a:r>
              <a:rPr lang="nl-NL" dirty="0"/>
              <a:t>		</a:t>
            </a:r>
            <a:r>
              <a:rPr lang="nl-NL" dirty="0">
                <a:solidFill>
                  <a:srgbClr val="00B050"/>
                </a:solidFill>
              </a:rPr>
              <a:t>Ja</a:t>
            </a:r>
            <a:r>
              <a:rPr lang="nl-NL" dirty="0"/>
              <a:t>		</a:t>
            </a:r>
            <a:r>
              <a:rPr lang="nl-NL" dirty="0">
                <a:solidFill>
                  <a:srgbClr val="00B050"/>
                </a:solidFill>
              </a:rPr>
              <a:t>Ja</a:t>
            </a:r>
            <a:endParaRPr lang="nl-NL" b="1" dirty="0">
              <a:solidFill>
                <a:srgbClr val="00B050"/>
              </a:solidFill>
            </a:endParaRPr>
          </a:p>
          <a:p>
            <a:r>
              <a:rPr lang="nl-NL" b="1" dirty="0"/>
              <a:t>Celkern		   </a:t>
            </a:r>
            <a:r>
              <a:rPr lang="nl-NL" dirty="0">
                <a:solidFill>
                  <a:srgbClr val="00B050"/>
                </a:solidFill>
              </a:rPr>
              <a:t>Ja</a:t>
            </a:r>
            <a:r>
              <a:rPr lang="nl-NL" dirty="0"/>
              <a:t>		</a:t>
            </a:r>
            <a:r>
              <a:rPr lang="nl-NL" dirty="0">
                <a:solidFill>
                  <a:srgbClr val="00B050"/>
                </a:solidFill>
              </a:rPr>
              <a:t>Ja</a:t>
            </a:r>
            <a:r>
              <a:rPr lang="nl-NL" dirty="0"/>
              <a:t>		</a:t>
            </a:r>
            <a:r>
              <a:rPr lang="nl-NL" dirty="0">
                <a:solidFill>
                  <a:srgbClr val="FF0000"/>
                </a:solidFill>
              </a:rPr>
              <a:t>Nee</a:t>
            </a:r>
            <a:r>
              <a:rPr lang="nl-NL" dirty="0"/>
              <a:t>		</a:t>
            </a:r>
            <a:r>
              <a:rPr lang="nl-NL" dirty="0">
                <a:solidFill>
                  <a:srgbClr val="00B050"/>
                </a:solidFill>
              </a:rPr>
              <a:t>Ja</a:t>
            </a:r>
            <a:endParaRPr lang="nl-NL" b="1" dirty="0">
              <a:solidFill>
                <a:srgbClr val="00B050"/>
              </a:solidFill>
            </a:endParaRPr>
          </a:p>
          <a:p>
            <a:endParaRPr lang="nl-NL" b="1" dirty="0"/>
          </a:p>
          <a:p>
            <a:endParaRPr lang="nl-NL" b="1" dirty="0"/>
          </a:p>
        </p:txBody>
      </p:sp>
      <p:sp>
        <p:nvSpPr>
          <p:cNvPr id="4" name="Rechthoek: afgeronde hoeken 3">
            <a:extLst>
              <a:ext uri="{FF2B5EF4-FFF2-40B4-BE49-F238E27FC236}">
                <a16:creationId xmlns:a16="http://schemas.microsoft.com/office/drawing/2014/main" id="{3B618325-081A-4E09-BE51-20E34699C19F}"/>
              </a:ext>
            </a:extLst>
          </p:cNvPr>
          <p:cNvSpPr/>
          <p:nvPr/>
        </p:nvSpPr>
        <p:spPr>
          <a:xfrm>
            <a:off x="3646968" y="2055536"/>
            <a:ext cx="1127051" cy="169057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afgeronde hoeken 4">
            <a:extLst>
              <a:ext uri="{FF2B5EF4-FFF2-40B4-BE49-F238E27FC236}">
                <a16:creationId xmlns:a16="http://schemas.microsoft.com/office/drawing/2014/main" id="{01E4007B-9E9C-486A-BB00-743D3A5A979A}"/>
              </a:ext>
            </a:extLst>
          </p:cNvPr>
          <p:cNvSpPr/>
          <p:nvPr/>
        </p:nvSpPr>
        <p:spPr>
          <a:xfrm>
            <a:off x="3742660" y="2169042"/>
            <a:ext cx="956931" cy="1467293"/>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Ovaal 5">
            <a:extLst>
              <a:ext uri="{FF2B5EF4-FFF2-40B4-BE49-F238E27FC236}">
                <a16:creationId xmlns:a16="http://schemas.microsoft.com/office/drawing/2014/main" id="{FC20DEC6-86B4-42A1-B053-B3CC227768B2}"/>
              </a:ext>
            </a:extLst>
          </p:cNvPr>
          <p:cNvSpPr/>
          <p:nvPr/>
        </p:nvSpPr>
        <p:spPr>
          <a:xfrm>
            <a:off x="3827721" y="2679405"/>
            <a:ext cx="223284" cy="2870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0059E826-2246-4444-B213-774698908D4D}"/>
              </a:ext>
            </a:extLst>
          </p:cNvPr>
          <p:cNvSpPr/>
          <p:nvPr/>
        </p:nvSpPr>
        <p:spPr>
          <a:xfrm>
            <a:off x="3912781" y="2307265"/>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0E0594C6-C303-457F-B36C-FBA60CF9EF1D}"/>
              </a:ext>
            </a:extLst>
          </p:cNvPr>
          <p:cNvSpPr/>
          <p:nvPr/>
        </p:nvSpPr>
        <p:spPr>
          <a:xfrm>
            <a:off x="4167962" y="2250558"/>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5853A491-5080-42C7-822F-4B46216EBA6E}"/>
              </a:ext>
            </a:extLst>
          </p:cNvPr>
          <p:cNvSpPr/>
          <p:nvPr/>
        </p:nvSpPr>
        <p:spPr>
          <a:xfrm>
            <a:off x="4348715" y="2502195"/>
            <a:ext cx="138223"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9654F503-0631-40F3-8764-CC31E04E61D9}"/>
              </a:ext>
            </a:extLst>
          </p:cNvPr>
          <p:cNvSpPr/>
          <p:nvPr/>
        </p:nvSpPr>
        <p:spPr>
          <a:xfrm>
            <a:off x="4486938" y="2775097"/>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5C94C578-10D8-4C77-A191-A63EC92A2293}"/>
              </a:ext>
            </a:extLst>
          </p:cNvPr>
          <p:cNvSpPr/>
          <p:nvPr/>
        </p:nvSpPr>
        <p:spPr>
          <a:xfrm>
            <a:off x="4417826" y="3047999"/>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64065904-6E67-497F-92A2-0D01FBE73D5E}"/>
              </a:ext>
            </a:extLst>
          </p:cNvPr>
          <p:cNvSpPr/>
          <p:nvPr/>
        </p:nvSpPr>
        <p:spPr>
          <a:xfrm>
            <a:off x="4348713" y="3301409"/>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38A8CF43-74FD-4CB2-B426-E3F2206E3744}"/>
              </a:ext>
            </a:extLst>
          </p:cNvPr>
          <p:cNvSpPr/>
          <p:nvPr/>
        </p:nvSpPr>
        <p:spPr>
          <a:xfrm>
            <a:off x="4029738" y="3407735"/>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ED208640-2778-45B2-B33A-5F580E7BF1F8}"/>
              </a:ext>
            </a:extLst>
          </p:cNvPr>
          <p:cNvSpPr/>
          <p:nvPr/>
        </p:nvSpPr>
        <p:spPr>
          <a:xfrm>
            <a:off x="3870251" y="3175590"/>
            <a:ext cx="138224" cy="1275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Vrije vorm: vorm 14">
            <a:extLst>
              <a:ext uri="{FF2B5EF4-FFF2-40B4-BE49-F238E27FC236}">
                <a16:creationId xmlns:a16="http://schemas.microsoft.com/office/drawing/2014/main" id="{E54436B1-65EE-4C77-B520-63D8CA06E7F7}"/>
              </a:ext>
            </a:extLst>
          </p:cNvPr>
          <p:cNvSpPr/>
          <p:nvPr/>
        </p:nvSpPr>
        <p:spPr>
          <a:xfrm>
            <a:off x="4061637" y="2456121"/>
            <a:ext cx="352603" cy="882502"/>
          </a:xfrm>
          <a:custGeom>
            <a:avLst/>
            <a:gdLst>
              <a:gd name="connsiteX0" fmla="*/ 31898 w 352603"/>
              <a:gd name="connsiteY0" fmla="*/ 212651 h 882502"/>
              <a:gd name="connsiteX1" fmla="*/ 21265 w 352603"/>
              <a:gd name="connsiteY1" fmla="*/ 159488 h 882502"/>
              <a:gd name="connsiteX2" fmla="*/ 42530 w 352603"/>
              <a:gd name="connsiteY2" fmla="*/ 95693 h 882502"/>
              <a:gd name="connsiteX3" fmla="*/ 74428 w 352603"/>
              <a:gd name="connsiteY3" fmla="*/ 21265 h 882502"/>
              <a:gd name="connsiteX4" fmla="*/ 106326 w 352603"/>
              <a:gd name="connsiteY4" fmla="*/ 0 h 882502"/>
              <a:gd name="connsiteX5" fmla="*/ 180754 w 352603"/>
              <a:gd name="connsiteY5" fmla="*/ 95693 h 882502"/>
              <a:gd name="connsiteX6" fmla="*/ 191386 w 352603"/>
              <a:gd name="connsiteY6" fmla="*/ 127591 h 882502"/>
              <a:gd name="connsiteX7" fmla="*/ 223284 w 352603"/>
              <a:gd name="connsiteY7" fmla="*/ 138223 h 882502"/>
              <a:gd name="connsiteX8" fmla="*/ 255182 w 352603"/>
              <a:gd name="connsiteY8" fmla="*/ 159488 h 882502"/>
              <a:gd name="connsiteX9" fmla="*/ 276447 w 352603"/>
              <a:gd name="connsiteY9" fmla="*/ 191386 h 882502"/>
              <a:gd name="connsiteX10" fmla="*/ 297712 w 352603"/>
              <a:gd name="connsiteY10" fmla="*/ 255181 h 882502"/>
              <a:gd name="connsiteX11" fmla="*/ 318977 w 352603"/>
              <a:gd name="connsiteY11" fmla="*/ 318977 h 882502"/>
              <a:gd name="connsiteX12" fmla="*/ 329610 w 352603"/>
              <a:gd name="connsiteY12" fmla="*/ 350874 h 882502"/>
              <a:gd name="connsiteX13" fmla="*/ 340242 w 352603"/>
              <a:gd name="connsiteY13" fmla="*/ 382772 h 882502"/>
              <a:gd name="connsiteX14" fmla="*/ 340242 w 352603"/>
              <a:gd name="connsiteY14" fmla="*/ 648586 h 882502"/>
              <a:gd name="connsiteX15" fmla="*/ 308344 w 352603"/>
              <a:gd name="connsiteY15" fmla="*/ 701749 h 882502"/>
              <a:gd name="connsiteX16" fmla="*/ 276447 w 352603"/>
              <a:gd name="connsiteY16" fmla="*/ 712381 h 882502"/>
              <a:gd name="connsiteX17" fmla="*/ 244549 w 352603"/>
              <a:gd name="connsiteY17" fmla="*/ 744279 h 882502"/>
              <a:gd name="connsiteX18" fmla="*/ 180754 w 352603"/>
              <a:gd name="connsiteY18" fmla="*/ 871870 h 882502"/>
              <a:gd name="connsiteX19" fmla="*/ 148856 w 352603"/>
              <a:gd name="connsiteY19" fmla="*/ 882502 h 882502"/>
              <a:gd name="connsiteX20" fmla="*/ 74428 w 352603"/>
              <a:gd name="connsiteY20" fmla="*/ 871870 h 882502"/>
              <a:gd name="connsiteX21" fmla="*/ 21265 w 352603"/>
              <a:gd name="connsiteY21" fmla="*/ 776177 h 882502"/>
              <a:gd name="connsiteX22" fmla="*/ 0 w 352603"/>
              <a:gd name="connsiteY22" fmla="*/ 744279 h 882502"/>
              <a:gd name="connsiteX23" fmla="*/ 10633 w 352603"/>
              <a:gd name="connsiteY23" fmla="*/ 595423 h 882502"/>
              <a:gd name="connsiteX24" fmla="*/ 53163 w 352603"/>
              <a:gd name="connsiteY24" fmla="*/ 499730 h 882502"/>
              <a:gd name="connsiteX25" fmla="*/ 63796 w 352603"/>
              <a:gd name="connsiteY25" fmla="*/ 467832 h 882502"/>
              <a:gd name="connsiteX26" fmla="*/ 53163 w 352603"/>
              <a:gd name="connsiteY26" fmla="*/ 382772 h 882502"/>
              <a:gd name="connsiteX27" fmla="*/ 42530 w 352603"/>
              <a:gd name="connsiteY27" fmla="*/ 340242 h 882502"/>
              <a:gd name="connsiteX28" fmla="*/ 31898 w 352603"/>
              <a:gd name="connsiteY28" fmla="*/ 308344 h 882502"/>
              <a:gd name="connsiteX29" fmla="*/ 31898 w 352603"/>
              <a:gd name="connsiteY29" fmla="*/ 212651 h 8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603" h="882502">
                <a:moveTo>
                  <a:pt x="31898" y="212651"/>
                </a:moveTo>
                <a:cubicBezTo>
                  <a:pt x="30126" y="187842"/>
                  <a:pt x="19629" y="177486"/>
                  <a:pt x="21265" y="159488"/>
                </a:cubicBezTo>
                <a:cubicBezTo>
                  <a:pt x="23294" y="137165"/>
                  <a:pt x="37093" y="117439"/>
                  <a:pt x="42530" y="95693"/>
                </a:cubicBezTo>
                <a:cubicBezTo>
                  <a:pt x="50664" y="63158"/>
                  <a:pt x="49953" y="45740"/>
                  <a:pt x="74428" y="21265"/>
                </a:cubicBezTo>
                <a:cubicBezTo>
                  <a:pt x="83464" y="12229"/>
                  <a:pt x="95693" y="7088"/>
                  <a:pt x="106326" y="0"/>
                </a:cubicBezTo>
                <a:cubicBezTo>
                  <a:pt x="157197" y="76306"/>
                  <a:pt x="130784" y="45723"/>
                  <a:pt x="180754" y="95693"/>
                </a:cubicBezTo>
                <a:cubicBezTo>
                  <a:pt x="184298" y="106326"/>
                  <a:pt x="183461" y="119666"/>
                  <a:pt x="191386" y="127591"/>
                </a:cubicBezTo>
                <a:cubicBezTo>
                  <a:pt x="199311" y="135516"/>
                  <a:pt x="213259" y="133211"/>
                  <a:pt x="223284" y="138223"/>
                </a:cubicBezTo>
                <a:cubicBezTo>
                  <a:pt x="234714" y="143938"/>
                  <a:pt x="244549" y="152400"/>
                  <a:pt x="255182" y="159488"/>
                </a:cubicBezTo>
                <a:cubicBezTo>
                  <a:pt x="262270" y="170121"/>
                  <a:pt x="271257" y="179709"/>
                  <a:pt x="276447" y="191386"/>
                </a:cubicBezTo>
                <a:cubicBezTo>
                  <a:pt x="285551" y="211869"/>
                  <a:pt x="290624" y="233916"/>
                  <a:pt x="297712" y="255181"/>
                </a:cubicBezTo>
                <a:lnTo>
                  <a:pt x="318977" y="318977"/>
                </a:lnTo>
                <a:lnTo>
                  <a:pt x="329610" y="350874"/>
                </a:lnTo>
                <a:lnTo>
                  <a:pt x="340242" y="382772"/>
                </a:lnTo>
                <a:cubicBezTo>
                  <a:pt x="356095" y="509591"/>
                  <a:pt x="357340" y="477603"/>
                  <a:pt x="340242" y="648586"/>
                </a:cubicBezTo>
                <a:cubicBezTo>
                  <a:pt x="338107" y="669941"/>
                  <a:pt x="327100" y="690495"/>
                  <a:pt x="308344" y="701749"/>
                </a:cubicBezTo>
                <a:cubicBezTo>
                  <a:pt x="298734" y="707515"/>
                  <a:pt x="287079" y="708837"/>
                  <a:pt x="276447" y="712381"/>
                </a:cubicBezTo>
                <a:cubicBezTo>
                  <a:pt x="265814" y="723014"/>
                  <a:pt x="251852" y="731134"/>
                  <a:pt x="244549" y="744279"/>
                </a:cubicBezTo>
                <a:cubicBezTo>
                  <a:pt x="229537" y="771300"/>
                  <a:pt x="219373" y="858998"/>
                  <a:pt x="180754" y="871870"/>
                </a:cubicBezTo>
                <a:lnTo>
                  <a:pt x="148856" y="882502"/>
                </a:lnTo>
                <a:cubicBezTo>
                  <a:pt x="124047" y="878958"/>
                  <a:pt x="95571" y="885325"/>
                  <a:pt x="74428" y="871870"/>
                </a:cubicBezTo>
                <a:cubicBezTo>
                  <a:pt x="25262" y="840583"/>
                  <a:pt x="40164" y="813975"/>
                  <a:pt x="21265" y="776177"/>
                </a:cubicBezTo>
                <a:cubicBezTo>
                  <a:pt x="15550" y="764747"/>
                  <a:pt x="7088" y="754912"/>
                  <a:pt x="0" y="744279"/>
                </a:cubicBezTo>
                <a:cubicBezTo>
                  <a:pt x="3544" y="694660"/>
                  <a:pt x="3254" y="644618"/>
                  <a:pt x="10633" y="595423"/>
                </a:cubicBezTo>
                <a:cubicBezTo>
                  <a:pt x="22389" y="517051"/>
                  <a:pt x="27189" y="551678"/>
                  <a:pt x="53163" y="499730"/>
                </a:cubicBezTo>
                <a:cubicBezTo>
                  <a:pt x="58175" y="489705"/>
                  <a:pt x="60252" y="478465"/>
                  <a:pt x="63796" y="467832"/>
                </a:cubicBezTo>
                <a:cubicBezTo>
                  <a:pt x="60252" y="439479"/>
                  <a:pt x="57861" y="410957"/>
                  <a:pt x="53163" y="382772"/>
                </a:cubicBezTo>
                <a:cubicBezTo>
                  <a:pt x="50761" y="368358"/>
                  <a:pt x="46544" y="354293"/>
                  <a:pt x="42530" y="340242"/>
                </a:cubicBezTo>
                <a:cubicBezTo>
                  <a:pt x="39451" y="329465"/>
                  <a:pt x="33013" y="319496"/>
                  <a:pt x="31898" y="308344"/>
                </a:cubicBezTo>
                <a:cubicBezTo>
                  <a:pt x="29430" y="283658"/>
                  <a:pt x="33670" y="237460"/>
                  <a:pt x="31898" y="21265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9CB3A763-B38D-4AE2-9E11-74BCE3F40CF0}"/>
              </a:ext>
            </a:extLst>
          </p:cNvPr>
          <p:cNvSpPr/>
          <p:nvPr/>
        </p:nvSpPr>
        <p:spPr>
          <a:xfrm>
            <a:off x="5199321" y="2250558"/>
            <a:ext cx="1201479" cy="994144"/>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29547F56-FC9B-48DF-A9ED-0FF6F1899F78}"/>
              </a:ext>
            </a:extLst>
          </p:cNvPr>
          <p:cNvSpPr/>
          <p:nvPr/>
        </p:nvSpPr>
        <p:spPr>
          <a:xfrm>
            <a:off x="5479312" y="2434856"/>
            <a:ext cx="223284" cy="2870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FD0C4EAB-B3FF-4444-AD56-07532A294FFC}"/>
              </a:ext>
            </a:extLst>
          </p:cNvPr>
          <p:cNvSpPr/>
          <p:nvPr/>
        </p:nvSpPr>
        <p:spPr>
          <a:xfrm>
            <a:off x="9190075" y="2066169"/>
            <a:ext cx="1127051" cy="169057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afgeronde hoeken 18">
            <a:extLst>
              <a:ext uri="{FF2B5EF4-FFF2-40B4-BE49-F238E27FC236}">
                <a16:creationId xmlns:a16="http://schemas.microsoft.com/office/drawing/2014/main" id="{5BAD293D-F4A8-4AB3-AC48-4CE423D1511F}"/>
              </a:ext>
            </a:extLst>
          </p:cNvPr>
          <p:cNvSpPr/>
          <p:nvPr/>
        </p:nvSpPr>
        <p:spPr>
          <a:xfrm>
            <a:off x="9285767" y="2179675"/>
            <a:ext cx="956931" cy="1467293"/>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Ovaal 19">
            <a:extLst>
              <a:ext uri="{FF2B5EF4-FFF2-40B4-BE49-F238E27FC236}">
                <a16:creationId xmlns:a16="http://schemas.microsoft.com/office/drawing/2014/main" id="{25662745-7E7B-4E7B-BFEB-892EFBE583DA}"/>
              </a:ext>
            </a:extLst>
          </p:cNvPr>
          <p:cNvSpPr/>
          <p:nvPr/>
        </p:nvSpPr>
        <p:spPr>
          <a:xfrm>
            <a:off x="9370828" y="2690038"/>
            <a:ext cx="223284" cy="2870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Vrije vorm: vorm 20">
            <a:extLst>
              <a:ext uri="{FF2B5EF4-FFF2-40B4-BE49-F238E27FC236}">
                <a16:creationId xmlns:a16="http://schemas.microsoft.com/office/drawing/2014/main" id="{54F8B64B-56B0-4DD8-A09F-55BB8872101A}"/>
              </a:ext>
            </a:extLst>
          </p:cNvPr>
          <p:cNvSpPr/>
          <p:nvPr/>
        </p:nvSpPr>
        <p:spPr>
          <a:xfrm>
            <a:off x="9604744" y="2466754"/>
            <a:ext cx="352603" cy="882502"/>
          </a:xfrm>
          <a:custGeom>
            <a:avLst/>
            <a:gdLst>
              <a:gd name="connsiteX0" fmla="*/ 31898 w 352603"/>
              <a:gd name="connsiteY0" fmla="*/ 212651 h 882502"/>
              <a:gd name="connsiteX1" fmla="*/ 21265 w 352603"/>
              <a:gd name="connsiteY1" fmla="*/ 159488 h 882502"/>
              <a:gd name="connsiteX2" fmla="*/ 42530 w 352603"/>
              <a:gd name="connsiteY2" fmla="*/ 95693 h 882502"/>
              <a:gd name="connsiteX3" fmla="*/ 74428 w 352603"/>
              <a:gd name="connsiteY3" fmla="*/ 21265 h 882502"/>
              <a:gd name="connsiteX4" fmla="*/ 106326 w 352603"/>
              <a:gd name="connsiteY4" fmla="*/ 0 h 882502"/>
              <a:gd name="connsiteX5" fmla="*/ 180754 w 352603"/>
              <a:gd name="connsiteY5" fmla="*/ 95693 h 882502"/>
              <a:gd name="connsiteX6" fmla="*/ 191386 w 352603"/>
              <a:gd name="connsiteY6" fmla="*/ 127591 h 882502"/>
              <a:gd name="connsiteX7" fmla="*/ 223284 w 352603"/>
              <a:gd name="connsiteY7" fmla="*/ 138223 h 882502"/>
              <a:gd name="connsiteX8" fmla="*/ 255182 w 352603"/>
              <a:gd name="connsiteY8" fmla="*/ 159488 h 882502"/>
              <a:gd name="connsiteX9" fmla="*/ 276447 w 352603"/>
              <a:gd name="connsiteY9" fmla="*/ 191386 h 882502"/>
              <a:gd name="connsiteX10" fmla="*/ 297712 w 352603"/>
              <a:gd name="connsiteY10" fmla="*/ 255181 h 882502"/>
              <a:gd name="connsiteX11" fmla="*/ 318977 w 352603"/>
              <a:gd name="connsiteY11" fmla="*/ 318977 h 882502"/>
              <a:gd name="connsiteX12" fmla="*/ 329610 w 352603"/>
              <a:gd name="connsiteY12" fmla="*/ 350874 h 882502"/>
              <a:gd name="connsiteX13" fmla="*/ 340242 w 352603"/>
              <a:gd name="connsiteY13" fmla="*/ 382772 h 882502"/>
              <a:gd name="connsiteX14" fmla="*/ 340242 w 352603"/>
              <a:gd name="connsiteY14" fmla="*/ 648586 h 882502"/>
              <a:gd name="connsiteX15" fmla="*/ 308344 w 352603"/>
              <a:gd name="connsiteY15" fmla="*/ 701749 h 882502"/>
              <a:gd name="connsiteX16" fmla="*/ 276447 w 352603"/>
              <a:gd name="connsiteY16" fmla="*/ 712381 h 882502"/>
              <a:gd name="connsiteX17" fmla="*/ 244549 w 352603"/>
              <a:gd name="connsiteY17" fmla="*/ 744279 h 882502"/>
              <a:gd name="connsiteX18" fmla="*/ 180754 w 352603"/>
              <a:gd name="connsiteY18" fmla="*/ 871870 h 882502"/>
              <a:gd name="connsiteX19" fmla="*/ 148856 w 352603"/>
              <a:gd name="connsiteY19" fmla="*/ 882502 h 882502"/>
              <a:gd name="connsiteX20" fmla="*/ 74428 w 352603"/>
              <a:gd name="connsiteY20" fmla="*/ 871870 h 882502"/>
              <a:gd name="connsiteX21" fmla="*/ 21265 w 352603"/>
              <a:gd name="connsiteY21" fmla="*/ 776177 h 882502"/>
              <a:gd name="connsiteX22" fmla="*/ 0 w 352603"/>
              <a:gd name="connsiteY22" fmla="*/ 744279 h 882502"/>
              <a:gd name="connsiteX23" fmla="*/ 10633 w 352603"/>
              <a:gd name="connsiteY23" fmla="*/ 595423 h 882502"/>
              <a:gd name="connsiteX24" fmla="*/ 53163 w 352603"/>
              <a:gd name="connsiteY24" fmla="*/ 499730 h 882502"/>
              <a:gd name="connsiteX25" fmla="*/ 63796 w 352603"/>
              <a:gd name="connsiteY25" fmla="*/ 467832 h 882502"/>
              <a:gd name="connsiteX26" fmla="*/ 53163 w 352603"/>
              <a:gd name="connsiteY26" fmla="*/ 382772 h 882502"/>
              <a:gd name="connsiteX27" fmla="*/ 42530 w 352603"/>
              <a:gd name="connsiteY27" fmla="*/ 340242 h 882502"/>
              <a:gd name="connsiteX28" fmla="*/ 31898 w 352603"/>
              <a:gd name="connsiteY28" fmla="*/ 308344 h 882502"/>
              <a:gd name="connsiteX29" fmla="*/ 31898 w 352603"/>
              <a:gd name="connsiteY29" fmla="*/ 212651 h 8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603" h="882502">
                <a:moveTo>
                  <a:pt x="31898" y="212651"/>
                </a:moveTo>
                <a:cubicBezTo>
                  <a:pt x="30126" y="187842"/>
                  <a:pt x="19629" y="177486"/>
                  <a:pt x="21265" y="159488"/>
                </a:cubicBezTo>
                <a:cubicBezTo>
                  <a:pt x="23294" y="137165"/>
                  <a:pt x="37093" y="117439"/>
                  <a:pt x="42530" y="95693"/>
                </a:cubicBezTo>
                <a:cubicBezTo>
                  <a:pt x="50664" y="63158"/>
                  <a:pt x="49953" y="45740"/>
                  <a:pt x="74428" y="21265"/>
                </a:cubicBezTo>
                <a:cubicBezTo>
                  <a:pt x="83464" y="12229"/>
                  <a:pt x="95693" y="7088"/>
                  <a:pt x="106326" y="0"/>
                </a:cubicBezTo>
                <a:cubicBezTo>
                  <a:pt x="157197" y="76306"/>
                  <a:pt x="130784" y="45723"/>
                  <a:pt x="180754" y="95693"/>
                </a:cubicBezTo>
                <a:cubicBezTo>
                  <a:pt x="184298" y="106326"/>
                  <a:pt x="183461" y="119666"/>
                  <a:pt x="191386" y="127591"/>
                </a:cubicBezTo>
                <a:cubicBezTo>
                  <a:pt x="199311" y="135516"/>
                  <a:pt x="213259" y="133211"/>
                  <a:pt x="223284" y="138223"/>
                </a:cubicBezTo>
                <a:cubicBezTo>
                  <a:pt x="234714" y="143938"/>
                  <a:pt x="244549" y="152400"/>
                  <a:pt x="255182" y="159488"/>
                </a:cubicBezTo>
                <a:cubicBezTo>
                  <a:pt x="262270" y="170121"/>
                  <a:pt x="271257" y="179709"/>
                  <a:pt x="276447" y="191386"/>
                </a:cubicBezTo>
                <a:cubicBezTo>
                  <a:pt x="285551" y="211869"/>
                  <a:pt x="290624" y="233916"/>
                  <a:pt x="297712" y="255181"/>
                </a:cubicBezTo>
                <a:lnTo>
                  <a:pt x="318977" y="318977"/>
                </a:lnTo>
                <a:lnTo>
                  <a:pt x="329610" y="350874"/>
                </a:lnTo>
                <a:lnTo>
                  <a:pt x="340242" y="382772"/>
                </a:lnTo>
                <a:cubicBezTo>
                  <a:pt x="356095" y="509591"/>
                  <a:pt x="357340" y="477603"/>
                  <a:pt x="340242" y="648586"/>
                </a:cubicBezTo>
                <a:cubicBezTo>
                  <a:pt x="338107" y="669941"/>
                  <a:pt x="327100" y="690495"/>
                  <a:pt x="308344" y="701749"/>
                </a:cubicBezTo>
                <a:cubicBezTo>
                  <a:pt x="298734" y="707515"/>
                  <a:pt x="287079" y="708837"/>
                  <a:pt x="276447" y="712381"/>
                </a:cubicBezTo>
                <a:cubicBezTo>
                  <a:pt x="265814" y="723014"/>
                  <a:pt x="251852" y="731134"/>
                  <a:pt x="244549" y="744279"/>
                </a:cubicBezTo>
                <a:cubicBezTo>
                  <a:pt x="229537" y="771300"/>
                  <a:pt x="219373" y="858998"/>
                  <a:pt x="180754" y="871870"/>
                </a:cubicBezTo>
                <a:lnTo>
                  <a:pt x="148856" y="882502"/>
                </a:lnTo>
                <a:cubicBezTo>
                  <a:pt x="124047" y="878958"/>
                  <a:pt x="95571" y="885325"/>
                  <a:pt x="74428" y="871870"/>
                </a:cubicBezTo>
                <a:cubicBezTo>
                  <a:pt x="25262" y="840583"/>
                  <a:pt x="40164" y="813975"/>
                  <a:pt x="21265" y="776177"/>
                </a:cubicBezTo>
                <a:cubicBezTo>
                  <a:pt x="15550" y="764747"/>
                  <a:pt x="7088" y="754912"/>
                  <a:pt x="0" y="744279"/>
                </a:cubicBezTo>
                <a:cubicBezTo>
                  <a:pt x="3544" y="694660"/>
                  <a:pt x="3254" y="644618"/>
                  <a:pt x="10633" y="595423"/>
                </a:cubicBezTo>
                <a:cubicBezTo>
                  <a:pt x="22389" y="517051"/>
                  <a:pt x="27189" y="551678"/>
                  <a:pt x="53163" y="499730"/>
                </a:cubicBezTo>
                <a:cubicBezTo>
                  <a:pt x="58175" y="489705"/>
                  <a:pt x="60252" y="478465"/>
                  <a:pt x="63796" y="467832"/>
                </a:cubicBezTo>
                <a:cubicBezTo>
                  <a:pt x="60252" y="439479"/>
                  <a:pt x="57861" y="410957"/>
                  <a:pt x="53163" y="382772"/>
                </a:cubicBezTo>
                <a:cubicBezTo>
                  <a:pt x="50761" y="368358"/>
                  <a:pt x="46544" y="354293"/>
                  <a:pt x="42530" y="340242"/>
                </a:cubicBezTo>
                <a:cubicBezTo>
                  <a:pt x="39451" y="329465"/>
                  <a:pt x="33013" y="319496"/>
                  <a:pt x="31898" y="308344"/>
                </a:cubicBezTo>
                <a:cubicBezTo>
                  <a:pt x="29430" y="283658"/>
                  <a:pt x="33670" y="237460"/>
                  <a:pt x="31898" y="21265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7EF4E776-4D03-45A3-8D7C-11F05A715868}"/>
              </a:ext>
            </a:extLst>
          </p:cNvPr>
          <p:cNvSpPr/>
          <p:nvPr/>
        </p:nvSpPr>
        <p:spPr>
          <a:xfrm>
            <a:off x="7210647" y="2060853"/>
            <a:ext cx="744279" cy="186069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6543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EC668-3148-40C3-889A-13429A22E3E9}"/>
              </a:ext>
            </a:extLst>
          </p:cNvPr>
          <p:cNvSpPr>
            <a:spLocks noGrp="1"/>
          </p:cNvSpPr>
          <p:nvPr>
            <p:ph type="title"/>
          </p:nvPr>
        </p:nvSpPr>
        <p:spPr/>
        <p:txBody>
          <a:bodyPr/>
          <a:lstStyle/>
          <a:p>
            <a:r>
              <a:rPr lang="nl-NL" dirty="0"/>
              <a:t>Biotische en abiotische factoren</a:t>
            </a:r>
          </a:p>
        </p:txBody>
      </p:sp>
      <p:sp>
        <p:nvSpPr>
          <p:cNvPr id="3" name="Tijdelijke aanduiding voor inhoud 2">
            <a:extLst>
              <a:ext uri="{FF2B5EF4-FFF2-40B4-BE49-F238E27FC236}">
                <a16:creationId xmlns:a16="http://schemas.microsoft.com/office/drawing/2014/main" id="{486759DD-D836-4BBB-8CD0-037A4CAA07E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53524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www.caskwidge.com/shop/images/thermomete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250" y="3636169"/>
            <a:ext cx="201295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4"/>
          <p:cNvSpPr>
            <a:spLocks noChangeShapeType="1"/>
          </p:cNvSpPr>
          <p:nvPr/>
        </p:nvSpPr>
        <p:spPr bwMode="auto">
          <a:xfrm>
            <a:off x="1919289" y="3284538"/>
            <a:ext cx="2663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053" name="Line 5"/>
          <p:cNvSpPr>
            <a:spLocks noChangeShapeType="1"/>
          </p:cNvSpPr>
          <p:nvPr/>
        </p:nvSpPr>
        <p:spPr bwMode="auto">
          <a:xfrm>
            <a:off x="7535864" y="3284538"/>
            <a:ext cx="2663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7174" name="Text Box 6"/>
          <p:cNvSpPr txBox="1">
            <a:spLocks noChangeArrowheads="1"/>
          </p:cNvSpPr>
          <p:nvPr/>
        </p:nvSpPr>
        <p:spPr bwMode="auto">
          <a:xfrm>
            <a:off x="590167" y="621265"/>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l-NL" altLang="nl-NL" sz="3200" b="1" dirty="0">
                <a:solidFill>
                  <a:srgbClr val="FF0000"/>
                </a:solidFill>
                <a:latin typeface="Calibri" panose="020F0502020204030204" pitchFamily="34" charset="0"/>
              </a:rPr>
              <a:t>Biotisch</a:t>
            </a:r>
          </a:p>
        </p:txBody>
      </p:sp>
      <p:sp>
        <p:nvSpPr>
          <p:cNvPr id="7175" name="Text Box 7"/>
          <p:cNvSpPr txBox="1">
            <a:spLocks noChangeArrowheads="1"/>
          </p:cNvSpPr>
          <p:nvPr/>
        </p:nvSpPr>
        <p:spPr bwMode="auto">
          <a:xfrm>
            <a:off x="698118" y="5067476"/>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l-NL" altLang="nl-NL" sz="3200" b="1" dirty="0">
                <a:solidFill>
                  <a:srgbClr val="FF0000"/>
                </a:solidFill>
                <a:latin typeface="Calibri" panose="020F0502020204030204" pitchFamily="34" charset="0"/>
              </a:rPr>
              <a:t>Abiotisch</a:t>
            </a:r>
          </a:p>
        </p:txBody>
      </p:sp>
      <p:sp>
        <p:nvSpPr>
          <p:cNvPr id="15" name="TextBox 14"/>
          <p:cNvSpPr txBox="1">
            <a:spLocks noChangeArrowheads="1"/>
          </p:cNvSpPr>
          <p:nvPr/>
        </p:nvSpPr>
        <p:spPr bwMode="auto">
          <a:xfrm>
            <a:off x="8382000" y="2357439"/>
            <a:ext cx="100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dirty="0">
                <a:latin typeface="Calibri" panose="020F0502020204030204" pitchFamily="34" charset="0"/>
              </a:rPr>
              <a:t>Predator</a:t>
            </a:r>
          </a:p>
        </p:txBody>
      </p:sp>
      <p:sp>
        <p:nvSpPr>
          <p:cNvPr id="16" name="TextBox 15"/>
          <p:cNvSpPr txBox="1">
            <a:spLocks noChangeArrowheads="1"/>
          </p:cNvSpPr>
          <p:nvPr/>
        </p:nvSpPr>
        <p:spPr bwMode="auto">
          <a:xfrm>
            <a:off x="924279" y="2691148"/>
            <a:ext cx="92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dirty="0">
                <a:latin typeface="Calibri" panose="020F0502020204030204" pitchFamily="34" charset="0"/>
              </a:rPr>
              <a:t>Voedsel</a:t>
            </a:r>
          </a:p>
        </p:txBody>
      </p:sp>
      <p:sp>
        <p:nvSpPr>
          <p:cNvPr id="17" name="TextBox 16"/>
          <p:cNvSpPr txBox="1">
            <a:spLocks noChangeArrowheads="1"/>
          </p:cNvSpPr>
          <p:nvPr/>
        </p:nvSpPr>
        <p:spPr bwMode="auto">
          <a:xfrm>
            <a:off x="5738813" y="500064"/>
            <a:ext cx="140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a:latin typeface="Calibri" panose="020F0502020204030204" pitchFamily="34" charset="0"/>
              </a:rPr>
              <a:t>Concurrentie</a:t>
            </a:r>
          </a:p>
        </p:txBody>
      </p:sp>
      <p:sp>
        <p:nvSpPr>
          <p:cNvPr id="19" name="Right Arrow 18"/>
          <p:cNvSpPr/>
          <p:nvPr/>
        </p:nvSpPr>
        <p:spPr>
          <a:xfrm rot="1819974">
            <a:off x="3811588" y="2306638"/>
            <a:ext cx="785812" cy="500062"/>
          </a:xfrm>
          <a:prstGeom prst="rightArrow">
            <a:avLst>
              <a:gd name="adj1" fmla="val 50000"/>
              <a:gd name="adj2" fmla="val 568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0" name="Down Arrow 19"/>
          <p:cNvSpPr/>
          <p:nvPr/>
        </p:nvSpPr>
        <p:spPr>
          <a:xfrm>
            <a:off x="5381626" y="1714501"/>
            <a:ext cx="500063" cy="78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1" name="Down Arrow 20"/>
          <p:cNvSpPr/>
          <p:nvPr/>
        </p:nvSpPr>
        <p:spPr>
          <a:xfrm rot="3116783">
            <a:off x="7495382" y="1916907"/>
            <a:ext cx="500062"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2" name="Right Arrow 21"/>
          <p:cNvSpPr/>
          <p:nvPr/>
        </p:nvSpPr>
        <p:spPr>
          <a:xfrm rot="20615773">
            <a:off x="3651251" y="4019551"/>
            <a:ext cx="714375" cy="500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3" name="Right Arrow 22"/>
          <p:cNvSpPr/>
          <p:nvPr/>
        </p:nvSpPr>
        <p:spPr>
          <a:xfrm rot="16844110">
            <a:off x="5080000" y="4541838"/>
            <a:ext cx="642938" cy="500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4" name="Down Arrow 23"/>
          <p:cNvSpPr/>
          <p:nvPr/>
        </p:nvSpPr>
        <p:spPr>
          <a:xfrm rot="10258150">
            <a:off x="6929438" y="4398964"/>
            <a:ext cx="571500" cy="642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5" name="Down Arrow 24"/>
          <p:cNvSpPr/>
          <p:nvPr/>
        </p:nvSpPr>
        <p:spPr>
          <a:xfrm rot="8448155">
            <a:off x="7916863" y="3927476"/>
            <a:ext cx="500062" cy="1419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 name="Tekstvak 1">
            <a:extLst>
              <a:ext uri="{FF2B5EF4-FFF2-40B4-BE49-F238E27FC236}">
                <a16:creationId xmlns:a16="http://schemas.microsoft.com/office/drawing/2014/main" id="{EA4BC215-764A-4280-ACC8-BED93379FE74}"/>
              </a:ext>
            </a:extLst>
          </p:cNvPr>
          <p:cNvSpPr txBox="1"/>
          <p:nvPr/>
        </p:nvSpPr>
        <p:spPr>
          <a:xfrm>
            <a:off x="193260" y="5562833"/>
            <a:ext cx="3860824" cy="1292662"/>
          </a:xfrm>
          <a:prstGeom prst="rect">
            <a:avLst/>
          </a:prstGeom>
          <a:noFill/>
        </p:spPr>
        <p:txBody>
          <a:bodyPr wrap="square" rtlCol="0">
            <a:spAutoFit/>
          </a:bodyPr>
          <a:lstStyle/>
          <a:p>
            <a:pPr lvl="1"/>
            <a:r>
              <a:rPr lang="nl-NL" sz="2000" dirty="0">
                <a:solidFill>
                  <a:srgbClr val="FF0000"/>
                </a:solidFill>
              </a:rPr>
              <a:t>A</a:t>
            </a:r>
            <a:r>
              <a:rPr lang="nl-NL" sz="2000" dirty="0"/>
              <a:t> = zonder, </a:t>
            </a:r>
            <a:r>
              <a:rPr lang="nl-NL" sz="2000" dirty="0">
                <a:solidFill>
                  <a:srgbClr val="FF0000"/>
                </a:solidFill>
              </a:rPr>
              <a:t>bios</a:t>
            </a:r>
            <a:r>
              <a:rPr lang="nl-NL" sz="2000" dirty="0"/>
              <a:t> = leven</a:t>
            </a:r>
          </a:p>
          <a:p>
            <a:pPr lvl="1"/>
            <a:r>
              <a:rPr lang="nl-NL" sz="2000" dirty="0"/>
              <a:t>Invloeden uit de </a:t>
            </a:r>
            <a:r>
              <a:rPr lang="nl-NL" sz="2000" b="1" dirty="0">
                <a:solidFill>
                  <a:srgbClr val="9763E8"/>
                </a:solidFill>
              </a:rPr>
              <a:t>levenloze</a:t>
            </a:r>
            <a:r>
              <a:rPr lang="nl-NL" sz="2000" dirty="0"/>
              <a:t> natuur</a:t>
            </a:r>
          </a:p>
          <a:p>
            <a:endParaRPr lang="nl-NL" dirty="0"/>
          </a:p>
        </p:txBody>
      </p:sp>
      <p:sp>
        <p:nvSpPr>
          <p:cNvPr id="3" name="Rechthoek 2">
            <a:extLst>
              <a:ext uri="{FF2B5EF4-FFF2-40B4-BE49-F238E27FC236}">
                <a16:creationId xmlns:a16="http://schemas.microsoft.com/office/drawing/2014/main" id="{1EC93EBB-D099-465E-8C77-2D5B236F482F}"/>
              </a:ext>
            </a:extLst>
          </p:cNvPr>
          <p:cNvSpPr/>
          <p:nvPr/>
        </p:nvSpPr>
        <p:spPr>
          <a:xfrm>
            <a:off x="142876" y="1070184"/>
            <a:ext cx="6096000" cy="707886"/>
          </a:xfrm>
          <a:prstGeom prst="rect">
            <a:avLst/>
          </a:prstGeom>
        </p:spPr>
        <p:txBody>
          <a:bodyPr>
            <a:spAutoFit/>
          </a:bodyPr>
          <a:lstStyle/>
          <a:p>
            <a:pPr lvl="1"/>
            <a:r>
              <a:rPr lang="nl-NL" sz="2000" dirty="0">
                <a:solidFill>
                  <a:srgbClr val="FF0000"/>
                </a:solidFill>
              </a:rPr>
              <a:t>Bio</a:t>
            </a:r>
            <a:r>
              <a:rPr lang="nl-NL" sz="2000" dirty="0"/>
              <a:t> = levend</a:t>
            </a:r>
          </a:p>
          <a:p>
            <a:pPr lvl="1"/>
            <a:r>
              <a:rPr lang="nl-NL" sz="2000" dirty="0"/>
              <a:t>Invloeden van </a:t>
            </a:r>
            <a:r>
              <a:rPr lang="nl-NL" sz="2000" b="1" dirty="0">
                <a:solidFill>
                  <a:srgbClr val="9763E8"/>
                </a:solidFill>
              </a:rPr>
              <a:t>levende</a:t>
            </a:r>
            <a:r>
              <a:rPr lang="nl-NL" sz="2000" dirty="0"/>
              <a:t> wezens</a:t>
            </a:r>
          </a:p>
        </p:txBody>
      </p:sp>
      <p:pic>
        <p:nvPicPr>
          <p:cNvPr id="3074" name="Picture 2" descr="https://cdn-img.newstory.nl/vbn/images/optimized/9a69d4d5-725e-4c67-ada0-a3421c203a6c.png&amp;h=370&amp;w=370&amp;v=1512056498">
            <a:extLst>
              <a:ext uri="{FF2B5EF4-FFF2-40B4-BE49-F238E27FC236}">
                <a16:creationId xmlns:a16="http://schemas.microsoft.com/office/drawing/2014/main" id="{76CBEC36-FA12-47B1-BA1F-F633BC8EB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463" y="1666875"/>
            <a:ext cx="35242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waluwstaart rups- geïsoleerd Aan een transparant achtergrond 27182112 PNG">
            <a:extLst>
              <a:ext uri="{FF2B5EF4-FFF2-40B4-BE49-F238E27FC236}">
                <a16:creationId xmlns:a16="http://schemas.microsoft.com/office/drawing/2014/main" id="{9E7EF2FB-22B0-497F-81EB-BC9863DF8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7276" y="1811747"/>
            <a:ext cx="2191904" cy="14612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dn-img.newstory.nl/vbn/images/optimized/721fc345-b4bc-4eb4-9478-c99ceaca9935.png&amp;h=370&amp;w=370&amp;v=1512056498">
            <a:extLst>
              <a:ext uri="{FF2B5EF4-FFF2-40B4-BE49-F238E27FC236}">
                <a16:creationId xmlns:a16="http://schemas.microsoft.com/office/drawing/2014/main" id="{FA7E20BD-D594-4839-80E5-A7BF211060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996" y="462925"/>
            <a:ext cx="2314632" cy="23146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cdn-img.newstory.nl/vbn/images/optimized/1b466173-0c27-48a6-b722-b418b9a3f7e1.png&amp;h=370&amp;w=370&amp;v=1512056498">
            <a:extLst>
              <a:ext uri="{FF2B5EF4-FFF2-40B4-BE49-F238E27FC236}">
                <a16:creationId xmlns:a16="http://schemas.microsoft.com/office/drawing/2014/main" id="{FEC0CC6E-23CD-40DB-8D73-DBAADB89F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4943" y="149671"/>
            <a:ext cx="1853198" cy="18531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tatic.vecteezy.com/system/resources/previews/047/463/664/non_2x/cartoon-sun-transparent-background-free-png.png">
            <a:extLst>
              <a:ext uri="{FF2B5EF4-FFF2-40B4-BE49-F238E27FC236}">
                <a16:creationId xmlns:a16="http://schemas.microsoft.com/office/drawing/2014/main" id="{9241467A-882D-42B1-BFB3-1747A2673D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5720" y="5077094"/>
            <a:ext cx="1603374" cy="160337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Wind PNG Transparent Images">
            <a:extLst>
              <a:ext uri="{FF2B5EF4-FFF2-40B4-BE49-F238E27FC236}">
                <a16:creationId xmlns:a16="http://schemas.microsoft.com/office/drawing/2014/main" id="{52BB2593-DD84-4385-AE00-2D0277E625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7443" y="5040535"/>
            <a:ext cx="1857669" cy="179052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Water PNG transparent image download, size: 1358x905px">
            <a:extLst>
              <a:ext uri="{FF2B5EF4-FFF2-40B4-BE49-F238E27FC236}">
                <a16:creationId xmlns:a16="http://schemas.microsoft.com/office/drawing/2014/main" id="{E200ADFD-5B0C-4562-9A91-6D247D67DB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491525">
            <a:off x="8230590" y="4061321"/>
            <a:ext cx="3279906" cy="218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08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P spid="15" grpId="0"/>
      <p:bldP spid="16" grpId="0"/>
      <p:bldP spid="17"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AD0E-4E52-FF02-01A5-FB18FA26DC3B}"/>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988BB5CC-64B7-F38E-08A4-6663D4A43CC7}"/>
              </a:ext>
            </a:extLst>
          </p:cNvPr>
          <p:cNvSpPr txBox="1">
            <a:spLocks/>
          </p:cNvSpPr>
          <p:nvPr/>
        </p:nvSpPr>
        <p:spPr>
          <a:xfrm>
            <a:off x="838199" y="786366"/>
            <a:ext cx="10876723" cy="5625451"/>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Verteren</a:t>
            </a:r>
          </a:p>
          <a:p>
            <a:pPr algn="l"/>
            <a:r>
              <a:rPr lang="nl-NL" sz="2400" dirty="0">
                <a:latin typeface="+mn-lt"/>
              </a:rPr>
              <a:t>Het </a:t>
            </a:r>
            <a:r>
              <a:rPr lang="nl-NL" sz="2400" b="1" dirty="0">
                <a:solidFill>
                  <a:srgbClr val="7030A0"/>
                </a:solidFill>
                <a:latin typeface="+mn-lt"/>
              </a:rPr>
              <a:t>kleiner maken </a:t>
            </a:r>
            <a:r>
              <a:rPr lang="nl-NL" sz="2400" dirty="0">
                <a:latin typeface="+mn-lt"/>
              </a:rPr>
              <a:t>van voedsel zodat het kan worden opgenomen in het lichaam.</a:t>
            </a:r>
          </a:p>
          <a:p>
            <a:pPr algn="l"/>
            <a:endParaRPr lang="nl-NL" sz="2800" dirty="0">
              <a:latin typeface="+mn-lt"/>
            </a:endParaRPr>
          </a:p>
          <a:p>
            <a:pPr marL="457200" indent="-457200" algn="l">
              <a:buFont typeface="Wingdings" pitchFamily="2" charset="2"/>
              <a:buChar char="§"/>
            </a:pPr>
            <a:r>
              <a:rPr lang="nl-NL" sz="2800" b="1" dirty="0">
                <a:solidFill>
                  <a:srgbClr val="7030A0"/>
                </a:solidFill>
                <a:latin typeface="+mn-lt"/>
              </a:rPr>
              <a:t>Koolhydraten </a:t>
            </a:r>
            <a:r>
              <a:rPr lang="nl-NL" sz="2800" b="1" dirty="0">
                <a:latin typeface="+mn-lt"/>
              </a:rPr>
              <a:t>(behalve glucose)</a:t>
            </a:r>
          </a:p>
          <a:p>
            <a:pPr marL="457200" indent="-457200" algn="l">
              <a:buFont typeface="Wingdings" pitchFamily="2" charset="2"/>
              <a:buChar char="§"/>
            </a:pPr>
            <a:r>
              <a:rPr lang="nl-NL" sz="2800" b="1" dirty="0">
                <a:solidFill>
                  <a:srgbClr val="7030A0"/>
                </a:solidFill>
                <a:latin typeface="+mn-lt"/>
              </a:rPr>
              <a:t>Eiwitten</a:t>
            </a:r>
          </a:p>
          <a:p>
            <a:pPr marL="457200" indent="-457200" algn="l">
              <a:buFont typeface="Wingdings" pitchFamily="2" charset="2"/>
              <a:buChar char="§"/>
            </a:pPr>
            <a:r>
              <a:rPr lang="nl-NL" sz="2800" b="1" dirty="0">
                <a:solidFill>
                  <a:srgbClr val="7030A0"/>
                </a:solidFill>
                <a:latin typeface="+mn-lt"/>
              </a:rPr>
              <a:t>Vetten</a:t>
            </a:r>
          </a:p>
          <a:p>
            <a:pPr algn="l"/>
            <a:endParaRPr lang="nl-NL" sz="2800" dirty="0">
              <a:latin typeface="+mn-lt"/>
            </a:endParaRPr>
          </a:p>
          <a:p>
            <a:pPr marL="457200" indent="-457200" algn="l">
              <a:buFont typeface="Wingdings" pitchFamily="2" charset="2"/>
              <a:buChar char="§"/>
            </a:pPr>
            <a:r>
              <a:rPr lang="nl-NL" sz="2800" dirty="0">
                <a:latin typeface="+mn-lt"/>
              </a:rPr>
              <a:t>Mineralen		Geen vertering nodig.</a:t>
            </a:r>
          </a:p>
          <a:p>
            <a:pPr marL="457200" indent="-457200" algn="l">
              <a:buFont typeface="Wingdings" pitchFamily="2" charset="2"/>
              <a:buChar char="§"/>
            </a:pPr>
            <a:r>
              <a:rPr lang="nl-NL" sz="2800" dirty="0">
                <a:latin typeface="+mn-lt"/>
              </a:rPr>
              <a:t>Vitaminen		Geen vertering nodig.</a:t>
            </a:r>
          </a:p>
          <a:p>
            <a:pPr marL="457200" indent="-457200" algn="l">
              <a:buFont typeface="Wingdings" pitchFamily="2" charset="2"/>
              <a:buChar char="§"/>
            </a:pPr>
            <a:r>
              <a:rPr lang="nl-NL" sz="2800" dirty="0">
                <a:latin typeface="+mn-lt"/>
              </a:rPr>
              <a:t>Water			Geen vertering nodig.</a:t>
            </a:r>
          </a:p>
        </p:txBody>
      </p:sp>
    </p:spTree>
    <p:extLst>
      <p:ext uri="{BB962C8B-B14F-4D97-AF65-F5344CB8AC3E}">
        <p14:creationId xmlns:p14="http://schemas.microsoft.com/office/powerpoint/2010/main" val="25199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C7D22-0589-A0E5-B637-525C161664F8}"/>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25E0211-9B9D-9EFF-5453-E1085593AED1}"/>
              </a:ext>
            </a:extLst>
          </p:cNvPr>
          <p:cNvSpPr txBox="1">
            <a:spLocks/>
          </p:cNvSpPr>
          <p:nvPr/>
        </p:nvSpPr>
        <p:spPr>
          <a:xfrm>
            <a:off x="838199" y="786366"/>
            <a:ext cx="10876723"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Verteringsstelsel</a:t>
            </a:r>
          </a:p>
          <a:p>
            <a:pPr algn="l"/>
            <a:r>
              <a:rPr lang="nl-NL" sz="2600" dirty="0">
                <a:latin typeface="Calibri" panose="020F0502020204030204" pitchFamily="34" charset="0"/>
                <a:cs typeface="Calibri" panose="020F0502020204030204" pitchFamily="34" charset="0"/>
              </a:rPr>
              <a:t>De verteringsorganen zorgen voor de </a:t>
            </a:r>
            <a:r>
              <a:rPr lang="nl-NL" sz="2600" b="1" dirty="0">
                <a:solidFill>
                  <a:srgbClr val="7030A0"/>
                </a:solidFill>
                <a:latin typeface="Calibri" panose="020F0502020204030204" pitchFamily="34" charset="0"/>
                <a:cs typeface="Calibri" panose="020F0502020204030204" pitchFamily="34" charset="0"/>
              </a:rPr>
              <a:t>vertering</a:t>
            </a:r>
            <a:r>
              <a:rPr lang="nl-NL" sz="2600" dirty="0">
                <a:latin typeface="Calibri" panose="020F0502020204030204" pitchFamily="34" charset="0"/>
                <a:cs typeface="Calibri" panose="020F0502020204030204" pitchFamily="34" charset="0"/>
              </a:rPr>
              <a:t> en </a:t>
            </a:r>
            <a:r>
              <a:rPr lang="nl-NL" sz="2600" b="1" dirty="0">
                <a:solidFill>
                  <a:srgbClr val="7030A0"/>
                </a:solidFill>
                <a:latin typeface="Calibri" panose="020F0502020204030204" pitchFamily="34" charset="0"/>
                <a:cs typeface="Calibri" panose="020F0502020204030204" pitchFamily="34" charset="0"/>
              </a:rPr>
              <a:t>opname</a:t>
            </a:r>
            <a:r>
              <a:rPr lang="nl-NL" sz="2600" dirty="0">
                <a:latin typeface="Calibri" panose="020F0502020204030204" pitchFamily="34" charset="0"/>
                <a:cs typeface="Calibri" panose="020F0502020204030204" pitchFamily="34" charset="0"/>
              </a:rPr>
              <a:t> van voedingsstoffen.</a:t>
            </a:r>
          </a:p>
          <a:p>
            <a:pPr algn="l"/>
            <a:endParaRPr lang="nl-NL" sz="4000" dirty="0">
              <a:latin typeface="+mn-lt"/>
            </a:endParaRPr>
          </a:p>
        </p:txBody>
      </p:sp>
      <p:pic>
        <p:nvPicPr>
          <p:cNvPr id="2" name="Afbeelding 1" descr="Afbeelding met baby, Menselijk gezicht, kunst&#10;&#10;Automatisch gegenereerde beschrijving">
            <a:extLst>
              <a:ext uri="{FF2B5EF4-FFF2-40B4-BE49-F238E27FC236}">
                <a16:creationId xmlns:a16="http://schemas.microsoft.com/office/drawing/2014/main" id="{96D52E79-F193-6B76-70AF-1CF0F2552CEA}"/>
              </a:ext>
            </a:extLst>
          </p:cNvPr>
          <p:cNvPicPr>
            <a:picLocks noChangeAspect="1"/>
          </p:cNvPicPr>
          <p:nvPr/>
        </p:nvPicPr>
        <p:blipFill rotWithShape="1">
          <a:blip r:embed="rId2"/>
          <a:srcRect l="34426" t="5545" r="35092"/>
          <a:stretch>
            <a:fillRect/>
          </a:stretch>
        </p:blipFill>
        <p:spPr>
          <a:xfrm>
            <a:off x="2762115" y="1755057"/>
            <a:ext cx="2814660" cy="4737233"/>
          </a:xfrm>
          <a:prstGeom prst="rect">
            <a:avLst/>
          </a:prstGeom>
        </p:spPr>
      </p:pic>
      <p:sp>
        <p:nvSpPr>
          <p:cNvPr id="3" name="Tekstvak 2">
            <a:extLst>
              <a:ext uri="{FF2B5EF4-FFF2-40B4-BE49-F238E27FC236}">
                <a16:creationId xmlns:a16="http://schemas.microsoft.com/office/drawing/2014/main" id="{1A03FB8C-6AAA-DC6B-3C9A-827BCB311965}"/>
              </a:ext>
            </a:extLst>
          </p:cNvPr>
          <p:cNvSpPr txBox="1"/>
          <p:nvPr/>
        </p:nvSpPr>
        <p:spPr>
          <a:xfrm>
            <a:off x="5788238" y="2007763"/>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Mondholte</a:t>
            </a:r>
            <a:endParaRPr lang="nl-NL" sz="3700" dirty="0">
              <a:ea typeface="+mj-ea"/>
              <a:cs typeface="Arial" pitchFamily="34" charset="0"/>
            </a:endParaRPr>
          </a:p>
        </p:txBody>
      </p:sp>
      <p:cxnSp>
        <p:nvCxnSpPr>
          <p:cNvPr id="5" name="Rechte verbindingslijn met pijl 4">
            <a:extLst>
              <a:ext uri="{FF2B5EF4-FFF2-40B4-BE49-F238E27FC236}">
                <a16:creationId xmlns:a16="http://schemas.microsoft.com/office/drawing/2014/main" id="{1E427BB9-2F37-6B40-8C1C-30B4FAFBF654}"/>
              </a:ext>
            </a:extLst>
          </p:cNvPr>
          <p:cNvCxnSpPr>
            <a:cxnSpLocks/>
            <a:stCxn id="3" idx="1"/>
          </p:cNvCxnSpPr>
          <p:nvPr/>
        </p:nvCxnSpPr>
        <p:spPr>
          <a:xfrm flipH="1">
            <a:off x="3879957" y="2208463"/>
            <a:ext cx="1908281"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6" name="Tekstvak 5">
            <a:extLst>
              <a:ext uri="{FF2B5EF4-FFF2-40B4-BE49-F238E27FC236}">
                <a16:creationId xmlns:a16="http://schemas.microsoft.com/office/drawing/2014/main" id="{FDBFAD7C-D63B-0FB0-7786-692BAFE63159}"/>
              </a:ext>
            </a:extLst>
          </p:cNvPr>
          <p:cNvSpPr txBox="1"/>
          <p:nvPr/>
        </p:nvSpPr>
        <p:spPr>
          <a:xfrm>
            <a:off x="5788238" y="3055063"/>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Slokdarm</a:t>
            </a:r>
            <a:endParaRPr lang="nl-NL" sz="3700" dirty="0">
              <a:ea typeface="+mj-ea"/>
              <a:cs typeface="Arial" pitchFamily="34" charset="0"/>
            </a:endParaRPr>
          </a:p>
        </p:txBody>
      </p:sp>
      <p:cxnSp>
        <p:nvCxnSpPr>
          <p:cNvPr id="7" name="Rechte verbindingslijn met pijl 6">
            <a:extLst>
              <a:ext uri="{FF2B5EF4-FFF2-40B4-BE49-F238E27FC236}">
                <a16:creationId xmlns:a16="http://schemas.microsoft.com/office/drawing/2014/main" id="{A28B67D4-DB71-3FF9-4F2F-336224E1043D}"/>
              </a:ext>
            </a:extLst>
          </p:cNvPr>
          <p:cNvCxnSpPr>
            <a:cxnSpLocks/>
            <a:stCxn id="6" idx="1"/>
          </p:cNvCxnSpPr>
          <p:nvPr/>
        </p:nvCxnSpPr>
        <p:spPr>
          <a:xfrm flipH="1">
            <a:off x="4230308" y="3255763"/>
            <a:ext cx="1557930"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8" name="Tekstvak 7">
            <a:extLst>
              <a:ext uri="{FF2B5EF4-FFF2-40B4-BE49-F238E27FC236}">
                <a16:creationId xmlns:a16="http://schemas.microsoft.com/office/drawing/2014/main" id="{AEDB77AF-B8FD-EBF4-E8CB-DE9C1CA5CA15}"/>
              </a:ext>
            </a:extLst>
          </p:cNvPr>
          <p:cNvSpPr txBox="1"/>
          <p:nvPr/>
        </p:nvSpPr>
        <p:spPr>
          <a:xfrm>
            <a:off x="5788238" y="4009909"/>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Maag</a:t>
            </a:r>
            <a:endParaRPr lang="nl-NL" sz="3700" dirty="0">
              <a:ea typeface="+mj-ea"/>
              <a:cs typeface="Arial" pitchFamily="34" charset="0"/>
            </a:endParaRPr>
          </a:p>
        </p:txBody>
      </p:sp>
      <p:cxnSp>
        <p:nvCxnSpPr>
          <p:cNvPr id="9" name="Rechte verbindingslijn met pijl 8">
            <a:extLst>
              <a:ext uri="{FF2B5EF4-FFF2-40B4-BE49-F238E27FC236}">
                <a16:creationId xmlns:a16="http://schemas.microsoft.com/office/drawing/2014/main" id="{CB73A668-7152-29B7-FAB8-759FB6041055}"/>
              </a:ext>
            </a:extLst>
          </p:cNvPr>
          <p:cNvCxnSpPr>
            <a:cxnSpLocks/>
            <a:stCxn id="8" idx="1"/>
          </p:cNvCxnSpPr>
          <p:nvPr/>
        </p:nvCxnSpPr>
        <p:spPr>
          <a:xfrm flipH="1">
            <a:off x="4819393" y="4210609"/>
            <a:ext cx="968845"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cxnSp>
        <p:nvCxnSpPr>
          <p:cNvPr id="10" name="Rechte verbindingslijn met pijl 9">
            <a:extLst>
              <a:ext uri="{FF2B5EF4-FFF2-40B4-BE49-F238E27FC236}">
                <a16:creationId xmlns:a16="http://schemas.microsoft.com/office/drawing/2014/main" id="{FE86D0A3-C13E-0BB3-5453-2380D2F0DE4B}"/>
              </a:ext>
            </a:extLst>
          </p:cNvPr>
          <p:cNvCxnSpPr>
            <a:cxnSpLocks/>
          </p:cNvCxnSpPr>
          <p:nvPr/>
        </p:nvCxnSpPr>
        <p:spPr>
          <a:xfrm flipH="1">
            <a:off x="3879957" y="4582600"/>
            <a:ext cx="1908280"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1" name="Tekstvak 10">
            <a:extLst>
              <a:ext uri="{FF2B5EF4-FFF2-40B4-BE49-F238E27FC236}">
                <a16:creationId xmlns:a16="http://schemas.microsoft.com/office/drawing/2014/main" id="{95CA1D37-73DA-F580-9CF2-FB96616917EC}"/>
              </a:ext>
            </a:extLst>
          </p:cNvPr>
          <p:cNvSpPr txBox="1"/>
          <p:nvPr/>
        </p:nvSpPr>
        <p:spPr>
          <a:xfrm>
            <a:off x="5788238" y="5106653"/>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Dunne darm</a:t>
            </a:r>
            <a:endParaRPr lang="nl-NL" sz="3700" dirty="0">
              <a:ea typeface="+mj-ea"/>
              <a:cs typeface="Arial" pitchFamily="34" charset="0"/>
            </a:endParaRPr>
          </a:p>
        </p:txBody>
      </p:sp>
      <p:cxnSp>
        <p:nvCxnSpPr>
          <p:cNvPr id="12" name="Rechte verbindingslijn met pijl 11">
            <a:extLst>
              <a:ext uri="{FF2B5EF4-FFF2-40B4-BE49-F238E27FC236}">
                <a16:creationId xmlns:a16="http://schemas.microsoft.com/office/drawing/2014/main" id="{C094B852-9E71-2257-41D0-A093715BC7E2}"/>
              </a:ext>
            </a:extLst>
          </p:cNvPr>
          <p:cNvCxnSpPr>
            <a:cxnSpLocks/>
            <a:stCxn id="11" idx="1"/>
          </p:cNvCxnSpPr>
          <p:nvPr/>
        </p:nvCxnSpPr>
        <p:spPr>
          <a:xfrm flipH="1">
            <a:off x="4674320" y="5307353"/>
            <a:ext cx="1113918"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3" name="Tekstvak 12">
            <a:extLst>
              <a:ext uri="{FF2B5EF4-FFF2-40B4-BE49-F238E27FC236}">
                <a16:creationId xmlns:a16="http://schemas.microsoft.com/office/drawing/2014/main" id="{25AF5CF7-25E5-FA3F-22C7-B9AF12F40C5F}"/>
              </a:ext>
            </a:extLst>
          </p:cNvPr>
          <p:cNvSpPr txBox="1"/>
          <p:nvPr/>
        </p:nvSpPr>
        <p:spPr>
          <a:xfrm>
            <a:off x="5788238" y="5411390"/>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Dikke darm</a:t>
            </a:r>
            <a:endParaRPr lang="nl-NL" sz="3700" dirty="0">
              <a:ea typeface="+mj-ea"/>
              <a:cs typeface="Arial" pitchFamily="34" charset="0"/>
            </a:endParaRPr>
          </a:p>
        </p:txBody>
      </p:sp>
      <p:cxnSp>
        <p:nvCxnSpPr>
          <p:cNvPr id="14" name="Rechte verbindingslijn met pijl 13">
            <a:extLst>
              <a:ext uri="{FF2B5EF4-FFF2-40B4-BE49-F238E27FC236}">
                <a16:creationId xmlns:a16="http://schemas.microsoft.com/office/drawing/2014/main" id="{AE09C29D-D094-9C2F-401A-1857E5CAC0A1}"/>
              </a:ext>
            </a:extLst>
          </p:cNvPr>
          <p:cNvCxnSpPr>
            <a:cxnSpLocks/>
            <a:stCxn id="13" idx="1"/>
          </p:cNvCxnSpPr>
          <p:nvPr/>
        </p:nvCxnSpPr>
        <p:spPr>
          <a:xfrm flipH="1">
            <a:off x="4749054" y="5612090"/>
            <a:ext cx="1039184"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5" name="Tekstvak 14">
            <a:extLst>
              <a:ext uri="{FF2B5EF4-FFF2-40B4-BE49-F238E27FC236}">
                <a16:creationId xmlns:a16="http://schemas.microsoft.com/office/drawing/2014/main" id="{DFFC544B-7D29-5E5D-75E9-D4A9611BAAC2}"/>
              </a:ext>
            </a:extLst>
          </p:cNvPr>
          <p:cNvSpPr txBox="1"/>
          <p:nvPr/>
        </p:nvSpPr>
        <p:spPr>
          <a:xfrm>
            <a:off x="5791154" y="5824946"/>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Endeldarm</a:t>
            </a:r>
            <a:endParaRPr lang="nl-NL" sz="3700" dirty="0">
              <a:ea typeface="+mj-ea"/>
              <a:cs typeface="Arial" pitchFamily="34" charset="0"/>
            </a:endParaRPr>
          </a:p>
        </p:txBody>
      </p:sp>
      <p:cxnSp>
        <p:nvCxnSpPr>
          <p:cNvPr id="16" name="Rechte verbindingslijn met pijl 15">
            <a:extLst>
              <a:ext uri="{FF2B5EF4-FFF2-40B4-BE49-F238E27FC236}">
                <a16:creationId xmlns:a16="http://schemas.microsoft.com/office/drawing/2014/main" id="{D65EDFF9-9488-B434-5F33-48977ADD7689}"/>
              </a:ext>
            </a:extLst>
          </p:cNvPr>
          <p:cNvCxnSpPr>
            <a:cxnSpLocks/>
            <a:stCxn id="15" idx="1"/>
          </p:cNvCxnSpPr>
          <p:nvPr/>
        </p:nvCxnSpPr>
        <p:spPr>
          <a:xfrm flipH="1">
            <a:off x="4129197" y="6025646"/>
            <a:ext cx="1661957" cy="96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7" name="Tekstvak 16">
            <a:extLst>
              <a:ext uri="{FF2B5EF4-FFF2-40B4-BE49-F238E27FC236}">
                <a16:creationId xmlns:a16="http://schemas.microsoft.com/office/drawing/2014/main" id="{EA366803-FF56-C700-D5D6-1261B8368044}"/>
              </a:ext>
            </a:extLst>
          </p:cNvPr>
          <p:cNvSpPr txBox="1"/>
          <p:nvPr/>
        </p:nvSpPr>
        <p:spPr>
          <a:xfrm>
            <a:off x="838199" y="3829976"/>
            <a:ext cx="154859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Lever</a:t>
            </a:r>
            <a:endParaRPr lang="nl-NL" sz="3700" dirty="0">
              <a:ea typeface="+mj-ea"/>
              <a:cs typeface="Arial" pitchFamily="34" charset="0"/>
            </a:endParaRPr>
          </a:p>
        </p:txBody>
      </p:sp>
      <p:cxnSp>
        <p:nvCxnSpPr>
          <p:cNvPr id="18" name="Rechte verbindingslijn met pijl 17">
            <a:extLst>
              <a:ext uri="{FF2B5EF4-FFF2-40B4-BE49-F238E27FC236}">
                <a16:creationId xmlns:a16="http://schemas.microsoft.com/office/drawing/2014/main" id="{60FD3092-8FE8-3F6D-8398-4814735FADFF}"/>
              </a:ext>
            </a:extLst>
          </p:cNvPr>
          <p:cNvCxnSpPr>
            <a:cxnSpLocks/>
            <a:stCxn id="17" idx="3"/>
          </p:cNvCxnSpPr>
          <p:nvPr/>
        </p:nvCxnSpPr>
        <p:spPr>
          <a:xfrm>
            <a:off x="2386796" y="4030676"/>
            <a:ext cx="1284615"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19" name="Tekstvak 18">
            <a:extLst>
              <a:ext uri="{FF2B5EF4-FFF2-40B4-BE49-F238E27FC236}">
                <a16:creationId xmlns:a16="http://schemas.microsoft.com/office/drawing/2014/main" id="{EA941951-843C-D3C1-9C6C-2A8FDB144427}"/>
              </a:ext>
            </a:extLst>
          </p:cNvPr>
          <p:cNvSpPr txBox="1"/>
          <p:nvPr/>
        </p:nvSpPr>
        <p:spPr>
          <a:xfrm>
            <a:off x="838200" y="4181200"/>
            <a:ext cx="1548596"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Galblaas</a:t>
            </a:r>
            <a:endParaRPr lang="nl-NL" sz="3700" dirty="0">
              <a:ea typeface="+mj-ea"/>
              <a:cs typeface="Arial" pitchFamily="34" charset="0"/>
            </a:endParaRPr>
          </a:p>
        </p:txBody>
      </p:sp>
      <p:cxnSp>
        <p:nvCxnSpPr>
          <p:cNvPr id="20" name="Rechte verbindingslijn met pijl 19">
            <a:extLst>
              <a:ext uri="{FF2B5EF4-FFF2-40B4-BE49-F238E27FC236}">
                <a16:creationId xmlns:a16="http://schemas.microsoft.com/office/drawing/2014/main" id="{8B48F64D-AC6F-6B9D-2271-250C362AA49D}"/>
              </a:ext>
            </a:extLst>
          </p:cNvPr>
          <p:cNvCxnSpPr>
            <a:cxnSpLocks/>
            <a:stCxn id="19" idx="3"/>
          </p:cNvCxnSpPr>
          <p:nvPr/>
        </p:nvCxnSpPr>
        <p:spPr>
          <a:xfrm>
            <a:off x="2386796" y="4381900"/>
            <a:ext cx="1381916"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21" name="Tekstvak 20">
            <a:extLst>
              <a:ext uri="{FF2B5EF4-FFF2-40B4-BE49-F238E27FC236}">
                <a16:creationId xmlns:a16="http://schemas.microsoft.com/office/drawing/2014/main" id="{34A5B0A6-2D0A-3124-EFE5-E93B4A7DB026}"/>
              </a:ext>
            </a:extLst>
          </p:cNvPr>
          <p:cNvSpPr txBox="1"/>
          <p:nvPr/>
        </p:nvSpPr>
        <p:spPr>
          <a:xfrm>
            <a:off x="838199" y="5436435"/>
            <a:ext cx="1581480"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Blinde darm</a:t>
            </a:r>
            <a:endParaRPr lang="nl-NL" sz="3700" dirty="0">
              <a:ea typeface="+mj-ea"/>
              <a:cs typeface="Arial" pitchFamily="34" charset="0"/>
            </a:endParaRPr>
          </a:p>
        </p:txBody>
      </p:sp>
      <p:cxnSp>
        <p:nvCxnSpPr>
          <p:cNvPr id="22" name="Rechte verbindingslijn met pijl 21">
            <a:extLst>
              <a:ext uri="{FF2B5EF4-FFF2-40B4-BE49-F238E27FC236}">
                <a16:creationId xmlns:a16="http://schemas.microsoft.com/office/drawing/2014/main" id="{E59C7A49-AA72-F2A6-8C45-92C786F2A062}"/>
              </a:ext>
            </a:extLst>
          </p:cNvPr>
          <p:cNvCxnSpPr>
            <a:cxnSpLocks/>
            <a:stCxn id="21" idx="3"/>
          </p:cNvCxnSpPr>
          <p:nvPr/>
        </p:nvCxnSpPr>
        <p:spPr>
          <a:xfrm>
            <a:off x="2419679" y="5637135"/>
            <a:ext cx="1168791"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23" name="Tekstvak 22">
            <a:extLst>
              <a:ext uri="{FF2B5EF4-FFF2-40B4-BE49-F238E27FC236}">
                <a16:creationId xmlns:a16="http://schemas.microsoft.com/office/drawing/2014/main" id="{721D41BF-3A53-4D06-B91A-440D72A862E1}"/>
              </a:ext>
            </a:extLst>
          </p:cNvPr>
          <p:cNvSpPr txBox="1"/>
          <p:nvPr/>
        </p:nvSpPr>
        <p:spPr>
          <a:xfrm>
            <a:off x="838199" y="5737484"/>
            <a:ext cx="1581480"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Appendix</a:t>
            </a:r>
            <a:endParaRPr lang="nl-NL" sz="3700" dirty="0">
              <a:ea typeface="+mj-ea"/>
              <a:cs typeface="Arial" pitchFamily="34" charset="0"/>
            </a:endParaRPr>
          </a:p>
        </p:txBody>
      </p:sp>
      <p:cxnSp>
        <p:nvCxnSpPr>
          <p:cNvPr id="24" name="Rechte verbindingslijn met pijl 23">
            <a:extLst>
              <a:ext uri="{FF2B5EF4-FFF2-40B4-BE49-F238E27FC236}">
                <a16:creationId xmlns:a16="http://schemas.microsoft.com/office/drawing/2014/main" id="{5561E91C-9E00-76D7-49C0-6DC164A5C809}"/>
              </a:ext>
            </a:extLst>
          </p:cNvPr>
          <p:cNvCxnSpPr>
            <a:cxnSpLocks/>
            <a:stCxn id="23" idx="3"/>
          </p:cNvCxnSpPr>
          <p:nvPr/>
        </p:nvCxnSpPr>
        <p:spPr>
          <a:xfrm>
            <a:off x="2419679" y="5938184"/>
            <a:ext cx="1199564"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25" name="Tekstvak 24">
            <a:extLst>
              <a:ext uri="{FF2B5EF4-FFF2-40B4-BE49-F238E27FC236}">
                <a16:creationId xmlns:a16="http://schemas.microsoft.com/office/drawing/2014/main" id="{74AC8972-279E-2F6C-A7B9-09CA1B0507A7}"/>
              </a:ext>
            </a:extLst>
          </p:cNvPr>
          <p:cNvSpPr txBox="1"/>
          <p:nvPr/>
        </p:nvSpPr>
        <p:spPr>
          <a:xfrm>
            <a:off x="5788238" y="6138883"/>
            <a:ext cx="197911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Anus</a:t>
            </a:r>
            <a:endParaRPr lang="nl-NL" sz="3700" dirty="0">
              <a:ea typeface="+mj-ea"/>
              <a:cs typeface="Arial" pitchFamily="34" charset="0"/>
            </a:endParaRPr>
          </a:p>
        </p:txBody>
      </p:sp>
      <p:cxnSp>
        <p:nvCxnSpPr>
          <p:cNvPr id="26" name="Rechte verbindingslijn met pijl 25">
            <a:extLst>
              <a:ext uri="{FF2B5EF4-FFF2-40B4-BE49-F238E27FC236}">
                <a16:creationId xmlns:a16="http://schemas.microsoft.com/office/drawing/2014/main" id="{2E952BC7-2172-657E-A568-4C7C7CF5A593}"/>
              </a:ext>
            </a:extLst>
          </p:cNvPr>
          <p:cNvCxnSpPr>
            <a:cxnSpLocks/>
            <a:stCxn id="25" idx="1"/>
          </p:cNvCxnSpPr>
          <p:nvPr/>
        </p:nvCxnSpPr>
        <p:spPr>
          <a:xfrm flipH="1">
            <a:off x="4129197" y="6339583"/>
            <a:ext cx="1659041"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27" name="Tekstvak 26">
            <a:extLst>
              <a:ext uri="{FF2B5EF4-FFF2-40B4-BE49-F238E27FC236}">
                <a16:creationId xmlns:a16="http://schemas.microsoft.com/office/drawing/2014/main" id="{9EB8F391-03BC-FE00-54DA-2BA0C45F2E96}"/>
              </a:ext>
            </a:extLst>
          </p:cNvPr>
          <p:cNvSpPr txBox="1"/>
          <p:nvPr/>
        </p:nvSpPr>
        <p:spPr>
          <a:xfrm>
            <a:off x="838200" y="4546838"/>
            <a:ext cx="1548596"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Alvleesklier</a:t>
            </a:r>
            <a:endParaRPr lang="nl-NL" sz="3700" dirty="0">
              <a:ea typeface="+mj-ea"/>
              <a:cs typeface="Arial" pitchFamily="34" charset="0"/>
            </a:endParaRPr>
          </a:p>
        </p:txBody>
      </p:sp>
      <p:cxnSp>
        <p:nvCxnSpPr>
          <p:cNvPr id="28" name="Rechte verbindingslijn met pijl 27">
            <a:extLst>
              <a:ext uri="{FF2B5EF4-FFF2-40B4-BE49-F238E27FC236}">
                <a16:creationId xmlns:a16="http://schemas.microsoft.com/office/drawing/2014/main" id="{07A7EB67-7234-83FF-9155-C33FDE3FC73E}"/>
              </a:ext>
            </a:extLst>
          </p:cNvPr>
          <p:cNvCxnSpPr>
            <a:cxnSpLocks/>
            <a:stCxn id="27" idx="3"/>
          </p:cNvCxnSpPr>
          <p:nvPr/>
        </p:nvCxnSpPr>
        <p:spPr>
          <a:xfrm>
            <a:off x="2386796" y="4747538"/>
            <a:ext cx="1627903"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30" name="Tekstvak 29">
            <a:extLst>
              <a:ext uri="{FF2B5EF4-FFF2-40B4-BE49-F238E27FC236}">
                <a16:creationId xmlns:a16="http://schemas.microsoft.com/office/drawing/2014/main" id="{BC028F02-F3BB-49B3-A73C-0A936F9F9F92}"/>
              </a:ext>
            </a:extLst>
          </p:cNvPr>
          <p:cNvSpPr txBox="1"/>
          <p:nvPr/>
        </p:nvSpPr>
        <p:spPr>
          <a:xfrm>
            <a:off x="5788238" y="4363104"/>
            <a:ext cx="2526422" cy="506993"/>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Twaalfvingerige darm</a:t>
            </a:r>
            <a:endParaRPr lang="nl-NL" sz="3700" dirty="0">
              <a:ea typeface="+mj-ea"/>
              <a:cs typeface="Arial" pitchFamily="34" charset="0"/>
            </a:endParaRPr>
          </a:p>
        </p:txBody>
      </p:sp>
    </p:spTree>
    <p:extLst>
      <p:ext uri="{BB962C8B-B14F-4D97-AF65-F5344CB8AC3E}">
        <p14:creationId xmlns:p14="http://schemas.microsoft.com/office/powerpoint/2010/main" val="393762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P spid="13" grpId="0"/>
      <p:bldP spid="15" grpId="0"/>
      <p:bldP spid="17" grpId="0"/>
      <p:bldP spid="19" grpId="0"/>
      <p:bldP spid="21" grpId="0"/>
      <p:bldP spid="23" grpId="0"/>
      <p:bldP spid="25"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8B68-9162-4B2C-5314-B35BC14ACB8F}"/>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4323DFA5-DB49-D173-FCA5-86C3E1505A91}"/>
              </a:ext>
            </a:extLst>
          </p:cNvPr>
          <p:cNvSpPr txBox="1">
            <a:spLocks/>
          </p:cNvSpPr>
          <p:nvPr/>
        </p:nvSpPr>
        <p:spPr>
          <a:xfrm>
            <a:off x="838199" y="786366"/>
            <a:ext cx="11269338" cy="1325563"/>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Effra" panose="02000506080000020004" pitchFamily="2" charset="0"/>
                <a:ea typeface="+mj-ea"/>
                <a:cs typeface="+mj-cs"/>
              </a:defRPr>
            </a:lvl1pPr>
          </a:lstStyle>
          <a:p>
            <a:pPr algn="l"/>
            <a:r>
              <a:rPr lang="nl-NL" sz="4000" dirty="0">
                <a:latin typeface="+mn-lt"/>
              </a:rPr>
              <a:t>Verteringsstelsel</a:t>
            </a:r>
          </a:p>
          <a:p>
            <a:pPr algn="l"/>
            <a:r>
              <a:rPr lang="nl-NL" sz="2600" dirty="0">
                <a:latin typeface="Calibri" panose="020F0502020204030204" pitchFamily="34" charset="0"/>
                <a:cs typeface="Calibri" panose="020F0502020204030204" pitchFamily="34" charset="0"/>
              </a:rPr>
              <a:t>Verteringssappen worden gemaakt door verteringsklieren en bevatten </a:t>
            </a:r>
            <a:r>
              <a:rPr lang="nl-NL" sz="2600" b="1" dirty="0">
                <a:solidFill>
                  <a:srgbClr val="7030A0"/>
                </a:solidFill>
                <a:latin typeface="Calibri" panose="020F0502020204030204" pitchFamily="34" charset="0"/>
                <a:cs typeface="Calibri" panose="020F0502020204030204" pitchFamily="34" charset="0"/>
              </a:rPr>
              <a:t>enzymen</a:t>
            </a:r>
            <a:r>
              <a:rPr lang="nl-NL" sz="2600" dirty="0">
                <a:latin typeface="Calibri" panose="020F0502020204030204" pitchFamily="34" charset="0"/>
                <a:cs typeface="Calibri" panose="020F0502020204030204" pitchFamily="34" charset="0"/>
              </a:rPr>
              <a:t>.</a:t>
            </a:r>
          </a:p>
          <a:p>
            <a:pPr algn="l"/>
            <a:endParaRPr lang="nl-NL" sz="4000" dirty="0">
              <a:latin typeface="+mn-lt"/>
            </a:endParaRPr>
          </a:p>
        </p:txBody>
      </p:sp>
      <p:pic>
        <p:nvPicPr>
          <p:cNvPr id="29" name="Afbeelding 28" descr="Afbeelding met baby, Menselijk gezicht, kunst&#10;&#10;Automatisch gegenereerde beschrijving">
            <a:extLst>
              <a:ext uri="{FF2B5EF4-FFF2-40B4-BE49-F238E27FC236}">
                <a16:creationId xmlns:a16="http://schemas.microsoft.com/office/drawing/2014/main" id="{E4D8E143-FAE5-3C91-BD41-2D70EB288711}"/>
              </a:ext>
            </a:extLst>
          </p:cNvPr>
          <p:cNvPicPr>
            <a:picLocks noChangeAspect="1"/>
          </p:cNvPicPr>
          <p:nvPr/>
        </p:nvPicPr>
        <p:blipFill rotWithShape="1">
          <a:blip r:embed="rId2"/>
          <a:srcRect l="34426" t="4082" r="35092"/>
          <a:stretch/>
        </p:blipFill>
        <p:spPr>
          <a:xfrm>
            <a:off x="812521" y="1832057"/>
            <a:ext cx="2814660" cy="4810574"/>
          </a:xfrm>
          <a:prstGeom prst="rect">
            <a:avLst/>
          </a:prstGeom>
        </p:spPr>
      </p:pic>
      <p:sp>
        <p:nvSpPr>
          <p:cNvPr id="30" name="Tekstvak 29">
            <a:extLst>
              <a:ext uri="{FF2B5EF4-FFF2-40B4-BE49-F238E27FC236}">
                <a16:creationId xmlns:a16="http://schemas.microsoft.com/office/drawing/2014/main" id="{A29F9C0F-9491-D23C-C185-E73E74E4907B}"/>
              </a:ext>
            </a:extLst>
          </p:cNvPr>
          <p:cNvSpPr txBox="1"/>
          <p:nvPr/>
        </p:nvSpPr>
        <p:spPr>
          <a:xfrm>
            <a:off x="3809505" y="2149488"/>
            <a:ext cx="8382495"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Speekselklieren maken </a:t>
            </a:r>
            <a:r>
              <a:rPr lang="nl-NL" sz="3000" b="1" dirty="0">
                <a:solidFill>
                  <a:srgbClr val="7030A0"/>
                </a:solidFill>
                <a:ea typeface="+mj-ea"/>
                <a:cs typeface="Arial" pitchFamily="34" charset="0"/>
              </a:rPr>
              <a:t>speeksel</a:t>
            </a:r>
            <a:endParaRPr lang="nl-NL" sz="3700" b="1" dirty="0">
              <a:solidFill>
                <a:srgbClr val="7030A0"/>
              </a:solidFill>
              <a:ea typeface="+mj-ea"/>
              <a:cs typeface="Arial" pitchFamily="34" charset="0"/>
            </a:endParaRPr>
          </a:p>
        </p:txBody>
      </p:sp>
      <p:cxnSp>
        <p:nvCxnSpPr>
          <p:cNvPr id="31" name="Rechte verbindingslijn met pijl 30">
            <a:extLst>
              <a:ext uri="{FF2B5EF4-FFF2-40B4-BE49-F238E27FC236}">
                <a16:creationId xmlns:a16="http://schemas.microsoft.com/office/drawing/2014/main" id="{7A84AC08-3B39-13F4-0CC1-A75A31695550}"/>
              </a:ext>
            </a:extLst>
          </p:cNvPr>
          <p:cNvCxnSpPr>
            <a:cxnSpLocks/>
            <a:stCxn id="30" idx="1"/>
          </p:cNvCxnSpPr>
          <p:nvPr/>
        </p:nvCxnSpPr>
        <p:spPr>
          <a:xfrm flipH="1">
            <a:off x="1901225" y="2350188"/>
            <a:ext cx="1908280"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32" name="Tekstvak 31">
            <a:extLst>
              <a:ext uri="{FF2B5EF4-FFF2-40B4-BE49-F238E27FC236}">
                <a16:creationId xmlns:a16="http://schemas.microsoft.com/office/drawing/2014/main" id="{54D72E2F-FFBB-DCE3-C977-915A0E0474F4}"/>
              </a:ext>
            </a:extLst>
          </p:cNvPr>
          <p:cNvSpPr txBox="1"/>
          <p:nvPr/>
        </p:nvSpPr>
        <p:spPr>
          <a:xfrm>
            <a:off x="3809506" y="4202607"/>
            <a:ext cx="838249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Maagwand maakt </a:t>
            </a:r>
            <a:r>
              <a:rPr lang="nl-NL" sz="3000" b="1" dirty="0">
                <a:solidFill>
                  <a:srgbClr val="7030A0"/>
                </a:solidFill>
                <a:ea typeface="+mj-ea"/>
                <a:cs typeface="Arial" pitchFamily="34" charset="0"/>
              </a:rPr>
              <a:t>maagsap</a:t>
            </a:r>
            <a:endParaRPr lang="nl-NL" sz="3700" b="1" dirty="0">
              <a:solidFill>
                <a:srgbClr val="7030A0"/>
              </a:solidFill>
              <a:ea typeface="+mj-ea"/>
              <a:cs typeface="Arial" pitchFamily="34" charset="0"/>
            </a:endParaRPr>
          </a:p>
        </p:txBody>
      </p:sp>
      <p:cxnSp>
        <p:nvCxnSpPr>
          <p:cNvPr id="33" name="Rechte verbindingslijn met pijl 32">
            <a:extLst>
              <a:ext uri="{FF2B5EF4-FFF2-40B4-BE49-F238E27FC236}">
                <a16:creationId xmlns:a16="http://schemas.microsoft.com/office/drawing/2014/main" id="{0AE8DCB6-E847-8548-4471-5CB53FC48D5A}"/>
              </a:ext>
            </a:extLst>
          </p:cNvPr>
          <p:cNvCxnSpPr>
            <a:cxnSpLocks/>
            <a:stCxn id="32" idx="1"/>
          </p:cNvCxnSpPr>
          <p:nvPr/>
        </p:nvCxnSpPr>
        <p:spPr>
          <a:xfrm flipH="1">
            <a:off x="2856216" y="4403307"/>
            <a:ext cx="953290"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34" name="Tekstvak 33">
            <a:extLst>
              <a:ext uri="{FF2B5EF4-FFF2-40B4-BE49-F238E27FC236}">
                <a16:creationId xmlns:a16="http://schemas.microsoft.com/office/drawing/2014/main" id="{2F6BDA48-3BFF-EAAF-007F-B9D6DC621824}"/>
              </a:ext>
            </a:extLst>
          </p:cNvPr>
          <p:cNvSpPr txBox="1"/>
          <p:nvPr/>
        </p:nvSpPr>
        <p:spPr>
          <a:xfrm>
            <a:off x="3825628" y="4713704"/>
            <a:ext cx="8382494"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Alvleesklier maakt </a:t>
            </a:r>
            <a:r>
              <a:rPr lang="nl-NL" sz="3000" b="1" dirty="0">
                <a:solidFill>
                  <a:srgbClr val="7030A0"/>
                </a:solidFill>
                <a:ea typeface="+mj-ea"/>
                <a:cs typeface="Arial" pitchFamily="34" charset="0"/>
              </a:rPr>
              <a:t>alvleessap</a:t>
            </a:r>
            <a:r>
              <a:rPr lang="nl-NL" sz="3000" dirty="0">
                <a:ea typeface="+mj-ea"/>
                <a:cs typeface="Arial" pitchFamily="34" charset="0"/>
              </a:rPr>
              <a:t> </a:t>
            </a:r>
            <a:endParaRPr lang="nl-NL" sz="3700" dirty="0">
              <a:ea typeface="+mj-ea"/>
              <a:cs typeface="Arial" pitchFamily="34" charset="0"/>
            </a:endParaRPr>
          </a:p>
        </p:txBody>
      </p:sp>
      <p:cxnSp>
        <p:nvCxnSpPr>
          <p:cNvPr id="35" name="Rechte verbindingslijn met pijl 34">
            <a:extLst>
              <a:ext uri="{FF2B5EF4-FFF2-40B4-BE49-F238E27FC236}">
                <a16:creationId xmlns:a16="http://schemas.microsoft.com/office/drawing/2014/main" id="{A7556D22-581B-27A8-755D-5B80FAB0E972}"/>
              </a:ext>
            </a:extLst>
          </p:cNvPr>
          <p:cNvCxnSpPr>
            <a:cxnSpLocks/>
            <a:stCxn id="34" idx="1"/>
          </p:cNvCxnSpPr>
          <p:nvPr/>
        </p:nvCxnSpPr>
        <p:spPr>
          <a:xfrm flipH="1">
            <a:off x="2116476" y="4914404"/>
            <a:ext cx="1709152"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36" name="Tekstvak 35">
            <a:extLst>
              <a:ext uri="{FF2B5EF4-FFF2-40B4-BE49-F238E27FC236}">
                <a16:creationId xmlns:a16="http://schemas.microsoft.com/office/drawing/2014/main" id="{FC6E8424-897F-87DC-DF2D-76121160F822}"/>
              </a:ext>
            </a:extLst>
          </p:cNvPr>
          <p:cNvSpPr txBox="1"/>
          <p:nvPr/>
        </p:nvSpPr>
        <p:spPr>
          <a:xfrm>
            <a:off x="3872573" y="5432534"/>
            <a:ext cx="8319427" cy="401399"/>
          </a:xfrm>
          <a:prstGeom prst="rect">
            <a:avLst/>
          </a:prstGeom>
          <a:noFill/>
          <a:ln>
            <a:noFill/>
          </a:ln>
        </p:spPr>
        <p:txBody>
          <a:bodyPr wrap="square" rtlCol="0" anchor="ctr">
            <a:normAutofit fontScale="67500" lnSpcReduction="20000"/>
          </a:bodyPr>
          <a:lstStyle/>
          <a:p>
            <a:pPr fontAlgn="auto">
              <a:lnSpc>
                <a:spcPct val="120000"/>
              </a:lnSpc>
              <a:spcAft>
                <a:spcPts val="0"/>
              </a:spcAft>
            </a:pPr>
            <a:r>
              <a:rPr lang="nl-NL" sz="3000" dirty="0">
                <a:ea typeface="+mj-ea"/>
                <a:cs typeface="Arial" pitchFamily="34" charset="0"/>
              </a:rPr>
              <a:t>Darmwand maakt </a:t>
            </a:r>
            <a:r>
              <a:rPr lang="nl-NL" sz="3000" b="1" dirty="0">
                <a:solidFill>
                  <a:srgbClr val="7030A0"/>
                </a:solidFill>
                <a:ea typeface="+mj-ea"/>
                <a:cs typeface="Arial" pitchFamily="34" charset="0"/>
              </a:rPr>
              <a:t>darmsap</a:t>
            </a:r>
            <a:endParaRPr lang="nl-NL" sz="3700" b="1" dirty="0">
              <a:solidFill>
                <a:srgbClr val="7030A0"/>
              </a:solidFill>
              <a:ea typeface="+mj-ea"/>
              <a:cs typeface="Arial" pitchFamily="34" charset="0"/>
            </a:endParaRPr>
          </a:p>
        </p:txBody>
      </p:sp>
      <p:cxnSp>
        <p:nvCxnSpPr>
          <p:cNvPr id="37" name="Rechte verbindingslijn met pijl 36">
            <a:extLst>
              <a:ext uri="{FF2B5EF4-FFF2-40B4-BE49-F238E27FC236}">
                <a16:creationId xmlns:a16="http://schemas.microsoft.com/office/drawing/2014/main" id="{326ECE0E-A37E-0A9B-1EB5-9DAD9C485032}"/>
              </a:ext>
            </a:extLst>
          </p:cNvPr>
          <p:cNvCxnSpPr>
            <a:cxnSpLocks/>
            <a:stCxn id="36" idx="1"/>
          </p:cNvCxnSpPr>
          <p:nvPr/>
        </p:nvCxnSpPr>
        <p:spPr>
          <a:xfrm flipH="1">
            <a:off x="1964293" y="5633234"/>
            <a:ext cx="1908280" cy="0"/>
          </a:xfrm>
          <a:prstGeom prst="straightConnector1">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325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BC580-947A-4107-8AF5-50C7CD04590F}">
  <ds:schemaRefs>
    <ds:schemaRef ds:uri="65a11041-aba8-449e-bef6-559f13c05a59"/>
    <ds:schemaRef ds:uri="http://www.w3.org/XML/1998/namespace"/>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e7183d92-7d1c-4abc-9060-17c5b27035f0"/>
  </ds:schemaRefs>
</ds:datastoreItem>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D9AF0F52-9C0E-481D-9FC2-F7635EF33803}"/>
</file>

<file path=docProps/app.xml><?xml version="1.0" encoding="utf-8"?>
<Properties xmlns="http://schemas.openxmlformats.org/officeDocument/2006/extended-properties" xmlns:vt="http://schemas.openxmlformats.org/officeDocument/2006/docPropsVTypes">
  <TotalTime>1071</TotalTime>
  <Words>1955</Words>
  <Application>Microsoft Macintosh PowerPoint</Application>
  <PresentationFormat>Breedbeeld</PresentationFormat>
  <Paragraphs>361</Paragraphs>
  <Slides>63</Slides>
  <Notes>0</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63</vt:i4>
      </vt:variant>
    </vt:vector>
  </HeadingPairs>
  <TitlesOfParts>
    <vt:vector size="71" baseType="lpstr">
      <vt:lpstr>Arial</vt:lpstr>
      <vt:lpstr>Calibri</vt:lpstr>
      <vt:lpstr>Calibri Light</vt:lpstr>
      <vt:lpstr>Effra</vt:lpstr>
      <vt:lpstr>Effra Medium</vt:lpstr>
      <vt:lpstr>Segoe Print</vt:lpstr>
      <vt:lpstr>Wingdings</vt:lpstr>
      <vt:lpstr>Kantoorthema</vt:lpstr>
      <vt:lpstr>Examenspreekuur biologie VMBO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Examenvraag 2025</vt:lpstr>
      <vt:lpstr>Examenvraag 2025</vt:lpstr>
      <vt:lpstr>PowerPoint-presentatie</vt:lpstr>
      <vt:lpstr>PowerPoint-presentatie</vt:lpstr>
      <vt:lpstr>PowerPoint-presentatie</vt:lpstr>
      <vt:lpstr>PowerPoint-presentatie</vt:lpstr>
      <vt:lpstr>Stambomen &amp; kruisingen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Back-up materiaal</vt:lpstr>
      <vt:lpstr>Ordenen van cellen</vt:lpstr>
      <vt:lpstr>Ordenen van cellen</vt:lpstr>
      <vt:lpstr>Biotische en abiotische factoren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Eva Doesborgh</cp:lastModifiedBy>
  <cp:revision>118</cp:revision>
  <dcterms:created xsi:type="dcterms:W3CDTF">2022-04-29T11:47:46Z</dcterms:created>
  <dcterms:modified xsi:type="dcterms:W3CDTF">2026-05-18T13:57:57Z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ies>
</file>