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7"/>
  </p:notesMasterIdLst>
  <p:handoutMasterIdLst>
    <p:handoutMasterId r:id="rId78"/>
  </p:handoutMasterIdLst>
  <p:sldIdLst>
    <p:sldId id="261" r:id="rId5"/>
    <p:sldId id="260" r:id="rId6"/>
    <p:sldId id="262" r:id="rId7"/>
    <p:sldId id="276" r:id="rId8"/>
    <p:sldId id="287" r:id="rId9"/>
    <p:sldId id="278" r:id="rId10"/>
    <p:sldId id="263" r:id="rId11"/>
    <p:sldId id="265" r:id="rId12"/>
    <p:sldId id="266" r:id="rId13"/>
    <p:sldId id="269" r:id="rId14"/>
    <p:sldId id="270" r:id="rId15"/>
    <p:sldId id="286" r:id="rId16"/>
    <p:sldId id="299" r:id="rId17"/>
    <p:sldId id="288" r:id="rId18"/>
    <p:sldId id="272" r:id="rId19"/>
    <p:sldId id="284" r:id="rId20"/>
    <p:sldId id="309" r:id="rId21"/>
    <p:sldId id="311" r:id="rId22"/>
    <p:sldId id="312" r:id="rId23"/>
    <p:sldId id="313" r:id="rId24"/>
    <p:sldId id="314" r:id="rId25"/>
    <p:sldId id="315" r:id="rId26"/>
    <p:sldId id="285" r:id="rId27"/>
    <p:sldId id="310" r:id="rId28"/>
    <p:sldId id="316" r:id="rId29"/>
    <p:sldId id="317" r:id="rId30"/>
    <p:sldId id="318" r:id="rId31"/>
    <p:sldId id="319" r:id="rId32"/>
    <p:sldId id="320" r:id="rId33"/>
    <p:sldId id="291" r:id="rId34"/>
    <p:sldId id="348" r:id="rId35"/>
    <p:sldId id="346" r:id="rId36"/>
    <p:sldId id="347" r:id="rId37"/>
    <p:sldId id="302" r:id="rId38"/>
    <p:sldId id="294" r:id="rId39"/>
    <p:sldId id="305" r:id="rId40"/>
    <p:sldId id="306" r:id="rId41"/>
    <p:sldId id="307" r:id="rId42"/>
    <p:sldId id="308" r:id="rId43"/>
    <p:sldId id="295" r:id="rId44"/>
    <p:sldId id="304" r:id="rId45"/>
    <p:sldId id="300" r:id="rId46"/>
    <p:sldId id="298" r:id="rId47"/>
    <p:sldId id="321" r:id="rId48"/>
    <p:sldId id="324" r:id="rId49"/>
    <p:sldId id="322" r:id="rId50"/>
    <p:sldId id="325" r:id="rId51"/>
    <p:sldId id="326" r:id="rId52"/>
    <p:sldId id="327" r:id="rId53"/>
    <p:sldId id="328" r:id="rId54"/>
    <p:sldId id="329" r:id="rId55"/>
    <p:sldId id="303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296" r:id="rId64"/>
    <p:sldId id="337" r:id="rId65"/>
    <p:sldId id="340" r:id="rId66"/>
    <p:sldId id="341" r:id="rId67"/>
    <p:sldId id="342" r:id="rId68"/>
    <p:sldId id="343" r:id="rId69"/>
    <p:sldId id="344" r:id="rId70"/>
    <p:sldId id="345" r:id="rId71"/>
    <p:sldId id="297" r:id="rId72"/>
    <p:sldId id="281" r:id="rId73"/>
    <p:sldId id="282" r:id="rId74"/>
    <p:sldId id="289" r:id="rId75"/>
    <p:sldId id="290" r:id="rId7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99"/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FB6C7-0E2F-39C0-8237-F270E5C5736F}" v="54" dt="2026-05-19T16:39:16.803"/>
    <p1510:client id="{26320648-798C-13B6-BDE4-8A3379F62023}" v="154" dt="2026-05-19T13:20:11.730"/>
    <p1510:client id="{8C955216-DF58-5463-A35A-A78BCED7AD11}" v="137" dt="2026-05-19T15:18:57.441"/>
    <p1510:client id="{BC383584-3905-59B2-E605-A2618D8591A0}" v="139" dt="2026-05-18T13:15:25.577"/>
    <p1510:client id="{DAF8632E-5258-4E1A-0819-0B364157C6B5}" v="813" dt="2026-05-19T18:59:51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20-05-2026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6:24:0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11779 6239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11794 6239 16383 0 0,'-6'0'0'0'0,"-1"6"0"0"0,-6 1 0 0 0,-1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11779 6239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11794 6239 16383 0 0,'-6'0'0'0'0,"-1"6"0"0"0,-6 1 0 0 0,-1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11779 6239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11794 6239 16383 0 0,'-6'0'0'0'0,"-1"6"0"0"0,-6 1 0 0 0,-1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6:24:00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11794 6239 16383 0 0,'-6'0'0'0'0,"-1"6"0"0"0,-6 1 0 0 0,-1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11779 6239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11794 6239 16383 0 0,'-6'0'0'0'0,"-1"6"0"0"0,-6 1 0 0 0,-1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11779 6239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11794 6239 16383 0 0,'-6'0'0'0'0,"-1"6"0"0"0,-6 1 0 0 0,-1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11779 6239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11794 6239 16383 0 0,'-6'0'0'0'0,"-1"6"0"0"0,-6 1 0 0 0,-1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9T15:02:2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11779 6239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20-05-2026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  <a:p>
            <a:r>
              <a:rPr lang="en-US">
                <a:ea typeface="Calibri"/>
                <a:cs typeface="Calibri"/>
              </a:rPr>
              <a:t>Wat </a:t>
            </a:r>
            <a:r>
              <a:rPr lang="en-US" err="1">
                <a:ea typeface="Calibri"/>
                <a:cs typeface="Calibri"/>
              </a:rPr>
              <a:t>gaan</a:t>
            </a:r>
            <a:r>
              <a:rPr lang="en-US">
                <a:ea typeface="Calibri"/>
                <a:cs typeface="Calibri"/>
              </a:rPr>
              <a:t> we </a:t>
            </a:r>
            <a:r>
              <a:rPr lang="en-US" err="1">
                <a:ea typeface="Calibri"/>
                <a:cs typeface="Calibri"/>
              </a:rPr>
              <a:t>vandaag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doen</a:t>
            </a:r>
            <a:r>
              <a:rPr lang="en-US">
                <a:ea typeface="Calibri"/>
                <a:cs typeface="Calibri"/>
              </a:rPr>
              <a:t>?</a:t>
            </a:r>
          </a:p>
          <a:p>
            <a:r>
              <a:rPr lang="en-US"/>
              <a:t>Wat vorig jaar gedaan, check ook die replay (xxxx) (in de slide, aan de zijkant)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Bij de </a:t>
            </a:r>
            <a:r>
              <a:rPr lang="en-US" err="1">
                <a:ea typeface="Calibri"/>
                <a:cs typeface="Calibri"/>
              </a:rPr>
              <a:t>meeste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onderwerpen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doen</a:t>
            </a:r>
            <a:r>
              <a:rPr lang="en-US">
                <a:ea typeface="Calibri"/>
                <a:cs typeface="Calibri"/>
              </a:rPr>
              <a:t> we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rekenvoorbeeld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eventueel</a:t>
            </a:r>
            <a:r>
              <a:rPr lang="en-US">
                <a:ea typeface="Calibri"/>
                <a:cs typeface="Calibri"/>
              </a:rPr>
              <a:t> met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sterretje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erbij</a:t>
            </a:r>
            <a:r>
              <a:rPr lang="en-US">
                <a:ea typeface="Calibri"/>
                <a:cs typeface="Calibri"/>
              </a:rPr>
              <a:t>)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37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47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208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  <a:p>
            <a:r>
              <a:rPr lang="en-US" err="1">
                <a:ea typeface="Calibri"/>
                <a:cs typeface="Calibri"/>
              </a:rPr>
              <a:t>Volgorde</a:t>
            </a:r>
            <a:r>
              <a:rPr lang="en-US">
                <a:ea typeface="Calibri"/>
                <a:cs typeface="Calibri"/>
              </a:rPr>
              <a:t>, O </a:t>
            </a:r>
            <a:r>
              <a:rPr lang="en-US" err="1">
                <a:ea typeface="Calibri"/>
                <a:cs typeface="Calibri"/>
              </a:rPr>
              <a:t>als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laatste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vooral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bij</a:t>
            </a:r>
            <a:r>
              <a:rPr lang="en-US">
                <a:ea typeface="Calibri"/>
                <a:cs typeface="Calibri"/>
              </a:rPr>
              <a:t> verbranding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23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9EA8B-4C6F-35D0-8A7B-A90AD995B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548B87E-837C-4015-D4FF-4749F2433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1202DF-2569-B899-B468-A9FD5CFC1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  <a:p>
            <a:r>
              <a:rPr lang="en-US" err="1">
                <a:ea typeface="Calibri"/>
                <a:cs typeface="Calibri"/>
              </a:rPr>
              <a:t>Verwijzing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naar</a:t>
            </a:r>
            <a:r>
              <a:rPr lang="en-US">
                <a:ea typeface="Calibri"/>
                <a:cs typeface="Calibri"/>
              </a:rPr>
              <a:t> Thijs met </a:t>
            </a:r>
            <a:r>
              <a:rPr lang="en-US" err="1">
                <a:ea typeface="Calibri"/>
                <a:cs typeface="Calibri"/>
              </a:rPr>
              <a:t>tweevoudige</a:t>
            </a:r>
            <a:r>
              <a:rPr lang="en-US">
                <a:ea typeface="Calibri"/>
                <a:cs typeface="Calibri"/>
              </a:rPr>
              <a:t> elementen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F7CC70-BD70-8B4D-8E95-7154E0D18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11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E106C-D9F1-8936-52DA-66F866D7C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1DC311B-298E-C25D-9667-B9C0913F1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7AD1E38-1F95-79B5-6ADE-5A3C8D6B1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  <a:p>
            <a:r>
              <a:rPr lang="en-US" err="1">
                <a:ea typeface="Calibri"/>
                <a:cs typeface="Calibri"/>
              </a:rPr>
              <a:t>Verwijzing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naar</a:t>
            </a:r>
            <a:r>
              <a:rPr lang="en-US">
                <a:ea typeface="Calibri"/>
                <a:cs typeface="Calibri"/>
              </a:rPr>
              <a:t> Thijs met </a:t>
            </a:r>
            <a:r>
              <a:rPr lang="en-US" err="1">
                <a:ea typeface="Calibri"/>
                <a:cs typeface="Calibri"/>
              </a:rPr>
              <a:t>tweevoudige</a:t>
            </a:r>
            <a:r>
              <a:rPr lang="en-US">
                <a:ea typeface="Calibri"/>
                <a:cs typeface="Calibri"/>
              </a:rPr>
              <a:t> elementen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F539BB-365B-E6FE-779B-E1955E345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55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3D106-4BB1-3FD2-F0F5-6BB768375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8482DB5-A338-0A64-FC95-481EFE8FA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A9BF6C5-AA2C-F275-960F-666EEE845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  <a:p>
            <a:r>
              <a:rPr lang="en-US" err="1">
                <a:ea typeface="Calibri"/>
                <a:cs typeface="Calibri"/>
              </a:rPr>
              <a:t>Verwijzing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naar</a:t>
            </a:r>
            <a:r>
              <a:rPr lang="en-US">
                <a:ea typeface="Calibri"/>
                <a:cs typeface="Calibri"/>
              </a:rPr>
              <a:t> Thijs met </a:t>
            </a:r>
            <a:r>
              <a:rPr lang="en-US" err="1">
                <a:ea typeface="Calibri"/>
                <a:cs typeface="Calibri"/>
              </a:rPr>
              <a:t>tweevoudige</a:t>
            </a:r>
            <a:r>
              <a:rPr lang="en-US">
                <a:ea typeface="Calibri"/>
                <a:cs typeface="Calibri"/>
              </a:rPr>
              <a:t> elementen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589FC4-E1BE-46C4-91C6-C80067760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719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95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615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767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4546B-0C86-5A27-5002-A2B0FF93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64C91D6-927E-ED09-14AC-3C115C408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C939C9-F7C6-DC10-B858-15939080B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A01AB8-E9F3-4088-17AC-AC458F124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38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>
                <a:ea typeface="Calibri" panose="020F0502020204030204"/>
                <a:cs typeface="Calibri" panose="020F0502020204030204"/>
              </a:rPr>
              <a:t>Martha</a:t>
            </a: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Nederlands-thuistaal</a:t>
            </a:r>
            <a:r>
              <a:rPr lang="en-US"/>
              <a:t> </a:t>
            </a:r>
            <a:r>
              <a:rPr lang="en-US" err="1"/>
              <a:t>meenemen</a:t>
            </a:r>
            <a:r>
              <a:rPr lang="en-US"/>
              <a:t>,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thuis</a:t>
            </a:r>
            <a:r>
              <a:rPr lang="en-US"/>
              <a:t> </a:t>
            </a:r>
            <a:r>
              <a:rPr lang="en-US" err="1"/>
              <a:t>andere</a:t>
            </a:r>
            <a:r>
              <a:rPr lang="en-US"/>
              <a:t> taal (</a:t>
            </a:r>
            <a:r>
              <a:rPr lang="en-US" err="1"/>
              <a:t>bv</a:t>
            </a:r>
            <a:r>
              <a:rPr lang="en-US"/>
              <a:t> Pools </a:t>
            </a:r>
            <a:r>
              <a:rPr lang="en-US" err="1"/>
              <a:t>Nederlands</a:t>
            </a:r>
            <a:r>
              <a:rPr lang="en-US"/>
              <a:t>)</a:t>
            </a:r>
            <a:endParaRPr lang="en-US"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pak</a:t>
            </a:r>
            <a:r>
              <a:rPr lang="en-US"/>
              <a:t> je </a:t>
            </a:r>
            <a:r>
              <a:rPr lang="en-US" err="1"/>
              <a:t>binas</a:t>
            </a:r>
            <a:r>
              <a:rPr lang="en-US"/>
              <a:t> </a:t>
            </a:r>
            <a:r>
              <a:rPr lang="en-US" err="1"/>
              <a:t>meteen</a:t>
            </a:r>
            <a:r>
              <a:rPr lang="en-US"/>
              <a:t> even </a:t>
            </a:r>
            <a:r>
              <a:rPr lang="en-US" err="1"/>
              <a:t>erbij</a:t>
            </a:r>
            <a:r>
              <a:rPr lang="en-US"/>
              <a:t>, </a:t>
            </a:r>
            <a:r>
              <a:rPr lang="en-US" err="1"/>
              <a:t>zodat</a:t>
            </a:r>
            <a:r>
              <a:rPr lang="en-US"/>
              <a:t> je </a:t>
            </a:r>
            <a:r>
              <a:rPr lang="en-US" err="1"/>
              <a:t>actief</a:t>
            </a:r>
            <a:r>
              <a:rPr lang="en-US"/>
              <a:t> mee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doen</a:t>
            </a:r>
            <a:r>
              <a:rPr lang="en-US"/>
              <a:t>. pen </a:t>
            </a:r>
            <a:r>
              <a:rPr lang="en-US" err="1"/>
              <a:t>en</a:t>
            </a:r>
            <a:r>
              <a:rPr lang="en-US"/>
              <a:t> papier, </a:t>
            </a:r>
            <a:r>
              <a:rPr lang="en-US" err="1"/>
              <a:t>rekenmachine</a:t>
            </a:r>
            <a:r>
              <a:rPr lang="en-US"/>
              <a:t>. </a:t>
            </a:r>
            <a:r>
              <a:rPr lang="en-US" err="1"/>
              <a:t>schrijf</a:t>
            </a:r>
            <a:r>
              <a:rPr lang="en-US"/>
              <a:t> mee!!! (</a:t>
            </a:r>
            <a:r>
              <a:rPr lang="en-US" err="1"/>
              <a:t>waarom</a:t>
            </a:r>
            <a:r>
              <a:rPr lang="en-US"/>
              <a:t>)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8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3A4F4-1607-BC24-22E7-DBFE652D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DC3DFB-2A8B-A6EA-00B7-AB67D6118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0426EA-E356-342D-19A4-FF46759BD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EC61D4-C1F2-9E57-5381-660BEEC58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997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1810C-1EAF-74D6-5D94-106A9498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DE7ACCE-8AE9-8B1D-011F-71E207706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3DF39B-E639-E92E-20CE-950C6BDAD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2DF12D-3CD2-343C-6F13-977D4514F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121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933B5-9640-8F13-E53B-9891E7B26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EA41AD-4A89-336B-6AF8-90E4DDCB0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4CF9415-E85F-FB4A-6E84-FAE1D6649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E242A2-D7F2-8C25-FF7A-E499812C2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113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Thij</a:t>
            </a:r>
            <a:r>
              <a:rPr lang="en-US">
                <a:ea typeface="Calibri"/>
                <a:cs typeface="Calibri"/>
              </a:rPr>
              <a:t>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620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617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362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121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856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CAE-62D1-B570-D248-0F7592AEF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214E5FF-F7DE-1C6D-BDF2-F0E31A855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400F99-D382-D3FC-C526-637658C77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Martha: </a:t>
            </a:r>
            <a:r>
              <a:rPr lang="en-US" err="1">
                <a:ea typeface="Calibri"/>
                <a:cs typeface="Calibri"/>
              </a:rPr>
              <a:t>chcek</a:t>
            </a:r>
            <a:r>
              <a:rPr lang="en-US">
                <a:ea typeface="Calibri"/>
                <a:cs typeface="Calibri"/>
              </a:rPr>
              <a:t> op ppt </a:t>
            </a:r>
            <a:r>
              <a:rPr lang="en-US" err="1">
                <a:ea typeface="Calibri"/>
                <a:cs typeface="Calibri"/>
              </a:rPr>
              <a:t>vorig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jaar</a:t>
            </a:r>
            <a:endParaRPr lang="nl-NL" err="1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3BAF37-E401-76BD-CCF2-A49849C52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243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49736-2B27-5613-2C19-9260AEC8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058DAC6-3C3B-0671-C11C-3D9D27D38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0F2E3D-234F-156C-1768-4092FBF1C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AC8E95-BF61-A095-C617-7CA155D51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47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  <a:endParaRPr lang="en-US"/>
          </a:p>
          <a:p>
            <a:r>
              <a:rPr lang="en-US"/>
              <a:t>tip: </a:t>
            </a:r>
            <a:r>
              <a:rPr lang="en-US" err="1"/>
              <a:t>maandag</a:t>
            </a:r>
            <a:r>
              <a:rPr lang="en-US"/>
              <a:t> </a:t>
            </a: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oefenexamen</a:t>
            </a:r>
            <a:r>
              <a:rPr lang="en-US"/>
              <a:t> </a:t>
            </a:r>
            <a:r>
              <a:rPr lang="en-US" err="1"/>
              <a:t>maken</a:t>
            </a:r>
            <a:r>
              <a:rPr lang="en-US"/>
              <a:t> + </a:t>
            </a:r>
            <a:r>
              <a:rPr lang="en-US" err="1"/>
              <a:t>nakijken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/>
              <a:t>(geef antwoord op de vraag, als ze een naam vragen geef een naam, als ze een formule willen geef dan een formule)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/>
              <a:t>Geef niet meer antwoorden dan om wordt gevraagd, alleen de eerste 2 </a:t>
            </a:r>
            <a:r>
              <a:rPr lang="nl-NL" err="1"/>
              <a:t>bijv</a:t>
            </a:r>
            <a:r>
              <a:rPr lang="nl-NL"/>
              <a:t> goed rekenen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36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27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 (</a:t>
            </a:r>
            <a:r>
              <a:rPr lang="en-US" err="1">
                <a:ea typeface="Calibri"/>
                <a:cs typeface="Calibri"/>
              </a:rPr>
              <a:t>tekst</a:t>
            </a:r>
            <a:r>
              <a:rPr lang="en-US">
                <a:ea typeface="Calibri"/>
                <a:cs typeface="Calibri"/>
              </a:rPr>
              <a:t> in slide)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/>
              <a:t>Bekende</a:t>
            </a:r>
            <a:r>
              <a:rPr lang="en-US"/>
              <a:t> </a:t>
            </a:r>
            <a:r>
              <a:rPr lang="en-US" err="1"/>
              <a:t>tabel</a:t>
            </a:r>
            <a:r>
              <a:rPr lang="en-US"/>
              <a:t> </a:t>
            </a:r>
            <a:r>
              <a:rPr lang="en-US" err="1"/>
              <a:t>wel</a:t>
            </a:r>
            <a:r>
              <a:rPr lang="en-US"/>
              <a:t> </a:t>
            </a:r>
            <a:r>
              <a:rPr lang="en-US" err="1"/>
              <a:t>denk</a:t>
            </a:r>
            <a:r>
              <a:rPr lang="en-US"/>
              <a:t> </a:t>
            </a:r>
            <a:r>
              <a:rPr lang="en-US" err="1"/>
              <a:t>ik</a:t>
            </a:r>
            <a:r>
              <a:rPr lang="en-US"/>
              <a:t>, </a:t>
            </a:r>
            <a:r>
              <a:rPr lang="en-US" err="1"/>
              <a:t>uit</a:t>
            </a:r>
            <a:r>
              <a:rPr lang="en-US"/>
              <a:t> de syllabus van examenblad.nl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in de </a:t>
            </a:r>
            <a:r>
              <a:rPr lang="en-US" err="1"/>
              <a:t>presentatie</a:t>
            </a:r>
            <a:r>
              <a:rPr lang="en-US"/>
              <a:t> die je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downladen</a:t>
            </a:r>
            <a:r>
              <a:rPr lang="en-US"/>
              <a:t> </a:t>
            </a:r>
            <a:r>
              <a:rPr lang="en-US" err="1"/>
              <a:t>hieronder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Checklist van de makers van het examen, </a:t>
            </a:r>
            <a:r>
              <a:rPr lang="en-US" err="1">
                <a:ea typeface="Calibri"/>
                <a:cs typeface="Calibri"/>
              </a:rPr>
              <a:t>dus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komt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erop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 err="1"/>
              <a:t>Kijken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CE = </a:t>
            </a:r>
            <a:r>
              <a:rPr lang="en-US" err="1"/>
              <a:t>centraal</a:t>
            </a:r>
            <a:r>
              <a:rPr lang="en-US"/>
              <a:t> examen. Ook </a:t>
            </a:r>
            <a:r>
              <a:rPr lang="en-US" err="1"/>
              <a:t>dus</a:t>
            </a:r>
            <a:r>
              <a:rPr lang="en-US"/>
              <a:t> wat je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hoeft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weten</a:t>
            </a:r>
            <a:r>
              <a:rPr lang="en-US"/>
              <a:t>.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leervaardigheden</a:t>
            </a:r>
            <a:r>
              <a:rPr lang="en-US"/>
              <a:t>:  </a:t>
            </a:r>
            <a:r>
              <a:rPr lang="en-US" err="1"/>
              <a:t>bv</a:t>
            </a:r>
            <a:r>
              <a:rPr lang="en-US"/>
              <a:t> </a:t>
            </a:r>
            <a:r>
              <a:rPr lang="en-US" err="1"/>
              <a:t>eenheden</a:t>
            </a:r>
            <a:r>
              <a:rPr lang="en-US"/>
              <a:t> </a:t>
            </a:r>
            <a:r>
              <a:rPr lang="en-US" err="1"/>
              <a:t>omrekenen</a:t>
            </a:r>
            <a:r>
              <a:rPr lang="en-US"/>
              <a:t>, </a:t>
            </a:r>
            <a:r>
              <a:rPr lang="en-US" err="1"/>
              <a:t>binas</a:t>
            </a:r>
            <a:r>
              <a:rPr lang="en-US"/>
              <a:t> </a:t>
            </a:r>
            <a:r>
              <a:rPr lang="en-US" err="1"/>
              <a:t>opzoeken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Verbranding</a:t>
            </a:r>
            <a:r>
              <a:rPr lang="en-US"/>
              <a:t>: </a:t>
            </a:r>
            <a:r>
              <a:rPr lang="en-US" err="1"/>
              <a:t>reactie</a:t>
            </a:r>
            <a:r>
              <a:rPr lang="en-US"/>
              <a:t> </a:t>
            </a:r>
            <a:r>
              <a:rPr lang="en-US" err="1"/>
              <a:t>vergelijkingen</a:t>
            </a:r>
            <a:r>
              <a:rPr lang="en-US"/>
              <a:t> </a:t>
            </a:r>
            <a:r>
              <a:rPr lang="en-US" err="1"/>
              <a:t>maken</a:t>
            </a:r>
            <a:r>
              <a:rPr lang="en-US"/>
              <a:t>, </a:t>
            </a:r>
            <a:r>
              <a:rPr lang="en-US" err="1"/>
              <a:t>verbrandingsproducten</a:t>
            </a:r>
            <a:r>
              <a:rPr lang="en-US"/>
              <a:t> </a:t>
            </a:r>
            <a:r>
              <a:rPr lang="en-US" err="1"/>
              <a:t>kennen</a:t>
            </a:r>
            <a:r>
              <a:rPr lang="en-US"/>
              <a:t> (</a:t>
            </a:r>
            <a:r>
              <a:rPr lang="en-US" err="1"/>
              <a:t>gaan</a:t>
            </a:r>
            <a:r>
              <a:rPr lang="en-US"/>
              <a:t> we zo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</a:t>
            </a:r>
            <a:r>
              <a:rPr lang="en-US" err="1"/>
              <a:t>kijken</a:t>
            </a:r>
            <a:r>
              <a:rPr lang="en-US"/>
              <a:t>)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Water, </a:t>
            </a:r>
            <a:r>
              <a:rPr lang="en-US" err="1"/>
              <a:t>zuren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basen</a:t>
            </a:r>
            <a:r>
              <a:rPr lang="en-US"/>
              <a:t>: </a:t>
            </a:r>
            <a:r>
              <a:rPr lang="en-US" err="1"/>
              <a:t>bijvoorbeeld</a:t>
            </a:r>
            <a:r>
              <a:rPr lang="en-US"/>
              <a:t> over hard water,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over pH, </a:t>
            </a:r>
            <a:r>
              <a:rPr lang="en-US" err="1"/>
              <a:t>indicatoren</a:t>
            </a:r>
            <a:r>
              <a:rPr lang="en-US"/>
              <a:t>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Basischemie</a:t>
            </a:r>
            <a:r>
              <a:rPr lang="en-US"/>
              <a:t>: </a:t>
            </a:r>
            <a:r>
              <a:rPr lang="en-US" err="1"/>
              <a:t>bijv</a:t>
            </a:r>
            <a:r>
              <a:rPr lang="en-US"/>
              <a:t>. </a:t>
            </a:r>
            <a:r>
              <a:rPr lang="en-US" err="1"/>
              <a:t>scheidingsmethoden</a:t>
            </a:r>
            <a:r>
              <a:rPr lang="en-US"/>
              <a:t>, </a:t>
            </a:r>
            <a:r>
              <a:rPr lang="en-US" err="1"/>
              <a:t>mengsels</a:t>
            </a:r>
            <a:r>
              <a:rPr lang="en-US"/>
              <a:t>, wat </a:t>
            </a:r>
            <a:r>
              <a:rPr lang="en-US" err="1"/>
              <a:t>formules</a:t>
            </a:r>
            <a:r>
              <a:rPr lang="en-US"/>
              <a:t> van </a:t>
            </a:r>
            <a:r>
              <a:rPr lang="en-US" err="1"/>
              <a:t>stoffen</a:t>
            </a:r>
            <a:r>
              <a:rPr lang="en-US"/>
              <a:t> die je </a:t>
            </a:r>
            <a:r>
              <a:rPr lang="en-US" err="1"/>
              <a:t>moet</a:t>
            </a:r>
            <a:r>
              <a:rPr lang="en-US"/>
              <a:t> </a:t>
            </a:r>
            <a:r>
              <a:rPr lang="en-US" err="1"/>
              <a:t>kennen</a:t>
            </a:r>
            <a:r>
              <a:rPr lang="en-US"/>
              <a:t>, </a:t>
            </a:r>
            <a:r>
              <a:rPr lang="en-US" err="1"/>
              <a:t>hebben</a:t>
            </a:r>
            <a:r>
              <a:rPr lang="en-US"/>
              <a:t> we </a:t>
            </a:r>
            <a:r>
              <a:rPr lang="en-US" err="1"/>
              <a:t>straks</a:t>
            </a:r>
            <a:r>
              <a:rPr lang="en-US"/>
              <a:t> een </a:t>
            </a:r>
            <a:r>
              <a:rPr lang="en-US" err="1"/>
              <a:t>lijstje</a:t>
            </a:r>
            <a:r>
              <a:rPr lang="en-US"/>
              <a:t> </a:t>
            </a:r>
            <a:r>
              <a:rPr lang="en-US" err="1"/>
              <a:t>voor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Bouw van </a:t>
            </a:r>
            <a:r>
              <a:rPr lang="en-US" err="1"/>
              <a:t>materie</a:t>
            </a:r>
            <a:r>
              <a:rPr lang="en-US"/>
              <a:t>: </a:t>
            </a:r>
            <a:r>
              <a:rPr lang="en-US" err="1"/>
              <a:t>atomen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moleculen</a:t>
            </a:r>
            <a:r>
              <a:rPr lang="en-US"/>
              <a:t>, </a:t>
            </a:r>
            <a:r>
              <a:rPr lang="en-US" err="1"/>
              <a:t>faseovergangen</a:t>
            </a:r>
            <a:r>
              <a:rPr lang="en-US"/>
              <a:t>, </a:t>
            </a:r>
            <a:r>
              <a:rPr lang="en-US" err="1"/>
              <a:t>molecuulmassa</a:t>
            </a:r>
            <a:r>
              <a:rPr lang="en-US"/>
              <a:t> </a:t>
            </a:r>
            <a:r>
              <a:rPr lang="en-US" err="1"/>
              <a:t>berekenen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Productieprocessen</a:t>
            </a:r>
            <a:r>
              <a:rPr lang="en-US"/>
              <a:t>: over het </a:t>
            </a:r>
            <a:r>
              <a:rPr lang="en-US" err="1"/>
              <a:t>doen</a:t>
            </a:r>
            <a:r>
              <a:rPr lang="en-US"/>
              <a:t> van </a:t>
            </a:r>
            <a:r>
              <a:rPr lang="en-US" err="1"/>
              <a:t>practica</a:t>
            </a:r>
            <a:r>
              <a:rPr lang="en-US"/>
              <a:t>, </a:t>
            </a:r>
            <a:r>
              <a:rPr lang="en-US" err="1"/>
              <a:t>glaswerk</a:t>
            </a:r>
            <a:r>
              <a:rPr lang="en-US"/>
              <a:t> </a:t>
            </a:r>
            <a:r>
              <a:rPr lang="en-US" err="1"/>
              <a:t>enzo</a:t>
            </a:r>
            <a:r>
              <a:rPr lang="en-US"/>
              <a:t>. Ook </a:t>
            </a:r>
            <a:r>
              <a:rPr lang="en-US" err="1"/>
              <a:t>productonderzoek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Productonderzoek</a:t>
            </a:r>
            <a:r>
              <a:rPr lang="en-US"/>
              <a:t>: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Vaardigheden</a:t>
            </a:r>
            <a:r>
              <a:rPr lang="en-US"/>
              <a:t> in </a:t>
            </a:r>
            <a:r>
              <a:rPr lang="en-US" err="1"/>
              <a:t>samenhang</a:t>
            </a:r>
            <a:r>
              <a:rPr lang="en-US"/>
              <a:t>: </a:t>
            </a:r>
            <a:r>
              <a:rPr lang="en-US" err="1"/>
              <a:t>alles</a:t>
            </a:r>
            <a:r>
              <a:rPr lang="en-US"/>
              <a:t> door </a:t>
            </a:r>
            <a:r>
              <a:rPr lang="en-US" err="1"/>
              <a:t>elkaar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herkennen</a:t>
            </a:r>
            <a:r>
              <a:rPr lang="en-US"/>
              <a:t> wat je </a:t>
            </a:r>
            <a:r>
              <a:rPr lang="en-US" err="1"/>
              <a:t>moet</a:t>
            </a:r>
            <a:r>
              <a:rPr lang="en-US"/>
              <a:t> </a:t>
            </a:r>
            <a:r>
              <a:rPr lang="en-US" err="1"/>
              <a:t>doen</a:t>
            </a:r>
            <a:endParaRPr lang="en-US">
              <a:ea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We </a:t>
            </a:r>
            <a:r>
              <a:rPr lang="en-US" err="1"/>
              <a:t>gaan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nu een </a:t>
            </a:r>
            <a:r>
              <a:rPr lang="en-US" err="1"/>
              <a:t>aantal</a:t>
            </a:r>
            <a:r>
              <a:rPr lang="en-US"/>
              <a:t> </a:t>
            </a:r>
            <a:r>
              <a:rPr lang="en-US" err="1"/>
              <a:t>dingen</a:t>
            </a:r>
            <a:r>
              <a:rPr lang="en-US"/>
              <a:t> </a:t>
            </a:r>
            <a:r>
              <a:rPr lang="en-US" err="1"/>
              <a:t>behandelen</a:t>
            </a:r>
            <a:r>
              <a:rPr lang="en-US"/>
              <a:t>, check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vooral</a:t>
            </a:r>
            <a:r>
              <a:rPr lang="en-US"/>
              <a:t> de </a:t>
            </a:r>
            <a:r>
              <a:rPr lang="en-US" err="1"/>
              <a:t>spreekuren</a:t>
            </a:r>
            <a:r>
              <a:rPr lang="en-US"/>
              <a:t> van </a:t>
            </a:r>
            <a:r>
              <a:rPr lang="en-US" err="1"/>
              <a:t>vorige</a:t>
            </a:r>
            <a:r>
              <a:rPr lang="en-US"/>
              <a:t> </a:t>
            </a:r>
            <a:r>
              <a:rPr lang="en-US" err="1"/>
              <a:t>jaren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meer</a:t>
            </a:r>
            <a:r>
              <a:rPr lang="en-US"/>
              <a:t> </a:t>
            </a:r>
            <a:r>
              <a:rPr lang="en-US" err="1"/>
              <a:t>informatie</a:t>
            </a:r>
            <a:r>
              <a:rPr lang="en-US"/>
              <a:t> + download slides met </a:t>
            </a:r>
            <a:r>
              <a:rPr lang="en-US" err="1"/>
              <a:t>bijlage</a:t>
            </a:r>
            <a:endParaRPr lang="en-US">
              <a:ea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err="1"/>
              <a:t>Vb</a:t>
            </a:r>
            <a:r>
              <a:rPr lang="en-US"/>
              <a:t> van wat je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hoeft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kennen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het CE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alkanen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alkenen</a:t>
            </a:r>
            <a:r>
              <a:rPr lang="en-US"/>
              <a:t>, </a:t>
            </a:r>
            <a:r>
              <a:rPr lang="en-US" err="1"/>
              <a:t>komt</a:t>
            </a:r>
            <a:r>
              <a:rPr lang="en-US"/>
              <a:t> er </a:t>
            </a:r>
            <a:r>
              <a:rPr lang="en-US" err="1"/>
              <a:t>niet</a:t>
            </a:r>
            <a:r>
              <a:rPr lang="en-US"/>
              <a:t> op. Je </a:t>
            </a:r>
            <a:r>
              <a:rPr lang="en-US" err="1"/>
              <a:t>moet</a:t>
            </a:r>
            <a:r>
              <a:rPr lang="en-US"/>
              <a:t> </a:t>
            </a:r>
            <a:r>
              <a:rPr lang="en-US" err="1"/>
              <a:t>wel</a:t>
            </a:r>
            <a:r>
              <a:rPr lang="en-US"/>
              <a:t> </a:t>
            </a:r>
            <a:r>
              <a:rPr lang="en-US" err="1"/>
              <a:t>weten</a:t>
            </a:r>
            <a:r>
              <a:rPr lang="en-US"/>
              <a:t> wat een </a:t>
            </a:r>
            <a:r>
              <a:rPr lang="en-US" err="1"/>
              <a:t>koolwaterstof</a:t>
            </a:r>
            <a:r>
              <a:rPr lang="en-US"/>
              <a:t> is (combi van </a:t>
            </a:r>
            <a:r>
              <a:rPr lang="en-US" err="1"/>
              <a:t>C’tjes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H’tjes</a:t>
            </a:r>
            <a:r>
              <a:rPr lang="en-US"/>
              <a:t>)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59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56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  <a:p>
            <a:r>
              <a:rPr lang="en-US" err="1">
                <a:ea typeface="Calibri"/>
                <a:cs typeface="Calibri"/>
              </a:rPr>
              <a:t>Tweevoudige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elementen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51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>
                <a:ea typeface="Calibri"/>
                <a:cs typeface="Calibri"/>
              </a:rPr>
              <a:t>Thijs</a:t>
            </a:r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00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ea typeface="Calibri"/>
                <a:cs typeface="Calibri"/>
              </a:rPr>
              <a:t>Thijs</a:t>
            </a:r>
            <a:endParaRPr lang="nl-NL"/>
          </a:p>
          <a:p>
            <a:r>
              <a:rPr lang="nl-NL"/>
              <a:t>Voorbeeld is groep 6, periode 6</a:t>
            </a:r>
            <a:endParaRPr lang="en-NL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67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7096-B442-4818-9E7F-0BEE6387C312}" type="datetime1">
              <a:rPr lang="nl-NL" smtClean="0"/>
              <a:t>20-05-2026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A74E-CDC1-4FCB-BBC8-C89C112B973F}" type="datetime1">
              <a:rPr lang="nl-NL" smtClean="0"/>
              <a:t>20-05-2026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F966-B7E1-4ACF-8644-22FD2D0DD1A2}" type="datetime1">
              <a:rPr lang="nl-NL" smtClean="0"/>
              <a:t>20-05-2026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2FD-53B9-406E-AD79-AFCEFF56AAEB}" type="datetime1">
              <a:rPr lang="nl-NL" smtClean="0"/>
              <a:t>20-05-2026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FFE0-A6F1-4D3E-93F0-D23F11F5C37A}" type="datetime1">
              <a:rPr lang="nl-NL" smtClean="0"/>
              <a:t>20-05-2026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69D7-58F7-4F81-80EC-CF8072D45698}" type="datetime1">
              <a:rPr lang="nl-NL" smtClean="0"/>
              <a:t>20-05-2026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F98-56E1-4DC8-94BA-28F19EB83E90}" type="datetime1">
              <a:rPr lang="nl-NL" smtClean="0"/>
              <a:t>20-05-2026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E81-DE27-4975-92C2-9DFA54B636AD}" type="datetime1">
              <a:rPr lang="nl-NL" smtClean="0"/>
              <a:t>20-05-2026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F6FA-D4DD-4F24-878E-E5DF5561DC12}" type="datetime1">
              <a:rPr lang="nl-NL" smtClean="0"/>
              <a:t>20-05-2026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EBE1-DF90-4993-8C00-00CFCD13D33A}" type="datetime1">
              <a:rPr lang="nl-NL" smtClean="0"/>
              <a:t>20-05-2026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43F9-2514-4114-BB98-32DFA8D4F9A1}" type="datetime1">
              <a:rPr lang="nl-NL" smtClean="0"/>
              <a:t>20-05-2026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0D29-8F52-4068-A66C-89B479B99157}" type="datetime1">
              <a:rPr lang="nl-NL" smtClean="0"/>
              <a:t>20-05-2026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customXml" Target="../ink/ink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customXml" Target="../ink/ink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customXml" Target="../ink/ink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customXml" Target="../ink/ink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customXml" Target="../ink/ink10.xml"/><Relationship Id="rId9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customXml" Target="../ink/ink12.xml"/><Relationship Id="rId9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customXml" Target="../ink/ink14.xml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hyperlink" Target="https://www.instagram.com/meneer_tangens?igsh=MXJrOGxpbjk2emVzZg%3D%3D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75C71-82C6-2A7E-6B98-21D15E09D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noProof="0">
                <a:latin typeface="Effra"/>
              </a:rPr>
              <a:t>Eindexamenspreekuur </a:t>
            </a:r>
            <a:br>
              <a:rPr lang="nl-NL" noProof="0">
                <a:latin typeface="Effra"/>
              </a:rPr>
            </a:br>
            <a:r>
              <a:rPr lang="nl-NL" noProof="0">
                <a:latin typeface="Effra"/>
              </a:rPr>
              <a:t>NaSk-2</a:t>
            </a:r>
            <a:endParaRPr lang="nl-NL" noProof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20FDED-A93A-619F-E551-1FC891A16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38883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B2808-463D-D066-83AF-854F26D6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Periodiek systeem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859D7D-2BDB-2CC1-E62A-71E89C960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12236" r="5079" b="26386"/>
          <a:stretch/>
        </p:blipFill>
        <p:spPr bwMode="auto">
          <a:xfrm>
            <a:off x="3607081" y="1490048"/>
            <a:ext cx="8118457" cy="4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93B12B8-E890-33CB-1066-CD9C062FF9CA}"/>
              </a:ext>
            </a:extLst>
          </p:cNvPr>
          <p:cNvCxnSpPr>
            <a:cxnSpLocks/>
          </p:cNvCxnSpPr>
          <p:nvPr/>
        </p:nvCxnSpPr>
        <p:spPr>
          <a:xfrm>
            <a:off x="3288809" y="1939636"/>
            <a:ext cx="955300" cy="637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BE856A5-3526-9CDE-4AD9-612C469592D9}"/>
              </a:ext>
            </a:extLst>
          </p:cNvPr>
          <p:cNvCxnSpPr>
            <a:cxnSpLocks/>
          </p:cNvCxnSpPr>
          <p:nvPr/>
        </p:nvCxnSpPr>
        <p:spPr>
          <a:xfrm flipV="1">
            <a:off x="3288809" y="2999278"/>
            <a:ext cx="955300" cy="23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3340814-5A36-4C49-4927-1F05D5CFAB59}"/>
              </a:ext>
            </a:extLst>
          </p:cNvPr>
          <p:cNvCxnSpPr>
            <a:cxnSpLocks/>
          </p:cNvCxnSpPr>
          <p:nvPr/>
        </p:nvCxnSpPr>
        <p:spPr>
          <a:xfrm flipH="1">
            <a:off x="1768764" y="2999278"/>
            <a:ext cx="1982499" cy="23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5425E95-CFFF-80D0-68F3-B66071511F6C}"/>
              </a:ext>
            </a:extLst>
          </p:cNvPr>
          <p:cNvCxnSpPr>
            <a:cxnSpLocks/>
          </p:cNvCxnSpPr>
          <p:nvPr/>
        </p:nvCxnSpPr>
        <p:spPr>
          <a:xfrm flipH="1" flipV="1">
            <a:off x="2045855" y="2299855"/>
            <a:ext cx="1801193" cy="394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8891D293-E151-AC29-9095-1EFA81D96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25975" r="82939" b="65665"/>
          <a:stretch/>
        </p:blipFill>
        <p:spPr bwMode="auto">
          <a:xfrm>
            <a:off x="1396439" y="1490048"/>
            <a:ext cx="1892370" cy="17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02FEA4AE-8A9F-C187-8830-59C42AB7A412}"/>
              </a:ext>
            </a:extLst>
          </p:cNvPr>
          <p:cNvSpPr/>
          <p:nvPr/>
        </p:nvSpPr>
        <p:spPr>
          <a:xfrm>
            <a:off x="10976924" y="3627481"/>
            <a:ext cx="50800" cy="99060"/>
          </a:xfrm>
          <a:prstGeom prst="rect">
            <a:avLst/>
          </a:prstGeom>
          <a:solidFill>
            <a:srgbClr val="FDFA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FD324E1B-F918-C4AC-60E0-D10BA582C936}"/>
              </a:ext>
            </a:extLst>
          </p:cNvPr>
          <p:cNvSpPr/>
          <p:nvPr/>
        </p:nvSpPr>
        <p:spPr>
          <a:xfrm>
            <a:off x="10937240" y="3946569"/>
            <a:ext cx="50800" cy="99060"/>
          </a:xfrm>
          <a:prstGeom prst="rect">
            <a:avLst/>
          </a:prstGeom>
          <a:solidFill>
            <a:srgbClr val="FDFA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17D30F7B-81B0-DAD5-1E91-70CA18D2AD68}"/>
              </a:ext>
            </a:extLst>
          </p:cNvPr>
          <p:cNvCxnSpPr>
            <a:cxnSpLocks/>
          </p:cNvCxnSpPr>
          <p:nvPr/>
        </p:nvCxnSpPr>
        <p:spPr>
          <a:xfrm>
            <a:off x="1350433" y="1529582"/>
            <a:ext cx="740834" cy="908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C0E2843-E2A9-CE62-02E4-8371065B1C66}"/>
              </a:ext>
            </a:extLst>
          </p:cNvPr>
          <p:cNvCxnSpPr>
            <a:cxnSpLocks/>
          </p:cNvCxnSpPr>
          <p:nvPr/>
        </p:nvCxnSpPr>
        <p:spPr>
          <a:xfrm flipV="1">
            <a:off x="965200" y="2815611"/>
            <a:ext cx="1126067" cy="643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C060486A-2A0B-C4A7-F7B8-339E705325A4}"/>
              </a:ext>
            </a:extLst>
          </p:cNvPr>
          <p:cNvCxnSpPr>
            <a:cxnSpLocks/>
          </p:cNvCxnSpPr>
          <p:nvPr/>
        </p:nvCxnSpPr>
        <p:spPr>
          <a:xfrm flipH="1" flipV="1">
            <a:off x="2992336" y="2846633"/>
            <a:ext cx="258864" cy="526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D1E3D339-F44D-EC64-5BA6-2C5157507ED6}"/>
              </a:ext>
            </a:extLst>
          </p:cNvPr>
          <p:cNvCxnSpPr>
            <a:cxnSpLocks/>
          </p:cNvCxnSpPr>
          <p:nvPr/>
        </p:nvCxnSpPr>
        <p:spPr>
          <a:xfrm flipV="1">
            <a:off x="2220525" y="3254559"/>
            <a:ext cx="0" cy="471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44E353C7-365F-F14D-2351-432C4A8FFC8C}"/>
              </a:ext>
            </a:extLst>
          </p:cNvPr>
          <p:cNvSpPr txBox="1"/>
          <p:nvPr/>
        </p:nvSpPr>
        <p:spPr>
          <a:xfrm>
            <a:off x="186753" y="1277312"/>
            <a:ext cx="1625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Symbool</a:t>
            </a:r>
          </a:p>
          <a:p>
            <a:r>
              <a:rPr lang="nl-NL" noProof="0">
                <a:latin typeface="Effra" panose="02000506080000020004"/>
              </a:rPr>
              <a:t>(Hoofdletter </a:t>
            </a:r>
            <a:br>
              <a:rPr lang="nl-NL" noProof="0">
                <a:latin typeface="Effra" panose="02000506080000020004"/>
              </a:rPr>
            </a:br>
            <a:r>
              <a:rPr lang="nl-NL" noProof="0">
                <a:latin typeface="Effra" panose="02000506080000020004"/>
              </a:rPr>
              <a:t>+ kleine letter!)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FA98037-7C06-0B64-FF6E-21458BF7911F}"/>
              </a:ext>
            </a:extLst>
          </p:cNvPr>
          <p:cNvSpPr txBox="1"/>
          <p:nvPr/>
        </p:nvSpPr>
        <p:spPr>
          <a:xfrm>
            <a:off x="249971" y="341842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Naam stof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0ED51C7-0EE6-0223-794C-9666EF4CEA3D}"/>
              </a:ext>
            </a:extLst>
          </p:cNvPr>
          <p:cNvSpPr txBox="1"/>
          <p:nvPr/>
        </p:nvSpPr>
        <p:spPr>
          <a:xfrm>
            <a:off x="1073961" y="3672933"/>
            <a:ext cx="229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Relatieve atoommassa</a:t>
            </a:r>
          </a:p>
          <a:p>
            <a:pPr algn="ctr"/>
            <a:r>
              <a:rPr lang="nl-NL" noProof="0">
                <a:latin typeface="Effra" panose="02000506080000020004"/>
              </a:rPr>
              <a:t>(massa in u)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A0532586-DDED-D47D-9C3D-BA59C35A9DF4}"/>
              </a:ext>
            </a:extLst>
          </p:cNvPr>
          <p:cNvSpPr txBox="1"/>
          <p:nvPr/>
        </p:nvSpPr>
        <p:spPr>
          <a:xfrm>
            <a:off x="2230581" y="3268746"/>
            <a:ext cx="16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Atoomnummer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34B10C40-FE05-6A26-6B54-D6E338535A31}"/>
              </a:ext>
            </a:extLst>
          </p:cNvPr>
          <p:cNvSpPr txBox="1"/>
          <p:nvPr/>
        </p:nvSpPr>
        <p:spPr>
          <a:xfrm>
            <a:off x="5829077" y="1277312"/>
            <a:ext cx="464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Stoffen in dezelfde groep = zelfde eigenschapen</a:t>
            </a:r>
          </a:p>
          <a:p>
            <a:r>
              <a:rPr lang="nl-NL" noProof="0">
                <a:latin typeface="Effra" panose="02000506080000020004"/>
              </a:rPr>
              <a:t>Hogere periode = sterkere eigenschappen</a:t>
            </a:r>
            <a:r>
              <a:rPr lang="nl-NL" baseline="30000" noProof="0">
                <a:latin typeface="Effra" panose="02000506080000020004"/>
              </a:rPr>
              <a:t>1</a:t>
            </a:r>
            <a:endParaRPr lang="nl-NL" noProof="0">
              <a:latin typeface="Effra" panose="02000506080000020004"/>
            </a:endParaRPr>
          </a:p>
        </p:txBody>
      </p:sp>
      <p:sp>
        <p:nvSpPr>
          <p:cNvPr id="44" name="Tijdelijke aanduiding voor voettekst 43">
            <a:extLst>
              <a:ext uri="{FF2B5EF4-FFF2-40B4-BE49-F238E27FC236}">
                <a16:creationId xmlns:a16="http://schemas.microsoft.com/office/drawing/2014/main" id="{28FCDD34-DF56-F1EA-EC2B-38AD86BA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1. In de meeste gevallen.</a:t>
            </a:r>
          </a:p>
        </p:txBody>
      </p:sp>
      <p:sp>
        <p:nvSpPr>
          <p:cNvPr id="45" name="Tijdelijke aanduiding voor dianummer 44">
            <a:extLst>
              <a:ext uri="{FF2B5EF4-FFF2-40B4-BE49-F238E27FC236}">
                <a16:creationId xmlns:a16="http://schemas.microsoft.com/office/drawing/2014/main" id="{F0BB61F6-8D75-AD62-2142-03B41D6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10</a:t>
            </a:fld>
            <a:endParaRPr lang="nl-NL" noProof="0"/>
          </a:p>
        </p:txBody>
      </p:sp>
      <p:graphicFrame>
        <p:nvGraphicFramePr>
          <p:cNvPr id="46" name="Tabel 45">
            <a:extLst>
              <a:ext uri="{FF2B5EF4-FFF2-40B4-BE49-F238E27FC236}">
                <a16:creationId xmlns:a16="http://schemas.microsoft.com/office/drawing/2014/main" id="{C3F8DC35-397B-9BC1-52E2-263B893FE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95888"/>
              </p:ext>
            </p:extLst>
          </p:nvPr>
        </p:nvGraphicFramePr>
        <p:xfrm>
          <a:off x="397932" y="4855863"/>
          <a:ext cx="3179284" cy="114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16">
                  <a:extLst>
                    <a:ext uri="{9D8B030D-6E8A-4147-A177-3AD203B41FA5}">
                      <a16:colId xmlns:a16="http://schemas.microsoft.com/office/drawing/2014/main" val="99604779"/>
                    </a:ext>
                  </a:extLst>
                </a:gridCol>
                <a:gridCol w="838645">
                  <a:extLst>
                    <a:ext uri="{9D8B030D-6E8A-4147-A177-3AD203B41FA5}">
                      <a16:colId xmlns:a16="http://schemas.microsoft.com/office/drawing/2014/main" val="1295052046"/>
                    </a:ext>
                  </a:extLst>
                </a:gridCol>
                <a:gridCol w="1260123">
                  <a:extLst>
                    <a:ext uri="{9D8B030D-6E8A-4147-A177-3AD203B41FA5}">
                      <a16:colId xmlns:a16="http://schemas.microsoft.com/office/drawing/2014/main" val="2512020521"/>
                    </a:ext>
                  </a:extLst>
                </a:gridCol>
              </a:tblGrid>
              <a:tr h="301600">
                <a:tc>
                  <a:txBody>
                    <a:bodyPr/>
                    <a:lstStyle/>
                    <a:p>
                      <a:endParaRPr lang="nl-NL" sz="1400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Niet-metaal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47699"/>
                  </a:ext>
                </a:extLst>
              </a:tr>
              <a:tr h="322767"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Legering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Zout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52722"/>
                  </a:ext>
                </a:extLst>
              </a:tr>
              <a:tr h="503766"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Niet-metaal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Zout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Moleculaire stof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09591"/>
                  </a:ext>
                </a:extLst>
              </a:tr>
            </a:tbl>
          </a:graphicData>
        </a:graphic>
      </p:graphicFrame>
      <p:sp>
        <p:nvSpPr>
          <p:cNvPr id="47" name="Tekstvak 46">
            <a:extLst>
              <a:ext uri="{FF2B5EF4-FFF2-40B4-BE49-F238E27FC236}">
                <a16:creationId xmlns:a16="http://schemas.microsoft.com/office/drawing/2014/main" id="{DD055AF8-D7F7-2426-46DA-8CC5F8E2CFF3}"/>
              </a:ext>
            </a:extLst>
          </p:cNvPr>
          <p:cNvSpPr txBox="1"/>
          <p:nvPr/>
        </p:nvSpPr>
        <p:spPr>
          <a:xfrm>
            <a:off x="11275819" y="2693988"/>
            <a:ext cx="461665" cy="2226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Edelgassen zijn perfect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54AB3D6-3469-2A1F-74A6-EF62B1CD497E}"/>
              </a:ext>
            </a:extLst>
          </p:cNvPr>
          <p:cNvSpPr txBox="1"/>
          <p:nvPr/>
        </p:nvSpPr>
        <p:spPr>
          <a:xfrm>
            <a:off x="10815034" y="2999278"/>
            <a:ext cx="461665" cy="1921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Halogenen zijn -1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42B41461-9286-D050-79CE-3D04020A5356}"/>
              </a:ext>
            </a:extLst>
          </p:cNvPr>
          <p:cNvSpPr txBox="1"/>
          <p:nvPr/>
        </p:nvSpPr>
        <p:spPr>
          <a:xfrm>
            <a:off x="3807767" y="2693988"/>
            <a:ext cx="461665" cy="2119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Groep 1 is +1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AF65E0EF-79EE-B25A-F33E-9AD415FC3C73}"/>
              </a:ext>
            </a:extLst>
          </p:cNvPr>
          <p:cNvSpPr txBox="1"/>
          <p:nvPr/>
        </p:nvSpPr>
        <p:spPr>
          <a:xfrm>
            <a:off x="10352929" y="2999277"/>
            <a:ext cx="461665" cy="1921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Groep 16 is -2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A571BA4E-1626-10BA-72EF-ECAC886EA014}"/>
              </a:ext>
            </a:extLst>
          </p:cNvPr>
          <p:cNvSpPr/>
          <p:nvPr/>
        </p:nvSpPr>
        <p:spPr>
          <a:xfrm>
            <a:off x="5930900" y="4220633"/>
            <a:ext cx="399877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50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A0C6FB0-DB4D-24D3-3E92-7D85A6407ED2}"/>
              </a:ext>
            </a:extLst>
          </p:cNvPr>
          <p:cNvSpPr txBox="1"/>
          <p:nvPr/>
        </p:nvSpPr>
        <p:spPr>
          <a:xfrm>
            <a:off x="3749888" y="2779607"/>
            <a:ext cx="33358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4400" b="0" i="0" noProof="0">
                <a:solidFill>
                  <a:srgbClr val="202122"/>
                </a:solidFill>
                <a:effectLst/>
                <a:latin typeface="Effra" panose="02000506080000020004"/>
              </a:rPr>
              <a:t>3 C</a:t>
            </a:r>
            <a:r>
              <a:rPr lang="nl-NL" sz="4400" b="0" i="0" baseline="-25000" noProof="0">
                <a:solidFill>
                  <a:srgbClr val="202122"/>
                </a:solidFill>
                <a:effectLst/>
                <a:latin typeface="Effra" panose="02000506080000020004"/>
              </a:rPr>
              <a:t>8</a:t>
            </a:r>
            <a:r>
              <a:rPr lang="nl-NL" sz="4400" b="0" i="0" noProof="0">
                <a:solidFill>
                  <a:srgbClr val="202122"/>
                </a:solidFill>
                <a:effectLst/>
                <a:latin typeface="Effra" panose="02000506080000020004"/>
              </a:rPr>
              <a:t>H</a:t>
            </a:r>
            <a:r>
              <a:rPr lang="nl-NL" sz="4400" b="0" i="0" baseline="-25000" noProof="0">
                <a:solidFill>
                  <a:srgbClr val="202122"/>
                </a:solidFill>
                <a:effectLst/>
                <a:latin typeface="Effra" panose="02000506080000020004"/>
              </a:rPr>
              <a:t>10</a:t>
            </a:r>
            <a:r>
              <a:rPr lang="nl-NL" sz="4400" b="0" i="0" noProof="0">
                <a:solidFill>
                  <a:srgbClr val="202122"/>
                </a:solidFill>
                <a:effectLst/>
                <a:latin typeface="Effra" panose="02000506080000020004"/>
              </a:rPr>
              <a:t>N</a:t>
            </a:r>
            <a:r>
              <a:rPr lang="nl-NL" sz="4400" b="0" i="0" baseline="-25000" noProof="0">
                <a:solidFill>
                  <a:srgbClr val="202122"/>
                </a:solidFill>
                <a:effectLst/>
                <a:latin typeface="Effra" panose="02000506080000020004"/>
              </a:rPr>
              <a:t>4</a:t>
            </a:r>
            <a:r>
              <a:rPr lang="nl-NL" sz="4400" b="0" i="0" noProof="0">
                <a:solidFill>
                  <a:srgbClr val="202122"/>
                </a:solidFill>
                <a:effectLst/>
                <a:latin typeface="Effra" panose="02000506080000020004"/>
              </a:rPr>
              <a:t>O</a:t>
            </a:r>
            <a:r>
              <a:rPr lang="nl-NL" sz="4400" b="0" i="0" baseline="-25000" noProof="0">
                <a:solidFill>
                  <a:srgbClr val="202122"/>
                </a:solidFill>
                <a:effectLst/>
                <a:latin typeface="Effra" panose="02000506080000020004"/>
              </a:rPr>
              <a:t>2</a:t>
            </a:r>
            <a:endParaRPr lang="nl-NL" sz="4400" noProof="0">
              <a:latin typeface="Effra" panose="020005060800000200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286D03-F3E5-4953-3A4D-FFE7E30B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Molecuulformules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B964E2-2C4F-E689-CAC5-EC942CD6B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Moleculaire stof: Cafeïne</a:t>
            </a:r>
          </a:p>
          <a:p>
            <a:endParaRPr lang="nl-NL" noProof="0"/>
          </a:p>
          <a:p>
            <a:endParaRPr lang="nl-NL" noProof="0"/>
          </a:p>
          <a:p>
            <a:endParaRPr lang="nl-NL" noProof="0"/>
          </a:p>
          <a:p>
            <a:r>
              <a:rPr lang="nl-NL" noProof="0"/>
              <a:t>Zout: Mangaan(IV)oxide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BC9C7B-7AC0-0D11-D0A9-A83F2654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11</a:t>
            </a:fld>
            <a:endParaRPr lang="nl-NL" noProof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C192FBA-9722-5420-25D3-B7F7695EC82D}"/>
              </a:ext>
            </a:extLst>
          </p:cNvPr>
          <p:cNvSpPr/>
          <p:nvPr/>
        </p:nvSpPr>
        <p:spPr>
          <a:xfrm>
            <a:off x="3694854" y="2833814"/>
            <a:ext cx="491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EA37FE6-8DE5-9374-CFB2-4F3C82D0A60C}"/>
              </a:ext>
            </a:extLst>
          </p:cNvPr>
          <p:cNvSpPr/>
          <p:nvPr/>
        </p:nvSpPr>
        <p:spPr>
          <a:xfrm>
            <a:off x="4561627" y="2817939"/>
            <a:ext cx="2269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E676E08-1E75-71F3-0DEC-5B243BECB98A}"/>
              </a:ext>
            </a:extLst>
          </p:cNvPr>
          <p:cNvSpPr/>
          <p:nvPr/>
        </p:nvSpPr>
        <p:spPr>
          <a:xfrm>
            <a:off x="3694853" y="2843107"/>
            <a:ext cx="491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3A7B526-F0D0-44FE-A19C-5DAC9DE801AF}"/>
              </a:ext>
            </a:extLst>
          </p:cNvPr>
          <p:cNvSpPr/>
          <p:nvPr/>
        </p:nvSpPr>
        <p:spPr>
          <a:xfrm>
            <a:off x="4782820" y="2843107"/>
            <a:ext cx="2065866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2BAB04B-63F1-2BE8-AD94-0B7686ECBCC1}"/>
              </a:ext>
            </a:extLst>
          </p:cNvPr>
          <p:cNvSpPr/>
          <p:nvPr/>
        </p:nvSpPr>
        <p:spPr>
          <a:xfrm>
            <a:off x="3694852" y="2843107"/>
            <a:ext cx="491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C411D0B-3D9F-9B11-C54F-21D409B87EA8}"/>
              </a:ext>
            </a:extLst>
          </p:cNvPr>
          <p:cNvSpPr/>
          <p:nvPr/>
        </p:nvSpPr>
        <p:spPr>
          <a:xfrm>
            <a:off x="5465608" y="2939909"/>
            <a:ext cx="1240366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0BAB299-4092-9DA3-B425-A19FD0C43E82}"/>
              </a:ext>
            </a:extLst>
          </p:cNvPr>
          <p:cNvSpPr/>
          <p:nvPr/>
        </p:nvSpPr>
        <p:spPr>
          <a:xfrm>
            <a:off x="3694854" y="2833813"/>
            <a:ext cx="491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904BCD3-2B2D-5D46-AD8D-2193A7DBBE94}"/>
              </a:ext>
            </a:extLst>
          </p:cNvPr>
          <p:cNvSpPr txBox="1"/>
          <p:nvPr/>
        </p:nvSpPr>
        <p:spPr>
          <a:xfrm>
            <a:off x="4246981" y="2257618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/>
              <a:t>Element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25174CE-A3F0-4B64-2A1E-D7290BDB28B2}"/>
              </a:ext>
            </a:extLst>
          </p:cNvPr>
          <p:cNvCxnSpPr>
            <a:stCxn id="15" idx="2"/>
          </p:cNvCxnSpPr>
          <p:nvPr/>
        </p:nvCxnSpPr>
        <p:spPr>
          <a:xfrm flipH="1">
            <a:off x="4482253" y="2626950"/>
            <a:ext cx="245533" cy="34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EE7690D-ABF4-86EB-D1C5-D5CA2173D15E}"/>
              </a:ext>
            </a:extLst>
          </p:cNvPr>
          <p:cNvSpPr txBox="1"/>
          <p:nvPr/>
        </p:nvSpPr>
        <p:spPr>
          <a:xfrm>
            <a:off x="4782820" y="3589774"/>
            <a:ext cx="69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/>
              <a:t>Index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77E854A-6F88-8993-C680-5A539BA3C804}"/>
              </a:ext>
            </a:extLst>
          </p:cNvPr>
          <p:cNvCxnSpPr>
            <a:cxnSpLocks/>
          </p:cNvCxnSpPr>
          <p:nvPr/>
        </p:nvCxnSpPr>
        <p:spPr>
          <a:xfrm flipH="1" flipV="1">
            <a:off x="4729129" y="3450853"/>
            <a:ext cx="457534" cy="21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04D8A46-2D70-924F-ECE9-5E604F18596D}"/>
              </a:ext>
            </a:extLst>
          </p:cNvPr>
          <p:cNvSpPr txBox="1"/>
          <p:nvPr/>
        </p:nvSpPr>
        <p:spPr>
          <a:xfrm>
            <a:off x="5782368" y="37744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/>
              <a:t>Molecuul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6611691D-29B9-DBA4-44BB-A7D127805B28}"/>
              </a:ext>
            </a:extLst>
          </p:cNvPr>
          <p:cNvCxnSpPr>
            <a:cxnSpLocks/>
          </p:cNvCxnSpPr>
          <p:nvPr/>
        </p:nvCxnSpPr>
        <p:spPr>
          <a:xfrm flipH="1" flipV="1">
            <a:off x="5985087" y="3492832"/>
            <a:ext cx="207433" cy="281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C119EAD0-4680-20A7-087A-1C23D30C8861}"/>
              </a:ext>
            </a:extLst>
          </p:cNvPr>
          <p:cNvSpPr txBox="1"/>
          <p:nvPr/>
        </p:nvSpPr>
        <p:spPr>
          <a:xfrm>
            <a:off x="1461719" y="2970107"/>
            <a:ext cx="121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0"/>
              <a:t>Coëfficiënt 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B25B5618-20E5-9786-EEA1-0A3392007E88}"/>
              </a:ext>
            </a:extLst>
          </p:cNvPr>
          <p:cNvCxnSpPr>
            <a:cxnSpLocks/>
          </p:cNvCxnSpPr>
          <p:nvPr/>
        </p:nvCxnSpPr>
        <p:spPr>
          <a:xfrm>
            <a:off x="2606938" y="3154773"/>
            <a:ext cx="1000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 37">
            <a:extLst>
              <a:ext uri="{FF2B5EF4-FFF2-40B4-BE49-F238E27FC236}">
                <a16:creationId xmlns:a16="http://schemas.microsoft.com/office/drawing/2014/main" id="{203852EE-EC3A-8153-4F1A-488383B35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1142"/>
              </p:ext>
            </p:extLst>
          </p:nvPr>
        </p:nvGraphicFramePr>
        <p:xfrm>
          <a:off x="8371839" y="2147152"/>
          <a:ext cx="3179284" cy="114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16">
                  <a:extLst>
                    <a:ext uri="{9D8B030D-6E8A-4147-A177-3AD203B41FA5}">
                      <a16:colId xmlns:a16="http://schemas.microsoft.com/office/drawing/2014/main" val="99604779"/>
                    </a:ext>
                  </a:extLst>
                </a:gridCol>
                <a:gridCol w="838645">
                  <a:extLst>
                    <a:ext uri="{9D8B030D-6E8A-4147-A177-3AD203B41FA5}">
                      <a16:colId xmlns:a16="http://schemas.microsoft.com/office/drawing/2014/main" val="1295052046"/>
                    </a:ext>
                  </a:extLst>
                </a:gridCol>
                <a:gridCol w="1260123">
                  <a:extLst>
                    <a:ext uri="{9D8B030D-6E8A-4147-A177-3AD203B41FA5}">
                      <a16:colId xmlns:a16="http://schemas.microsoft.com/office/drawing/2014/main" val="2512020521"/>
                    </a:ext>
                  </a:extLst>
                </a:gridCol>
              </a:tblGrid>
              <a:tr h="301600">
                <a:tc>
                  <a:txBody>
                    <a:bodyPr/>
                    <a:lstStyle/>
                    <a:p>
                      <a:endParaRPr lang="nl-NL" sz="1400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Niet-metaal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47699"/>
                  </a:ext>
                </a:extLst>
              </a:tr>
              <a:tr h="322767"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Legering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Zout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52722"/>
                  </a:ext>
                </a:extLst>
              </a:tr>
              <a:tr h="503766"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Niet-metaal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Zout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Moleculaire stof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09591"/>
                  </a:ext>
                </a:extLst>
              </a:tr>
            </a:tbl>
          </a:graphicData>
        </a:graphic>
      </p:graphicFrame>
      <p:sp>
        <p:nvSpPr>
          <p:cNvPr id="39" name="Tekstvak 38">
            <a:extLst>
              <a:ext uri="{FF2B5EF4-FFF2-40B4-BE49-F238E27FC236}">
                <a16:creationId xmlns:a16="http://schemas.microsoft.com/office/drawing/2014/main" id="{311908FE-E341-93E0-8B90-9FDC823B799E}"/>
              </a:ext>
            </a:extLst>
          </p:cNvPr>
          <p:cNvSpPr txBox="1"/>
          <p:nvPr/>
        </p:nvSpPr>
        <p:spPr>
          <a:xfrm>
            <a:off x="2643451" y="4465813"/>
            <a:ext cx="963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noProof="0">
                <a:latin typeface="Effra" panose="02000506080000020004"/>
              </a:rPr>
              <a:t>Mn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D9F9F21B-96F0-8B66-041C-D37651D6190E}"/>
              </a:ext>
            </a:extLst>
          </p:cNvPr>
          <p:cNvSpPr txBox="1"/>
          <p:nvPr/>
        </p:nvSpPr>
        <p:spPr>
          <a:xfrm>
            <a:off x="3408961" y="4465813"/>
            <a:ext cx="562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400" baseline="30000" noProof="0">
                <a:latin typeface="Effra" panose="02000506080000020004"/>
              </a:rPr>
              <a:t>4+</a:t>
            </a:r>
            <a:endParaRPr lang="nl-NL" sz="4400" noProof="0">
              <a:latin typeface="Effra" panose="02000506080000020004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F566C2C-814D-2167-F6E1-15343AC4338E}"/>
              </a:ext>
            </a:extLst>
          </p:cNvPr>
          <p:cNvSpPr txBox="1"/>
          <p:nvPr/>
        </p:nvSpPr>
        <p:spPr>
          <a:xfrm>
            <a:off x="4403212" y="4478285"/>
            <a:ext cx="55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noProof="0">
                <a:latin typeface="Effra" panose="02000506080000020004"/>
              </a:rPr>
              <a:t>O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99237EB-E6DF-033A-DC1B-CD5C6ACD83CD}"/>
              </a:ext>
            </a:extLst>
          </p:cNvPr>
          <p:cNvSpPr txBox="1"/>
          <p:nvPr/>
        </p:nvSpPr>
        <p:spPr>
          <a:xfrm>
            <a:off x="4822629" y="4478285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400" baseline="30000" noProof="0">
                <a:latin typeface="Effra" panose="02000506080000020004"/>
              </a:rPr>
              <a:t>2-</a:t>
            </a:r>
            <a:endParaRPr lang="nl-NL" sz="4400" noProof="0">
              <a:latin typeface="Effra" panose="02000506080000020004"/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F7E3C5D5-27EF-9E81-9CD1-D42A3AB01637}"/>
              </a:ext>
            </a:extLst>
          </p:cNvPr>
          <p:cNvCxnSpPr>
            <a:cxnSpLocks/>
          </p:cNvCxnSpPr>
          <p:nvPr/>
        </p:nvCxnSpPr>
        <p:spPr>
          <a:xfrm>
            <a:off x="3280787" y="5098224"/>
            <a:ext cx="757813" cy="61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458ADACC-C9A1-E3A8-8AA0-52C2576B94E5}"/>
              </a:ext>
            </a:extLst>
          </p:cNvPr>
          <p:cNvCxnSpPr>
            <a:cxnSpLocks/>
          </p:cNvCxnSpPr>
          <p:nvPr/>
        </p:nvCxnSpPr>
        <p:spPr>
          <a:xfrm flipH="1">
            <a:off x="4184967" y="5098224"/>
            <a:ext cx="497328" cy="61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>
            <a:extLst>
              <a:ext uri="{FF2B5EF4-FFF2-40B4-BE49-F238E27FC236}">
                <a16:creationId xmlns:a16="http://schemas.microsoft.com/office/drawing/2014/main" id="{FE54D091-5E3B-580D-EDA1-5D8968F3E25E}"/>
              </a:ext>
            </a:extLst>
          </p:cNvPr>
          <p:cNvSpPr txBox="1"/>
          <p:nvPr/>
        </p:nvSpPr>
        <p:spPr>
          <a:xfrm>
            <a:off x="3296249" y="5586909"/>
            <a:ext cx="1526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noProof="0">
                <a:latin typeface="Effra" panose="02000506080000020004"/>
              </a:rPr>
              <a:t>MnO₂</a:t>
            </a:r>
          </a:p>
        </p:txBody>
      </p:sp>
    </p:spTree>
    <p:extLst>
      <p:ext uri="{BB962C8B-B14F-4D97-AF65-F5344CB8AC3E}">
        <p14:creationId xmlns:p14="http://schemas.microsoft.com/office/powerpoint/2010/main" val="41339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8" grpId="0"/>
      <p:bldP spid="21" grpId="0"/>
      <p:bldP spid="30" grpId="0"/>
      <p:bldP spid="39" grpId="0"/>
      <p:bldP spid="40" grpId="0"/>
      <p:bldP spid="41" grpId="0"/>
      <p:bldP spid="42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604C-B528-949B-0183-9D4CD926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Cijfers bij nask-2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E76E9-477D-AA01-FC29-C5D78AFB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noProof="0"/>
              <a:t>Hoeveelheid</a:t>
            </a:r>
          </a:p>
          <a:p>
            <a:pPr lvl="1"/>
            <a:r>
              <a:rPr lang="nl-NL" noProof="0">
                <a:solidFill>
                  <a:srgbClr val="FF0000"/>
                </a:solidFill>
              </a:rPr>
              <a:t>2</a:t>
            </a:r>
            <a:r>
              <a:rPr lang="nl-NL" noProof="0"/>
              <a:t> H</a:t>
            </a:r>
            <a:r>
              <a:rPr lang="nl-NL" noProof="0">
                <a:solidFill>
                  <a:srgbClr val="92D050"/>
                </a:solidFill>
                <a:latin typeface="Effra" panose="02000506080000020004"/>
              </a:rPr>
              <a:t>₂</a:t>
            </a:r>
            <a:r>
              <a:rPr lang="nl-NL" noProof="0"/>
              <a:t>O </a:t>
            </a:r>
            <a:r>
              <a:rPr lang="nl-NL" noProof="0">
                <a:sym typeface="Wingdings" panose="05000000000000000000" pitchFamily="2" charset="2"/>
              </a:rPr>
              <a:t> </a:t>
            </a:r>
            <a:r>
              <a:rPr lang="nl-NL" noProof="0">
                <a:solidFill>
                  <a:srgbClr val="92D050"/>
                </a:solidFill>
                <a:sym typeface="Wingdings" panose="05000000000000000000" pitchFamily="2" charset="2"/>
              </a:rPr>
              <a:t>Groene</a:t>
            </a:r>
            <a:r>
              <a:rPr lang="nl-NL" noProof="0">
                <a:sym typeface="Wingdings" panose="05000000000000000000" pitchFamily="2" charset="2"/>
              </a:rPr>
              <a:t> </a:t>
            </a:r>
            <a:r>
              <a:rPr lang="nl-NL" noProof="0">
                <a:solidFill>
                  <a:srgbClr val="92D050"/>
                </a:solidFill>
                <a:latin typeface="Effra" panose="02000506080000020004"/>
              </a:rPr>
              <a:t>₂ </a:t>
            </a:r>
            <a:r>
              <a:rPr lang="nl-NL" noProof="0">
                <a:latin typeface="Effra" panose="02000506080000020004"/>
                <a:sym typeface="Wingdings" panose="05000000000000000000" pitchFamily="2" charset="2"/>
              </a:rPr>
              <a:t>over aantal H in het molecuul. </a:t>
            </a:r>
            <a:r>
              <a:rPr lang="nl-NL" noProof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Rood </a:t>
            </a:r>
            <a:r>
              <a:rPr lang="nl-NL" noProof="0">
                <a:latin typeface="Effra" panose="02000506080000020004"/>
                <a:sym typeface="Wingdings" panose="05000000000000000000" pitchFamily="2" charset="2"/>
              </a:rPr>
              <a:t>over aantal moleculen</a:t>
            </a:r>
            <a:endParaRPr lang="nl-NL" noProof="0"/>
          </a:p>
          <a:p>
            <a:pPr lvl="1"/>
            <a:r>
              <a:rPr lang="nl-NL" noProof="0"/>
              <a:t>30 gram </a:t>
            </a:r>
            <a:r>
              <a:rPr lang="nl-NL" noProof="0">
                <a:sym typeface="Wingdings" panose="05000000000000000000" pitchFamily="2" charset="2"/>
              </a:rPr>
              <a:t> Hoeveelheid met een </a:t>
            </a:r>
            <a:r>
              <a:rPr lang="nl-NL" u="sng" noProof="0">
                <a:sym typeface="Wingdings" panose="05000000000000000000" pitchFamily="2" charset="2"/>
              </a:rPr>
              <a:t>eenheid</a:t>
            </a:r>
            <a:r>
              <a:rPr lang="nl-NL" noProof="0">
                <a:sym typeface="Wingdings" panose="05000000000000000000" pitchFamily="2" charset="2"/>
              </a:rPr>
              <a:t>! Schrijf deze altijd in je antwoord.</a:t>
            </a:r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 noProof="0"/>
              <a:t>In worden. Mono, di, tri, tetra en penta (1 t/m 5)</a:t>
            </a:r>
          </a:p>
          <a:p>
            <a:pPr lvl="2"/>
            <a:r>
              <a:rPr lang="nl-NL"/>
              <a:t>Bijvoorbeeld </a:t>
            </a:r>
            <a:r>
              <a:rPr lang="en-US" err="1"/>
              <a:t>siliciumdioxide</a:t>
            </a:r>
            <a:endParaRPr lang="nl-NL" noProof="0"/>
          </a:p>
          <a:p>
            <a:r>
              <a:rPr lang="nl-NL" noProof="0"/>
              <a:t>Omschrijvend</a:t>
            </a:r>
          </a:p>
          <a:p>
            <a:pPr lvl="1"/>
            <a:r>
              <a:rPr lang="nl-NL" noProof="0"/>
              <a:t>Lading</a:t>
            </a:r>
          </a:p>
          <a:p>
            <a:pPr lvl="2"/>
            <a:r>
              <a:rPr lang="nl-NL"/>
              <a:t>In de verbinding met romeinse cijfers (I, II, III, IV, V, VI, ect.)</a:t>
            </a:r>
          </a:p>
          <a:p>
            <a:pPr lvl="3"/>
            <a:r>
              <a:rPr lang="nl-NL"/>
              <a:t>Bijvoorbeeld </a:t>
            </a:r>
            <a:r>
              <a:rPr lang="en-US" err="1"/>
              <a:t>ijzer</a:t>
            </a:r>
            <a:r>
              <a:rPr lang="en-US"/>
              <a:t>(III)</a:t>
            </a:r>
            <a:r>
              <a:rPr lang="en-US" err="1"/>
              <a:t>fosfaat</a:t>
            </a:r>
            <a:r>
              <a:rPr lang="en-US"/>
              <a:t> (</a:t>
            </a:r>
            <a:r>
              <a:rPr lang="en-US" err="1"/>
              <a:t>FePO</a:t>
            </a:r>
            <a:r>
              <a:rPr lang="en-NL"/>
              <a:t>₄</a:t>
            </a:r>
            <a:r>
              <a:rPr lang="en-US"/>
              <a:t>)</a:t>
            </a:r>
            <a:endParaRPr lang="nl-NL"/>
          </a:p>
          <a:p>
            <a:pPr lvl="2"/>
            <a:r>
              <a:rPr lang="nl-NL" noProof="0"/>
              <a:t>Van een ion met een + of – getal. </a:t>
            </a:r>
          </a:p>
          <a:p>
            <a:pPr lvl="3"/>
            <a:r>
              <a:rPr lang="nl-NL" noProof="0"/>
              <a:t>Bijvoorbeeld H</a:t>
            </a:r>
            <a:r>
              <a:rPr lang="nl-NL" baseline="30000">
                <a:latin typeface="Effra" panose="02000506080000020004"/>
              </a:rPr>
              <a:t> + </a:t>
            </a:r>
            <a:r>
              <a:rPr lang="nl-NL">
                <a:latin typeface="Effra" panose="02000506080000020004"/>
              </a:rPr>
              <a:t>O</a:t>
            </a:r>
            <a:r>
              <a:rPr lang="nl-NL" baseline="30000">
                <a:latin typeface="Effra" panose="02000506080000020004"/>
              </a:rPr>
              <a:t>2-</a:t>
            </a:r>
          </a:p>
          <a:p>
            <a:pPr lvl="1"/>
            <a:endParaRPr lang="nl-NL">
              <a:latin typeface="Effra" panose="02000506080000020004"/>
            </a:endParaRPr>
          </a:p>
          <a:p>
            <a:pPr lvl="3"/>
            <a:endParaRPr lang="nl-NL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2C1E0-96BD-9234-AD0F-62200A93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0BD4A-62A4-71C2-9C6B-AECF1B2A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3842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10794-EE02-CB93-9662-F449BBC9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Examenvraag periodiek systeem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414BB-F801-0733-09D1-EFB5EA8C5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27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3CB7BE-9E6C-2E4E-D028-35B5BC0C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6A9FB3-0755-8433-234F-5879999E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 descr="Afbeelding met tekst, Lettertype, schermopname, lijn&#10;&#10;Door AI gegenereerde inhoud is mogelijk onjuist.">
            <a:extLst>
              <a:ext uri="{FF2B5EF4-FFF2-40B4-BE49-F238E27FC236}">
                <a16:creationId xmlns:a16="http://schemas.microsoft.com/office/drawing/2014/main" id="{B7B5DE5A-0DF9-C158-89D2-9B97FAF1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03" y="3013944"/>
            <a:ext cx="9699684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E7603-9E8F-D8A4-BC67-15C4D02E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Kijkersvraag  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0D250-85D8-6B8E-8572-86EDD68C3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Luna: Hoe kan je het beste een moeilijke reactievergelijking kloppend maken?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B07EBB-A644-422D-F889-BE53577E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36EEE0-D5F2-C9D4-2981-34B8C278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77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4AED-0AB9-5B7F-0906-046286A6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Reactievergelijkingen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396605-9974-9BB3-4B99-FA8E47E17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>
                <a:latin typeface="Effra"/>
              </a:rPr>
              <a:t>Opstellen en kloppend maken</a:t>
            </a:r>
          </a:p>
          <a:p>
            <a:pPr marL="914400" lvl="1" indent="-457200">
              <a:buAutoNum type="arabicPeriod"/>
            </a:pPr>
            <a:r>
              <a:rPr lang="nl-NL" noProof="0">
                <a:latin typeface="Effra"/>
              </a:rPr>
              <a:t>Wat zijn je beginstoffen? (zet ze voor de pijl)</a:t>
            </a:r>
          </a:p>
          <a:p>
            <a:pPr marL="914400" lvl="1" indent="-457200">
              <a:buAutoNum type="arabicPeriod"/>
            </a:pPr>
            <a:r>
              <a:rPr lang="nl-NL" noProof="0">
                <a:latin typeface="Effra"/>
              </a:rPr>
              <a:t>Wat zijn je reactiestoffen? (zet ze na de pijl)</a:t>
            </a:r>
          </a:p>
          <a:p>
            <a:pPr marL="914400" lvl="1" indent="-457200">
              <a:buAutoNum type="arabicPeriod"/>
            </a:pPr>
            <a:r>
              <a:rPr lang="nl-NL" noProof="0">
                <a:latin typeface="Effra"/>
              </a:rPr>
              <a:t>Je moet voor en achter de pijl </a:t>
            </a:r>
            <a:r>
              <a:rPr lang="nl-NL" b="1" noProof="0">
                <a:latin typeface="Effra"/>
              </a:rPr>
              <a:t>dezelfde </a:t>
            </a:r>
            <a:r>
              <a:rPr lang="nl-NL" noProof="0">
                <a:latin typeface="Effra"/>
              </a:rPr>
              <a:t>atomen (letters) hebben</a:t>
            </a:r>
          </a:p>
          <a:p>
            <a:pPr marL="914400" lvl="1" indent="-457200">
              <a:buAutoNum type="arabicPeriod"/>
            </a:pPr>
            <a:r>
              <a:rPr lang="nl-NL" noProof="0">
                <a:latin typeface="Effra"/>
              </a:rPr>
              <a:t>Zorg dat je voor en na de pijl </a:t>
            </a:r>
            <a:r>
              <a:rPr lang="nl-NL" b="1" noProof="0">
                <a:latin typeface="Effra"/>
              </a:rPr>
              <a:t>evenveel </a:t>
            </a:r>
            <a:r>
              <a:rPr lang="nl-NL" noProof="0">
                <a:latin typeface="Effra"/>
              </a:rPr>
              <a:t>letters hebt (puzzelen)</a:t>
            </a:r>
          </a:p>
          <a:p>
            <a:pPr marL="914400" lvl="1" indent="-457200">
              <a:buAutoNum type="arabicPeriod"/>
            </a:pPr>
            <a:r>
              <a:rPr lang="nl-NL" noProof="0">
                <a:latin typeface="Effra"/>
              </a:rPr>
              <a:t>Dubbelcheck of de reactievergelijking klopt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8722C6-E86C-A129-45AF-6BC31142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5C2ED2-BE53-DD46-1340-0F51299C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2810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69942-B48C-4D19-25FF-C9DCB951A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AAA28-7068-8B6A-2453-87265CF4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Reactievergelijkingen Soort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B88C7D-BBE8-BB66-3F1A-E63D77FD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>
                <a:latin typeface="Effra"/>
              </a:rPr>
              <a:t>2025-1 vraag 2</a:t>
            </a:r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C8C498-5446-95D8-30A9-664F0AA7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861CEF-4E60-82A5-FA9C-51CB1418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16</a:t>
            </a:fld>
            <a:endParaRPr 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855CF8-3AC5-E170-DB95-617EC180F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2" y="2444437"/>
            <a:ext cx="6952868" cy="34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7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63CCA2-E96C-4E59-680B-DF0E4FFA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0E2395-FF00-3F8B-CA08-3BA30985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17</a:t>
            </a:fld>
            <a:endParaRPr lang="nl-NL"/>
          </a:p>
        </p:txBody>
      </p:sp>
      <p:pic>
        <p:nvPicPr>
          <p:cNvPr id="5" name="Afbeelding 4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4FF6683A-D91D-2967-7966-90E4864F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690688"/>
            <a:ext cx="109061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8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92FFAFE-EF4C-186A-7C72-7328A2A8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F7E1024-24D9-3A87-1E87-A685FA3E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18</a:t>
            </a:fld>
            <a:endParaRPr lang="nl-NL"/>
          </a:p>
        </p:txBody>
      </p:sp>
      <p:pic>
        <p:nvPicPr>
          <p:cNvPr id="4" name="Afbeelding 3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281A3F56-FE79-4C4B-7B73-A4B82176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19250"/>
            <a:ext cx="11525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88D444-B0FB-D9CB-2723-EB6F35DD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2B7021-811C-2D8B-A40F-B312FB07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19</a:t>
            </a:fld>
            <a:endParaRPr lang="nl-NL"/>
          </a:p>
        </p:txBody>
      </p:sp>
      <p:pic>
        <p:nvPicPr>
          <p:cNvPr id="4" name="Afbeelding 3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B2FA91E2-0854-47A4-CA41-42BB3282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1614488"/>
            <a:ext cx="111728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BD546-2F9B-65DA-2B33-CF155EBE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>
                <a:latin typeface="Effra"/>
              </a:rPr>
              <a:t>Inhoud</a:t>
            </a:r>
            <a:r>
              <a:rPr lang="nl-NL" dirty="0">
                <a:latin typeface="Effra"/>
              </a:rPr>
              <a:t> van deze </a:t>
            </a:r>
            <a:r>
              <a:rPr lang="nl-NL" dirty="0" err="1">
                <a:latin typeface="Effra"/>
              </a:rPr>
              <a:t>powerpoint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08734E-AC22-8D74-BD40-804BA9500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nl-NL" noProof="0" dirty="0">
                <a:latin typeface="Effra"/>
              </a:rPr>
              <a:t>Wat neem je mee naar het examen?</a:t>
            </a:r>
            <a:endParaRPr lang="nl-NL" noProof="0" dirty="0">
              <a:highlight>
                <a:srgbClr val="FFFF00"/>
              </a:highlight>
              <a:latin typeface="Effra"/>
            </a:endParaRPr>
          </a:p>
          <a:p>
            <a:r>
              <a:rPr lang="nl-NL" noProof="0" dirty="0">
                <a:latin typeface="Effra"/>
              </a:rPr>
              <a:t>Examentips</a:t>
            </a:r>
            <a:endParaRPr lang="nl-NL" dirty="0"/>
          </a:p>
          <a:p>
            <a:r>
              <a:rPr lang="nl-NL" noProof="0" dirty="0">
                <a:latin typeface="Effra"/>
              </a:rPr>
              <a:t>Hoe ziet het examen eruit?</a:t>
            </a:r>
            <a:r>
              <a:rPr lang="nl-NL" dirty="0">
                <a:latin typeface="Effra"/>
              </a:rPr>
              <a:t> (tabel)</a:t>
            </a:r>
            <a:endParaRPr lang="nl-NL" dirty="0"/>
          </a:p>
          <a:p>
            <a:r>
              <a:rPr lang="nl-NL" noProof="0" dirty="0">
                <a:latin typeface="Effra"/>
              </a:rPr>
              <a:t>Welke onderwerpen komen op het examen?</a:t>
            </a:r>
            <a:endParaRPr lang="nl-NL" dirty="0"/>
          </a:p>
          <a:p>
            <a:r>
              <a:rPr lang="nl-NL" dirty="0">
                <a:latin typeface="Effra"/>
              </a:rPr>
              <a:t>Wat moet je uit je hoofd kennen?</a:t>
            </a:r>
            <a:endParaRPr lang="nl-NL" dirty="0"/>
          </a:p>
          <a:p>
            <a:r>
              <a:rPr lang="nl-NL" dirty="0">
                <a:latin typeface="Effra"/>
              </a:rPr>
              <a:t>Periodiek systeem</a:t>
            </a:r>
            <a:endParaRPr lang="nl-NL" dirty="0"/>
          </a:p>
          <a:p>
            <a:r>
              <a:rPr lang="nl-NL" dirty="0">
                <a:latin typeface="Effra"/>
              </a:rPr>
              <a:t>Molecuulformules + cijfers bij nask2</a:t>
            </a:r>
            <a:endParaRPr lang="nl-NL" dirty="0"/>
          </a:p>
          <a:p>
            <a:r>
              <a:rPr lang="nl-NL" dirty="0">
                <a:latin typeface="Effra"/>
              </a:rPr>
              <a:t>Kijkersvraag: reactievergelijkingen </a:t>
            </a:r>
            <a:endParaRPr lang="nl-NL" dirty="0"/>
          </a:p>
          <a:p>
            <a:r>
              <a:rPr lang="nl-NL" dirty="0">
                <a:latin typeface="Effra"/>
              </a:rPr>
              <a:t>Water</a:t>
            </a:r>
            <a:endParaRPr lang="nl-NL" dirty="0"/>
          </a:p>
          <a:p>
            <a:r>
              <a:rPr lang="nl-NL" dirty="0">
                <a:latin typeface="Effra"/>
              </a:rPr>
              <a:t>Massapercentage berekenen</a:t>
            </a:r>
            <a:endParaRPr lang="nl-NL" dirty="0"/>
          </a:p>
          <a:p>
            <a:r>
              <a:rPr lang="nl-NL" dirty="0">
                <a:latin typeface="Effra"/>
              </a:rPr>
              <a:t>Scheidingsmethoden</a:t>
            </a:r>
            <a:endParaRPr lang="nl-NL" dirty="0"/>
          </a:p>
          <a:p>
            <a:r>
              <a:rPr lang="nl-NL" dirty="0">
                <a:latin typeface="Effra"/>
              </a:rPr>
              <a:t>Verbranding</a:t>
            </a:r>
            <a:endParaRPr lang="nl-NL" dirty="0"/>
          </a:p>
          <a:p>
            <a:r>
              <a:rPr lang="nl-NL" dirty="0">
                <a:latin typeface="Effra"/>
              </a:rPr>
              <a:t>Rekenvraag massa</a:t>
            </a:r>
            <a:endParaRPr lang="nl-NL" dirty="0"/>
          </a:p>
          <a:p>
            <a:r>
              <a:rPr lang="nl-NL" dirty="0">
                <a:latin typeface="Effra"/>
              </a:rPr>
              <a:t>Rekenvraag titratie</a:t>
            </a:r>
            <a:endParaRPr lang="nl-NL" dirty="0"/>
          </a:p>
          <a:p>
            <a:r>
              <a:rPr lang="nl-NL" dirty="0">
                <a:latin typeface="Effra"/>
              </a:rPr>
              <a:t>Fase overgangen</a:t>
            </a:r>
            <a:endParaRPr lang="nl-NL" dirty="0"/>
          </a:p>
          <a:p>
            <a:endParaRPr lang="nl-NL" dirty="0"/>
          </a:p>
          <a:p>
            <a:endParaRPr lang="nl-NL" dirty="0">
              <a:latin typeface="Effra"/>
            </a:endParaRPr>
          </a:p>
          <a:p>
            <a:endParaRPr lang="nl-NL" dirty="0">
              <a:latin typeface="Effra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81B498-A50F-9E67-05C8-074ABEA8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FC1D2F-7576-C097-84F1-8E88AD88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3709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EE30E4-57F8-185F-C790-166DD8DC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A543B26-EE8F-344F-4041-A6FAC4B0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20</a:t>
            </a:fld>
            <a:endParaRPr lang="nl-NL"/>
          </a:p>
        </p:txBody>
      </p:sp>
      <p:pic>
        <p:nvPicPr>
          <p:cNvPr id="4" name="Afbeelding 3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185C8C32-58B4-AF42-3473-E44061BA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633538"/>
            <a:ext cx="109442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0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12A233D-D29D-912F-91C9-247BA48D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D69FEDB-1258-7D2A-183A-97C7363F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21</a:t>
            </a:fld>
            <a:endParaRPr lang="nl-NL"/>
          </a:p>
        </p:txBody>
      </p:sp>
      <p:pic>
        <p:nvPicPr>
          <p:cNvPr id="4" name="Afbeelding 3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E257A7DE-F932-BE88-46A4-958A84A36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485900"/>
            <a:ext cx="110775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7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C0011-0487-0B34-98E9-60B81AA64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734B3-7410-F84F-DDE4-C66A1BE4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Reactievergelijkingen Soort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2A5280-CC3B-8E5D-72AC-11358BFC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>
                <a:latin typeface="Effra"/>
              </a:rPr>
              <a:t>2025-1 vraag 2</a:t>
            </a:r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11B600-7AEF-898B-FAE7-B57AFD48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240D4C-95A7-9FD7-B392-C7BB1C4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22</a:t>
            </a:fld>
            <a:endParaRPr lang="nl-NL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A4C5F-D9F5-0241-718B-E7C7E8D6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2" y="2444437"/>
            <a:ext cx="6952868" cy="34561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C50E0D6-88E5-DB2E-680E-AF87ABD8DE7E}"/>
              </a:ext>
            </a:extLst>
          </p:cNvPr>
          <p:cNvSpPr txBox="1"/>
          <p:nvPr/>
        </p:nvSpPr>
        <p:spPr>
          <a:xfrm>
            <a:off x="3491063" y="5204126"/>
            <a:ext cx="828430" cy="369332"/>
          </a:xfrm>
          <a:prstGeom prst="rect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Dus A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05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1582-F36A-F88E-D05A-4C3EA492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F4CCC-98B4-8E5F-0007-517A4F88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Reactievergelijkingen Soort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248CDE-347F-FB5D-2F36-105C8888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>
                <a:latin typeface="Effra"/>
              </a:rPr>
              <a:t>2025-1 vraag 20</a:t>
            </a:r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0594B9-6069-D303-91FD-F62CC96A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EAA7E-2FBB-03FD-36B7-E2C2DA06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23</a:t>
            </a:fld>
            <a:endParaRPr lang="nl-NL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18DAE9-9611-3D9D-ED62-48D523A91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28241"/>
            <a:ext cx="7166232" cy="12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3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4C545-2F5F-B1A8-8F08-A01CA1784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1A09D94-4F38-C6DC-1F19-1B20093C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19A558-3E4B-AC29-BEDE-9F41F4EC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24</a:t>
            </a:fld>
            <a:endParaRPr lang="nl-NL"/>
          </a:p>
        </p:txBody>
      </p:sp>
      <p:pic>
        <p:nvPicPr>
          <p:cNvPr id="10" name="Afbeelding 9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31CA82C5-0E03-9565-9F38-A01C4AEB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1003719"/>
            <a:ext cx="7591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78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B60A4-0D70-D5AC-F124-FF3019A2D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6A5B87-2466-452C-D9CD-1EDEEA74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F7A227-2897-47C9-844D-3D338A15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25</a:t>
            </a:fld>
            <a:endParaRPr lang="nl-NL"/>
          </a:p>
        </p:txBody>
      </p:sp>
      <p:pic>
        <p:nvPicPr>
          <p:cNvPr id="10" name="Afbeelding 9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5B221FE3-D8A7-48AC-2DEF-E7EB98C4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1003719"/>
            <a:ext cx="7591425" cy="1428750"/>
          </a:xfrm>
          <a:prstGeom prst="rect">
            <a:avLst/>
          </a:prstGeom>
        </p:spPr>
      </p:pic>
      <p:pic>
        <p:nvPicPr>
          <p:cNvPr id="2" name="Afbeelding 1" descr="Afbeelding met Lettertype, handschrift, kalligrafie, lijn&#10;&#10;Door AI gegenereerde inhoud is mogelijk onjuist.">
            <a:extLst>
              <a:ext uri="{FF2B5EF4-FFF2-40B4-BE49-F238E27FC236}">
                <a16:creationId xmlns:a16="http://schemas.microsoft.com/office/drawing/2014/main" id="{6B0C363C-9A50-7024-62D7-97C6DC8B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820011"/>
            <a:ext cx="90868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2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E620F-7D24-AEE6-8E33-E2D2136FA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2833B0-61B0-DC27-30C8-B1D906BC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6C5D6A-697A-8097-E00F-2F8D0F5E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26</a:t>
            </a:fld>
            <a:endParaRPr lang="nl-NL"/>
          </a:p>
        </p:txBody>
      </p:sp>
      <p:pic>
        <p:nvPicPr>
          <p:cNvPr id="10" name="Afbeelding 9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F6A56B4A-EFD3-8E3F-5170-097B4EFE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1003719"/>
            <a:ext cx="7591425" cy="1428750"/>
          </a:xfrm>
          <a:prstGeom prst="rect">
            <a:avLst/>
          </a:prstGeom>
        </p:spPr>
      </p:pic>
      <p:pic>
        <p:nvPicPr>
          <p:cNvPr id="2" name="Afbeelding 1" descr="Afbeelding met Lettertype, handschrift, kalligrafie, lijn&#10;&#10;Door AI gegenereerde inhoud is mogelijk onjuist.">
            <a:extLst>
              <a:ext uri="{FF2B5EF4-FFF2-40B4-BE49-F238E27FC236}">
                <a16:creationId xmlns:a16="http://schemas.microsoft.com/office/drawing/2014/main" id="{A809D10C-373E-9855-36A2-713987318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820011"/>
            <a:ext cx="9086850" cy="885825"/>
          </a:xfrm>
          <a:prstGeom prst="rect">
            <a:avLst/>
          </a:prstGeom>
        </p:spPr>
      </p:pic>
      <p:pic>
        <p:nvPicPr>
          <p:cNvPr id="5" name="Afbeelding 4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539010AD-CBD4-70D8-FF80-5A4285C82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63" y="2820254"/>
            <a:ext cx="91249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53603-32FA-CE95-1AD3-D9CD6C5BC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CC1709-D726-7ADF-73D9-04750A6B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0EFDC-D23A-3D35-605A-5AF1DD2E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27</a:t>
            </a:fld>
            <a:endParaRPr lang="nl-NL"/>
          </a:p>
        </p:txBody>
      </p:sp>
      <p:pic>
        <p:nvPicPr>
          <p:cNvPr id="10" name="Afbeelding 9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A54D0E99-33AB-AAFC-0AED-822FA8EC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1003719"/>
            <a:ext cx="7591425" cy="1428750"/>
          </a:xfrm>
          <a:prstGeom prst="rect">
            <a:avLst/>
          </a:prstGeom>
        </p:spPr>
      </p:pic>
      <p:pic>
        <p:nvPicPr>
          <p:cNvPr id="2" name="Afbeelding 1" descr="Afbeelding met Lettertype, handschrift, kalligrafie, lijn&#10;&#10;Door AI gegenereerde inhoud is mogelijk onjuist.">
            <a:extLst>
              <a:ext uri="{FF2B5EF4-FFF2-40B4-BE49-F238E27FC236}">
                <a16:creationId xmlns:a16="http://schemas.microsoft.com/office/drawing/2014/main" id="{65A0ABDA-D87D-6B11-CCD6-54E40FB5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820011"/>
            <a:ext cx="9086850" cy="885825"/>
          </a:xfrm>
          <a:prstGeom prst="rect">
            <a:avLst/>
          </a:prstGeom>
        </p:spPr>
      </p:pic>
      <p:pic>
        <p:nvPicPr>
          <p:cNvPr id="5" name="Afbeelding 4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8CE4C9F9-81A9-67B3-75B8-CAA971E29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63" y="2820254"/>
            <a:ext cx="9124950" cy="16668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7583860-8D56-8621-1624-3F2DD1918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821" y="4616938"/>
            <a:ext cx="19240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35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D5EF8-F0B4-3E5C-0430-4BF19067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58C4AF-C02C-2252-224F-134BBBA4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4C7CEF-2A74-DCE4-596B-8B1ACFC6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28</a:t>
            </a:fld>
            <a:endParaRPr lang="nl-NL"/>
          </a:p>
        </p:txBody>
      </p:sp>
      <p:pic>
        <p:nvPicPr>
          <p:cNvPr id="10" name="Afbeelding 9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709664A6-FA6A-FBE4-524D-0368CDD2E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1003719"/>
            <a:ext cx="7591425" cy="1428750"/>
          </a:xfrm>
          <a:prstGeom prst="rect">
            <a:avLst/>
          </a:prstGeom>
        </p:spPr>
      </p:pic>
      <p:pic>
        <p:nvPicPr>
          <p:cNvPr id="2" name="Afbeelding 1" descr="Afbeelding met Lettertype, handschrift, kalligrafie, lijn&#10;&#10;Door AI gegenereerde inhoud is mogelijk onjuist.">
            <a:extLst>
              <a:ext uri="{FF2B5EF4-FFF2-40B4-BE49-F238E27FC236}">
                <a16:creationId xmlns:a16="http://schemas.microsoft.com/office/drawing/2014/main" id="{95ED4633-BDDB-4C0E-84E9-65A6D0D9C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820011"/>
            <a:ext cx="9086850" cy="885825"/>
          </a:xfrm>
          <a:prstGeom prst="rect">
            <a:avLst/>
          </a:prstGeom>
        </p:spPr>
      </p:pic>
      <p:pic>
        <p:nvPicPr>
          <p:cNvPr id="5" name="Afbeelding 4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E7F1ED43-BE7F-067D-1491-49A31AB2D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63" y="2820254"/>
            <a:ext cx="9124950" cy="1666875"/>
          </a:xfrm>
          <a:prstGeom prst="rect">
            <a:avLst/>
          </a:prstGeom>
        </p:spPr>
      </p:pic>
      <p:pic>
        <p:nvPicPr>
          <p:cNvPr id="7" name="Afbeelding 6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35C9EA54-7985-21FA-5FD2-C1A44DF6B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863" y="3029438"/>
            <a:ext cx="90582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30F35-1BE3-3939-9B2A-3160C3C57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DE55D4-5D22-2548-274E-DC3FEF96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EA7DE3-F136-8D86-F466-EDFE6527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29</a:t>
            </a:fld>
            <a:endParaRPr lang="nl-NL"/>
          </a:p>
        </p:txBody>
      </p:sp>
      <p:pic>
        <p:nvPicPr>
          <p:cNvPr id="10" name="Afbeelding 9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70449355-01EA-EEC7-0B95-DD4566075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1003719"/>
            <a:ext cx="7591425" cy="1428750"/>
          </a:xfrm>
          <a:prstGeom prst="rect">
            <a:avLst/>
          </a:prstGeom>
        </p:spPr>
      </p:pic>
      <p:pic>
        <p:nvPicPr>
          <p:cNvPr id="2" name="Afbeelding 1" descr="Afbeelding met Lettertype, handschrift, kalligrafie, lijn&#10;&#10;Door AI gegenereerde inhoud is mogelijk onjuist.">
            <a:extLst>
              <a:ext uri="{FF2B5EF4-FFF2-40B4-BE49-F238E27FC236}">
                <a16:creationId xmlns:a16="http://schemas.microsoft.com/office/drawing/2014/main" id="{79B8D97E-9503-304C-502D-BBB84524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820011"/>
            <a:ext cx="9086850" cy="885825"/>
          </a:xfrm>
          <a:prstGeom prst="rect">
            <a:avLst/>
          </a:prstGeom>
        </p:spPr>
      </p:pic>
      <p:pic>
        <p:nvPicPr>
          <p:cNvPr id="5" name="Afbeelding 4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3D20A67D-72C0-BDE6-0271-28C432920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63" y="2820254"/>
            <a:ext cx="9124950" cy="1666875"/>
          </a:xfrm>
          <a:prstGeom prst="rect">
            <a:avLst/>
          </a:prstGeom>
        </p:spPr>
      </p:pic>
      <p:pic>
        <p:nvPicPr>
          <p:cNvPr id="7" name="Afbeelding 6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A7B3C2F5-FC09-644C-7662-70CF856DA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863" y="3029438"/>
            <a:ext cx="9058275" cy="1600200"/>
          </a:xfrm>
          <a:prstGeom prst="rect">
            <a:avLst/>
          </a:prstGeom>
        </p:spPr>
      </p:pic>
      <p:pic>
        <p:nvPicPr>
          <p:cNvPr id="6" name="Afbeelding 5" descr="Afbeelding met handschrift, Lettertype, kalligrafie, ontwerp&#10;&#10;Door AI gegenereerde inhoud is mogelijk onjuist.">
            <a:extLst>
              <a:ext uri="{FF2B5EF4-FFF2-40B4-BE49-F238E27FC236}">
                <a16:creationId xmlns:a16="http://schemas.microsoft.com/office/drawing/2014/main" id="{CD71FDB7-E658-D7F0-C29F-BAA99A8A2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087" y="4631348"/>
            <a:ext cx="39687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7A12-A2D9-D2D6-7D58-9EAD724A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noProof="0">
                <a:latin typeface="Effra"/>
              </a:rPr>
              <a:t>Wat neem je mee naar het examen NASK 2?</a:t>
            </a:r>
            <a:endParaRPr lang="nl-NL" sz="40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592F-6653-3C8B-0821-A3B8480D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noProof="0">
                <a:latin typeface="Effra" panose="02000506080000020004"/>
                <a:cs typeface="Arial"/>
              </a:rPr>
              <a:t>Binas (school afhankelijk) </a:t>
            </a:r>
          </a:p>
          <a:p>
            <a:r>
              <a:rPr lang="nl-NL" sz="1800" noProof="0">
                <a:latin typeface="Effra" panose="02000506080000020004"/>
                <a:cs typeface="Arial"/>
              </a:rPr>
              <a:t>Rekenmachine (met volle batterij) </a:t>
            </a:r>
            <a:endParaRPr lang="nl-NL" sz="1800" noProof="0">
              <a:latin typeface="Effra" panose="02000506080000020004"/>
            </a:endParaRPr>
          </a:p>
          <a:p>
            <a:r>
              <a:rPr lang="nl-NL" sz="1800" noProof="0">
                <a:latin typeface="Effra" panose="02000506080000020004"/>
                <a:cs typeface="Arial"/>
              </a:rPr>
              <a:t>Geodriehoek </a:t>
            </a:r>
            <a:endParaRPr lang="nl-NL" sz="1800" noProof="0">
              <a:latin typeface="Effra" panose="02000506080000020004"/>
            </a:endParaRPr>
          </a:p>
          <a:p>
            <a:r>
              <a:rPr lang="nl-NL" sz="1800" noProof="0">
                <a:latin typeface="Effra" panose="02000506080000020004"/>
                <a:cs typeface="Arial"/>
              </a:rPr>
              <a:t>2 potloden </a:t>
            </a:r>
            <a:endParaRPr lang="nl-NL" sz="1800" noProof="0">
              <a:latin typeface="Effra" panose="02000506080000020004"/>
            </a:endParaRPr>
          </a:p>
          <a:p>
            <a:r>
              <a:rPr lang="nl-NL" sz="1800" noProof="0">
                <a:latin typeface="Effra" panose="02000506080000020004"/>
                <a:cs typeface="Arial"/>
              </a:rPr>
              <a:t>2 pennen (zwart of blauw) </a:t>
            </a:r>
            <a:endParaRPr lang="nl-NL" sz="1800" noProof="0">
              <a:latin typeface="Effra" panose="02000506080000020004"/>
            </a:endParaRPr>
          </a:p>
          <a:p>
            <a:r>
              <a:rPr lang="nl-NL" sz="1800" noProof="0">
                <a:latin typeface="Effra" panose="02000506080000020004"/>
                <a:cs typeface="Arial"/>
              </a:rPr>
              <a:t>Markeerstift (tip!) </a:t>
            </a:r>
            <a:endParaRPr lang="nl-NL" sz="1800" noProof="0">
              <a:latin typeface="Effra" panose="02000506080000020004"/>
            </a:endParaRPr>
          </a:p>
          <a:p>
            <a:r>
              <a:rPr lang="nl-NL" sz="1800" noProof="0">
                <a:latin typeface="Effra" panose="02000506080000020004"/>
                <a:cs typeface="Arial"/>
              </a:rPr>
              <a:t>Gum </a:t>
            </a:r>
            <a:endParaRPr lang="nl-NL" sz="1800" noProof="0">
              <a:latin typeface="Effra" panose="02000506080000020004"/>
            </a:endParaRPr>
          </a:p>
          <a:p>
            <a:r>
              <a:rPr lang="nl-NL" sz="1800" noProof="0">
                <a:latin typeface="Effra" panose="02000506080000020004"/>
                <a:cs typeface="Arial"/>
              </a:rPr>
              <a:t>Woordenboek (school afhankelijk) </a:t>
            </a:r>
            <a:endParaRPr lang="nl-NL" sz="1800" noProof="0">
              <a:latin typeface="Effra" panose="02000506080000020004"/>
            </a:endParaRPr>
          </a:p>
          <a:p>
            <a:r>
              <a:rPr lang="nl-NL" sz="1800" noProof="0">
                <a:latin typeface="Effra" panose="02000506080000020004"/>
                <a:cs typeface="Arial"/>
              </a:rPr>
              <a:t>Eventueel nietmachine</a:t>
            </a:r>
            <a:endParaRPr lang="nl-NL" sz="1800" noProof="0">
              <a:latin typeface="Effra" panose="02000506080000020004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9D7085-B7B3-5860-2CB8-BFB0551E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91FADA-E412-FA54-2738-A7955150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16317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4E90B-BFF7-2BB7-F53A-C3E6DA64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Thema: 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DF3AA-F019-02B3-114E-C30359CC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Thema van overlapende onderwerpen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Effra"/>
              </a:rPr>
              <a:t>Reactievergelijkingen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Effra"/>
              </a:rPr>
              <a:t>Scheidingsmethoden en oplossen</a:t>
            </a:r>
            <a:endParaRPr lang="nl-NL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Effra"/>
              </a:rPr>
              <a:t>Zuur-base</a:t>
            </a:r>
            <a:endParaRPr lang="nl-NL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Effra"/>
              </a:rPr>
              <a:t>En water zelf!</a:t>
            </a:r>
            <a:endParaRPr lang="nl-NL" dirty="0">
              <a:latin typeface="Effra"/>
            </a:endParaRP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95E10D-0F27-86A6-A6D6-BADB3306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F892FA-3270-8352-682E-64C52149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104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49FF-0752-C684-1967-B8CC78BC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ffra"/>
              </a:rPr>
              <a:t>Thema: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FB93-2E59-1F2B-B210-7A2964319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Effra"/>
              </a:rPr>
              <a:t>Soorten</a:t>
            </a:r>
            <a:r>
              <a:rPr lang="en-US" dirty="0">
                <a:latin typeface="Effra"/>
              </a:rPr>
              <a:t> water: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latin typeface="Effra"/>
              </a:rPr>
              <a:t>Zuiver</a:t>
            </a:r>
            <a:r>
              <a:rPr lang="en-US" dirty="0">
                <a:latin typeface="Effra"/>
              </a:rPr>
              <a:t> water --&gt; 100% </a:t>
            </a:r>
            <a:r>
              <a:rPr lang="en-US" dirty="0" err="1">
                <a:latin typeface="Effra"/>
              </a:rPr>
              <a:t>zuiver</a:t>
            </a:r>
            <a:r>
              <a:rPr lang="en-US" dirty="0">
                <a:latin typeface="Effra"/>
              </a:rPr>
              <a:t> H</a:t>
            </a:r>
            <a:r>
              <a:rPr lang="en-US" baseline="-25000" dirty="0">
                <a:latin typeface="Effra"/>
              </a:rPr>
              <a:t>2</a:t>
            </a:r>
            <a:r>
              <a:rPr lang="en-US" dirty="0">
                <a:latin typeface="Effra"/>
              </a:rPr>
              <a:t>O, </a:t>
            </a:r>
            <a:r>
              <a:rPr lang="en-US" dirty="0" err="1">
                <a:latin typeface="Effra"/>
              </a:rPr>
              <a:t>geen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andere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stoffen</a:t>
            </a:r>
            <a:r>
              <a:rPr lang="en-US" dirty="0">
                <a:latin typeface="Effra"/>
              </a:rPr>
              <a:t>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Effra"/>
              </a:rPr>
              <a:t>Kraan/</a:t>
            </a:r>
            <a:r>
              <a:rPr lang="en-US" dirty="0" err="1">
                <a:latin typeface="Effra"/>
              </a:rPr>
              <a:t>drinkwater</a:t>
            </a:r>
            <a:r>
              <a:rPr lang="en-US" dirty="0">
                <a:latin typeface="Effra"/>
              </a:rPr>
              <a:t> --&gt; Water </a:t>
            </a:r>
            <a:r>
              <a:rPr lang="en-US" dirty="0" err="1">
                <a:latin typeface="Effra"/>
              </a:rPr>
              <a:t>waar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gassen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en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zouten</a:t>
            </a:r>
            <a:r>
              <a:rPr lang="en-US" dirty="0">
                <a:latin typeface="Effra"/>
              </a:rPr>
              <a:t> in </a:t>
            </a:r>
            <a:r>
              <a:rPr lang="en-US" dirty="0" err="1">
                <a:latin typeface="Effra"/>
              </a:rPr>
              <a:t>opgelost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zijn</a:t>
            </a:r>
            <a:r>
              <a:rPr lang="en-US" dirty="0">
                <a:latin typeface="Effra"/>
              </a:rPr>
              <a:t>.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latin typeface="Effra"/>
              </a:rPr>
              <a:t>Hard water: </a:t>
            </a:r>
            <a:r>
              <a:rPr lang="en-US" dirty="0" err="1">
                <a:latin typeface="Effra"/>
              </a:rPr>
              <a:t>veel</a:t>
            </a:r>
            <a:r>
              <a:rPr lang="en-US" dirty="0">
                <a:latin typeface="Effra"/>
              </a:rPr>
              <a:t> Ca</a:t>
            </a:r>
            <a:r>
              <a:rPr lang="en-US" baseline="30000" dirty="0">
                <a:latin typeface="Effra"/>
              </a:rPr>
              <a:t>+</a:t>
            </a:r>
            <a:r>
              <a:rPr lang="en-US" dirty="0">
                <a:latin typeface="Effra"/>
              </a:rPr>
              <a:t>     </a:t>
            </a:r>
            <a:r>
              <a:rPr lang="en-US" dirty="0" err="1">
                <a:latin typeface="Effra"/>
              </a:rPr>
              <a:t>zacht</a:t>
            </a:r>
            <a:r>
              <a:rPr lang="en-US" dirty="0">
                <a:latin typeface="Effra"/>
              </a:rPr>
              <a:t> water: </a:t>
            </a:r>
            <a:r>
              <a:rPr lang="en-US" dirty="0" err="1">
                <a:latin typeface="Effra"/>
              </a:rPr>
              <a:t>bijna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geen</a:t>
            </a:r>
            <a:r>
              <a:rPr lang="en-US" dirty="0">
                <a:latin typeface="Effra"/>
              </a:rPr>
              <a:t> Ca</a:t>
            </a:r>
            <a:r>
              <a:rPr lang="en-US" baseline="30000" dirty="0">
                <a:latin typeface="Effra"/>
              </a:rPr>
              <a:t>+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 err="1">
                <a:latin typeface="Effra"/>
              </a:rPr>
              <a:t>Oppervlaktewater</a:t>
            </a:r>
            <a:r>
              <a:rPr lang="en-US" sz="2800" dirty="0">
                <a:latin typeface="Effra"/>
              </a:rPr>
              <a:t> --&gt; </a:t>
            </a:r>
            <a:r>
              <a:rPr lang="en-US" sz="2800" dirty="0" err="1">
                <a:latin typeface="Effra"/>
              </a:rPr>
              <a:t>Rivieren</a:t>
            </a:r>
            <a:r>
              <a:rPr lang="en-US" sz="2800" dirty="0">
                <a:latin typeface="Effra"/>
              </a:rPr>
              <a:t>, </a:t>
            </a:r>
            <a:r>
              <a:rPr lang="en-US" sz="2800" dirty="0" err="1">
                <a:latin typeface="Effra"/>
              </a:rPr>
              <a:t>meren</a:t>
            </a:r>
            <a:r>
              <a:rPr lang="en-US" sz="2800" dirty="0">
                <a:latin typeface="Effra"/>
              </a:rPr>
              <a:t>, </a:t>
            </a:r>
            <a:r>
              <a:rPr lang="en-US" sz="2800" dirty="0" err="1">
                <a:latin typeface="Effra"/>
              </a:rPr>
              <a:t>zeeen</a:t>
            </a:r>
            <a:r>
              <a:rPr lang="en-US" sz="2800" dirty="0">
                <a:latin typeface="Effra"/>
              </a:rPr>
              <a:t>, </a:t>
            </a:r>
            <a:r>
              <a:rPr lang="en-US" sz="2800" dirty="0" err="1">
                <a:latin typeface="Effra"/>
              </a:rPr>
              <a:t>oceanen</a:t>
            </a:r>
            <a:r>
              <a:rPr lang="en-US" sz="2800" dirty="0">
                <a:latin typeface="Effra"/>
              </a:rPr>
              <a:t>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 err="1">
                <a:latin typeface="Effra"/>
              </a:rPr>
              <a:t>Regenwater</a:t>
            </a:r>
            <a:r>
              <a:rPr lang="en-US" sz="2800" dirty="0">
                <a:latin typeface="Effra"/>
              </a:rPr>
              <a:t> --&gt; water </a:t>
            </a:r>
            <a:r>
              <a:rPr lang="en-US" sz="2800" dirty="0" err="1">
                <a:latin typeface="Effra"/>
              </a:rPr>
              <a:t>uit</a:t>
            </a:r>
            <a:r>
              <a:rPr lang="en-US" sz="2800" dirty="0">
                <a:latin typeface="Effra"/>
              </a:rPr>
              <a:t> de </a:t>
            </a:r>
            <a:r>
              <a:rPr lang="en-US" sz="2800" dirty="0" err="1">
                <a:latin typeface="Effra"/>
              </a:rPr>
              <a:t>lucht</a:t>
            </a:r>
            <a:r>
              <a:rPr lang="en-US" sz="2800" dirty="0">
                <a:latin typeface="Effra"/>
              </a:rPr>
              <a:t> </a:t>
            </a:r>
            <a:r>
              <a:rPr lang="en-US" sz="2800" dirty="0" err="1">
                <a:latin typeface="Effra"/>
              </a:rPr>
              <a:t>voor</a:t>
            </a:r>
            <a:r>
              <a:rPr lang="en-US" sz="2800" dirty="0">
                <a:latin typeface="Effra"/>
              </a:rPr>
              <a:t> het op de </a:t>
            </a:r>
            <a:r>
              <a:rPr lang="en-US" sz="2800" dirty="0" err="1">
                <a:latin typeface="Effra"/>
              </a:rPr>
              <a:t>grond</a:t>
            </a:r>
            <a:r>
              <a:rPr lang="en-US" sz="2800" dirty="0">
                <a:latin typeface="Effra"/>
              </a:rPr>
              <a:t> </a:t>
            </a:r>
            <a:r>
              <a:rPr lang="en-US" sz="2800" dirty="0" err="1">
                <a:latin typeface="Effra"/>
              </a:rPr>
              <a:t>komt</a:t>
            </a:r>
            <a:endParaRPr lang="en-US" sz="2800" dirty="0">
              <a:latin typeface="Effr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 err="1">
                <a:latin typeface="Effra"/>
              </a:rPr>
              <a:t>Grondwater</a:t>
            </a:r>
            <a:r>
              <a:rPr lang="en-US" sz="2800" dirty="0">
                <a:latin typeface="Effra"/>
              </a:rPr>
              <a:t> --&gt; </a:t>
            </a:r>
            <a:r>
              <a:rPr lang="en-US" sz="2800" dirty="0" err="1">
                <a:latin typeface="Effra"/>
              </a:rPr>
              <a:t>relatief</a:t>
            </a:r>
            <a:r>
              <a:rPr lang="en-US" sz="2800" dirty="0">
                <a:latin typeface="Effra"/>
              </a:rPr>
              <a:t> </a:t>
            </a:r>
            <a:r>
              <a:rPr lang="en-US" sz="2800" dirty="0" err="1">
                <a:latin typeface="Effra"/>
              </a:rPr>
              <a:t>zuiver</a:t>
            </a:r>
            <a:r>
              <a:rPr lang="en-US" sz="2800" dirty="0">
                <a:latin typeface="Effra"/>
              </a:rPr>
              <a:t>, maar </a:t>
            </a:r>
            <a:r>
              <a:rPr lang="en-US" sz="2800" dirty="0" err="1">
                <a:latin typeface="Effra"/>
              </a:rPr>
              <a:t>wel</a:t>
            </a:r>
            <a:r>
              <a:rPr lang="en-US" sz="2800" dirty="0">
                <a:latin typeface="Effra"/>
              </a:rPr>
              <a:t> met </a:t>
            </a:r>
            <a:r>
              <a:rPr lang="en-US" sz="2800" dirty="0" err="1">
                <a:latin typeface="Effra"/>
              </a:rPr>
              <a:t>mineralen</a:t>
            </a:r>
            <a:endParaRPr lang="en-US" sz="2800" dirty="0">
              <a:latin typeface="Effr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 err="1">
                <a:latin typeface="Effra"/>
              </a:rPr>
              <a:t>Zeewater</a:t>
            </a:r>
            <a:r>
              <a:rPr lang="en-US" sz="2800" dirty="0">
                <a:latin typeface="Effra"/>
              </a:rPr>
              <a:t> --&gt; Water met (</a:t>
            </a:r>
            <a:r>
              <a:rPr lang="en-US" sz="2800" dirty="0" err="1">
                <a:latin typeface="Effra"/>
              </a:rPr>
              <a:t>veel</a:t>
            </a:r>
            <a:r>
              <a:rPr lang="en-US" sz="2800" dirty="0">
                <a:latin typeface="Effra"/>
              </a:rPr>
              <a:t>) NaCl </a:t>
            </a:r>
            <a:r>
              <a:rPr lang="en-US" sz="2800" dirty="0" err="1">
                <a:latin typeface="Effra"/>
              </a:rPr>
              <a:t>opgelost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8D60C-A940-9CCB-83BE-DE54E475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FA8F7-3413-79EC-5866-0522CD51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36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B32E-0BDD-9995-8A64-D849ABDA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>
                <a:latin typeface="Effra"/>
              </a:rPr>
              <a:t>Thema: Water, Zuur-base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A4C0-8A82-9A17-6D1C-AE6638D0B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Effra"/>
              </a:rPr>
              <a:t>Water is </a:t>
            </a:r>
            <a:r>
              <a:rPr lang="en-US" dirty="0" err="1">
                <a:latin typeface="Effra"/>
              </a:rPr>
              <a:t>neutraal</a:t>
            </a:r>
            <a:r>
              <a:rPr lang="en-US" dirty="0">
                <a:latin typeface="Effra"/>
              </a:rPr>
              <a:t> met </a:t>
            </a:r>
            <a:r>
              <a:rPr lang="en-US" dirty="0" err="1">
                <a:latin typeface="Effra"/>
              </a:rPr>
              <a:t>een</a:t>
            </a:r>
            <a:r>
              <a:rPr lang="en-US" dirty="0">
                <a:latin typeface="Effra"/>
              </a:rPr>
              <a:t> pH van 7</a:t>
            </a:r>
            <a:endParaRPr lang="en-US"/>
          </a:p>
          <a:p>
            <a:r>
              <a:rPr lang="en-US" dirty="0">
                <a:latin typeface="Effra"/>
              </a:rPr>
              <a:t>Want water </a:t>
            </a:r>
            <a:r>
              <a:rPr lang="en-US" dirty="0" err="1">
                <a:latin typeface="Effra"/>
              </a:rPr>
              <a:t>bestaat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uit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zowel</a:t>
            </a:r>
            <a:r>
              <a:rPr lang="en-US" dirty="0">
                <a:latin typeface="Effra"/>
              </a:rPr>
              <a:t> H</a:t>
            </a:r>
            <a:r>
              <a:rPr lang="en-US" baseline="30000" dirty="0">
                <a:latin typeface="Effra"/>
              </a:rPr>
              <a:t>+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als</a:t>
            </a:r>
            <a:r>
              <a:rPr lang="en-US" dirty="0">
                <a:latin typeface="Effra"/>
              </a:rPr>
              <a:t> OH</a:t>
            </a:r>
            <a:r>
              <a:rPr lang="en-US" baseline="30000" dirty="0">
                <a:latin typeface="Effra"/>
              </a:rPr>
              <a:t>-</a:t>
            </a:r>
          </a:p>
          <a:p>
            <a:endParaRPr lang="en-US" baseline="30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6090F-E533-91AE-D0A3-47EBF163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DB8F5-20D0-610B-D81D-B572BA8B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995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540D-2CBB-76CB-77CF-81312230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ffra"/>
              </a:rPr>
              <a:t>Thema: Water, </a:t>
            </a:r>
            <a:r>
              <a:rPr lang="nl-NL">
                <a:latin typeface="Effra"/>
              </a:rPr>
              <a:t>scheidingsmethoden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B1B5-9079-6375-A5B6-15C3F8B77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Effra"/>
              </a:rPr>
              <a:t>Water </a:t>
            </a:r>
            <a:r>
              <a:rPr lang="en-US" dirty="0" err="1">
                <a:latin typeface="Effra"/>
              </a:rPr>
              <a:t>kan</a:t>
            </a:r>
            <a:r>
              <a:rPr lang="en-US" dirty="0">
                <a:latin typeface="Effra"/>
              </a:rPr>
              <a:t> je </a:t>
            </a:r>
            <a:r>
              <a:rPr lang="en-US" dirty="0" err="1">
                <a:latin typeface="Effra"/>
              </a:rPr>
              <a:t>gebruiken</a:t>
            </a:r>
            <a:r>
              <a:rPr lang="en-US" dirty="0">
                <a:latin typeface="Effra"/>
              </a:rPr>
              <a:t> al </a:t>
            </a:r>
            <a:r>
              <a:rPr lang="en-US" dirty="0" err="1">
                <a:latin typeface="Effra"/>
              </a:rPr>
              <a:t>oplosmiddel</a:t>
            </a:r>
            <a:r>
              <a:rPr lang="en-US" dirty="0">
                <a:latin typeface="Effra"/>
              </a:rPr>
              <a:t>. </a:t>
            </a:r>
            <a:r>
              <a:rPr lang="en-US" dirty="0" err="1">
                <a:latin typeface="Effra"/>
              </a:rPr>
              <a:t>Vooral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voor</a:t>
            </a:r>
            <a:r>
              <a:rPr lang="en-US" dirty="0">
                <a:latin typeface="Effra"/>
              </a:rPr>
              <a:t> </a:t>
            </a:r>
            <a:r>
              <a:rPr lang="en-US" dirty="0" err="1">
                <a:latin typeface="Effra"/>
              </a:rPr>
              <a:t>zouten</a:t>
            </a:r>
            <a:endParaRPr lang="en-US">
              <a:latin typeface="Effra"/>
            </a:endParaRPr>
          </a:p>
          <a:p>
            <a:endParaRPr lang="en-US" dirty="0"/>
          </a:p>
          <a:p>
            <a:r>
              <a:rPr lang="en-US" err="1">
                <a:latin typeface="Effra"/>
              </a:rPr>
              <a:t>Scheiden</a:t>
            </a:r>
            <a:r>
              <a:rPr lang="en-US">
                <a:latin typeface="Effra"/>
              </a:rPr>
              <a:t> van water.</a:t>
            </a:r>
            <a:endParaRPr lang="en-US" dirty="0">
              <a:latin typeface="Effr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latin typeface="Effra"/>
              </a:rPr>
              <a:t>Verschil</a:t>
            </a:r>
            <a:r>
              <a:rPr lang="en-US" dirty="0">
                <a:latin typeface="Effra"/>
              </a:rPr>
              <a:t> in </a:t>
            </a:r>
            <a:r>
              <a:rPr lang="en-US" dirty="0" err="1">
                <a:latin typeface="Effra"/>
              </a:rPr>
              <a:t>kookpunt</a:t>
            </a:r>
            <a:r>
              <a:rPr lang="en-US" dirty="0">
                <a:latin typeface="Effra"/>
              </a:rPr>
              <a:t> --&gt; </a:t>
            </a:r>
            <a:r>
              <a:rPr lang="en-US" dirty="0" err="1">
                <a:latin typeface="Effra"/>
              </a:rPr>
              <a:t>Indampen</a:t>
            </a:r>
            <a:r>
              <a:rPr lang="en-US" dirty="0">
                <a:latin typeface="Effra"/>
              </a:rPr>
              <a:t> of </a:t>
            </a:r>
            <a:r>
              <a:rPr lang="en-US" dirty="0" err="1">
                <a:latin typeface="Effra"/>
              </a:rPr>
              <a:t>Destilleren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latin typeface="Effra"/>
              </a:rPr>
              <a:t>Verschil</a:t>
            </a:r>
            <a:r>
              <a:rPr lang="en-US" dirty="0">
                <a:latin typeface="Effra"/>
              </a:rPr>
              <a:t> in </a:t>
            </a:r>
            <a:r>
              <a:rPr lang="en-US" dirty="0" err="1">
                <a:latin typeface="Effra"/>
              </a:rPr>
              <a:t>dichtheid</a:t>
            </a:r>
            <a:r>
              <a:rPr lang="en-US" dirty="0">
                <a:latin typeface="Effra"/>
              </a:rPr>
              <a:t> --&gt; </a:t>
            </a:r>
            <a:r>
              <a:rPr lang="en-US" dirty="0" err="1">
                <a:latin typeface="Effra"/>
              </a:rPr>
              <a:t>Bezinken</a:t>
            </a:r>
            <a:endParaRPr lang="en-US" dirty="0">
              <a:latin typeface="Effr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latin typeface="Effra"/>
              </a:rPr>
              <a:t>Verschil</a:t>
            </a:r>
            <a:r>
              <a:rPr lang="en-US" dirty="0">
                <a:latin typeface="Effra"/>
              </a:rPr>
              <a:t> in </a:t>
            </a:r>
            <a:r>
              <a:rPr lang="en-US" dirty="0" err="1">
                <a:latin typeface="Effra"/>
              </a:rPr>
              <a:t>oplosbaarheid</a:t>
            </a:r>
            <a:r>
              <a:rPr lang="en-US" dirty="0">
                <a:latin typeface="Effra"/>
              </a:rPr>
              <a:t> --&gt; </a:t>
            </a:r>
            <a:r>
              <a:rPr lang="en-US" dirty="0" err="1">
                <a:latin typeface="Effra"/>
              </a:rPr>
              <a:t>Dxtraheren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latin typeface="Effra"/>
              </a:rPr>
              <a:t>Verschil</a:t>
            </a:r>
            <a:r>
              <a:rPr lang="en-US" dirty="0">
                <a:latin typeface="Effra"/>
              </a:rPr>
              <a:t> in </a:t>
            </a:r>
            <a:r>
              <a:rPr lang="en-US" dirty="0" err="1">
                <a:latin typeface="Effra"/>
              </a:rPr>
              <a:t>deeltjesgroote</a:t>
            </a:r>
            <a:r>
              <a:rPr lang="en-US" dirty="0">
                <a:latin typeface="Effra"/>
              </a:rPr>
              <a:t> --&gt; </a:t>
            </a:r>
            <a:r>
              <a:rPr lang="en-US" dirty="0" err="1">
                <a:latin typeface="Effra"/>
              </a:rPr>
              <a:t>Filtreren</a:t>
            </a:r>
            <a:r>
              <a:rPr lang="en-US" dirty="0">
                <a:latin typeface="Effra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6E335-9F0E-446A-E457-E107271D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E2476-8B77-F1B3-5D59-D4667923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871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3FC10-76AF-BFA1-DB37-67A81CC5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Massapercentage berekenen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34D147-6F88-516D-282E-EC96B0E3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A92C90-F023-8C9C-AA43-0C22214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6E1DE4-2C99-1A70-631A-D4DE6AA1B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79" y="3727918"/>
            <a:ext cx="6710642" cy="545166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11FACA4-2B7F-2BC6-9D27-5018E3E76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2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Hoeveel procent van het geheel bestaat uit de gevraagde stof?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43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D60E1-2039-4A82-D1B0-C097B653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Massa percentage berekenen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58D2E7-88D7-80E0-D5D4-9BDBA396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4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83CC46-D8A0-48C4-E423-6A2DAFC3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4536A6-A701-214B-7DD0-23F4EAA0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D688744D-556F-FA55-196A-02641C1F1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6" y="2352674"/>
            <a:ext cx="6339168" cy="2869827"/>
          </a:xfrm>
          <a:prstGeom prst="rect">
            <a:avLst/>
          </a:prstGeom>
        </p:spPr>
      </p:pic>
      <p:pic>
        <p:nvPicPr>
          <p:cNvPr id="7" name="Afbeelding 6" descr="Afbeelding met Lettertype, tekst, lijn, schermopname&#10;&#10;Door AI gegenereerde inhoud is mogelijk onjuist.">
            <a:extLst>
              <a:ext uri="{FF2B5EF4-FFF2-40B4-BE49-F238E27FC236}">
                <a16:creationId xmlns:a16="http://schemas.microsoft.com/office/drawing/2014/main" id="{BEC65CF1-989D-0499-6438-A1AE83F33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7" y="5226144"/>
            <a:ext cx="6819900" cy="619125"/>
          </a:xfrm>
          <a:prstGeom prst="rect">
            <a:avLst/>
          </a:prstGeom>
        </p:spPr>
      </p:pic>
      <p:pic>
        <p:nvPicPr>
          <p:cNvPr id="9" name="Afbeelding 8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CE611367-DB11-02F8-F14A-3922E0F40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44" y="1955433"/>
            <a:ext cx="4137758" cy="7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00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7CE8-C4A3-6278-274D-1638C6935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0A689-3DD7-67FA-B0F3-314FEAA5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Massa percentage berekenen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6B9B48-EDED-F273-5DCE-B3E12A380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4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C6762B-B01F-1F77-85B9-CC0E92A8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EDA608-9B2E-A7BA-47BD-FF8B70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36</a:t>
            </a:fld>
            <a:endParaRPr lang="nl-NL"/>
          </a:p>
        </p:txBody>
      </p:sp>
      <p:pic>
        <p:nvPicPr>
          <p:cNvPr id="6" name="Afbeelding 5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4398954C-CE9F-E890-0153-C6DCF838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6" y="2352674"/>
            <a:ext cx="6339168" cy="2869827"/>
          </a:xfrm>
          <a:prstGeom prst="rect">
            <a:avLst/>
          </a:prstGeom>
        </p:spPr>
      </p:pic>
      <p:pic>
        <p:nvPicPr>
          <p:cNvPr id="7" name="Afbeelding 6" descr="Afbeelding met Lettertype, tekst, lijn, schermopname&#10;&#10;Door AI gegenereerde inhoud is mogelijk onjuist.">
            <a:extLst>
              <a:ext uri="{FF2B5EF4-FFF2-40B4-BE49-F238E27FC236}">
                <a16:creationId xmlns:a16="http://schemas.microsoft.com/office/drawing/2014/main" id="{3F137CF7-8584-F881-954E-16AC1D7B8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7" y="5226144"/>
            <a:ext cx="6819900" cy="619125"/>
          </a:xfrm>
          <a:prstGeom prst="rect">
            <a:avLst/>
          </a:prstGeom>
        </p:spPr>
      </p:pic>
      <p:pic>
        <p:nvPicPr>
          <p:cNvPr id="9" name="Afbeelding 8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A7385762-0186-BC5D-DA36-00840F068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44" y="1955433"/>
            <a:ext cx="4137758" cy="788133"/>
          </a:xfrm>
          <a:prstGeom prst="rect">
            <a:avLst/>
          </a:prstGeom>
        </p:spPr>
      </p:pic>
      <p:pic>
        <p:nvPicPr>
          <p:cNvPr id="8" name="Afbeelding 7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AC250027-A06C-E3D5-6F26-A0A1C6BC3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792" y="2854570"/>
            <a:ext cx="4618649" cy="5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6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77214-C68E-EC6E-7F2E-76FCD3F43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FDF4A-6C0F-98DE-A089-35D2DA95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Massa percentage berekenen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1FFB4-4EFE-6530-D938-D9E8A1768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4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2FB463-70FE-9C79-2D54-2FBE8868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1EAD81-C8C1-7A0C-2977-7510B85B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37</a:t>
            </a:fld>
            <a:endParaRPr lang="nl-NL"/>
          </a:p>
        </p:txBody>
      </p:sp>
      <p:pic>
        <p:nvPicPr>
          <p:cNvPr id="6" name="Afbeelding 5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972D2301-1CDC-ADE5-F925-92FD0044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6" y="2352674"/>
            <a:ext cx="6339168" cy="2869827"/>
          </a:xfrm>
          <a:prstGeom prst="rect">
            <a:avLst/>
          </a:prstGeom>
        </p:spPr>
      </p:pic>
      <p:pic>
        <p:nvPicPr>
          <p:cNvPr id="7" name="Afbeelding 6" descr="Afbeelding met Lettertype, tekst, lijn, schermopname&#10;&#10;Door AI gegenereerde inhoud is mogelijk onjuist.">
            <a:extLst>
              <a:ext uri="{FF2B5EF4-FFF2-40B4-BE49-F238E27FC236}">
                <a16:creationId xmlns:a16="http://schemas.microsoft.com/office/drawing/2014/main" id="{CBA6A76D-3C2D-B22E-D60B-319600E87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7" y="5226144"/>
            <a:ext cx="6819900" cy="619125"/>
          </a:xfrm>
          <a:prstGeom prst="rect">
            <a:avLst/>
          </a:prstGeom>
        </p:spPr>
      </p:pic>
      <p:pic>
        <p:nvPicPr>
          <p:cNvPr id="9" name="Afbeelding 8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BB690EC9-1D1F-2C04-9250-9FE55F43A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44" y="1955433"/>
            <a:ext cx="4137758" cy="788133"/>
          </a:xfrm>
          <a:prstGeom prst="rect">
            <a:avLst/>
          </a:prstGeom>
        </p:spPr>
      </p:pic>
      <p:pic>
        <p:nvPicPr>
          <p:cNvPr id="8" name="Afbeelding 7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2359215A-D4BC-DB1F-6C9F-18D9E4923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792" y="2854570"/>
            <a:ext cx="4618649" cy="572477"/>
          </a:xfrm>
          <a:prstGeom prst="rect">
            <a:avLst/>
          </a:prstGeom>
        </p:spPr>
      </p:pic>
      <p:pic>
        <p:nvPicPr>
          <p:cNvPr id="10" name="Afbeelding 9" descr="Afbeelding met Lettertype, handschrift, kalligrafie, tekst&#10;&#10;Door AI gegenereerde inhoud is mogelijk onjuist.">
            <a:extLst>
              <a:ext uri="{FF2B5EF4-FFF2-40B4-BE49-F238E27FC236}">
                <a16:creationId xmlns:a16="http://schemas.microsoft.com/office/drawing/2014/main" id="{765E9A8B-2045-BC42-FBE8-0DA917C08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322" y="3613882"/>
            <a:ext cx="4149970" cy="3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7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87CA5-E07D-8919-E807-596C88B8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5A8A6-BAC6-BBC9-335C-CA8BB50B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Massa percentage berekenen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F9BC68-22C0-A362-3ACF-7B4919C0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4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6ACF45-DFEF-EE83-2515-86ED2A8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C85136-7BCD-BE15-BA2C-E3D1882B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38</a:t>
            </a:fld>
            <a:endParaRPr lang="nl-NL"/>
          </a:p>
        </p:txBody>
      </p:sp>
      <p:pic>
        <p:nvPicPr>
          <p:cNvPr id="6" name="Afbeelding 5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8C140036-833A-90A5-E37C-96939F16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6" y="2352674"/>
            <a:ext cx="6339168" cy="2869827"/>
          </a:xfrm>
          <a:prstGeom prst="rect">
            <a:avLst/>
          </a:prstGeom>
        </p:spPr>
      </p:pic>
      <p:pic>
        <p:nvPicPr>
          <p:cNvPr id="7" name="Afbeelding 6" descr="Afbeelding met Lettertype, tekst, lijn, schermopname&#10;&#10;Door AI gegenereerde inhoud is mogelijk onjuist.">
            <a:extLst>
              <a:ext uri="{FF2B5EF4-FFF2-40B4-BE49-F238E27FC236}">
                <a16:creationId xmlns:a16="http://schemas.microsoft.com/office/drawing/2014/main" id="{0B589DB1-197A-EB5D-4B97-2312E167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7" y="5226144"/>
            <a:ext cx="6819900" cy="619125"/>
          </a:xfrm>
          <a:prstGeom prst="rect">
            <a:avLst/>
          </a:prstGeom>
        </p:spPr>
      </p:pic>
      <p:pic>
        <p:nvPicPr>
          <p:cNvPr id="9" name="Afbeelding 8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A6E8DA1D-8D16-34FF-86C2-C7B91DA7B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44" y="1955433"/>
            <a:ext cx="4137758" cy="788133"/>
          </a:xfrm>
          <a:prstGeom prst="rect">
            <a:avLst/>
          </a:prstGeom>
        </p:spPr>
      </p:pic>
      <p:pic>
        <p:nvPicPr>
          <p:cNvPr id="8" name="Afbeelding 7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37EF7409-A51A-BCA8-CC2D-BA1A38915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792" y="2854570"/>
            <a:ext cx="4618649" cy="572477"/>
          </a:xfrm>
          <a:prstGeom prst="rect">
            <a:avLst/>
          </a:prstGeom>
        </p:spPr>
      </p:pic>
      <p:pic>
        <p:nvPicPr>
          <p:cNvPr id="10" name="Afbeelding 9" descr="Afbeelding met Lettertype, handschrift, kalligrafie, tekst&#10;&#10;Door AI gegenereerde inhoud is mogelijk onjuist.">
            <a:extLst>
              <a:ext uri="{FF2B5EF4-FFF2-40B4-BE49-F238E27FC236}">
                <a16:creationId xmlns:a16="http://schemas.microsoft.com/office/drawing/2014/main" id="{E6B1F79A-709A-3FF1-B94B-4F82000DD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322" y="3613882"/>
            <a:ext cx="4149970" cy="353158"/>
          </a:xfrm>
          <a:prstGeom prst="rect">
            <a:avLst/>
          </a:prstGeom>
        </p:spPr>
      </p:pic>
      <p:pic>
        <p:nvPicPr>
          <p:cNvPr id="11" name="Afbeelding 10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61961A04-D3D2-2A32-658E-CE4F1F00E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9569" y="4206386"/>
            <a:ext cx="4529016" cy="6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3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80B89-5189-C033-0725-DE88510C5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2AE6D-29AC-C10E-4FCB-85A9FE0C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Massa percentage berekenen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80E358-5F91-88AD-744E-A93DE5485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4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31323D-D481-3709-108C-771263E8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1308FC-5543-7AA4-C9D9-C4008226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39</a:t>
            </a:fld>
            <a:endParaRPr lang="nl-NL"/>
          </a:p>
        </p:txBody>
      </p:sp>
      <p:pic>
        <p:nvPicPr>
          <p:cNvPr id="6" name="Afbeelding 5" descr="Afbeelding met tekst, schermopname, Lettertype, cirkel&#10;&#10;Door AI gegenereerde inhoud is mogelijk onjuist.">
            <a:extLst>
              <a:ext uri="{FF2B5EF4-FFF2-40B4-BE49-F238E27FC236}">
                <a16:creationId xmlns:a16="http://schemas.microsoft.com/office/drawing/2014/main" id="{B9DA3719-2BC5-B84F-2648-73EBAD95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36" y="2352674"/>
            <a:ext cx="6339168" cy="2869827"/>
          </a:xfrm>
          <a:prstGeom prst="rect">
            <a:avLst/>
          </a:prstGeom>
        </p:spPr>
      </p:pic>
      <p:pic>
        <p:nvPicPr>
          <p:cNvPr id="7" name="Afbeelding 6" descr="Afbeelding met Lettertype, tekst, lijn, schermopname&#10;&#10;Door AI gegenereerde inhoud is mogelijk onjuist.">
            <a:extLst>
              <a:ext uri="{FF2B5EF4-FFF2-40B4-BE49-F238E27FC236}">
                <a16:creationId xmlns:a16="http://schemas.microsoft.com/office/drawing/2014/main" id="{6E1D4BFF-1F80-24BC-56BD-CB922297C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7" y="5226144"/>
            <a:ext cx="6819900" cy="619125"/>
          </a:xfrm>
          <a:prstGeom prst="rect">
            <a:avLst/>
          </a:prstGeom>
        </p:spPr>
      </p:pic>
      <p:pic>
        <p:nvPicPr>
          <p:cNvPr id="9" name="Afbeelding 8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8BED3E9F-71CF-97DB-7F47-C7F4A25F4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44" y="1955433"/>
            <a:ext cx="4137758" cy="788133"/>
          </a:xfrm>
          <a:prstGeom prst="rect">
            <a:avLst/>
          </a:prstGeom>
        </p:spPr>
      </p:pic>
      <p:pic>
        <p:nvPicPr>
          <p:cNvPr id="8" name="Afbeelding 7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CE9218DF-935F-0BC5-AC0F-4CFCD0272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792" y="2854570"/>
            <a:ext cx="4618649" cy="572477"/>
          </a:xfrm>
          <a:prstGeom prst="rect">
            <a:avLst/>
          </a:prstGeom>
        </p:spPr>
      </p:pic>
      <p:pic>
        <p:nvPicPr>
          <p:cNvPr id="10" name="Afbeelding 9" descr="Afbeelding met Lettertype, handschrift, kalligrafie, tekst&#10;&#10;Door AI gegenereerde inhoud is mogelijk onjuist.">
            <a:extLst>
              <a:ext uri="{FF2B5EF4-FFF2-40B4-BE49-F238E27FC236}">
                <a16:creationId xmlns:a16="http://schemas.microsoft.com/office/drawing/2014/main" id="{D15554BC-F757-D339-5FDF-C55F32D59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322" y="3613882"/>
            <a:ext cx="4149970" cy="353158"/>
          </a:xfrm>
          <a:prstGeom prst="rect">
            <a:avLst/>
          </a:prstGeom>
        </p:spPr>
      </p:pic>
      <p:pic>
        <p:nvPicPr>
          <p:cNvPr id="11" name="Afbeelding 10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F656D568-5A13-4D3A-18D5-1BE764892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9569" y="4206386"/>
            <a:ext cx="4529016" cy="692151"/>
          </a:xfrm>
          <a:prstGeom prst="rect">
            <a:avLst/>
          </a:prstGeom>
        </p:spPr>
      </p:pic>
      <p:pic>
        <p:nvPicPr>
          <p:cNvPr id="12" name="Afbeelding 11" descr="Afbeelding met Lettertype, handschrift, kalligrafie, typografie&#10;&#10;Door AI gegenereerde inhoud is mogelijk onjuist.">
            <a:extLst>
              <a:ext uri="{FF2B5EF4-FFF2-40B4-BE49-F238E27FC236}">
                <a16:creationId xmlns:a16="http://schemas.microsoft.com/office/drawing/2014/main" id="{1A12B7C9-73A2-CACF-F067-EE5855D7CD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3538" y="5105767"/>
            <a:ext cx="30480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3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6CD9-2C76-52B6-1856-747A5296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A8B4-BACF-3618-7FF9-9C5BDFD1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noProof="0">
                <a:latin typeface="Effra"/>
              </a:rPr>
              <a:t>Examentips!</a:t>
            </a:r>
            <a:endParaRPr lang="nl-NL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3E3D-D63B-45DF-546D-D29643A97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sz="1600">
                <a:latin typeface="Effra" panose="02000506080000020004"/>
                <a:cs typeface="Arial"/>
              </a:rPr>
              <a:t>Eerst de tekst of eerst de vraag?</a:t>
            </a:r>
            <a:endParaRPr lang="nl-NL" sz="1600" noProof="0">
              <a:highlight>
                <a:srgbClr val="FFFF00"/>
              </a:highlight>
              <a:latin typeface="Effra" panose="02000506080000020004"/>
              <a:cs typeface="Arial"/>
            </a:endParaRPr>
          </a:p>
          <a:p>
            <a:r>
              <a:rPr lang="nl-NL" sz="1600" noProof="0">
                <a:latin typeface="Effra" panose="02000506080000020004"/>
                <a:cs typeface="Arial"/>
              </a:rPr>
              <a:t>Hoofdletter gebruiken bij meerkeuzevragen </a:t>
            </a:r>
            <a:endParaRPr lang="nl-NL" sz="1600" noProof="0">
              <a:latin typeface="Effra" panose="02000506080000020004"/>
            </a:endParaRPr>
          </a:p>
          <a:p>
            <a:r>
              <a:rPr lang="nl-NL" sz="1600" noProof="0">
                <a:latin typeface="Effra" panose="02000506080000020004"/>
                <a:cs typeface="Arial"/>
              </a:rPr>
              <a:t>1x punt aftrek voor doorrekenfouten </a:t>
            </a:r>
          </a:p>
          <a:p>
            <a:r>
              <a:rPr lang="nl-NL" sz="1600" noProof="0">
                <a:latin typeface="Effra" panose="02000506080000020004"/>
                <a:cs typeface="Arial"/>
              </a:rPr>
              <a:t>Dus... bij rekenvragen (conclusie)</a:t>
            </a:r>
          </a:p>
          <a:p>
            <a:r>
              <a:rPr lang="nl-NL" sz="1600" noProof="0">
                <a:latin typeface="Effra" panose="02000506080000020004"/>
                <a:cs typeface="Arial"/>
              </a:rPr>
              <a:t>Eenheid! </a:t>
            </a:r>
            <a:endParaRPr lang="nl-NL" sz="1600" noProof="0">
              <a:latin typeface="Effra" panose="02000506080000020004"/>
            </a:endParaRPr>
          </a:p>
          <a:p>
            <a:r>
              <a:rPr lang="nl-NL" sz="1600" noProof="0">
                <a:latin typeface="Effra" panose="02000506080000020004"/>
                <a:cs typeface="Arial"/>
              </a:rPr>
              <a:t>Tussendoor afronden mag </a:t>
            </a:r>
            <a:endParaRPr lang="nl-NL" sz="1600" noProof="0">
              <a:latin typeface="Effra" panose="02000506080000020004"/>
            </a:endParaRPr>
          </a:p>
          <a:p>
            <a:r>
              <a:rPr lang="nl-NL" sz="1600" noProof="0">
                <a:latin typeface="Effra" panose="02000506080000020004"/>
                <a:cs typeface="Arial"/>
              </a:rPr>
              <a:t>Significantie → bij twijfel: 1 decimaal! </a:t>
            </a:r>
          </a:p>
          <a:p>
            <a:r>
              <a:rPr lang="nl-NL" sz="1600" noProof="0">
                <a:latin typeface="Effra" panose="02000506080000020004"/>
                <a:cs typeface="Arial"/>
              </a:rPr>
              <a:t>Geef antwoord op de vraag &amp; geef niet meer antwoorden dan waar ze om vragen</a:t>
            </a:r>
          </a:p>
          <a:p>
            <a:endParaRPr lang="nl-NL" sz="1600" noProof="0">
              <a:highlight>
                <a:srgbClr val="FFFF00"/>
              </a:highlight>
              <a:latin typeface="Effra" panose="02000506080000020004"/>
              <a:cs typeface="Arial"/>
            </a:endParaRPr>
          </a:p>
          <a:p>
            <a:r>
              <a:rPr lang="nl-NL" sz="1600" noProof="0">
                <a:latin typeface="Effra" panose="02000506080000020004"/>
                <a:cs typeface="Arial"/>
              </a:rPr>
              <a:t>Eet voor het examen een banaan en neem water mee</a:t>
            </a:r>
          </a:p>
          <a:p>
            <a:endParaRPr lang="nl-NL" sz="1600" noProof="0">
              <a:latin typeface="Effra" panose="02000506080000020004"/>
              <a:cs typeface="Arial"/>
            </a:endParaRPr>
          </a:p>
          <a:p>
            <a:r>
              <a:rPr lang="nl-NL" sz="1600" noProof="0">
                <a:latin typeface="Effra" panose="02000506080000020004"/>
                <a:cs typeface="Arial"/>
              </a:rPr>
              <a:t>Je hebt hier 1,5 jaar al voor geleerd (vooral oefenen + nakijken)</a:t>
            </a:r>
            <a:endParaRPr lang="nl-NL" sz="3200" noProof="0">
              <a:latin typeface="Effra" panose="02000506080000020004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E5865D-E47B-5683-7A2E-23E6215E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4C5E74-683C-F7E0-5FF4-736A7326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01653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7EF22-3F70-54FD-D886-B43019D7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Scheidingsmethoden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5574B9-CE9B-374E-E576-92E5D72C9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9, vraag 13, vraag 24 (ish)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28A5AB-1D10-63A5-2A9F-B4396B1C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5FFAED-BEE5-E4E4-605B-BDF5E530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40</a:t>
            </a:fld>
            <a:endParaRPr lang="nl-NL"/>
          </a:p>
        </p:txBody>
      </p:sp>
      <p:pic>
        <p:nvPicPr>
          <p:cNvPr id="6" name="Afbeelding 5" descr="Afbeelding met tekst, Lettertype, schermopname, lijn&#10;&#10;Door AI gegenereerde inhoud is mogelijk onjuist.">
            <a:extLst>
              <a:ext uri="{FF2B5EF4-FFF2-40B4-BE49-F238E27FC236}">
                <a16:creationId xmlns:a16="http://schemas.microsoft.com/office/drawing/2014/main" id="{12BBB41E-F15A-4369-0368-E20B5667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9" y="2211312"/>
            <a:ext cx="8572500" cy="1104900"/>
          </a:xfrm>
          <a:prstGeom prst="rect">
            <a:avLst/>
          </a:prstGeom>
        </p:spPr>
      </p:pic>
      <p:pic>
        <p:nvPicPr>
          <p:cNvPr id="7" name="Afbeelding 6" descr="Afbeelding met tekst, Lettertype, schermopname, nummer&#10;&#10;Door AI gegenereerde inhoud is mogelijk onjuist.">
            <a:extLst>
              <a:ext uri="{FF2B5EF4-FFF2-40B4-BE49-F238E27FC236}">
                <a16:creationId xmlns:a16="http://schemas.microsoft.com/office/drawing/2014/main" id="{36EAD380-31E2-8A7E-2231-361421EA2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88" y="2914902"/>
            <a:ext cx="6193368" cy="2203451"/>
          </a:xfrm>
          <a:prstGeom prst="rect">
            <a:avLst/>
          </a:prstGeom>
        </p:spPr>
      </p:pic>
      <p:pic>
        <p:nvPicPr>
          <p:cNvPr id="8" name="Picture 7" descr="Afbeelding met tekst, Lettertype, schermopname, lijn&#10;&#10;Door AI gegenereerde inhoud is mogelijk onjuist.">
            <a:extLst>
              <a:ext uri="{FF2B5EF4-FFF2-40B4-BE49-F238E27FC236}">
                <a16:creationId xmlns:a16="http://schemas.microsoft.com/office/drawing/2014/main" id="{0C0F9A55-96A2-FD40-E33B-BCE58B468A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-901"/>
          <a:stretch>
            <a:fillRect/>
          </a:stretch>
        </p:blipFill>
        <p:spPr>
          <a:xfrm>
            <a:off x="545570" y="5098521"/>
            <a:ext cx="7290859" cy="14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5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55AEC-4F88-BF9A-51ED-61D8C581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'Lastige' rekenopgave</a:t>
            </a:r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C707BB3-4DB6-D742-2C77-D6ACF9AD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78CE6A-9656-FB18-122F-7C3B87E1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41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D6C8C-81D0-81D3-C8C3-C1A9215B5CC7}"/>
              </a:ext>
            </a:extLst>
          </p:cNvPr>
          <p:cNvSpPr txBox="1"/>
          <p:nvPr/>
        </p:nvSpPr>
        <p:spPr>
          <a:xfrm>
            <a:off x="835771" y="1551467"/>
            <a:ext cx="83170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Effra"/>
                <a:ea typeface="Calibri"/>
                <a:cs typeface="Calibri"/>
              </a:rPr>
              <a:t>Deze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opdracht</a:t>
            </a:r>
            <a:r>
              <a:rPr lang="en-US" sz="2400" dirty="0">
                <a:latin typeface="Effra"/>
                <a:ea typeface="Calibri"/>
                <a:cs typeface="Calibri"/>
              </a:rPr>
              <a:t> is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een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klassieke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scheikunde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vraag</a:t>
            </a:r>
            <a:r>
              <a:rPr lang="en-US" sz="2400" dirty="0">
                <a:latin typeface="Effra"/>
                <a:ea typeface="Calibri"/>
                <a:cs typeface="Calibri"/>
              </a:rPr>
              <a:t>. Veel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tekst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en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veel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getallen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waar</a:t>
            </a:r>
            <a:r>
              <a:rPr lang="en-US" sz="2400" dirty="0">
                <a:latin typeface="Effra"/>
                <a:ea typeface="Calibri"/>
                <a:cs typeface="Calibri"/>
              </a:rPr>
              <a:t> je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iets</a:t>
            </a:r>
            <a:r>
              <a:rPr lang="en-US" sz="2400" dirty="0">
                <a:latin typeface="Effra"/>
                <a:ea typeface="Calibri"/>
                <a:cs typeface="Calibri"/>
              </a:rPr>
              <a:t> mee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moet</a:t>
            </a:r>
            <a:r>
              <a:rPr lang="en-US" sz="2400" dirty="0">
                <a:latin typeface="Effra"/>
                <a:ea typeface="Calibri"/>
                <a:cs typeface="Calibri"/>
              </a:rPr>
              <a:t> </a:t>
            </a:r>
            <a:r>
              <a:rPr lang="en-US" sz="2400" dirty="0" err="1">
                <a:latin typeface="Effra"/>
                <a:ea typeface="Calibri"/>
                <a:cs typeface="Calibri"/>
              </a:rPr>
              <a:t>doen</a:t>
            </a:r>
            <a:r>
              <a:rPr lang="en-US" sz="2400" dirty="0">
                <a:latin typeface="Effra"/>
                <a:ea typeface="Calibri"/>
                <a:cs typeface="Calibri"/>
              </a:rPr>
              <a:t>.</a:t>
            </a:r>
            <a:endParaRPr lang="en-US" sz="2400">
              <a:latin typeface="Effra"/>
            </a:endParaRPr>
          </a:p>
        </p:txBody>
      </p:sp>
      <p:pic>
        <p:nvPicPr>
          <p:cNvPr id="8" name="Picture 7" descr="A screenshot of a white text&#10;&#10;AI-generated content may be incorrect.">
            <a:extLst>
              <a:ext uri="{FF2B5EF4-FFF2-40B4-BE49-F238E27FC236}">
                <a16:creationId xmlns:a16="http://schemas.microsoft.com/office/drawing/2014/main" id="{E0DA6852-51F9-0FE0-B711-DB5909AF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61" y="2519101"/>
            <a:ext cx="74009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28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EF33B-3B30-AB96-4F1D-CC3F3E31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Verbranding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FA0EBF-C35C-196F-F282-532BC928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F83A72-BDEB-0BBD-40FE-39AA64D5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42</a:t>
            </a:fld>
            <a:endParaRPr lang="nl-NL"/>
          </a:p>
        </p:txBody>
      </p:sp>
      <p:pic>
        <p:nvPicPr>
          <p:cNvPr id="7" name="Picture 6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F73B8FE2-10DE-A803-23DD-1CAE3B294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66" y="1528057"/>
            <a:ext cx="7332133" cy="3801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724FC-EB54-B22C-BD30-92BDB6C77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65" y="5336646"/>
            <a:ext cx="7667624" cy="3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3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B7B10-CFC3-F601-A192-613DB07E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Rekenvraag massa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15CCF-D288-6241-FB3B-0B1CE6C0F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1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>
                <a:latin typeface="Effra"/>
              </a:rPr>
              <a:t>2025-1 vraag 26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FCCFAE-D819-0596-FAE7-ACB43039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75F683-4612-86E0-ED11-2A10B23A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43</a:t>
            </a:fld>
            <a:endParaRPr lang="nl-NL"/>
          </a:p>
        </p:txBody>
      </p:sp>
      <p:pic>
        <p:nvPicPr>
          <p:cNvPr id="6" name="Afbeelding 5" descr="Afbeelding met tekst, Lettertype, schermopname, lijn&#10;&#10;Door AI gegenereerde inhoud is mogelijk onjuist.">
            <a:extLst>
              <a:ext uri="{FF2B5EF4-FFF2-40B4-BE49-F238E27FC236}">
                <a16:creationId xmlns:a16="http://schemas.microsoft.com/office/drawing/2014/main" id="{4831A71F-DBEC-14BC-87AB-7D35588CA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79" y="2223958"/>
            <a:ext cx="8639175" cy="1066800"/>
          </a:xfrm>
          <a:prstGeom prst="rect">
            <a:avLst/>
          </a:prstGeom>
        </p:spPr>
      </p:pic>
      <p:pic>
        <p:nvPicPr>
          <p:cNvPr id="7" name="Afbeelding 6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63BD8926-D7B8-CD16-7731-B3DF25B83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77" y="3579257"/>
            <a:ext cx="5839884" cy="29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70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1A489E3-88B6-A5D3-38C0-78EC9DAE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5072E6-905A-C199-4353-A6754D37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44</a:t>
            </a:fld>
            <a:endParaRPr lang="nl-NL"/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15D4CF1D-A53D-6545-25E5-FD3A9FFF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5" y="1064172"/>
            <a:ext cx="10510762" cy="418536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93D4876-64B1-1F0F-05BC-6C105A216D1C}"/>
              </a:ext>
            </a:extLst>
          </p:cNvPr>
          <p:cNvSpPr/>
          <p:nvPr/>
        </p:nvSpPr>
        <p:spPr>
          <a:xfrm>
            <a:off x="438234" y="3868555"/>
            <a:ext cx="10578083" cy="16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885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86608-FB8C-8401-5908-0810B472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F1E17DB-A875-7DEA-43F0-2C79B027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637D6B3-8E69-BA19-0692-1748A9D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45</a:t>
            </a:fld>
            <a:endParaRPr lang="nl-NL"/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2775EFC3-5B9B-D2C5-627E-27C43D94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5" y="1064172"/>
            <a:ext cx="10510762" cy="41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07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83344D-8EE3-1E7D-3B3A-9C464FC6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C065EA9-8188-FD86-F831-03AFD5CD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46</a:t>
            </a:fld>
            <a:endParaRPr lang="nl-NL"/>
          </a:p>
        </p:txBody>
      </p:sp>
      <p:pic>
        <p:nvPicPr>
          <p:cNvPr id="4" name="Afbeelding 3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F9750126-9818-F3C7-1020-D524A8F6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" y="1167644"/>
            <a:ext cx="5080000" cy="22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24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BEB59-84D8-DA5A-105C-B032E5C7C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09C67C4-2BD1-0261-AF26-2F53E53F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BE973A2-1E94-2D68-1272-F6C03B28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47</a:t>
            </a:fld>
            <a:endParaRPr lang="nl-NL"/>
          </a:p>
        </p:txBody>
      </p:sp>
      <p:pic>
        <p:nvPicPr>
          <p:cNvPr id="4" name="Afbeelding 3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0FFB7306-3F90-1D9D-66A8-492681C8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" y="1167644"/>
            <a:ext cx="5080000" cy="2272998"/>
          </a:xfrm>
          <a:prstGeom prst="rect">
            <a:avLst/>
          </a:prstGeom>
        </p:spPr>
      </p:pic>
      <p:pic>
        <p:nvPicPr>
          <p:cNvPr id="5" name="Afbeelding 4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CD198C45-9DC1-3287-D614-E34E994D22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49" b="398"/>
          <a:stretch>
            <a:fillRect/>
          </a:stretch>
        </p:blipFill>
        <p:spPr>
          <a:xfrm>
            <a:off x="933148" y="3768346"/>
            <a:ext cx="4531199" cy="16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2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86B0-DA94-24BA-02A6-EEF21051E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489F0D9-7BB6-922A-33F9-22CEC520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664EA68-573E-528D-67F3-58B35333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48</a:t>
            </a:fld>
            <a:endParaRPr lang="nl-NL"/>
          </a:p>
        </p:txBody>
      </p:sp>
      <p:pic>
        <p:nvPicPr>
          <p:cNvPr id="4" name="Afbeelding 3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C9CB4B2D-3625-D1AE-157A-ECA4E77B2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" y="1167644"/>
            <a:ext cx="5080000" cy="2272998"/>
          </a:xfrm>
          <a:prstGeom prst="rect">
            <a:avLst/>
          </a:prstGeom>
        </p:spPr>
      </p:pic>
      <p:pic>
        <p:nvPicPr>
          <p:cNvPr id="5" name="Afbeelding 4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F3E58495-FF3B-D6A2-CC87-DD3A27321E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49" b="398"/>
          <a:stretch>
            <a:fillRect/>
          </a:stretch>
        </p:blipFill>
        <p:spPr>
          <a:xfrm>
            <a:off x="933148" y="3768346"/>
            <a:ext cx="4531199" cy="1692798"/>
          </a:xfrm>
          <a:prstGeom prst="rect">
            <a:avLst/>
          </a:prstGeom>
        </p:spPr>
      </p:pic>
      <p:pic>
        <p:nvPicPr>
          <p:cNvPr id="6" name="Afbeelding 5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C119A9C0-38EF-27CA-707A-EA83A73647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8" t="-2284" r="1839" b="-524"/>
          <a:stretch>
            <a:fillRect/>
          </a:stretch>
        </p:blipFill>
        <p:spPr>
          <a:xfrm>
            <a:off x="6091517" y="2599903"/>
            <a:ext cx="5440979" cy="16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6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67747-3B6B-AAD3-6801-E185A5457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CF89F20-CE29-6D92-FD01-927F60AB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E0F676-7387-D6F2-2259-3A73BEC4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49</a:t>
            </a:fld>
            <a:endParaRPr lang="nl-NL"/>
          </a:p>
        </p:txBody>
      </p:sp>
      <p:pic>
        <p:nvPicPr>
          <p:cNvPr id="4" name="Afbeelding 3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12EFDA5A-EA47-7E05-9B23-9F1CA80F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" y="1167644"/>
            <a:ext cx="5080000" cy="2272998"/>
          </a:xfrm>
          <a:prstGeom prst="rect">
            <a:avLst/>
          </a:prstGeom>
        </p:spPr>
      </p:pic>
      <p:pic>
        <p:nvPicPr>
          <p:cNvPr id="5" name="Afbeelding 4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3F325A03-EE87-28F2-AEE2-0A9BF9A95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49" b="398"/>
          <a:stretch>
            <a:fillRect/>
          </a:stretch>
        </p:blipFill>
        <p:spPr>
          <a:xfrm>
            <a:off x="933148" y="3768346"/>
            <a:ext cx="4531199" cy="1692798"/>
          </a:xfrm>
          <a:prstGeom prst="rect">
            <a:avLst/>
          </a:prstGeom>
        </p:spPr>
      </p:pic>
      <p:pic>
        <p:nvPicPr>
          <p:cNvPr id="6" name="Afbeelding 5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BEE3E572-F606-45D4-9975-98AB045DE9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8" t="-2284" r="1839" b="-524"/>
          <a:stretch>
            <a:fillRect/>
          </a:stretch>
        </p:blipFill>
        <p:spPr>
          <a:xfrm>
            <a:off x="6091517" y="2599903"/>
            <a:ext cx="5440979" cy="1676620"/>
          </a:xfrm>
          <a:prstGeom prst="rect">
            <a:avLst/>
          </a:prstGeom>
        </p:spPr>
      </p:pic>
      <p:pic>
        <p:nvPicPr>
          <p:cNvPr id="7" name="Afbeelding 6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2DFC8B44-1632-37D5-58FF-F4A022596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077" y="2604246"/>
            <a:ext cx="5442698" cy="19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8C0238-4B6E-B421-295F-BC7B4E8F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9CB4AF-61D2-9508-3D62-4C72337F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 descr="Afbeelding met tekst, schermopname, nummer, Parallel&#10;&#10;Door AI gegenereerde inhoud is mogelijk onjuist.">
            <a:extLst>
              <a:ext uri="{FF2B5EF4-FFF2-40B4-BE49-F238E27FC236}">
                <a16:creationId xmlns:a16="http://schemas.microsoft.com/office/drawing/2014/main" id="{1275CED0-3ACE-DF08-E055-47575A36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2" b="34862"/>
          <a:stretch>
            <a:fillRect/>
          </a:stretch>
        </p:blipFill>
        <p:spPr>
          <a:xfrm>
            <a:off x="526396" y="752475"/>
            <a:ext cx="4494156" cy="5339115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D968F115-5972-201D-D624-579CEB5F268C}"/>
              </a:ext>
            </a:extLst>
          </p:cNvPr>
          <p:cNvGrpSpPr/>
          <p:nvPr/>
        </p:nvGrpSpPr>
        <p:grpSpPr>
          <a:xfrm>
            <a:off x="5019954" y="1144681"/>
            <a:ext cx="5446656" cy="3708587"/>
            <a:chOff x="6476719" y="2646269"/>
            <a:chExt cx="3351156" cy="2285440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889D33B5-10ED-F9DB-63D3-D87F329E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6988" y="4817409"/>
              <a:ext cx="3124200" cy="114300"/>
            </a:xfrm>
            <a:prstGeom prst="rect">
              <a:avLst/>
            </a:prstGeom>
          </p:spPr>
        </p:pic>
        <p:pic>
          <p:nvPicPr>
            <p:cNvPr id="8" name="Afbeelding 7" descr="Afbeelding met tekst, schermopname, nummer, Parallel&#10;&#10;Door AI gegenereerde inhoud is mogelijk onjuist.">
              <a:extLst>
                <a:ext uri="{FF2B5EF4-FFF2-40B4-BE49-F238E27FC236}">
                  <a16:creationId xmlns:a16="http://schemas.microsoft.com/office/drawing/2014/main" id="{DC6650B4-1201-81FB-D95F-A3CC910FB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4706" r="332" b="-330"/>
            <a:stretch>
              <a:fillRect/>
            </a:stretch>
          </p:blipFill>
          <p:spPr>
            <a:xfrm>
              <a:off x="6476719" y="2646269"/>
              <a:ext cx="3351156" cy="2178462"/>
            </a:xfrm>
            <a:prstGeom prst="rect">
              <a:avLst/>
            </a:prstGeom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D60591B7-EA14-40CD-A55C-6416F9417A77}"/>
              </a:ext>
            </a:extLst>
          </p:cNvPr>
          <p:cNvSpPr txBox="1"/>
          <p:nvPr/>
        </p:nvSpPr>
        <p:spPr>
          <a:xfrm>
            <a:off x="6239180" y="533815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23 gesloten vragen</a:t>
            </a:r>
            <a:endParaRPr lang="nl-NL"/>
          </a:p>
          <a:p>
            <a:r>
              <a:rPr lang="nl-NL">
                <a:ea typeface="Calibri"/>
                <a:cs typeface="Calibri"/>
              </a:rPr>
              <a:t>26 open vragen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36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D27AD-A482-EBD3-038F-EBE513C5F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35A7559-3353-FD5F-9A12-DDFC54E8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B618B3-492D-FDAA-BA91-5FEE8E7A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50</a:t>
            </a:fld>
            <a:endParaRPr lang="nl-NL"/>
          </a:p>
        </p:txBody>
      </p:sp>
      <p:pic>
        <p:nvPicPr>
          <p:cNvPr id="4" name="Afbeelding 3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858DC98B-FCB6-C24E-7E71-FB666C50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" y="1167644"/>
            <a:ext cx="5080000" cy="2272998"/>
          </a:xfrm>
          <a:prstGeom prst="rect">
            <a:avLst/>
          </a:prstGeom>
        </p:spPr>
      </p:pic>
      <p:pic>
        <p:nvPicPr>
          <p:cNvPr id="5" name="Afbeelding 4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2AFD752F-4BBA-C1B8-3F48-B79304E4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49" b="398"/>
          <a:stretch>
            <a:fillRect/>
          </a:stretch>
        </p:blipFill>
        <p:spPr>
          <a:xfrm>
            <a:off x="933148" y="3768346"/>
            <a:ext cx="4531199" cy="1692798"/>
          </a:xfrm>
          <a:prstGeom prst="rect">
            <a:avLst/>
          </a:prstGeom>
        </p:spPr>
      </p:pic>
      <p:pic>
        <p:nvPicPr>
          <p:cNvPr id="6" name="Afbeelding 5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032F491F-C6EC-D8E9-EEE6-0472E84E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8" t="-2284" r="1839" b="-524"/>
          <a:stretch>
            <a:fillRect/>
          </a:stretch>
        </p:blipFill>
        <p:spPr>
          <a:xfrm>
            <a:off x="6091517" y="2599903"/>
            <a:ext cx="5440979" cy="1676620"/>
          </a:xfrm>
          <a:prstGeom prst="rect">
            <a:avLst/>
          </a:prstGeom>
        </p:spPr>
      </p:pic>
      <p:pic>
        <p:nvPicPr>
          <p:cNvPr id="7" name="Afbeelding 6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45BADAB0-11E0-3787-C0FF-B8C7A66F1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077" y="2604246"/>
            <a:ext cx="5442698" cy="1985683"/>
          </a:xfrm>
          <a:prstGeom prst="rect">
            <a:avLst/>
          </a:prstGeom>
        </p:spPr>
      </p:pic>
      <p:pic>
        <p:nvPicPr>
          <p:cNvPr id="8" name="Afbeelding 7" descr="Afbeelding met handschrift, Lettertype, kalligrafie, typografie&#10;&#10;Door AI gegenereerde inhoud is mogelijk onjuist.">
            <a:extLst>
              <a:ext uri="{FF2B5EF4-FFF2-40B4-BE49-F238E27FC236}">
                <a16:creationId xmlns:a16="http://schemas.microsoft.com/office/drawing/2014/main" id="{595A1F4E-2A48-E82F-4221-5A2BF2EF0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723" y="4849345"/>
            <a:ext cx="4715996" cy="3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24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0B45A-A2B6-D211-6D74-10A810CD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E25A084-2DE1-C21F-7761-68E8805D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2AB7F1F-07CE-45B5-DB6E-D2D0955B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51</a:t>
            </a:fld>
            <a:endParaRPr lang="nl-NL"/>
          </a:p>
        </p:txBody>
      </p:sp>
      <p:pic>
        <p:nvPicPr>
          <p:cNvPr id="4" name="Afbeelding 3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FC0ABE37-F3CF-1942-BD63-CA4F61A9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8" y="1167644"/>
            <a:ext cx="5080000" cy="2272998"/>
          </a:xfrm>
          <a:prstGeom prst="rect">
            <a:avLst/>
          </a:prstGeom>
        </p:spPr>
      </p:pic>
      <p:pic>
        <p:nvPicPr>
          <p:cNvPr id="5" name="Afbeelding 4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0C56A9D8-E14F-ED17-3C84-14DF789B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49" b="398"/>
          <a:stretch>
            <a:fillRect/>
          </a:stretch>
        </p:blipFill>
        <p:spPr>
          <a:xfrm>
            <a:off x="933148" y="3768346"/>
            <a:ext cx="4531199" cy="1692798"/>
          </a:xfrm>
          <a:prstGeom prst="rect">
            <a:avLst/>
          </a:prstGeom>
        </p:spPr>
      </p:pic>
      <p:pic>
        <p:nvPicPr>
          <p:cNvPr id="6" name="Afbeelding 5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D70F8E84-E7EB-1CCE-EA18-1C583CE372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48" t="-2284" r="1839" b="-524"/>
          <a:stretch>
            <a:fillRect/>
          </a:stretch>
        </p:blipFill>
        <p:spPr>
          <a:xfrm>
            <a:off x="6091517" y="2599903"/>
            <a:ext cx="5440979" cy="1676620"/>
          </a:xfrm>
          <a:prstGeom prst="rect">
            <a:avLst/>
          </a:prstGeom>
        </p:spPr>
      </p:pic>
      <p:pic>
        <p:nvPicPr>
          <p:cNvPr id="7" name="Afbeelding 6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EAFC9234-E6AB-638C-A4DA-17957FE30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077" y="2604246"/>
            <a:ext cx="5442698" cy="1985683"/>
          </a:xfrm>
          <a:prstGeom prst="rect">
            <a:avLst/>
          </a:prstGeom>
        </p:spPr>
      </p:pic>
      <p:pic>
        <p:nvPicPr>
          <p:cNvPr id="8" name="Afbeelding 7" descr="Afbeelding met handschrift, Lettertype, kalligrafie, typografie&#10;&#10;Door AI gegenereerde inhoud is mogelijk onjuist.">
            <a:extLst>
              <a:ext uri="{FF2B5EF4-FFF2-40B4-BE49-F238E27FC236}">
                <a16:creationId xmlns:a16="http://schemas.microsoft.com/office/drawing/2014/main" id="{86B51926-F718-778B-7603-225D6A624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723" y="4849345"/>
            <a:ext cx="4715996" cy="375398"/>
          </a:xfrm>
          <a:prstGeom prst="rect">
            <a:avLst/>
          </a:prstGeom>
        </p:spPr>
      </p:pic>
      <p:pic>
        <p:nvPicPr>
          <p:cNvPr id="9" name="Afbeelding 8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0066E357-E9B8-EC0F-A510-F3721642D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003" y="5456984"/>
            <a:ext cx="5263963" cy="5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C484000-B8EA-3876-5F5B-D38FA867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Rekenvraag massa</a:t>
            </a:r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B26A15E-B44F-F268-DC8A-13F9B55A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21AC938-4F58-FEAE-E80D-EDE2EA52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52</a:t>
            </a:fld>
            <a:endParaRPr lang="nl-NL"/>
          </a:p>
        </p:txBody>
      </p:sp>
      <p:pic>
        <p:nvPicPr>
          <p:cNvPr id="4" name="Afbeelding 3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12AE8ABC-6803-6432-C3D0-945CE875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2109788"/>
            <a:ext cx="94297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39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283F9B1-0B30-50B1-B25C-80F8063A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8381DF-A1EB-2919-5867-82D7E32F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53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2FBBE97E-92F4-5600-C80E-28FDEF2D208B}"/>
                  </a:ext>
                </a:extLst>
              </p14:cNvPr>
              <p14:cNvContentPartPr/>
              <p14:nvPr/>
            </p14:nvContentPartPr>
            <p14:xfrm>
              <a:off x="3193142" y="2914952"/>
              <a:ext cx="15119" cy="15119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2FBBE97E-92F4-5600-C80E-28FDEF2D20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192" y="2174121"/>
                <a:ext cx="1511900" cy="151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14DC42A3-2863-9674-03D2-60545CD79CC7}"/>
                  </a:ext>
                </a:extLst>
              </p14:cNvPr>
              <p14:cNvContentPartPr/>
              <p14:nvPr/>
            </p14:nvContentPartPr>
            <p14:xfrm>
              <a:off x="3178848" y="2914952"/>
              <a:ext cx="15119" cy="15119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14DC42A3-2863-9674-03D2-60545CD79C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410" y="2881278"/>
                <a:ext cx="51626" cy="83155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87923D02-4CCD-AB2E-518B-EF6926772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90" y="1035956"/>
            <a:ext cx="4103914" cy="2270277"/>
          </a:xfrm>
          <a:prstGeom prst="rect">
            <a:avLst/>
          </a:prstGeom>
        </p:spPr>
      </p:pic>
      <p:pic>
        <p:nvPicPr>
          <p:cNvPr id="8" name="Afbeelding 7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336F5D67-D696-2F34-32E7-0C5C921EB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159" y="3426052"/>
            <a:ext cx="4111777" cy="225561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F0D4AD37-F190-88ED-1398-CD8ADC0E3DA0}"/>
              </a:ext>
            </a:extLst>
          </p:cNvPr>
          <p:cNvSpPr/>
          <p:nvPr/>
        </p:nvSpPr>
        <p:spPr>
          <a:xfrm>
            <a:off x="1130955" y="5090036"/>
            <a:ext cx="4002265" cy="59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256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B7CB-98B6-C93E-623C-A8A1944BF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B463007-7D33-8935-C03B-A040D123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6D1CB35-9F60-D10B-725F-87C5608D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54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089B4DA6-BEBF-43A1-3F7A-F979F32BED0E}"/>
                  </a:ext>
                </a:extLst>
              </p14:cNvPr>
              <p14:cNvContentPartPr/>
              <p14:nvPr/>
            </p14:nvContentPartPr>
            <p14:xfrm>
              <a:off x="3193142" y="2914952"/>
              <a:ext cx="15119" cy="15119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089B4DA6-BEBF-43A1-3F7A-F979F32BE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192" y="2159002"/>
                <a:ext cx="1511900" cy="151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0A68FA0F-22D4-4315-7468-4C925FF9A5C4}"/>
                  </a:ext>
                </a:extLst>
              </p14:cNvPr>
              <p14:cNvContentPartPr/>
              <p14:nvPr/>
            </p14:nvContentPartPr>
            <p14:xfrm>
              <a:off x="3178848" y="2914952"/>
              <a:ext cx="15119" cy="15119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0A68FA0F-22D4-4315-7468-4C925FF9A5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410" y="2878954"/>
                <a:ext cx="51626" cy="863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C7790ABD-39DA-1A51-F550-8BF8099B0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90" y="1035956"/>
            <a:ext cx="4103914" cy="2270277"/>
          </a:xfrm>
          <a:prstGeom prst="rect">
            <a:avLst/>
          </a:prstGeom>
        </p:spPr>
      </p:pic>
      <p:pic>
        <p:nvPicPr>
          <p:cNvPr id="8" name="Afbeelding 7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D1338C58-2CFB-3650-B9C2-EDEC56B2F2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159" y="3426052"/>
            <a:ext cx="4111777" cy="22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9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4ECB-2468-5CC5-7743-B4BEAC1CD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004A033-A328-57F5-896B-39743E51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32F1E37-F68D-7FB0-ECF4-85B1CF19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55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D2808F0F-C2F3-7974-6277-58F23413ABCF}"/>
                  </a:ext>
                </a:extLst>
              </p14:cNvPr>
              <p14:cNvContentPartPr/>
              <p14:nvPr/>
            </p14:nvContentPartPr>
            <p14:xfrm>
              <a:off x="3193142" y="2914952"/>
              <a:ext cx="15119" cy="15119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D2808F0F-C2F3-7974-6277-58F23413AB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192" y="2159002"/>
                <a:ext cx="1511900" cy="151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6F9F6B8A-0F76-3FFA-A0F3-57C09EF4CA93}"/>
                  </a:ext>
                </a:extLst>
              </p14:cNvPr>
              <p14:cNvContentPartPr/>
              <p14:nvPr/>
            </p14:nvContentPartPr>
            <p14:xfrm>
              <a:off x="3178848" y="2914952"/>
              <a:ext cx="15119" cy="15119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6F9F6B8A-0F76-3FFA-A0F3-57C09EF4CA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410" y="2878954"/>
                <a:ext cx="51626" cy="863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B1A2457C-E56D-DECF-C158-43AECE080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90" y="1035956"/>
            <a:ext cx="4103914" cy="2270277"/>
          </a:xfrm>
          <a:prstGeom prst="rect">
            <a:avLst/>
          </a:prstGeom>
        </p:spPr>
      </p:pic>
      <p:pic>
        <p:nvPicPr>
          <p:cNvPr id="8" name="Afbeelding 7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6564C6CA-BEC9-61C5-E3B5-254C56ABA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159" y="3426052"/>
            <a:ext cx="4111777" cy="2255611"/>
          </a:xfrm>
          <a:prstGeom prst="rect">
            <a:avLst/>
          </a:prstGeom>
        </p:spPr>
      </p:pic>
      <p:pic>
        <p:nvPicPr>
          <p:cNvPr id="7" name="Afbeelding 6" descr="Afbeelding met tekst, handschrift, Lettertype&#10;&#10;Door AI gegenereerde inhoud is mogelijk onjuist.">
            <a:extLst>
              <a:ext uri="{FF2B5EF4-FFF2-40B4-BE49-F238E27FC236}">
                <a16:creationId xmlns:a16="http://schemas.microsoft.com/office/drawing/2014/main" id="{3EB67628-486F-2552-9559-37FD5494EE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710" y="1031118"/>
            <a:ext cx="3102580" cy="302985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A8B57EC-59C0-D03A-00BE-5A293264FA0C}"/>
              </a:ext>
            </a:extLst>
          </p:cNvPr>
          <p:cNvSpPr/>
          <p:nvPr/>
        </p:nvSpPr>
        <p:spPr>
          <a:xfrm>
            <a:off x="6610631" y="2949713"/>
            <a:ext cx="4002265" cy="112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495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9B2C2-9855-F824-691F-244F7E11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E07B464-1C2E-2213-5FB1-EBE5FD16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CEC5115-B1BD-714A-D7F4-BA2CE533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56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3349BB1-CF0E-3488-2395-6151BA99A8B4}"/>
                  </a:ext>
                </a:extLst>
              </p14:cNvPr>
              <p14:cNvContentPartPr/>
              <p14:nvPr/>
            </p14:nvContentPartPr>
            <p14:xfrm>
              <a:off x="3193142" y="2914952"/>
              <a:ext cx="15119" cy="15119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53349BB1-CF0E-3488-2395-6151BA99A8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192" y="2159002"/>
                <a:ext cx="1511900" cy="151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BF1302A0-B17E-5B61-6140-4C09847506CD}"/>
                  </a:ext>
                </a:extLst>
              </p14:cNvPr>
              <p14:cNvContentPartPr/>
              <p14:nvPr/>
            </p14:nvContentPartPr>
            <p14:xfrm>
              <a:off x="3178848" y="2914952"/>
              <a:ext cx="15119" cy="15119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BF1302A0-B17E-5B61-6140-4C09847506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410" y="2878954"/>
                <a:ext cx="51626" cy="863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4BADAC46-90E0-202E-92D1-DE2A8C456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90" y="1035956"/>
            <a:ext cx="4103914" cy="2270277"/>
          </a:xfrm>
          <a:prstGeom prst="rect">
            <a:avLst/>
          </a:prstGeom>
        </p:spPr>
      </p:pic>
      <p:pic>
        <p:nvPicPr>
          <p:cNvPr id="8" name="Afbeelding 7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BE07B001-53B5-D5A5-78C2-09B26F787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159" y="3426052"/>
            <a:ext cx="4111777" cy="2255611"/>
          </a:xfrm>
          <a:prstGeom prst="rect">
            <a:avLst/>
          </a:prstGeom>
        </p:spPr>
      </p:pic>
      <p:pic>
        <p:nvPicPr>
          <p:cNvPr id="7" name="Afbeelding 6" descr="Afbeelding met tekst, handschrift, Lettertype&#10;&#10;Door AI gegenereerde inhoud is mogelijk onjuist.">
            <a:extLst>
              <a:ext uri="{FF2B5EF4-FFF2-40B4-BE49-F238E27FC236}">
                <a16:creationId xmlns:a16="http://schemas.microsoft.com/office/drawing/2014/main" id="{A09CBA02-7C3F-CB7C-3542-988EA1C05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710" y="1031118"/>
            <a:ext cx="3102580" cy="30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78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6530D-4676-6E17-B784-D33A0065A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9BDAA07-91FB-4120-42C2-71F070DE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231F3A9-7F1E-67AF-981A-D2E65D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57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3AB4F8F0-8F1F-CCCC-4083-398658DF918C}"/>
                  </a:ext>
                </a:extLst>
              </p14:cNvPr>
              <p14:cNvContentPartPr/>
              <p14:nvPr/>
            </p14:nvContentPartPr>
            <p14:xfrm>
              <a:off x="3193142" y="2914952"/>
              <a:ext cx="15119" cy="15119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3AB4F8F0-8F1F-CCCC-4083-398658DF91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192" y="2159002"/>
                <a:ext cx="1511900" cy="151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02E6235B-71CB-F585-99AD-6A91930A0482}"/>
                  </a:ext>
                </a:extLst>
              </p14:cNvPr>
              <p14:cNvContentPartPr/>
              <p14:nvPr/>
            </p14:nvContentPartPr>
            <p14:xfrm>
              <a:off x="3178848" y="2914952"/>
              <a:ext cx="15119" cy="15119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02E6235B-71CB-F585-99AD-6A91930A04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410" y="2878954"/>
                <a:ext cx="51626" cy="863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8EE99137-5D57-2857-1A62-514CAFBE9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90" y="1035956"/>
            <a:ext cx="4103914" cy="2270277"/>
          </a:xfrm>
          <a:prstGeom prst="rect">
            <a:avLst/>
          </a:prstGeom>
        </p:spPr>
      </p:pic>
      <p:pic>
        <p:nvPicPr>
          <p:cNvPr id="8" name="Afbeelding 7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9F87B2C6-D6E7-C67A-0061-B9BC04EEB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159" y="3426052"/>
            <a:ext cx="4111777" cy="2255611"/>
          </a:xfrm>
          <a:prstGeom prst="rect">
            <a:avLst/>
          </a:prstGeom>
        </p:spPr>
      </p:pic>
      <p:pic>
        <p:nvPicPr>
          <p:cNvPr id="7" name="Afbeelding 6" descr="Afbeelding met tekst, handschrift, Lettertype&#10;&#10;Door AI gegenereerde inhoud is mogelijk onjuist.">
            <a:extLst>
              <a:ext uri="{FF2B5EF4-FFF2-40B4-BE49-F238E27FC236}">
                <a16:creationId xmlns:a16="http://schemas.microsoft.com/office/drawing/2014/main" id="{9C0EB57F-DC0D-E9A6-0F44-4802BA5B2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710" y="1031118"/>
            <a:ext cx="3102580" cy="3029857"/>
          </a:xfrm>
          <a:prstGeom prst="rect">
            <a:avLst/>
          </a:prstGeom>
        </p:spPr>
      </p:pic>
      <p:pic>
        <p:nvPicPr>
          <p:cNvPr id="9" name="Afbeelding 8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FAC9CB71-459A-4C75-AF95-F01EA8B99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707" y="4559451"/>
            <a:ext cx="3259062" cy="7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4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12A96-E6B9-3DD6-0149-5B9D7910F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585FBEF-C5F1-D2BA-C797-C1BAFAEF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68947F3-1799-FFE0-299C-491C49AB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58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701E3C76-B600-D1B2-2D8A-0BD385F3925D}"/>
                  </a:ext>
                </a:extLst>
              </p14:cNvPr>
              <p14:cNvContentPartPr/>
              <p14:nvPr/>
            </p14:nvContentPartPr>
            <p14:xfrm>
              <a:off x="3193142" y="2914952"/>
              <a:ext cx="15119" cy="15119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701E3C76-B600-D1B2-2D8A-0BD385F392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192" y="2159002"/>
                <a:ext cx="1511900" cy="151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71AA90A-8332-12A8-B7DF-062BDBA5E893}"/>
                  </a:ext>
                </a:extLst>
              </p14:cNvPr>
              <p14:cNvContentPartPr/>
              <p14:nvPr/>
            </p14:nvContentPartPr>
            <p14:xfrm>
              <a:off x="3178848" y="2914952"/>
              <a:ext cx="15119" cy="15119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71AA90A-8332-12A8-B7DF-062BDBA5E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410" y="2878954"/>
                <a:ext cx="51626" cy="863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4606646D-8896-3488-1717-D9A7FDDB9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90" y="1035956"/>
            <a:ext cx="4103914" cy="2270277"/>
          </a:xfrm>
          <a:prstGeom prst="rect">
            <a:avLst/>
          </a:prstGeom>
        </p:spPr>
      </p:pic>
      <p:pic>
        <p:nvPicPr>
          <p:cNvPr id="8" name="Afbeelding 7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59A86479-50A1-4121-EDBB-3B4B387DA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159" y="3426052"/>
            <a:ext cx="4111777" cy="2255611"/>
          </a:xfrm>
          <a:prstGeom prst="rect">
            <a:avLst/>
          </a:prstGeom>
        </p:spPr>
      </p:pic>
      <p:pic>
        <p:nvPicPr>
          <p:cNvPr id="7" name="Afbeelding 6" descr="Afbeelding met tekst, handschrift, Lettertype&#10;&#10;Door AI gegenereerde inhoud is mogelijk onjuist.">
            <a:extLst>
              <a:ext uri="{FF2B5EF4-FFF2-40B4-BE49-F238E27FC236}">
                <a16:creationId xmlns:a16="http://schemas.microsoft.com/office/drawing/2014/main" id="{CCC74AC0-EF9B-DD14-5934-1BCFAF8F4D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710" y="1031118"/>
            <a:ext cx="3102580" cy="3029857"/>
          </a:xfrm>
          <a:prstGeom prst="rect">
            <a:avLst/>
          </a:prstGeom>
        </p:spPr>
      </p:pic>
      <p:pic>
        <p:nvPicPr>
          <p:cNvPr id="9" name="Afbeelding 8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193AE4ED-9551-2A54-902F-2A12FB8988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707" y="4559451"/>
            <a:ext cx="3259062" cy="750812"/>
          </a:xfrm>
          <a:prstGeom prst="rect">
            <a:avLst/>
          </a:prstGeom>
        </p:spPr>
      </p:pic>
      <p:pic>
        <p:nvPicPr>
          <p:cNvPr id="10" name="Afbeelding 9" descr="Afbeelding met handschrift, tekst, Lettertype, lijn&#10;&#10;Door AI gegenereerde inhoud is mogelijk onjuist.">
            <a:extLst>
              <a:ext uri="{FF2B5EF4-FFF2-40B4-BE49-F238E27FC236}">
                <a16:creationId xmlns:a16="http://schemas.microsoft.com/office/drawing/2014/main" id="{80B279E6-BEA7-821A-663B-43948A7D39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5359" y="4358746"/>
            <a:ext cx="3245758" cy="946604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D9186A4B-7534-C730-1377-B627BBC85F87}"/>
              </a:ext>
            </a:extLst>
          </p:cNvPr>
          <p:cNvSpPr/>
          <p:nvPr/>
        </p:nvSpPr>
        <p:spPr>
          <a:xfrm>
            <a:off x="6451125" y="4271874"/>
            <a:ext cx="1351140" cy="17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842E587-6922-4DEA-8342-512795A093C9}"/>
              </a:ext>
            </a:extLst>
          </p:cNvPr>
          <p:cNvSpPr/>
          <p:nvPr/>
        </p:nvSpPr>
        <p:spPr>
          <a:xfrm>
            <a:off x="7475063" y="4184560"/>
            <a:ext cx="1351140" cy="17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Afbeelding met Lettertype, handschrift, kalligrafie, typografie&#10;&#10;Door AI gegenereerde inhoud is mogelijk onjuist.">
            <a:extLst>
              <a:ext uri="{FF2B5EF4-FFF2-40B4-BE49-F238E27FC236}">
                <a16:creationId xmlns:a16="http://schemas.microsoft.com/office/drawing/2014/main" id="{BBA90DD3-E935-1B55-6AB9-C9E171B4A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6838" y="5499100"/>
            <a:ext cx="4103159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50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10A95-1420-85BC-DEA6-CE65AFFF2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98E6F97-875D-6819-EABF-7DE6E70A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5E45064-52DF-AE14-B458-054EB391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59</a:t>
            </a:fld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211BF337-A52B-C2F3-6724-9A7FD0536632}"/>
                  </a:ext>
                </a:extLst>
              </p14:cNvPr>
              <p14:cNvContentPartPr/>
              <p14:nvPr/>
            </p14:nvContentPartPr>
            <p14:xfrm>
              <a:off x="3193142" y="2914952"/>
              <a:ext cx="15119" cy="15119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211BF337-A52B-C2F3-6724-9A7FD05366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7192" y="2159002"/>
                <a:ext cx="1511900" cy="151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4AA1C766-C8A3-6AA3-CB7E-BD44A4C7A06C}"/>
                  </a:ext>
                </a:extLst>
              </p14:cNvPr>
              <p14:cNvContentPartPr/>
              <p14:nvPr/>
            </p14:nvContentPartPr>
            <p14:xfrm>
              <a:off x="3178848" y="2914952"/>
              <a:ext cx="15119" cy="15119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4AA1C766-C8A3-6AA3-CB7E-BD44A4C7A0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410" y="2878954"/>
                <a:ext cx="51626" cy="8639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888371CA-8217-0CAF-DD30-13393F4D6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90" y="1035956"/>
            <a:ext cx="4103914" cy="2270277"/>
          </a:xfrm>
          <a:prstGeom prst="rect">
            <a:avLst/>
          </a:prstGeom>
        </p:spPr>
      </p:pic>
      <p:pic>
        <p:nvPicPr>
          <p:cNvPr id="8" name="Afbeelding 7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19726DC1-A3C1-ABA8-7DDE-B5483FF83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159" y="3426052"/>
            <a:ext cx="4111777" cy="2255611"/>
          </a:xfrm>
          <a:prstGeom prst="rect">
            <a:avLst/>
          </a:prstGeom>
        </p:spPr>
      </p:pic>
      <p:pic>
        <p:nvPicPr>
          <p:cNvPr id="7" name="Afbeelding 6" descr="Afbeelding met tekst, handschrift, Lettertype&#10;&#10;Door AI gegenereerde inhoud is mogelijk onjuist.">
            <a:extLst>
              <a:ext uri="{FF2B5EF4-FFF2-40B4-BE49-F238E27FC236}">
                <a16:creationId xmlns:a16="http://schemas.microsoft.com/office/drawing/2014/main" id="{78C9CA82-131C-970E-B0B3-AC184A78B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710" y="1031118"/>
            <a:ext cx="3102580" cy="3029857"/>
          </a:xfrm>
          <a:prstGeom prst="rect">
            <a:avLst/>
          </a:prstGeom>
        </p:spPr>
      </p:pic>
      <p:pic>
        <p:nvPicPr>
          <p:cNvPr id="9" name="Afbeelding 8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15A5D5D7-120E-790B-1C8C-05040537A2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707" y="4559451"/>
            <a:ext cx="3259062" cy="750812"/>
          </a:xfrm>
          <a:prstGeom prst="rect">
            <a:avLst/>
          </a:prstGeom>
        </p:spPr>
      </p:pic>
      <p:pic>
        <p:nvPicPr>
          <p:cNvPr id="10" name="Afbeelding 9" descr="Afbeelding met handschrift, tekst, Lettertype, lijn&#10;&#10;Door AI gegenereerde inhoud is mogelijk onjuist.">
            <a:extLst>
              <a:ext uri="{FF2B5EF4-FFF2-40B4-BE49-F238E27FC236}">
                <a16:creationId xmlns:a16="http://schemas.microsoft.com/office/drawing/2014/main" id="{4349E8F9-944E-4217-B0A2-27D175BCA9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5359" y="4358746"/>
            <a:ext cx="3245758" cy="946604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055783BA-6623-9949-EFCB-238F5C8D29BD}"/>
              </a:ext>
            </a:extLst>
          </p:cNvPr>
          <p:cNvSpPr/>
          <p:nvPr/>
        </p:nvSpPr>
        <p:spPr>
          <a:xfrm>
            <a:off x="6451125" y="4271874"/>
            <a:ext cx="1351140" cy="17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140C135-07C2-4826-FA7F-05BE8F9223C3}"/>
              </a:ext>
            </a:extLst>
          </p:cNvPr>
          <p:cNvSpPr/>
          <p:nvPr/>
        </p:nvSpPr>
        <p:spPr>
          <a:xfrm>
            <a:off x="7475063" y="4184560"/>
            <a:ext cx="1351140" cy="17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Afbeelding met Lettertype, handschrift, kalligrafie, typografie&#10;&#10;Door AI gegenereerde inhoud is mogelijk onjuist.">
            <a:extLst>
              <a:ext uri="{FF2B5EF4-FFF2-40B4-BE49-F238E27FC236}">
                <a16:creationId xmlns:a16="http://schemas.microsoft.com/office/drawing/2014/main" id="{D67797C3-518E-AA93-506D-A62A5E415F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6838" y="5499100"/>
            <a:ext cx="4103159" cy="368300"/>
          </a:xfrm>
          <a:prstGeom prst="rect">
            <a:avLst/>
          </a:prstGeom>
        </p:spPr>
      </p:pic>
      <p:pic>
        <p:nvPicPr>
          <p:cNvPr id="11" name="Afbeelding 10" descr="Afbeelding met handschrift, Lettertype, kalligrafie, tekst&#10;&#10;Door AI gegenereerde inhoud is mogelijk onjuist.">
            <a:extLst>
              <a:ext uri="{FF2B5EF4-FFF2-40B4-BE49-F238E27FC236}">
                <a16:creationId xmlns:a16="http://schemas.microsoft.com/office/drawing/2014/main" id="{06511903-0762-61CD-A609-BE8A644BF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2129" y="6017683"/>
            <a:ext cx="3912659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3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97E84-7BA0-0F18-320F-15D798D66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EE40-03CD-B021-322C-146D0E4B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noProof="0">
                <a:latin typeface="Effra"/>
              </a:rPr>
              <a:t>Welke onderwerpen komen op het examen?</a:t>
            </a:r>
            <a:endParaRPr lang="nl-NL" sz="4000" noProof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F4AE6D0-D2CE-D97E-F484-4C4F24A5E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4674" y="1382507"/>
            <a:ext cx="5269294" cy="4683491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B5D36C-A7F4-A2A4-2DC1-C27E2BE2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3EC098-3D1A-0F28-2640-6CA8A97D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628D1E-7E50-4FFD-BB76-5116AC2760FF}"/>
              </a:ext>
            </a:extLst>
          </p:cNvPr>
          <p:cNvSpPr txBox="1"/>
          <p:nvPr/>
        </p:nvSpPr>
        <p:spPr>
          <a:xfrm>
            <a:off x="6099437" y="2298815"/>
            <a:ext cx="37064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noProof="0">
                <a:latin typeface="Effra"/>
                <a:ea typeface="+mj-ea"/>
                <a:cs typeface="+mj-cs"/>
              </a:rPr>
              <a:t>Bv: eenheden omrekenen, binas opzoeken etc.</a:t>
            </a:r>
            <a:endParaRPr lang="nl-NL" sz="1600" noProof="0">
              <a:latin typeface="Effra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20FF86-5FF7-AD45-73B9-A16B930E4B5C}"/>
              </a:ext>
            </a:extLst>
          </p:cNvPr>
          <p:cNvSpPr txBox="1"/>
          <p:nvPr/>
        </p:nvSpPr>
        <p:spPr>
          <a:xfrm>
            <a:off x="6099437" y="2802022"/>
            <a:ext cx="47416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noProof="0">
                <a:latin typeface="Effra"/>
                <a:ea typeface="+mj-ea"/>
                <a:cs typeface="+mj-cs"/>
              </a:rPr>
              <a:t>Bv: reactievergelijkingen maken, verbrandingsproducten kennen etc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0B71434-EA8B-1011-CE9E-43FB53010D8A}"/>
              </a:ext>
            </a:extLst>
          </p:cNvPr>
          <p:cNvSpPr txBox="1"/>
          <p:nvPr/>
        </p:nvSpPr>
        <p:spPr>
          <a:xfrm>
            <a:off x="6099437" y="3434626"/>
            <a:ext cx="37064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noProof="0">
                <a:latin typeface="Effra"/>
                <a:ea typeface="+mj-ea"/>
                <a:cs typeface="+mj-cs"/>
              </a:rPr>
              <a:t>Bv: hard water, pH, indicatoren etc. </a:t>
            </a:r>
            <a:endParaRPr lang="nl-NL" sz="1200" noProof="0">
              <a:latin typeface="Effra"/>
              <a:ea typeface="Calibri"/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84052C-AFAC-C709-68D8-BDF8CC2FEA6B}"/>
              </a:ext>
            </a:extLst>
          </p:cNvPr>
          <p:cNvSpPr txBox="1"/>
          <p:nvPr/>
        </p:nvSpPr>
        <p:spPr>
          <a:xfrm>
            <a:off x="6099437" y="4124739"/>
            <a:ext cx="47272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noProof="0">
                <a:latin typeface="Effra"/>
                <a:ea typeface="+mj-ea"/>
                <a:cs typeface="+mj-cs"/>
              </a:rPr>
              <a:t>Bv:  scheidingsmethoden, mengsels, formules die je moet kennen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5343F4-0B8C-CD56-A677-14C42A5F6502}"/>
              </a:ext>
            </a:extLst>
          </p:cNvPr>
          <p:cNvSpPr txBox="1"/>
          <p:nvPr/>
        </p:nvSpPr>
        <p:spPr>
          <a:xfrm>
            <a:off x="6099437" y="4397909"/>
            <a:ext cx="47416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noProof="0">
                <a:latin typeface="Effra"/>
                <a:ea typeface="+mj-ea"/>
                <a:cs typeface="+mj-cs"/>
              </a:rPr>
              <a:t>Bv: atomen en moleculen, faseovergangen, molecuulmassa berekenen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8898162-7983-F264-8DDC-55C7C622BFAB}"/>
              </a:ext>
            </a:extLst>
          </p:cNvPr>
          <p:cNvSpPr txBox="1"/>
          <p:nvPr/>
        </p:nvSpPr>
        <p:spPr>
          <a:xfrm>
            <a:off x="6099437" y="4973003"/>
            <a:ext cx="37064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noProof="0">
                <a:latin typeface="Effra"/>
                <a:ea typeface="+mj-ea"/>
                <a:cs typeface="+mj-cs"/>
              </a:rPr>
              <a:t>Bv: het doen van practica, glaswerk enzo.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C91270-B532-378B-00D2-93BFDF2DEC32}"/>
              </a:ext>
            </a:extLst>
          </p:cNvPr>
          <p:cNvSpPr txBox="1"/>
          <p:nvPr/>
        </p:nvSpPr>
        <p:spPr>
          <a:xfrm>
            <a:off x="6099437" y="5677494"/>
            <a:ext cx="37064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noProof="0">
                <a:latin typeface="Effra"/>
                <a:ea typeface="+mj-ea"/>
                <a:cs typeface="+mj-cs"/>
              </a:rPr>
              <a:t>Alles door elkaar kunnen doen </a:t>
            </a:r>
          </a:p>
        </p:txBody>
      </p:sp>
    </p:spTree>
    <p:extLst>
      <p:ext uri="{BB962C8B-B14F-4D97-AF65-F5344CB8AC3E}">
        <p14:creationId xmlns:p14="http://schemas.microsoft.com/office/powerpoint/2010/main" val="15942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0E112-A417-0B80-8C26-9D364FC5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Rekenvraag titratie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30B286-BB53-13BC-DDD6-C1A19D44F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16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9820BD-3CFC-4D76-D816-1448BC1F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260F33-A652-572C-2880-9BB03D81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60</a:t>
            </a:fld>
            <a:endParaRPr lang="nl-NL"/>
          </a:p>
        </p:txBody>
      </p:sp>
      <p:pic>
        <p:nvPicPr>
          <p:cNvPr id="6" name="Afbeelding 5" descr="Afbeelding met tekst, Lettertype, schermopname, lijn&#10;&#10;Door AI gegenereerde inhoud is mogelijk onjuist.">
            <a:extLst>
              <a:ext uri="{FF2B5EF4-FFF2-40B4-BE49-F238E27FC236}">
                <a16:creationId xmlns:a16="http://schemas.microsoft.com/office/drawing/2014/main" id="{5D99A1E6-DBBF-688E-0EB3-15095B6C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89" y="2425398"/>
            <a:ext cx="8401050" cy="1257300"/>
          </a:xfrm>
          <a:prstGeom prst="rect">
            <a:avLst/>
          </a:prstGeom>
        </p:spPr>
      </p:pic>
      <p:pic>
        <p:nvPicPr>
          <p:cNvPr id="7" name="Afbeelding 6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16EDE140-6800-FB04-293C-4B4325DD6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0" y="3701596"/>
            <a:ext cx="8972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80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1F834BD-B11B-D210-DCCD-6A747D3A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7DBA6C8-B400-4E44-52F8-0F471514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61</a:t>
            </a:fld>
            <a:endParaRPr lang="nl-NL"/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A60F13C9-A01F-5810-FB9F-F611406B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8" y="1047750"/>
            <a:ext cx="5340239" cy="47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8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336F-440C-86BA-CE96-D05B7CB31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8AA09BB-E7BF-CD4D-B731-52455580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0C5A803-53BA-7B99-D6E3-8FE3083E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62</a:t>
            </a:fld>
            <a:endParaRPr lang="nl-NL"/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6917FAEB-C75F-0960-FF32-609EEAEEF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8" y="1047750"/>
            <a:ext cx="5340239" cy="4773084"/>
          </a:xfrm>
          <a:prstGeom prst="rect">
            <a:avLst/>
          </a:prstGeom>
        </p:spPr>
      </p:pic>
      <p:pic>
        <p:nvPicPr>
          <p:cNvPr id="4" name="Afbeelding 3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FAFEE9A3-4779-4BC0-4D5F-6E77AE793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83" y="1307166"/>
            <a:ext cx="4252073" cy="164390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345394B-E558-18B6-CE1F-A8A8C06076ED}"/>
              </a:ext>
            </a:extLst>
          </p:cNvPr>
          <p:cNvSpPr/>
          <p:nvPr/>
        </p:nvSpPr>
        <p:spPr>
          <a:xfrm>
            <a:off x="5932269" y="2460232"/>
            <a:ext cx="690283" cy="66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93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A162-AF33-E65E-3826-B18D021D4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D1318E-EEC1-B836-A018-38624DD1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957E453-9069-151F-4FC7-B303AED3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63</a:t>
            </a:fld>
            <a:endParaRPr lang="nl-NL"/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9FBA4E3E-E9D2-A4DF-979D-41814ADB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8" y="1047750"/>
            <a:ext cx="5340239" cy="4773084"/>
          </a:xfrm>
          <a:prstGeom prst="rect">
            <a:avLst/>
          </a:prstGeom>
        </p:spPr>
      </p:pic>
      <p:pic>
        <p:nvPicPr>
          <p:cNvPr id="4" name="Afbeelding 3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58124026-F5E7-226C-0741-1719B0B3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83" y="1307166"/>
            <a:ext cx="4252073" cy="164390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4F187BC-B319-6FEA-64F4-7485E6F8C938}"/>
              </a:ext>
            </a:extLst>
          </p:cNvPr>
          <p:cNvSpPr/>
          <p:nvPr/>
        </p:nvSpPr>
        <p:spPr>
          <a:xfrm>
            <a:off x="5932269" y="2460232"/>
            <a:ext cx="690283" cy="66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269B9917-37D9-4473-71F0-48C5BC314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02" y="3427319"/>
            <a:ext cx="3270437" cy="6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41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0DAC2-66ED-4E9D-4A68-4D7D9FDE3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B0A1F24-2271-2D01-A570-41718253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098052-75AA-EFDA-81C4-04CB2540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64</a:t>
            </a:fld>
            <a:endParaRPr lang="nl-NL"/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E339F50C-08DF-9390-105B-45AF7335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8" y="1047750"/>
            <a:ext cx="5340239" cy="4773084"/>
          </a:xfrm>
          <a:prstGeom prst="rect">
            <a:avLst/>
          </a:prstGeom>
        </p:spPr>
      </p:pic>
      <p:pic>
        <p:nvPicPr>
          <p:cNvPr id="4" name="Afbeelding 3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C2604D2D-08D2-96E7-C3E0-1D05D0CE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83" y="1307166"/>
            <a:ext cx="4252073" cy="164390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CB0ABB9-49E1-D22B-522B-890EDEADAA1D}"/>
              </a:ext>
            </a:extLst>
          </p:cNvPr>
          <p:cNvSpPr/>
          <p:nvPr/>
        </p:nvSpPr>
        <p:spPr>
          <a:xfrm>
            <a:off x="5932269" y="2460232"/>
            <a:ext cx="690283" cy="66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01ED1393-5CAA-6BBC-023A-D4978FAA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02" y="3427319"/>
            <a:ext cx="3270437" cy="686921"/>
          </a:xfrm>
          <a:prstGeom prst="rect">
            <a:avLst/>
          </a:prstGeom>
        </p:spPr>
      </p:pic>
      <p:pic>
        <p:nvPicPr>
          <p:cNvPr id="9" name="Afbeelding 8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80F67AC1-71C8-EF4F-71C0-0AA17C5731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79" r="262" b="1316"/>
          <a:stretch>
            <a:fillRect/>
          </a:stretch>
        </p:blipFill>
        <p:spPr>
          <a:xfrm>
            <a:off x="6564758" y="4737567"/>
            <a:ext cx="4108075" cy="8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12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15142-2835-8C9C-EFCF-60C76E2F1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29125E6-2177-4BE8-7D67-E5734919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B953D7F-1322-4FC1-BAF4-7B794B04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65</a:t>
            </a:fld>
            <a:endParaRPr lang="nl-NL"/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3B848517-2958-6FE8-65E3-A2E21182B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8" y="1047750"/>
            <a:ext cx="5340239" cy="4773084"/>
          </a:xfrm>
          <a:prstGeom prst="rect">
            <a:avLst/>
          </a:prstGeom>
        </p:spPr>
      </p:pic>
      <p:pic>
        <p:nvPicPr>
          <p:cNvPr id="4" name="Afbeelding 3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02905AFF-89BA-8326-97A3-827B7CB8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83" y="1307166"/>
            <a:ext cx="4252073" cy="164390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D55A992-5BB1-932A-6536-2AFAEA05D46E}"/>
              </a:ext>
            </a:extLst>
          </p:cNvPr>
          <p:cNvSpPr/>
          <p:nvPr/>
        </p:nvSpPr>
        <p:spPr>
          <a:xfrm>
            <a:off x="5932269" y="2460232"/>
            <a:ext cx="690283" cy="66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F7534805-7C35-780F-5227-FB914C9BE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02" y="3427319"/>
            <a:ext cx="3270437" cy="686921"/>
          </a:xfrm>
          <a:prstGeom prst="rect">
            <a:avLst/>
          </a:prstGeom>
        </p:spPr>
      </p:pic>
      <p:pic>
        <p:nvPicPr>
          <p:cNvPr id="9" name="Afbeelding 8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B47E8074-8EF3-3C98-CA2E-02E3F66B04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79" r="262" b="1316"/>
          <a:stretch>
            <a:fillRect/>
          </a:stretch>
        </p:blipFill>
        <p:spPr>
          <a:xfrm>
            <a:off x="6564758" y="4737567"/>
            <a:ext cx="4108075" cy="834360"/>
          </a:xfrm>
          <a:prstGeom prst="rect">
            <a:avLst/>
          </a:prstGeom>
        </p:spPr>
      </p:pic>
      <p:pic>
        <p:nvPicPr>
          <p:cNvPr id="8" name="Afbeelding 7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555715DD-4730-D0BA-1335-DB79E7198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845" y="4660526"/>
            <a:ext cx="4252634" cy="9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324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14605-6EFB-AFF3-4E65-AAC58A544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F18AEB7-DEE3-B953-E462-02A57F0E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6B6AC6-481D-D731-209F-928D77E2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66</a:t>
            </a:fld>
            <a:endParaRPr lang="nl-NL"/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9F553C56-850E-A6AC-C543-B582B236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8" y="1047750"/>
            <a:ext cx="5340239" cy="4773084"/>
          </a:xfrm>
          <a:prstGeom prst="rect">
            <a:avLst/>
          </a:prstGeom>
        </p:spPr>
      </p:pic>
      <p:pic>
        <p:nvPicPr>
          <p:cNvPr id="4" name="Afbeelding 3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B6C9A518-B8C8-E652-EDEB-33C077D4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83" y="1307166"/>
            <a:ext cx="4252073" cy="164390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5ACADB6-ADAE-71B2-7F48-AEDBAAF1368D}"/>
              </a:ext>
            </a:extLst>
          </p:cNvPr>
          <p:cNvSpPr/>
          <p:nvPr/>
        </p:nvSpPr>
        <p:spPr>
          <a:xfrm>
            <a:off x="5932269" y="2460232"/>
            <a:ext cx="690283" cy="66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8847988F-1510-7DAD-4520-C17C4DE38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02" y="3427319"/>
            <a:ext cx="3270437" cy="686921"/>
          </a:xfrm>
          <a:prstGeom prst="rect">
            <a:avLst/>
          </a:prstGeom>
        </p:spPr>
      </p:pic>
      <p:pic>
        <p:nvPicPr>
          <p:cNvPr id="9" name="Afbeelding 8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3E19FA3E-8D95-E72B-A6BB-DE24FD1AD4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79" r="262" b="1316"/>
          <a:stretch>
            <a:fillRect/>
          </a:stretch>
        </p:blipFill>
        <p:spPr>
          <a:xfrm>
            <a:off x="6564758" y="4737567"/>
            <a:ext cx="4108075" cy="834360"/>
          </a:xfrm>
          <a:prstGeom prst="rect">
            <a:avLst/>
          </a:prstGeom>
        </p:spPr>
      </p:pic>
      <p:pic>
        <p:nvPicPr>
          <p:cNvPr id="8" name="Afbeelding 7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CD6E0693-E820-A6A4-240F-A15864D57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845" y="4660526"/>
            <a:ext cx="4252634" cy="988361"/>
          </a:xfrm>
          <a:prstGeom prst="rect">
            <a:avLst/>
          </a:prstGeom>
        </p:spPr>
      </p:pic>
      <p:pic>
        <p:nvPicPr>
          <p:cNvPr id="10" name="Afbeelding 9" descr="Afbeelding met handschrift, Lettertype, kalligrafie, typografie&#10;&#10;Door AI gegenereerde inhoud is mogelijk onjuist.">
            <a:extLst>
              <a:ext uri="{FF2B5EF4-FFF2-40B4-BE49-F238E27FC236}">
                <a16:creationId xmlns:a16="http://schemas.microsoft.com/office/drawing/2014/main" id="{4DC023AF-BD55-2571-4476-0DAC21996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824" y="5644402"/>
            <a:ext cx="3618940" cy="4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98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04433-622A-A1CD-DBEC-71B2963FB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A57568E-11A8-3060-4BDB-88B557CE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D70F599-83FB-8797-1A61-94577886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pic>
        <p:nvPicPr>
          <p:cNvPr id="5" name="Afbeelding 4" descr="Afbeelding met tekst, handschrif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1E4A4124-4D44-B96B-6146-AF52B199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8" y="1047750"/>
            <a:ext cx="5340239" cy="4773084"/>
          </a:xfrm>
          <a:prstGeom prst="rect">
            <a:avLst/>
          </a:prstGeom>
        </p:spPr>
      </p:pic>
      <p:pic>
        <p:nvPicPr>
          <p:cNvPr id="4" name="Afbeelding 3" descr="Afbeelding met handschrift, tekst, Lettertype, kalligrafie&#10;&#10;Door AI gegenereerde inhoud is mogelijk onjuist.">
            <a:extLst>
              <a:ext uri="{FF2B5EF4-FFF2-40B4-BE49-F238E27FC236}">
                <a16:creationId xmlns:a16="http://schemas.microsoft.com/office/drawing/2014/main" id="{60A5A73E-5F12-152B-1770-C71250B4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83" y="1307166"/>
            <a:ext cx="4252073" cy="164390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31CD1DC-A47E-3686-0743-CB914C6B6E69}"/>
              </a:ext>
            </a:extLst>
          </p:cNvPr>
          <p:cNvSpPr/>
          <p:nvPr/>
        </p:nvSpPr>
        <p:spPr>
          <a:xfrm>
            <a:off x="5932269" y="2460232"/>
            <a:ext cx="690283" cy="66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handschrift, Lettertype, tekst, kalligrafie&#10;&#10;Door AI gegenereerde inhoud is mogelijk onjuist.">
            <a:extLst>
              <a:ext uri="{FF2B5EF4-FFF2-40B4-BE49-F238E27FC236}">
                <a16:creationId xmlns:a16="http://schemas.microsoft.com/office/drawing/2014/main" id="{E6C7B043-38E6-B796-6029-5CAD284DC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02" y="3427319"/>
            <a:ext cx="3270437" cy="686921"/>
          </a:xfrm>
          <a:prstGeom prst="rect">
            <a:avLst/>
          </a:prstGeom>
        </p:spPr>
      </p:pic>
      <p:pic>
        <p:nvPicPr>
          <p:cNvPr id="9" name="Afbeelding 8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E1E37FC0-619F-4A4D-7438-CE672D533F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79" r="262" b="1316"/>
          <a:stretch>
            <a:fillRect/>
          </a:stretch>
        </p:blipFill>
        <p:spPr>
          <a:xfrm>
            <a:off x="6564758" y="4737567"/>
            <a:ext cx="4108075" cy="834360"/>
          </a:xfrm>
          <a:prstGeom prst="rect">
            <a:avLst/>
          </a:prstGeom>
        </p:spPr>
      </p:pic>
      <p:pic>
        <p:nvPicPr>
          <p:cNvPr id="8" name="Afbeelding 7" descr="Afbeelding met handschrift, Lettertype, lijn, tekst&#10;&#10;Door AI gegenereerde inhoud is mogelijk onjuist.">
            <a:extLst>
              <a:ext uri="{FF2B5EF4-FFF2-40B4-BE49-F238E27FC236}">
                <a16:creationId xmlns:a16="http://schemas.microsoft.com/office/drawing/2014/main" id="{E64DF7D4-7FCF-360F-4F7C-25CCEC848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845" y="4660526"/>
            <a:ext cx="4252634" cy="988361"/>
          </a:xfrm>
          <a:prstGeom prst="rect">
            <a:avLst/>
          </a:prstGeom>
        </p:spPr>
      </p:pic>
      <p:pic>
        <p:nvPicPr>
          <p:cNvPr id="10" name="Afbeelding 9" descr="Afbeelding met handschrift, Lettertype, kalligrafie, typografie&#10;&#10;Door AI gegenereerde inhoud is mogelijk onjuist.">
            <a:extLst>
              <a:ext uri="{FF2B5EF4-FFF2-40B4-BE49-F238E27FC236}">
                <a16:creationId xmlns:a16="http://schemas.microsoft.com/office/drawing/2014/main" id="{425B0E79-DAD3-A2B4-3A91-441BBB278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824" y="5644402"/>
            <a:ext cx="3618940" cy="488578"/>
          </a:xfrm>
          <a:prstGeom prst="rect">
            <a:avLst/>
          </a:prstGeom>
        </p:spPr>
      </p:pic>
      <p:pic>
        <p:nvPicPr>
          <p:cNvPr id="11" name="Afbeelding 10" descr="Afbeelding met Lettertype, handschrift, kalligrafie, tekst&#10;&#10;Door AI gegenereerde inhoud is mogelijk onjuist.">
            <a:extLst>
              <a:ext uri="{FF2B5EF4-FFF2-40B4-BE49-F238E27FC236}">
                <a16:creationId xmlns:a16="http://schemas.microsoft.com/office/drawing/2014/main" id="{0BF6A02C-1435-ECAF-F5C4-145B23B7B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0825" y="6056220"/>
            <a:ext cx="3921499" cy="4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99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C839A-F5C8-5993-8508-3580FCF4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Fase overgangen</a:t>
            </a:r>
            <a:endParaRPr lang="nl-NL">
              <a:highlight>
                <a:srgbClr val="FFFF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CA4A6B-3F6B-E392-D91F-BBB524E92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2025-1 vraag 25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2707D5-2C1A-A518-BDD5-989A7512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CB29F5-9E68-3AE7-B4A3-3DAE4218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68</a:t>
            </a:fld>
            <a:endParaRPr lang="nl-NL"/>
          </a:p>
        </p:txBody>
      </p:sp>
      <p:pic>
        <p:nvPicPr>
          <p:cNvPr id="6" name="Afbeelding 5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BD17D5FC-4678-F7AB-4BB3-1181FF01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3" y="2543175"/>
            <a:ext cx="6470351" cy="1498481"/>
          </a:xfrm>
          <a:prstGeom prst="rect">
            <a:avLst/>
          </a:prstGeom>
        </p:spPr>
      </p:pic>
      <p:pic>
        <p:nvPicPr>
          <p:cNvPr id="7" name="Afbeelding 6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4D81AEE7-5769-579D-2E96-979D0855D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965" y="1825247"/>
            <a:ext cx="5154991" cy="4356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24CE1-6A22-C305-9495-6A4776B02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37" y="4056944"/>
            <a:ext cx="325226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675C9-FA2A-E4C6-8318-3FD4B8E83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60D00-E739-98B3-B4B3-342717E5D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noProof="0">
                <a:latin typeface="Effra"/>
              </a:rPr>
              <a:t>Bijlage</a:t>
            </a:r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2028CD-2482-EA27-08C3-30E3628F5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>
                <a:latin typeface="Effra"/>
              </a:rPr>
              <a:t>Met extra informatie</a:t>
            </a:r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A59D87-6F48-9882-EB15-73BE3CE3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AF24BC-2595-95E5-CA56-0271AECB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69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5971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2829-962E-40A1-6B06-87D7507C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Wat moet je uit je hoofd kennen?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3B6EF47-81A5-575B-0A1B-5F5EBC51A7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2786352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8707783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6218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Moleculaire stoffen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Zuren en basen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Water → H₂O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Waterstofperoxide → H₂O₂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Ammoniak → NH₃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Koolstofmono</a:t>
                      </a:r>
                      <a:r>
                        <a:rPr lang="nl-NL" noProof="0">
                          <a:latin typeface="Effra" panose="02000506080000020004"/>
                        </a:rPr>
                        <a:t>-oxide → CO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Koolstofdioxide → CO₂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Zwaveldioxide → SO₂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Zwaveltrioxide</a:t>
                      </a:r>
                      <a:r>
                        <a:rPr lang="nl-NL" noProof="0">
                          <a:latin typeface="Effra" panose="02000506080000020004"/>
                        </a:rPr>
                        <a:t> → SO₃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Zuurstof → 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 → H₂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Halogenen (zoals Cl₂, Br₂, F₂, I₂)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Alcohol (ethanol) → C₂H₆O of 		  C₂H₅OH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Glucose → C₆H₁₂O₆</a:t>
                      </a:r>
                    </a:p>
                    <a:p>
                      <a:r>
                        <a:rPr lang="nl-NL" noProof="0"/>
                        <a:t>Methaan → CH₄</a:t>
                      </a:r>
                      <a:endParaRPr lang="nl-NL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noProof="0"/>
                        <a:t>Zuren:</a:t>
                      </a:r>
                      <a:endParaRPr lang="nl-NL" noProof="0"/>
                    </a:p>
                    <a:p>
                      <a:r>
                        <a:rPr lang="nl-NL" noProof="0"/>
                        <a:t>Zoutzuur (HCl)</a:t>
                      </a:r>
                    </a:p>
                    <a:p>
                      <a:r>
                        <a:rPr lang="nl-NL" noProof="0"/>
                        <a:t>Verdund salpeterzuur (HNO₃)</a:t>
                      </a:r>
                    </a:p>
                    <a:p>
                      <a:r>
                        <a:rPr lang="nl-NL" noProof="0"/>
                        <a:t>Verdund zwavelzuur (H₂SO₄)</a:t>
                      </a:r>
                    </a:p>
                    <a:p>
                      <a:r>
                        <a:rPr lang="nl-NL" noProof="0"/>
                        <a:t>Koolzuur (H₂CO₃ )</a:t>
                      </a:r>
                    </a:p>
                    <a:p>
                      <a:r>
                        <a:rPr lang="nl-NL" noProof="0"/>
                        <a:t>Azijnzuur (HAc)</a:t>
                      </a:r>
                    </a:p>
                    <a:p>
                      <a:r>
                        <a:rPr lang="nl-NL" b="1" noProof="0"/>
                        <a:t>Basen:</a:t>
                      </a:r>
                      <a:endParaRPr lang="nl-NL" noProof="0"/>
                    </a:p>
                    <a:p>
                      <a:r>
                        <a:rPr lang="nl-NL" noProof="0"/>
                        <a:t>Natronloog (NaOH-oplossing)</a:t>
                      </a:r>
                    </a:p>
                    <a:p>
                      <a:r>
                        <a:rPr lang="nl-NL" noProof="0"/>
                        <a:t>	(alle zouten met OH</a:t>
                      </a:r>
                      <a:r>
                        <a:rPr lang="nl-NL" baseline="30000" noProof="0"/>
                        <a:t>-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Ammonia (NH₃-oplossing)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/>
                        <a:t>	(wordt NH</a:t>
                      </a:r>
                      <a:r>
                        <a:rPr lang="nl-NL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₄</a:t>
                      </a:r>
                      <a:r>
                        <a:rPr lang="nl-NL" baseline="30000" noProof="0"/>
                        <a:t>+</a:t>
                      </a:r>
                      <a:r>
                        <a:rPr lang="nl-NL" baseline="0" noProof="0"/>
                        <a:t>)</a:t>
                      </a:r>
                      <a:endParaRPr lang="nl-NL" baseline="30000" noProof="0"/>
                    </a:p>
                    <a:p>
                      <a:r>
                        <a:rPr lang="nl-NL" noProof="0"/>
                        <a:t>Kalkwater (Ca(OH)₂-oplossing)</a:t>
                      </a:r>
                    </a:p>
                    <a:p>
                      <a:r>
                        <a:rPr lang="nl-NL" noProof="0"/>
                        <a:t>Zouten met O</a:t>
                      </a:r>
                      <a:r>
                        <a:rPr lang="nl-NL" baseline="30000" noProof="0"/>
                        <a:t>2-</a:t>
                      </a:r>
                      <a:r>
                        <a:rPr lang="nl-NL" baseline="0" noProof="0"/>
                        <a:t> </a:t>
                      </a:r>
                    </a:p>
                    <a:p>
                      <a:r>
                        <a:rPr lang="nl-NL" baseline="0" noProof="0">
                          <a:latin typeface="Effra" panose="02000506080000020004"/>
                        </a:rPr>
                        <a:t>Zouten met CO</a:t>
                      </a:r>
                      <a:r>
                        <a:rPr lang="nl-NL" noProof="0"/>
                        <a:t>₃</a:t>
                      </a:r>
                      <a:r>
                        <a:rPr lang="nl-NL" baseline="30000" noProof="0"/>
                        <a:t>2-</a:t>
                      </a:r>
                      <a:endParaRPr lang="nl-NL" baseline="30000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H⁺ (</a:t>
                      </a:r>
                      <a:r>
                        <a:rPr lang="nl-NL" noProof="0" err="1"/>
                        <a:t>waterstof-ion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NH₄⁺ (ammonium-ion)</a:t>
                      </a:r>
                    </a:p>
                    <a:p>
                      <a:r>
                        <a:rPr lang="nl-NL" noProof="0"/>
                        <a:t>CO₃²⁻ (carbonaat-ion)</a:t>
                      </a:r>
                    </a:p>
                    <a:p>
                      <a:r>
                        <a:rPr lang="nl-NL" noProof="0"/>
                        <a:t>NO₃⁻ (</a:t>
                      </a:r>
                      <a:r>
                        <a:rPr lang="nl-NL" noProof="0" err="1"/>
                        <a:t>nitraat-ion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OH⁻ (hydroxide-ion)</a:t>
                      </a:r>
                    </a:p>
                    <a:p>
                      <a:r>
                        <a:rPr lang="nl-NL" noProof="0"/>
                        <a:t>PO₄³⁻ (fosfaat-ion)</a:t>
                      </a:r>
                    </a:p>
                    <a:p>
                      <a:r>
                        <a:rPr lang="nl-NL" noProof="0"/>
                        <a:t>SO₄²⁻ (</a:t>
                      </a:r>
                      <a:r>
                        <a:rPr lang="nl-NL" noProof="0" err="1"/>
                        <a:t>sulfaat-ion</a:t>
                      </a:r>
                      <a:r>
                        <a:rPr lang="nl-NL" noProof="0"/>
                        <a:t>)</a:t>
                      </a:r>
                    </a:p>
                    <a:p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speciale opmerking:</a:t>
                      </a:r>
                    </a:p>
                    <a:p>
                      <a:r>
                        <a:rPr lang="nl-NL" noProof="0"/>
                        <a:t>O²⁻ (oxide-ion)</a:t>
                      </a:r>
                      <a:endParaRPr lang="nl-NL" noProof="0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54338"/>
                  </a:ext>
                </a:extLst>
              </a:tr>
            </a:tbl>
          </a:graphicData>
        </a:graphic>
      </p:graphicFrame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59E16-7AF6-420E-CAA9-0F741504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Ethanol en glucose moet je kunnen herkennen! Niet weten.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33ED56-189C-22FF-06A3-751FC337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>
                <a:latin typeface="Effra" panose="02000506080000020004"/>
              </a:rPr>
              <a:t>7</a:t>
            </a:fld>
            <a:endParaRPr lang="nl-NL" noProof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7982590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61823-9931-3C4B-DF30-CBD51E43B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14DDD-2922-12CB-DA2D-2CBC044C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>
                <a:latin typeface="Effra"/>
              </a:rPr>
              <a:t>Socials</a:t>
            </a:r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03BD69-C3E2-625C-8DD7-31B192B1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5CEF90-FD40-50DF-673D-83E8C823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70</a:t>
            </a:fld>
            <a:endParaRPr lang="nl-NL" noProof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4527919E-5019-0952-10FB-A154079E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946" y="1500554"/>
            <a:ext cx="33528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l-NL" sz="1500" b="1" noProof="0">
                <a:latin typeface="Effra"/>
                <a:cs typeface="Arial"/>
              </a:rPr>
              <a:t>Martha Hensbergen</a:t>
            </a:r>
            <a:endParaRPr lang="nl-NL" sz="1500" noProof="0">
              <a:latin typeface="Effra"/>
            </a:endParaRPr>
          </a:p>
          <a:p>
            <a:pPr marL="0" indent="0">
              <a:buNone/>
            </a:pPr>
            <a:endParaRPr lang="nl-NL" sz="1500" noProof="0"/>
          </a:p>
          <a:p>
            <a:r>
              <a:rPr lang="nl-NL" sz="1500" noProof="0">
                <a:latin typeface="Effra"/>
                <a:cs typeface="Arial"/>
              </a:rPr>
              <a:t>Slimmer leren met Martha</a:t>
            </a:r>
            <a:endParaRPr lang="nl-NL" sz="1500" noProof="0">
              <a:latin typeface="Effra"/>
            </a:endParaRPr>
          </a:p>
          <a:p>
            <a:r>
              <a:rPr lang="nl-NL" sz="1500" noProof="0">
                <a:latin typeface="Effra"/>
                <a:cs typeface="Arial"/>
              </a:rPr>
              <a:t>Bijles in wiskunde, natuurkunde en scheikunde</a:t>
            </a:r>
          </a:p>
          <a:p>
            <a:r>
              <a:rPr lang="nl-NL" sz="1500" noProof="0">
                <a:latin typeface="Effra"/>
              </a:rPr>
              <a:t>Begeleiding in Slimmer leren</a:t>
            </a:r>
            <a:br>
              <a:rPr lang="nl-NL" sz="1500" noProof="0"/>
            </a:br>
            <a:endParaRPr lang="nl-NL" sz="1500" noProof="0"/>
          </a:p>
          <a:p>
            <a:r>
              <a:rPr lang="nl-NL" sz="1500" noProof="0">
                <a:latin typeface="Effra"/>
                <a:cs typeface="Arial"/>
              </a:rPr>
              <a:t>Tiktok: Slimmer leren met Martha</a:t>
            </a:r>
            <a:endParaRPr lang="nl-NL" sz="1500" noProof="0">
              <a:latin typeface="Effra"/>
            </a:endParaRPr>
          </a:p>
          <a:p>
            <a:r>
              <a:rPr lang="nl-NL" sz="1500" noProof="0">
                <a:latin typeface="Effra"/>
                <a:cs typeface="Arial"/>
              </a:rPr>
              <a:t>Youtube: Slimmer leren met Martha </a:t>
            </a:r>
            <a:endParaRPr lang="nl-NL" sz="1500" noProof="0">
              <a:latin typeface="Effra"/>
            </a:endParaRPr>
          </a:p>
          <a:p>
            <a:pPr marL="0" indent="0">
              <a:buNone/>
            </a:pPr>
            <a:br>
              <a:rPr lang="nl-NL" noProof="0"/>
            </a:br>
            <a:br>
              <a:rPr lang="nl-NL" noProof="0"/>
            </a:br>
            <a:br>
              <a:rPr lang="nl-NL" noProof="0"/>
            </a:br>
            <a:br>
              <a:rPr lang="nl-NL" noProof="0"/>
            </a:br>
            <a:br>
              <a:rPr lang="nl-NL" noProof="0"/>
            </a:br>
            <a:br>
              <a:rPr lang="nl-NL" noProof="0"/>
            </a:br>
            <a:br>
              <a:rPr lang="nl-NL" noProof="0"/>
            </a:br>
            <a:br>
              <a:rPr lang="nl-NL" noProof="0"/>
            </a:br>
            <a:br>
              <a:rPr lang="nl-NL" noProof="0"/>
            </a:br>
            <a:br>
              <a:rPr lang="nl-NL" noProof="0"/>
            </a:br>
            <a:endParaRPr lang="nl-NL" sz="1500" noProof="0"/>
          </a:p>
        </p:txBody>
      </p:sp>
      <p:pic>
        <p:nvPicPr>
          <p:cNvPr id="11" name="Afbeelding 10" descr="Afbeelding met Menselijk gezicht, persoon, glimlach, handschrift&#10;&#10;Door AI gegenereerde inhoud is mogelijk onjuist.">
            <a:extLst>
              <a:ext uri="{FF2B5EF4-FFF2-40B4-BE49-F238E27FC236}">
                <a16:creationId xmlns:a16="http://schemas.microsoft.com/office/drawing/2014/main" id="{E95E5A26-3CE3-2884-B435-E6BA2613B8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52" t="13103" r="-338" b="14138"/>
          <a:stretch/>
        </p:blipFill>
        <p:spPr>
          <a:xfrm>
            <a:off x="942539" y="1500554"/>
            <a:ext cx="2084070" cy="3360222"/>
          </a:xfrm>
          <a:prstGeom prst="rect">
            <a:avLst/>
          </a:prstGeom>
        </p:spPr>
      </p:pic>
      <p:sp>
        <p:nvSpPr>
          <p:cNvPr id="13" name="Tijdelijke aanduiding voor inhoud 9">
            <a:extLst>
              <a:ext uri="{FF2B5EF4-FFF2-40B4-BE49-F238E27FC236}">
                <a16:creationId xmlns:a16="http://schemas.microsoft.com/office/drawing/2014/main" id="{9AC6594C-0BF6-B847-9624-C07B601AA4A8}"/>
              </a:ext>
            </a:extLst>
          </p:cNvPr>
          <p:cNvSpPr txBox="1">
            <a:spLocks/>
          </p:cNvSpPr>
          <p:nvPr/>
        </p:nvSpPr>
        <p:spPr>
          <a:xfrm>
            <a:off x="8805469" y="1524000"/>
            <a:ext cx="33528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b="1" noProof="0">
                <a:latin typeface="Effra"/>
                <a:cs typeface="Arial"/>
              </a:rPr>
              <a:t>Thijs van der Tang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100" noProof="0"/>
          </a:p>
          <a:p>
            <a:r>
              <a:rPr lang="nl-NL" sz="1100" noProof="0">
                <a:latin typeface="Effra"/>
                <a:cs typeface="Arial"/>
              </a:rPr>
              <a:t>Docent Het Stedelijk, locatie Innova. </a:t>
            </a:r>
          </a:p>
          <a:p>
            <a:pPr marL="0" indent="0">
              <a:buNone/>
            </a:pPr>
            <a:r>
              <a:rPr lang="nl-NL" sz="1100" noProof="0">
                <a:latin typeface="Effra"/>
                <a:cs typeface="Arial"/>
              </a:rPr>
              <a:t>        Natuur- en scheikunde.</a:t>
            </a:r>
          </a:p>
          <a:p>
            <a:endParaRPr lang="nl-NL" sz="1100" noProof="0">
              <a:latin typeface="Effra"/>
            </a:endParaRPr>
          </a:p>
          <a:p>
            <a:r>
              <a:rPr lang="nl-NL" sz="1100" noProof="0">
                <a:latin typeface="Effra"/>
              </a:rPr>
              <a:t>Instagram: </a:t>
            </a:r>
            <a:r>
              <a:rPr lang="nl-NL" sz="1100" noProof="0">
                <a:latin typeface="Effra"/>
                <a:hlinkClick r:id="rId4"/>
              </a:rPr>
              <a:t>@meneer_tangens</a:t>
            </a:r>
            <a:endParaRPr lang="nl-NL" sz="1100" noProof="0">
              <a:latin typeface="Effra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nl-NL" sz="1800" noProof="0"/>
            </a:br>
            <a:br>
              <a:rPr lang="nl-NL" sz="1800" noProof="0"/>
            </a:br>
            <a:br>
              <a:rPr lang="nl-NL" sz="1800" noProof="0"/>
            </a:br>
            <a:br>
              <a:rPr lang="nl-NL" sz="1800" noProof="0"/>
            </a:br>
            <a:br>
              <a:rPr lang="nl-NL" sz="1800" noProof="0"/>
            </a:br>
            <a:br>
              <a:rPr lang="nl-NL" sz="1800" noProof="0"/>
            </a:br>
            <a:br>
              <a:rPr lang="nl-NL" sz="1800" noProof="0"/>
            </a:br>
            <a:br>
              <a:rPr lang="nl-NL" sz="1800" noProof="0"/>
            </a:br>
            <a:br>
              <a:rPr lang="nl-NL" sz="1800" noProof="0"/>
            </a:br>
            <a:br>
              <a:rPr lang="nl-NL" sz="1800" noProof="0"/>
            </a:br>
            <a:endParaRPr lang="nl-NL" sz="1100" noProof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6456A3B-0BCB-1ACF-088B-26D0B5F95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r="18989"/>
          <a:stretch/>
        </p:blipFill>
        <p:spPr>
          <a:xfrm>
            <a:off x="6581338" y="1512276"/>
            <a:ext cx="2084070" cy="33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306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503ED-60FF-9F6F-739B-431A4898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Onderwerpen stream 2025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F31767-7C92-63A5-F260-DE5F5886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Zuur base reactie</a:t>
            </a:r>
          </a:p>
          <a:p>
            <a:r>
              <a:rPr lang="nl-NL">
                <a:latin typeface="Effra"/>
              </a:rPr>
              <a:t>Rekenen met grote getallen</a:t>
            </a:r>
          </a:p>
          <a:p>
            <a:r>
              <a:rPr lang="nl-NL">
                <a:latin typeface="Effra"/>
              </a:rPr>
              <a:t>Verbrandingsrecaties</a:t>
            </a:r>
          </a:p>
          <a:p>
            <a:r>
              <a:rPr lang="nl-NL">
                <a:latin typeface="Effra"/>
              </a:rPr>
              <a:t>Massaverhoudingen</a:t>
            </a:r>
          </a:p>
          <a:p>
            <a:r>
              <a:rPr lang="nl-NL">
                <a:latin typeface="Effra"/>
              </a:rPr>
              <a:t>Zouten</a:t>
            </a:r>
          </a:p>
          <a:p>
            <a:r>
              <a:rPr lang="nl-NL">
                <a:latin typeface="Effra"/>
              </a:rPr>
              <a:t>Reactievergelijkingen</a:t>
            </a:r>
          </a:p>
          <a:p>
            <a:r>
              <a:rPr lang="nl-NL">
                <a:latin typeface="Effra"/>
              </a:rPr>
              <a:t>Ontbrekende stoffen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E6EB6B-792D-75B5-E137-6F2C7C0B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6C8321-802F-61A6-55DD-2F4E23E7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71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8904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9D30C-3ADA-00B6-084A-6B1979F78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62735-38BB-E0E5-920D-765F6AC1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Onderwerpen stream 2024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F47D29-BA42-2308-1FAF-360702886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>
                <a:latin typeface="Effra"/>
              </a:rPr>
              <a:t>Zuren en basen</a:t>
            </a:r>
          </a:p>
          <a:p>
            <a:r>
              <a:rPr lang="nl-NL">
                <a:latin typeface="Effra"/>
              </a:rPr>
              <a:t>Reactievergelijkingen</a:t>
            </a:r>
          </a:p>
          <a:p>
            <a:r>
              <a:rPr lang="nl-NL">
                <a:latin typeface="Effra"/>
              </a:rPr>
              <a:t>Ondermaat en overmaat</a:t>
            </a:r>
          </a:p>
          <a:p>
            <a:r>
              <a:rPr lang="nl-NL">
                <a:latin typeface="Effra"/>
              </a:rPr>
              <a:t>Massapercentages</a:t>
            </a:r>
          </a:p>
          <a:p>
            <a:r>
              <a:rPr lang="nl-NL">
                <a:latin typeface="Effra"/>
              </a:rPr>
              <a:t>Titraties en concentratie</a:t>
            </a:r>
          </a:p>
          <a:p>
            <a:r>
              <a:rPr lang="nl-NL">
                <a:latin typeface="Effra"/>
              </a:rPr>
              <a:t>Verbrandingsvoorwaarden</a:t>
            </a:r>
          </a:p>
          <a:p>
            <a:r>
              <a:rPr lang="nl-NL">
                <a:latin typeface="Effra"/>
              </a:rPr>
              <a:t>Blokkenschema's</a:t>
            </a:r>
          </a:p>
          <a:p>
            <a:r>
              <a:rPr lang="nl-NL">
                <a:latin typeface="Effra"/>
              </a:rPr>
              <a:t>Rekenen</a:t>
            </a:r>
          </a:p>
          <a:p>
            <a:r>
              <a:rPr lang="nl-NL">
                <a:latin typeface="Effra"/>
              </a:rPr>
              <a:t>Water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D41C90-9A7C-B0E3-E954-E6F45249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87F7C1-9799-561F-AD33-BA8BD887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72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93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ADEA-9505-0373-6050-37E57C98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7380-E4C5-F01A-7CF4-94EFC44C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Wat moet je uit je hoofd kennen?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82E10B0-6BAF-52AA-DC20-95C2AC1B26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2786352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8707783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6218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Moleculaire stoffen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Zuren en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Water → H₂O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Waterstofperoxide → H₂O₂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Ammoniak → NH₃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Koolstofmono</a:t>
                      </a:r>
                      <a:r>
                        <a:rPr lang="nl-NL" noProof="0">
                          <a:latin typeface="Effra" panose="02000506080000020004"/>
                        </a:rPr>
                        <a:t>-oxide → CO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Koolstofdioxide → CO₂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Zwaveldioxide → SO₂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Zwaveltrioxide</a:t>
                      </a:r>
                      <a:r>
                        <a:rPr lang="nl-NL" noProof="0">
                          <a:latin typeface="Effra" panose="02000506080000020004"/>
                        </a:rPr>
                        <a:t> → SO₃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Zuurstof → 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 → H₂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Halogenen (zoals Cl₂, Br₂, F₂, I₂)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Alcohol (ethanol) → C₂H₆O of 		  C₂H₅OH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Glucose → C₆H₁₂O₆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Methaan → CH₄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noProof="0">
                          <a:latin typeface="Effra" panose="02000506080000020004"/>
                        </a:rPr>
                        <a:t>Zuren:</a:t>
                      </a:r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Zoutzuur (</a:t>
                      </a:r>
                      <a:r>
                        <a:rPr lang="nl-NL" noProof="0" err="1">
                          <a:latin typeface="Effra" panose="02000506080000020004"/>
                        </a:rPr>
                        <a:t>HCl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Verdund salpeterzuur (HNO₃)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Verdund zwavelzuur (H₂SO₄)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Koolzuur (H₂CO₃ 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Azijnzuur (</a:t>
                      </a:r>
                      <a:r>
                        <a:rPr lang="nl-NL" noProof="0" err="1">
                          <a:latin typeface="Effra" panose="02000506080000020004"/>
                        </a:rPr>
                        <a:t>HAc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b="1" noProof="0">
                          <a:latin typeface="Effra" panose="02000506080000020004"/>
                        </a:rPr>
                        <a:t>Basen:</a:t>
                      </a:r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Natronloog (</a:t>
                      </a:r>
                      <a:r>
                        <a:rPr lang="nl-NL" noProof="0" err="1">
                          <a:latin typeface="Effra" panose="02000506080000020004"/>
                        </a:rPr>
                        <a:t>NaOH</a:t>
                      </a:r>
                      <a:r>
                        <a:rPr lang="nl-NL" noProof="0">
                          <a:latin typeface="Effra" panose="02000506080000020004"/>
                        </a:rPr>
                        <a:t>-oplossing)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	(alle zouten met OH</a:t>
                      </a:r>
                      <a:r>
                        <a:rPr lang="nl-NL" baseline="30000" noProof="0">
                          <a:latin typeface="Effra" panose="02000506080000020004"/>
                        </a:rPr>
                        <a:t>-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Ammonia (NH₃-oplossing)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>
                          <a:latin typeface="Effra" panose="02000506080000020004"/>
                        </a:rPr>
                        <a:t>	(wordt NH</a:t>
                      </a:r>
                      <a:r>
                        <a:rPr lang="nl-NL" sz="1800" b="0" i="0" kern="1200" noProof="0">
                          <a:solidFill>
                            <a:schemeClr val="dk1"/>
                          </a:solidFill>
                          <a:effectLst/>
                          <a:latin typeface="Effra" panose="02000506080000020004"/>
                          <a:ea typeface="+mn-ea"/>
                          <a:cs typeface="+mn-cs"/>
                        </a:rPr>
                        <a:t>₄</a:t>
                      </a:r>
                      <a:r>
                        <a:rPr lang="nl-NL" baseline="30000" noProof="0">
                          <a:latin typeface="Effra" panose="02000506080000020004"/>
                        </a:rPr>
                        <a:t>+</a:t>
                      </a:r>
                      <a:r>
                        <a:rPr lang="nl-NL" baseline="0" noProof="0">
                          <a:latin typeface="Effra" panose="02000506080000020004"/>
                        </a:rPr>
                        <a:t>)</a:t>
                      </a:r>
                      <a:endParaRPr lang="nl-NL" baseline="30000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Kalkwater (Ca(OH)₂-oplossing)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Zouten met O</a:t>
                      </a:r>
                      <a:r>
                        <a:rPr lang="nl-NL" baseline="30000" noProof="0">
                          <a:latin typeface="Effra" panose="02000506080000020004"/>
                        </a:rPr>
                        <a:t>2-</a:t>
                      </a:r>
                      <a:r>
                        <a:rPr lang="nl-NL" baseline="0" noProof="0">
                          <a:latin typeface="Effra" panose="02000506080000020004"/>
                        </a:rPr>
                        <a:t> </a:t>
                      </a:r>
                    </a:p>
                    <a:p>
                      <a:r>
                        <a:rPr lang="nl-NL" baseline="0" noProof="0">
                          <a:latin typeface="Effra" panose="02000506080000020004"/>
                        </a:rPr>
                        <a:t>Zouten met CO</a:t>
                      </a:r>
                      <a:r>
                        <a:rPr lang="nl-NL" noProof="0">
                          <a:latin typeface="Effra" panose="02000506080000020004"/>
                        </a:rPr>
                        <a:t>₃</a:t>
                      </a:r>
                      <a:r>
                        <a:rPr lang="nl-NL" baseline="30000" noProof="0">
                          <a:latin typeface="Effra" panose="02000506080000020004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H⁺ (</a:t>
                      </a:r>
                      <a:r>
                        <a:rPr lang="nl-NL" noProof="0" err="1">
                          <a:latin typeface="Effra" panose="02000506080000020004"/>
                        </a:rPr>
                        <a:t>waterstof-ion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NH₄⁺ (ammonium-ion)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CO₃²⁻ (carbonaat-ion)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NO₃⁻ (</a:t>
                      </a:r>
                      <a:r>
                        <a:rPr lang="nl-NL" noProof="0" err="1">
                          <a:latin typeface="Effra" panose="02000506080000020004"/>
                        </a:rPr>
                        <a:t>nitraat-ion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OH⁻ (hydroxide-ion)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PO₄³⁻ (fosfaat-ion)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SO₄²⁻ (</a:t>
                      </a:r>
                      <a:r>
                        <a:rPr lang="nl-NL" noProof="0" err="1">
                          <a:latin typeface="Effra" panose="02000506080000020004"/>
                        </a:rPr>
                        <a:t>sulfaat-ion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speciale opmerking: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O²⁻ (oxide-ion)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54338"/>
                  </a:ext>
                </a:extLst>
              </a:tr>
            </a:tbl>
          </a:graphicData>
        </a:graphic>
      </p:graphicFrame>
      <p:sp>
        <p:nvSpPr>
          <p:cNvPr id="3" name="Ovaal 2">
            <a:extLst>
              <a:ext uri="{FF2B5EF4-FFF2-40B4-BE49-F238E27FC236}">
                <a16:creationId xmlns:a16="http://schemas.microsoft.com/office/drawing/2014/main" id="{6E5732B7-6288-86C6-A168-606E73A515DB}"/>
              </a:ext>
            </a:extLst>
          </p:cNvPr>
          <p:cNvSpPr/>
          <p:nvPr/>
        </p:nvSpPr>
        <p:spPr>
          <a:xfrm>
            <a:off x="346668" y="3984172"/>
            <a:ext cx="3707842" cy="132556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58D8F-8CAB-DEAF-3AF5-777A678F8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b="7253"/>
          <a:stretch/>
        </p:blipFill>
        <p:spPr bwMode="auto">
          <a:xfrm>
            <a:off x="4334744" y="1305706"/>
            <a:ext cx="7019053" cy="49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FEF3BE0-2672-E7DD-E9D6-A65BB3BDCF00}"/>
              </a:ext>
            </a:extLst>
          </p:cNvPr>
          <p:cNvCxnSpPr>
            <a:cxnSpLocks/>
          </p:cNvCxnSpPr>
          <p:nvPr/>
        </p:nvCxnSpPr>
        <p:spPr>
          <a:xfrm>
            <a:off x="9716756" y="3310932"/>
            <a:ext cx="758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D07D965-1A93-DAF3-ABC8-CDDFBE9995F1}"/>
              </a:ext>
            </a:extLst>
          </p:cNvPr>
          <p:cNvCxnSpPr>
            <a:cxnSpLocks/>
          </p:cNvCxnSpPr>
          <p:nvPr/>
        </p:nvCxnSpPr>
        <p:spPr>
          <a:xfrm>
            <a:off x="10485455" y="3270738"/>
            <a:ext cx="0" cy="798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24C2180-23F4-2CE8-C323-7CDA01DB6614}"/>
              </a:ext>
            </a:extLst>
          </p:cNvPr>
          <p:cNvSpPr txBox="1">
            <a:spLocks/>
          </p:cNvSpPr>
          <p:nvPr/>
        </p:nvSpPr>
        <p:spPr>
          <a:xfrm rot="20643976">
            <a:off x="940356" y="642923"/>
            <a:ext cx="1621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noProof="0">
                <a:solidFill>
                  <a:srgbClr val="FF0000"/>
                </a:solidFill>
              </a:rPr>
              <a:t>TIP 1!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DC9BE917-7484-BD2D-4D2F-F9F16A8B1589}"/>
              </a:ext>
            </a:extLst>
          </p:cNvPr>
          <p:cNvSpPr/>
          <p:nvPr/>
        </p:nvSpPr>
        <p:spPr>
          <a:xfrm>
            <a:off x="4747846" y="2828611"/>
            <a:ext cx="422031" cy="3366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3CFF214D-A1C8-DBA9-98CC-E96F048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Ethanol en glucose moet je kunnen herkennen! Niet weten.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23289BD7-B2AA-B263-C977-21751EA6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082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3B243-BC2C-14B7-7A9E-4311A2D8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43F2-5D9E-2E58-50DE-C0EDE2A5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Wat moet je uit je hoofd kennen?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98BA1F3-5752-FB33-24AE-741ECF4602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2786352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8707783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6218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Moleculaire stoffen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Zuren en basen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Water → H₂O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Waterstofperoxide → H₂O₂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Ammoniak → NH₃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Koolstofmono</a:t>
                      </a:r>
                      <a:r>
                        <a:rPr lang="nl-NL" noProof="0">
                          <a:latin typeface="Effra" panose="02000506080000020004"/>
                        </a:rPr>
                        <a:t>-oxide → CO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Koolstofdioxide → CO₂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Zwaveldioxide → SO₂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Zwaveltrioxide</a:t>
                      </a:r>
                      <a:r>
                        <a:rPr lang="nl-NL" noProof="0">
                          <a:latin typeface="Effra" panose="02000506080000020004"/>
                        </a:rPr>
                        <a:t> → SO₃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Zuurstof → 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 → H₂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Halogenen (zoals Cl₂, Br₂, F₂, I₂)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Alcohol (ethanol) → C₂H₆O of 		  C₂H₅OH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Glucose → C₆H₁₂O₆</a:t>
                      </a:r>
                    </a:p>
                    <a:p>
                      <a:r>
                        <a:rPr lang="nl-NL" noProof="0"/>
                        <a:t>Methaan → CH₄</a:t>
                      </a:r>
                      <a:endParaRPr lang="nl-NL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noProof="0"/>
                        <a:t>Zuren:</a:t>
                      </a:r>
                      <a:endParaRPr lang="nl-NL" noProof="0"/>
                    </a:p>
                    <a:p>
                      <a:r>
                        <a:rPr lang="nl-NL" noProof="0"/>
                        <a:t>Zoutzuur (</a:t>
                      </a:r>
                      <a:r>
                        <a:rPr lang="nl-NL" noProof="0" err="1"/>
                        <a:t>HCl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Verdund salpeterzuur (HNO₃)</a:t>
                      </a:r>
                    </a:p>
                    <a:p>
                      <a:r>
                        <a:rPr lang="nl-NL" noProof="0"/>
                        <a:t>Verdund zwavelzuur (H₂SO₄)</a:t>
                      </a:r>
                    </a:p>
                    <a:p>
                      <a:r>
                        <a:rPr lang="nl-NL" noProof="0"/>
                        <a:t>Koolzuur (H₂CO₃ )</a:t>
                      </a:r>
                    </a:p>
                    <a:p>
                      <a:r>
                        <a:rPr lang="nl-NL" noProof="0"/>
                        <a:t>Azijnzuur (</a:t>
                      </a:r>
                      <a:r>
                        <a:rPr lang="nl-NL" noProof="0" err="1"/>
                        <a:t>HAc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b="1" noProof="0"/>
                        <a:t>Basen:</a:t>
                      </a:r>
                      <a:endParaRPr lang="nl-NL" noProof="0"/>
                    </a:p>
                    <a:p>
                      <a:r>
                        <a:rPr lang="nl-NL" noProof="0"/>
                        <a:t>Natronloog (</a:t>
                      </a:r>
                      <a:r>
                        <a:rPr lang="nl-NL" noProof="0" err="1"/>
                        <a:t>NaOH</a:t>
                      </a:r>
                      <a:r>
                        <a:rPr lang="nl-NL" noProof="0"/>
                        <a:t>-oplossing)</a:t>
                      </a:r>
                    </a:p>
                    <a:p>
                      <a:r>
                        <a:rPr lang="nl-NL" noProof="0"/>
                        <a:t>	(alle zouten met OH</a:t>
                      </a:r>
                      <a:r>
                        <a:rPr lang="nl-NL" baseline="30000" noProof="0"/>
                        <a:t>-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Ammonia (NH₃-oplossing)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/>
                        <a:t>	(wordt NH</a:t>
                      </a:r>
                      <a:r>
                        <a:rPr lang="nl-NL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₄</a:t>
                      </a:r>
                      <a:r>
                        <a:rPr lang="nl-NL" baseline="30000" noProof="0"/>
                        <a:t>+</a:t>
                      </a:r>
                      <a:r>
                        <a:rPr lang="nl-NL" baseline="0" noProof="0"/>
                        <a:t>)</a:t>
                      </a:r>
                      <a:endParaRPr lang="nl-NL" baseline="30000" noProof="0"/>
                    </a:p>
                    <a:p>
                      <a:r>
                        <a:rPr lang="nl-NL" noProof="0"/>
                        <a:t>Kalkwater (Ca(OH)₂-oplossing)</a:t>
                      </a:r>
                    </a:p>
                    <a:p>
                      <a:r>
                        <a:rPr lang="nl-NL" noProof="0"/>
                        <a:t>Zouten met O</a:t>
                      </a:r>
                      <a:r>
                        <a:rPr lang="nl-NL" baseline="30000" noProof="0"/>
                        <a:t>2-</a:t>
                      </a:r>
                      <a:r>
                        <a:rPr lang="nl-NL" baseline="0" noProof="0"/>
                        <a:t> </a:t>
                      </a:r>
                    </a:p>
                    <a:p>
                      <a:r>
                        <a:rPr lang="nl-NL" baseline="0" noProof="0">
                          <a:latin typeface="Effra" panose="02000506080000020004"/>
                        </a:rPr>
                        <a:t>Zouten met CO</a:t>
                      </a:r>
                      <a:r>
                        <a:rPr lang="nl-NL" noProof="0"/>
                        <a:t>₃</a:t>
                      </a:r>
                      <a:r>
                        <a:rPr lang="nl-NL" baseline="30000" noProof="0"/>
                        <a:t>2-</a:t>
                      </a:r>
                      <a:endParaRPr lang="nl-NL" baseline="30000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H⁺ (</a:t>
                      </a:r>
                      <a:r>
                        <a:rPr lang="nl-NL" noProof="0" err="1"/>
                        <a:t>waterstof-ion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NH₄⁺ (ammonium-ion)</a:t>
                      </a:r>
                    </a:p>
                    <a:p>
                      <a:r>
                        <a:rPr lang="nl-NL" noProof="0"/>
                        <a:t>CO₃²⁻ (carbonaat-ion)</a:t>
                      </a:r>
                    </a:p>
                    <a:p>
                      <a:r>
                        <a:rPr lang="nl-NL" noProof="0"/>
                        <a:t>NO₃⁻ (</a:t>
                      </a:r>
                      <a:r>
                        <a:rPr lang="nl-NL" noProof="0" err="1"/>
                        <a:t>nitraat-ion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OH⁻ (hydroxide-ion)</a:t>
                      </a:r>
                    </a:p>
                    <a:p>
                      <a:r>
                        <a:rPr lang="nl-NL" noProof="0"/>
                        <a:t>PO₄³⁻ (fosfaat-ion)</a:t>
                      </a:r>
                    </a:p>
                    <a:p>
                      <a:r>
                        <a:rPr lang="nl-NL" noProof="0"/>
                        <a:t>SO₄²⁻ (</a:t>
                      </a:r>
                      <a:r>
                        <a:rPr lang="nl-NL" noProof="0" err="1"/>
                        <a:t>sulfaat-ion</a:t>
                      </a:r>
                      <a:r>
                        <a:rPr lang="nl-NL" noProof="0"/>
                        <a:t>)</a:t>
                      </a:r>
                    </a:p>
                    <a:p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speciale opmerking:</a:t>
                      </a:r>
                    </a:p>
                    <a:p>
                      <a:r>
                        <a:rPr lang="nl-NL" noProof="0"/>
                        <a:t>O²⁻ (oxide-ion)</a:t>
                      </a:r>
                      <a:endParaRPr lang="nl-NL" noProof="0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5433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917FBDF-0329-6615-F4A1-EEF05466C6D4}"/>
              </a:ext>
            </a:extLst>
          </p:cNvPr>
          <p:cNvSpPr txBox="1">
            <a:spLocks/>
          </p:cNvSpPr>
          <p:nvPr/>
        </p:nvSpPr>
        <p:spPr>
          <a:xfrm rot="20643976">
            <a:off x="940356" y="642923"/>
            <a:ext cx="1621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noProof="0">
                <a:solidFill>
                  <a:srgbClr val="FF0000"/>
                </a:solidFill>
                <a:latin typeface="Effra" panose="02000506080000020004"/>
              </a:rPr>
              <a:t>TIP 2!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E7F410-396D-75D6-C2D0-BBBE47965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3842" r="49991" b="54275"/>
          <a:stretch/>
        </p:blipFill>
        <p:spPr bwMode="auto">
          <a:xfrm>
            <a:off x="175647" y="1832164"/>
            <a:ext cx="4174211" cy="28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92D2314-64C1-FB8F-CC26-4C20345505C4}"/>
              </a:ext>
            </a:extLst>
          </p:cNvPr>
          <p:cNvSpPr/>
          <p:nvPr/>
        </p:nvSpPr>
        <p:spPr>
          <a:xfrm>
            <a:off x="838200" y="2495227"/>
            <a:ext cx="3449664" cy="1647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>
              <a:latin typeface="Effra" panose="02000506080000020004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3595C5B-D284-2B08-BAEB-433519A085B0}"/>
              </a:ext>
            </a:extLst>
          </p:cNvPr>
          <p:cNvCxnSpPr/>
          <p:nvPr/>
        </p:nvCxnSpPr>
        <p:spPr>
          <a:xfrm>
            <a:off x="447152" y="2336242"/>
            <a:ext cx="37597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1E7F5B2-7D8F-6E51-CE0C-13910133C810}"/>
              </a:ext>
            </a:extLst>
          </p:cNvPr>
          <p:cNvCxnSpPr>
            <a:cxnSpLocks/>
          </p:cNvCxnSpPr>
          <p:nvPr/>
        </p:nvCxnSpPr>
        <p:spPr>
          <a:xfrm>
            <a:off x="659004" y="2070197"/>
            <a:ext cx="0" cy="378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edachtewolkje: wolk 9">
            <a:extLst>
              <a:ext uri="{FF2B5EF4-FFF2-40B4-BE49-F238E27FC236}">
                <a16:creationId xmlns:a16="http://schemas.microsoft.com/office/drawing/2014/main" id="{0D0593CB-9D1A-E853-379D-436BAC65C2B3}"/>
              </a:ext>
            </a:extLst>
          </p:cNvPr>
          <p:cNvSpPr/>
          <p:nvPr/>
        </p:nvSpPr>
        <p:spPr>
          <a:xfrm>
            <a:off x="5705789" y="316523"/>
            <a:ext cx="4769618" cy="2132162"/>
          </a:xfrm>
          <a:prstGeom prst="cloudCallout">
            <a:avLst>
              <a:gd name="adj1" fmla="val -40205"/>
              <a:gd name="adj2" fmla="val 8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0">
                <a:latin typeface="Effra" panose="02000506080000020004"/>
              </a:rPr>
              <a:t>Het zuur deeltje is H</a:t>
            </a:r>
            <a:r>
              <a:rPr lang="nl-NL" baseline="30000" noProof="0">
                <a:latin typeface="Effra" panose="02000506080000020004"/>
              </a:rPr>
              <a:t>+</a:t>
            </a:r>
          </a:p>
          <a:p>
            <a:pPr algn="ctr"/>
            <a:r>
              <a:rPr lang="nl-NL" noProof="0">
                <a:latin typeface="Effra" panose="02000506080000020004"/>
              </a:rPr>
              <a:t>Zuur= stof die H</a:t>
            </a:r>
            <a:r>
              <a:rPr lang="nl-NL" baseline="30000" noProof="0">
                <a:latin typeface="Effra" panose="02000506080000020004"/>
              </a:rPr>
              <a:t>+</a:t>
            </a:r>
            <a:r>
              <a:rPr lang="nl-NL" noProof="0">
                <a:latin typeface="Effra" panose="02000506080000020004"/>
              </a:rPr>
              <a:t> </a:t>
            </a:r>
            <a:br>
              <a:rPr lang="nl-NL" noProof="0">
                <a:latin typeface="Effra" panose="02000506080000020004"/>
              </a:rPr>
            </a:br>
            <a:r>
              <a:rPr lang="nl-NL" noProof="0">
                <a:latin typeface="Effra" panose="02000506080000020004"/>
              </a:rPr>
              <a:t>kan afstaan aan een oplossing!</a:t>
            </a:r>
          </a:p>
          <a:p>
            <a:pPr algn="ctr"/>
            <a:r>
              <a:rPr lang="nl-NL" noProof="0">
                <a:latin typeface="Effra" panose="02000506080000020004"/>
              </a:rPr>
              <a:t>Voorbeeld: </a:t>
            </a:r>
            <a:r>
              <a:rPr lang="nl-NL" noProof="0" err="1">
                <a:solidFill>
                  <a:srgbClr val="FF0000"/>
                </a:solidFill>
                <a:latin typeface="Effra" panose="02000506080000020004"/>
              </a:rPr>
              <a:t>H</a:t>
            </a:r>
            <a:r>
              <a:rPr lang="nl-NL" noProof="0" err="1">
                <a:latin typeface="Effra" panose="02000506080000020004"/>
              </a:rPr>
              <a:t>Cl</a:t>
            </a:r>
            <a:r>
              <a:rPr lang="nl-NL" noProof="0">
                <a:latin typeface="Effra" panose="02000506080000020004"/>
              </a:rPr>
              <a:t> </a:t>
            </a:r>
            <a:r>
              <a:rPr lang="nl-NL" noProof="0">
                <a:latin typeface="Effra" panose="02000506080000020004"/>
                <a:sym typeface="Wingdings" panose="05000000000000000000" pitchFamily="2" charset="2"/>
              </a:rPr>
              <a:t> </a:t>
            </a:r>
            <a:r>
              <a:rPr lang="nl-NL" noProof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baseline="30000" noProof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+</a:t>
            </a:r>
            <a:r>
              <a:rPr lang="nl-NL" noProof="0">
                <a:latin typeface="Effra" panose="02000506080000020004"/>
                <a:sym typeface="Wingdings" panose="05000000000000000000" pitchFamily="2" charset="2"/>
              </a:rPr>
              <a:t> + Cl</a:t>
            </a:r>
            <a:r>
              <a:rPr lang="nl-NL" baseline="30000" noProof="0">
                <a:latin typeface="Effra" panose="02000506080000020004"/>
                <a:sym typeface="Wingdings" panose="05000000000000000000" pitchFamily="2" charset="2"/>
              </a:rPr>
              <a:t>-</a:t>
            </a:r>
            <a:endParaRPr lang="nl-NL" baseline="30000" noProof="0">
              <a:latin typeface="Effra" panose="02000506080000020004"/>
            </a:endParaRPr>
          </a:p>
        </p:txBody>
      </p:sp>
      <p:sp>
        <p:nvSpPr>
          <p:cNvPr id="11" name="Gedachtewolkje: wolk 10">
            <a:extLst>
              <a:ext uri="{FF2B5EF4-FFF2-40B4-BE49-F238E27FC236}">
                <a16:creationId xmlns:a16="http://schemas.microsoft.com/office/drawing/2014/main" id="{5CC0762B-3D48-6F64-9F0C-0F31DD50E73B}"/>
              </a:ext>
            </a:extLst>
          </p:cNvPr>
          <p:cNvSpPr/>
          <p:nvPr/>
        </p:nvSpPr>
        <p:spPr>
          <a:xfrm>
            <a:off x="7121729" y="4032271"/>
            <a:ext cx="5104562" cy="2656058"/>
          </a:xfrm>
          <a:prstGeom prst="cloudCallout">
            <a:avLst>
              <a:gd name="adj1" fmla="val -64059"/>
              <a:gd name="adj2" fmla="val -24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0">
                <a:latin typeface="Effra" panose="02000506080000020004"/>
              </a:rPr>
              <a:t>Het base deeltje is OH</a:t>
            </a:r>
            <a:r>
              <a:rPr lang="nl-NL" baseline="30000" noProof="0">
                <a:latin typeface="Effra" panose="02000506080000020004"/>
              </a:rPr>
              <a:t>-</a:t>
            </a:r>
          </a:p>
          <a:p>
            <a:pPr algn="ctr"/>
            <a:r>
              <a:rPr lang="nl-NL" noProof="0">
                <a:latin typeface="Effra" panose="02000506080000020004"/>
              </a:rPr>
              <a:t>Base= stof die OH</a:t>
            </a:r>
            <a:r>
              <a:rPr lang="nl-NL" baseline="30000" noProof="0">
                <a:latin typeface="Effra" panose="02000506080000020004"/>
              </a:rPr>
              <a:t>-</a:t>
            </a:r>
            <a:r>
              <a:rPr lang="nl-NL" noProof="0">
                <a:latin typeface="Effra" panose="02000506080000020004"/>
              </a:rPr>
              <a:t> </a:t>
            </a:r>
            <a:br>
              <a:rPr lang="nl-NL" noProof="0">
                <a:latin typeface="Effra" panose="02000506080000020004"/>
              </a:rPr>
            </a:br>
            <a:r>
              <a:rPr lang="nl-NL" noProof="0">
                <a:latin typeface="Effra" panose="02000506080000020004"/>
              </a:rPr>
              <a:t>kan afstaan aan een oplossing </a:t>
            </a:r>
            <a:r>
              <a:rPr lang="nl-NL" b="1" u="sng" noProof="0">
                <a:latin typeface="Effra" panose="02000506080000020004"/>
              </a:rPr>
              <a:t>of </a:t>
            </a:r>
            <a:r>
              <a:rPr lang="nl-NL" noProof="0">
                <a:latin typeface="Effra" panose="02000506080000020004"/>
              </a:rPr>
              <a:t>met H₂O reageert om OH</a:t>
            </a:r>
            <a:r>
              <a:rPr lang="nl-NL" baseline="30000" noProof="0">
                <a:latin typeface="Effra" panose="02000506080000020004"/>
              </a:rPr>
              <a:t>-</a:t>
            </a:r>
            <a:r>
              <a:rPr lang="nl-NL" noProof="0">
                <a:latin typeface="Effra" panose="02000506080000020004"/>
              </a:rPr>
              <a:t> te maken.</a:t>
            </a:r>
          </a:p>
          <a:p>
            <a:pPr algn="ctr"/>
            <a:r>
              <a:rPr lang="nl-NL" noProof="0">
                <a:latin typeface="Effra" panose="02000506080000020004"/>
              </a:rPr>
              <a:t>Voorbeeld: </a:t>
            </a:r>
            <a:r>
              <a:rPr lang="nl-NL" noProof="0" err="1">
                <a:latin typeface="Effra" panose="02000506080000020004"/>
              </a:rPr>
              <a:t>Na</a:t>
            </a:r>
            <a:r>
              <a:rPr lang="nl-NL" noProof="0" err="1">
                <a:solidFill>
                  <a:srgbClr val="002060"/>
                </a:solidFill>
                <a:latin typeface="Effra" panose="02000506080000020004"/>
              </a:rPr>
              <a:t>OH</a:t>
            </a:r>
            <a:r>
              <a:rPr lang="nl-NL" noProof="0">
                <a:latin typeface="Effra" panose="02000506080000020004"/>
              </a:rPr>
              <a:t> </a:t>
            </a:r>
            <a:r>
              <a:rPr lang="nl-NL" noProof="0">
                <a:latin typeface="Effra" panose="02000506080000020004"/>
                <a:sym typeface="Wingdings" panose="05000000000000000000" pitchFamily="2" charset="2"/>
              </a:rPr>
              <a:t> Na</a:t>
            </a:r>
            <a:r>
              <a:rPr lang="nl-NL" baseline="30000" noProof="0">
                <a:latin typeface="Effra" panose="02000506080000020004"/>
                <a:sym typeface="Wingdings" panose="05000000000000000000" pitchFamily="2" charset="2"/>
              </a:rPr>
              <a:t>+</a:t>
            </a:r>
            <a:r>
              <a:rPr lang="nl-NL" noProof="0">
                <a:latin typeface="Effra" panose="02000506080000020004"/>
                <a:sym typeface="Wingdings" panose="05000000000000000000" pitchFamily="2" charset="2"/>
              </a:rPr>
              <a:t> + </a:t>
            </a:r>
            <a:r>
              <a:rPr lang="nl-NL" noProof="0">
                <a:solidFill>
                  <a:srgbClr val="002060"/>
                </a:solidFill>
                <a:latin typeface="Effra" panose="02000506080000020004"/>
                <a:sym typeface="Wingdings" panose="05000000000000000000" pitchFamily="2" charset="2"/>
              </a:rPr>
              <a:t>OH</a:t>
            </a:r>
            <a:r>
              <a:rPr lang="nl-NL" baseline="30000" noProof="0">
                <a:solidFill>
                  <a:srgbClr val="002060"/>
                </a:solidFill>
                <a:latin typeface="Effra" panose="02000506080000020004"/>
                <a:sym typeface="Wingdings" panose="05000000000000000000" pitchFamily="2" charset="2"/>
              </a:rPr>
              <a:t>-</a:t>
            </a:r>
          </a:p>
          <a:p>
            <a:pPr algn="ctr"/>
            <a:r>
              <a:rPr lang="nl-NL" noProof="0">
                <a:latin typeface="Effra" panose="02000506080000020004"/>
              </a:rPr>
              <a:t>Of: CO₃</a:t>
            </a:r>
            <a:r>
              <a:rPr lang="nl-NL" baseline="30000" noProof="0">
                <a:latin typeface="Effra" panose="02000506080000020004"/>
              </a:rPr>
              <a:t>2-</a:t>
            </a:r>
            <a:r>
              <a:rPr lang="nl-NL" noProof="0">
                <a:latin typeface="Effra" panose="02000506080000020004"/>
              </a:rPr>
              <a:t> +H₂O </a:t>
            </a:r>
            <a:r>
              <a:rPr lang="nl-NL" noProof="0">
                <a:latin typeface="Effra" panose="02000506080000020004"/>
                <a:sym typeface="Wingdings" panose="05000000000000000000" pitchFamily="2" charset="2"/>
              </a:rPr>
              <a:t> H</a:t>
            </a:r>
            <a:r>
              <a:rPr lang="nl-NL" noProof="0">
                <a:latin typeface="Effra" panose="02000506080000020004"/>
              </a:rPr>
              <a:t>CO₃</a:t>
            </a:r>
            <a:r>
              <a:rPr lang="nl-NL" baseline="30000" noProof="0">
                <a:latin typeface="Effra" panose="02000506080000020004"/>
              </a:rPr>
              <a:t>-</a:t>
            </a:r>
            <a:r>
              <a:rPr lang="nl-NL" noProof="0">
                <a:latin typeface="Effra" panose="02000506080000020004"/>
              </a:rPr>
              <a:t> + </a:t>
            </a:r>
            <a:r>
              <a:rPr lang="nl-NL" noProof="0">
                <a:solidFill>
                  <a:srgbClr val="002060"/>
                </a:solidFill>
                <a:latin typeface="Effra" panose="02000506080000020004"/>
                <a:sym typeface="Wingdings" panose="05000000000000000000" pitchFamily="2" charset="2"/>
              </a:rPr>
              <a:t>OH</a:t>
            </a:r>
            <a:r>
              <a:rPr lang="nl-NL" baseline="30000" noProof="0">
                <a:solidFill>
                  <a:srgbClr val="002060"/>
                </a:solidFill>
                <a:latin typeface="Effra" panose="02000506080000020004"/>
                <a:sym typeface="Wingdings" panose="05000000000000000000" pitchFamily="2" charset="2"/>
              </a:rPr>
              <a:t>-</a:t>
            </a:r>
            <a:endParaRPr lang="nl-NL" noProof="0">
              <a:solidFill>
                <a:srgbClr val="002060"/>
              </a:solidFill>
              <a:latin typeface="Effra" panose="02000506080000020004"/>
            </a:endParaRP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2071B76E-F378-AC39-A1DB-4B3812E6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Ethanol en glucose moet je kunnen herkennen! Niet weten.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AD0C5735-1901-BCA4-4614-43E1D2C4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>
                <a:latin typeface="Effra" panose="02000506080000020004"/>
              </a:rPr>
              <a:t>9</a:t>
            </a:fld>
            <a:endParaRPr lang="nl-NL" noProof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944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BA71BD7A-85F4-4742-A6B8-B70867E22845}"/>
</file>

<file path=customXml/itemProps2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BC580-947A-4107-8AF5-50C7CD04590F}">
  <ds:schemaRefs>
    <ds:schemaRef ds:uri="65a11041-aba8-449e-bef6-559f13c05a59"/>
    <ds:schemaRef ds:uri="e7183d92-7d1c-4abc-9060-17c5b27035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2245</Words>
  <Application>Microsoft Macintosh PowerPoint</Application>
  <PresentationFormat>Breedbeeld</PresentationFormat>
  <Paragraphs>507</Paragraphs>
  <Slides>72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72</vt:i4>
      </vt:variant>
    </vt:vector>
  </HeadingPairs>
  <TitlesOfParts>
    <vt:vector size="80" baseType="lpstr">
      <vt:lpstr>Arial</vt:lpstr>
      <vt:lpstr>Arial,Sans-Serif</vt:lpstr>
      <vt:lpstr>Calibri</vt:lpstr>
      <vt:lpstr>Calibri Light</vt:lpstr>
      <vt:lpstr>Courier New</vt:lpstr>
      <vt:lpstr>Effra</vt:lpstr>
      <vt:lpstr>Wingdings</vt:lpstr>
      <vt:lpstr>Kantoorthema</vt:lpstr>
      <vt:lpstr>Eindexamenspreekuur  NaSk-2</vt:lpstr>
      <vt:lpstr>Inhoud van deze powerpoint</vt:lpstr>
      <vt:lpstr>Wat neem je mee naar het examen NASK 2?</vt:lpstr>
      <vt:lpstr>Examentips!</vt:lpstr>
      <vt:lpstr>PowerPoint-presentatie</vt:lpstr>
      <vt:lpstr>Welke onderwerpen komen op het examen?</vt:lpstr>
      <vt:lpstr>Wat moet je uit je hoofd kennen?</vt:lpstr>
      <vt:lpstr>Wat moet je uit je hoofd kennen?</vt:lpstr>
      <vt:lpstr>Wat moet je uit je hoofd kennen?</vt:lpstr>
      <vt:lpstr>Periodiek systeem</vt:lpstr>
      <vt:lpstr>Molecuulformules</vt:lpstr>
      <vt:lpstr>Cijfers bij nask-2</vt:lpstr>
      <vt:lpstr>Examenvraag periodiek systeem</vt:lpstr>
      <vt:lpstr>Kijkersvraag  </vt:lpstr>
      <vt:lpstr>Reactievergelijkingen</vt:lpstr>
      <vt:lpstr>Reactievergelijkingen Soort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Reactievergelijkingen Soort 1</vt:lpstr>
      <vt:lpstr>Reactievergelijkingen Soort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Thema: water</vt:lpstr>
      <vt:lpstr>Thema: Water</vt:lpstr>
      <vt:lpstr> Thema: Water, Zuur-base</vt:lpstr>
      <vt:lpstr>Thema: Water, scheidingsmethoden</vt:lpstr>
      <vt:lpstr>Massapercentage berekenen</vt:lpstr>
      <vt:lpstr>Massa percentage berekenen</vt:lpstr>
      <vt:lpstr>Massa percentage berekenen</vt:lpstr>
      <vt:lpstr>Massa percentage berekenen</vt:lpstr>
      <vt:lpstr>Massa percentage berekenen</vt:lpstr>
      <vt:lpstr>Massa percentage berekenen</vt:lpstr>
      <vt:lpstr>Scheidingsmethoden</vt:lpstr>
      <vt:lpstr>'Lastige' rekenopgave</vt:lpstr>
      <vt:lpstr>Verbranding</vt:lpstr>
      <vt:lpstr>Rekenvraag massa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Rekenvraag massa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Rekenvraag titratie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Fase overgangen</vt:lpstr>
      <vt:lpstr>Bijlage</vt:lpstr>
      <vt:lpstr>Socials</vt:lpstr>
      <vt:lpstr>Onderwerpen stream 2025</vt:lpstr>
      <vt:lpstr>Onderwerpen stream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Jasper Piersma</cp:lastModifiedBy>
  <cp:revision>403</cp:revision>
  <dcterms:created xsi:type="dcterms:W3CDTF">2022-04-29T11:47:46Z</dcterms:created>
  <dcterms:modified xsi:type="dcterms:W3CDTF">2026-05-20T12:14:12Z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